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458" r:id="rId34"/>
    <p:sldId id="459" r:id="rId35"/>
    <p:sldId id="460" r:id="rId36"/>
    <p:sldId id="461" r:id="rId37"/>
    <p:sldId id="462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  <p:sldId id="446" r:id="rId198"/>
    <p:sldId id="447" r:id="rId199"/>
    <p:sldId id="448" r:id="rId200"/>
    <p:sldId id="449" r:id="rId201"/>
    <p:sldId id="450" r:id="rId202"/>
    <p:sldId id="451" r:id="rId203"/>
    <p:sldId id="452" r:id="rId204"/>
    <p:sldId id="453" r:id="rId205"/>
    <p:sldId id="454" r:id="rId206"/>
    <p:sldId id="455" r:id="rId207"/>
    <p:sldId id="456" r:id="rId208"/>
    <p:sldId id="457" r:id="rId209"/>
  </p:sldIdLst>
  <p:sldSz cx="9144000" cy="5143500" type="screen16x9"/>
  <p:notesSz cx="6858000" cy="9144000"/>
  <p:embeddedFontLst>
    <p:embeddedFont>
      <p:font typeface="Montserrat" panose="020B0604020202020204" charset="0"/>
      <p:regular r:id="rId211"/>
      <p:bold r:id="rId212"/>
      <p:italic r:id="rId213"/>
      <p:boldItalic r:id="rId214"/>
    </p:embeddedFont>
    <p:embeddedFont>
      <p:font typeface="Verdana" panose="020B0604030504040204" pitchFamily="34" charset="0"/>
      <p:regular r:id="rId215"/>
      <p:bold r:id="rId216"/>
      <p:italic r:id="rId217"/>
      <p:boldItalic r:id="rId218"/>
    </p:embeddedFont>
    <p:embeddedFont>
      <p:font typeface="Average" panose="020B0604020202020204" charset="0"/>
      <p:regular r:id="rId219"/>
    </p:embeddedFont>
    <p:embeddedFont>
      <p:font typeface="Playfair Display" panose="020B0604020202020204" charset="0"/>
      <p:regular r:id="rId220"/>
      <p:bold r:id="rId221"/>
      <p:italic r:id="rId222"/>
      <p:boldItalic r:id="rId223"/>
    </p:embeddedFont>
    <p:embeddedFont>
      <p:font typeface="Georgia" panose="02040502050405020303" pitchFamily="18" charset="0"/>
      <p:regular r:id="rId224"/>
      <p:bold r:id="rId225"/>
      <p:italic r:id="rId226"/>
      <p:boldItalic r:id="rId227"/>
    </p:embeddedFont>
    <p:embeddedFont>
      <p:font typeface="Lora" panose="020B0604020202020204" charset="0"/>
      <p:regular r:id="rId228"/>
      <p:bold r:id="rId229"/>
      <p:italic r:id="rId230"/>
      <p:boldItalic r:id="rId231"/>
    </p:embeddedFont>
    <p:embeddedFont>
      <p:font typeface="Oswald" panose="020B0604020202020204" charset="0"/>
      <p:regular r:id="rId232"/>
      <p:bold r:id="rId2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7F2191-8488-4F6C-803A-D9F3D94AC786}">
  <a:tblStyle styleId="{B07F2191-8488-4F6C-803A-D9F3D94AC7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56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font" Target="fonts/font16.fntdata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font" Target="fonts/font6.fntdata"/><Relationship Id="rId237" Type="http://schemas.openxmlformats.org/officeDocument/2006/relationships/tableStyles" Target="tableStyle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font" Target="fonts/font17.fntdata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font" Target="fonts/font7.fntdata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font" Target="fonts/font18.fntdata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font" Target="fonts/font8.fntdata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29" Type="http://schemas.openxmlformats.org/officeDocument/2006/relationships/font" Target="fonts/font19.fntdata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font" Target="fonts/font9.fntdata"/><Relationship Id="rId230" Type="http://schemas.openxmlformats.org/officeDocument/2006/relationships/font" Target="fonts/font20.fntdata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font" Target="fonts/font10.fntdata"/><Relationship Id="rId225" Type="http://schemas.openxmlformats.org/officeDocument/2006/relationships/font" Target="fonts/font15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notesMaster" Target="notesMasters/notesMaster1.xml"/><Relationship Id="rId215" Type="http://schemas.openxmlformats.org/officeDocument/2006/relationships/font" Target="fonts/font5.fntdata"/><Relationship Id="rId236" Type="http://schemas.openxmlformats.org/officeDocument/2006/relationships/theme" Target="theme/theme1.xml"/><Relationship Id="rId26" Type="http://schemas.openxmlformats.org/officeDocument/2006/relationships/slide" Target="slides/slide24.xml"/><Relationship Id="rId231" Type="http://schemas.openxmlformats.org/officeDocument/2006/relationships/font" Target="fonts/font21.fntdata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font" Target="fonts/font11.fntdata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font" Target="fonts/font1.fntdata"/><Relationship Id="rId232" Type="http://schemas.openxmlformats.org/officeDocument/2006/relationships/font" Target="fonts/font22.fntdata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font" Target="fonts/font12.fntdata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font" Target="fonts/font2.fntdata"/><Relationship Id="rId233" Type="http://schemas.openxmlformats.org/officeDocument/2006/relationships/font" Target="fonts/font23.fntdata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font" Target="fonts/font13.fntdata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font" Target="fonts/font3.fntdata"/><Relationship Id="rId234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font" Target="fonts/font14.fntdata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font" Target="fonts/font4.fntdata"/><Relationship Id="rId235" Type="http://schemas.openxmlformats.org/officeDocument/2006/relationships/viewProps" Target="viewProps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07c7fdafb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207c7fdafb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207c7fdafb_7_1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207c7fdafb_7_1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1207c7fdafb_7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1207c7fdafb_7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207c7fdafb_7_1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1207c7fdafb_7_1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1207c7fdafb_7_1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1207c7fdafb_7_1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07c7fdafb_7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07c7fdafb_7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1207c7fdafb_7_1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1207c7fdafb_7_1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1207c7fdafb_7_1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1207c7fdafb_7_1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207c7fdafb_7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207c7fdafb_7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1207c7fdafb_7_1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1207c7fdafb_7_1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207c7fdafb_1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1207c7fdafb_1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07c7fdafb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207c7fdafb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1207c7fdafb_1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1207c7fdafb_1_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207c7fdafb_1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1207c7fdafb_1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1207c7fdafb_1_10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1207c7fdafb_1_10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1207c7fdafb_1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1207c7fdafb_1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207c7fdafb_1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207c7fdafb_1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1207c7fdafb_1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1207c7fdafb_1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1207c7fdafb_1_1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1207c7fdafb_1_1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1207c7fdafb_1_1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1207c7fdafb_1_1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1207c7fdafb_1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1207c7fdafb_1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1207c7fdafb_1_1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1207c7fdafb_1_1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07c7fdafb_6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207c7fdafb_6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207c7fdafb_1_1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1207c7fdafb_1_1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207c7fdafb_1_1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1207c7fdafb_1_1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1207c7fdafb_1_1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1207c7fdafb_1_1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1207c7fdafb_1_1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1207c7fdafb_1_1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207c7fdafb_1_1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207c7fdafb_1_1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207c7fdafb_1_1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1207c7fdafb_1_1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1207c7fdafb_1_1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0" name="Google Shape;1150;g1207c7fdafb_1_1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1207c7fdafb_1_2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1207c7fdafb_1_2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1207c7fdafb_1_2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1207c7fdafb_1_2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1207c7fdafb_1_2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1207c7fdafb_1_2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07c7fdafb_6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207c7fdafb_6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1207c7fdafb_1_2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1207c7fdafb_1_2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1207c7fdafb_1_2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1207c7fdafb_1_2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1207c7fdafb_1_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1207c7fdafb_1_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1207c7fdafb_1_2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1207c7fdafb_1_2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1207c7fdafb_1_2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1207c7fdafb_1_2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1207c7fdafb_1_2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1207c7fdafb_1_2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1207c7fdafb_1_2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1207c7fdafb_1_2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207c7fdafb_1_2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1207c7fdafb_1_2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1207c7fdafb_1_2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1207c7fdafb_1_2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1207c7fdafb_1_2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1207c7fdafb_1_2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07c7fdafb_6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07c7fdafb_6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1207c7fdafb_1_2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1207c7fdafb_1_2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7c7fdafb_1_2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7c7fdafb_1_2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1207c7fdafb_1_2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1207c7fdafb_1_2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207c7fdafb_1_2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207c7fdafb_1_2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1207c7fdaf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1207c7fdaf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1207c7fdafb_5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1207c7fdafb_5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207c7fdafb_5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1207c7fdafb_5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1207c7fdafb_5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1207c7fdafb_5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1207c7fdafb_5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1207c7fdafb_5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1207c7fdafb_5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1207c7fdafb_5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07c7fdafb_6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207c7fdafb_6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1207c7fdafb_5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1207c7fdafb_5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1207c7fdafb_5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1207c7fdafb_5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7c7fdafb_5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7c7fdafb_5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1207c7fdafb_5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1207c7fdafb_5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1207c7fdafb_5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1207c7fdafb_5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207c7fdafb_5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1207c7fdafb_5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1207c7fdafb_5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1207c7fdafb_5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1207c7fdafb_5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g1207c7fdafb_5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1207c7fdafb_5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1207c7fdafb_5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1207c7fdafb_5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1207c7fdafb_5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07c7fdafb_6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207c7fdafb_6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1207c7fdafb_5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1207c7fdafb_5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g1207c7fdafb_5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5" name="Google Shape;1425;g1207c7fdafb_5_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1207c7fdafb_5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1207c7fdafb_5_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1207c7fdafb_5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1207c7fdafb_5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1207c7fdafb_5_1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1207c7fdafb_5_1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1207c7fdafb_5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1207c7fdafb_5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1207c7fdafb_5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1207c7fdafb_5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207c7fdafb_5_1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207c7fdafb_5_1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1207c7fdafb_5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" name="Google Shape;1473;g1207c7fdafb_5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1207c7fdafb_5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1" name="Google Shape;1481;g1207c7fdafb_5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207c7fdafb_6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207c7fdafb_6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1207c7fdafb_5_1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1207c7fdafb_5_1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1207c7fdafb_5_1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1207c7fdafb_5_1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1207c7fdafb_5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1207c7fdafb_5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1207c7fdafb_5_1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7" name="Google Shape;1507;g1207c7fdafb_5_1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1207c7fdafb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1207c7fdafb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1207c7fdafb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2" name="Google Shape;1522;g1207c7fdafb_2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1207c7fdafb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1207c7fdafb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1207c7fdafb_2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1207c7fdafb_2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1207c7fdafb_2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1207c7fdafb_2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1207c7fdafb_2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1207c7fdafb_2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07c7fdafb_6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207c7fdafb_6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1207c7fdafb_2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0" name="Google Shape;1560;g1207c7fdafb_2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1207c7fdafb_2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1207c7fdafb_2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g1207c7fdafb_2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6" name="Google Shape;1576;g1207c7fdafb_2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1207c7fdafb_2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1207c7fdafb_2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207c7fdafb_2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207c7fdafb_2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1207c7fdafb_2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1207c7fdafb_2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1207c7fdafb_2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1207c7fdafb_2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1207c7fdafb_2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1207c7fdafb_2_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1207c7fdafb_2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Google Shape;1624;g1207c7fdafb_2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1207c7fdafb_2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1207c7fdafb_2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07c7fdafb_6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07c7fdafb_6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1207c7fdafb_2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1207c7fdafb_2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1207c7fdafb_2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1207c7fdafb_2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1207c7fdafb_2_1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1207c7fdafb_2_1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1207c7fdafb_2_10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1207c7fdafb_2_10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12315b51af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12315b51af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1207c7fdafb_6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0" name="Google Shape;1680;g1207c7fdafb_6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1207c7fdafb_5_1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1207c7fdafb_5_1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1207c7fdafb_2_1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1207c7fdafb_2_1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1207c7fdafb_2_1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1207c7fdafb_2_1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g1207c7fdafb_1_2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1" name="Google Shape;1711;g1207c7fdafb_1_2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07c7fdafb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207c7fdafb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232e1f656e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232e1f656e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1207c7fdafb_1_3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9" name="Google Shape;1719;g1207c7fdafb_1_3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1207c7fdafb_1_3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1207c7fdafb_1_3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g1232e1f656e_5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7" name="Google Shape;1737;g1232e1f656e_5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207c7fdafb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207c7fdafb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07c7fdafb_3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207c7fdafb_3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32e1f656e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232e1f656e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207c7fdafb_3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207c7fdafb_3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07c7fdafb_3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207c7fdafb_3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32e1f656e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232e1f656e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07c7fdafb_3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207c7fdafb_3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207c7fdafb_3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207c7fdafb_3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32e1f656e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232e1f656e_4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07c7fdafb_6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207c7fdafb_6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07c7fdafb_3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07c7fdafb_3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07c7fdafb_3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207c7fdafb_3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32e1f656e_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232e1f656e_4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207c7fdafb_3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207c7fdafb_3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07c7fdafb_3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207c7fdafb_3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32e1f656e_4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32e1f656e_4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207c7fdafb_3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207c7fdafb_3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207c7fdafb_3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207c7fdafb_3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232e1f656e_4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232e1f656e_4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207c7fdafb_3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207c7fdafb_3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232e1f656e_5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232e1f656e_5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207c7fdafb_3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207c7fdafb_3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232e1f656e_4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232e1f656e_4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207c7fdafb_3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207c7fdafb_3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207c7fdafb_3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207c7fdafb_3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232e1f656e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232e1f656e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207c7fdafb_3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207c7fdafb_3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207c7fdafb_3_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207c7fdafb_3_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32e1f656e_4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32e1f656e_4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207c7fdafb_3_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207c7fdafb_3_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232e1f656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232e1f656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32e1f656e_5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232e1f656e_5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232e1f656e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232e1f656e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32e1f656e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32e1f656e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232e1f656e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232e1f656e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232e1f656e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232e1f656e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207c7fdafb_4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207c7fdafb_4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207c7fdafb_4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207c7fdafb_4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232e1f656e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232e1f656e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207c7fdafb_4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207c7fdafb_4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207c7fdafb_4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207c7fdafb_4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07c7fdafb_4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07c7fdafb_4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32e1f656e_5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32e1f656e_5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207c7fdafb_4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207c7fdafb_4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232e1f656e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1232e1f656e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207c7fdafb_4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207c7fdafb_4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207c7fdafb_4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207c7fdafb_4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207c7fdafb_4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207c7fdafb_4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207c7fdafb_4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207c7fdafb_4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207c7fdafb_4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207c7fdafb_4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232e1f656e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232e1f656e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207c7fdafb_4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207c7fdafb_4_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07c7fdafb_4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07c7fdafb_4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32e1f656e_5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32e1f656e_5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207c7fdafb_4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1207c7fdafb_4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232e1f656e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232e1f656e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207c7fdafb_4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207c7fdafb_4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207c7fdafb_4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1207c7fdafb_4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232e1f656e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232e1f656e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207c7fdafb_4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1207c7fdafb_4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207c7fdafb_4_1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1207c7fdafb_4_1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232e1f656e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1232e1f656e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207c7fdafb_4_1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1207c7fdafb_4_1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207c7fdafb_4_1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1207c7fdafb_4_1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07c7fdafb_6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207c7fdafb_6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232e1f656e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1232e1f656e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207c7fdafb_4_1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1207c7fdafb_4_1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207c7fdafb_4_1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207c7fdafb_4_1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232e1f656e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232e1f656e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1207c7fdafb_4_1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1207c7fdafb_4_1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207c7fdafb_4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207c7fdafb_4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207c7fdafb_7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207c7fdafb_7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207c7fdafb_7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1207c7fdafb_7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1207c7fdafb_7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1207c7fdafb_7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207c7fdafb_7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1207c7fdafb_7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207c7fdafb_6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207c7fdafb_6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207c7fdafb_7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1207c7fdafb_7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207c7fdafb_7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1207c7fdafb_7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1207c7fdafb_7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1207c7fdafb_7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1207c7fdafb_7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1207c7fdafb_7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207c7fdafb_7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1207c7fdafb_7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207c7fdafb_7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207c7fdafb_7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207c7fdafb_7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1207c7fdafb_7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207c7fdafb_7_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207c7fdafb_7_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1207c7fdafb_7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1207c7fdafb_7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1207c7fdafb_7_1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1207c7fdafb_7_1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" name="Google Shape;8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8.png"/><Relationship Id="rId5" Type="http://schemas.openxmlformats.org/officeDocument/2006/relationships/image" Target="../media/image234.png"/><Relationship Id="rId4" Type="http://schemas.openxmlformats.org/officeDocument/2006/relationships/image" Target="../media/image247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4.png"/><Relationship Id="rId4" Type="http://schemas.openxmlformats.org/officeDocument/2006/relationships/image" Target="../media/image234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8.png"/><Relationship Id="rId4" Type="http://schemas.openxmlformats.org/officeDocument/2006/relationships/image" Target="../media/image277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0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1.pn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3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7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0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3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6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4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6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8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7.png"/><Relationship Id="rId5" Type="http://schemas.openxmlformats.org/officeDocument/2006/relationships/image" Target="../media/image326.png"/><Relationship Id="rId4" Type="http://schemas.openxmlformats.org/officeDocument/2006/relationships/image" Target="../media/image325.png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0.png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3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3.png"/><Relationship Id="rId4" Type="http://schemas.openxmlformats.org/officeDocument/2006/relationships/image" Target="../media/image332.png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ctrTitle"/>
          </p:nvPr>
        </p:nvSpPr>
        <p:spPr>
          <a:xfrm>
            <a:off x="311708" y="1337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Compiled  Annotated Notebook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04" name="Google Shape;104;p25"/>
          <p:cNvGraphicFramePr/>
          <p:nvPr/>
        </p:nvGraphicFramePr>
        <p:xfrm>
          <a:off x="2699575" y="2867525"/>
          <a:ext cx="3744850" cy="173724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87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as appears in DNA Master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as appears in Phamerator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 coordinate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 coordinate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5" name="Google Shape;105;p25"/>
          <p:cNvSpPr txBox="1">
            <a:spLocks noGrp="1"/>
          </p:cNvSpPr>
          <p:nvPr>
            <p:ph type="ctrTitle"/>
          </p:nvPr>
        </p:nvSpPr>
        <p:spPr>
          <a:xfrm>
            <a:off x="311706" y="2485225"/>
            <a:ext cx="2193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Each slide contains the following table that standardizes the information so that the numbers are consistent with the starts and stops even when the gene # differs between DNA Master and Phamerator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4"/>
          <p:cNvSpPr txBox="1">
            <a:spLocks noGrp="1"/>
          </p:cNvSpPr>
          <p:nvPr>
            <p:ph type="body" idx="1"/>
          </p:nvPr>
        </p:nvSpPr>
        <p:spPr>
          <a:xfrm>
            <a:off x="311700" y="109692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SSC- 4781- 6472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Yes, captures all coding potential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Original Glimmer call @bp 4805 has strength 10.80; GeneMark calls start at 4781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at 4805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Matches Severus Query 9 to target 563 (98.6%); e-val= 0.0E0.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Gap- 26 bp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-2.523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Terminase Large Subunit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NKF </a:t>
            </a: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e-val= 0.0E0, matches KittenMittens 1658/1668(99%)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Bacteriophage HET Terminase Large Subunit score 337.54, probability =100%; 11.2% alignment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Correctly Placed </a:t>
            </a:r>
            <a:endParaRPr sz="1200"/>
          </a:p>
        </p:txBody>
      </p:sp>
      <p:pic>
        <p:nvPicPr>
          <p:cNvPr id="173" name="Google Shape;1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0075" y="576650"/>
            <a:ext cx="3894076" cy="16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4249" y="2571750"/>
            <a:ext cx="5509900" cy="10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0194" y="3619500"/>
            <a:ext cx="4823950" cy="1436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" name="Google Shape;176;p34"/>
          <p:cNvGraphicFramePr/>
          <p:nvPr/>
        </p:nvGraphicFramePr>
        <p:xfrm>
          <a:off x="2027225" y="152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9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9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4781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6472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499275" cy="202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275" y="0"/>
            <a:ext cx="3644725" cy="21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186625"/>
            <a:ext cx="3444250" cy="7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7000" y="2102750"/>
            <a:ext cx="3516997" cy="16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1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02744"/>
            <a:ext cx="5244651" cy="108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1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789949"/>
            <a:ext cx="9143999" cy="1353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613" y="943450"/>
            <a:ext cx="7466775" cy="42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21"/>
          <p:cNvSpPr txBox="1">
            <a:spLocks noGrp="1"/>
          </p:cNvSpPr>
          <p:nvPr>
            <p:ph type="title"/>
          </p:nvPr>
        </p:nvSpPr>
        <p:spPr>
          <a:xfrm>
            <a:off x="311700" y="275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Gene Number 41</a:t>
            </a:r>
            <a:endParaRPr/>
          </a:p>
        </p:txBody>
      </p:sp>
      <p:sp>
        <p:nvSpPr>
          <p:cNvPr id="904" name="Google Shape;904;p121"/>
          <p:cNvSpPr txBox="1"/>
          <p:nvPr/>
        </p:nvSpPr>
        <p:spPr>
          <a:xfrm>
            <a:off x="5009325" y="1151700"/>
            <a:ext cx="4070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RBS:</a:t>
            </a:r>
            <a:r>
              <a:rPr lang="en" sz="1200" b="1">
                <a:solidFill>
                  <a:schemeClr val="dk2"/>
                </a:solidFill>
              </a:rPr>
              <a:t> </a:t>
            </a:r>
            <a:endParaRPr sz="1200" b="1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Raw score: -1.748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Final score: -3.095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Z-value: 2.998</a:t>
            </a:r>
            <a:endParaRPr sz="12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F: HTH DNA binding protein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SIF-BLAST: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100 hits</a:t>
            </a:r>
            <a:endParaRPr sz="12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Severus_43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Matches the entire length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Length: 118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Score:236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Bits: 602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Expect = 1e-62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Identities = 118/118(100%), Positives = 118/118 (100%)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SIF-HHPred: </a:t>
            </a:r>
            <a:r>
              <a:rPr lang="en" sz="1100">
                <a:solidFill>
                  <a:schemeClr val="dk2"/>
                </a:solidFill>
              </a:rPr>
              <a:t>database-PDB, %alignment = 118 divided 183= 0.64, probability 98.34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SIF-Syn: HTH DNA binding protein 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05" name="Google Shape;905;p121"/>
          <p:cNvSpPr txBox="1"/>
          <p:nvPr/>
        </p:nvSpPr>
        <p:spPr>
          <a:xfrm>
            <a:off x="0" y="910588"/>
            <a:ext cx="31755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SSC: 30394 to 30750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CP: Captures all coding potential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SCS: Glimmer calls for 30750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ST: SS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Blast-Start- Query 16 to target 16, 87.3%, e-val=0.0E0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Gap: -8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LO: no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906" name="Google Shape;906;p121"/>
          <p:cNvGraphicFramePr/>
          <p:nvPr/>
        </p:nvGraphicFramePr>
        <p:xfrm>
          <a:off x="0" y="3558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3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DNAM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PHAMERATOR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START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30,750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30,394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9125" y="1023163"/>
            <a:ext cx="2754875" cy="23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" y="0"/>
            <a:ext cx="3692900" cy="18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571750"/>
            <a:ext cx="4580250" cy="32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846450"/>
            <a:ext cx="54102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1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2900" y="0"/>
            <a:ext cx="5451098" cy="9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1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497325"/>
            <a:ext cx="9144000" cy="1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Gene Number 42</a:t>
            </a:r>
            <a:endParaRPr/>
          </a:p>
        </p:txBody>
      </p:sp>
      <p:sp>
        <p:nvSpPr>
          <p:cNvPr id="922" name="Google Shape;922;p123"/>
          <p:cNvSpPr txBox="1"/>
          <p:nvPr/>
        </p:nvSpPr>
        <p:spPr>
          <a:xfrm>
            <a:off x="4852775" y="1162850"/>
            <a:ext cx="3979500" cy="3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RBS:</a:t>
            </a:r>
            <a:r>
              <a:rPr lang="en" sz="1200" b="1">
                <a:solidFill>
                  <a:schemeClr val="dk2"/>
                </a:solidFill>
              </a:rPr>
              <a:t> </a:t>
            </a:r>
            <a:endParaRPr sz="1200" b="1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Raw score: -1.784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Final score: -2.559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Z-value: 2.981</a:t>
            </a:r>
            <a:endParaRPr sz="12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F: no function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SIF-BLAST: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100 hits</a:t>
            </a:r>
            <a:endParaRPr sz="12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Trike_44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Matches the entire length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Length: 68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Score:146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Bits: 365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Expect = 4e-35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Identities = 68/68 (100%), Positives = 68/68 (100%)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SIF-HHPred: NKF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SIF-Syn: NKF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23" name="Google Shape;923;p123"/>
          <p:cNvSpPr txBox="1"/>
          <p:nvPr/>
        </p:nvSpPr>
        <p:spPr>
          <a:xfrm>
            <a:off x="0" y="1017725"/>
            <a:ext cx="3455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SSC: 30743 to 30949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CP: Captures all coding potential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SCS: glimmer calls for 30949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ST: SS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Blast-Start- Query 1 to target 1, 100%, e-val=4.7E-42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Gap: 11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LO: no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924" name="Google Shape;924;p123"/>
          <p:cNvGraphicFramePr/>
          <p:nvPr/>
        </p:nvGraphicFramePr>
        <p:xfrm>
          <a:off x="0" y="3558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3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DNAM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PHAMERATOR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START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30,949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30,743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Google Shape;92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47075" cy="215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40400"/>
            <a:ext cx="4660350" cy="4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151650"/>
            <a:ext cx="5243950" cy="5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74925"/>
            <a:ext cx="7622350" cy="20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0000" y="0"/>
            <a:ext cx="2614000" cy="230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25"/>
          <p:cNvSpPr txBox="1">
            <a:spLocks noGrp="1"/>
          </p:cNvSpPr>
          <p:nvPr>
            <p:ph type="title"/>
          </p:nvPr>
        </p:nvSpPr>
        <p:spPr>
          <a:xfrm>
            <a:off x="311700" y="26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Gene Number 43</a:t>
            </a:r>
            <a:endParaRPr/>
          </a:p>
        </p:txBody>
      </p:sp>
      <p:sp>
        <p:nvSpPr>
          <p:cNvPr id="939" name="Google Shape;939;p125"/>
          <p:cNvSpPr txBox="1"/>
          <p:nvPr/>
        </p:nvSpPr>
        <p:spPr>
          <a:xfrm>
            <a:off x="4881600" y="837250"/>
            <a:ext cx="42624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RBS: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Raw score: -1.582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Final score: -2.804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Z-value: 3.076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F: ThyX-like thymidylate synthase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SIF-BLAST: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100 hits</a:t>
            </a:r>
            <a:endParaRPr sz="12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PeaceMeal1_45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Matches the entire length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Length: 242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Score: 487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Bits: 1254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Expect = e-138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Identities = 242/242 (100%), Positives = 242/242 (100%)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SIF-HHPred: </a:t>
            </a:r>
            <a:r>
              <a:rPr lang="en" sz="1100">
                <a:solidFill>
                  <a:schemeClr val="dk2"/>
                </a:solidFill>
              </a:rPr>
              <a:t>database-PDB, %alignment = 242 divided 258= 0.94, probability 100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SIF-Syn:ThyX-like thymidylate synthase 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40" name="Google Shape;940;p125"/>
          <p:cNvSpPr txBox="1"/>
          <p:nvPr/>
        </p:nvSpPr>
        <p:spPr>
          <a:xfrm>
            <a:off x="0" y="837250"/>
            <a:ext cx="28848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SSC: 30961 to 31689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CP: Captures all coding potential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SCS: glimmer calls for 31689, GeneMark calls for 31683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ST: SS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Blast-Start- Query 1 to target 1, 100%, e-val= 0.0E0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Gap: 74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LO: yes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941" name="Google Shape;941;p125"/>
          <p:cNvGraphicFramePr/>
          <p:nvPr/>
        </p:nvGraphicFramePr>
        <p:xfrm>
          <a:off x="0" y="3558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3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DNAM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PHAMERATOR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START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31,689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30,961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5412" y="0"/>
            <a:ext cx="4808587" cy="31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913025" cy="197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970800"/>
            <a:ext cx="4070075" cy="4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13475"/>
            <a:ext cx="6850070" cy="8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862001"/>
            <a:ext cx="8338925" cy="12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3557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28"/>
          <p:cNvSpPr txBox="1">
            <a:spLocks noGrp="1"/>
          </p:cNvSpPr>
          <p:nvPr>
            <p:ph type="title"/>
          </p:nvPr>
        </p:nvSpPr>
        <p:spPr>
          <a:xfrm>
            <a:off x="311700" y="185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Gene Number 44</a:t>
            </a:r>
            <a:endParaRPr/>
          </a:p>
        </p:txBody>
      </p:sp>
      <p:sp>
        <p:nvSpPr>
          <p:cNvPr id="961" name="Google Shape;961;p128"/>
          <p:cNvSpPr txBox="1"/>
          <p:nvPr/>
        </p:nvSpPr>
        <p:spPr>
          <a:xfrm>
            <a:off x="4897225" y="758300"/>
            <a:ext cx="43596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RBS:</a:t>
            </a:r>
            <a:r>
              <a:rPr lang="en" sz="1200" b="1">
                <a:solidFill>
                  <a:schemeClr val="dk2"/>
                </a:solidFill>
              </a:rPr>
              <a:t> </a:t>
            </a:r>
            <a:endParaRPr sz="1200" b="1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Raw score: -1.784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Final score: -3.131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Z-value: 2.981</a:t>
            </a:r>
            <a:endParaRPr sz="12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F: No function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SIF-BLAST: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100 hits</a:t>
            </a:r>
            <a:endParaRPr sz="12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Trike_46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Matches the entire length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Length: 182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Score:381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Bits: 978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Expect = e-106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Identities = 182/182 (100%), Positives = 182/182 (100%)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SIF-HHPred: NKF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SIF-Syn: NKF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62" name="Google Shape;962;p128"/>
          <p:cNvSpPr txBox="1"/>
          <p:nvPr/>
        </p:nvSpPr>
        <p:spPr>
          <a:xfrm>
            <a:off x="0" y="865475"/>
            <a:ext cx="31533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SSC: 31764 to 32312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CP:  Captures all coding potential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SCS: Glimmer calls for 32312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ST: SS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Blast-Start- Query 1 to target 1, 100%, e-val= 0.0E0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Gap: 54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LO: yes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963" name="Google Shape;963;p128"/>
          <p:cNvGraphicFramePr/>
          <p:nvPr/>
        </p:nvGraphicFramePr>
        <p:xfrm>
          <a:off x="0" y="3558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3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DNAM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PHAMERATOR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47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START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32,312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31,764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SSC- 6469-7929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Original Glimmer call @bp 6469 has strength 15.45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at 6469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Matches Severus Range 1:486 100% e-val= 0.0E0, and Topanga 91.8% e-val=0.0E0. 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-4bp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-4.477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Portal Protein 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Portal Protein. Score: 2083 e-val-0.0E0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Portal Protein Bacteriophage SPP1 100%. 467/503= 92.8% alignment. E-val= 6.7E-35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Correctly Placed</a:t>
            </a:r>
            <a:endParaRPr/>
          </a:p>
        </p:txBody>
      </p:sp>
      <p:pic>
        <p:nvPicPr>
          <p:cNvPr id="182" name="Google Shape;1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413" y="1386176"/>
            <a:ext cx="4441143" cy="13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1100" y="2811725"/>
            <a:ext cx="579120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8700" y="3733898"/>
            <a:ext cx="4734575" cy="12710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5" name="Google Shape;185;p35"/>
          <p:cNvGraphicFramePr/>
          <p:nvPr/>
        </p:nvGraphicFramePr>
        <p:xfrm>
          <a:off x="1952000" y="152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10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10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6469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7929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400" y="0"/>
            <a:ext cx="3575600" cy="19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499825" cy="18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742875"/>
            <a:ext cx="4718044" cy="4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" y="1876063"/>
            <a:ext cx="7324725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6763" y="3073800"/>
            <a:ext cx="6250474" cy="20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30"/>
          <p:cNvSpPr txBox="1">
            <a:spLocks noGrp="1"/>
          </p:cNvSpPr>
          <p:nvPr>
            <p:ph type="title"/>
          </p:nvPr>
        </p:nvSpPr>
        <p:spPr>
          <a:xfrm>
            <a:off x="311700" y="208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Gene Number 45</a:t>
            </a:r>
            <a:endParaRPr/>
          </a:p>
        </p:txBody>
      </p:sp>
      <p:sp>
        <p:nvSpPr>
          <p:cNvPr id="978" name="Google Shape;978;p130"/>
          <p:cNvSpPr txBox="1"/>
          <p:nvPr/>
        </p:nvSpPr>
        <p:spPr>
          <a:xfrm>
            <a:off x="4699075" y="1017725"/>
            <a:ext cx="4353000" cy="3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RBS:</a:t>
            </a:r>
            <a:endParaRPr sz="11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Raw score: -1.259</a:t>
            </a:r>
            <a:endParaRPr sz="11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Final score: -2.281</a:t>
            </a:r>
            <a:endParaRPr sz="11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Z-value: 3.228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F: Ribonucleotide reductase 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SIF-BLAST: </a:t>
            </a:r>
            <a:endParaRPr sz="11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</a:rPr>
              <a:t>100 hits</a:t>
            </a:r>
            <a:endParaRPr sz="11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Trike_47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Matches the entire length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Length: 679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Score:1385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Bits: 3584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Expect: 0=0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Identities = 679/679 (100%), Positives = 679/679 (100%)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SIF-HHPred: database-PDB, %alignment =  679 divided 739= 0.92, probability 100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SIF-Syn:Ribonucleotide Reductase </a:t>
            </a:r>
            <a:endParaRPr sz="1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79" name="Google Shape;979;p130"/>
          <p:cNvSpPr txBox="1"/>
          <p:nvPr/>
        </p:nvSpPr>
        <p:spPr>
          <a:xfrm>
            <a:off x="0" y="880200"/>
            <a:ext cx="36564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SSC: 32367 to 34406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CP: Captures all coding potential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SCS: Glimmer calls for 34406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ST: SS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Blast-Start- Query 1 to target 1, 100%, e-val= 0.0E0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Gap: -4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LO: yes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980" name="Google Shape;980;p130"/>
          <p:cNvGraphicFramePr/>
          <p:nvPr/>
        </p:nvGraphicFramePr>
        <p:xfrm>
          <a:off x="0" y="3565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3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DNAM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PHAMERATOR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48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START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34,406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32,367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700" y="0"/>
            <a:ext cx="6261300" cy="20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0200" y="2037625"/>
            <a:ext cx="2963800" cy="233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963800" cy="14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4200" y="4672850"/>
            <a:ext cx="4926125" cy="4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278372"/>
            <a:ext cx="5926582" cy="12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1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972076"/>
            <a:ext cx="6180201" cy="1058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8253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7D6"/>
        </a:solidFill>
        <a:effectLst/>
      </p:bgPr>
    </p:bg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33"/>
          <p:cNvSpPr/>
          <p:nvPr/>
        </p:nvSpPr>
        <p:spPr>
          <a:xfrm>
            <a:off x="282100" y="253875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33"/>
          <p:cNvSpPr txBox="1">
            <a:spLocks noGrp="1"/>
          </p:cNvSpPr>
          <p:nvPr>
            <p:ph type="body" idx="1"/>
          </p:nvPr>
        </p:nvSpPr>
        <p:spPr>
          <a:xfrm>
            <a:off x="380050" y="1930950"/>
            <a:ext cx="85206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Being analysed   </a:t>
            </a:r>
            <a:endParaRPr sz="4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002" name="Google Shape;1002;p133"/>
          <p:cNvGraphicFramePr/>
          <p:nvPr/>
        </p:nvGraphicFramePr>
        <p:xfrm>
          <a:off x="2489938" y="296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15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DNAM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#47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PHAMERATOR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#49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34603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STOP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34403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34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B4A7D6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34"/>
          <p:cNvSpPr txBox="1">
            <a:spLocks noGrp="1"/>
          </p:cNvSpPr>
          <p:nvPr>
            <p:ph type="body" idx="1"/>
          </p:nvPr>
        </p:nvSpPr>
        <p:spPr>
          <a:xfrm>
            <a:off x="562425" y="1071825"/>
            <a:ext cx="4009500" cy="31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and Stop Codons: 34603-34403 </a:t>
            </a:r>
            <a:endParaRPr sz="1200" b="1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Coding potential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Captures all coding potential 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choice source: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Both Glimmer and Gene mark 34603 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Starterator: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Poompha_49 Start: 34603, Stop: 34403 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matches with Severus query 1 to target 1, 100.0% Aligned. E-Value 1.64E-41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Gap: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Longest ORF: 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F: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 function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9" name="Google Shape;1009;p134"/>
          <p:cNvSpPr txBox="1"/>
          <p:nvPr/>
        </p:nvSpPr>
        <p:spPr>
          <a:xfrm>
            <a:off x="2797525" y="419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 it a gene? and What is its start?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0" name="Google Shape;1010;p134"/>
          <p:cNvSpPr txBox="1"/>
          <p:nvPr/>
        </p:nvSpPr>
        <p:spPr>
          <a:xfrm>
            <a:off x="4728875" y="994350"/>
            <a:ext cx="3386100" cy="26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SIF: Blast :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Phages DB, 7 matches,PeaceMeal1_45 best match, matches entire length of the hit, </a:t>
            </a:r>
            <a:r>
              <a:rPr lang="en" sz="1200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&gt;PeaceMeal1_45, ThyX-like thymidylate synthase, 242, Length = 242, Score =  487 bits (1254), Expect = e-138, Identities = 242/242 (100%), Positives = 242/242 (100%)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SIF-HHPred: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 function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SIF-Syn: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 Function</a:t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35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B4A7D6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6" name="Google Shape;1016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26" y="446725"/>
            <a:ext cx="245952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975" y="446725"/>
            <a:ext cx="226695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1700" y="3095947"/>
            <a:ext cx="4343126" cy="17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1900" y="551925"/>
            <a:ext cx="215265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135"/>
          <p:cNvPicPr preferRelativeResize="0"/>
          <p:nvPr/>
        </p:nvPicPr>
        <p:blipFill rotWithShape="1">
          <a:blip r:embed="rId7">
            <a:alphaModFix/>
          </a:blip>
          <a:srcRect b="9362"/>
          <a:stretch/>
        </p:blipFill>
        <p:spPr>
          <a:xfrm>
            <a:off x="689823" y="3095950"/>
            <a:ext cx="2152650" cy="1780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999"/>
        </a:solidFill>
        <a:effectLst/>
      </p:bgPr>
    </p:bg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36"/>
          <p:cNvSpPr/>
          <p:nvPr/>
        </p:nvSpPr>
        <p:spPr>
          <a:xfrm>
            <a:off x="282100" y="253875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136"/>
          <p:cNvSpPr/>
          <p:nvPr/>
        </p:nvSpPr>
        <p:spPr>
          <a:xfrm>
            <a:off x="282100" y="253875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36"/>
          <p:cNvSpPr txBox="1">
            <a:spLocks noGrp="1"/>
          </p:cNvSpPr>
          <p:nvPr>
            <p:ph type="body" idx="1"/>
          </p:nvPr>
        </p:nvSpPr>
        <p:spPr>
          <a:xfrm>
            <a:off x="373900" y="1930950"/>
            <a:ext cx="85206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Being analysed </a:t>
            </a:r>
            <a:endParaRPr sz="5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028" name="Google Shape;1028;p136"/>
          <p:cNvGraphicFramePr/>
          <p:nvPr/>
        </p:nvGraphicFramePr>
        <p:xfrm>
          <a:off x="2489938" y="296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15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DNAM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#48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PHAMERATOR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#50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34749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STOP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34603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7"/>
          <p:cNvSpPr/>
          <p:nvPr/>
        </p:nvSpPr>
        <p:spPr>
          <a:xfrm>
            <a:off x="213750" y="302175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EA9999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37"/>
          <p:cNvSpPr txBox="1">
            <a:spLocks noGrp="1"/>
          </p:cNvSpPr>
          <p:nvPr>
            <p:ph type="body" idx="1"/>
          </p:nvPr>
        </p:nvSpPr>
        <p:spPr>
          <a:xfrm>
            <a:off x="562425" y="1071825"/>
            <a:ext cx="4009500" cy="31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and Stop Codons: 34749-34603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Coding potential: doesn’t capture any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choice source:  Both Glimmer and Gene mark 34749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Starterator: Gene: Poompha_50 Start: 34749, Stop: 34603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Start: matches with Severus query 1 to target 1, 100.0% Aligned. E-Value 7.01E-26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Gap: -4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Longest ORF: 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5" name="Google Shape;1035;p137"/>
          <p:cNvSpPr txBox="1"/>
          <p:nvPr/>
        </p:nvSpPr>
        <p:spPr>
          <a:xfrm>
            <a:off x="2811025" y="419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 it a gene? and What is its start?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6" name="Google Shape;1036;p137"/>
          <p:cNvSpPr txBox="1"/>
          <p:nvPr/>
        </p:nvSpPr>
        <p:spPr>
          <a:xfrm>
            <a:off x="4672000" y="1071825"/>
            <a:ext cx="3386100" cy="28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F:No function</a:t>
            </a:r>
            <a:endParaRPr sz="13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SIF: Blast: 16 matches, Trike_49, best match, matches entire length of the hit,  </a:t>
            </a:r>
            <a:r>
              <a:rPr lang="en" sz="1200">
                <a:solidFill>
                  <a:srgbClr val="55555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&gt;Trike_49, function unknown, 48,  Length = 48, Score =  107 bits (268), Expect = 7e-24, Identities = 48/48 (100%), Positives = 48/48 (100%)</a:t>
            </a:r>
            <a:endParaRPr sz="1200">
              <a:solidFill>
                <a:srgbClr val="55555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SIF-HHPred: 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function</a:t>
            </a:r>
            <a:endParaRPr sz="1200">
              <a:solidFill>
                <a:srgbClr val="55555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SIF-Syn: No Function</a:t>
            </a:r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38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EA9999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2" name="Google Shape;1042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576" y="399225"/>
            <a:ext cx="2573950" cy="26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154" y="1759550"/>
            <a:ext cx="3230450" cy="19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3451" y="399224"/>
            <a:ext cx="5331150" cy="12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8"/>
          <p:cNvPicPr preferRelativeResize="0"/>
          <p:nvPr/>
        </p:nvPicPr>
        <p:blipFill rotWithShape="1">
          <a:blip r:embed="rId6">
            <a:alphaModFix/>
          </a:blip>
          <a:srcRect b="74691"/>
          <a:stretch/>
        </p:blipFill>
        <p:spPr>
          <a:xfrm>
            <a:off x="3256375" y="1759550"/>
            <a:ext cx="2220750" cy="5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2425" y="2319075"/>
            <a:ext cx="2058224" cy="2551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138"/>
          <p:cNvSpPr/>
          <p:nvPr/>
        </p:nvSpPr>
        <p:spPr>
          <a:xfrm>
            <a:off x="3857927" y="2990886"/>
            <a:ext cx="158100" cy="217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38"/>
          <p:cNvSpPr/>
          <p:nvPr/>
        </p:nvSpPr>
        <p:spPr>
          <a:xfrm>
            <a:off x="3857927" y="4256234"/>
            <a:ext cx="158100" cy="217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9" name="Google Shape;1049;p1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9525" y="2626050"/>
            <a:ext cx="2058225" cy="193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SSC- 7926-8756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Original Glimmer call @bp 7926 has strength 7.63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at 7296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Matches KittenMittens 99%, score of 511/511, e-val= 3.0E-162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-4bp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-3.161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Capsid Maturation Protease 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Capsid Maturation Protease, score 1321.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Disregard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Correctly places Capsid Maturation Protease</a:t>
            </a:r>
            <a:endParaRPr/>
          </a:p>
        </p:txBody>
      </p:sp>
      <p:pic>
        <p:nvPicPr>
          <p:cNvPr id="191" name="Google Shape;1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7226" y="1754226"/>
            <a:ext cx="3547575" cy="23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5532" y="4207175"/>
            <a:ext cx="7014168" cy="707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3" name="Google Shape;193;p36"/>
          <p:cNvGraphicFramePr/>
          <p:nvPr/>
        </p:nvGraphicFramePr>
        <p:xfrm>
          <a:off x="3230863" y="337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7926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8756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39"/>
          <p:cNvSpPr/>
          <p:nvPr/>
        </p:nvSpPr>
        <p:spPr>
          <a:xfrm>
            <a:off x="282100" y="253875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39"/>
          <p:cNvSpPr/>
          <p:nvPr/>
        </p:nvSpPr>
        <p:spPr>
          <a:xfrm>
            <a:off x="275950" y="253875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39"/>
          <p:cNvSpPr txBox="1">
            <a:spLocks noGrp="1"/>
          </p:cNvSpPr>
          <p:nvPr>
            <p:ph type="body" idx="1"/>
          </p:nvPr>
        </p:nvSpPr>
        <p:spPr>
          <a:xfrm>
            <a:off x="373900" y="1930950"/>
            <a:ext cx="85206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Being analysed </a:t>
            </a:r>
            <a:endParaRPr sz="5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057" name="Google Shape;1057;p139"/>
          <p:cNvGraphicFramePr/>
          <p:nvPr/>
        </p:nvGraphicFramePr>
        <p:xfrm>
          <a:off x="2489938" y="296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15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DNAM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#49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PHAMERATOR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#51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35480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STOP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34746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40"/>
          <p:cNvSpPr/>
          <p:nvPr/>
        </p:nvSpPr>
        <p:spPr>
          <a:xfrm>
            <a:off x="213750" y="358575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40"/>
          <p:cNvSpPr txBox="1">
            <a:spLocks noGrp="1"/>
          </p:cNvSpPr>
          <p:nvPr>
            <p:ph type="body" idx="1"/>
          </p:nvPr>
        </p:nvSpPr>
        <p:spPr>
          <a:xfrm>
            <a:off x="562425" y="1071825"/>
            <a:ext cx="4009500" cy="31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and Stop Codons: 35480-34746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Coding potential: Captures all coding potential 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choice source:   Both Glimmer and Gene mark call 35480 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Starterator: : Poompha_51 Start: 35480, Stop: 34746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Start:  matches with Severus query 1 to target 1, 100.0% Aligned. E-Value 7.01E-26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Gap: 3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Longest ORF: 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4" name="Google Shape;1064;p140"/>
          <p:cNvSpPr txBox="1"/>
          <p:nvPr/>
        </p:nvSpPr>
        <p:spPr>
          <a:xfrm>
            <a:off x="2797525" y="419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 it a gene? and What is its start?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5" name="Google Shape;1065;p140"/>
          <p:cNvSpPr txBox="1"/>
          <p:nvPr/>
        </p:nvSpPr>
        <p:spPr>
          <a:xfrm>
            <a:off x="4672000" y="1071825"/>
            <a:ext cx="33861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F: 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helix-turn-helix DNA binding domain protein</a:t>
            </a:r>
            <a:endParaRPr sz="1200">
              <a:solidFill>
                <a:srgbClr val="55555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SIF: Blast: about 100 matches, Trike_50, best match, matches entire length of the hit, </a:t>
            </a:r>
            <a:r>
              <a:rPr lang="en" sz="1200">
                <a:solidFill>
                  <a:srgbClr val="55555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&gt;Trike_50, function unknown, 244, Length = 244, Score =  483 bits (1242), Expect = e-136, Identities = 244/244 (100%), Positives = 244/244 (100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</a:rPr>
              <a:t>%)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SIF-HHPred: Database PDB, no phage name or gene number, percent alignment 204/244x100=83.61% , probability 99.58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SIF-Syn: Not listed on the synteny list, this is the only possible option for this gene </a:t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1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A2C4C9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1" name="Google Shape;1071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75" y="346800"/>
            <a:ext cx="2588651" cy="26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063" y="445313"/>
            <a:ext cx="3248025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1851" y="2579076"/>
            <a:ext cx="4481850" cy="21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9153" y="579576"/>
            <a:ext cx="1865601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41"/>
          <p:cNvPicPr preferRelativeResize="0"/>
          <p:nvPr/>
        </p:nvPicPr>
        <p:blipFill rotWithShape="1">
          <a:blip r:embed="rId7">
            <a:alphaModFix/>
          </a:blip>
          <a:srcRect t="10482"/>
          <a:stretch/>
        </p:blipFill>
        <p:spPr>
          <a:xfrm>
            <a:off x="422100" y="2436950"/>
            <a:ext cx="3366575" cy="217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D79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42"/>
          <p:cNvSpPr/>
          <p:nvPr/>
        </p:nvSpPr>
        <p:spPr>
          <a:xfrm>
            <a:off x="2759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42"/>
          <p:cNvSpPr txBox="1">
            <a:spLocks noGrp="1"/>
          </p:cNvSpPr>
          <p:nvPr>
            <p:ph type="body" idx="1"/>
          </p:nvPr>
        </p:nvSpPr>
        <p:spPr>
          <a:xfrm>
            <a:off x="373900" y="1930950"/>
            <a:ext cx="85206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Being analysed </a:t>
            </a:r>
            <a:endParaRPr sz="5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082" name="Google Shape;1082;p142"/>
          <p:cNvGraphicFramePr/>
          <p:nvPr/>
        </p:nvGraphicFramePr>
        <p:xfrm>
          <a:off x="2427725" y="2890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15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DNAM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#50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PHAMERATOR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#52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36251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STOP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35484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43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A64D79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43"/>
          <p:cNvSpPr txBox="1">
            <a:spLocks noGrp="1"/>
          </p:cNvSpPr>
          <p:nvPr>
            <p:ph type="body" idx="1"/>
          </p:nvPr>
        </p:nvSpPr>
        <p:spPr>
          <a:xfrm>
            <a:off x="562425" y="1071825"/>
            <a:ext cx="4009500" cy="31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and Stop Codons: 36251-35484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Coding potential: none captured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choice source:  Both Glimmer and Gene mark called 36251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Starterator: 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Gene: Poompha_52 Start: 36251, Stop: 35484</a:t>
            </a:r>
            <a:endParaRPr sz="1200">
              <a:solidFill>
                <a:srgbClr val="55555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Start:  matches with Severus query 1 to target 1, 100.0% Aligned. E-Value 0.0E0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Gap: -4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Longest ORF: 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9" name="Google Shape;1089;p143"/>
          <p:cNvSpPr txBox="1"/>
          <p:nvPr/>
        </p:nvSpPr>
        <p:spPr>
          <a:xfrm>
            <a:off x="2797525" y="419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 it a gene? and What is its start?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0" name="Google Shape;1090;p143"/>
          <p:cNvSpPr txBox="1"/>
          <p:nvPr/>
        </p:nvSpPr>
        <p:spPr>
          <a:xfrm>
            <a:off x="4672000" y="1071825"/>
            <a:ext cx="3386100" cy="3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F: No Function 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SIF: Blast: 100 matches, Trike_49, best match, matches entire length of the hit, </a:t>
            </a:r>
            <a:r>
              <a:rPr lang="en" sz="1200">
                <a:solidFill>
                  <a:srgbClr val="55555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&gt;Trike_51, metallophosphoesterase, 255, Length = 255, Score =  525 bits (1352), Expect = e-149,  Identities = 255/255 (100%), Positives = 255/255 (100%)</a:t>
            </a:r>
            <a:endParaRPr sz="1300">
              <a:solidFill>
                <a:srgbClr val="55555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SIF-HHPred: No Function 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SIF-Syn: No Function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44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C27BA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6" name="Google Shape;109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94" y="296600"/>
            <a:ext cx="2936025" cy="21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2488" y="413125"/>
            <a:ext cx="320992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450" y="2594350"/>
            <a:ext cx="4397436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0913" y="2299063"/>
            <a:ext cx="2143125" cy="218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45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45"/>
          <p:cNvSpPr txBox="1">
            <a:spLocks noGrp="1"/>
          </p:cNvSpPr>
          <p:nvPr>
            <p:ph type="body" idx="1"/>
          </p:nvPr>
        </p:nvSpPr>
        <p:spPr>
          <a:xfrm>
            <a:off x="373900" y="1930950"/>
            <a:ext cx="85206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Being analysed </a:t>
            </a:r>
            <a:endParaRPr sz="5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106" name="Google Shape;1106;p145"/>
          <p:cNvGraphicFramePr/>
          <p:nvPr/>
        </p:nvGraphicFramePr>
        <p:xfrm>
          <a:off x="2489938" y="296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15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DNAM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#51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PHAMERATOR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#53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36538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STOP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36248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46"/>
          <p:cNvSpPr/>
          <p:nvPr/>
        </p:nvSpPr>
        <p:spPr>
          <a:xfrm>
            <a:off x="213750" y="358575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134F5C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46"/>
          <p:cNvSpPr txBox="1">
            <a:spLocks noGrp="1"/>
          </p:cNvSpPr>
          <p:nvPr>
            <p:ph type="body" idx="1"/>
          </p:nvPr>
        </p:nvSpPr>
        <p:spPr>
          <a:xfrm>
            <a:off x="562425" y="1071825"/>
            <a:ext cx="4009500" cy="31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and Stop Codons: 36538-36248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Coding potential: none 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choice source:  Both Glimmer and Gene mark 36538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Starterator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Gene: Poompha_53 Start: 36538, Stop: 36248</a:t>
            </a:r>
            <a:endParaRPr sz="1200">
              <a:solidFill>
                <a:srgbClr val="55555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Start: matches with Severus query 1 to target 1, 100.0% Aligned. E-Value 0.0E0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Gap: 75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Longest ORF: 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3" name="Google Shape;1113;p146"/>
          <p:cNvSpPr txBox="1"/>
          <p:nvPr/>
        </p:nvSpPr>
        <p:spPr>
          <a:xfrm>
            <a:off x="2797525" y="419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 it a gene? and What is its start?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4" name="Google Shape;1114;p146"/>
          <p:cNvSpPr txBox="1"/>
          <p:nvPr/>
        </p:nvSpPr>
        <p:spPr>
          <a:xfrm>
            <a:off x="4672000" y="1071825"/>
            <a:ext cx="3386100" cy="19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F: No Function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SIF: Blast: 100 matches, Trike_52, best match, matches entire length of the hit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SIF-HHPred: No Function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SIF-Syn: No Function</a:t>
            </a:r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47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134F5C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grpSp>
        <p:nvGrpSpPr>
          <p:cNvPr id="1120" name="Google Shape;1120;p147"/>
          <p:cNvGrpSpPr/>
          <p:nvPr/>
        </p:nvGrpSpPr>
        <p:grpSpPr>
          <a:xfrm>
            <a:off x="287500" y="327750"/>
            <a:ext cx="4357876" cy="1966425"/>
            <a:chOff x="213750" y="344150"/>
            <a:chExt cx="4357876" cy="1966425"/>
          </a:xfrm>
        </p:grpSpPr>
        <p:pic>
          <p:nvPicPr>
            <p:cNvPr id="1121" name="Google Shape;1121;p1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1500" y="610100"/>
              <a:ext cx="4170126" cy="1700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2" name="Google Shape;1122;p147"/>
            <p:cNvSpPr txBox="1"/>
            <p:nvPr/>
          </p:nvSpPr>
          <p:spPr>
            <a:xfrm>
              <a:off x="213750" y="344150"/>
              <a:ext cx="30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60000"/>
                </a:lnSpc>
                <a:spcBef>
                  <a:spcPts val="800"/>
                </a:spcBef>
                <a:spcAft>
                  <a:spcPts val="500"/>
                </a:spcAft>
                <a:buNone/>
              </a:pPr>
              <a:r>
                <a:rPr lang="en" sz="1200">
                  <a:solidFill>
                    <a:srgbClr val="54585A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SIF: Blast:</a:t>
              </a:r>
              <a:endParaRPr/>
            </a:p>
          </p:txBody>
        </p:sp>
      </p:grpSp>
      <p:grpSp>
        <p:nvGrpSpPr>
          <p:cNvPr id="1123" name="Google Shape;1123;p147"/>
          <p:cNvGrpSpPr/>
          <p:nvPr/>
        </p:nvGrpSpPr>
        <p:grpSpPr>
          <a:xfrm>
            <a:off x="287489" y="2220450"/>
            <a:ext cx="2555031" cy="952199"/>
            <a:chOff x="287473" y="2220451"/>
            <a:chExt cx="4710602" cy="952199"/>
          </a:xfrm>
        </p:grpSpPr>
        <p:pic>
          <p:nvPicPr>
            <p:cNvPr id="1124" name="Google Shape;1124;p1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1475" y="2511900"/>
              <a:ext cx="4596600" cy="660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5" name="Google Shape;1125;p147"/>
            <p:cNvSpPr txBox="1"/>
            <p:nvPr/>
          </p:nvSpPr>
          <p:spPr>
            <a:xfrm>
              <a:off x="287473" y="2220451"/>
              <a:ext cx="3462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60000"/>
                </a:lnSpc>
                <a:spcBef>
                  <a:spcPts val="800"/>
                </a:spcBef>
                <a:spcAft>
                  <a:spcPts val="500"/>
                </a:spcAft>
                <a:buNone/>
              </a:pPr>
              <a:r>
                <a:rPr lang="en" sz="1200">
                  <a:solidFill>
                    <a:srgbClr val="54585A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Starterator: </a:t>
              </a:r>
              <a:endParaRPr/>
            </a:p>
          </p:txBody>
        </p:sp>
      </p:grpSp>
      <p:pic>
        <p:nvPicPr>
          <p:cNvPr id="1126" name="Google Shape;1126;p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6774" y="362125"/>
            <a:ext cx="2155875" cy="44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147"/>
          <p:cNvSpPr/>
          <p:nvPr/>
        </p:nvSpPr>
        <p:spPr>
          <a:xfrm>
            <a:off x="8157400" y="1579150"/>
            <a:ext cx="342900" cy="406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47"/>
          <p:cNvSpPr/>
          <p:nvPr/>
        </p:nvSpPr>
        <p:spPr>
          <a:xfrm>
            <a:off x="8157400" y="3915275"/>
            <a:ext cx="342900" cy="406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9" name="Google Shape;1129;p147"/>
          <p:cNvPicPr preferRelativeResize="0"/>
          <p:nvPr/>
        </p:nvPicPr>
        <p:blipFill rotWithShape="1">
          <a:blip r:embed="rId6">
            <a:alphaModFix/>
          </a:blip>
          <a:srcRect b="77013"/>
          <a:stretch/>
        </p:blipFill>
        <p:spPr>
          <a:xfrm>
            <a:off x="362900" y="4379834"/>
            <a:ext cx="2064775" cy="4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47"/>
          <p:cNvPicPr preferRelativeResize="0"/>
          <p:nvPr/>
        </p:nvPicPr>
        <p:blipFill rotWithShape="1">
          <a:blip r:embed="rId7">
            <a:alphaModFix/>
          </a:blip>
          <a:srcRect b="12010"/>
          <a:stretch/>
        </p:blipFill>
        <p:spPr>
          <a:xfrm>
            <a:off x="362900" y="3172650"/>
            <a:ext cx="2241825" cy="10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147"/>
          <p:cNvPicPr preferRelativeResize="0"/>
          <p:nvPr/>
        </p:nvPicPr>
        <p:blipFill rotWithShape="1">
          <a:blip r:embed="rId8">
            <a:alphaModFix/>
          </a:blip>
          <a:srcRect b="27672"/>
          <a:stretch/>
        </p:blipFill>
        <p:spPr>
          <a:xfrm>
            <a:off x="4645375" y="362125"/>
            <a:ext cx="1977045" cy="18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147"/>
          <p:cNvPicPr preferRelativeResize="0"/>
          <p:nvPr/>
        </p:nvPicPr>
        <p:blipFill rotWithShape="1">
          <a:blip r:embed="rId9">
            <a:alphaModFix/>
          </a:blip>
          <a:srcRect b="9836"/>
          <a:stretch/>
        </p:blipFill>
        <p:spPr>
          <a:xfrm>
            <a:off x="2738113" y="3676050"/>
            <a:ext cx="3765287" cy="118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48"/>
          <p:cNvSpPr/>
          <p:nvPr/>
        </p:nvSpPr>
        <p:spPr>
          <a:xfrm>
            <a:off x="213738" y="220950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48"/>
          <p:cNvSpPr txBox="1">
            <a:spLocks noGrp="1"/>
          </p:cNvSpPr>
          <p:nvPr>
            <p:ph type="body" idx="1"/>
          </p:nvPr>
        </p:nvSpPr>
        <p:spPr>
          <a:xfrm>
            <a:off x="373900" y="1930950"/>
            <a:ext cx="85206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Being analysed </a:t>
            </a:r>
            <a:endParaRPr sz="5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139" name="Google Shape;1139;p148"/>
          <p:cNvGraphicFramePr/>
          <p:nvPr/>
        </p:nvGraphicFramePr>
        <p:xfrm>
          <a:off x="2489938" y="296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15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DNAM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#52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PHAMERATOR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#54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37180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STOP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36614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SSC- 8813-9334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Original Glimmer and GM call @bp 8813 and has a strength 17.37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</a:t>
            </a:r>
            <a:r>
              <a:rPr lang="en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Calls start at 8792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Matches Severus 8-180, score= 301.8.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Gap- 56bp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No, start 8792 is LO. 8813 has more MA’s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-3.254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Scaffolding Protein 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Disregard, %&lt; 90.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Scaffolding protein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E-val= 0.0048, probability of 97.99%.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Correctly places Scaffolding Protein </a:t>
            </a:r>
            <a:endParaRPr/>
          </a:p>
        </p:txBody>
      </p:sp>
      <p:pic>
        <p:nvPicPr>
          <p:cNvPr id="199" name="Google Shape;19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200" y="163622"/>
            <a:ext cx="3114250" cy="17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1600" y="1880625"/>
            <a:ext cx="4834600" cy="7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0800" y="2708075"/>
            <a:ext cx="5193026" cy="1337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2" name="Google Shape;202;p37"/>
          <p:cNvGraphicFramePr/>
          <p:nvPr/>
        </p:nvGraphicFramePr>
        <p:xfrm>
          <a:off x="2318725" y="215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8813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9334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49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6AA84F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49"/>
          <p:cNvSpPr txBox="1">
            <a:spLocks noGrp="1"/>
          </p:cNvSpPr>
          <p:nvPr>
            <p:ph type="body" idx="1"/>
          </p:nvPr>
        </p:nvSpPr>
        <p:spPr>
          <a:xfrm>
            <a:off x="562425" y="1071825"/>
            <a:ext cx="4009500" cy="31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and Stop Codons: 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37180-36614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Coding potential: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captures some of it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choice source: 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Both Glimmer and Gene mark 37180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Starterator: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Gene: Poompha_54 Start: 37180, Stop: 36614</a:t>
            </a:r>
            <a:endParaRPr sz="1200">
              <a:solidFill>
                <a:srgbClr val="55555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Start: 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matches with Severus query 1 to target 32, 85.8% Aligned. E-Value 0.0E0</a:t>
            </a:r>
            <a:endParaRPr sz="1200" b="1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Gap: 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305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Longest ORF: 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F: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helix turned helix DNA-binding domain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6" name="Google Shape;1146;p149"/>
          <p:cNvSpPr txBox="1"/>
          <p:nvPr/>
        </p:nvSpPr>
        <p:spPr>
          <a:xfrm>
            <a:off x="2797525" y="419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 it a gene? and What is its start?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7" name="Google Shape;1147;p149"/>
          <p:cNvSpPr txBox="1"/>
          <p:nvPr/>
        </p:nvSpPr>
        <p:spPr>
          <a:xfrm>
            <a:off x="4662425" y="1071825"/>
            <a:ext cx="3386100" cy="3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SIF: Blast: 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100 match &gt;Severus_54, DNA primase, 219, Length = 219, Score =  391 bits (1004), Expect = e-109, Identities = 186/188 (98%), Positives = 187/188 (99%)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SIF-HHPred: 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Database PDB,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e.13.1.1 (A:) DNA primase DnaG catalytic core {Escherichia coli [TaxId: 562]};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percent alignment 188/314x100= 59.87%;  probability 99.86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" sz="1200" b="1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SIF-Syn: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Not listed on the synteny list, this is the only possible option for this gene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50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6AA84F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3" name="Google Shape;1153;p150"/>
          <p:cNvPicPr preferRelativeResize="0"/>
          <p:nvPr/>
        </p:nvPicPr>
        <p:blipFill rotWithShape="1">
          <a:blip r:embed="rId3">
            <a:alphaModFix/>
          </a:blip>
          <a:srcRect t="5676" b="8449"/>
          <a:stretch/>
        </p:blipFill>
        <p:spPr>
          <a:xfrm>
            <a:off x="6866200" y="516150"/>
            <a:ext cx="1894300" cy="41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500" y="380700"/>
            <a:ext cx="3580477" cy="20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775" y="2392505"/>
            <a:ext cx="6481674" cy="10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150"/>
          <p:cNvPicPr preferRelativeResize="0"/>
          <p:nvPr/>
        </p:nvPicPr>
        <p:blipFill rotWithShape="1">
          <a:blip r:embed="rId6">
            <a:alphaModFix/>
          </a:blip>
          <a:srcRect t="4067"/>
          <a:stretch/>
        </p:blipFill>
        <p:spPr>
          <a:xfrm>
            <a:off x="4088600" y="573550"/>
            <a:ext cx="2453151" cy="17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150"/>
          <p:cNvSpPr/>
          <p:nvPr/>
        </p:nvSpPr>
        <p:spPr>
          <a:xfrm>
            <a:off x="7697175" y="1921875"/>
            <a:ext cx="342900" cy="406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50"/>
          <p:cNvSpPr/>
          <p:nvPr/>
        </p:nvSpPr>
        <p:spPr>
          <a:xfrm>
            <a:off x="7578900" y="3960400"/>
            <a:ext cx="342900" cy="406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151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6AA84F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4" name="Google Shape;1164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2875" y="403725"/>
            <a:ext cx="217170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700" y="367975"/>
            <a:ext cx="2676225" cy="381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1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5627" y="2549575"/>
            <a:ext cx="4229650" cy="21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3013" y="441794"/>
            <a:ext cx="3533775" cy="2107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7E6B"/>
        </a:solidFill>
        <a:effectLst/>
      </p:bgPr>
    </p:bg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52"/>
          <p:cNvSpPr/>
          <p:nvPr/>
        </p:nvSpPr>
        <p:spPr>
          <a:xfrm>
            <a:off x="282100" y="253875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52"/>
          <p:cNvSpPr/>
          <p:nvPr/>
        </p:nvSpPr>
        <p:spPr>
          <a:xfrm>
            <a:off x="282100" y="253875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52"/>
          <p:cNvSpPr txBox="1">
            <a:spLocks noGrp="1"/>
          </p:cNvSpPr>
          <p:nvPr>
            <p:ph type="body" idx="1"/>
          </p:nvPr>
        </p:nvSpPr>
        <p:spPr>
          <a:xfrm>
            <a:off x="373900" y="1930950"/>
            <a:ext cx="85206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Being analysed </a:t>
            </a:r>
            <a:endParaRPr sz="5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175" name="Google Shape;1175;p152"/>
          <p:cNvGraphicFramePr/>
          <p:nvPr/>
        </p:nvGraphicFramePr>
        <p:xfrm>
          <a:off x="2489938" y="296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15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DNAM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#53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PHAMERATOR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#55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37629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STOP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37486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53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DD7E6B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53"/>
          <p:cNvSpPr txBox="1">
            <a:spLocks noGrp="1"/>
          </p:cNvSpPr>
          <p:nvPr>
            <p:ph type="body" idx="1"/>
          </p:nvPr>
        </p:nvSpPr>
        <p:spPr>
          <a:xfrm>
            <a:off x="562425" y="1071825"/>
            <a:ext cx="4009500" cy="31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and Stop Codons: 37629-37486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Coding potential: Captures all coding potential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choice source:  Both Glimmer and Gene mark 37629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Starterator: P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oompha_55 Start: 37629, Stop: 37486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Start:  matches with Severus query 1 to target 1, 100.0% Aligned. E-Value 3.3E-25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Gap: 21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Longest ORF: 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2" name="Google Shape;1182;p153"/>
          <p:cNvSpPr txBox="1"/>
          <p:nvPr/>
        </p:nvSpPr>
        <p:spPr>
          <a:xfrm>
            <a:off x="2797525" y="419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 it a gene? and What is its start?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3" name="Google Shape;1183;p153"/>
          <p:cNvSpPr txBox="1"/>
          <p:nvPr/>
        </p:nvSpPr>
        <p:spPr>
          <a:xfrm>
            <a:off x="4672000" y="1071825"/>
            <a:ext cx="33861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F: 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metallophosphoesterase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SIF: Blast: 100 matches &gt;Trike_55, function unknown, 47, Length = 47, Score = 94.7 bits (234), Expect = 6e-20, Identities = 47/47 (100%), Positives = 47/47 (100%)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SIF-HHPred: Database PDB,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DUF3906 ; Protein of unknown function (DUF3906);</a:t>
            </a: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percent alignment 64/47x100= 73.4%;  probability 69.94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SIF-Syn: Not Found under the list of Functions on Phage DB, No other possible functions found</a:t>
            </a:r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54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DD7E6B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9" name="Google Shape;1189;p154"/>
          <p:cNvPicPr preferRelativeResize="0"/>
          <p:nvPr/>
        </p:nvPicPr>
        <p:blipFill rotWithShape="1">
          <a:blip r:embed="rId3">
            <a:alphaModFix/>
          </a:blip>
          <a:srcRect b="28129"/>
          <a:stretch/>
        </p:blipFill>
        <p:spPr>
          <a:xfrm>
            <a:off x="399250" y="348900"/>
            <a:ext cx="2831906" cy="274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7200" y="400429"/>
            <a:ext cx="2318800" cy="2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1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0627" y="3090952"/>
            <a:ext cx="4995224" cy="163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1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2200" y="348900"/>
            <a:ext cx="2152650" cy="20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55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DD7E6B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8" name="Google Shape;1198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700" y="388076"/>
            <a:ext cx="4528751" cy="17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700" y="1938076"/>
            <a:ext cx="5982024" cy="7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2800" y="290925"/>
            <a:ext cx="1735687" cy="438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650" y="2704475"/>
            <a:ext cx="1482350" cy="18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155"/>
          <p:cNvSpPr/>
          <p:nvPr/>
        </p:nvSpPr>
        <p:spPr>
          <a:xfrm>
            <a:off x="7841575" y="1495775"/>
            <a:ext cx="433200" cy="5256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55"/>
          <p:cNvSpPr/>
          <p:nvPr/>
        </p:nvSpPr>
        <p:spPr>
          <a:xfrm>
            <a:off x="7886725" y="3482150"/>
            <a:ext cx="342900" cy="406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6"/>
          <p:cNvSpPr/>
          <p:nvPr/>
        </p:nvSpPr>
        <p:spPr>
          <a:xfrm>
            <a:off x="2759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56"/>
          <p:cNvSpPr txBox="1">
            <a:spLocks noGrp="1"/>
          </p:cNvSpPr>
          <p:nvPr>
            <p:ph type="body" idx="1"/>
          </p:nvPr>
        </p:nvSpPr>
        <p:spPr>
          <a:xfrm>
            <a:off x="373900" y="1930950"/>
            <a:ext cx="85206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Being analysed </a:t>
            </a:r>
            <a:endParaRPr sz="5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210" name="Google Shape;1210;p156"/>
          <p:cNvGraphicFramePr/>
          <p:nvPr/>
        </p:nvGraphicFramePr>
        <p:xfrm>
          <a:off x="2489938" y="296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15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DNAM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#54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PHAMERATOR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#56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38136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STOP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37651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57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B7B7B7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57"/>
          <p:cNvSpPr txBox="1">
            <a:spLocks noGrp="1"/>
          </p:cNvSpPr>
          <p:nvPr>
            <p:ph type="body" idx="1"/>
          </p:nvPr>
        </p:nvSpPr>
        <p:spPr>
          <a:xfrm>
            <a:off x="562425" y="1071825"/>
            <a:ext cx="4009500" cy="31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and Stop Codons: 38136-37651 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Coding potential: 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choice source:  Both Glimmer and Gene mark 38136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Starterator: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Gene: Poompha_56 Start: 38136, Stop: 37651</a:t>
            </a:r>
            <a:endParaRPr sz="1200">
              <a:solidFill>
                <a:srgbClr val="55555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Start:  matches with Severus query 1 to target 1, 100.0% Aligned. E-Value 0.0E0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Gap: -4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Longest ORF: 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7" name="Google Shape;1217;p157"/>
          <p:cNvSpPr txBox="1"/>
          <p:nvPr/>
        </p:nvSpPr>
        <p:spPr>
          <a:xfrm>
            <a:off x="2797525" y="419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 it a gene? and What is its start?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8" name="Google Shape;1218;p157"/>
          <p:cNvSpPr txBox="1"/>
          <p:nvPr/>
        </p:nvSpPr>
        <p:spPr>
          <a:xfrm>
            <a:off x="4672000" y="1071825"/>
            <a:ext cx="3386100" cy="25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F: No Function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SIF: Blast: 100 match &gt;Trike_56, recombination endonuclease VII, 161, Length = 161, Score =  343 bits (881), Expect = 7e-95, Identities = 161/161 (100%), Positives = 161/161 (100%)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SIF-HHPred: No function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SIF-Syn: No Function</a:t>
            </a:r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58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B7B7B7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4" name="Google Shape;1224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148" y="381150"/>
            <a:ext cx="2873525" cy="38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6588" y="515700"/>
            <a:ext cx="2085975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0247" y="2856497"/>
            <a:ext cx="4338799" cy="13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3888" y="515700"/>
            <a:ext cx="2105025" cy="21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SSC- 9361-10293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Original Glimmer call @bp 9361 has strength of 17.74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at 9361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Matches Trike with score of 1500, Severus with a score of 1636.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Gap- 26bp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-2.708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Major Capsid Protein 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Covers query 99%, 634/634bp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Major Capsid Protein with a score of 99.97, e-val= 5.2e-29.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Correctly places Major Capsid Protein </a:t>
            </a:r>
            <a:endParaRPr/>
          </a:p>
        </p:txBody>
      </p:sp>
      <p:pic>
        <p:nvPicPr>
          <p:cNvPr id="208" name="Google Shape;20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4650" y="0"/>
            <a:ext cx="3299350" cy="176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0198" y="1767773"/>
            <a:ext cx="5023800" cy="6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1600" y="2375967"/>
            <a:ext cx="4832401" cy="7789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1" name="Google Shape;211;p38"/>
          <p:cNvGraphicFramePr/>
          <p:nvPr/>
        </p:nvGraphicFramePr>
        <p:xfrm>
          <a:off x="2676050" y="152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13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13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9361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10293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59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B7B7B7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3" name="Google Shape;1233;p159"/>
          <p:cNvGrpSpPr/>
          <p:nvPr/>
        </p:nvGrpSpPr>
        <p:grpSpPr>
          <a:xfrm>
            <a:off x="5146071" y="508019"/>
            <a:ext cx="3326043" cy="2466423"/>
            <a:chOff x="541300" y="909475"/>
            <a:chExt cx="4116899" cy="3027400"/>
          </a:xfrm>
        </p:grpSpPr>
        <p:pic>
          <p:nvPicPr>
            <p:cNvPr id="1234" name="Google Shape;1234;p159"/>
            <p:cNvPicPr preferRelativeResize="0"/>
            <p:nvPr/>
          </p:nvPicPr>
          <p:blipFill rotWithShape="1">
            <a:blip r:embed="rId3">
              <a:alphaModFix/>
            </a:blip>
            <a:srcRect t="2505" r="55506"/>
            <a:stretch/>
          </p:blipFill>
          <p:spPr>
            <a:xfrm>
              <a:off x="541300" y="909475"/>
              <a:ext cx="3178575" cy="302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5" name="Google Shape;1235;p159"/>
            <p:cNvPicPr preferRelativeResize="0"/>
            <p:nvPr/>
          </p:nvPicPr>
          <p:blipFill rotWithShape="1">
            <a:blip r:embed="rId3">
              <a:alphaModFix/>
            </a:blip>
            <a:srcRect l="85947" t="1247" b="1257"/>
            <a:stretch/>
          </p:blipFill>
          <p:spPr>
            <a:xfrm>
              <a:off x="3654300" y="909475"/>
              <a:ext cx="1003899" cy="2982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36" name="Google Shape;1236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600" y="508025"/>
            <a:ext cx="1484625" cy="375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4725" y="3531427"/>
            <a:ext cx="6128501" cy="7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159"/>
          <p:cNvSpPr/>
          <p:nvPr/>
        </p:nvSpPr>
        <p:spPr>
          <a:xfrm>
            <a:off x="1407675" y="1768625"/>
            <a:ext cx="342900" cy="406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59"/>
          <p:cNvSpPr/>
          <p:nvPr/>
        </p:nvSpPr>
        <p:spPr>
          <a:xfrm>
            <a:off x="1516325" y="3391900"/>
            <a:ext cx="342900" cy="406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7CC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160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0"/>
          <p:cNvSpPr txBox="1">
            <a:spLocks noGrp="1"/>
          </p:cNvSpPr>
          <p:nvPr>
            <p:ph type="body" idx="1"/>
          </p:nvPr>
        </p:nvSpPr>
        <p:spPr>
          <a:xfrm>
            <a:off x="373900" y="1930950"/>
            <a:ext cx="85206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Being analysed </a:t>
            </a:r>
            <a:endParaRPr sz="5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246" name="Google Shape;1246;p160"/>
          <p:cNvGraphicFramePr/>
          <p:nvPr/>
        </p:nvGraphicFramePr>
        <p:xfrm>
          <a:off x="2489938" y="296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15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DNAM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#55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PHAMERATOR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#57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38948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STOP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38133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161"/>
          <p:cNvSpPr/>
          <p:nvPr/>
        </p:nvSpPr>
        <p:spPr>
          <a:xfrm>
            <a:off x="213750" y="302175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8E7CC3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1"/>
          <p:cNvSpPr txBox="1">
            <a:spLocks noGrp="1"/>
          </p:cNvSpPr>
          <p:nvPr>
            <p:ph type="body" idx="1"/>
          </p:nvPr>
        </p:nvSpPr>
        <p:spPr>
          <a:xfrm>
            <a:off x="562425" y="1071825"/>
            <a:ext cx="4009500" cy="31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and Stop Codons: 38948-38133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Coding potential: captures all coding potential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choice source: Both Glimmer and Gene mark 38948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Starterator: 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Gene: Poompha_57 Start: 38948, Stop: 38133</a:t>
            </a:r>
            <a:endParaRPr sz="1200">
              <a:solidFill>
                <a:srgbClr val="55555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Start:  matches with KittenMittens query 1 to target 1, 100.0% Aligned. E-Value 0.0E0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Gap: -1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Longest ORF: 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F: DNA Primase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3" name="Google Shape;1253;p161"/>
          <p:cNvSpPr txBox="1"/>
          <p:nvPr/>
        </p:nvSpPr>
        <p:spPr>
          <a:xfrm>
            <a:off x="2797525" y="419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 it a gene? and What is its start?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4" name="Google Shape;1254;p161"/>
          <p:cNvSpPr txBox="1"/>
          <p:nvPr/>
        </p:nvSpPr>
        <p:spPr>
          <a:xfrm>
            <a:off x="4672000" y="1071825"/>
            <a:ext cx="3386100" cy="24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SIF: Blast: Phage DB, 100 matches &gt;KittenMittens_57, hydrolase, 271, Length = 271, Score =  536 bits (1381), Expect = e-152, Identities = 271/271 (100%), Positives = 271/271 (100%)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SIF-HHPred: Not found on HHpred</a:t>
            </a:r>
            <a:endParaRPr sz="900">
              <a:solidFill>
                <a:srgbClr val="54585A"/>
              </a:solidFill>
              <a:highlight>
                <a:srgbClr val="EFEFE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SIF-Syn: Not Found under the list of Functions on Phage DB, No other possible functions found</a:t>
            </a:r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62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8E7CC3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0" name="Google Shape;1260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638" y="549963"/>
            <a:ext cx="2162175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975" y="2734063"/>
            <a:ext cx="283845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8375" y="821502"/>
            <a:ext cx="4976650" cy="39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63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8E7CC3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8" name="Google Shape;1268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671" y="414279"/>
            <a:ext cx="3627850" cy="36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63"/>
          <p:cNvPicPr preferRelativeResize="0"/>
          <p:nvPr/>
        </p:nvPicPr>
        <p:blipFill rotWithShape="1">
          <a:blip r:embed="rId4">
            <a:alphaModFix/>
          </a:blip>
          <a:srcRect r="8825"/>
          <a:stretch/>
        </p:blipFill>
        <p:spPr>
          <a:xfrm>
            <a:off x="4247275" y="255800"/>
            <a:ext cx="4364125" cy="334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338" y="3402413"/>
            <a:ext cx="2962275" cy="14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164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64"/>
          <p:cNvSpPr txBox="1">
            <a:spLocks noGrp="1"/>
          </p:cNvSpPr>
          <p:nvPr>
            <p:ph type="body" idx="1"/>
          </p:nvPr>
        </p:nvSpPr>
        <p:spPr>
          <a:xfrm>
            <a:off x="373913" y="1930950"/>
            <a:ext cx="85206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Being analysed </a:t>
            </a:r>
            <a:endParaRPr sz="5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277" name="Google Shape;1277;p164"/>
          <p:cNvGraphicFramePr/>
          <p:nvPr/>
        </p:nvGraphicFramePr>
        <p:xfrm>
          <a:off x="2489938" y="296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15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DNAM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#56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PHAMERATOR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#58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39184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STOP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38948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65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6AA84F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65"/>
          <p:cNvSpPr txBox="1">
            <a:spLocks noGrp="1"/>
          </p:cNvSpPr>
          <p:nvPr>
            <p:ph type="body" idx="1"/>
          </p:nvPr>
        </p:nvSpPr>
        <p:spPr>
          <a:xfrm>
            <a:off x="562425" y="1071825"/>
            <a:ext cx="4009500" cy="31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and Stop Codons: 39184- 38948 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Coding potential: 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choice source:  Both Glimmer and Gene mark 39184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Starterator: 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Gene: Poompha_58 Start: 39184, Stop: 38948</a:t>
            </a:r>
            <a:endParaRPr sz="1200">
              <a:solidFill>
                <a:srgbClr val="55555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Start:  matches with PeaceMeal query 1 to target 1, 100.0% Aligned. E-Value 0.0E0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Gap: 32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Longest ORF: 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4" name="Google Shape;1284;p165"/>
          <p:cNvSpPr txBox="1"/>
          <p:nvPr/>
        </p:nvSpPr>
        <p:spPr>
          <a:xfrm>
            <a:off x="2797525" y="419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 it a gene? and What is its start?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5" name="Google Shape;1285;p165"/>
          <p:cNvSpPr txBox="1"/>
          <p:nvPr/>
        </p:nvSpPr>
        <p:spPr>
          <a:xfrm>
            <a:off x="4672000" y="1071825"/>
            <a:ext cx="3386100" cy="25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F: No Function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SIF: Blast: 100 matches, matches all coding length, &gt;PeaceMeal1_59, function unknown, 78, Length = 78, Score =  154 bits (390), Expect = 5e-38, Identities = 78/78 (100%), Positives = 78/78 (100%)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SIF-HHPred: No Function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SIF-Syn: No FUnction</a:t>
            </a:r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66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9FC5E8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1" name="Google Shape;1291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600" y="300838"/>
            <a:ext cx="5810250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8625" y="453238"/>
            <a:ext cx="247650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4050" y="2472225"/>
            <a:ext cx="203835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1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4575" y="2326950"/>
            <a:ext cx="2970550" cy="23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1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7575" y="2905000"/>
            <a:ext cx="3030374" cy="12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67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9FC5E8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1" name="Google Shape;1301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53" y="414530"/>
            <a:ext cx="4167774" cy="418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167"/>
          <p:cNvPicPr preferRelativeResize="0"/>
          <p:nvPr/>
        </p:nvPicPr>
        <p:blipFill rotWithShape="1">
          <a:blip r:embed="rId4">
            <a:alphaModFix/>
          </a:blip>
          <a:srcRect t="4119" b="6514"/>
          <a:stretch/>
        </p:blipFill>
        <p:spPr>
          <a:xfrm>
            <a:off x="5962204" y="414525"/>
            <a:ext cx="2660920" cy="418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167"/>
          <p:cNvSpPr/>
          <p:nvPr/>
        </p:nvSpPr>
        <p:spPr>
          <a:xfrm>
            <a:off x="7199875" y="1561075"/>
            <a:ext cx="342900" cy="406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67"/>
          <p:cNvSpPr/>
          <p:nvPr/>
        </p:nvSpPr>
        <p:spPr>
          <a:xfrm>
            <a:off x="7199875" y="3969425"/>
            <a:ext cx="342900" cy="406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56 (#57-DNAM, #59-PHAM)</a:t>
            </a:r>
            <a:endParaRPr/>
          </a:p>
        </p:txBody>
      </p:sp>
      <p:sp>
        <p:nvSpPr>
          <p:cNvPr id="1310" name="Google Shape;1310;p1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Start/stop coordinates: 40014-39217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Coding Potential: Yes, captures all coding potential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 Choice Source: Both call 40014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Staterator: SS 52 @40014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Blast-Start: Matches KittenMittens_59, Q1:T1, PA:100%, E-Value:0.0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Gap or overlap: 71 bp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Longest ORF: Yes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RBS: NA; final score= -2.523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Function: DnaB-like dsDNA helicase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11" name="Google Shape;1311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700" y="0"/>
            <a:ext cx="3477301" cy="175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9650" y="3348500"/>
            <a:ext cx="6114350" cy="92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SSC- 10360- 10539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Original Glimmer call @bp 10360 has strength 9.02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at bp 10360.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Gap- 66bp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-2.640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NKF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Matches KittenMittens query 98%, e-val= 2.0e-30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NKF, %&lt;90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N/A</a:t>
            </a:r>
            <a:endParaRPr/>
          </a:p>
        </p:txBody>
      </p:sp>
      <p:pic>
        <p:nvPicPr>
          <p:cNvPr id="217" name="Google Shape;21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6725" y="3789449"/>
            <a:ext cx="5948351" cy="8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350" y="1190588"/>
            <a:ext cx="1646200" cy="24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9"/>
          <p:cNvSpPr txBox="1"/>
          <p:nvPr/>
        </p:nvSpPr>
        <p:spPr>
          <a:xfrm>
            <a:off x="7437875" y="2571750"/>
            <a:ext cx="1457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GeneMark cut off, far right is bp 10500</a:t>
            </a:r>
            <a:endParaRPr sz="800"/>
          </a:p>
        </p:txBody>
      </p:sp>
      <p:graphicFrame>
        <p:nvGraphicFramePr>
          <p:cNvPr id="220" name="Google Shape;220;p39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14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14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10360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10539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Gene 56</a:t>
            </a:r>
            <a:endParaRPr/>
          </a:p>
        </p:txBody>
      </p:sp>
      <p:sp>
        <p:nvSpPr>
          <p:cNvPr id="1318" name="Google Shape;1318;p1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Blast hit @phagesdb and NCBI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Best hit KittenMittens_59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Accession Number: AVO22459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Percent Alignment: 100%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E-Value: e</a:t>
            </a:r>
            <a:r>
              <a:rPr lang="en" baseline="30000">
                <a:solidFill>
                  <a:schemeClr val="dk1"/>
                </a:solidFill>
              </a:rPr>
              <a:t>-151</a:t>
            </a:r>
            <a:r>
              <a:rPr lang="en">
                <a:solidFill>
                  <a:schemeClr val="dk1"/>
                </a:solidFill>
              </a:rPr>
              <a:t> on phagesdb; on NCBI 0.0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Function:DnaB-like dsDNA helicase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1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HHPred Gene 56</a:t>
            </a:r>
            <a:endParaRPr/>
          </a:p>
        </p:txBody>
      </p:sp>
      <p:sp>
        <p:nvSpPr>
          <p:cNvPr id="1324" name="Google Shape;1324;p1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Bacillus phage SPP1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DnaB-like Replicative Helicase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PDB: 3BGW_E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266/444*100= 59.9% alignment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99.97% probability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1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57 (#58-DNAM, #60-PHAM)</a:t>
            </a:r>
            <a:endParaRPr/>
          </a:p>
        </p:txBody>
      </p:sp>
      <p:sp>
        <p:nvSpPr>
          <p:cNvPr id="1330" name="Google Shape;1330;p1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Start/stop coordinates: 40394-40086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Coding Potential: Yes, captures all coding potential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 Choice Source: Both call 40394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Staterator: SS 34 @40394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Blast-Start: Matches Severus_62, Q1:T1, PA:100%, E-Value:0.0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Gap or overlap: -4 bp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Longest ORF: Yes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RBS: NA; FS:-2.906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31" name="Google Shape;1331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7600" y="0"/>
            <a:ext cx="1676400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3995" y="0"/>
            <a:ext cx="1373605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7500" y="3716950"/>
            <a:ext cx="6396501" cy="7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Gene 57</a:t>
            </a:r>
            <a:endParaRPr/>
          </a:p>
        </p:txBody>
      </p:sp>
      <p:sp>
        <p:nvSpPr>
          <p:cNvPr id="1339" name="Google Shape;1339;p1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5 hits @phagesdb and NCBI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Best hit is Severus_62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Accession #: YP_008051831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PA: 100%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E-Value on phagesdb: 2e-54; on NCBI: 5e-69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HHPred Gene 57</a:t>
            </a:r>
            <a:endParaRPr/>
          </a:p>
        </p:txBody>
      </p:sp>
      <p:sp>
        <p:nvSpPr>
          <p:cNvPr id="1345" name="Google Shape;1345;p1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GP68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RNA polymerase component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PFam: PF17469.5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78/103*100= 75.73% alignment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100% probability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74"/>
          <p:cNvSpPr txBox="1">
            <a:spLocks noGrp="1"/>
          </p:cNvSpPr>
          <p:nvPr>
            <p:ph type="title"/>
          </p:nvPr>
        </p:nvSpPr>
        <p:spPr>
          <a:xfrm>
            <a:off x="311700" y="44501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58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(#59-DNAM, #61-PHAM)</a:t>
            </a:r>
            <a:endParaRPr/>
          </a:p>
        </p:txBody>
      </p:sp>
      <p:sp>
        <p:nvSpPr>
          <p:cNvPr id="1351" name="Google Shape;1351;p1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Start/stop coordinates: 40585-40391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Coding Potential: Yes, captures all coding potential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 Choice Source: Glimmer calls 40585 and GeneMark calls 40591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Staterator: SS 62 @40585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BLAST-Start: Matches Severus_63, Q1:T1, E-Value:4.8e-40, PA:100%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Gap or overlap: -4 bp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Longest ORF: No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RBS: Kibler6, Karlin Medium, Z-Value:3.134, FS:-2.236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52" name="Google Shape;1352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1500" y="3277775"/>
            <a:ext cx="4872500" cy="10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1097" y="120838"/>
            <a:ext cx="4345778" cy="7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6500" y="2700"/>
            <a:ext cx="2157500" cy="206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Gene 58</a:t>
            </a:r>
            <a:endParaRPr/>
          </a:p>
        </p:txBody>
      </p:sp>
      <p:sp>
        <p:nvSpPr>
          <p:cNvPr id="1360" name="Google Shape;1360;p1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4 hits @phagesdb and NCBI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Best hit is Severus_63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Accession #: YP_008051832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PA: 100%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E-Value on phagesdb:2e-32; on NCBI:5e-40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HHPred Gene 58</a:t>
            </a:r>
            <a:endParaRPr/>
          </a:p>
        </p:txBody>
      </p:sp>
      <p:sp>
        <p:nvSpPr>
          <p:cNvPr id="1366" name="Google Shape;1366;p1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NKF, no matches w/ probability over 90%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59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(#60-DNAM, #62-PHAM)</a:t>
            </a:r>
            <a:endParaRPr/>
          </a:p>
        </p:txBody>
      </p:sp>
      <p:sp>
        <p:nvSpPr>
          <p:cNvPr id="1372" name="Google Shape;1372;p1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Start/stop coordinates: 40821-40582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Coding Potential: Yes, captures all coding potential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 Choice Source: Both call 40821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BLAST-Start: Matches Severus_64, Q1:T1, E-Value:0.0, PA:100%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Staterator: SS 33 @40821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Gap or overlap: -8 bp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Longest ORF: Yes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RBS: Kibler6, Karlin Medium, Z-Value:1.822, FS:-5.992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73" name="Google Shape;1373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400" y="3090925"/>
            <a:ext cx="6031601" cy="11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p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9952" y="303250"/>
            <a:ext cx="434730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p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0383" y="8"/>
            <a:ext cx="2533625" cy="243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Gene 59</a:t>
            </a:r>
            <a:endParaRPr/>
          </a:p>
        </p:txBody>
      </p:sp>
      <p:sp>
        <p:nvSpPr>
          <p:cNvPr id="1381" name="Google Shape;1381;p1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4 hits @phagesdb and NCBI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Best hit is Severus_64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Accession #: YP_008051833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PA: 100%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E-Value on phagesdb:2e-44; on NCBI:2e-51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SSC- 10547- 10921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Original Glimmer call @bp 10547 has strength 15.11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at bp 10547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Matches Trike 1:1, gap of 15 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Gap- 8bp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-4.699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Head-to-tail adaptor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% Identity matches 100%, e-val= 2.0e-74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Hypothetical Protein 98.6%, e-val= 8.3e-7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N/A, not on list, should be correctly placed according to phamerator alignment with previously annotated genomes.</a:t>
            </a:r>
            <a:endParaRPr/>
          </a:p>
        </p:txBody>
      </p:sp>
      <p:pic>
        <p:nvPicPr>
          <p:cNvPr id="226" name="Google Shape;2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9425" y="167050"/>
            <a:ext cx="1476375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822" y="2395423"/>
            <a:ext cx="4639176" cy="56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1875" y="2994675"/>
            <a:ext cx="4112125" cy="1043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9" name="Google Shape;229;p40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10547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10921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HHPred Gene 59</a:t>
            </a:r>
            <a:endParaRPr/>
          </a:p>
        </p:txBody>
      </p:sp>
      <p:sp>
        <p:nvSpPr>
          <p:cNvPr id="1387" name="Google Shape;1387;p1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DUF2188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Uncharacterized protein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Pfam: PF09954.12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60/80*100= 75% alignment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93.98% probability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60 (#61-DNAM, #63-PHAM)</a:t>
            </a:r>
            <a:endParaRPr/>
          </a:p>
        </p:txBody>
      </p:sp>
      <p:sp>
        <p:nvSpPr>
          <p:cNvPr id="1393" name="Google Shape;1393;p1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Start/stop coordinates: 41140-40814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Coding Potential: Yes, captures all coding potential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 Choice Source: Both call 41140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Staterator: SS 33 @41140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BLAST-Start: Matches Trike_64, Q1:T18, E-Value:0.0, PA:86.4%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Gap or overlap: 106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Longest ORF: No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RBS: NA; FS:-3.307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94" name="Google Shape;1394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7275" y="0"/>
            <a:ext cx="2296725" cy="22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2975" y="3584625"/>
            <a:ext cx="6451024" cy="79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1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Gene 60</a:t>
            </a:r>
            <a:endParaRPr/>
          </a:p>
        </p:txBody>
      </p:sp>
      <p:sp>
        <p:nvSpPr>
          <p:cNvPr id="1401" name="Google Shape;1401;p1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5 hits @phagesdb and NCBI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Best hit is Trike_64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Accession #: YP_009124983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PA: 86.4%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E-Value on phagesdb:9e-61; on NCBI:2e-74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1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HHPred Gene 60</a:t>
            </a:r>
            <a:endParaRPr/>
          </a:p>
        </p:txBody>
      </p:sp>
      <p:sp>
        <p:nvSpPr>
          <p:cNvPr id="1407" name="Google Shape;1407;p1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NKF, no matches w/ probability over 90%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1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61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(#62-DNAM, #64-PHAM)</a:t>
            </a:r>
            <a:endParaRPr/>
          </a:p>
        </p:txBody>
      </p:sp>
      <p:sp>
        <p:nvSpPr>
          <p:cNvPr id="1413" name="Google Shape;1413;p1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Start/stop coordinates: 42089-41247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Coding Potential: Yes, captures all coding potential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 Choice Source: Glimmer calls 42089 and Gene Mark calls 42077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Staterator: SS 57 @42089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BLAST-Start: Matches Severus_66, Q1:T1, E-Value:0.0, PA:100%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Gap or overlap: -4 bp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Longest ORF: No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RBS: Kibler6, Karlin Medium, Z-Value:2.487, FS:-3.671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Function: Cas4 family exonuclease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14" name="Google Shape;1414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3950" y="0"/>
            <a:ext cx="3310050" cy="184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3575" y="3379678"/>
            <a:ext cx="6450425" cy="95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6825" y="201427"/>
            <a:ext cx="4047136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Gene 61</a:t>
            </a:r>
            <a:endParaRPr/>
          </a:p>
        </p:txBody>
      </p:sp>
      <p:sp>
        <p:nvSpPr>
          <p:cNvPr id="1422" name="Google Shape;1422;p1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3 hits @phagesdb and NCBI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Best hit is Severus_66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Accession #: YP_008051835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PA: 100%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E-Value on phagesdb:e-171; on NCBI:0.0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Cas4 family exonuclease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1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HHPred Gene 61</a:t>
            </a:r>
            <a:endParaRPr/>
          </a:p>
        </p:txBody>
      </p:sp>
      <p:sp>
        <p:nvSpPr>
          <p:cNvPr id="1428" name="Google Shape;1428;p1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Cas4_I-A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CRISPR/Cas system-associated protein Cas4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NCBI: cd09659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282/281*100= 100.4% alignment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99.93% probability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62 (#63-DNAM, #65-PHAM)</a:t>
            </a:r>
            <a:endParaRPr/>
          </a:p>
        </p:txBody>
      </p:sp>
      <p:sp>
        <p:nvSpPr>
          <p:cNvPr id="1434" name="Google Shape;1434;p1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Start/stop coordinates: 42517-42086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Coding Potential: Yes, captures all coding potential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Start Choice Source: Both call 42517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Staterator: SS 7 @42517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BLAST-Start: Matches Severus_67, Q1:T1, E-Value:0.0, PA:100%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Gap or overlap: 119 bp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Longest ORF: Yes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RBS: NA; FS: -3.514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35" name="Google Shape;1435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4300" y="0"/>
            <a:ext cx="14097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3700" y="3343000"/>
            <a:ext cx="621030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1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4250" y="12"/>
            <a:ext cx="2130050" cy="241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Gene 62</a:t>
            </a:r>
            <a:endParaRPr/>
          </a:p>
        </p:txBody>
      </p:sp>
      <p:sp>
        <p:nvSpPr>
          <p:cNvPr id="1443" name="Google Shape;1443;p1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3 hits @phagesdb and NCBI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Best hit is Severus_67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Accession #: YP_008051836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PA: 100%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E-Value on phagesdb:6e-80; on NCBI:2e-99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1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HHPred Gene 62</a:t>
            </a:r>
            <a:endParaRPr/>
          </a:p>
        </p:txBody>
      </p:sp>
      <p:sp>
        <p:nvSpPr>
          <p:cNvPr id="1449" name="Google Shape;1449;p1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GP70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NKF; gene product 70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PFam: PF17429.5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54/144*100= 37.5% alignment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99.75% probability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SSC- 10918- 11085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Original Glimmer call @bp 10918 has strength 6.58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</a:t>
            </a:r>
            <a:r>
              <a:rPr lang="en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Calls start at bp 10918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Hypothetical protein matches Rebeuca 1-55, e-val= 1.5e-19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-4bp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No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-5.979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NKF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Matches Drake94 74.55%, e-val= 4.0E-17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Disregard, no matches over 90%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N/A</a:t>
            </a:r>
            <a:endParaRPr/>
          </a:p>
        </p:txBody>
      </p:sp>
      <p:pic>
        <p:nvPicPr>
          <p:cNvPr id="235" name="Google Shape;2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9400" y="148250"/>
            <a:ext cx="1982900" cy="18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499" y="2571749"/>
            <a:ext cx="5133924" cy="951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7" name="Google Shape;237;p41"/>
          <p:cNvGraphicFramePr/>
          <p:nvPr/>
        </p:nvGraphicFramePr>
        <p:xfrm>
          <a:off x="2901700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10918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11085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1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63 (#64-DNAM, #66-PHAM)</a:t>
            </a:r>
            <a:endParaRPr/>
          </a:p>
        </p:txBody>
      </p:sp>
      <p:sp>
        <p:nvSpPr>
          <p:cNvPr id="1455" name="Google Shape;1455;p1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Start/stop coordinates: 43140-42637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Coding Potential: Yes, captures all coding potential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Start Choice Source: Glimmer calls 43140; GeneMark calls 43134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Staterator: SS 85 @43140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BLAST-Start: Matches Severus_68, Q1:T2, E-Value:0.0, PA:99.4%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Gap or overlap: 221 bp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Longest ORF: No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RBS: Kibler6, Karlin Medium, Z-Value:2.006, FS:-4.552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Function: Immunity repressor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56" name="Google Shape;1456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175" y="3858225"/>
            <a:ext cx="3596826" cy="12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2495" y="3035852"/>
            <a:ext cx="5811506" cy="8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1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0825" y="-11575"/>
            <a:ext cx="2383175" cy="189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Gene 63</a:t>
            </a:r>
            <a:endParaRPr/>
          </a:p>
        </p:txBody>
      </p:sp>
      <p:sp>
        <p:nvSpPr>
          <p:cNvPr id="1464" name="Google Shape;1464;p1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4 hits @phagesdb and NCBI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Best hit is Severus_68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Accession #: YP_008051837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PA: 99.4%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E-Value on phagesdb:1e-96; on NCBI:4e-119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Immunity repressor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HHPred Gene 63</a:t>
            </a:r>
            <a:endParaRPr/>
          </a:p>
        </p:txBody>
      </p:sp>
      <p:sp>
        <p:nvSpPr>
          <p:cNvPr id="1470" name="Google Shape;1470;p1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Bacteriophage lambda TaxId:10710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Regulatory protein CII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Scope: d1zs4a1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78/168*100= 46.4% alignment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98.3% probability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1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64 (#65-DNAM, #67-PHAM)</a:t>
            </a:r>
            <a:endParaRPr/>
          </a:p>
        </p:txBody>
      </p:sp>
      <p:sp>
        <p:nvSpPr>
          <p:cNvPr id="1476" name="Google Shape;1476;p1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Start/stop coordinates: 43489-43361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Coding Potential: Yes, captures all coding potential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Start Choice Source: Both call 43489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Staterator: SS 40 @43489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BLAST-Start: Matches Severus_69, Q1:T1, E-Value:3.2e-19, PA:100%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Gap or overlap: 228 bp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Longest ORF: Yes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RBS: NA; FS:-3.418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77" name="Google Shape;1477;p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3550" y="3219725"/>
            <a:ext cx="6030451" cy="83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p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6655" y="-2050"/>
            <a:ext cx="2317350" cy="201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1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Gene 64</a:t>
            </a:r>
            <a:endParaRPr/>
          </a:p>
        </p:txBody>
      </p:sp>
      <p:sp>
        <p:nvSpPr>
          <p:cNvPr id="1484" name="Google Shape;1484;p1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4 hits @phagesdb and NCBI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Best hit is Severus_69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Accession #: 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YP_008051838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PA: 100%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E-Value on phagesdb:9e-18; on NCBI:3e-19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Function: NKF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HHPred Gene 64</a:t>
            </a:r>
            <a:endParaRPr/>
          </a:p>
        </p:txBody>
      </p:sp>
      <p:sp>
        <p:nvSpPr>
          <p:cNvPr id="1490" name="Google Shape;1490;p1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NKF, no matches w/ probability over 90%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1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65 (#66-DNAM, #68-PHAM)</a:t>
            </a:r>
            <a:endParaRPr/>
          </a:p>
        </p:txBody>
      </p:sp>
      <p:sp>
        <p:nvSpPr>
          <p:cNvPr id="1496" name="Google Shape;1496;p1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Start/stop coordinates: 44053-43718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Coding Potential: Yes, captures all coding potential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Start Choice Source: Both call 44053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Staterator: SS 23 @44053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BLAST-Start: Matches Severus_71, Q1:T1, E-Value:0.0, PA:100%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Gap or overlap: 13 bp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Longest ORF: Yes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RBS: NA; FS:-2.541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97" name="Google Shape;1497;p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326" y="1876201"/>
            <a:ext cx="5039675" cy="65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" name="Google Shape;1498;p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758" y="3"/>
            <a:ext cx="1997245" cy="18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Gene 65</a:t>
            </a:r>
            <a:endParaRPr/>
          </a:p>
        </p:txBody>
      </p:sp>
      <p:sp>
        <p:nvSpPr>
          <p:cNvPr id="1504" name="Google Shape;1504;p1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4 hits @phagesdb and NCBI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Best hit is Severus_71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Accession #: YP_008051840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PA: 100%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E-Value on phagesdb:7e-60; on NCBI:5e-75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HHPred Gene 65</a:t>
            </a:r>
            <a:endParaRPr/>
          </a:p>
        </p:txBody>
      </p:sp>
      <p:sp>
        <p:nvSpPr>
          <p:cNvPr id="1510" name="Google Shape;1510;p1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NKF, no matches w/ probability over 90%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1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Gene# 66								</a:t>
            </a:r>
            <a:endParaRPr/>
          </a:p>
        </p:txBody>
      </p:sp>
      <p:sp>
        <p:nvSpPr>
          <p:cNvPr id="1516" name="Google Shape;1516;p1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SSC: 44210- 44067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CP: Captures all CP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SCS: Glimmer calls for 4210, Gene Mark calls for 44168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ST: Calls start at 4210, Consider editing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BLAST-START: matches Serveus_72 E-Value 4.6E-24 query 1:1 Target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GAP: -23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LO: yes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RBS: yes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F: NKF</a:t>
            </a:r>
            <a:endParaRPr sz="120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/>
          </a:p>
        </p:txBody>
      </p:sp>
      <p:pic>
        <p:nvPicPr>
          <p:cNvPr id="1517" name="Google Shape;1517;p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7325" y="3070950"/>
            <a:ext cx="2383575" cy="17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6698" y="3070948"/>
            <a:ext cx="3785625" cy="1889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19" name="Google Shape;1519;p198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67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68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44210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44067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SSC- 11082- 11444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Original Glimmer call @bp 11082 has strength 13.88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at 11082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Start- 100% alignment with Severus 1-120, e-val= 0.0E0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-4bp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No, start 11001 is the LO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-3.733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Head-to-tail stopper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PeaceMeal1 covers query 99%, e-val= 8.0E-75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NKF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N/A, matches alignment on phamerator </a:t>
            </a:r>
            <a:endParaRPr/>
          </a:p>
        </p:txBody>
      </p:sp>
      <p:pic>
        <p:nvPicPr>
          <p:cNvPr id="243" name="Google Shape;24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4775" y="317500"/>
            <a:ext cx="22383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9475" y="2313175"/>
            <a:ext cx="4054025" cy="5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2925" y="2917600"/>
            <a:ext cx="5361076" cy="6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5044" y="3796536"/>
            <a:ext cx="4789550" cy="12091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7" name="Google Shape;247;p42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17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17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11082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11444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1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SIF Blast and HHPred</a:t>
            </a:r>
            <a:endParaRPr/>
          </a:p>
        </p:txBody>
      </p:sp>
      <p:sp>
        <p:nvSpPr>
          <p:cNvPr id="1525" name="Google Shape;1525;p1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SIF-Blast: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Blast Hit PhagesDB and NCBI, 100 hits, Best hit Serveus_72 across both sources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SIF-HHPRED: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 NI - no matches with prob &gt; 90%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1526" name="Google Shape;1526;p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25" y="3032100"/>
            <a:ext cx="7315550" cy="18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2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Gene# 67						</a:t>
            </a:r>
            <a:endParaRPr/>
          </a:p>
        </p:txBody>
      </p:sp>
      <p:sp>
        <p:nvSpPr>
          <p:cNvPr id="1532" name="Google Shape;1532;p2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SSC: 44361-44188										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CP: Captures All CP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SCS: Both Glimmer and GM							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ST: Suggested Start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BLAST-START: matches Serveus_73 E-Value 2.7E-22 query 1:1 Target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GAP: 6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LO: yes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RBS: yes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F: NKF</a:t>
            </a:r>
            <a:endParaRPr sz="12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GENE # DNAM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68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GENE # PHAM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69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START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44361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STOP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44188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33" name="Google Shape;1533;p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1152" y="2571750"/>
            <a:ext cx="3050449" cy="22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1721" y="2851546"/>
            <a:ext cx="3272650" cy="171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2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SIF Blast and HHPred</a:t>
            </a:r>
            <a:endParaRPr/>
          </a:p>
        </p:txBody>
      </p:sp>
      <p:sp>
        <p:nvSpPr>
          <p:cNvPr id="1540" name="Google Shape;1540;p2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SIF-Blast: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Blast Hit PhagesDB and NCBI, 100 hits, Best hit Serveus_73 across both sources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SIF-HHPRED: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en" sz="1600">
                <a:solidFill>
                  <a:srgbClr val="980000"/>
                </a:solidFill>
                <a:highlight>
                  <a:schemeClr val="lt1"/>
                </a:highlight>
              </a:rPr>
              <a:t>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NI - no matches with prob &lt; 90%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1541" name="Google Shape;1541;p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850" y="2366425"/>
            <a:ext cx="7340498" cy="237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2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Gene# 68</a:t>
            </a:r>
            <a:endParaRPr/>
          </a:p>
        </p:txBody>
      </p:sp>
      <p:sp>
        <p:nvSpPr>
          <p:cNvPr id="1547" name="Google Shape;1547;p2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SSC: 44748-44368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CP: Captures all CP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SCS: Both Glimmer and GM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ST: Suggested Start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BLAST-START: matches Serveus_74 E-Value 0.0E0 query 1:1 target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GAP: 206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LO: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RBS: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F: NKF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1548" name="Google Shape;1548;p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0475" y="2301975"/>
            <a:ext cx="2138350" cy="22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2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2401" y="2641976"/>
            <a:ext cx="3649351" cy="1879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50" name="Google Shape;1550;p202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69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70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44748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44368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2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SIF Blast and HHPred</a:t>
            </a:r>
            <a:endParaRPr/>
          </a:p>
        </p:txBody>
      </p:sp>
      <p:sp>
        <p:nvSpPr>
          <p:cNvPr id="1556" name="Google Shape;1556;p2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SIF-Blast: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Blast Hit PhagesDB and NCBI, 100 hits, Best hit Serveus_74 across both sources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SIF-HHPRED: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 d1v6ga2 Poompha Gene 68, 26.98% alignment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57" name="Google Shape;1557;p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38" y="2353250"/>
            <a:ext cx="7854126" cy="180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2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69</a:t>
            </a:r>
            <a:endParaRPr/>
          </a:p>
        </p:txBody>
      </p:sp>
      <p:sp>
        <p:nvSpPr>
          <p:cNvPr id="1563" name="Google Shape;1563;p2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SSC: 45191-44955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CP: Captures all CP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SCS: Both Glimmer and GM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ST: Suggested Start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BLAST-START: matches Serveus_75 E-Value 0.0E0 query 1:1 target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GAP: 26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LO: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RBS: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F: NKF</a:t>
            </a:r>
            <a:endParaRPr/>
          </a:p>
        </p:txBody>
      </p:sp>
      <p:pic>
        <p:nvPicPr>
          <p:cNvPr id="1564" name="Google Shape;1564;p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3625" y="2600426"/>
            <a:ext cx="2829000" cy="221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3050" y="2988325"/>
            <a:ext cx="3785324" cy="1918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66" name="Google Shape;1566;p204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70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45191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44955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2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SIF Blast and HHPred</a:t>
            </a:r>
            <a:endParaRPr/>
          </a:p>
        </p:txBody>
      </p:sp>
      <p:sp>
        <p:nvSpPr>
          <p:cNvPr id="1572" name="Google Shape;1572;p2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SIF-Blast: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Blast Hit PhagesDB and NCBI, 38 hits, Best hit Serveus_75 across both sources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SIF-HHPRED: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 cd19861, Poompha Gene 69, 87.17% alignment </a:t>
            </a:r>
            <a:endParaRPr/>
          </a:p>
        </p:txBody>
      </p:sp>
      <p:pic>
        <p:nvPicPr>
          <p:cNvPr id="1573" name="Google Shape;1573;p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13" y="2406950"/>
            <a:ext cx="8033976" cy="173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2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70</a:t>
            </a:r>
            <a:endParaRPr/>
          </a:p>
        </p:txBody>
      </p:sp>
      <p:sp>
        <p:nvSpPr>
          <p:cNvPr id="1579" name="Google Shape;1579;p2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SSC: 45637-45218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CP: Captures all CP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SCS: Both Glimmer and GM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ST: Suggested Start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BLAST-START: matches Serveus_76 E-Value 0.0E0 query 1:1 target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GAP: 34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LO: No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RBS: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F: DNA methyltransferase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SIF-Syn-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80" name="Google Shape;1580;p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7775" y="2203075"/>
            <a:ext cx="2634500" cy="273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3696" y="3272596"/>
            <a:ext cx="3456950" cy="1759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82" name="Google Shape;1582;p206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45637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45218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and HHPred</a:t>
            </a:r>
            <a:endParaRPr/>
          </a:p>
        </p:txBody>
      </p:sp>
      <p:sp>
        <p:nvSpPr>
          <p:cNvPr id="1588" name="Google Shape;1588;p2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SIF-Blast: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Blast Hit PhagesDB and NCBI, 100 hits, Best hit Serveus_76 across both sources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SIF-HHPRED: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 1G55_A, Poompha Gen</a:t>
            </a: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</a:rPr>
              <a:t>e 70, 100% alignment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89" name="Google Shape;1589;p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50" y="2400900"/>
            <a:ext cx="8753449" cy="176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2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71</a:t>
            </a:r>
            <a:endParaRPr/>
          </a:p>
        </p:txBody>
      </p:sp>
      <p:sp>
        <p:nvSpPr>
          <p:cNvPr id="1595" name="Google Shape;1595;p2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SSC: 46211-45672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CP: Captures all CP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SCS: Both Glimmer and GM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ST: Suggested Start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BLAST-START: matches Serveus_77 E-Value 0.0E0 query 1:1 target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GAP: -4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LO: No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RBS: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F: DNA methyltransferase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96" name="Google Shape;1596;p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0925" y="2571750"/>
            <a:ext cx="2793625" cy="21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1571" y="3331521"/>
            <a:ext cx="3494025" cy="181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98" name="Google Shape;1598;p208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73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46211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45672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SSC- 11446- 11838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Original Glimmer call @bp 11446 has strength 12.84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Correctly calls start at 11446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Start- 100% alignment with Severus, score of 267.7, no e-val.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Gap- 1bp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-3.464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NKF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BLAST- 99% alignment with KittenMittens, e-val= 8.0E-80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NKF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N/A </a:t>
            </a:r>
            <a:endParaRPr/>
          </a:p>
        </p:txBody>
      </p:sp>
      <p:pic>
        <p:nvPicPr>
          <p:cNvPr id="253" name="Google Shape;25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7475" y="167050"/>
            <a:ext cx="184785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7800" y="2929900"/>
            <a:ext cx="4515150" cy="56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2075" y="2200671"/>
            <a:ext cx="4733249" cy="46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51" y="3584625"/>
            <a:ext cx="5652994" cy="707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7" name="Google Shape;257;p43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11446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11838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2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SIF Blast and HHPred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20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SIF-Blast: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Blast Hit PhagesDB and NCBI, 100 hits, Best hit Serveus_77 across both sources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SIF-HHPRED: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d3ubta_, Poompha Gene 70, </a:t>
            </a:r>
            <a:r>
              <a:rPr lang="en" sz="1600">
                <a:solidFill>
                  <a:srgbClr val="980000"/>
                </a:solidFill>
                <a:highlight>
                  <a:schemeClr val="lt1"/>
                </a:highlight>
              </a:rPr>
              <a:t>100% alignment </a:t>
            </a:r>
            <a:endParaRPr/>
          </a:p>
        </p:txBody>
      </p:sp>
      <p:pic>
        <p:nvPicPr>
          <p:cNvPr id="1605" name="Google Shape;1605;p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400" y="2706625"/>
            <a:ext cx="7616323" cy="143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2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72</a:t>
            </a:r>
            <a:endParaRPr/>
          </a:p>
        </p:txBody>
      </p:sp>
      <p:sp>
        <p:nvSpPr>
          <p:cNvPr id="1611" name="Google Shape;1611;p2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SSC: 46672-46208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CP: Captures all CP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SCS: Both Glimmer and GM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ST: Suggested Start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BLAST-START: matches KittenMittens_76 E-Value 0.0E0 query 15:15 target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GAP: -4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LO: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RBS: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F: SprT-like Protease</a:t>
            </a:r>
            <a:endParaRPr/>
          </a:p>
        </p:txBody>
      </p:sp>
      <p:pic>
        <p:nvPicPr>
          <p:cNvPr id="1612" name="Google Shape;1612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5450" y="2769661"/>
            <a:ext cx="2149850" cy="2007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1850" y="2878175"/>
            <a:ext cx="3963275" cy="20478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14" name="Google Shape;1614;p210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73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74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46672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46208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2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and HH Pred</a:t>
            </a:r>
            <a:endParaRPr/>
          </a:p>
        </p:txBody>
      </p:sp>
      <p:sp>
        <p:nvSpPr>
          <p:cNvPr id="1620" name="Google Shape;1620;p2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highlight>
                  <a:schemeClr val="lt1"/>
                </a:highlight>
              </a:rPr>
              <a:t>SIF-Blast: </a:t>
            </a:r>
            <a:r>
              <a:rPr lang="en" sz="1600">
                <a:solidFill>
                  <a:srgbClr val="000000"/>
                </a:solidFill>
                <a:highlight>
                  <a:schemeClr val="lt1"/>
                </a:highlight>
              </a:rPr>
              <a:t>Blast Hit PhagesDB and NCBI, 2 hits, Best hit KittenMittens_76 across both sources</a:t>
            </a:r>
            <a:endParaRPr sz="16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SIF-HHPRED: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6MDW_A, Poompha Gene 72, 100% alignment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21" name="Google Shape;1621;p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00" y="2769599"/>
            <a:ext cx="8177423" cy="13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2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73</a:t>
            </a:r>
            <a:endParaRPr/>
          </a:p>
        </p:txBody>
      </p:sp>
      <p:sp>
        <p:nvSpPr>
          <p:cNvPr id="1627" name="Google Shape;1627;p2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SSC: 46842-46669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CP: Captures all CP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SCS: Both Glimmer and GM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ST: Suggested Start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BLAST-START: matches Serveus_79 E-Value 0.0E0 query 1:1 target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  <a:highlight>
                  <a:schemeClr val="lt1"/>
                </a:highlight>
              </a:rPr>
              <a:t>GAP: -17</a:t>
            </a:r>
            <a:endParaRPr sz="1200"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LO: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RBS: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F: NKF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28" name="Google Shape;1628;p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275" y="2312975"/>
            <a:ext cx="3167100" cy="2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9" name="Google Shape;1629;p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3847" y="2865597"/>
            <a:ext cx="3603150" cy="1876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30" name="Google Shape;1630;p212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74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46842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46669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2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SIF Blast and HH Pred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2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SIF-Blast: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Blast Hit PhagesDB and NCBI, 4 hits, Best hit Serveus_79 across both sources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SIF-HHPRED: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NI - no matches with prob &gt; 90%</a:t>
            </a:r>
            <a:endParaRPr>
              <a:solidFill>
                <a:srgbClr val="98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1637" name="Google Shape;1637;p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224" y="2314124"/>
            <a:ext cx="7366326" cy="14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74</a:t>
            </a:r>
            <a:endParaRPr/>
          </a:p>
        </p:txBody>
      </p:sp>
      <p:sp>
        <p:nvSpPr>
          <p:cNvPr id="1643" name="Google Shape;1643;p2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SSC: 47233-46826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CP: Does not Capture all CP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SCS: Both Glimmer and GM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ST: Suggested Start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BLAST-START: matches Serveus_80 E-Value 0.0E0 query 1:1 target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GAP: 18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LO: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RBS: yes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F: NKF </a:t>
            </a:r>
            <a:endParaRPr/>
          </a:p>
        </p:txBody>
      </p:sp>
      <p:pic>
        <p:nvPicPr>
          <p:cNvPr id="1644" name="Google Shape;1644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75" y="2319975"/>
            <a:ext cx="3427625" cy="26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5" name="Google Shape;1645;p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1022" y="2904054"/>
            <a:ext cx="3427625" cy="17645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46" name="Google Shape;1646;p214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47233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46826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2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75</a:t>
            </a:r>
            <a:endParaRPr/>
          </a:p>
        </p:txBody>
      </p:sp>
      <p:sp>
        <p:nvSpPr>
          <p:cNvPr id="1652" name="Google Shape;1652;p2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SSC: 47542-47252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CP: Does not Capture all CP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SCS: Both Glimmer and GM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ST: Suggested Start 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BLAST-START: matches Peacemeal 1_80 E-Value 7.2E-41 query 1:1 target 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GAP: -4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LO: yes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RBS: yes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F: NKF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653" name="Google Shape;1653;p215"/>
          <p:cNvPicPr preferRelativeResize="0"/>
          <p:nvPr/>
        </p:nvPicPr>
        <p:blipFill rotWithShape="1">
          <a:blip r:embed="rId3">
            <a:alphaModFix/>
          </a:blip>
          <a:srcRect l="-6379" t="-10636" r="-14905" b="-10648"/>
          <a:stretch/>
        </p:blipFill>
        <p:spPr>
          <a:xfrm>
            <a:off x="6288625" y="1982925"/>
            <a:ext cx="27813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p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273" y="2460223"/>
            <a:ext cx="4098550" cy="2093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55" name="Google Shape;1655;p215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47542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47252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2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and HH Pred</a:t>
            </a:r>
            <a:endParaRPr/>
          </a:p>
        </p:txBody>
      </p:sp>
      <p:sp>
        <p:nvSpPr>
          <p:cNvPr id="1661" name="Google Shape;1661;p2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SIF-Blast: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Blast Hit PhagesDB and NCBI, 5 hits, Best hit Peacemeal1_80 across both sources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SIF-HHPRED: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NI - no matches with prob &gt; 90%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62" name="Google Shape;1662;p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688" y="2908513"/>
            <a:ext cx="8315325" cy="122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2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and HH Pred</a:t>
            </a:r>
            <a:endParaRPr/>
          </a:p>
        </p:txBody>
      </p:sp>
      <p:sp>
        <p:nvSpPr>
          <p:cNvPr id="1668" name="Google Shape;1668;p2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SIF-Blast: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Blast Hit PhagesDB and NCBI, 3 hits, Best hit Serveus_80 across both sources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SIF-HHPRED: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NI - no matches with prob &gt; 90%</a:t>
            </a:r>
            <a:endParaRPr/>
          </a:p>
        </p:txBody>
      </p:sp>
      <p:pic>
        <p:nvPicPr>
          <p:cNvPr id="1669" name="Google Shape;1669;p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175" y="2293925"/>
            <a:ext cx="8429625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4" name="Google Shape;1674;p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600" y="2669150"/>
            <a:ext cx="670560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7825" y="592225"/>
            <a:ext cx="2352150" cy="14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Google Shape;1676;p2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925" y="2090054"/>
            <a:ext cx="2566400" cy="30736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77" name="Google Shape;1677;p218"/>
          <p:cNvGraphicFramePr/>
          <p:nvPr/>
        </p:nvGraphicFramePr>
        <p:xfrm>
          <a:off x="971375" y="430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77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79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47730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47539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SSC- 805-1236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Glimmer calls 805, strength 7.01; N/A for GM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at 805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Query 1 to target 143, 100%; e-val= 0.0E0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Gap- 0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Yes, 432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-2.664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Terminase Small Subunit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Terminase small subunit: Score= 291.6; e-val= 0.0E0 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Endobacteriophage HK97; Terminase small subunit 88.22% e-val= 3.3e0 60/160= 37.5% alignment.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Correctly placed as first gene 1:1</a:t>
            </a:r>
            <a:endParaRPr/>
          </a:p>
        </p:txBody>
      </p:sp>
      <p:pic>
        <p:nvPicPr>
          <p:cNvPr id="111" name="Google Shape;1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5400" y="128400"/>
            <a:ext cx="236220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652" y="3088925"/>
            <a:ext cx="4724346" cy="5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7970" y="3804395"/>
            <a:ext cx="4907725" cy="129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6"/>
          <p:cNvSpPr txBox="1"/>
          <p:nvPr/>
        </p:nvSpPr>
        <p:spPr>
          <a:xfrm>
            <a:off x="6713825" y="2275550"/>
            <a:ext cx="184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GeneMark graph showing coding potential, continues on future genes.</a:t>
            </a:r>
            <a:endParaRPr sz="800"/>
          </a:p>
        </p:txBody>
      </p:sp>
      <p:graphicFrame>
        <p:nvGraphicFramePr>
          <p:cNvPr id="115" name="Google Shape;115;p26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805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1236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" name="Google Shape;262;p44"/>
          <p:cNvGraphicFramePr/>
          <p:nvPr/>
        </p:nvGraphicFramePr>
        <p:xfrm>
          <a:off x="1888688" y="11544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69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43563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4356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19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16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11838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12278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2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SSC- 47915-47727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Original Glimmer call @bp 47915 has strength 11.86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Correctly calls start @47915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Matches phage Trike 100% e-val-2.7E-29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Gap- 34 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-3.657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NKF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BLAST- 98% identical to phage RhynO with an e-val= 3.0E-25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Disregard due to lack of probability being below 90%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N/A</a:t>
            </a:r>
            <a:endParaRPr/>
          </a:p>
        </p:txBody>
      </p:sp>
      <p:pic>
        <p:nvPicPr>
          <p:cNvPr id="1683" name="Google Shape;1683;p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6348" y="55175"/>
            <a:ext cx="2627650" cy="19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Google Shape;1684;p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2212" y="1838294"/>
            <a:ext cx="4934288" cy="12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2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7831" y="3038125"/>
            <a:ext cx="4888675" cy="4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2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3125" y="4292952"/>
            <a:ext cx="6770874" cy="6536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87" name="Google Shape;1687;p219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80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47727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47915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2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Originally appeared as Gene 79 in DNAM (Deleted)</a:t>
            </a:r>
            <a:endParaRPr/>
          </a:p>
        </p:txBody>
      </p:sp>
      <p:sp>
        <p:nvSpPr>
          <p:cNvPr id="1693" name="Google Shape;1693;p2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Start/stop coordinates: 48452-49156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Coding Potential: No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Start Choice Source: Glimmer @48452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Staterator: No starterator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BLAST-Start: Matches KittenMittens1_80, Q206:T36, E-Value:7.47, PA:14.3%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Gap or overlap: -24 bp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Longest ORF: No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RBS: NA; FS:-5.975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Function: NKF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221"/>
          <p:cNvSpPr txBox="1">
            <a:spLocks noGrp="1"/>
          </p:cNvSpPr>
          <p:nvPr>
            <p:ph type="body" idx="1"/>
          </p:nvPr>
        </p:nvSpPr>
        <p:spPr>
          <a:xfrm>
            <a:off x="260875" y="11072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SSC: 48452-49156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CP: Does not capture all CP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SCS: Only called by glimmer at 48452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ST: Suggested Start 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BLAST-START: matches kittenmittens_80 E-Value 7.47 query 206:36 target 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GAP: -24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LO: No 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RBS: yes</a:t>
            </a:r>
            <a:endParaRPr sz="1200">
              <a:solidFill>
                <a:srgbClr val="666666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</a:pPr>
            <a:r>
              <a:rPr lang="en" sz="1200">
                <a:solidFill>
                  <a:srgbClr val="666666"/>
                </a:solidFill>
              </a:rPr>
              <a:t>F: NKF</a:t>
            </a:r>
            <a:endParaRPr/>
          </a:p>
        </p:txBody>
      </p:sp>
      <p:pic>
        <p:nvPicPr>
          <p:cNvPr id="1699" name="Google Shape;1699;p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5125" y="2571750"/>
            <a:ext cx="3678999" cy="19518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00" name="Google Shape;1700;p221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79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82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48425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49156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2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SIF Blast and HHPred</a:t>
            </a:r>
            <a:endParaRPr/>
          </a:p>
        </p:txBody>
      </p:sp>
      <p:sp>
        <p:nvSpPr>
          <p:cNvPr id="1706" name="Google Shape;1706;p2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SIF-Blast: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Blast Hit PhagesDB and NCBI, 5 hits, Best hit KittenMittens_80 across both sources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lt1"/>
                </a:highlight>
              </a:rPr>
              <a:t>SIF-HHPRED: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PF17338.5 , Poompha Gene 78, </a:t>
            </a:r>
            <a:r>
              <a:rPr lang="en" sz="1600">
                <a:solidFill>
                  <a:srgbClr val="980000"/>
                </a:solidFill>
                <a:highlight>
                  <a:schemeClr val="lt1"/>
                </a:highlight>
              </a:rPr>
              <a:t>100% alignment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1707" name="Google Shape;1707;p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600" y="2358600"/>
            <a:ext cx="8250700" cy="8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75002"/>
            <a:ext cx="9143999" cy="642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529"/>
        </a:solidFill>
        <a:effectLst/>
      </p:bgPr>
    </p:bg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p223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223"/>
          <p:cNvSpPr txBox="1">
            <a:spLocks noGrp="1"/>
          </p:cNvSpPr>
          <p:nvPr>
            <p:ph type="body" idx="1"/>
          </p:nvPr>
        </p:nvSpPr>
        <p:spPr>
          <a:xfrm>
            <a:off x="373900" y="1930950"/>
            <a:ext cx="8520600" cy="12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Originally #79 Gene Being analysed </a:t>
            </a:r>
            <a:endParaRPr sz="5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5" name="Google Shape;1715;p223"/>
          <p:cNvSpPr txBox="1"/>
          <p:nvPr/>
        </p:nvSpPr>
        <p:spPr>
          <a:xfrm>
            <a:off x="5422425" y="3461825"/>
            <a:ext cx="295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INCLUDED </a:t>
            </a:r>
            <a:endParaRPr sz="28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716" name="Google Shape;1716;p223"/>
          <p:cNvGraphicFramePr/>
          <p:nvPr/>
        </p:nvGraphicFramePr>
        <p:xfrm>
          <a:off x="789413" y="2870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15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DNAM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#Not included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 # PHAMERATOR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#82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48452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STOP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60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49156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224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6AA84F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224"/>
          <p:cNvSpPr txBox="1">
            <a:spLocks noGrp="1"/>
          </p:cNvSpPr>
          <p:nvPr>
            <p:ph type="body" idx="1"/>
          </p:nvPr>
        </p:nvSpPr>
        <p:spPr>
          <a:xfrm>
            <a:off x="562425" y="1071825"/>
            <a:ext cx="4009500" cy="31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and Stop Codons: 48452-49156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Coding potential: no coding potential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 choice source:  Glimmer and was not called by Gene mark 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Starterator: </a:t>
            </a:r>
            <a:r>
              <a:rPr lang="en" sz="1200">
                <a:solidFill>
                  <a:srgbClr val="55555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Gene: No startorator report</a:t>
            </a:r>
            <a:endParaRPr sz="1200">
              <a:solidFill>
                <a:srgbClr val="55555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Start:  matches with Heldan query 206 to target 36, 14.3% Aligned. E-Value 7.47 E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Gap: 0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Longest ORF: Yes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50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3" name="Google Shape;1723;p224"/>
          <p:cNvSpPr txBox="1"/>
          <p:nvPr/>
        </p:nvSpPr>
        <p:spPr>
          <a:xfrm>
            <a:off x="2797525" y="419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54585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 it a gene? and What is its start?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4" name="Google Shape;1724;p224"/>
          <p:cNvSpPr txBox="1"/>
          <p:nvPr/>
        </p:nvSpPr>
        <p:spPr>
          <a:xfrm>
            <a:off x="4672000" y="1071825"/>
            <a:ext cx="3386100" cy="16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F: No Function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SIF: Blast: No Blast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SIF-HHPred: No Function</a:t>
            </a:r>
            <a:endParaRPr sz="1200">
              <a:solidFill>
                <a:srgbClr val="54585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rPr lang="en" sz="1200">
                <a:solidFill>
                  <a:srgbClr val="54585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SIF-Syn: No FUnction</a:t>
            </a:r>
            <a:endParaRPr/>
          </a:p>
        </p:txBody>
      </p:sp>
      <p:sp>
        <p:nvSpPr>
          <p:cNvPr id="1725" name="Google Shape;1725;p224"/>
          <p:cNvSpPr txBox="1"/>
          <p:nvPr/>
        </p:nvSpPr>
        <p:spPr>
          <a:xfrm>
            <a:off x="5574825" y="3614225"/>
            <a:ext cx="295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INCLUDED </a:t>
            </a:r>
            <a:endParaRPr sz="28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25"/>
          <p:cNvSpPr/>
          <p:nvPr/>
        </p:nvSpPr>
        <p:spPr>
          <a:xfrm>
            <a:off x="213750" y="220950"/>
            <a:ext cx="8716500" cy="470160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1" name="Google Shape;1731;p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013" y="417863"/>
            <a:ext cx="2276475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2" name="Google Shape;1732;p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0499" y="368675"/>
            <a:ext cx="5522350" cy="29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3" name="Google Shape;1733;p2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338" y="2367663"/>
            <a:ext cx="2676525" cy="24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4" name="Google Shape;1734;p225"/>
          <p:cNvSpPr txBox="1"/>
          <p:nvPr/>
        </p:nvSpPr>
        <p:spPr>
          <a:xfrm>
            <a:off x="5422425" y="3461825"/>
            <a:ext cx="295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INCLUDED </a:t>
            </a:r>
            <a:endParaRPr sz="28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2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graphicFrame>
        <p:nvGraphicFramePr>
          <p:cNvPr id="1740" name="Google Shape;1740;p226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80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83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48962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48858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43563F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Gene 16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68" name="Google Shape;268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2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SSC: 11838 - 12278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CP: captures all coding potential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SCS: both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ST: SS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Blast-Start: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Matches Severus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Bit Score: 303.5 (776)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Q1:T1, 100% aligned,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E-val: 0.0E0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Gap: -1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LO: YES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RBS: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Raw score: -2.493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Final Score: -3.564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Z-Val: 2.645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F: tail terminator</a:t>
            </a:r>
            <a:endParaRPr/>
          </a:p>
        </p:txBody>
      </p:sp>
      <p:sp>
        <p:nvSpPr>
          <p:cNvPr id="269" name="Google Shape;269;p45"/>
          <p:cNvSpPr txBox="1"/>
          <p:nvPr/>
        </p:nvSpPr>
        <p:spPr>
          <a:xfrm>
            <a:off x="4532400" y="1152475"/>
            <a:ext cx="4362900" cy="43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SIF-BLAST: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 hits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best with Trike_19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entire length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Length 146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Score: 301 (771 bits)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Expect: 3E-82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Identities: 146:146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Positives: 146:146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SIF-HHPred: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No match to name or number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Probability: 98.83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E-value: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(134/146) X 100 = 91.8% alignment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SIF-Syn: yes matches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9625" y="3160313"/>
            <a:ext cx="188595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733425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743200"/>
            <a:ext cx="6904826" cy="91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495" y="3809895"/>
            <a:ext cx="5296040" cy="9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" name="Google Shape;282;p47"/>
          <p:cNvGraphicFramePr/>
          <p:nvPr/>
        </p:nvGraphicFramePr>
        <p:xfrm>
          <a:off x="1888688" y="11544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69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43563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4356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17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12293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12889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43563F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Gene 17 </a:t>
            </a:r>
            <a:endParaRPr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8" name="Google Shape;288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12600" cy="3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SSC: 12293 - 12889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CP: captures all coding potential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SCS: both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ST:  SS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Blast-Start: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Q1:T1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100% alignment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E-val 0.0E0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Gap: 14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LO: yes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RBS: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Raw Score:-1.236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Final Score: -2.583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Z-Value: 3.240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F: Major tail protein</a:t>
            </a:r>
            <a:endParaRPr/>
          </a:p>
        </p:txBody>
      </p:sp>
      <p:sp>
        <p:nvSpPr>
          <p:cNvPr id="289" name="Google Shape;289;p48"/>
          <p:cNvSpPr txBox="1"/>
          <p:nvPr/>
        </p:nvSpPr>
        <p:spPr>
          <a:xfrm>
            <a:off x="4681625" y="1165150"/>
            <a:ext cx="4345800" cy="44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SIF-BLAST: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 hits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best with Tike_20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entire length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Length: 198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Score: 400 bits (1029)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Expect: E-112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Identities: 198:198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Positives: 198:198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SIF-HHPred: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Major Tail Protein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98.17 probability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0.00042 E-Value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(198/) X100=51.99% alignment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SIF-Syn: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8313" y="2947775"/>
            <a:ext cx="2124075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2400" y="3071600"/>
            <a:ext cx="13716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73152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438400"/>
            <a:ext cx="457200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2047" y="2686047"/>
            <a:ext cx="5685469" cy="5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2050" y="3387864"/>
            <a:ext cx="5685475" cy="875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4" name="Google Shape;304;p50"/>
          <p:cNvGraphicFramePr/>
          <p:nvPr/>
        </p:nvGraphicFramePr>
        <p:xfrm>
          <a:off x="1888688" y="11544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69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5B745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5B74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21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18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13009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13377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5B745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Gene 18</a:t>
            </a:r>
            <a:endParaRPr/>
          </a:p>
        </p:txBody>
      </p:sp>
      <p:sp>
        <p:nvSpPr>
          <p:cNvPr id="310" name="Google Shape;310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9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SSC: 13009 - 13377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CP: captures all cp</a:t>
            </a:r>
            <a:endParaRPr sz="1400">
              <a:highlight>
                <a:srgbClr val="FFFF00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SCS: both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ST:  SS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Blast-Start: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Q1:T1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100% alignment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E-val 0.0E0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Gap: 119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LO: No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RBS: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Raw Score: -3.173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Final Score: -4.395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Z-Value: 2.328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F: Tail Assembly Chaperone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51"/>
          <p:cNvSpPr txBox="1"/>
          <p:nvPr/>
        </p:nvSpPr>
        <p:spPr>
          <a:xfrm>
            <a:off x="4765600" y="1165150"/>
            <a:ext cx="4251300" cy="43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SIF-BLAST: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 hits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best with Severus_22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entire length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Length: 122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Score: 238 (606)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Expect: 4E-63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Identities: 122/122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Positives: 122/122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SIF-HHPred: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100% probability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Mycobacteriophage tail assembly protein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E-value: 6.4e-37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(122/126)X100=96.83% alignment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SIF-Syn: matches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925" y="2869975"/>
            <a:ext cx="18288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14125"/>
            <a:ext cx="5840030" cy="197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16075"/>
            <a:ext cx="8145499" cy="10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470075"/>
            <a:ext cx="6981825" cy="7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Google Shape;324;p53"/>
          <p:cNvGraphicFramePr/>
          <p:nvPr>
            <p:extLst>
              <p:ext uri="{D42A27DB-BD31-4B8C-83A1-F6EECF244321}">
                <p14:modId xmlns:p14="http://schemas.microsoft.com/office/powerpoint/2010/main" val="4184628780"/>
              </p:ext>
            </p:extLst>
          </p:nvPr>
        </p:nvGraphicFramePr>
        <p:xfrm>
          <a:off x="1888688" y="1154495"/>
          <a:ext cx="5366625" cy="2834525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69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75966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7596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22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19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 smtClean="0"/>
                        <a:t>13009 [</a:t>
                      </a:r>
                      <a:r>
                        <a:rPr lang="en-US" sz="1100" dirty="0" err="1" smtClean="0"/>
                        <a:t>prog</a:t>
                      </a:r>
                      <a:r>
                        <a:rPr lang="en-US" sz="1100" dirty="0" smtClean="0"/>
                        <a:t> trans </a:t>
                      </a:r>
                      <a:r>
                        <a:rPr lang="en-US" sz="1100" dirty="0" err="1" smtClean="0"/>
                        <a:t>frameshft</a:t>
                      </a:r>
                      <a:r>
                        <a:rPr lang="en-US" sz="1100" dirty="0" smtClean="0"/>
                        <a:t>]</a:t>
                      </a:r>
                      <a:endParaRPr sz="11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dirty="0"/>
                        <a:t>13877</a:t>
                      </a:r>
                      <a:endParaRPr sz="11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SSC- 1325-1588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Glimmer calls start at 1325 with strength of 14.45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at 1325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Matches Peacemeal1 Query 1 to target 87, 100%; e-val=1.2E-40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Gap- 88bp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Yes, 264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-2.985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NKF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Hypothetical protein (NKF?) score=139.0; e-val= 1.2E-40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N/A, no bacteriophage similarities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KNF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1" name="Google Shape;1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1350" y="1647213"/>
            <a:ext cx="2847975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699" y="4266100"/>
            <a:ext cx="5281199" cy="803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3" name="Google Shape;123;p27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1325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1588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75966E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Gene 19</a:t>
            </a:r>
            <a:endParaRPr/>
          </a:p>
        </p:txBody>
      </p:sp>
      <p:sp>
        <p:nvSpPr>
          <p:cNvPr id="330" name="Google Shape;330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8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indent="-317500">
              <a:buSzPts val="1400"/>
              <a:buFont typeface="Lora"/>
              <a:buChar char="●"/>
            </a:pPr>
            <a:r>
              <a:rPr lang="en" sz="1400" dirty="0">
                <a:latin typeface="Lora"/>
                <a:ea typeface="Lora"/>
                <a:cs typeface="Lora"/>
                <a:sym typeface="Lora"/>
              </a:rPr>
              <a:t>SSC: 13479 - 13877 </a:t>
            </a:r>
            <a:r>
              <a:rPr lang="en-US" dirty="0"/>
              <a:t>[start changed to 13009 for programmed translational </a:t>
            </a:r>
            <a:r>
              <a:rPr lang="en-US" dirty="0" smtClean="0"/>
              <a:t>frameshift]</a:t>
            </a: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 dirty="0">
                <a:latin typeface="Lora"/>
                <a:ea typeface="Lora"/>
                <a:cs typeface="Lora"/>
                <a:sym typeface="Lora"/>
              </a:rPr>
              <a:t>CP: captures all cp </a:t>
            </a: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 dirty="0">
                <a:latin typeface="Lora"/>
                <a:ea typeface="Lora"/>
                <a:cs typeface="Lora"/>
                <a:sym typeface="Lora"/>
              </a:rPr>
              <a:t>SCS: both</a:t>
            </a: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 dirty="0">
                <a:latin typeface="Lora"/>
                <a:ea typeface="Lora"/>
                <a:cs typeface="Lora"/>
                <a:sym typeface="Lora"/>
              </a:rPr>
              <a:t>ST:  SS</a:t>
            </a: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 dirty="0">
                <a:latin typeface="Lora"/>
                <a:ea typeface="Lora"/>
                <a:cs typeface="Lora"/>
                <a:sym typeface="Lora"/>
              </a:rPr>
              <a:t>Blast-Start: </a:t>
            </a: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 dirty="0">
                <a:latin typeface="Lora"/>
                <a:ea typeface="Lora"/>
                <a:cs typeface="Lora"/>
                <a:sym typeface="Lora"/>
              </a:rPr>
              <a:t>Q1: T158</a:t>
            </a:r>
            <a:endParaRPr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 dirty="0">
                <a:latin typeface="Lora"/>
                <a:ea typeface="Lora"/>
                <a:cs typeface="Lora"/>
                <a:sym typeface="Lora"/>
              </a:rPr>
              <a:t>39.4%</a:t>
            </a:r>
            <a:endParaRPr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 dirty="0">
                <a:latin typeface="Lora"/>
                <a:ea typeface="Lora"/>
                <a:cs typeface="Lora"/>
                <a:sym typeface="Lora"/>
              </a:rPr>
              <a:t>E-value 0.0E0</a:t>
            </a:r>
            <a:endParaRPr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 dirty="0">
                <a:latin typeface="Lora"/>
                <a:ea typeface="Lora"/>
                <a:cs typeface="Lora"/>
                <a:sym typeface="Lora"/>
              </a:rPr>
              <a:t>Gap: 101</a:t>
            </a: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 dirty="0">
                <a:latin typeface="Lora"/>
                <a:ea typeface="Lora"/>
                <a:cs typeface="Lora"/>
                <a:sym typeface="Lora"/>
              </a:rPr>
              <a:t>LO: yes</a:t>
            </a: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 dirty="0">
                <a:latin typeface="Lora"/>
                <a:ea typeface="Lora"/>
                <a:cs typeface="Lora"/>
                <a:sym typeface="Lora"/>
              </a:rPr>
              <a:t>RBS: </a:t>
            </a: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 dirty="0">
                <a:latin typeface="Lora"/>
                <a:ea typeface="Lora"/>
                <a:cs typeface="Lora"/>
                <a:sym typeface="Lora"/>
              </a:rPr>
              <a:t>Raw Score: -3.697</a:t>
            </a:r>
            <a:endParaRPr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 dirty="0">
                <a:latin typeface="Lora"/>
                <a:ea typeface="Lora"/>
                <a:cs typeface="Lora"/>
                <a:sym typeface="Lora"/>
              </a:rPr>
              <a:t>Final Score: -5.967</a:t>
            </a:r>
            <a:endParaRPr dirty="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 dirty="0">
                <a:latin typeface="Lora"/>
                <a:ea typeface="Lora"/>
                <a:cs typeface="Lora"/>
                <a:sym typeface="Lora"/>
              </a:rPr>
              <a:t>Z-Value: 1.957</a:t>
            </a:r>
            <a:endParaRPr dirty="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 dirty="0">
                <a:latin typeface="Lora"/>
                <a:ea typeface="Lora"/>
                <a:cs typeface="Lora"/>
                <a:sym typeface="Lora"/>
              </a:rPr>
              <a:t>F: Tail Assembly Chaperone</a:t>
            </a: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54"/>
          <p:cNvSpPr txBox="1"/>
          <p:nvPr/>
        </p:nvSpPr>
        <p:spPr>
          <a:xfrm>
            <a:off x="4572000" y="1152475"/>
            <a:ext cx="4083300" cy="4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SIF-BLAST: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 hits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best with Trike_22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entire length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Length: 132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Score: 267 (682)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Expect: 7E-72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Identities: 131:132 (99%)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Positives: 132:132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SIF-HHPred: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No matching name or gene number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98.9 probability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1.1E-8 E-score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(43/132)x100=32.58% alignment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SIF-Syn: not matching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8213" y="1152463"/>
            <a:ext cx="24098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493413" cy="220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75" y="4191388"/>
            <a:ext cx="6991350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212896"/>
            <a:ext cx="6127650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03" y="785813"/>
            <a:ext cx="6122194" cy="3571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44648" y="1594021"/>
            <a:ext cx="741404" cy="3150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5044648" y="3441356"/>
            <a:ext cx="741404" cy="3150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425048" y="227821"/>
            <a:ext cx="3943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programmed translational frameshift</a:t>
            </a:r>
            <a:endParaRPr lang="en-US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26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3" y="623340"/>
            <a:ext cx="1800225" cy="39647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736" y="1252505"/>
            <a:ext cx="5257800" cy="2536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5048" y="227821"/>
            <a:ext cx="3943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programmed translational frameshift</a:t>
            </a:r>
            <a:endParaRPr lang="en-US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93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3" y="623340"/>
            <a:ext cx="1800225" cy="3964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352" r="352" b="6588"/>
          <a:stretch/>
        </p:blipFill>
        <p:spPr>
          <a:xfrm>
            <a:off x="2728912" y="1239826"/>
            <a:ext cx="5272088" cy="25691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5048" y="227821"/>
            <a:ext cx="3943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programmed translational frameshift</a:t>
            </a:r>
            <a:endParaRPr lang="en-US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86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8576" y="2464138"/>
            <a:ext cx="574589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MSNVFTLDSLREEADKTFAPVKVELSDGSHVTLRNLLRLAKNDRKKVLATLETLRNDDEAEGKTLDEIDQMSDAVTEVVKIVAGKDAPKLIKELDGDLGLLMGLLNNWLEATAPGGSAELAGLIDRYGEALVPDLKHYYGIDLRDLFSEDHPLSPRWVLLHIKNLPMDSAFVAEFRGGQRYRGWDPSRYMQAAMIDLLRIQNYMFVLANSDPKKGKPKEPEPYPLPDNLQSEQKKTYKPGSFGGIVAQMLAAKRRKKEAEWRVQEAGLVSRSDGSPSESSQTSTDSTVT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6108" y="1463629"/>
            <a:ext cx="57458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MSNVFTLDSLREEADKTFAPVKVELSDGSHVTLRNLLRLAKNDRKKVLATLETLRNDDEAEGKTLDEIDQMSDAVTEVVKIVAGKDAPKLIKELDGDLGLLMGLLNNWLEATAPGEAQNSPA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975105" y="3102190"/>
            <a:ext cx="372680" cy="64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47785" y="3102833"/>
            <a:ext cx="695068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425048" y="227821"/>
            <a:ext cx="3943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programmed translational frameshift</a:t>
            </a:r>
            <a:endParaRPr lang="en-US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278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14525" y="469261"/>
            <a:ext cx="5314950" cy="3493294"/>
            <a:chOff x="1028700" y="1100137"/>
            <a:chExt cx="7086600" cy="46577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8700" y="1100137"/>
              <a:ext cx="7086600" cy="4657725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3023616" y="1767840"/>
              <a:ext cx="804672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3828288" y="2072640"/>
              <a:ext cx="1490554" cy="3165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145792" y="1450848"/>
              <a:ext cx="3304032" cy="1745673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14525" y="3957897"/>
            <a:ext cx="582433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ACG GCA CCG 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GG</a:t>
            </a:r>
            <a:r>
              <a:rPr lang="en-US" sz="1050" b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 GAA 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GCG CAG</a:t>
            </a:r>
          </a:p>
          <a:p>
            <a:r>
              <a:rPr lang="en-US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Ala Pro </a:t>
            </a:r>
            <a:r>
              <a:rPr lang="en-US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Gly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Glu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Ala </a:t>
            </a:r>
            <a:r>
              <a:rPr lang="en-US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Gln</a:t>
            </a:r>
            <a:endParaRPr lang="en-US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T   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Q  </a:t>
            </a:r>
          </a:p>
          <a:p>
            <a:endParaRPr lang="en-US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ACG GCA CCG 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GGG </a:t>
            </a:r>
            <a:r>
              <a:rPr lang="en-US" sz="1050" b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GA 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AGC GCA GAA</a:t>
            </a:r>
            <a:endParaRPr lang="en-US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Ala Pro </a:t>
            </a:r>
            <a:r>
              <a:rPr lang="en-US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Gly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Gly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Ser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Ala </a:t>
            </a:r>
            <a:r>
              <a:rPr lang="en-US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Glu</a:t>
            </a:r>
            <a:endParaRPr lang="en-US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T   A   P   G   </a:t>
            </a:r>
            <a:r>
              <a:rPr lang="en-US" sz="10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  S   </a:t>
            </a:r>
            <a:r>
              <a:rPr lang="en-US" sz="105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   E </a:t>
            </a:r>
            <a:endParaRPr lang="en-US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5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8831" y="4488820"/>
            <a:ext cx="275456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 programmed translational </a:t>
            </a:r>
            <a:r>
              <a:rPr lang="en-US" sz="105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frameshift</a:t>
            </a:r>
          </a:p>
          <a:p>
            <a:r>
              <a:rPr lang="en-US" sz="105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 at 13353</a:t>
            </a: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5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 twice</a:t>
            </a:r>
            <a:endParaRPr lang="en-US" sz="105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25048" y="227821"/>
            <a:ext cx="3943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programmed translational frameshift</a:t>
            </a:r>
            <a:endParaRPr lang="en-US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22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4" name="Google Shape;344;p56"/>
          <p:cNvGraphicFramePr/>
          <p:nvPr/>
        </p:nvGraphicFramePr>
        <p:xfrm>
          <a:off x="1888688" y="1154495"/>
          <a:ext cx="5366625" cy="2834525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69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85AD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85A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13964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16519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85AD7D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Gene 20</a:t>
            </a:r>
            <a:endParaRPr/>
          </a:p>
        </p:txBody>
      </p:sp>
      <p:sp>
        <p:nvSpPr>
          <p:cNvPr id="350" name="Google Shape;350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SSC: 13964 - 16519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CP: doesn’t capture all cp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SCS: both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ST:  SS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Blast-Start: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Q1-143 : T1-143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100%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0.0E0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Gap: 86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LO: no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RBS: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Raw Score: -3.924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Final Score: -5.527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Z-Value: 1.977</a:t>
            </a:r>
            <a:endParaRPr sz="14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51" name="Google Shape;351;p57"/>
          <p:cNvSpPr txBox="1"/>
          <p:nvPr/>
        </p:nvSpPr>
        <p:spPr>
          <a:xfrm>
            <a:off x="4658300" y="662250"/>
            <a:ext cx="4382400" cy="49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F: Tape Measure Protein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SIF-BLAST: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 hits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best with SEVERUS_24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entire length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Length 851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Score: 4323 (1669 bits)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Expect: 0.0E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Identities: 851/851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Positives: 851/851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SIF-HHPred: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Tape Measure Protein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99.93 probability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1.7E-19 e-value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(851/1154) x 100 = 73.74%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SIF-Syn: Tape Measure Protein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275" y="203275"/>
            <a:ext cx="3283899" cy="10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8950" y="147924"/>
            <a:ext cx="1895325" cy="111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6" y="147925"/>
            <a:ext cx="2759624" cy="45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1521" y="1369871"/>
            <a:ext cx="6179259" cy="111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2750" y="2483075"/>
            <a:ext cx="2469244" cy="25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7250" y="4299650"/>
            <a:ext cx="3653101" cy="4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tRNA-trp(cca)</a:t>
            </a:r>
            <a:endParaRPr/>
          </a:p>
        </p:txBody>
      </p:sp>
      <p:graphicFrame>
        <p:nvGraphicFramePr>
          <p:cNvPr id="129" name="Google Shape;129;p28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3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N/A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1682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1755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6" name="Google Shape;366;p59"/>
          <p:cNvGraphicFramePr/>
          <p:nvPr/>
        </p:nvGraphicFramePr>
        <p:xfrm>
          <a:off x="1888688" y="1154495"/>
          <a:ext cx="5366625" cy="2834525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69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96BF8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96BF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24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21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16524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17891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96BF8D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Gene 21</a:t>
            </a:r>
            <a:endParaRPr/>
          </a:p>
        </p:txBody>
      </p:sp>
      <p:sp>
        <p:nvSpPr>
          <p:cNvPr id="372" name="Google Shape;372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SSC: 16524 - 17891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CP: captures all cp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SCS: both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ST:  SS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Blast-Start: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Q1-145 : T1-145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100%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0.0E0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Gap: 4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LO: yes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RBS: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Raw Score: -3.178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Final Score: -3.953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Z-Value: 2.327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60"/>
          <p:cNvSpPr txBox="1"/>
          <p:nvPr/>
        </p:nvSpPr>
        <p:spPr>
          <a:xfrm>
            <a:off x="4682750" y="1128375"/>
            <a:ext cx="4052700" cy="46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F: Minor Tail Protein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SIF-BLAST: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 hits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best with PEACEMEAL_25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entire length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Length 455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Score: 2455( 950 bits)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Expect: 0.0E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Identities: 455/455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Positives: 455/455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SIF-HHPred: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No matching name or number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99.67% probability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2.1E-14 E-value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(252/455)x100=55.38%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SIF-Syn: Minor Tail Protein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700" y="2940588"/>
            <a:ext cx="192405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0750" y="2945350"/>
            <a:ext cx="4019550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875" y="1980750"/>
            <a:ext cx="2991899" cy="307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65649" y="152400"/>
            <a:ext cx="3520052" cy="263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52395"/>
            <a:ext cx="5134225" cy="8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7" name="Google Shape;387;p62"/>
          <p:cNvGraphicFramePr/>
          <p:nvPr/>
        </p:nvGraphicFramePr>
        <p:xfrm>
          <a:off x="1888688" y="1154495"/>
          <a:ext cx="5366625" cy="2834525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69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A1C99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A1C9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25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22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17888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19666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A1C998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Gene 22</a:t>
            </a:r>
            <a:endParaRPr/>
          </a:p>
        </p:txBody>
      </p:sp>
      <p:sp>
        <p:nvSpPr>
          <p:cNvPr id="393" name="Google Shape;393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SSC: 17888 - 19666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CP: does not capture all cp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SCS: Both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ST:  SS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Blast-Start: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Q1-592 : T1-592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100% 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0.0E0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Gap: -4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LO: no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RBS: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Raw Score: -3.654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Final Score: -4.349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Z-Value: 2.104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63"/>
          <p:cNvSpPr txBox="1"/>
          <p:nvPr/>
        </p:nvSpPr>
        <p:spPr>
          <a:xfrm>
            <a:off x="4748575" y="1118975"/>
            <a:ext cx="4175100" cy="46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F: minor tail protein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SIF-BLAST: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 hits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best with PEACEMEAL_26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entire length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Length 592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Score: 3190 ( 1233 bits)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Expect: 0.0E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Identities: 592/592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Positives: 592/592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SIF-HHPred: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Not matching in name or number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99.88 probability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5.7E-19 e-score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(343/592)x100=57.94%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SIF-Syn: minor tail subunit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45" y="3767200"/>
            <a:ext cx="3312475" cy="12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5895" y="3767200"/>
            <a:ext cx="1672101" cy="11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279862" cy="27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151" y="2978468"/>
            <a:ext cx="4857274" cy="68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7999" y="0"/>
            <a:ext cx="4248350" cy="445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8" name="Google Shape;408;p65"/>
          <p:cNvGraphicFramePr/>
          <p:nvPr/>
        </p:nvGraphicFramePr>
        <p:xfrm>
          <a:off x="1888688" y="11544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69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ACD7A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ACD7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26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19688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20134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ACD7A2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Gene 23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14" name="Google Shape;414;p66"/>
          <p:cNvSpPr txBox="1">
            <a:spLocks noGrp="1"/>
          </p:cNvSpPr>
          <p:nvPr>
            <p:ph type="body" idx="1"/>
          </p:nvPr>
        </p:nvSpPr>
        <p:spPr>
          <a:xfrm>
            <a:off x="537375" y="1115700"/>
            <a:ext cx="427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SSC: 19688 - 20134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CP: yes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SCS: Both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ST:  SS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Blast-Start: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Q1-148 : T1-148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100%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0.0E0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Gap: 21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LO: yes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RBS: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Raw Score: -3.580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Final Score: -4.275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Z-value: 2.139</a:t>
            </a:r>
            <a:endParaRPr sz="14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15" name="Google Shape;415;p66"/>
          <p:cNvSpPr txBox="1"/>
          <p:nvPr/>
        </p:nvSpPr>
        <p:spPr>
          <a:xfrm>
            <a:off x="4947300" y="723925"/>
            <a:ext cx="3780000" cy="51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F: minor tail protein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SIF-BLAST: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 hits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best with TRIKE_26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entire length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Length 148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Score: 817 ( 319 bits)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Expect: 1E-87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Identities: 148/148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Positives: 148/148 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SIF-HHPred: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Not matching in name or number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 probability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2.1E-40 e-score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(148/152)x100= 97.37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SIF-Syn: minor tail protein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114550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5100" y="3227150"/>
            <a:ext cx="2628900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9350" y="152400"/>
            <a:ext cx="58007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743075"/>
            <a:ext cx="567690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2486025"/>
            <a:ext cx="4920700" cy="245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0800" y="2400975"/>
            <a:ext cx="5120476" cy="6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" name="Google Shape;430;p68"/>
          <p:cNvGraphicFramePr/>
          <p:nvPr/>
        </p:nvGraphicFramePr>
        <p:xfrm>
          <a:off x="1888688" y="11544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69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B5E0A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B5E0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27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24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20144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20551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tRNA- Gln(ctg)</a:t>
            </a:r>
            <a:endParaRPr/>
          </a:p>
        </p:txBody>
      </p:sp>
      <p:graphicFrame>
        <p:nvGraphicFramePr>
          <p:cNvPr id="135" name="Google Shape;135;p29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N/A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1761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1831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B5E0AB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Gene 24</a:t>
            </a:r>
            <a:endParaRPr sz="3288"/>
          </a:p>
        </p:txBody>
      </p:sp>
      <p:sp>
        <p:nvSpPr>
          <p:cNvPr id="436" name="Google Shape;436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SSC: 20144 - 20551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CP: does not capture all cp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SCS: Both	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ST:  SS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Blast-Start: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Q1-135 : T1-135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100%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0.0E0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Gap: 9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LO: yes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RBS: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Raw Score: -3.142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Final Score: -3.837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○"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Z-Value: 2.343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37" name="Google Shape;437;p69"/>
          <p:cNvSpPr txBox="1"/>
          <p:nvPr/>
        </p:nvSpPr>
        <p:spPr>
          <a:xfrm>
            <a:off x="4775500" y="635975"/>
            <a:ext cx="3780000" cy="51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F: minor tail protein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SIF-BLAST: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 hits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best with KITTENMITTENS_28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Matches entire length 135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Score: 708 (277 bits)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Expect: 6e-75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Identities: 135/135(100%)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Positives:  135/135(100%)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SIF-HHPred: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Not matching in name or number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100 probability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60 e-score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(51/135)x100=37.78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SIF-Syn: minor tail protein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2125" y="2769238"/>
            <a:ext cx="161925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038600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857250"/>
            <a:ext cx="204787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038350"/>
            <a:ext cx="584835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01425" y="152400"/>
            <a:ext cx="3549953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3333750"/>
            <a:ext cx="5097801" cy="6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2" name="Google Shape;452;p71"/>
          <p:cNvGraphicFramePr/>
          <p:nvPr/>
        </p:nvGraphicFramePr>
        <p:xfrm>
          <a:off x="1888688" y="11544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69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C1EE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>
                    <a:solidFill>
                      <a:srgbClr val="C1E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28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25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20446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20973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1EEB7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Gene 25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8" name="Google Shape;458;p7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SSC: 20446-20973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CP: covers all cp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SCS: Glimmer calls @20726 not called by GM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ST:  SS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Blast-Start: No Data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Gap: 26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ora"/>
              <a:buChar char="●"/>
            </a:pPr>
            <a:r>
              <a:rPr lang="en" sz="1400">
                <a:latin typeface="Lora"/>
                <a:ea typeface="Lora"/>
                <a:cs typeface="Lora"/>
                <a:sym typeface="Lora"/>
              </a:rPr>
              <a:t>LO: yes </a:t>
            </a:r>
            <a:endParaRPr sz="14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59" name="Google Shape;459;p72"/>
          <p:cNvSpPr txBox="1"/>
          <p:nvPr/>
        </p:nvSpPr>
        <p:spPr>
          <a:xfrm>
            <a:off x="311700" y="3004375"/>
            <a:ext cx="3911700" cy="28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RBS: 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Raw Score: -5.129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Final Score: -6.731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○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Z-Value: 1.412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F: NKF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SIF-BLAST: no data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SIF-HHPred: NKF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ora"/>
              <a:buChar char="●"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SIF-Syn: NKF</a:t>
            </a:r>
            <a:endParaRPr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0" name="Google Shape;46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4325" y="650325"/>
            <a:ext cx="212407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7322" y="260600"/>
            <a:ext cx="1056081" cy="15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8198" y="1770298"/>
            <a:ext cx="5105801" cy="33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3"/>
          <p:cNvSpPr txBox="1">
            <a:spLocks noGrp="1"/>
          </p:cNvSpPr>
          <p:nvPr>
            <p:ph type="title"/>
          </p:nvPr>
        </p:nvSpPr>
        <p:spPr>
          <a:xfrm>
            <a:off x="2759250" y="1408225"/>
            <a:ext cx="36255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Gene 26</a:t>
            </a:r>
            <a:endParaRPr sz="4500"/>
          </a:p>
        </p:txBody>
      </p:sp>
      <p:graphicFrame>
        <p:nvGraphicFramePr>
          <p:cNvPr id="468" name="Google Shape;468;p73"/>
          <p:cNvGraphicFramePr/>
          <p:nvPr/>
        </p:nvGraphicFramePr>
        <p:xfrm>
          <a:off x="2369975" y="2731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87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NA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28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20,726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20,529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69" name="Google Shape;469;p73"/>
          <p:cNvSpPr txBox="1"/>
          <p:nvPr/>
        </p:nvSpPr>
        <p:spPr>
          <a:xfrm>
            <a:off x="3189425" y="2246075"/>
            <a:ext cx="166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Not Included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26 Analysis- </a:t>
            </a:r>
            <a:r>
              <a:rPr lang="en" sz="2466">
                <a:solidFill>
                  <a:srgbClr val="FF0000"/>
                </a:solidFill>
              </a:rPr>
              <a:t>Not Included</a:t>
            </a:r>
            <a:endParaRPr sz="2466">
              <a:solidFill>
                <a:srgbClr val="FF0000"/>
              </a:solidFill>
            </a:endParaRPr>
          </a:p>
        </p:txBody>
      </p:sp>
      <p:sp>
        <p:nvSpPr>
          <p:cNvPr id="475" name="Google Shape;475;p74"/>
          <p:cNvSpPr txBox="1">
            <a:spLocks noGrp="1"/>
          </p:cNvSpPr>
          <p:nvPr>
            <p:ph type="body" idx="1"/>
          </p:nvPr>
        </p:nvSpPr>
        <p:spPr>
          <a:xfrm>
            <a:off x="4906925" y="99000"/>
            <a:ext cx="3307200" cy="49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SSC</a:t>
            </a:r>
            <a:r>
              <a:rPr lang="en" sz="1255">
                <a:solidFill>
                  <a:schemeClr val="dk1"/>
                </a:solidFill>
              </a:rPr>
              <a:t>= 20,726-20,529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CP</a:t>
            </a:r>
            <a:r>
              <a:rPr lang="en" sz="1255">
                <a:solidFill>
                  <a:schemeClr val="dk1"/>
                </a:solidFill>
              </a:rPr>
              <a:t>= no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SCS</a:t>
            </a:r>
            <a:r>
              <a:rPr lang="en" sz="1255">
                <a:solidFill>
                  <a:schemeClr val="dk1"/>
                </a:solidFill>
              </a:rPr>
              <a:t>= Glimmer call @ 20,726; GeneMark did not call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ST</a:t>
            </a:r>
            <a:r>
              <a:rPr lang="en" sz="1255">
                <a:solidFill>
                  <a:schemeClr val="dk1"/>
                </a:solidFill>
              </a:rPr>
              <a:t>=</a:t>
            </a:r>
            <a:r>
              <a:rPr lang="en" sz="1255">
                <a:solidFill>
                  <a:srgbClr val="FF0000"/>
                </a:solidFill>
              </a:rPr>
              <a:t> </a:t>
            </a:r>
            <a:r>
              <a:rPr lang="en" sz="1255">
                <a:solidFill>
                  <a:schemeClr val="dk1"/>
                </a:solidFill>
              </a:rPr>
              <a:t>NA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5" b="1">
                <a:solidFill>
                  <a:schemeClr val="dk1"/>
                </a:solidFill>
              </a:rPr>
              <a:t>BLAST-START</a:t>
            </a:r>
            <a:endParaRPr sz="1255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55"/>
              <a:buChar char="●"/>
            </a:pPr>
            <a:r>
              <a:rPr lang="en" sz="1255">
                <a:solidFill>
                  <a:schemeClr val="dk1"/>
                </a:solidFill>
              </a:rPr>
              <a:t>No matches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GAP</a:t>
            </a:r>
            <a:r>
              <a:rPr lang="en" sz="1255">
                <a:solidFill>
                  <a:schemeClr val="dk1"/>
                </a:solidFill>
              </a:rPr>
              <a:t>= -83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LO</a:t>
            </a:r>
            <a:r>
              <a:rPr lang="en" sz="1255">
                <a:solidFill>
                  <a:schemeClr val="dk1"/>
                </a:solidFill>
              </a:rPr>
              <a:t>= no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5" b="1">
                <a:solidFill>
                  <a:schemeClr val="dk1"/>
                </a:solidFill>
              </a:rPr>
              <a:t>RBS</a:t>
            </a:r>
            <a:r>
              <a:rPr lang="en" sz="1255">
                <a:solidFill>
                  <a:schemeClr val="dk1"/>
                </a:solidFill>
              </a:rPr>
              <a:t>=</a:t>
            </a:r>
            <a:endParaRPr sz="1255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55"/>
              <a:buChar char="●"/>
            </a:pPr>
            <a:r>
              <a:rPr lang="en" sz="1255">
                <a:solidFill>
                  <a:schemeClr val="dk1"/>
                </a:solidFill>
              </a:rPr>
              <a:t>Raw score= -5.015</a:t>
            </a:r>
            <a:endParaRPr sz="1255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5"/>
              <a:buChar char="●"/>
            </a:pPr>
            <a:r>
              <a:rPr lang="en" sz="1255">
                <a:solidFill>
                  <a:schemeClr val="dk1"/>
                </a:solidFill>
              </a:rPr>
              <a:t>Final score= -6.590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F</a:t>
            </a:r>
            <a:r>
              <a:rPr lang="en" sz="1255">
                <a:solidFill>
                  <a:schemeClr val="dk1"/>
                </a:solidFill>
              </a:rPr>
              <a:t>= NKF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523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476" name="Google Shape;47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987000" cy="21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74"/>
          <p:cNvSpPr txBox="1"/>
          <p:nvPr/>
        </p:nvSpPr>
        <p:spPr>
          <a:xfrm>
            <a:off x="179775" y="3755250"/>
            <a:ext cx="370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Not on Genemark graph- picture showing where it should be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26 Analysis Cont…</a:t>
            </a:r>
            <a:endParaRPr/>
          </a:p>
        </p:txBody>
      </p:sp>
      <p:sp>
        <p:nvSpPr>
          <p:cNvPr id="483" name="Google Shape;483;p75"/>
          <p:cNvSpPr txBox="1">
            <a:spLocks noGrp="1"/>
          </p:cNvSpPr>
          <p:nvPr>
            <p:ph type="body" idx="1"/>
          </p:nvPr>
        </p:nvSpPr>
        <p:spPr>
          <a:xfrm>
            <a:off x="5254575" y="1152475"/>
            <a:ext cx="357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SIF-BLAST</a:t>
            </a:r>
            <a:r>
              <a:rPr lang="en" sz="1155">
                <a:solidFill>
                  <a:schemeClr val="dk1"/>
                </a:solidFill>
              </a:rPr>
              <a:t>= PhagesDB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Does not match any other phage gene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SIF-HHPRED</a:t>
            </a:r>
            <a:r>
              <a:rPr lang="en" sz="1155">
                <a:solidFill>
                  <a:schemeClr val="dk1"/>
                </a:solidFill>
              </a:rPr>
              <a:t>= NKF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SIF-SYN</a:t>
            </a:r>
            <a:r>
              <a:rPr lang="en" sz="1155">
                <a:solidFill>
                  <a:schemeClr val="dk1"/>
                </a:solidFill>
              </a:rPr>
              <a:t>= not applicable</a:t>
            </a:r>
            <a:endParaRPr/>
          </a:p>
        </p:txBody>
      </p:sp>
      <p:sp>
        <p:nvSpPr>
          <p:cNvPr id="484" name="Google Shape;484;p75"/>
          <p:cNvSpPr txBox="1"/>
          <p:nvPr/>
        </p:nvSpPr>
        <p:spPr>
          <a:xfrm>
            <a:off x="218950" y="1094700"/>
            <a:ext cx="106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RBS Chart: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485" name="Google Shape;48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47300"/>
            <a:ext cx="4949776" cy="1939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26 Analysis Cont…</a:t>
            </a:r>
            <a:endParaRPr/>
          </a:p>
        </p:txBody>
      </p:sp>
      <p:sp>
        <p:nvSpPr>
          <p:cNvPr id="491" name="Google Shape;491;p76"/>
          <p:cNvSpPr txBox="1"/>
          <p:nvPr/>
        </p:nvSpPr>
        <p:spPr>
          <a:xfrm>
            <a:off x="6619199" y="4423650"/>
            <a:ext cx="2213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Phamerator Report- does not match with any other genes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92" name="Google Shape;492;p76"/>
          <p:cNvSpPr txBox="1"/>
          <p:nvPr/>
        </p:nvSpPr>
        <p:spPr>
          <a:xfrm>
            <a:off x="463150" y="952775"/>
            <a:ext cx="240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PhagesDB Blast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93" name="Google Shape;493;p76"/>
          <p:cNvSpPr txBox="1"/>
          <p:nvPr/>
        </p:nvSpPr>
        <p:spPr>
          <a:xfrm>
            <a:off x="251425" y="3599375"/>
            <a:ext cx="231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Starterator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494" name="Google Shape;49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05375"/>
            <a:ext cx="513397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112025"/>
            <a:ext cx="60960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6325" y="-11"/>
            <a:ext cx="2213100" cy="454583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6"/>
          <p:cNvSpPr/>
          <p:nvPr/>
        </p:nvSpPr>
        <p:spPr>
          <a:xfrm>
            <a:off x="7750200" y="1505375"/>
            <a:ext cx="519300" cy="4893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7"/>
          <p:cNvSpPr txBox="1">
            <a:spLocks noGrp="1"/>
          </p:cNvSpPr>
          <p:nvPr>
            <p:ph type="title"/>
          </p:nvPr>
        </p:nvSpPr>
        <p:spPr>
          <a:xfrm>
            <a:off x="2759250" y="1408225"/>
            <a:ext cx="36255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Gene 27</a:t>
            </a:r>
            <a:endParaRPr sz="4500"/>
          </a:p>
        </p:txBody>
      </p:sp>
      <p:graphicFrame>
        <p:nvGraphicFramePr>
          <p:cNvPr id="503" name="Google Shape;503;p77"/>
          <p:cNvGraphicFramePr/>
          <p:nvPr/>
        </p:nvGraphicFramePr>
        <p:xfrm>
          <a:off x="2369975" y="2731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87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29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30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20,963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21,391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27 Analysis</a:t>
            </a:r>
            <a:endParaRPr/>
          </a:p>
        </p:txBody>
      </p:sp>
      <p:sp>
        <p:nvSpPr>
          <p:cNvPr id="509" name="Google Shape;509;p78"/>
          <p:cNvSpPr txBox="1">
            <a:spLocks noGrp="1"/>
          </p:cNvSpPr>
          <p:nvPr>
            <p:ph type="body" idx="1"/>
          </p:nvPr>
        </p:nvSpPr>
        <p:spPr>
          <a:xfrm>
            <a:off x="3101550" y="509850"/>
            <a:ext cx="2940900" cy="41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SSC</a:t>
            </a:r>
            <a:r>
              <a:rPr lang="en" sz="1155">
                <a:solidFill>
                  <a:schemeClr val="dk1"/>
                </a:solidFill>
              </a:rPr>
              <a:t>= 20,963-21,391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CP</a:t>
            </a:r>
            <a:r>
              <a:rPr lang="en" sz="1155">
                <a:solidFill>
                  <a:schemeClr val="dk1"/>
                </a:solidFill>
              </a:rPr>
              <a:t>= yes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SCS</a:t>
            </a:r>
            <a:r>
              <a:rPr lang="en" sz="1155">
                <a:solidFill>
                  <a:schemeClr val="dk1"/>
                </a:solidFill>
              </a:rPr>
              <a:t>= both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ST</a:t>
            </a:r>
            <a:r>
              <a:rPr lang="en" sz="1155">
                <a:solidFill>
                  <a:schemeClr val="dk1"/>
                </a:solidFill>
              </a:rPr>
              <a:t>= SS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BLAST-START</a:t>
            </a:r>
            <a:r>
              <a:rPr lang="en" sz="1155">
                <a:solidFill>
                  <a:schemeClr val="dk1"/>
                </a:solidFill>
              </a:rPr>
              <a:t>= Matches with Severus_30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Query 1 to Target 1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E-value= 0.0E0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100% alignment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GAP</a:t>
            </a:r>
            <a:r>
              <a:rPr lang="en" sz="1155">
                <a:solidFill>
                  <a:schemeClr val="dk1"/>
                </a:solidFill>
              </a:rPr>
              <a:t>= 236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LO</a:t>
            </a:r>
            <a:r>
              <a:rPr lang="en" sz="1155">
                <a:solidFill>
                  <a:schemeClr val="dk1"/>
                </a:solidFill>
              </a:rPr>
              <a:t>= yes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RBS</a:t>
            </a:r>
            <a:r>
              <a:rPr lang="en" sz="1155">
                <a:solidFill>
                  <a:schemeClr val="dk1"/>
                </a:solidFill>
              </a:rPr>
              <a:t>=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Raw score= -4.061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Final score= -4.663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523"/>
              <a:buFont typeface="Arial"/>
              <a:buNone/>
            </a:pPr>
            <a:endParaRPr/>
          </a:p>
        </p:txBody>
      </p:sp>
      <p:pic>
        <p:nvPicPr>
          <p:cNvPr id="510" name="Google Shape;51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2056125" cy="2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8"/>
          <p:cNvSpPr txBox="1"/>
          <p:nvPr/>
        </p:nvSpPr>
        <p:spPr>
          <a:xfrm>
            <a:off x="5756350" y="714575"/>
            <a:ext cx="2408400" cy="31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= NKF</a:t>
            </a:r>
            <a:endParaRPr sz="1155" b="1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SIF-BLAST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= PhagesDB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Over 100 matches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Best hit Severus_30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Matches full length of hit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Severus_30, function unknown, 142</a:t>
            </a:r>
            <a:endParaRPr sz="110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verage"/>
              <a:buChar char="●"/>
            </a:pPr>
            <a:r>
              <a:rPr lang="en" sz="11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Length = 142</a:t>
            </a:r>
            <a:endParaRPr sz="11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verage"/>
              <a:buChar char="●"/>
            </a:pPr>
            <a:r>
              <a:rPr lang="en" sz="11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Score =  295 bits (754)</a:t>
            </a:r>
            <a:endParaRPr sz="11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verage"/>
              <a:buChar char="●"/>
            </a:pPr>
            <a:r>
              <a:rPr lang="en" sz="11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Expect = 3e-80</a:t>
            </a:r>
            <a:endParaRPr sz="11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verage"/>
              <a:buChar char="●"/>
            </a:pPr>
            <a:r>
              <a:rPr lang="en" sz="11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Identities = 142/142 (100%)</a:t>
            </a:r>
            <a:endParaRPr sz="11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verage"/>
              <a:buChar char="●"/>
            </a:pPr>
            <a:r>
              <a:rPr lang="en" sz="11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Positives = 142/142 (100%)</a:t>
            </a:r>
            <a:endParaRPr sz="11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SIF-HHPRED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= NKF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SIF-SYN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= not applicable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12" name="Google Shape;51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863" y="4200972"/>
            <a:ext cx="7231826" cy="86947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8"/>
          <p:cNvSpPr txBox="1"/>
          <p:nvPr/>
        </p:nvSpPr>
        <p:spPr>
          <a:xfrm>
            <a:off x="397000" y="3771400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Starterator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tRNA- Asn(gtt)</a:t>
            </a:r>
            <a:endParaRPr/>
          </a:p>
        </p:txBody>
      </p:sp>
      <p:graphicFrame>
        <p:nvGraphicFramePr>
          <p:cNvPr id="141" name="Google Shape;141;p30"/>
          <p:cNvGraphicFramePr/>
          <p:nvPr/>
        </p:nvGraphicFramePr>
        <p:xfrm>
          <a:off x="2901725" y="14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5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N/A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1868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1941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27 Analysis Cont…</a:t>
            </a:r>
            <a:endParaRPr/>
          </a:p>
        </p:txBody>
      </p:sp>
      <p:sp>
        <p:nvSpPr>
          <p:cNvPr id="519" name="Google Shape;519;p79"/>
          <p:cNvSpPr txBox="1"/>
          <p:nvPr/>
        </p:nvSpPr>
        <p:spPr>
          <a:xfrm>
            <a:off x="270450" y="953025"/>
            <a:ext cx="132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RBS Chart: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20" name="Google Shape;52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1321588"/>
            <a:ext cx="5762625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79"/>
          <p:cNvSpPr txBox="1"/>
          <p:nvPr/>
        </p:nvSpPr>
        <p:spPr>
          <a:xfrm>
            <a:off x="6841450" y="4578625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Phamerator Report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22" name="Google Shape;522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1803" y="0"/>
            <a:ext cx="2593447" cy="466442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79"/>
          <p:cNvSpPr txBox="1"/>
          <p:nvPr/>
        </p:nvSpPr>
        <p:spPr>
          <a:xfrm>
            <a:off x="0" y="2990650"/>
            <a:ext cx="153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PhagesDB Blast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24" name="Google Shape;524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6525" y="2908725"/>
            <a:ext cx="4989099" cy="2234774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79"/>
          <p:cNvSpPr/>
          <p:nvPr/>
        </p:nvSpPr>
        <p:spPr>
          <a:xfrm>
            <a:off x="8084300" y="699050"/>
            <a:ext cx="622800" cy="572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9"/>
          <p:cNvSpPr/>
          <p:nvPr/>
        </p:nvSpPr>
        <p:spPr>
          <a:xfrm>
            <a:off x="8038100" y="3515475"/>
            <a:ext cx="669000" cy="622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9"/>
          <p:cNvSpPr txBox="1"/>
          <p:nvPr/>
        </p:nvSpPr>
        <p:spPr>
          <a:xfrm>
            <a:off x="6391775" y="4789500"/>
            <a:ext cx="2593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verage"/>
                <a:ea typeface="Average"/>
                <a:cs typeface="Average"/>
                <a:sym typeface="Average"/>
              </a:rPr>
              <a:t>Gene 27= Gene 29 in phamerator</a:t>
            </a:r>
            <a:endParaRPr sz="11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0"/>
          <p:cNvSpPr txBox="1">
            <a:spLocks noGrp="1"/>
          </p:cNvSpPr>
          <p:nvPr>
            <p:ph type="title"/>
          </p:nvPr>
        </p:nvSpPr>
        <p:spPr>
          <a:xfrm>
            <a:off x="2759250" y="1408225"/>
            <a:ext cx="36255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Gene 28</a:t>
            </a:r>
            <a:endParaRPr sz="4500"/>
          </a:p>
        </p:txBody>
      </p:sp>
      <p:graphicFrame>
        <p:nvGraphicFramePr>
          <p:cNvPr id="533" name="Google Shape;533;p80"/>
          <p:cNvGraphicFramePr/>
          <p:nvPr/>
        </p:nvGraphicFramePr>
        <p:xfrm>
          <a:off x="2369975" y="2731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87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30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31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21,405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23,687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28 Analysis</a:t>
            </a:r>
            <a:endParaRPr/>
          </a:p>
        </p:txBody>
      </p:sp>
      <p:sp>
        <p:nvSpPr>
          <p:cNvPr id="539" name="Google Shape;539;p81"/>
          <p:cNvSpPr txBox="1">
            <a:spLocks noGrp="1"/>
          </p:cNvSpPr>
          <p:nvPr>
            <p:ph type="body" idx="1"/>
          </p:nvPr>
        </p:nvSpPr>
        <p:spPr>
          <a:xfrm>
            <a:off x="5756225" y="96900"/>
            <a:ext cx="3255600" cy="41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r>
              <a:rPr lang="en" sz="4416" b="1">
                <a:solidFill>
                  <a:schemeClr val="dk1"/>
                </a:solidFill>
              </a:rPr>
              <a:t>SSC</a:t>
            </a:r>
            <a:r>
              <a:rPr lang="en" sz="4416">
                <a:solidFill>
                  <a:schemeClr val="dk1"/>
                </a:solidFill>
              </a:rPr>
              <a:t>= 21,405-23,687</a:t>
            </a:r>
            <a:endParaRPr sz="441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r>
              <a:rPr lang="en" sz="4416" b="1">
                <a:solidFill>
                  <a:schemeClr val="dk1"/>
                </a:solidFill>
              </a:rPr>
              <a:t>CP</a:t>
            </a:r>
            <a:r>
              <a:rPr lang="en" sz="4416">
                <a:solidFill>
                  <a:schemeClr val="dk1"/>
                </a:solidFill>
              </a:rPr>
              <a:t>= yes</a:t>
            </a:r>
            <a:endParaRPr sz="441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r>
              <a:rPr lang="en" sz="4416" b="1">
                <a:solidFill>
                  <a:schemeClr val="dk1"/>
                </a:solidFill>
              </a:rPr>
              <a:t>SCS</a:t>
            </a:r>
            <a:r>
              <a:rPr lang="en" sz="4416">
                <a:solidFill>
                  <a:schemeClr val="dk1"/>
                </a:solidFill>
              </a:rPr>
              <a:t>= Glimmer call at 21,405, GeneMark call at 21,438</a:t>
            </a:r>
            <a:endParaRPr sz="441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r>
              <a:rPr lang="en" sz="4416" b="1">
                <a:solidFill>
                  <a:schemeClr val="dk1"/>
                </a:solidFill>
              </a:rPr>
              <a:t>ST</a:t>
            </a:r>
            <a:r>
              <a:rPr lang="en" sz="4416">
                <a:solidFill>
                  <a:schemeClr val="dk1"/>
                </a:solidFill>
              </a:rPr>
              <a:t>= SS</a:t>
            </a:r>
            <a:endParaRPr sz="441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416" b="1">
                <a:solidFill>
                  <a:schemeClr val="dk1"/>
                </a:solidFill>
              </a:rPr>
              <a:t>BLAST-START</a:t>
            </a:r>
            <a:r>
              <a:rPr lang="en" sz="4416">
                <a:solidFill>
                  <a:schemeClr val="dk1"/>
                </a:solidFill>
              </a:rPr>
              <a:t>= Matches with Trike_30</a:t>
            </a:r>
            <a:endParaRPr sz="4416">
              <a:solidFill>
                <a:schemeClr val="dk1"/>
              </a:solidFill>
            </a:endParaRPr>
          </a:p>
          <a:p>
            <a:pPr marL="457200" lvl="0" indent="-298704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416">
                <a:solidFill>
                  <a:schemeClr val="dk1"/>
                </a:solidFill>
              </a:rPr>
              <a:t>Query 1 to Target 1</a:t>
            </a:r>
            <a:endParaRPr sz="4416">
              <a:solidFill>
                <a:schemeClr val="dk1"/>
              </a:solidFill>
            </a:endParaRPr>
          </a:p>
          <a:p>
            <a:pPr marL="457200" lvl="0" indent="-29870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416">
                <a:solidFill>
                  <a:schemeClr val="dk1"/>
                </a:solidFill>
              </a:rPr>
              <a:t>E-value= 0.0E0</a:t>
            </a:r>
            <a:endParaRPr sz="4416">
              <a:solidFill>
                <a:schemeClr val="dk1"/>
              </a:solidFill>
            </a:endParaRPr>
          </a:p>
          <a:p>
            <a:pPr marL="457200" lvl="0" indent="-29870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416">
                <a:solidFill>
                  <a:schemeClr val="dk1"/>
                </a:solidFill>
              </a:rPr>
              <a:t>100% aligned</a:t>
            </a:r>
            <a:endParaRPr sz="441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r>
              <a:rPr lang="en" sz="4416" b="1">
                <a:solidFill>
                  <a:schemeClr val="dk1"/>
                </a:solidFill>
              </a:rPr>
              <a:t>GAP</a:t>
            </a:r>
            <a:r>
              <a:rPr lang="en" sz="4416">
                <a:solidFill>
                  <a:schemeClr val="dk1"/>
                </a:solidFill>
              </a:rPr>
              <a:t>= 13</a:t>
            </a:r>
            <a:endParaRPr sz="441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r>
              <a:rPr lang="en" sz="4416" b="1">
                <a:solidFill>
                  <a:schemeClr val="dk1"/>
                </a:solidFill>
              </a:rPr>
              <a:t>LO</a:t>
            </a:r>
            <a:r>
              <a:rPr lang="en" sz="4416">
                <a:solidFill>
                  <a:schemeClr val="dk1"/>
                </a:solidFill>
              </a:rPr>
              <a:t>= yes</a:t>
            </a:r>
            <a:endParaRPr sz="441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416" b="1">
                <a:solidFill>
                  <a:schemeClr val="dk1"/>
                </a:solidFill>
              </a:rPr>
              <a:t>RBS</a:t>
            </a:r>
            <a:r>
              <a:rPr lang="en" sz="4416">
                <a:solidFill>
                  <a:schemeClr val="dk1"/>
                </a:solidFill>
              </a:rPr>
              <a:t>= </a:t>
            </a:r>
            <a:endParaRPr sz="4416">
              <a:solidFill>
                <a:schemeClr val="dk1"/>
              </a:solidFill>
            </a:endParaRPr>
          </a:p>
          <a:p>
            <a:pPr marL="457200" lvl="0" indent="-298704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416">
                <a:solidFill>
                  <a:schemeClr val="dk1"/>
                </a:solidFill>
              </a:rPr>
              <a:t>Raw score= -1.259</a:t>
            </a:r>
            <a:endParaRPr sz="4416">
              <a:solidFill>
                <a:schemeClr val="dk1"/>
              </a:solidFill>
            </a:endParaRPr>
          </a:p>
          <a:p>
            <a:pPr marL="457200" lvl="0" indent="-298704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416">
                <a:solidFill>
                  <a:schemeClr val="dk1"/>
                </a:solidFill>
              </a:rPr>
              <a:t>Final score= -2.016</a:t>
            </a:r>
            <a:endParaRPr sz="441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r>
              <a:rPr lang="en" sz="4416" b="1">
                <a:solidFill>
                  <a:schemeClr val="dk1"/>
                </a:solidFill>
              </a:rPr>
              <a:t>F</a:t>
            </a:r>
            <a:r>
              <a:rPr lang="en" sz="4416">
                <a:solidFill>
                  <a:schemeClr val="dk1"/>
                </a:solidFill>
              </a:rPr>
              <a:t>= Minor tail protein</a:t>
            </a:r>
            <a:endParaRPr sz="1155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40" name="Google Shape;54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271751" cy="14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3909247"/>
            <a:ext cx="6894299" cy="11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1"/>
          <p:cNvSpPr txBox="1"/>
          <p:nvPr/>
        </p:nvSpPr>
        <p:spPr>
          <a:xfrm>
            <a:off x="0" y="3509050"/>
            <a:ext cx="128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HHPred: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28 Analysis Cont…</a:t>
            </a:r>
            <a:endParaRPr/>
          </a:p>
        </p:txBody>
      </p:sp>
      <p:sp>
        <p:nvSpPr>
          <p:cNvPr id="548" name="Google Shape;548;p82"/>
          <p:cNvSpPr txBox="1">
            <a:spLocks noGrp="1"/>
          </p:cNvSpPr>
          <p:nvPr>
            <p:ph type="body" idx="1"/>
          </p:nvPr>
        </p:nvSpPr>
        <p:spPr>
          <a:xfrm>
            <a:off x="5937150" y="89850"/>
            <a:ext cx="2895300" cy="44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endParaRPr sz="1155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SIF-BLAST</a:t>
            </a:r>
            <a:r>
              <a:rPr lang="en" sz="1155">
                <a:solidFill>
                  <a:schemeClr val="dk1"/>
                </a:solidFill>
              </a:rPr>
              <a:t>= PhagesDB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Over 100 matches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Best hit PeaceMeal_31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Matches entire length of hit</a:t>
            </a:r>
            <a:endParaRPr sz="1155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PeaceMeal1_31, minor tail protein, 760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Length = 760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Score = 1501 bits (3887)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Expect = 0.0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Identities = 753/760 (99%)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Positives = 758/760 (99%)</a:t>
            </a:r>
            <a:endParaRPr sz="11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SIF-HHPRED</a:t>
            </a:r>
            <a:r>
              <a:rPr lang="en" sz="1155">
                <a:solidFill>
                  <a:schemeClr val="dk1"/>
                </a:solidFill>
              </a:rPr>
              <a:t>-</a:t>
            </a:r>
            <a:endParaRPr sz="1155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No match to phage name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b.22.1.1 (A:) 30 kDa adipocyte complement-related protein {Mouse (Mus musculus) [TaxId: 10090]}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Probability 96.98%</a:t>
            </a:r>
            <a:endParaRPr sz="11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endParaRPr sz="1155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SIF-SYN</a:t>
            </a:r>
            <a:r>
              <a:rPr lang="en" sz="1155">
                <a:solidFill>
                  <a:schemeClr val="dk1"/>
                </a:solidFill>
              </a:rPr>
              <a:t>= matches order of gene location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49" name="Google Shape;54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50" y="1438500"/>
            <a:ext cx="5632350" cy="3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82"/>
          <p:cNvSpPr txBox="1"/>
          <p:nvPr/>
        </p:nvSpPr>
        <p:spPr>
          <a:xfrm>
            <a:off x="218950" y="965925"/>
            <a:ext cx="17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RBS Chart: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28 Analysis Cont…</a:t>
            </a:r>
            <a:endParaRPr/>
          </a:p>
        </p:txBody>
      </p:sp>
      <p:pic>
        <p:nvPicPr>
          <p:cNvPr id="556" name="Google Shape;55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8613"/>
            <a:ext cx="4002750" cy="3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10600"/>
            <a:ext cx="5974450" cy="107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83"/>
          <p:cNvSpPr txBox="1"/>
          <p:nvPr/>
        </p:nvSpPr>
        <p:spPr>
          <a:xfrm>
            <a:off x="224950" y="886600"/>
            <a:ext cx="243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Starterator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59" name="Google Shape;559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3948" y="76838"/>
            <a:ext cx="2885999" cy="4338101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83"/>
          <p:cNvSpPr txBox="1"/>
          <p:nvPr/>
        </p:nvSpPr>
        <p:spPr>
          <a:xfrm>
            <a:off x="6193050" y="4565375"/>
            <a:ext cx="271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Phamerator Report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61" name="Google Shape;561;p83"/>
          <p:cNvSpPr/>
          <p:nvPr/>
        </p:nvSpPr>
        <p:spPr>
          <a:xfrm>
            <a:off x="6273675" y="952775"/>
            <a:ext cx="2952600" cy="622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83"/>
          <p:cNvSpPr/>
          <p:nvPr/>
        </p:nvSpPr>
        <p:spPr>
          <a:xfrm>
            <a:off x="6532575" y="3307875"/>
            <a:ext cx="2434800" cy="622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83"/>
          <p:cNvSpPr txBox="1"/>
          <p:nvPr/>
        </p:nvSpPr>
        <p:spPr>
          <a:xfrm>
            <a:off x="2722150" y="4134275"/>
            <a:ext cx="325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Gene 29= Poompha_31 in phamerator, compared to Trike_30 in phamerator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28 Analysis Cont…</a:t>
            </a:r>
            <a:endParaRPr/>
          </a:p>
        </p:txBody>
      </p:sp>
      <p:pic>
        <p:nvPicPr>
          <p:cNvPr id="569" name="Google Shape;56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575" y="1606825"/>
            <a:ext cx="4121851" cy="308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06825"/>
            <a:ext cx="4384975" cy="30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84"/>
          <p:cNvSpPr txBox="1"/>
          <p:nvPr/>
        </p:nvSpPr>
        <p:spPr>
          <a:xfrm>
            <a:off x="397000" y="966000"/>
            <a:ext cx="172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PhagesDB Blast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5"/>
          <p:cNvSpPr txBox="1">
            <a:spLocks noGrp="1"/>
          </p:cNvSpPr>
          <p:nvPr>
            <p:ph type="title"/>
          </p:nvPr>
        </p:nvSpPr>
        <p:spPr>
          <a:xfrm>
            <a:off x="2759250" y="1408225"/>
            <a:ext cx="36255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Gene 29</a:t>
            </a:r>
            <a:endParaRPr sz="4500"/>
          </a:p>
        </p:txBody>
      </p:sp>
      <p:graphicFrame>
        <p:nvGraphicFramePr>
          <p:cNvPr id="577" name="Google Shape;577;p85"/>
          <p:cNvGraphicFramePr/>
          <p:nvPr/>
        </p:nvGraphicFramePr>
        <p:xfrm>
          <a:off x="2369975" y="2731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87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31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32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23,868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25,496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29 Analysis</a:t>
            </a:r>
            <a:endParaRPr/>
          </a:p>
        </p:txBody>
      </p:sp>
      <p:sp>
        <p:nvSpPr>
          <p:cNvPr id="583" name="Google Shape;583;p86"/>
          <p:cNvSpPr txBox="1">
            <a:spLocks noGrp="1"/>
          </p:cNvSpPr>
          <p:nvPr>
            <p:ph type="body" idx="1"/>
          </p:nvPr>
        </p:nvSpPr>
        <p:spPr>
          <a:xfrm>
            <a:off x="5787725" y="391350"/>
            <a:ext cx="3594300" cy="43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7"/>
              <a:buFont typeface="Arial"/>
              <a:buNone/>
            </a:pPr>
            <a:r>
              <a:rPr lang="en" sz="2166" b="1">
                <a:solidFill>
                  <a:schemeClr val="dk1"/>
                </a:solidFill>
              </a:rPr>
              <a:t>SSC</a:t>
            </a:r>
            <a:r>
              <a:rPr lang="en" sz="2166">
                <a:solidFill>
                  <a:schemeClr val="dk1"/>
                </a:solidFill>
              </a:rPr>
              <a:t>- 23,868-25,496</a:t>
            </a:r>
            <a:endParaRPr sz="216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7"/>
              <a:buFont typeface="Arial"/>
              <a:buNone/>
            </a:pPr>
            <a:r>
              <a:rPr lang="en" sz="2166" b="1">
                <a:solidFill>
                  <a:schemeClr val="dk1"/>
                </a:solidFill>
              </a:rPr>
              <a:t>CP</a:t>
            </a:r>
            <a:r>
              <a:rPr lang="en" sz="2166">
                <a:solidFill>
                  <a:schemeClr val="dk1"/>
                </a:solidFill>
              </a:rPr>
              <a:t>- yes</a:t>
            </a:r>
            <a:endParaRPr sz="216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7"/>
              <a:buFont typeface="Arial"/>
              <a:buNone/>
            </a:pPr>
            <a:r>
              <a:rPr lang="en" sz="2166" b="1">
                <a:solidFill>
                  <a:schemeClr val="dk1"/>
                </a:solidFill>
              </a:rPr>
              <a:t>SCS</a:t>
            </a:r>
            <a:r>
              <a:rPr lang="en" sz="2166">
                <a:solidFill>
                  <a:schemeClr val="dk1"/>
                </a:solidFill>
              </a:rPr>
              <a:t>- both</a:t>
            </a:r>
            <a:endParaRPr sz="216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7"/>
              <a:buFont typeface="Arial"/>
              <a:buNone/>
            </a:pPr>
            <a:r>
              <a:rPr lang="en" sz="2166" b="1">
                <a:solidFill>
                  <a:schemeClr val="dk1"/>
                </a:solidFill>
              </a:rPr>
              <a:t>ST</a:t>
            </a:r>
            <a:r>
              <a:rPr lang="en" sz="2166">
                <a:solidFill>
                  <a:schemeClr val="dk1"/>
                </a:solidFill>
              </a:rPr>
              <a:t>- SS</a:t>
            </a:r>
            <a:endParaRPr sz="216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66" b="1">
                <a:solidFill>
                  <a:schemeClr val="dk1"/>
                </a:solidFill>
              </a:rPr>
              <a:t>BLAST-START</a:t>
            </a:r>
            <a:r>
              <a:rPr lang="en" sz="2166">
                <a:solidFill>
                  <a:schemeClr val="dk1"/>
                </a:solidFill>
              </a:rPr>
              <a:t>- Matches with PeaceMeal_32</a:t>
            </a:r>
            <a:endParaRPr sz="2166">
              <a:solidFill>
                <a:schemeClr val="dk1"/>
              </a:solidFill>
            </a:endParaRPr>
          </a:p>
          <a:p>
            <a:pPr marL="457200" lvl="0" indent="-314567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166">
                <a:solidFill>
                  <a:schemeClr val="dk1"/>
                </a:solidFill>
              </a:rPr>
              <a:t>Query 1 to Target 1</a:t>
            </a:r>
            <a:endParaRPr sz="2166">
              <a:solidFill>
                <a:schemeClr val="dk1"/>
              </a:solidFill>
            </a:endParaRPr>
          </a:p>
          <a:p>
            <a:pPr marL="457200" lvl="0" indent="-31456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166">
                <a:solidFill>
                  <a:schemeClr val="dk1"/>
                </a:solidFill>
              </a:rPr>
              <a:t>E-value= 0.0E0</a:t>
            </a:r>
            <a:endParaRPr sz="2166">
              <a:solidFill>
                <a:schemeClr val="dk1"/>
              </a:solidFill>
            </a:endParaRPr>
          </a:p>
          <a:p>
            <a:pPr marL="457200" lvl="0" indent="-31456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166">
                <a:solidFill>
                  <a:schemeClr val="dk1"/>
                </a:solidFill>
              </a:rPr>
              <a:t>98.4% aligned</a:t>
            </a:r>
            <a:endParaRPr sz="216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7"/>
              <a:buFont typeface="Arial"/>
              <a:buNone/>
            </a:pPr>
            <a:r>
              <a:rPr lang="en" sz="2166" b="1">
                <a:solidFill>
                  <a:schemeClr val="dk1"/>
                </a:solidFill>
              </a:rPr>
              <a:t>GAP</a:t>
            </a:r>
            <a:r>
              <a:rPr lang="en" sz="2166">
                <a:solidFill>
                  <a:schemeClr val="dk1"/>
                </a:solidFill>
              </a:rPr>
              <a:t>- 180</a:t>
            </a:r>
            <a:endParaRPr sz="216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7"/>
              <a:buFont typeface="Arial"/>
              <a:buNone/>
            </a:pPr>
            <a:r>
              <a:rPr lang="en" sz="2166" b="1">
                <a:solidFill>
                  <a:schemeClr val="dk1"/>
                </a:solidFill>
              </a:rPr>
              <a:t>LO</a:t>
            </a:r>
            <a:r>
              <a:rPr lang="en" sz="2166">
                <a:solidFill>
                  <a:schemeClr val="dk1"/>
                </a:solidFill>
              </a:rPr>
              <a:t>- yes</a:t>
            </a:r>
            <a:endParaRPr sz="216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66" b="1">
                <a:solidFill>
                  <a:schemeClr val="dk1"/>
                </a:solidFill>
              </a:rPr>
              <a:t>RBS</a:t>
            </a:r>
            <a:r>
              <a:rPr lang="en" sz="2166">
                <a:solidFill>
                  <a:schemeClr val="dk1"/>
                </a:solidFill>
              </a:rPr>
              <a:t>-</a:t>
            </a:r>
            <a:endParaRPr sz="2166">
              <a:solidFill>
                <a:schemeClr val="dk1"/>
              </a:solidFill>
            </a:endParaRPr>
          </a:p>
          <a:p>
            <a:pPr marL="457200" lvl="0" indent="-314567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166">
                <a:solidFill>
                  <a:schemeClr val="dk1"/>
                </a:solidFill>
              </a:rPr>
              <a:t>Raw score= -4.463</a:t>
            </a:r>
            <a:endParaRPr sz="2166">
              <a:solidFill>
                <a:schemeClr val="dk1"/>
              </a:solidFill>
            </a:endParaRPr>
          </a:p>
          <a:p>
            <a:pPr marL="457200" lvl="0" indent="-314567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166">
                <a:solidFill>
                  <a:schemeClr val="dk1"/>
                </a:solidFill>
              </a:rPr>
              <a:t>Final score= -5.685</a:t>
            </a:r>
            <a:endParaRPr sz="216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7"/>
              <a:buFont typeface="Arial"/>
              <a:buNone/>
            </a:pPr>
            <a:r>
              <a:rPr lang="en" sz="2166" b="1">
                <a:solidFill>
                  <a:schemeClr val="dk1"/>
                </a:solidFill>
              </a:rPr>
              <a:t>F</a:t>
            </a:r>
            <a:r>
              <a:rPr lang="en" sz="2166">
                <a:solidFill>
                  <a:schemeClr val="dk1"/>
                </a:solidFill>
              </a:rPr>
              <a:t>- serine integrase</a:t>
            </a:r>
            <a:endParaRPr sz="2166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ct val="29027"/>
              <a:buFont typeface="Arial"/>
              <a:buNone/>
            </a:pPr>
            <a:endParaRPr/>
          </a:p>
        </p:txBody>
      </p:sp>
      <p:pic>
        <p:nvPicPr>
          <p:cNvPr id="584" name="Google Shape;58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32688"/>
            <a:ext cx="5540325" cy="17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29 Analysis Cont…</a:t>
            </a:r>
            <a:endParaRPr/>
          </a:p>
        </p:txBody>
      </p:sp>
      <p:sp>
        <p:nvSpPr>
          <p:cNvPr id="590" name="Google Shape;590;p87"/>
          <p:cNvSpPr txBox="1">
            <a:spLocks noGrp="1"/>
          </p:cNvSpPr>
          <p:nvPr>
            <p:ph type="body" idx="1"/>
          </p:nvPr>
        </p:nvSpPr>
        <p:spPr>
          <a:xfrm>
            <a:off x="5521400" y="1152475"/>
            <a:ext cx="3310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SIF-BLAST</a:t>
            </a:r>
            <a:r>
              <a:rPr lang="en" sz="1155">
                <a:solidFill>
                  <a:schemeClr val="dk1"/>
                </a:solidFill>
              </a:rPr>
              <a:t>- PhagesDB 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100 matches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Best hit PeaceMeal_32</a:t>
            </a:r>
            <a:endParaRPr sz="1155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PeaceMeal1_32, serine integrase, 551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Length = 551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Score = 1086 bits (2809)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Expect = 0.0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Identities = 541/542 (99%)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Positives = 542/542 (100%)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SIF-HHPRED</a:t>
            </a:r>
            <a:r>
              <a:rPr lang="en" sz="1155">
                <a:solidFill>
                  <a:schemeClr val="dk1"/>
                </a:solidFill>
              </a:rPr>
              <a:t>- Database PDB</a:t>
            </a:r>
            <a:endParaRPr sz="1155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55"/>
              <a:buChar char="●"/>
            </a:pPr>
            <a:r>
              <a:rPr lang="en" sz="10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A118 serine integrase; site-specific recombination, coiled-coil, RECOMBINATION; 2.541A {Listeria innocua}</a:t>
            </a:r>
            <a:endParaRPr sz="10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52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Verdana"/>
              <a:buChar char="●"/>
            </a:pPr>
            <a:r>
              <a:rPr lang="en" sz="10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(328/542)x100= 60.5% aligned</a:t>
            </a:r>
            <a:endParaRPr sz="10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2952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Verdana"/>
              <a:buChar char="●"/>
            </a:pPr>
            <a:r>
              <a:rPr lang="en" sz="10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Probability 100%</a:t>
            </a:r>
            <a:endParaRPr sz="10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SIF-SYN</a:t>
            </a:r>
            <a:r>
              <a:rPr lang="en" sz="1155">
                <a:solidFill>
                  <a:schemeClr val="dk1"/>
                </a:solidFill>
              </a:rPr>
              <a:t>- function not included in stream</a:t>
            </a:r>
            <a:endParaRPr/>
          </a:p>
        </p:txBody>
      </p:sp>
      <p:pic>
        <p:nvPicPr>
          <p:cNvPr id="591" name="Google Shape;59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216600" cy="3454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29 Analysis Cont…</a:t>
            </a:r>
            <a:endParaRPr/>
          </a:p>
        </p:txBody>
      </p:sp>
      <p:pic>
        <p:nvPicPr>
          <p:cNvPr id="597" name="Google Shape;59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7925"/>
            <a:ext cx="5762625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88"/>
          <p:cNvSpPr txBox="1"/>
          <p:nvPr/>
        </p:nvSpPr>
        <p:spPr>
          <a:xfrm>
            <a:off x="0" y="1017725"/>
            <a:ext cx="14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RBS chart 2: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99" name="Google Shape;599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4366" y="0"/>
            <a:ext cx="2410307" cy="43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8"/>
          <p:cNvSpPr txBox="1"/>
          <p:nvPr/>
        </p:nvSpPr>
        <p:spPr>
          <a:xfrm>
            <a:off x="6344400" y="4382400"/>
            <a:ext cx="248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Phamerator Report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01" name="Google Shape;601;p88"/>
          <p:cNvSpPr/>
          <p:nvPr/>
        </p:nvSpPr>
        <p:spPr>
          <a:xfrm>
            <a:off x="6542225" y="514550"/>
            <a:ext cx="1914600" cy="622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8"/>
          <p:cNvSpPr/>
          <p:nvPr/>
        </p:nvSpPr>
        <p:spPr>
          <a:xfrm>
            <a:off x="6611425" y="3284800"/>
            <a:ext cx="1683000" cy="622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8"/>
          <p:cNvSpPr txBox="1"/>
          <p:nvPr/>
        </p:nvSpPr>
        <p:spPr>
          <a:xfrm>
            <a:off x="6255575" y="4782600"/>
            <a:ext cx="2487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verage"/>
                <a:ea typeface="Average"/>
                <a:cs typeface="Average"/>
                <a:sym typeface="Average"/>
              </a:rPr>
              <a:t>Gene 29= Gene 32 in phamerator</a:t>
            </a:r>
            <a:endParaRPr sz="11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703500" cy="30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SSC- 1976-2284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Yes, captures all coding potential 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Both Glimmer and GM call start at 1976 with strength of 15.18. 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@1976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Matches Kimona, Query 1 to Target 1, 89.4% e-val= 9.6E-18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Gap- 387 bp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Yes, 309bp length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-1.954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No known function 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NKF, matches Peacemeal1 309/309 100%, e-val= 1.0E-158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Structural protein (69.37%), 51.1% match 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SYN- KNF</a:t>
            </a:r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7" name="Google Shape;1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6575" y="120173"/>
            <a:ext cx="1885300" cy="26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173" y="3018375"/>
            <a:ext cx="5391875" cy="6562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9" name="Google Shape;149;p31"/>
          <p:cNvGraphicFramePr/>
          <p:nvPr/>
        </p:nvGraphicFramePr>
        <p:xfrm>
          <a:off x="2817075" y="1080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1976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2284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29 Analysis Cont…</a:t>
            </a:r>
            <a:endParaRPr/>
          </a:p>
        </p:txBody>
      </p:sp>
      <p:pic>
        <p:nvPicPr>
          <p:cNvPr id="609" name="Google Shape;60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125" y="1222200"/>
            <a:ext cx="6304799" cy="16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89"/>
          <p:cNvSpPr txBox="1"/>
          <p:nvPr/>
        </p:nvSpPr>
        <p:spPr>
          <a:xfrm>
            <a:off x="291125" y="895400"/>
            <a:ext cx="214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Starterator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11" name="Google Shape;611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00" y="3846550"/>
            <a:ext cx="8658225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00" y="3273850"/>
            <a:ext cx="8596024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9"/>
          <p:cNvSpPr txBox="1"/>
          <p:nvPr/>
        </p:nvSpPr>
        <p:spPr>
          <a:xfrm>
            <a:off x="134775" y="2919900"/>
            <a:ext cx="161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14" name="Google Shape;614;p89"/>
          <p:cNvSpPr txBox="1"/>
          <p:nvPr/>
        </p:nvSpPr>
        <p:spPr>
          <a:xfrm>
            <a:off x="311375" y="2963850"/>
            <a:ext cx="130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HHPred: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29 Analysis Cont…</a:t>
            </a:r>
            <a:endParaRPr/>
          </a:p>
        </p:txBody>
      </p:sp>
      <p:pic>
        <p:nvPicPr>
          <p:cNvPr id="620" name="Google Shape;620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25" y="1871475"/>
            <a:ext cx="4558549" cy="25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314" y="1871475"/>
            <a:ext cx="4275761" cy="252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90"/>
          <p:cNvSpPr txBox="1"/>
          <p:nvPr/>
        </p:nvSpPr>
        <p:spPr>
          <a:xfrm>
            <a:off x="344050" y="1217425"/>
            <a:ext cx="234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PhagesDB Blast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1"/>
          <p:cNvSpPr txBox="1">
            <a:spLocks noGrp="1"/>
          </p:cNvSpPr>
          <p:nvPr>
            <p:ph type="title"/>
          </p:nvPr>
        </p:nvSpPr>
        <p:spPr>
          <a:xfrm>
            <a:off x="2759250" y="1408225"/>
            <a:ext cx="3625500" cy="9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Gene 30</a:t>
            </a:r>
            <a:endParaRPr sz="4500"/>
          </a:p>
        </p:txBody>
      </p:sp>
      <p:graphicFrame>
        <p:nvGraphicFramePr>
          <p:cNvPr id="628" name="Google Shape;628;p91"/>
          <p:cNvGraphicFramePr/>
          <p:nvPr/>
        </p:nvGraphicFramePr>
        <p:xfrm>
          <a:off x="2369975" y="2731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87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NA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25,873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25,493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29" name="Google Shape;629;p91"/>
          <p:cNvSpPr txBox="1"/>
          <p:nvPr/>
        </p:nvSpPr>
        <p:spPr>
          <a:xfrm>
            <a:off x="3333500" y="2171550"/>
            <a:ext cx="221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Not Included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30 Analysis</a:t>
            </a:r>
            <a:endParaRPr/>
          </a:p>
        </p:txBody>
      </p:sp>
      <p:sp>
        <p:nvSpPr>
          <p:cNvPr id="635" name="Google Shape;635;p92"/>
          <p:cNvSpPr txBox="1">
            <a:spLocks noGrp="1"/>
          </p:cNvSpPr>
          <p:nvPr>
            <p:ph type="body" idx="1"/>
          </p:nvPr>
        </p:nvSpPr>
        <p:spPr>
          <a:xfrm>
            <a:off x="4572000" y="733050"/>
            <a:ext cx="4260300" cy="38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SSC</a:t>
            </a:r>
            <a:r>
              <a:rPr lang="en" sz="1155">
                <a:solidFill>
                  <a:schemeClr val="dk1"/>
                </a:solidFill>
              </a:rPr>
              <a:t>- 25,873-25,493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CP</a:t>
            </a:r>
            <a:r>
              <a:rPr lang="en" sz="1155">
                <a:solidFill>
                  <a:schemeClr val="dk1"/>
                </a:solidFill>
              </a:rPr>
              <a:t>- no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SCS</a:t>
            </a:r>
            <a:r>
              <a:rPr lang="en" sz="1155">
                <a:solidFill>
                  <a:schemeClr val="dk1"/>
                </a:solidFill>
              </a:rPr>
              <a:t>- Glimmer call @ 25,873. GeneMark not called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ST</a:t>
            </a:r>
            <a:r>
              <a:rPr lang="en" sz="1155">
                <a:solidFill>
                  <a:schemeClr val="dk1"/>
                </a:solidFill>
              </a:rPr>
              <a:t>- NI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BLAST-START</a:t>
            </a:r>
            <a:r>
              <a:rPr lang="en" sz="1155">
                <a:solidFill>
                  <a:schemeClr val="dk1"/>
                </a:solidFill>
              </a:rPr>
              <a:t>- Matches with none on Phamerator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Query 10 to target 1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E-value= 6.8E-30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82.4% aligned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GAP</a:t>
            </a:r>
            <a:r>
              <a:rPr lang="en" sz="1155">
                <a:solidFill>
                  <a:schemeClr val="dk1"/>
                </a:solidFill>
              </a:rPr>
              <a:t>- 3 bp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LO</a:t>
            </a:r>
            <a:r>
              <a:rPr lang="en" sz="1155">
                <a:solidFill>
                  <a:schemeClr val="dk1"/>
                </a:solidFill>
              </a:rPr>
              <a:t>- yes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RBS</a:t>
            </a:r>
            <a:r>
              <a:rPr lang="en" sz="1155">
                <a:solidFill>
                  <a:schemeClr val="dk1"/>
                </a:solidFill>
              </a:rPr>
              <a:t>-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Raw score= -6.993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Final score= -8.993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F</a:t>
            </a:r>
            <a:r>
              <a:rPr lang="en" sz="1155">
                <a:solidFill>
                  <a:schemeClr val="dk1"/>
                </a:solidFill>
              </a:rPr>
              <a:t>- NKF</a:t>
            </a:r>
            <a:endParaRPr/>
          </a:p>
        </p:txBody>
      </p:sp>
      <p:sp>
        <p:nvSpPr>
          <p:cNvPr id="636" name="Google Shape;636;p92"/>
          <p:cNvSpPr txBox="1"/>
          <p:nvPr/>
        </p:nvSpPr>
        <p:spPr>
          <a:xfrm>
            <a:off x="437875" y="1493950"/>
            <a:ext cx="2833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Deleted, no other programs call it, no other phages have start, no function, overlaps too much with 31. No coding potential on GeneMark graph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37" name="Google Shape;637;p92"/>
          <p:cNvSpPr txBox="1"/>
          <p:nvPr/>
        </p:nvSpPr>
        <p:spPr>
          <a:xfrm>
            <a:off x="2999600" y="485075"/>
            <a:ext cx="249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  <a:latin typeface="Average"/>
                <a:ea typeface="Average"/>
                <a:cs typeface="Average"/>
                <a:sym typeface="Average"/>
              </a:rPr>
              <a:t>Not Included</a:t>
            </a:r>
            <a:endParaRPr sz="2000">
              <a:solidFill>
                <a:srgbClr val="FF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30 Analysis Cont…</a:t>
            </a:r>
            <a:endParaRPr/>
          </a:p>
        </p:txBody>
      </p:sp>
      <p:sp>
        <p:nvSpPr>
          <p:cNvPr id="643" name="Google Shape;643;p93"/>
          <p:cNvSpPr txBox="1">
            <a:spLocks noGrp="1"/>
          </p:cNvSpPr>
          <p:nvPr>
            <p:ph type="body" idx="1"/>
          </p:nvPr>
        </p:nvSpPr>
        <p:spPr>
          <a:xfrm>
            <a:off x="4849575" y="1152475"/>
            <a:ext cx="398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SIF-BLAST- </a:t>
            </a:r>
            <a:r>
              <a:rPr lang="en" sz="1155">
                <a:solidFill>
                  <a:schemeClr val="dk1"/>
                </a:solidFill>
              </a:rPr>
              <a:t>PhagesDB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13 matches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Best hit SydNat_Draft_30</a:t>
            </a:r>
            <a:endParaRPr sz="1155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SydNat_Draft_30, function unknown, 172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Length = 172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Score =  134 bits (337)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Expect = 7e-32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Identities = 73/116 (62%)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Positives = 84/116 (72%)</a:t>
            </a:r>
            <a:endParaRPr sz="1150">
              <a:solidFill>
                <a:schemeClr val="dk1"/>
              </a:solidFill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●"/>
            </a:pPr>
            <a:r>
              <a:rPr lang="en" sz="1150">
                <a:solidFill>
                  <a:schemeClr val="dk1"/>
                </a:solidFill>
              </a:rPr>
              <a:t>Gaps = 2/116 (1%</a:t>
            </a:r>
            <a:endParaRPr sz="11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SIF-HHPRED</a:t>
            </a:r>
            <a:r>
              <a:rPr lang="en" sz="1155">
                <a:solidFill>
                  <a:schemeClr val="dk1"/>
                </a:solidFill>
              </a:rPr>
              <a:t>- NKF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5" b="1">
                <a:solidFill>
                  <a:schemeClr val="dk1"/>
                </a:solidFill>
              </a:rPr>
              <a:t>SIF-SYN</a:t>
            </a:r>
            <a:r>
              <a:rPr lang="en" sz="1155">
                <a:solidFill>
                  <a:schemeClr val="dk1"/>
                </a:solidFill>
              </a:rPr>
              <a:t>- not applicable</a:t>
            </a:r>
            <a:endParaRPr/>
          </a:p>
        </p:txBody>
      </p:sp>
      <p:pic>
        <p:nvPicPr>
          <p:cNvPr id="644" name="Google Shape;64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00" y="1411550"/>
            <a:ext cx="4544775" cy="2050783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93"/>
          <p:cNvSpPr txBox="1"/>
          <p:nvPr/>
        </p:nvSpPr>
        <p:spPr>
          <a:xfrm>
            <a:off x="251925" y="986700"/>
            <a:ext cx="181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RBS Chart: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46" name="Google Shape;646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400" y="4217433"/>
            <a:ext cx="3990975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93"/>
          <p:cNvSpPr txBox="1"/>
          <p:nvPr/>
        </p:nvSpPr>
        <p:spPr>
          <a:xfrm>
            <a:off x="270450" y="3734875"/>
            <a:ext cx="236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Starterator: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30 Analysis Cont…</a:t>
            </a:r>
            <a:endParaRPr/>
          </a:p>
        </p:txBody>
      </p:sp>
      <p:pic>
        <p:nvPicPr>
          <p:cNvPr id="653" name="Google Shape;65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406163"/>
            <a:ext cx="5153025" cy="20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94"/>
          <p:cNvSpPr txBox="1"/>
          <p:nvPr/>
        </p:nvSpPr>
        <p:spPr>
          <a:xfrm>
            <a:off x="334850" y="1068950"/>
            <a:ext cx="274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PhagesDB Blast: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55" name="Google Shape;655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5463" y="1487138"/>
            <a:ext cx="1676400" cy="18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94"/>
          <p:cNvSpPr txBox="1"/>
          <p:nvPr/>
        </p:nvSpPr>
        <p:spPr>
          <a:xfrm>
            <a:off x="5692475" y="1017725"/>
            <a:ext cx="257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Phamerator: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57" name="Google Shape;657;p94"/>
          <p:cNvSpPr txBox="1"/>
          <p:nvPr/>
        </p:nvSpPr>
        <p:spPr>
          <a:xfrm>
            <a:off x="6117475" y="3541700"/>
            <a:ext cx="225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Does not exist in any other phages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58" name="Google Shape;658;p94"/>
          <p:cNvSpPr/>
          <p:nvPr/>
        </p:nvSpPr>
        <p:spPr>
          <a:xfrm>
            <a:off x="6781100" y="2168413"/>
            <a:ext cx="669000" cy="622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94"/>
          <p:cNvSpPr txBox="1"/>
          <p:nvPr/>
        </p:nvSpPr>
        <p:spPr>
          <a:xfrm>
            <a:off x="6019975" y="4094050"/>
            <a:ext cx="274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Gene 30= Gene 33 in phamerator</a:t>
            </a:r>
            <a:endParaRPr sz="11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95"/>
          <p:cNvSpPr txBox="1">
            <a:spLocks noGrp="1"/>
          </p:cNvSpPr>
          <p:nvPr>
            <p:ph type="title"/>
          </p:nvPr>
        </p:nvSpPr>
        <p:spPr>
          <a:xfrm>
            <a:off x="2759250" y="1408225"/>
            <a:ext cx="36255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Gene 31</a:t>
            </a:r>
            <a:endParaRPr sz="4500"/>
          </a:p>
        </p:txBody>
      </p:sp>
      <p:graphicFrame>
        <p:nvGraphicFramePr>
          <p:cNvPr id="665" name="Google Shape;665;p95"/>
          <p:cNvGraphicFramePr/>
          <p:nvPr/>
        </p:nvGraphicFramePr>
        <p:xfrm>
          <a:off x="2369975" y="2731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87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32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34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25,545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25,979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31 Analysis</a:t>
            </a:r>
            <a:endParaRPr/>
          </a:p>
        </p:txBody>
      </p:sp>
      <p:sp>
        <p:nvSpPr>
          <p:cNvPr id="671" name="Google Shape;671;p96"/>
          <p:cNvSpPr txBox="1">
            <a:spLocks noGrp="1"/>
          </p:cNvSpPr>
          <p:nvPr>
            <p:ph type="body" idx="1"/>
          </p:nvPr>
        </p:nvSpPr>
        <p:spPr>
          <a:xfrm>
            <a:off x="2450425" y="836075"/>
            <a:ext cx="3103200" cy="47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SSC</a:t>
            </a:r>
            <a:r>
              <a:rPr lang="en" sz="1255">
                <a:solidFill>
                  <a:schemeClr val="dk1"/>
                </a:solidFill>
              </a:rPr>
              <a:t>- 25,545-25,979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CP</a:t>
            </a:r>
            <a:r>
              <a:rPr lang="en" sz="1255">
                <a:solidFill>
                  <a:schemeClr val="dk1"/>
                </a:solidFill>
              </a:rPr>
              <a:t>- yes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SCS</a:t>
            </a:r>
            <a:r>
              <a:rPr lang="en" sz="1255">
                <a:solidFill>
                  <a:schemeClr val="dk1"/>
                </a:solidFill>
              </a:rPr>
              <a:t>- Genemark call but not Glimmer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ST</a:t>
            </a:r>
            <a:r>
              <a:rPr lang="en" sz="1255">
                <a:solidFill>
                  <a:schemeClr val="dk1"/>
                </a:solidFill>
              </a:rPr>
              <a:t>- SS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BLAST-START</a:t>
            </a:r>
            <a:r>
              <a:rPr lang="en" sz="1255">
                <a:solidFill>
                  <a:schemeClr val="dk1"/>
                </a:solidFill>
              </a:rPr>
              <a:t>= Matches with Severus_33</a:t>
            </a:r>
            <a:endParaRPr sz="1255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55"/>
              <a:buChar char="●"/>
            </a:pPr>
            <a:r>
              <a:rPr lang="en" sz="1255">
                <a:solidFill>
                  <a:schemeClr val="dk1"/>
                </a:solidFill>
              </a:rPr>
              <a:t>Query 1 to target 1</a:t>
            </a:r>
            <a:endParaRPr sz="1255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5"/>
              <a:buChar char="●"/>
            </a:pPr>
            <a:r>
              <a:rPr lang="en" sz="1255">
                <a:solidFill>
                  <a:schemeClr val="dk1"/>
                </a:solidFill>
              </a:rPr>
              <a:t>E-value= 0.0E0</a:t>
            </a:r>
            <a:endParaRPr sz="1255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5"/>
              <a:buChar char="●"/>
            </a:pPr>
            <a:r>
              <a:rPr lang="en" sz="1255">
                <a:solidFill>
                  <a:schemeClr val="dk1"/>
                </a:solidFill>
              </a:rPr>
              <a:t>100% aligned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GAP</a:t>
            </a:r>
            <a:r>
              <a:rPr lang="en" sz="1255">
                <a:solidFill>
                  <a:schemeClr val="dk1"/>
                </a:solidFill>
              </a:rPr>
              <a:t>- 48bp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LO</a:t>
            </a:r>
            <a:r>
              <a:rPr lang="en" sz="1255">
                <a:solidFill>
                  <a:schemeClr val="dk1"/>
                </a:solidFill>
              </a:rPr>
              <a:t>- yes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255" b="1">
                <a:solidFill>
                  <a:schemeClr val="dk1"/>
                </a:solidFill>
              </a:rPr>
              <a:t>RBS</a:t>
            </a:r>
            <a:endParaRPr sz="1255" b="1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55"/>
              <a:buChar char="●"/>
            </a:pPr>
            <a:r>
              <a:rPr lang="en" sz="1255">
                <a:solidFill>
                  <a:schemeClr val="dk1"/>
                </a:solidFill>
              </a:rPr>
              <a:t>Raw Score= -1.236</a:t>
            </a:r>
            <a:endParaRPr sz="1255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5"/>
              <a:buChar char="●"/>
            </a:pPr>
            <a:r>
              <a:rPr lang="en" sz="1255">
                <a:solidFill>
                  <a:schemeClr val="dk1"/>
                </a:solidFill>
              </a:rPr>
              <a:t>Final Score= -1.993</a:t>
            </a:r>
            <a:endParaRPr sz="12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55" b="1">
                <a:solidFill>
                  <a:schemeClr val="dk1"/>
                </a:solidFill>
              </a:rPr>
              <a:t>F</a:t>
            </a:r>
            <a:r>
              <a:rPr lang="en" sz="1255">
                <a:solidFill>
                  <a:schemeClr val="dk1"/>
                </a:solidFill>
              </a:rPr>
              <a:t>- NKF</a:t>
            </a:r>
            <a:endParaRPr sz="1900"/>
          </a:p>
        </p:txBody>
      </p:sp>
      <p:pic>
        <p:nvPicPr>
          <p:cNvPr id="672" name="Google Shape;672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1500"/>
            <a:ext cx="2396900" cy="22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96"/>
          <p:cNvSpPr txBox="1"/>
          <p:nvPr/>
        </p:nvSpPr>
        <p:spPr>
          <a:xfrm>
            <a:off x="5476188" y="0"/>
            <a:ext cx="2614500" cy="28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SIF-BLAST</a:t>
            </a:r>
            <a:r>
              <a:rPr lang="en" sz="12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PhagesDB</a:t>
            </a:r>
            <a:endParaRPr sz="12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55"/>
              <a:buFont typeface="Average"/>
              <a:buChar char="●"/>
            </a:pPr>
            <a:r>
              <a:rPr lang="en" sz="12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100 matches</a:t>
            </a:r>
            <a:endParaRPr sz="12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5"/>
              <a:buFont typeface="Average"/>
              <a:buChar char="●"/>
            </a:pPr>
            <a:r>
              <a:rPr lang="en" sz="12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Best hit Severus_33</a:t>
            </a:r>
            <a:endParaRPr sz="12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5"/>
              <a:buFont typeface="Average"/>
              <a:buChar char="●"/>
            </a:pPr>
            <a:r>
              <a:rPr lang="en" sz="1200">
                <a:solidFill>
                  <a:schemeClr val="dk1"/>
                </a:solidFill>
              </a:rPr>
              <a:t>Severus_33, function unknown, 144</a:t>
            </a:r>
            <a:endParaRPr sz="1200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5"/>
              <a:buFont typeface="Average"/>
              <a:buChar char="●"/>
            </a:pPr>
            <a:r>
              <a:rPr lang="en" sz="1200">
                <a:solidFill>
                  <a:schemeClr val="dk1"/>
                </a:solidFill>
              </a:rPr>
              <a:t>Length = 144</a:t>
            </a:r>
            <a:endParaRPr sz="1200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5"/>
              <a:buFont typeface="Average"/>
              <a:buChar char="●"/>
            </a:pPr>
            <a:r>
              <a:rPr lang="en" sz="1200">
                <a:solidFill>
                  <a:schemeClr val="dk1"/>
                </a:solidFill>
              </a:rPr>
              <a:t>Score =  282 bits (721)</a:t>
            </a:r>
            <a:endParaRPr sz="1200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5"/>
              <a:buFont typeface="Average"/>
              <a:buChar char="●"/>
            </a:pPr>
            <a:r>
              <a:rPr lang="en" sz="1200">
                <a:solidFill>
                  <a:schemeClr val="dk1"/>
                </a:solidFill>
              </a:rPr>
              <a:t>Expect = 2e-76</a:t>
            </a:r>
            <a:endParaRPr sz="1200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5"/>
              <a:buFont typeface="Average"/>
              <a:buChar char="●"/>
            </a:pPr>
            <a:r>
              <a:rPr lang="en" sz="1200">
                <a:solidFill>
                  <a:schemeClr val="dk1"/>
                </a:solidFill>
              </a:rPr>
              <a:t>Identities = 144/144 (100%),</a:t>
            </a:r>
            <a:endParaRPr sz="1200">
              <a:solidFill>
                <a:schemeClr val="dk1"/>
              </a:solidFill>
            </a:endParaRPr>
          </a:p>
          <a:p>
            <a:pPr marL="457200" lvl="0" indent="-3082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5"/>
              <a:buFont typeface="Average"/>
              <a:buChar char="●"/>
            </a:pPr>
            <a:r>
              <a:rPr lang="en" sz="1200">
                <a:solidFill>
                  <a:schemeClr val="dk1"/>
                </a:solidFill>
              </a:rPr>
              <a:t>Positives = 144/144 (100%)</a:t>
            </a:r>
            <a:endParaRPr sz="12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SIF-HHPRED</a:t>
            </a:r>
            <a:r>
              <a:rPr lang="en" sz="12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NKF</a:t>
            </a:r>
            <a:endParaRPr sz="12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SIF-SYN</a:t>
            </a:r>
            <a:r>
              <a:rPr lang="en" sz="12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not applicable</a:t>
            </a:r>
            <a:endParaRPr sz="15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74" name="Google Shape;674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8400" y="2840700"/>
            <a:ext cx="4770094" cy="230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31 Analysis Cont…</a:t>
            </a:r>
            <a:endParaRPr/>
          </a:p>
        </p:txBody>
      </p:sp>
      <p:pic>
        <p:nvPicPr>
          <p:cNvPr id="680" name="Google Shape;680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4279238"/>
            <a:ext cx="55149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97"/>
          <p:cNvSpPr txBox="1"/>
          <p:nvPr/>
        </p:nvSpPr>
        <p:spPr>
          <a:xfrm>
            <a:off x="393050" y="3829550"/>
            <a:ext cx="22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Starterator: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82" name="Google Shape;682;p97"/>
          <p:cNvSpPr txBox="1"/>
          <p:nvPr/>
        </p:nvSpPr>
        <p:spPr>
          <a:xfrm>
            <a:off x="348150" y="999500"/>
            <a:ext cx="106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RBS Chart: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83" name="Google Shape;683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385413"/>
            <a:ext cx="575310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5425" y="77276"/>
            <a:ext cx="2498175" cy="3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97"/>
          <p:cNvSpPr txBox="1"/>
          <p:nvPr/>
        </p:nvSpPr>
        <p:spPr>
          <a:xfrm>
            <a:off x="6766525" y="3954100"/>
            <a:ext cx="19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Phamerator Report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86" name="Google Shape;686;p97"/>
          <p:cNvSpPr/>
          <p:nvPr/>
        </p:nvSpPr>
        <p:spPr>
          <a:xfrm>
            <a:off x="7929050" y="659725"/>
            <a:ext cx="513000" cy="610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7"/>
          <p:cNvSpPr/>
          <p:nvPr/>
        </p:nvSpPr>
        <p:spPr>
          <a:xfrm>
            <a:off x="7851050" y="3206750"/>
            <a:ext cx="669000" cy="622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7"/>
          <p:cNvSpPr txBox="1"/>
          <p:nvPr/>
        </p:nvSpPr>
        <p:spPr>
          <a:xfrm>
            <a:off x="6064800" y="4319113"/>
            <a:ext cx="303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Gene 31= Poompha_34 compared to Severus_33 in phamerator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98"/>
          <p:cNvSpPr txBox="1">
            <a:spLocks noGrp="1"/>
          </p:cNvSpPr>
          <p:nvPr>
            <p:ph type="title"/>
          </p:nvPr>
        </p:nvSpPr>
        <p:spPr>
          <a:xfrm>
            <a:off x="2759250" y="1408225"/>
            <a:ext cx="36255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Gene 32</a:t>
            </a:r>
            <a:endParaRPr sz="4500"/>
          </a:p>
        </p:txBody>
      </p:sp>
      <p:graphicFrame>
        <p:nvGraphicFramePr>
          <p:cNvPr id="694" name="Google Shape;694;p98"/>
          <p:cNvGraphicFramePr/>
          <p:nvPr/>
        </p:nvGraphicFramePr>
        <p:xfrm>
          <a:off x="2369975" y="2731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87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35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26,663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26,079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245875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SSC- 2284-3780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Glimmer calls 2302, GM calls 2284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at 2302 - consider editing (see finishing touches)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Matches Severus, Query 1 to Target 7, 98.8% e-val= 0.0E0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-1bp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Yes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-4.546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Lysin A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Lysin A: Score: 1019; e-val=0 (also matches Drake, KittenMittens, and Trike with an e-val=0)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Bacteriophage T5; PDB: 98.44%; 137/493= 27.80% alignment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Matches Chupacabra 47414/47747 (99%); e-val= 0e-0.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6" name="Google Shape;1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658575"/>
            <a:ext cx="385762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4075" y="2398800"/>
            <a:ext cx="4958225" cy="9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8" name="Google Shape;158;p32"/>
          <p:cNvGraphicFramePr/>
          <p:nvPr/>
        </p:nvGraphicFramePr>
        <p:xfrm>
          <a:off x="1811575" y="152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5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7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2284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3780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9"/>
          <p:cNvSpPr txBox="1">
            <a:spLocks noGrp="1"/>
          </p:cNvSpPr>
          <p:nvPr>
            <p:ph type="title"/>
          </p:nvPr>
        </p:nvSpPr>
        <p:spPr>
          <a:xfrm>
            <a:off x="0" y="306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32 Analysis</a:t>
            </a:r>
            <a:endParaRPr/>
          </a:p>
        </p:txBody>
      </p:sp>
      <p:sp>
        <p:nvSpPr>
          <p:cNvPr id="700" name="Google Shape;700;p99"/>
          <p:cNvSpPr txBox="1">
            <a:spLocks noGrp="1"/>
          </p:cNvSpPr>
          <p:nvPr>
            <p:ph type="body" idx="1"/>
          </p:nvPr>
        </p:nvSpPr>
        <p:spPr>
          <a:xfrm>
            <a:off x="2646350" y="162775"/>
            <a:ext cx="3693600" cy="4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SSC</a:t>
            </a:r>
            <a:r>
              <a:rPr lang="en" sz="1155">
                <a:solidFill>
                  <a:schemeClr val="dk1"/>
                </a:solidFill>
              </a:rPr>
              <a:t>- 26,663-26,079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CP</a:t>
            </a:r>
            <a:r>
              <a:rPr lang="en" sz="1155">
                <a:solidFill>
                  <a:schemeClr val="dk1"/>
                </a:solidFill>
              </a:rPr>
              <a:t>- no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SCS</a:t>
            </a:r>
            <a:r>
              <a:rPr lang="en" sz="1155">
                <a:solidFill>
                  <a:schemeClr val="dk1"/>
                </a:solidFill>
              </a:rPr>
              <a:t>- Glimmer call at 26,303. GeneMark call at 26,663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ST</a:t>
            </a:r>
            <a:r>
              <a:rPr lang="en" sz="1155">
                <a:solidFill>
                  <a:schemeClr val="dk1"/>
                </a:solidFill>
              </a:rPr>
              <a:t> - NI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BLAST-START</a:t>
            </a:r>
            <a:r>
              <a:rPr lang="en" sz="1155">
                <a:solidFill>
                  <a:schemeClr val="dk1"/>
                </a:solidFill>
              </a:rPr>
              <a:t>- no matches in phamerator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Query 1 to target 121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E-value 0.0E0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38.1% aligned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GAP</a:t>
            </a:r>
            <a:r>
              <a:rPr lang="en" sz="1155">
                <a:solidFill>
                  <a:schemeClr val="dk1"/>
                </a:solidFill>
              </a:rPr>
              <a:t>- 478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LO</a:t>
            </a:r>
            <a:r>
              <a:rPr lang="en" sz="1155">
                <a:solidFill>
                  <a:schemeClr val="dk1"/>
                </a:solidFill>
              </a:rPr>
              <a:t>- no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RBS</a:t>
            </a:r>
            <a:r>
              <a:rPr lang="en" sz="1155">
                <a:solidFill>
                  <a:schemeClr val="dk1"/>
                </a:solidFill>
              </a:rPr>
              <a:t>-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Raw score= -5.097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Final score= -6.143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F</a:t>
            </a:r>
            <a:r>
              <a:rPr lang="en" sz="1155">
                <a:solidFill>
                  <a:schemeClr val="dk1"/>
                </a:solidFill>
              </a:rPr>
              <a:t>- NKF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1" name="Google Shape;701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83750"/>
            <a:ext cx="60960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9"/>
          <p:cNvSpPr txBox="1"/>
          <p:nvPr/>
        </p:nvSpPr>
        <p:spPr>
          <a:xfrm>
            <a:off x="6248400" y="529025"/>
            <a:ext cx="2523600" cy="3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SIF-BLAST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PhagesDB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100 matches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Best hit 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Trike_33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Does not match entire length of hit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Trike_33, cytidine deaminase, 194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Length = 194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Score =  160 bits (406)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Expect = 7e-40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Identities = 73/74 (98%)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Positives = 74/74 (100%)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SIF-HHPRED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NKF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SIF-SYN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not applicable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03" name="Google Shape;703;p99"/>
          <p:cNvSpPr txBox="1"/>
          <p:nvPr/>
        </p:nvSpPr>
        <p:spPr>
          <a:xfrm>
            <a:off x="99875" y="1288375"/>
            <a:ext cx="1847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Not on genemark graph, picture showing where it should be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04" name="Google Shape;704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335075"/>
            <a:ext cx="2341550" cy="122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32 Analysis Cont…</a:t>
            </a:r>
            <a:endParaRPr/>
          </a:p>
        </p:txBody>
      </p:sp>
      <p:pic>
        <p:nvPicPr>
          <p:cNvPr id="710" name="Google Shape;71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1200"/>
            <a:ext cx="5238750" cy="19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100"/>
          <p:cNvSpPr txBox="1"/>
          <p:nvPr/>
        </p:nvSpPr>
        <p:spPr>
          <a:xfrm>
            <a:off x="207700" y="891875"/>
            <a:ext cx="202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PhagesDB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12" name="Google Shape;712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7529" y="0"/>
            <a:ext cx="17850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100"/>
          <p:cNvSpPr txBox="1"/>
          <p:nvPr/>
        </p:nvSpPr>
        <p:spPr>
          <a:xfrm>
            <a:off x="7452575" y="123425"/>
            <a:ext cx="1429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Gene does not match with any other in Phamerator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14" name="Google Shape;714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" y="3691838"/>
            <a:ext cx="5743575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00"/>
          <p:cNvSpPr txBox="1"/>
          <p:nvPr/>
        </p:nvSpPr>
        <p:spPr>
          <a:xfrm>
            <a:off x="122175" y="3286475"/>
            <a:ext cx="169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RBS Chart: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6" name="Google Shape;716;p100"/>
          <p:cNvSpPr/>
          <p:nvPr/>
        </p:nvSpPr>
        <p:spPr>
          <a:xfrm>
            <a:off x="6019975" y="1896113"/>
            <a:ext cx="669000" cy="622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00"/>
          <p:cNvSpPr txBox="1"/>
          <p:nvPr/>
        </p:nvSpPr>
        <p:spPr>
          <a:xfrm>
            <a:off x="7573325" y="1556900"/>
            <a:ext cx="118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rage"/>
                <a:ea typeface="Average"/>
                <a:cs typeface="Average"/>
                <a:sym typeface="Average"/>
              </a:rPr>
              <a:t>Gene 32= Gene 35 in phamerator</a:t>
            </a:r>
            <a:endParaRPr sz="11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01"/>
          <p:cNvSpPr txBox="1">
            <a:spLocks noGrp="1"/>
          </p:cNvSpPr>
          <p:nvPr>
            <p:ph type="title"/>
          </p:nvPr>
        </p:nvSpPr>
        <p:spPr>
          <a:xfrm>
            <a:off x="2759250" y="1408225"/>
            <a:ext cx="36255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Gene 33</a:t>
            </a:r>
            <a:endParaRPr sz="4500"/>
          </a:p>
        </p:txBody>
      </p:sp>
      <p:graphicFrame>
        <p:nvGraphicFramePr>
          <p:cNvPr id="723" name="Google Shape;723;p101"/>
          <p:cNvGraphicFramePr/>
          <p:nvPr/>
        </p:nvGraphicFramePr>
        <p:xfrm>
          <a:off x="2369975" y="2731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87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34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36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27,066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26,782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33 Analysis</a:t>
            </a:r>
            <a:endParaRPr/>
          </a:p>
        </p:txBody>
      </p:sp>
      <p:sp>
        <p:nvSpPr>
          <p:cNvPr id="729" name="Google Shape;729;p102"/>
          <p:cNvSpPr txBox="1">
            <a:spLocks noGrp="1"/>
          </p:cNvSpPr>
          <p:nvPr>
            <p:ph type="body" idx="1"/>
          </p:nvPr>
        </p:nvSpPr>
        <p:spPr>
          <a:xfrm>
            <a:off x="4257000" y="223875"/>
            <a:ext cx="4208700" cy="41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SSC</a:t>
            </a:r>
            <a:r>
              <a:rPr lang="en" sz="1155">
                <a:solidFill>
                  <a:schemeClr val="dk1"/>
                </a:solidFill>
              </a:rPr>
              <a:t>- 27,066-26,782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CP</a:t>
            </a:r>
            <a:r>
              <a:rPr lang="en" sz="1155">
                <a:solidFill>
                  <a:schemeClr val="dk1"/>
                </a:solidFill>
              </a:rPr>
              <a:t>- yes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SCS</a:t>
            </a:r>
            <a:r>
              <a:rPr lang="en" sz="1155">
                <a:solidFill>
                  <a:schemeClr val="dk1"/>
                </a:solidFill>
              </a:rPr>
              <a:t>- both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ST</a:t>
            </a:r>
            <a:r>
              <a:rPr lang="en" sz="1155">
                <a:solidFill>
                  <a:schemeClr val="dk1"/>
                </a:solidFill>
              </a:rPr>
              <a:t>- SS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BLAST-START</a:t>
            </a:r>
            <a:r>
              <a:rPr lang="en" sz="1155">
                <a:solidFill>
                  <a:schemeClr val="dk1"/>
                </a:solidFill>
              </a:rPr>
              <a:t>- Matches with Severus_35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Query 1 to target 1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E-value= 1.1E-28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100% aligned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GAP</a:t>
            </a:r>
            <a:r>
              <a:rPr lang="en" sz="1155">
                <a:solidFill>
                  <a:schemeClr val="dk1"/>
                </a:solidFill>
              </a:rPr>
              <a:t>= -4 bp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LO</a:t>
            </a:r>
            <a:r>
              <a:rPr lang="en" sz="1155">
                <a:solidFill>
                  <a:schemeClr val="dk1"/>
                </a:solidFill>
              </a:rPr>
              <a:t>- yes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30" name="Google Shape;73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125" y="925800"/>
            <a:ext cx="2303275" cy="22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102"/>
          <p:cNvSpPr txBox="1"/>
          <p:nvPr/>
        </p:nvSpPr>
        <p:spPr>
          <a:xfrm>
            <a:off x="6840600" y="296900"/>
            <a:ext cx="2303400" cy="50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SIF-BLAST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PhagesDB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100 matches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Best hit Severus_35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verage"/>
              <a:buChar char="●"/>
            </a:pPr>
            <a:r>
              <a:rPr lang="en" sz="11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Severus_35, function unknown, 94 </a:t>
            </a:r>
            <a:endParaRPr sz="11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verage"/>
              <a:buChar char="●"/>
            </a:pPr>
            <a:r>
              <a:rPr lang="en" sz="11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Length= 94</a:t>
            </a:r>
            <a:endParaRPr sz="11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verage"/>
              <a:buChar char="●"/>
            </a:pPr>
            <a:r>
              <a:rPr lang="en" sz="11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Score =  192 bits (488)</a:t>
            </a:r>
            <a:endParaRPr sz="11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verage"/>
              <a:buChar char="●"/>
            </a:pPr>
            <a:r>
              <a:rPr lang="en" sz="11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Expect = 2e-49</a:t>
            </a:r>
            <a:endParaRPr sz="11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verage"/>
              <a:buChar char="●"/>
            </a:pPr>
            <a:r>
              <a:rPr lang="en" sz="11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Identities = 94/94 (100%),</a:t>
            </a:r>
            <a:endParaRPr sz="11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6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Average"/>
              <a:buChar char="●"/>
            </a:pPr>
            <a:r>
              <a:rPr lang="en" sz="11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Positives = 94/94 (100%)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SIF-HHPRED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NKF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SIF-SYN- 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NKF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RBS</a:t>
            </a:r>
            <a:endParaRPr sz="1155" b="1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Raw score= -2.273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Final score= -3.046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NKF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523"/>
              <a:buFont typeface="Arial"/>
              <a:buNone/>
            </a:pP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32" name="Google Shape;73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00" y="3105150"/>
            <a:ext cx="5105400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33 Analysis Cont…</a:t>
            </a:r>
            <a:endParaRPr/>
          </a:p>
        </p:txBody>
      </p:sp>
      <p:pic>
        <p:nvPicPr>
          <p:cNvPr id="738" name="Google Shape;738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310000"/>
            <a:ext cx="555307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03"/>
          <p:cNvSpPr txBox="1"/>
          <p:nvPr/>
        </p:nvSpPr>
        <p:spPr>
          <a:xfrm>
            <a:off x="281000" y="3860675"/>
            <a:ext cx="189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Starterator: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40" name="Google Shape;74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450" y="1475325"/>
            <a:ext cx="5743575" cy="13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03"/>
          <p:cNvSpPr txBox="1"/>
          <p:nvPr/>
        </p:nvSpPr>
        <p:spPr>
          <a:xfrm>
            <a:off x="281000" y="1075125"/>
            <a:ext cx="175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RBS Chart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42" name="Google Shape;742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8791" y="0"/>
            <a:ext cx="22952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03"/>
          <p:cNvSpPr txBox="1"/>
          <p:nvPr/>
        </p:nvSpPr>
        <p:spPr>
          <a:xfrm>
            <a:off x="5729950" y="158825"/>
            <a:ext cx="15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Phamerator Report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44" name="Google Shape;744;p103"/>
          <p:cNvSpPr/>
          <p:nvPr/>
        </p:nvSpPr>
        <p:spPr>
          <a:xfrm>
            <a:off x="8326475" y="1529400"/>
            <a:ext cx="669000" cy="622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103"/>
          <p:cNvSpPr/>
          <p:nvPr/>
        </p:nvSpPr>
        <p:spPr>
          <a:xfrm>
            <a:off x="8326475" y="4622575"/>
            <a:ext cx="669000" cy="622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03"/>
          <p:cNvSpPr txBox="1"/>
          <p:nvPr/>
        </p:nvSpPr>
        <p:spPr>
          <a:xfrm>
            <a:off x="5089600" y="3314050"/>
            <a:ext cx="1759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rage"/>
                <a:ea typeface="Average"/>
                <a:cs typeface="Average"/>
                <a:sym typeface="Average"/>
              </a:rPr>
              <a:t>Gene 33= Poompha_36 compared to Severus_35 in phamerator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4"/>
          <p:cNvSpPr txBox="1">
            <a:spLocks noGrp="1"/>
          </p:cNvSpPr>
          <p:nvPr>
            <p:ph type="title"/>
          </p:nvPr>
        </p:nvSpPr>
        <p:spPr>
          <a:xfrm>
            <a:off x="2759250" y="1408225"/>
            <a:ext cx="36255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Gene </a:t>
            </a:r>
            <a:r>
              <a:rPr lang="en" sz="4500">
                <a:solidFill>
                  <a:schemeClr val="dk1"/>
                </a:solidFill>
              </a:rPr>
              <a:t>34</a:t>
            </a:r>
            <a:endParaRPr sz="4500"/>
          </a:p>
        </p:txBody>
      </p:sp>
      <p:graphicFrame>
        <p:nvGraphicFramePr>
          <p:cNvPr id="752" name="Google Shape;752;p104"/>
          <p:cNvGraphicFramePr/>
          <p:nvPr/>
        </p:nvGraphicFramePr>
        <p:xfrm>
          <a:off x="2369975" y="2731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87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35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37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27,419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27,063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34 Analysis</a:t>
            </a:r>
            <a:endParaRPr/>
          </a:p>
        </p:txBody>
      </p:sp>
      <p:sp>
        <p:nvSpPr>
          <p:cNvPr id="758" name="Google Shape;758;p105"/>
          <p:cNvSpPr txBox="1">
            <a:spLocks noGrp="1"/>
          </p:cNvSpPr>
          <p:nvPr>
            <p:ph type="body" idx="1"/>
          </p:nvPr>
        </p:nvSpPr>
        <p:spPr>
          <a:xfrm>
            <a:off x="5133975" y="0"/>
            <a:ext cx="4260300" cy="43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SSC</a:t>
            </a:r>
            <a:r>
              <a:rPr lang="en" sz="1155">
                <a:solidFill>
                  <a:schemeClr val="dk1"/>
                </a:solidFill>
              </a:rPr>
              <a:t>- 27,419-27,063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CP</a:t>
            </a:r>
            <a:r>
              <a:rPr lang="en" sz="1155">
                <a:solidFill>
                  <a:schemeClr val="dk1"/>
                </a:solidFill>
              </a:rPr>
              <a:t>- yes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SCS</a:t>
            </a:r>
            <a:r>
              <a:rPr lang="en" sz="1155">
                <a:solidFill>
                  <a:schemeClr val="dk1"/>
                </a:solidFill>
              </a:rPr>
              <a:t>- both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ST</a:t>
            </a:r>
            <a:r>
              <a:rPr lang="en" sz="1155">
                <a:solidFill>
                  <a:schemeClr val="dk1"/>
                </a:solidFill>
              </a:rPr>
              <a:t>- SS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BLAST-START</a:t>
            </a:r>
            <a:r>
              <a:rPr lang="en" sz="1155">
                <a:solidFill>
                  <a:schemeClr val="dk1"/>
                </a:solidFill>
              </a:rPr>
              <a:t>- Matches with PeaceMeal_36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Query 1 to target 1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E-value- 0.0E0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100% aligned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GAP</a:t>
            </a:r>
            <a:r>
              <a:rPr lang="en" sz="1155">
                <a:solidFill>
                  <a:schemeClr val="dk1"/>
                </a:solidFill>
              </a:rPr>
              <a:t>= -14 bp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LO</a:t>
            </a:r>
            <a:r>
              <a:rPr lang="en" sz="1155">
                <a:solidFill>
                  <a:schemeClr val="dk1"/>
                </a:solidFill>
              </a:rPr>
              <a:t>- yes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</a:rPr>
              <a:t>RBS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Raw score= -1.748</a:t>
            </a:r>
            <a:endParaRPr sz="1155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Char char="●"/>
            </a:pPr>
            <a:r>
              <a:rPr lang="en" sz="1155">
                <a:solidFill>
                  <a:schemeClr val="dk1"/>
                </a:solidFill>
              </a:rPr>
              <a:t>Final score= -2.505</a:t>
            </a: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endParaRPr sz="1155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59" name="Google Shape;759;p105"/>
          <p:cNvSpPr txBox="1"/>
          <p:nvPr/>
        </p:nvSpPr>
        <p:spPr>
          <a:xfrm>
            <a:off x="6963925" y="1445125"/>
            <a:ext cx="2052600" cy="3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NKF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SIF-BLAST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PhagesDB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100 matches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Best hit PeaceMeal_36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PeaceMeal1_36, function unknown, 118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Length = 118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Score =  246 bits (627)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Expect = 2e-65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Identities = 118/118 (100%)</a:t>
            </a:r>
            <a:endParaRPr sz="1100">
              <a:solidFill>
                <a:schemeClr val="dk1"/>
              </a:solidFill>
            </a:endParaRPr>
          </a:p>
          <a:p>
            <a:pPr marL="457200" lvl="0" indent="-3019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5"/>
              <a:buFont typeface="Average"/>
              <a:buChar char="●"/>
            </a:pPr>
            <a:r>
              <a:rPr lang="en" sz="1100">
                <a:solidFill>
                  <a:schemeClr val="dk1"/>
                </a:solidFill>
              </a:rPr>
              <a:t>Positives = 118/118 (100%)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SIF-HHPRED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NKF</a:t>
            </a:r>
            <a:endParaRPr sz="11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1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SIF-SYN</a:t>
            </a:r>
            <a:r>
              <a:rPr lang="en" sz="11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not applicable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60" name="Google Shape;76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625" y="1134300"/>
            <a:ext cx="1680200" cy="17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2991513"/>
            <a:ext cx="5133975" cy="20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05"/>
          <p:cNvSpPr txBox="1"/>
          <p:nvPr/>
        </p:nvSpPr>
        <p:spPr>
          <a:xfrm>
            <a:off x="224950" y="2580425"/>
            <a:ext cx="160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PhagesDB Blast: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34 Analysis Cont…</a:t>
            </a:r>
            <a:endParaRPr/>
          </a:p>
        </p:txBody>
      </p:sp>
      <p:pic>
        <p:nvPicPr>
          <p:cNvPr id="768" name="Google Shape;76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346625"/>
            <a:ext cx="5076825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06"/>
          <p:cNvSpPr txBox="1"/>
          <p:nvPr/>
        </p:nvSpPr>
        <p:spPr>
          <a:xfrm>
            <a:off x="219900" y="3897325"/>
            <a:ext cx="163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Starterator: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70" name="Google Shape;770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825" y="2249088"/>
            <a:ext cx="575310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106"/>
          <p:cNvSpPr txBox="1"/>
          <p:nvPr/>
        </p:nvSpPr>
        <p:spPr>
          <a:xfrm>
            <a:off x="158825" y="1710425"/>
            <a:ext cx="252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RBS Chart: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72" name="Google Shape;772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3512" y="0"/>
            <a:ext cx="17387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106"/>
          <p:cNvSpPr txBox="1"/>
          <p:nvPr/>
        </p:nvSpPr>
        <p:spPr>
          <a:xfrm>
            <a:off x="5742150" y="525350"/>
            <a:ext cx="1539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Phamerator Report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74" name="Google Shape;774;p106"/>
          <p:cNvSpPr/>
          <p:nvPr/>
        </p:nvSpPr>
        <p:spPr>
          <a:xfrm>
            <a:off x="7945925" y="1448650"/>
            <a:ext cx="542100" cy="543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6"/>
          <p:cNvSpPr/>
          <p:nvPr/>
        </p:nvSpPr>
        <p:spPr>
          <a:xfrm>
            <a:off x="7945925" y="4529475"/>
            <a:ext cx="542100" cy="543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6"/>
          <p:cNvSpPr txBox="1"/>
          <p:nvPr/>
        </p:nvSpPr>
        <p:spPr>
          <a:xfrm>
            <a:off x="4902300" y="1072525"/>
            <a:ext cx="2191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rage"/>
                <a:ea typeface="Average"/>
                <a:cs typeface="Average"/>
                <a:sym typeface="Average"/>
              </a:rPr>
              <a:t>Gene 34= Poompha_37 compared to PeaceMeal1_36 in phamerator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07"/>
          <p:cNvSpPr txBox="1">
            <a:spLocks noGrp="1"/>
          </p:cNvSpPr>
          <p:nvPr>
            <p:ph type="title"/>
          </p:nvPr>
        </p:nvSpPr>
        <p:spPr>
          <a:xfrm>
            <a:off x="2759250" y="1408225"/>
            <a:ext cx="36255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Gene 35</a:t>
            </a:r>
            <a:endParaRPr sz="4500"/>
          </a:p>
        </p:txBody>
      </p:sp>
      <p:graphicFrame>
        <p:nvGraphicFramePr>
          <p:cNvPr id="782" name="Google Shape;782;p107"/>
          <p:cNvGraphicFramePr/>
          <p:nvPr/>
        </p:nvGraphicFramePr>
        <p:xfrm>
          <a:off x="2369975" y="2731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87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DNAM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36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GENE # PHAM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38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START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27,609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STOP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27,406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35 Analysis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8"/>
          <p:cNvSpPr txBox="1">
            <a:spLocks noGrp="1"/>
          </p:cNvSpPr>
          <p:nvPr>
            <p:ph type="body" idx="1"/>
          </p:nvPr>
        </p:nvSpPr>
        <p:spPr>
          <a:xfrm>
            <a:off x="5105400" y="202775"/>
            <a:ext cx="3025500" cy="43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955" b="1">
                <a:solidFill>
                  <a:schemeClr val="dk1"/>
                </a:solidFill>
              </a:rPr>
              <a:t>SSC</a:t>
            </a:r>
            <a:r>
              <a:rPr lang="en" sz="955">
                <a:solidFill>
                  <a:schemeClr val="dk1"/>
                </a:solidFill>
              </a:rPr>
              <a:t>- 27,609-27,406</a:t>
            </a:r>
            <a:endParaRPr sz="9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955" b="1">
                <a:solidFill>
                  <a:schemeClr val="dk1"/>
                </a:solidFill>
              </a:rPr>
              <a:t>CP</a:t>
            </a:r>
            <a:r>
              <a:rPr lang="en" sz="955">
                <a:solidFill>
                  <a:schemeClr val="dk1"/>
                </a:solidFill>
              </a:rPr>
              <a:t>- no</a:t>
            </a:r>
            <a:endParaRPr sz="9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955" b="1">
                <a:solidFill>
                  <a:schemeClr val="dk1"/>
                </a:solidFill>
              </a:rPr>
              <a:t>SCS</a:t>
            </a:r>
            <a:r>
              <a:rPr lang="en" sz="955">
                <a:solidFill>
                  <a:schemeClr val="dk1"/>
                </a:solidFill>
              </a:rPr>
              <a:t>- both</a:t>
            </a:r>
            <a:endParaRPr sz="9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955" b="1">
                <a:solidFill>
                  <a:schemeClr val="dk1"/>
                </a:solidFill>
              </a:rPr>
              <a:t>ST</a:t>
            </a:r>
            <a:r>
              <a:rPr lang="en" sz="955">
                <a:solidFill>
                  <a:schemeClr val="dk1"/>
                </a:solidFill>
              </a:rPr>
              <a:t>- SS</a:t>
            </a:r>
            <a:endParaRPr sz="9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955" b="1">
                <a:solidFill>
                  <a:schemeClr val="dk1"/>
                </a:solidFill>
              </a:rPr>
              <a:t>BLAST-START</a:t>
            </a:r>
            <a:r>
              <a:rPr lang="en" sz="955">
                <a:solidFill>
                  <a:schemeClr val="dk1"/>
                </a:solidFill>
              </a:rPr>
              <a:t>- Matches with PeaceMeal_37</a:t>
            </a:r>
            <a:endParaRPr sz="955">
              <a:solidFill>
                <a:schemeClr val="dk1"/>
              </a:solidFill>
            </a:endParaRPr>
          </a:p>
          <a:p>
            <a:pPr marL="457200" lvl="0" indent="-2892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55"/>
              <a:buChar char="●"/>
            </a:pPr>
            <a:r>
              <a:rPr lang="en" sz="955">
                <a:solidFill>
                  <a:schemeClr val="dk1"/>
                </a:solidFill>
              </a:rPr>
              <a:t>Query 1 to target 1</a:t>
            </a:r>
            <a:endParaRPr sz="955">
              <a:solidFill>
                <a:schemeClr val="dk1"/>
              </a:solidFill>
            </a:endParaRPr>
          </a:p>
          <a:p>
            <a:pPr marL="457200" lvl="0" indent="-2892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5"/>
              <a:buChar char="●"/>
            </a:pPr>
            <a:r>
              <a:rPr lang="en" sz="955">
                <a:solidFill>
                  <a:schemeClr val="dk1"/>
                </a:solidFill>
              </a:rPr>
              <a:t>E-value= 1.5E-39</a:t>
            </a:r>
            <a:endParaRPr sz="955">
              <a:solidFill>
                <a:schemeClr val="dk1"/>
              </a:solidFill>
            </a:endParaRPr>
          </a:p>
          <a:p>
            <a:pPr marL="457200" lvl="0" indent="-2892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5"/>
              <a:buChar char="●"/>
            </a:pPr>
            <a:r>
              <a:rPr lang="en" sz="955">
                <a:solidFill>
                  <a:schemeClr val="dk1"/>
                </a:solidFill>
              </a:rPr>
              <a:t>100% aligned</a:t>
            </a:r>
            <a:endParaRPr sz="9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955" b="1">
                <a:solidFill>
                  <a:schemeClr val="dk1"/>
                </a:solidFill>
              </a:rPr>
              <a:t>GAP</a:t>
            </a:r>
            <a:r>
              <a:rPr lang="en" sz="955">
                <a:solidFill>
                  <a:schemeClr val="dk1"/>
                </a:solidFill>
              </a:rPr>
              <a:t>= -14 bp</a:t>
            </a:r>
            <a:endParaRPr sz="9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955" b="1">
                <a:solidFill>
                  <a:schemeClr val="dk1"/>
                </a:solidFill>
              </a:rPr>
              <a:t>LO</a:t>
            </a:r>
            <a:r>
              <a:rPr lang="en" sz="955">
                <a:solidFill>
                  <a:schemeClr val="dk1"/>
                </a:solidFill>
              </a:rPr>
              <a:t>- yes</a:t>
            </a:r>
            <a:endParaRPr sz="9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955" b="1">
                <a:solidFill>
                  <a:schemeClr val="dk1"/>
                </a:solidFill>
              </a:rPr>
              <a:t>RBS</a:t>
            </a:r>
            <a:endParaRPr sz="955" b="1">
              <a:solidFill>
                <a:schemeClr val="dk1"/>
              </a:solidFill>
            </a:endParaRPr>
          </a:p>
          <a:p>
            <a:pPr marL="457200" lvl="0" indent="-2892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55"/>
              <a:buChar char="●"/>
            </a:pPr>
            <a:r>
              <a:rPr lang="en" sz="955">
                <a:solidFill>
                  <a:schemeClr val="dk1"/>
                </a:solidFill>
              </a:rPr>
              <a:t>Raw score= -2.814</a:t>
            </a:r>
            <a:endParaRPr sz="955">
              <a:solidFill>
                <a:schemeClr val="dk1"/>
              </a:solidFill>
            </a:endParaRPr>
          </a:p>
          <a:p>
            <a:pPr marL="457200" lvl="0" indent="-28924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5"/>
              <a:buChar char="●"/>
            </a:pPr>
            <a:r>
              <a:rPr lang="en" sz="955">
                <a:solidFill>
                  <a:schemeClr val="dk1"/>
                </a:solidFill>
              </a:rPr>
              <a:t>Final score= -3.571</a:t>
            </a:r>
            <a:endParaRPr sz="955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endParaRPr sz="115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9" name="Google Shape;789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64263"/>
            <a:ext cx="5105400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08"/>
          <p:cNvSpPr txBox="1"/>
          <p:nvPr/>
        </p:nvSpPr>
        <p:spPr>
          <a:xfrm>
            <a:off x="6962825" y="1628400"/>
            <a:ext cx="17181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0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</a:t>
            </a:r>
            <a:r>
              <a:rPr lang="en" sz="10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-NKF</a:t>
            </a:r>
            <a:endParaRPr sz="10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0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SIF-BLAST</a:t>
            </a:r>
            <a:r>
              <a:rPr lang="en" sz="10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PhagesDB</a:t>
            </a:r>
            <a:endParaRPr sz="10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29559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55"/>
              <a:buFont typeface="Average"/>
              <a:buChar char="●"/>
            </a:pPr>
            <a:r>
              <a:rPr lang="en" sz="10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100 matches</a:t>
            </a:r>
            <a:endParaRPr sz="10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2955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5"/>
              <a:buFont typeface="Average"/>
              <a:buChar char="●"/>
            </a:pPr>
            <a:r>
              <a:rPr lang="en" sz="10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Best hit Peace4Meal_37</a:t>
            </a:r>
            <a:endParaRPr sz="10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2889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Average"/>
              <a:buChar char="●"/>
            </a:pPr>
            <a:r>
              <a:rPr lang="en" sz="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PeaceMeal1_37, function unknown, 67</a:t>
            </a:r>
            <a:endParaRPr sz="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2889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Average"/>
              <a:buChar char="●"/>
            </a:pPr>
            <a:r>
              <a:rPr lang="en" sz="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Length = 67</a:t>
            </a:r>
            <a:endParaRPr sz="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2889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Average"/>
              <a:buChar char="●"/>
            </a:pPr>
            <a:r>
              <a:rPr lang="en" sz="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Score =  133 bits (335)</a:t>
            </a:r>
            <a:endParaRPr sz="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2889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Average"/>
              <a:buChar char="●"/>
            </a:pPr>
            <a:r>
              <a:rPr lang="en" sz="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Expect = 1e-31</a:t>
            </a:r>
            <a:endParaRPr sz="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2889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Average"/>
              <a:buChar char="●"/>
            </a:pPr>
            <a:r>
              <a:rPr lang="en" sz="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Identities = 66/67 (98%)</a:t>
            </a:r>
            <a:endParaRPr sz="95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2889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Font typeface="Average"/>
              <a:buChar char="●"/>
            </a:pPr>
            <a:r>
              <a:rPr lang="en" sz="95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Positives = 67/67 (100%</a:t>
            </a:r>
            <a:endParaRPr sz="10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0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SIF-HHPRED</a:t>
            </a:r>
            <a:r>
              <a:rPr lang="en" sz="10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= NKF</a:t>
            </a:r>
            <a:endParaRPr sz="1055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" sz="1055" b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SIF-SYN</a:t>
            </a:r>
            <a:r>
              <a:rPr lang="en" sz="1055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- not applicable</a:t>
            </a:r>
            <a:endParaRPr sz="13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91" name="Google Shape;791;p108"/>
          <p:cNvSpPr txBox="1"/>
          <p:nvPr/>
        </p:nvSpPr>
        <p:spPr>
          <a:xfrm>
            <a:off x="317600" y="2673075"/>
            <a:ext cx="201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PhagesDB Blast: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92" name="Google Shape;792;p108"/>
          <p:cNvSpPr txBox="1"/>
          <p:nvPr/>
        </p:nvSpPr>
        <p:spPr>
          <a:xfrm>
            <a:off x="2420613" y="1406925"/>
            <a:ext cx="2382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Not present on GeneMark graph, picture shows where it should be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93" name="Google Shape;793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878" y="1063075"/>
            <a:ext cx="1588950" cy="151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311700" y="1303800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SSC- 3780-4754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CP- Captures all coding potential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SCS- Glimmer and GM call @bp 3780 and a has a strength of 9.05.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ST- Calls start at 3780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BLAST Start- Matches Phage Severus 1:1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Gap- -1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LO- No, start position 3741 has a RBS of -4.059.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RBS- -3.692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F- Lysin B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 BLAST- Frame +1, matches KittenMittens 323/324 (99%). 0 gaps, e-val=0.0E0.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SIF-HHPRED- Disregard, does not match function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SIF-SYN- Disregard, Placed in beginning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4" name="Google Shape;16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2098" y="961725"/>
            <a:ext cx="4810275" cy="11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5338" y="2383675"/>
            <a:ext cx="4600575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3"/>
          <p:cNvSpPr txBox="1"/>
          <p:nvPr/>
        </p:nvSpPr>
        <p:spPr>
          <a:xfrm>
            <a:off x="5916745" y="3892875"/>
            <a:ext cx="114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GeneMark split graph</a:t>
            </a:r>
            <a:endParaRPr sz="800"/>
          </a:p>
        </p:txBody>
      </p:sp>
      <p:graphicFrame>
        <p:nvGraphicFramePr>
          <p:cNvPr id="167" name="Google Shape;167;p33"/>
          <p:cNvGraphicFramePr/>
          <p:nvPr/>
        </p:nvGraphicFramePr>
        <p:xfrm>
          <a:off x="1077525" y="152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136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DNAM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GENE # PHAM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8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START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3780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STOP</a:t>
                      </a:r>
                      <a:endParaRPr sz="7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4754</a:t>
                      </a:r>
                      <a:endParaRPr sz="7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 35 Analysis Cont…</a:t>
            </a:r>
            <a:endParaRPr/>
          </a:p>
        </p:txBody>
      </p:sp>
      <p:pic>
        <p:nvPicPr>
          <p:cNvPr id="799" name="Google Shape;79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280925"/>
            <a:ext cx="5467350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109"/>
          <p:cNvSpPr txBox="1"/>
          <p:nvPr/>
        </p:nvSpPr>
        <p:spPr>
          <a:xfrm>
            <a:off x="311700" y="3818325"/>
            <a:ext cx="157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Starterator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801" name="Google Shape;801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7295" y="0"/>
            <a:ext cx="2319455" cy="46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109"/>
          <p:cNvSpPr txBox="1"/>
          <p:nvPr/>
        </p:nvSpPr>
        <p:spPr>
          <a:xfrm>
            <a:off x="6367600" y="4660600"/>
            <a:ext cx="251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Phamerator Report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803" name="Google Shape;803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475" y="2079800"/>
            <a:ext cx="5772150" cy="13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09"/>
          <p:cNvSpPr txBox="1"/>
          <p:nvPr/>
        </p:nvSpPr>
        <p:spPr>
          <a:xfrm>
            <a:off x="202150" y="1493625"/>
            <a:ext cx="147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RBS Chart: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05" name="Google Shape;805;p109"/>
          <p:cNvSpPr/>
          <p:nvPr/>
        </p:nvSpPr>
        <p:spPr>
          <a:xfrm>
            <a:off x="7726775" y="2906200"/>
            <a:ext cx="622800" cy="4971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09"/>
          <p:cNvSpPr/>
          <p:nvPr/>
        </p:nvSpPr>
        <p:spPr>
          <a:xfrm>
            <a:off x="7749875" y="545675"/>
            <a:ext cx="622800" cy="4971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09"/>
          <p:cNvSpPr txBox="1"/>
          <p:nvPr/>
        </p:nvSpPr>
        <p:spPr>
          <a:xfrm>
            <a:off x="5052575" y="785625"/>
            <a:ext cx="1572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verage"/>
                <a:ea typeface="Average"/>
                <a:cs typeface="Average"/>
                <a:sym typeface="Average"/>
              </a:rPr>
              <a:t>Gene 35= Poompha_38 compared to PeaceMeal1_37 in phamerator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10"/>
          <p:cNvSpPr txBox="1">
            <a:spLocks noGrp="1"/>
          </p:cNvSpPr>
          <p:nvPr>
            <p:ph type="title"/>
          </p:nvPr>
        </p:nvSpPr>
        <p:spPr>
          <a:xfrm>
            <a:off x="311700" y="331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Gene Number 36</a:t>
            </a:r>
            <a:endParaRPr/>
          </a:p>
        </p:txBody>
      </p:sp>
      <p:sp>
        <p:nvSpPr>
          <p:cNvPr id="813" name="Google Shape;813;p110"/>
          <p:cNvSpPr txBox="1">
            <a:spLocks noGrp="1"/>
          </p:cNvSpPr>
          <p:nvPr>
            <p:ph type="body" idx="1"/>
          </p:nvPr>
        </p:nvSpPr>
        <p:spPr>
          <a:xfrm>
            <a:off x="0" y="814900"/>
            <a:ext cx="4316100" cy="23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SSC: 27596 to 27868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CP:capture all coding potential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SCS:  Glimmer calls for 27868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ST:  SS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Blast-Start- Query 1 to target 1, 100%, e-val=0.0E0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Gap:-4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LO: yes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 </a:t>
            </a:r>
            <a:endParaRPr sz="1000"/>
          </a:p>
        </p:txBody>
      </p:sp>
      <p:sp>
        <p:nvSpPr>
          <p:cNvPr id="814" name="Google Shape;814;p110"/>
          <p:cNvSpPr txBox="1"/>
          <p:nvPr/>
        </p:nvSpPr>
        <p:spPr>
          <a:xfrm>
            <a:off x="4883700" y="814900"/>
            <a:ext cx="4260300" cy="3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RBS: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Raw score: -2.757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Final score: -3.532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Z-value: 2.525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F: no function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SIF-BLAST: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100 hits</a:t>
            </a:r>
            <a:endParaRPr sz="12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KittenMittens_37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Matches the entire length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Length: 90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Score:185 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Bits- 469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Expect = 3e-47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Identities = 90/90 (100%), Positives = 90/90 (100%)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SIF-HHPred: NKF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SIF-Syn: NKF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815" name="Google Shape;815;p110"/>
          <p:cNvGraphicFramePr/>
          <p:nvPr/>
        </p:nvGraphicFramePr>
        <p:xfrm>
          <a:off x="0" y="3558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3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DNAM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37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PHAMERATOR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START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27,868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27,596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552350" cy="189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64575"/>
            <a:ext cx="546668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" y="1891875"/>
            <a:ext cx="553609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037275"/>
            <a:ext cx="8894524" cy="211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9475" y="0"/>
            <a:ext cx="2954525" cy="22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Gene Number 37</a:t>
            </a:r>
            <a:endParaRPr/>
          </a:p>
        </p:txBody>
      </p:sp>
      <p:sp>
        <p:nvSpPr>
          <p:cNvPr id="830" name="Google Shape;830;p112"/>
          <p:cNvSpPr txBox="1"/>
          <p:nvPr/>
        </p:nvSpPr>
        <p:spPr>
          <a:xfrm>
            <a:off x="4774475" y="1084625"/>
            <a:ext cx="41259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RBS: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Raw score: -3.964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Final score: -4.739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Z-value: 1.958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F: no function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SIF-BLAST: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69 hits</a:t>
            </a:r>
            <a:endParaRPr sz="12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Trike_38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Matches the entire length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Length: 94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Score:190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Bits- 477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Expect = 4e-48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Identities = 93/94 (98%), Positives = 93/94 (98%)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SIF-HHPred: NKF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SIF-Syn: NKF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31" name="Google Shape;831;p112"/>
          <p:cNvSpPr txBox="1"/>
          <p:nvPr/>
        </p:nvSpPr>
        <p:spPr>
          <a:xfrm>
            <a:off x="0" y="1084625"/>
            <a:ext cx="4047600" cy="30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SSC: 27865 to 28149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CP: captures all coding potential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SCS: Glimmer calls for 28149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ST:</a:t>
            </a:r>
            <a:r>
              <a:rPr lang="en" sz="1200" b="1">
                <a:solidFill>
                  <a:schemeClr val="dk2"/>
                </a:solidFill>
              </a:rPr>
              <a:t> </a:t>
            </a:r>
            <a:r>
              <a:rPr lang="en" sz="1200">
                <a:solidFill>
                  <a:schemeClr val="dk2"/>
                </a:solidFill>
              </a:rPr>
              <a:t>SS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Blast-Start- Query 1 to target 1, 100%, e-val=0.0E0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Gap: -4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LO: no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58"/>
              <a:buFont typeface="Arial"/>
              <a:buNone/>
            </a:pPr>
            <a:endParaRPr sz="1200">
              <a:solidFill>
                <a:schemeClr val="dk2"/>
              </a:solidFill>
            </a:endParaRPr>
          </a:p>
        </p:txBody>
      </p:sp>
      <p:graphicFrame>
        <p:nvGraphicFramePr>
          <p:cNvPr id="832" name="Google Shape;832;p112"/>
          <p:cNvGraphicFramePr/>
          <p:nvPr/>
        </p:nvGraphicFramePr>
        <p:xfrm>
          <a:off x="0" y="3558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3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DNAM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PHAMERATOR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START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28,149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27,865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27475" cy="20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59551"/>
            <a:ext cx="5456100" cy="3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" y="2086925"/>
            <a:ext cx="5724625" cy="67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146750"/>
            <a:ext cx="7357800" cy="19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1199" y="0"/>
            <a:ext cx="2602800" cy="193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4"/>
          <p:cNvSpPr txBox="1">
            <a:spLocks noGrp="1"/>
          </p:cNvSpPr>
          <p:nvPr>
            <p:ph type="title"/>
          </p:nvPr>
        </p:nvSpPr>
        <p:spPr>
          <a:xfrm>
            <a:off x="311700" y="215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Gene Number 38</a:t>
            </a:r>
            <a:endParaRPr/>
          </a:p>
        </p:txBody>
      </p:sp>
      <p:sp>
        <p:nvSpPr>
          <p:cNvPr id="847" name="Google Shape;847;p114"/>
          <p:cNvSpPr txBox="1"/>
          <p:nvPr/>
        </p:nvSpPr>
        <p:spPr>
          <a:xfrm>
            <a:off x="5143500" y="1140525"/>
            <a:ext cx="37905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RBS: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Raw score: -2.770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Final score: -3.606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Z-value: 2.519</a:t>
            </a:r>
            <a:endParaRPr sz="12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F: no function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SIF-BLAST: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100 hits</a:t>
            </a:r>
            <a:endParaRPr sz="12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Trike_39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Doesn’t match the entire length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Length: 76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Score:152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Bits- 383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Expect = 3e-37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Identities = 71/72 (98%), Positives = 72/72 (100%)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SIF-HHPred: NKF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SIF-Syn: NKF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48" name="Google Shape;848;p114"/>
          <p:cNvSpPr txBox="1"/>
          <p:nvPr/>
        </p:nvSpPr>
        <p:spPr>
          <a:xfrm>
            <a:off x="0" y="788150"/>
            <a:ext cx="34326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SSC: 28146 to 28364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CP: does not capture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SCS: Glimmer calls for 28364, GeneMark calls for 28376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ST: SS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Blast-Start: Query 1 to target 5, 94.7%, e-val=1.6E-43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Gap: 8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LO: no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849" name="Google Shape;849;p114"/>
          <p:cNvGraphicFramePr/>
          <p:nvPr/>
        </p:nvGraphicFramePr>
        <p:xfrm>
          <a:off x="0" y="3558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3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DNAM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PHAMERATOR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START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28,364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28,146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68925" cy="20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37300"/>
            <a:ext cx="5199575" cy="6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88125"/>
            <a:ext cx="5414749" cy="64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271250"/>
            <a:ext cx="7614625" cy="18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7774" y="0"/>
            <a:ext cx="2326225" cy="194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Gene Number 39</a:t>
            </a:r>
            <a:endParaRPr/>
          </a:p>
        </p:txBody>
      </p:sp>
      <p:sp>
        <p:nvSpPr>
          <p:cNvPr id="864" name="Google Shape;864;p116"/>
          <p:cNvSpPr txBox="1"/>
          <p:nvPr/>
        </p:nvSpPr>
        <p:spPr>
          <a:xfrm>
            <a:off x="4828500" y="1017725"/>
            <a:ext cx="4060200" cy="4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RBS: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Raw score: -1.582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Final score: -3.105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Z-value: 3.076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F: no function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SIF-BLAST: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100 hits</a:t>
            </a:r>
            <a:endParaRPr sz="12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Severus_41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Matches the entire length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Length: 56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Score:110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Bits- 275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Expect = 1e-24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Identities = 56/56 (100%), Positives = 56/56 (100%)</a:t>
            </a:r>
            <a:endParaRPr sz="11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SIF-HHPred: NKF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SIF-Syn: NKF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65" name="Google Shape;865;p116"/>
          <p:cNvSpPr txBox="1"/>
          <p:nvPr/>
        </p:nvSpPr>
        <p:spPr>
          <a:xfrm>
            <a:off x="0" y="1017725"/>
            <a:ext cx="31083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SSC: 28373 to 28543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CP:  captures all coding potential</a:t>
            </a:r>
            <a:r>
              <a:rPr lang="en" sz="1200" b="1">
                <a:solidFill>
                  <a:schemeClr val="dk2"/>
                </a:solidFill>
              </a:rPr>
              <a:t> </a:t>
            </a:r>
            <a:endParaRPr sz="12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SCS:Glimmer calls for 28543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ST: SS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Blast-Start- Query 1 to target 1, 100%, e-val=3.6E-31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Gap: 9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LO: yes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866" name="Google Shape;866;p116"/>
          <p:cNvGraphicFramePr/>
          <p:nvPr/>
        </p:nvGraphicFramePr>
        <p:xfrm>
          <a:off x="0" y="3558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3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DNAM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PHAMERATOR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START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28,543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28,373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690100" cy="18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71200"/>
            <a:ext cx="5445900" cy="4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886050"/>
            <a:ext cx="5677201" cy="78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735575"/>
            <a:ext cx="9144000" cy="140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1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8100" y="0"/>
            <a:ext cx="2915900" cy="218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18"/>
          <p:cNvSpPr txBox="1">
            <a:spLocks noGrp="1"/>
          </p:cNvSpPr>
          <p:nvPr>
            <p:ph type="title"/>
          </p:nvPr>
        </p:nvSpPr>
        <p:spPr>
          <a:xfrm>
            <a:off x="311700" y="287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Gene Number 40</a:t>
            </a:r>
            <a:endParaRPr/>
          </a:p>
        </p:txBody>
      </p:sp>
      <p:sp>
        <p:nvSpPr>
          <p:cNvPr id="881" name="Google Shape;881;p118"/>
          <p:cNvSpPr txBox="1"/>
          <p:nvPr/>
        </p:nvSpPr>
        <p:spPr>
          <a:xfrm>
            <a:off x="4903800" y="916225"/>
            <a:ext cx="4240200" cy="4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RBS: 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Raw score: -1.559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Final score: -2.781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Z-value: 3.087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F: DNA polymerase 1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SIF-BLAST:</a:t>
            </a:r>
            <a:endParaRPr sz="1200"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100 hits</a:t>
            </a:r>
            <a:endParaRPr sz="1200">
              <a:solidFill>
                <a:schemeClr val="dk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rgbClr val="FFFFFF"/>
                </a:highlight>
              </a:rPr>
              <a:t>PeaceMeal1_42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Matches the entire length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Length: 610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Score:1224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Bits: 3168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Expect: 0=0</a:t>
            </a:r>
            <a:endParaRPr sz="11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n" sz="1100">
                <a:solidFill>
                  <a:schemeClr val="dk2"/>
                </a:solidFill>
                <a:highlight>
                  <a:schemeClr val="lt1"/>
                </a:highlight>
              </a:rPr>
              <a:t>Identities = 610/610 (100%), Positives = 610/610 (100%)</a:t>
            </a:r>
            <a:r>
              <a:rPr lang="en" sz="1200">
                <a:solidFill>
                  <a:schemeClr val="dk2"/>
                </a:solidFill>
              </a:rPr>
              <a:t>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SIF-HHPred: </a:t>
            </a:r>
            <a:r>
              <a:rPr lang="en" sz="1100">
                <a:solidFill>
                  <a:schemeClr val="dk2"/>
                </a:solidFill>
              </a:rPr>
              <a:t>database-PDB, %alignment = 610 divided 648= 0.94, probability 100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SIF-Syn: DNA polymerase 1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82" name="Google Shape;882;p118"/>
          <p:cNvSpPr txBox="1"/>
          <p:nvPr/>
        </p:nvSpPr>
        <p:spPr>
          <a:xfrm>
            <a:off x="0" y="916225"/>
            <a:ext cx="27507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SSC: 28553 to 30385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CP:  Captures all coding potential 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SCS: Glimmer calls for 30385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ST:</a:t>
            </a:r>
            <a:r>
              <a:rPr lang="en" sz="1200" b="1">
                <a:solidFill>
                  <a:schemeClr val="dk2"/>
                </a:solidFill>
              </a:rPr>
              <a:t> </a:t>
            </a:r>
            <a:r>
              <a:rPr lang="en" sz="1200">
                <a:solidFill>
                  <a:schemeClr val="dk2"/>
                </a:solidFill>
              </a:rPr>
              <a:t>SS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Blast-Start- Query 1 to target 1, 100%, e-val=0.0E0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Gap:8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LO: yes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883" name="Google Shape;883;p118"/>
          <p:cNvGraphicFramePr/>
          <p:nvPr/>
        </p:nvGraphicFramePr>
        <p:xfrm>
          <a:off x="0" y="3558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{B07F2191-8488-4F6C-803A-D9F3D94AC786}</a:tableStyleId>
              </a:tblPr>
              <a:tblGrid>
                <a:gridCol w="23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DNAM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GENE# PHAMERATOR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START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30,385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28,553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9230</Words>
  <Application>Microsoft Office PowerPoint</Application>
  <PresentationFormat>On-screen Show (16:9)</PresentationFormat>
  <Paragraphs>2215</Paragraphs>
  <Slides>207</Slides>
  <Notes>202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207</vt:i4>
      </vt:variant>
    </vt:vector>
  </HeadingPairs>
  <TitlesOfParts>
    <vt:vector size="219" baseType="lpstr">
      <vt:lpstr>Times New Roman</vt:lpstr>
      <vt:lpstr>Montserrat</vt:lpstr>
      <vt:lpstr>Verdana</vt:lpstr>
      <vt:lpstr>Arial</vt:lpstr>
      <vt:lpstr>Average</vt:lpstr>
      <vt:lpstr>Playfair Display</vt:lpstr>
      <vt:lpstr>Courier New</vt:lpstr>
      <vt:lpstr>Georgia</vt:lpstr>
      <vt:lpstr>Lora</vt:lpstr>
      <vt:lpstr>Oswald</vt:lpstr>
      <vt:lpstr>Simple Light</vt:lpstr>
      <vt:lpstr>Pop</vt:lpstr>
      <vt:lpstr>Compiled  Annotated Notebook</vt:lpstr>
      <vt:lpstr>PowerPoint Presentation</vt:lpstr>
      <vt:lpstr>PowerPoint Presentation</vt:lpstr>
      <vt:lpstr>tRNA-trp(cca)</vt:lpstr>
      <vt:lpstr>tRNA- Gln(ctg)</vt:lpstr>
      <vt:lpstr>tRNA- Asn(gtt)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 16</vt:lpstr>
      <vt:lpstr>PowerPoint Presentation</vt:lpstr>
      <vt:lpstr>PowerPoint Presentation</vt:lpstr>
      <vt:lpstr>Gene 17 </vt:lpstr>
      <vt:lpstr>PowerPoint Presentation</vt:lpstr>
      <vt:lpstr>PowerPoint Presentation</vt:lpstr>
      <vt:lpstr>Gene 18</vt:lpstr>
      <vt:lpstr>PowerPoint Presentation</vt:lpstr>
      <vt:lpstr>PowerPoint Presentation</vt:lpstr>
      <vt:lpstr>Gene 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 20</vt:lpstr>
      <vt:lpstr>PowerPoint Presentation</vt:lpstr>
      <vt:lpstr>PowerPoint Presentation</vt:lpstr>
      <vt:lpstr>Gene 21</vt:lpstr>
      <vt:lpstr>PowerPoint Presentation</vt:lpstr>
      <vt:lpstr>PowerPoint Presentation</vt:lpstr>
      <vt:lpstr>Gene 22</vt:lpstr>
      <vt:lpstr>PowerPoint Presentation</vt:lpstr>
      <vt:lpstr>PowerPoint Presentation</vt:lpstr>
      <vt:lpstr>Gene 23</vt:lpstr>
      <vt:lpstr>PowerPoint Presentation</vt:lpstr>
      <vt:lpstr>PowerPoint Presentation</vt:lpstr>
      <vt:lpstr>Gene 24</vt:lpstr>
      <vt:lpstr>PowerPoint Presentation</vt:lpstr>
      <vt:lpstr>PowerPoint Presentation</vt:lpstr>
      <vt:lpstr>Gene 25</vt:lpstr>
      <vt:lpstr>Gene 26</vt:lpstr>
      <vt:lpstr>Gene 26 Analysis- Not Included</vt:lpstr>
      <vt:lpstr>Gene 26 Analysis Cont…</vt:lpstr>
      <vt:lpstr>Gene 26 Analysis Cont…</vt:lpstr>
      <vt:lpstr>Gene 27</vt:lpstr>
      <vt:lpstr>Gene 27 Analysis</vt:lpstr>
      <vt:lpstr>Gene 27 Analysis Cont…</vt:lpstr>
      <vt:lpstr>Gene 28</vt:lpstr>
      <vt:lpstr>Gene 28 Analysis</vt:lpstr>
      <vt:lpstr>Gene 28 Analysis Cont…</vt:lpstr>
      <vt:lpstr>Gene 28 Analysis Cont…</vt:lpstr>
      <vt:lpstr>Gene 28 Analysis Cont…</vt:lpstr>
      <vt:lpstr>Gene 29</vt:lpstr>
      <vt:lpstr>Gene 29 Analysis</vt:lpstr>
      <vt:lpstr>Gene 29 Analysis Cont…</vt:lpstr>
      <vt:lpstr>Gene 29 Analysis Cont…</vt:lpstr>
      <vt:lpstr>Gene 29 Analysis Cont…</vt:lpstr>
      <vt:lpstr>Gene 29 Analysis Cont…</vt:lpstr>
      <vt:lpstr>Gene 30</vt:lpstr>
      <vt:lpstr>Gene 30 Analysis</vt:lpstr>
      <vt:lpstr>Gene 30 Analysis Cont…</vt:lpstr>
      <vt:lpstr>Gene 30 Analysis Cont…</vt:lpstr>
      <vt:lpstr>Gene 31</vt:lpstr>
      <vt:lpstr>Gene 31 Analysis</vt:lpstr>
      <vt:lpstr>Gene 31 Analysis Cont…</vt:lpstr>
      <vt:lpstr>Gene 32</vt:lpstr>
      <vt:lpstr>Gene 32 Analysis</vt:lpstr>
      <vt:lpstr>Gene 32 Analysis Cont…</vt:lpstr>
      <vt:lpstr>Gene 33</vt:lpstr>
      <vt:lpstr>Gene 33 Analysis</vt:lpstr>
      <vt:lpstr>Gene 33 Analysis Cont…</vt:lpstr>
      <vt:lpstr>Gene 34</vt:lpstr>
      <vt:lpstr>Gene 34 Analysis</vt:lpstr>
      <vt:lpstr>Gene 34 Analysis Cont…</vt:lpstr>
      <vt:lpstr>Gene 35</vt:lpstr>
      <vt:lpstr>Gene 35 Analysis </vt:lpstr>
      <vt:lpstr>Gene 35 Analysis Cont…</vt:lpstr>
      <vt:lpstr>Gene Number 36</vt:lpstr>
      <vt:lpstr>PowerPoint Presentation</vt:lpstr>
      <vt:lpstr>Gene Number 37</vt:lpstr>
      <vt:lpstr>PowerPoint Presentation</vt:lpstr>
      <vt:lpstr>Gene Number 38</vt:lpstr>
      <vt:lpstr>PowerPoint Presentation</vt:lpstr>
      <vt:lpstr>Gene Number 39</vt:lpstr>
      <vt:lpstr>PowerPoint Presentation</vt:lpstr>
      <vt:lpstr>Gene Number 40</vt:lpstr>
      <vt:lpstr>PowerPoint Presentation</vt:lpstr>
      <vt:lpstr>PowerPoint Presentation</vt:lpstr>
      <vt:lpstr>Gene Number 41</vt:lpstr>
      <vt:lpstr>PowerPoint Presentation</vt:lpstr>
      <vt:lpstr>Gene Number 42</vt:lpstr>
      <vt:lpstr>PowerPoint Presentation</vt:lpstr>
      <vt:lpstr>Gene Number 43</vt:lpstr>
      <vt:lpstr>PowerPoint Presentation</vt:lpstr>
      <vt:lpstr>PowerPoint Presentation</vt:lpstr>
      <vt:lpstr>Gene Number 44</vt:lpstr>
      <vt:lpstr>PowerPoint Presentation</vt:lpstr>
      <vt:lpstr>Gene Number 45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 56 (#57-DNAM, #59-PHAM)</vt:lpstr>
      <vt:lpstr>SIF BLAST Gene 56</vt:lpstr>
      <vt:lpstr>SIF HHPred Gene 56</vt:lpstr>
      <vt:lpstr>Gene 57 (#58-DNAM, #60-PHAM)</vt:lpstr>
      <vt:lpstr>SIF BLAST Gene 57</vt:lpstr>
      <vt:lpstr>SIF HHPred Gene 57</vt:lpstr>
      <vt:lpstr>Gene 58 (#59-DNAM, #61-PHAM)</vt:lpstr>
      <vt:lpstr>SIF BLAST Gene 58</vt:lpstr>
      <vt:lpstr>SIF HHPred Gene 58</vt:lpstr>
      <vt:lpstr>Gene 59 (#60-DNAM, #62-PHAM)</vt:lpstr>
      <vt:lpstr>SIF BLAST Gene 59</vt:lpstr>
      <vt:lpstr>SIF HHPred Gene 59</vt:lpstr>
      <vt:lpstr>Gene 60 (#61-DNAM, #63-PHAM)</vt:lpstr>
      <vt:lpstr>SIF BLAST Gene 60</vt:lpstr>
      <vt:lpstr>SIF HHPred Gene 60</vt:lpstr>
      <vt:lpstr>Gene 61 (#62-DNAM, #64-PHAM)</vt:lpstr>
      <vt:lpstr>SIF BLAST Gene 61</vt:lpstr>
      <vt:lpstr>SIF HHPred Gene 61</vt:lpstr>
      <vt:lpstr>Gene 62 (#63-DNAM, #65-PHAM)</vt:lpstr>
      <vt:lpstr>SIF BLAST Gene 62</vt:lpstr>
      <vt:lpstr>SIF HHPred Gene 62</vt:lpstr>
      <vt:lpstr>Gene 63 (#64-DNAM, #66-PHAM)</vt:lpstr>
      <vt:lpstr>SIF BLAST Gene 63</vt:lpstr>
      <vt:lpstr>SIF HHPred Gene 63</vt:lpstr>
      <vt:lpstr>Gene 64 (#65-DNAM, #67-PHAM)</vt:lpstr>
      <vt:lpstr>SIF BLAST Gene 64</vt:lpstr>
      <vt:lpstr>SIF HHPred Gene 64</vt:lpstr>
      <vt:lpstr>Gene 65 (#66-DNAM, #68-PHAM)</vt:lpstr>
      <vt:lpstr>SIF BLAST Gene 65</vt:lpstr>
      <vt:lpstr>SIF HHPred Gene 65</vt:lpstr>
      <vt:lpstr>Gene# 66        </vt:lpstr>
      <vt:lpstr>SIF Blast and HHPred</vt:lpstr>
      <vt:lpstr>Gene# 67      </vt:lpstr>
      <vt:lpstr>SIF Blast and HHPred</vt:lpstr>
      <vt:lpstr>Gene# 68</vt:lpstr>
      <vt:lpstr>SIF Blast and HHPred</vt:lpstr>
      <vt:lpstr>Gene 69</vt:lpstr>
      <vt:lpstr>SIF Blast and HHPred</vt:lpstr>
      <vt:lpstr>Gene 70</vt:lpstr>
      <vt:lpstr>SIF Blast and HHPred</vt:lpstr>
      <vt:lpstr>Gene 71</vt:lpstr>
      <vt:lpstr>SIF Blast and HHPred </vt:lpstr>
      <vt:lpstr>Gene 72</vt:lpstr>
      <vt:lpstr>SIF Blast and HH Pred</vt:lpstr>
      <vt:lpstr>Gene 73</vt:lpstr>
      <vt:lpstr>SIF Blast and HH Pred </vt:lpstr>
      <vt:lpstr>Gene 74</vt:lpstr>
      <vt:lpstr>Gene 75</vt:lpstr>
      <vt:lpstr>SIF Blast and HH Pred</vt:lpstr>
      <vt:lpstr>SIF Blast and HH Pred</vt:lpstr>
      <vt:lpstr>PowerPoint Presentation</vt:lpstr>
      <vt:lpstr>PowerPoint Presentation</vt:lpstr>
      <vt:lpstr>Originally appeared as Gene 79 in DNAM (Deleted)</vt:lpstr>
      <vt:lpstr>PowerPoint Presentation</vt:lpstr>
      <vt:lpstr>SIF Blast and HHPred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Compiled  Annotated Notebook</dc:title>
  <cp:lastModifiedBy>eseegulam</cp:lastModifiedBy>
  <cp:revision>2</cp:revision>
  <dcterms:modified xsi:type="dcterms:W3CDTF">2022-04-05T16:40:30Z</dcterms:modified>
</cp:coreProperties>
</file>