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Layouts/slideLayout23.xml" ContentType="application/vnd.openxmlformats-officedocument.presentationml.slideLayout+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21.xml" ContentType="application/vnd.openxmlformats-officedocument.presentationml.slideLayout+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4.xml" ContentType="application/vnd.openxmlformats-officedocument.presentationml.notesSlide+xml"/>
  <Override PartName="/ppt/slideLayouts/slideLayout32.xml" ContentType="application/vnd.openxmlformats-officedocument.presentationml.slideLayout+xml"/>
  <Override PartName="/ppt/media/audio2.bin" ContentType="audio/unknown"/>
  <Override PartName="/ppt/slides/slide13.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png" ContentType="image/png"/>
  <Override PartName="/ppt/slides/slide27.xml" ContentType="application/vnd.openxmlformats-officedocument.presentationml.slide+xml"/>
  <Override PartName="/ppt/slideLayouts/slideLayout26.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slides/slide53.xml" ContentType="application/vnd.openxmlformats-officedocument.presentationml.slide+xml"/>
  <Override PartName="/ppt/slides/slide76.xml" ContentType="application/vnd.openxmlformats-officedocument.presentationml.slide+xml"/>
  <Override PartName="/ppt/slideLayouts/slideLayout19.xml" ContentType="application/vnd.openxmlformats-officedocument.presentationml.slideLayout+xml"/>
  <Override PartName="/ppt/slides/slide55.xml" ContentType="application/vnd.openxmlformats-officedocument.presentationml.slide+xml"/>
  <Override PartName="/ppt/slides/slide67.xml" ContentType="application/vnd.openxmlformats-officedocument.presentationml.slide+xml"/>
  <Override PartName="/ppt/slideLayouts/slideLayout27.xml" ContentType="application/vnd.openxmlformats-officedocument.presentationml.slideLayout+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slideLayouts/slideLayout30.xml" ContentType="application/vnd.openxmlformats-officedocument.presentationml.slideLayout+xml"/>
  <Override PartName="/ppt/notesSlides/notesSlide2.xml" ContentType="application/vnd.openxmlformats-officedocument.presentationml.notesSlide+xml"/>
  <Override PartName="/ppt/slideLayouts/slideLayout33.xml" ContentType="application/vnd.openxmlformats-officedocument.presentationml.slideLayout+xml"/>
  <Override PartName="/ppt/theme/theme2.xml" ContentType="application/vnd.openxmlformats-officedocument.theme+xml"/>
  <Override PartName="/ppt/theme/theme4.xml" ContentType="application/vnd.openxmlformats-officedocument.theme+xml"/>
  <Override PartName="/ppt/slides/slide2.xml" ContentType="application/vnd.openxmlformats-officedocument.presentationml.slide+xml"/>
  <Override PartName="/ppt/slides/slide80.xml" ContentType="application/vnd.openxmlformats-officedocument.presentationml.slide+xml"/>
  <Override PartName="/ppt/slideMasters/slideMaster3.xml" ContentType="application/vnd.openxmlformats-officedocument.presentationml.slideMaster+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Layouts/slideLayout25.xml" ContentType="application/vnd.openxmlformats-officedocument.presentationml.slideLayout+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Layouts/slideLayout29.xml" ContentType="application/vnd.openxmlformats-officedocument.presentationml.slideLayout+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Override PartName="/ppt/media/audio1.bin" ContentType="audio/unknown"/>
  <Override PartName="/ppt/slides/slide34.xml" ContentType="application/vnd.openxmlformats-officedocument.presentationml.slide+xml"/>
  <Override PartName="/ppt/slideLayouts/slideLayout28.xml" ContentType="application/vnd.openxmlformats-officedocument.presentationml.slideLayout+xml"/>
  <Override PartName="/ppt/slides/slide44.xml" ContentType="application/vnd.openxmlformats-officedocument.presentationml.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slides/slide72.xml" ContentType="application/vnd.openxmlformats-officedocument.presentationml.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slides/slide8.xml" ContentType="application/vnd.openxmlformats-officedocument.presentationml.slide+xml"/>
  <Override PartName="/ppt/slideLayouts/slideLayout31.xml" ContentType="application/vnd.openxmlformats-officedocument.presentationml.slideLayout+xml"/>
  <Override PartName="/ppt/slides/slide15.xml" ContentType="application/vnd.openxmlformats-officedocument.presentationml.slide+xml"/>
  <Default Extension="rels" ContentType="application/vnd.openxmlformats-package.relationships+xml"/>
  <Override PartName="/ppt/slideLayouts/slideLayout15.xml" ContentType="application/vnd.openxmlformats-officedocument.presentationml.slideLayout+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Default Extension="gif" ContentType="image/gif"/>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 id="2147483672" r:id="rId3"/>
  </p:sldMasterIdLst>
  <p:notesMasterIdLst>
    <p:notesMasterId r:id="rId84"/>
  </p:notesMasterIdLst>
  <p:sldIdLst>
    <p:sldId id="256" r:id="rId4"/>
    <p:sldId id="356" r:id="rId5"/>
    <p:sldId id="408" r:id="rId6"/>
    <p:sldId id="412" r:id="rId7"/>
    <p:sldId id="413" r:id="rId8"/>
    <p:sldId id="414" r:id="rId9"/>
    <p:sldId id="415" r:id="rId10"/>
    <p:sldId id="416" r:id="rId11"/>
    <p:sldId id="418" r:id="rId12"/>
    <p:sldId id="417" r:id="rId13"/>
    <p:sldId id="420" r:id="rId14"/>
    <p:sldId id="419" r:id="rId15"/>
    <p:sldId id="409" r:id="rId16"/>
    <p:sldId id="424" r:id="rId17"/>
    <p:sldId id="423" r:id="rId18"/>
    <p:sldId id="422" r:id="rId19"/>
    <p:sldId id="341" r:id="rId20"/>
    <p:sldId id="342" r:id="rId21"/>
    <p:sldId id="343" r:id="rId22"/>
    <p:sldId id="344" r:id="rId23"/>
    <p:sldId id="345" r:id="rId24"/>
    <p:sldId id="346" r:id="rId25"/>
    <p:sldId id="347" r:id="rId26"/>
    <p:sldId id="348" r:id="rId27"/>
    <p:sldId id="349" r:id="rId28"/>
    <p:sldId id="350" r:id="rId29"/>
    <p:sldId id="389" r:id="rId30"/>
    <p:sldId id="351" r:id="rId31"/>
    <p:sldId id="352" r:id="rId32"/>
    <p:sldId id="390" r:id="rId33"/>
    <p:sldId id="410" r:id="rId34"/>
    <p:sldId id="355" r:id="rId35"/>
    <p:sldId id="357" r:id="rId36"/>
    <p:sldId id="358" r:id="rId37"/>
    <p:sldId id="359" r:id="rId38"/>
    <p:sldId id="360" r:id="rId39"/>
    <p:sldId id="362" r:id="rId40"/>
    <p:sldId id="363" r:id="rId41"/>
    <p:sldId id="364" r:id="rId42"/>
    <p:sldId id="366" r:id="rId43"/>
    <p:sldId id="365" r:id="rId44"/>
    <p:sldId id="367" r:id="rId45"/>
    <p:sldId id="368" r:id="rId46"/>
    <p:sldId id="369" r:id="rId47"/>
    <p:sldId id="370" r:id="rId48"/>
    <p:sldId id="385" r:id="rId49"/>
    <p:sldId id="371" r:id="rId50"/>
    <p:sldId id="372" r:id="rId51"/>
    <p:sldId id="284" r:id="rId52"/>
    <p:sldId id="285" r:id="rId53"/>
    <p:sldId id="286" r:id="rId54"/>
    <p:sldId id="287" r:id="rId55"/>
    <p:sldId id="288" r:id="rId56"/>
    <p:sldId id="289" r:id="rId57"/>
    <p:sldId id="290" r:id="rId58"/>
    <p:sldId id="291" r:id="rId59"/>
    <p:sldId id="292" r:id="rId60"/>
    <p:sldId id="293" r:id="rId61"/>
    <p:sldId id="294" r:id="rId62"/>
    <p:sldId id="295" r:id="rId63"/>
    <p:sldId id="391" r:id="rId64"/>
    <p:sldId id="299" r:id="rId65"/>
    <p:sldId id="297" r:id="rId66"/>
    <p:sldId id="425" r:id="rId67"/>
    <p:sldId id="411" r:id="rId68"/>
    <p:sldId id="407" r:id="rId69"/>
    <p:sldId id="387" r:id="rId70"/>
    <p:sldId id="406" r:id="rId71"/>
    <p:sldId id="298" r:id="rId72"/>
    <p:sldId id="405" r:id="rId73"/>
    <p:sldId id="404" r:id="rId74"/>
    <p:sldId id="378" r:id="rId75"/>
    <p:sldId id="403" r:id="rId76"/>
    <p:sldId id="402" r:id="rId77"/>
    <p:sldId id="401" r:id="rId78"/>
    <p:sldId id="379" r:id="rId79"/>
    <p:sldId id="380" r:id="rId80"/>
    <p:sldId id="381" r:id="rId81"/>
    <p:sldId id="382" r:id="rId82"/>
    <p:sldId id="383"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50D300"/>
    <a:srgbClr val="D73735"/>
    <a:srgbClr val="328000"/>
    <a:srgbClr val="00FFFF"/>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125" d="100"/>
          <a:sy n="125" d="100"/>
        </p:scale>
        <p:origin x="-1976" y="-28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1.xml"/><Relationship Id="rId60" Type="http://schemas.openxmlformats.org/officeDocument/2006/relationships/slide" Target="slides/slide57.xml"/><Relationship Id="rId39" Type="http://schemas.openxmlformats.org/officeDocument/2006/relationships/slide" Target="slides/slide36.xml"/><Relationship Id="rId70" Type="http://schemas.openxmlformats.org/officeDocument/2006/relationships/slide" Target="slides/slide67.xml"/><Relationship Id="rId7" Type="http://schemas.openxmlformats.org/officeDocument/2006/relationships/slide" Target="slides/slide4.xml"/><Relationship Id="rId43" Type="http://schemas.openxmlformats.org/officeDocument/2006/relationships/slide" Target="slides/slide40.xml"/><Relationship Id="rId74" Type="http://schemas.openxmlformats.org/officeDocument/2006/relationships/slide" Target="slides/slide71.xml"/><Relationship Id="rId25" Type="http://schemas.openxmlformats.org/officeDocument/2006/relationships/slide" Target="slides/slide22.xml"/><Relationship Id="rId10" Type="http://schemas.openxmlformats.org/officeDocument/2006/relationships/slide" Target="slides/slide7.xml"/><Relationship Id="rId50" Type="http://schemas.openxmlformats.org/officeDocument/2006/relationships/slide" Target="slides/slide47.xml"/><Relationship Id="rId77" Type="http://schemas.openxmlformats.org/officeDocument/2006/relationships/slide" Target="slides/slide74.xml"/><Relationship Id="rId63" Type="http://schemas.openxmlformats.org/officeDocument/2006/relationships/slide" Target="slides/slide60.xml"/><Relationship Id="rId17" Type="http://schemas.openxmlformats.org/officeDocument/2006/relationships/slide" Target="slides/slide14.xml"/><Relationship Id="rId85" Type="http://schemas.openxmlformats.org/officeDocument/2006/relationships/printerSettings" Target="printerSettings/printerSettings1.bin"/><Relationship Id="rId9" Type="http://schemas.openxmlformats.org/officeDocument/2006/relationships/slide" Target="slides/slide6.xml"/><Relationship Id="rId18" Type="http://schemas.openxmlformats.org/officeDocument/2006/relationships/slide" Target="slides/slide15.xml"/><Relationship Id="rId27" Type="http://schemas.openxmlformats.org/officeDocument/2006/relationships/slide" Target="slides/slide24.xml"/><Relationship Id="rId71" Type="http://schemas.openxmlformats.org/officeDocument/2006/relationships/slide" Target="slides/slide68.xml"/><Relationship Id="rId14" Type="http://schemas.openxmlformats.org/officeDocument/2006/relationships/slide" Target="slides/slide11.xml"/><Relationship Id="rId4" Type="http://schemas.openxmlformats.org/officeDocument/2006/relationships/slide" Target="slides/slide1.xml"/><Relationship Id="rId28" Type="http://schemas.openxmlformats.org/officeDocument/2006/relationships/slide" Target="slides/slide25.xml"/><Relationship Id="rId45" Type="http://schemas.openxmlformats.org/officeDocument/2006/relationships/slide" Target="slides/slide42.xml"/><Relationship Id="rId58" Type="http://schemas.openxmlformats.org/officeDocument/2006/relationships/slide" Target="slides/slide55.xml"/><Relationship Id="rId42" Type="http://schemas.openxmlformats.org/officeDocument/2006/relationships/slide" Target="slides/slide39.xml"/><Relationship Id="rId73" Type="http://schemas.openxmlformats.org/officeDocument/2006/relationships/slide" Target="slides/slide70.xml"/><Relationship Id="rId89" Type="http://schemas.openxmlformats.org/officeDocument/2006/relationships/tableStyles" Target="tableStyles.xml"/><Relationship Id="rId88" Type="http://schemas.openxmlformats.org/officeDocument/2006/relationships/theme" Target="theme/theme1.xml"/><Relationship Id="rId87" Type="http://schemas.openxmlformats.org/officeDocument/2006/relationships/viewProps" Target="viewProps.xml"/><Relationship Id="rId6" Type="http://schemas.openxmlformats.org/officeDocument/2006/relationships/slide" Target="slides/slide3.xml"/><Relationship Id="rId49" Type="http://schemas.openxmlformats.org/officeDocument/2006/relationships/slide" Target="slides/slide46.xml"/><Relationship Id="rId44" Type="http://schemas.openxmlformats.org/officeDocument/2006/relationships/slide" Target="slides/slide41.xml"/><Relationship Id="rId82" Type="http://schemas.openxmlformats.org/officeDocument/2006/relationships/slide" Target="slides/slide79.xml"/><Relationship Id="rId69" Type="http://schemas.openxmlformats.org/officeDocument/2006/relationships/slide" Target="slides/slide66.xml"/><Relationship Id="rId19" Type="http://schemas.openxmlformats.org/officeDocument/2006/relationships/slide" Target="slides/slide16.xml"/><Relationship Id="rId38" Type="http://schemas.openxmlformats.org/officeDocument/2006/relationships/slide" Target="slides/slide35.xml"/><Relationship Id="rId20" Type="http://schemas.openxmlformats.org/officeDocument/2006/relationships/slide" Target="slides/slide17.xml"/><Relationship Id="rId2" Type="http://schemas.openxmlformats.org/officeDocument/2006/relationships/slideMaster" Target="slideMasters/slideMaster2.xml"/><Relationship Id="rId46" Type="http://schemas.openxmlformats.org/officeDocument/2006/relationships/slide" Target="slides/slide43.xml"/><Relationship Id="rId57" Type="http://schemas.openxmlformats.org/officeDocument/2006/relationships/slide" Target="slides/slide54.xml"/><Relationship Id="rId59" Type="http://schemas.openxmlformats.org/officeDocument/2006/relationships/slide" Target="slides/slide56.xml"/><Relationship Id="rId35" Type="http://schemas.openxmlformats.org/officeDocument/2006/relationships/slide" Target="slides/slide32.xml"/><Relationship Id="rId51" Type="http://schemas.openxmlformats.org/officeDocument/2006/relationships/slide" Target="slides/slide48.xml"/><Relationship Id="rId55" Type="http://schemas.openxmlformats.org/officeDocument/2006/relationships/slide" Target="slides/slide52.xml"/><Relationship Id="rId31" Type="http://schemas.openxmlformats.org/officeDocument/2006/relationships/slide" Target="slides/slide28.xml"/><Relationship Id="rId34" Type="http://schemas.openxmlformats.org/officeDocument/2006/relationships/slide" Target="slides/slide31.xml"/><Relationship Id="rId40" Type="http://schemas.openxmlformats.org/officeDocument/2006/relationships/slide" Target="slides/slide37.xml"/><Relationship Id="rId62" Type="http://schemas.openxmlformats.org/officeDocument/2006/relationships/slide" Target="slides/slide59.xml"/><Relationship Id="rId66" Type="http://schemas.openxmlformats.org/officeDocument/2006/relationships/slide" Target="slides/slide63.xml"/><Relationship Id="rId36" Type="http://schemas.openxmlformats.org/officeDocument/2006/relationships/slide" Target="slides/slide33.xml"/><Relationship Id="rId72" Type="http://schemas.openxmlformats.org/officeDocument/2006/relationships/slide" Target="slides/slide69.xml"/><Relationship Id="rId1" Type="http://schemas.openxmlformats.org/officeDocument/2006/relationships/slideMaster" Target="slideMasters/slideMaster1.xml"/><Relationship Id="rId24" Type="http://schemas.openxmlformats.org/officeDocument/2006/relationships/slide" Target="slides/slide21.xml"/><Relationship Id="rId47" Type="http://schemas.openxmlformats.org/officeDocument/2006/relationships/slide" Target="slides/slide44.xml"/><Relationship Id="rId56" Type="http://schemas.openxmlformats.org/officeDocument/2006/relationships/slide" Target="slides/slide53.xml"/><Relationship Id="rId48" Type="http://schemas.openxmlformats.org/officeDocument/2006/relationships/slide" Target="slides/slide45.xml"/><Relationship Id="rId75" Type="http://schemas.openxmlformats.org/officeDocument/2006/relationships/slide" Target="slides/slide72.xml"/><Relationship Id="rId8" Type="http://schemas.openxmlformats.org/officeDocument/2006/relationships/slide" Target="slides/slide5.xml"/><Relationship Id="rId13" Type="http://schemas.openxmlformats.org/officeDocument/2006/relationships/slide" Target="slides/slide10.xml"/><Relationship Id="rId32" Type="http://schemas.openxmlformats.org/officeDocument/2006/relationships/slide" Target="slides/slide29.xml"/><Relationship Id="rId37" Type="http://schemas.openxmlformats.org/officeDocument/2006/relationships/slide" Target="slides/slide34.xml"/><Relationship Id="rId52" Type="http://schemas.openxmlformats.org/officeDocument/2006/relationships/slide" Target="slides/slide49.xml"/><Relationship Id="rId65" Type="http://schemas.openxmlformats.org/officeDocument/2006/relationships/slide" Target="slides/slide62.xml"/><Relationship Id="rId67" Type="http://schemas.openxmlformats.org/officeDocument/2006/relationships/slide" Target="slides/slide64.xml"/><Relationship Id="rId54" Type="http://schemas.openxmlformats.org/officeDocument/2006/relationships/slide" Target="slides/slide51.xml"/><Relationship Id="rId12" Type="http://schemas.openxmlformats.org/officeDocument/2006/relationships/slide" Target="slides/slide9.xml"/><Relationship Id="rId76" Type="http://schemas.openxmlformats.org/officeDocument/2006/relationships/slide" Target="slides/slide73.xml"/><Relationship Id="rId79" Type="http://schemas.openxmlformats.org/officeDocument/2006/relationships/slide" Target="slides/slide76.xml"/><Relationship Id="rId80" Type="http://schemas.openxmlformats.org/officeDocument/2006/relationships/slide" Target="slides/slide77.xml"/><Relationship Id="rId81" Type="http://schemas.openxmlformats.org/officeDocument/2006/relationships/slide" Target="slides/slide78.xml"/><Relationship Id="rId3" Type="http://schemas.openxmlformats.org/officeDocument/2006/relationships/slideMaster" Target="slideMasters/slideMaster3.xml"/><Relationship Id="rId86" Type="http://schemas.openxmlformats.org/officeDocument/2006/relationships/presProps" Target="presProps.xml"/><Relationship Id="rId23" Type="http://schemas.openxmlformats.org/officeDocument/2006/relationships/slide" Target="slides/slide20.xml"/><Relationship Id="rId61" Type="http://schemas.openxmlformats.org/officeDocument/2006/relationships/slide" Target="slides/slide58.xml"/><Relationship Id="rId53" Type="http://schemas.openxmlformats.org/officeDocument/2006/relationships/slide" Target="slides/slide50.xml"/><Relationship Id="rId84" Type="http://schemas.openxmlformats.org/officeDocument/2006/relationships/notesMaster" Target="notesMasters/notesMaster1.xml"/><Relationship Id="rId26" Type="http://schemas.openxmlformats.org/officeDocument/2006/relationships/slide" Target="slides/slide23.xml"/><Relationship Id="rId30" Type="http://schemas.openxmlformats.org/officeDocument/2006/relationships/slide" Target="slides/slide27.xml"/><Relationship Id="rId11" Type="http://schemas.openxmlformats.org/officeDocument/2006/relationships/slide" Target="slides/slide8.xml"/><Relationship Id="rId68" Type="http://schemas.openxmlformats.org/officeDocument/2006/relationships/slide" Target="slides/slide65.xml"/><Relationship Id="rId29" Type="http://schemas.openxmlformats.org/officeDocument/2006/relationships/slide" Target="slides/slide26.xml"/><Relationship Id="rId16" Type="http://schemas.openxmlformats.org/officeDocument/2006/relationships/slide" Target="slides/slide13.xml"/><Relationship Id="rId33" Type="http://schemas.openxmlformats.org/officeDocument/2006/relationships/slide" Target="slides/slide30.xml"/><Relationship Id="rId83" Type="http://schemas.openxmlformats.org/officeDocument/2006/relationships/slide" Target="slides/slide80.xml"/><Relationship Id="rId41" Type="http://schemas.openxmlformats.org/officeDocument/2006/relationships/slide" Target="slides/slide38.xml"/><Relationship Id="rId5" Type="http://schemas.openxmlformats.org/officeDocument/2006/relationships/slide" Target="slides/slide2.xml"/><Relationship Id="rId15" Type="http://schemas.openxmlformats.org/officeDocument/2006/relationships/slide" Target="slides/slide12.xml"/><Relationship Id="rId78" Type="http://schemas.openxmlformats.org/officeDocument/2006/relationships/slide" Target="slides/slide75.xml"/><Relationship Id="rId22" Type="http://schemas.openxmlformats.org/officeDocument/2006/relationships/slide" Target="slides/slide19.xml"/><Relationship Id="rId21"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5E12CC-B210-6D49-9F8B-473B8BB00FD7}" type="datetimeFigureOut">
              <a:rPr lang="en-US" smtClean="0"/>
              <a:pPr/>
              <a:t>7/12/12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6B0562-DE82-D246-8CCE-133B6CBAF54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06730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Fragment sizes differ</a:t>
            </a:r>
            <a:r>
              <a:rPr lang="en-US" baseline="0" dirty="0" smtClean="0"/>
              <a:t> for different </a:t>
            </a:r>
            <a:r>
              <a:rPr lang="en-US" baseline="0" dirty="0" err="1" smtClean="0"/>
              <a:t>seq</a:t>
            </a:r>
            <a:r>
              <a:rPr lang="en-US" baseline="0" dirty="0" smtClean="0"/>
              <a:t> platforms.</a:t>
            </a:r>
            <a:endParaRPr lang="en-US" dirty="0"/>
          </a:p>
        </p:txBody>
      </p:sp>
      <p:sp>
        <p:nvSpPr>
          <p:cNvPr id="4" name="Slide Number Placeholder 3"/>
          <p:cNvSpPr>
            <a:spLocks noGrp="1"/>
          </p:cNvSpPr>
          <p:nvPr>
            <p:ph type="sldNum" sz="quarter" idx="10"/>
          </p:nvPr>
        </p:nvSpPr>
        <p:spPr/>
        <p:txBody>
          <a:bodyPr/>
          <a:lstStyle/>
          <a:p>
            <a:fld id="{9B6B0562-DE82-D246-8CCE-133B6CBAF540}" type="slidenum">
              <a:rPr lang="en-US">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4062119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6AD09B-599B-584F-B8D9-9AAE78752CF1}" type="slidenum">
              <a:rPr>
                <a:solidFill>
                  <a:prstClr val="black"/>
                </a:solidFill>
                <a:latin typeface="Calibri"/>
              </a:rPr>
              <a:pPr/>
              <a:t>14</a:t>
            </a:fld>
            <a:endParaRPr lang="en-US">
              <a:solidFill>
                <a:prstClr val="black"/>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6AD09B-599B-584F-B8D9-9AAE78752CF1}" type="slidenum">
              <a:rPr>
                <a:solidFill>
                  <a:prstClr val="black"/>
                </a:solidFill>
                <a:latin typeface="Calibri"/>
              </a:rPr>
              <a:pPr/>
              <a:t>15</a:t>
            </a:fld>
            <a:endParaRPr lang="en-U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tube per 2 sequences with Sanger and cloning.  Not so bad if you only want 100 sequences.  What if you</a:t>
            </a:r>
            <a:r>
              <a:rPr lang="en-US" baseline="0" dirty="0" smtClean="0"/>
              <a:t> want 1 million?</a:t>
            </a:r>
            <a:endParaRPr lang="en-US" dirty="0" smtClean="0"/>
          </a:p>
        </p:txBody>
      </p:sp>
      <p:sp>
        <p:nvSpPr>
          <p:cNvPr id="4" name="Slide Number Placeholder 3"/>
          <p:cNvSpPr>
            <a:spLocks noGrp="1"/>
          </p:cNvSpPr>
          <p:nvPr>
            <p:ph type="sldNum" sz="quarter" idx="10"/>
          </p:nvPr>
        </p:nvSpPr>
        <p:spPr/>
        <p:txBody>
          <a:bodyPr/>
          <a:lstStyle/>
          <a:p>
            <a:fld id="{9B6B0562-DE82-D246-8CCE-133B6CBAF540}"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5838066"/>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 to be done in</a:t>
            </a:r>
            <a:r>
              <a:rPr lang="en-US" baseline="0" dirty="0" smtClean="0"/>
              <a:t> a single tube per </a:t>
            </a:r>
            <a:r>
              <a:rPr lang="en-US" baseline="0" dirty="0" err="1" smtClean="0"/>
              <a:t>rxn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B6B0562-DE82-D246-8CCE-133B6CBAF540}" type="slidenum">
              <a:rPr lang="en-US" smtClean="0"/>
              <a:pPr/>
              <a:t>27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2456179"/>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Amazing</a:t>
            </a:r>
            <a:r>
              <a:rPr lang="en-US" baseline="0" dirty="0" smtClean="0"/>
              <a:t> growth in info and concurrent drop in price.</a:t>
            </a:r>
          </a:p>
          <a:p>
            <a:r>
              <a:rPr lang="en-US" baseline="0" dirty="0" smtClean="0"/>
              <a:t>Story about 1 base thesis.</a:t>
            </a:r>
          </a:p>
          <a:p>
            <a:r>
              <a:rPr lang="en-US" baseline="0" dirty="0" smtClean="0"/>
              <a:t>Now 1/1000 cent per base.</a:t>
            </a:r>
            <a:endParaRPr lang="en-US" dirty="0"/>
          </a:p>
        </p:txBody>
      </p:sp>
      <p:sp>
        <p:nvSpPr>
          <p:cNvPr id="4" name="Slide Number Placeholder 3"/>
          <p:cNvSpPr>
            <a:spLocks noGrp="1"/>
          </p:cNvSpPr>
          <p:nvPr>
            <p:ph type="sldNum" sz="quarter" idx="10"/>
          </p:nvPr>
        </p:nvSpPr>
        <p:spPr/>
        <p:txBody>
          <a:bodyPr/>
          <a:lstStyle/>
          <a:p>
            <a:fld id="{9B6B0562-DE82-D246-8CCE-133B6CBAF540}" type="slidenum">
              <a:rPr lang="en-US" smtClean="0"/>
              <a:pPr/>
              <a:t>67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2954641"/>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Amazing</a:t>
            </a:r>
            <a:r>
              <a:rPr lang="en-US" baseline="0" dirty="0" smtClean="0"/>
              <a:t> growth in info and concurrent drop in price.</a:t>
            </a:r>
          </a:p>
          <a:p>
            <a:r>
              <a:rPr lang="en-US" baseline="0" dirty="0" smtClean="0"/>
              <a:t>Story about 1 base thesis.</a:t>
            </a:r>
          </a:p>
          <a:p>
            <a:r>
              <a:rPr lang="en-US" baseline="0" dirty="0" smtClean="0"/>
              <a:t>Now 1/1000 cent per base.</a:t>
            </a:r>
            <a:endParaRPr lang="en-US" dirty="0"/>
          </a:p>
        </p:txBody>
      </p:sp>
      <p:sp>
        <p:nvSpPr>
          <p:cNvPr id="4" name="Slide Number Placeholder 3"/>
          <p:cNvSpPr>
            <a:spLocks noGrp="1"/>
          </p:cNvSpPr>
          <p:nvPr>
            <p:ph type="sldNum" sz="quarter" idx="10"/>
          </p:nvPr>
        </p:nvSpPr>
        <p:spPr/>
        <p:txBody>
          <a:bodyPr/>
          <a:lstStyle/>
          <a:p>
            <a:fld id="{9B6B0562-DE82-D246-8CCE-133B6CBAF540}" type="slidenum">
              <a:rPr lang="en-US" smtClean="0"/>
              <a:pPr/>
              <a:t>75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2954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B863EE-AA4A-504E-AABD-472E32CE9119}" type="datetimeFigureOut">
              <a:rPr lang="en-US" smtClean="0"/>
              <a:pPr/>
              <a:t>7/12/12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FA27D-6860-A04D-B631-3D6390A3710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2990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B863EE-AA4A-504E-AABD-472E32CE9119}" type="datetimeFigureOut">
              <a:rPr lang="en-US" smtClean="0"/>
              <a:pPr/>
              <a:t>7/12/12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FA27D-6860-A04D-B631-3D6390A3710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8437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B863EE-AA4A-504E-AABD-472E32CE9119}" type="datetimeFigureOut">
              <a:rPr lang="en-US" smtClean="0"/>
              <a:pPr/>
              <a:t>7/12/12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FA27D-6860-A04D-B631-3D6390A3710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8261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7/12/12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7924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7/12/12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27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7/12/12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1189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7/12/12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5054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7/12/12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3037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7/12/12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7024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7/12/12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18281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7/12/12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3811709"/>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B863EE-AA4A-504E-AABD-472E32CE9119}" type="datetimeFigureOut">
              <a:rPr lang="en-US" smtClean="0"/>
              <a:pPr/>
              <a:t>7/12/12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FA27D-6860-A04D-B631-3D6390A3710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9963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7/12/12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3438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7/12/12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17160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7/12/12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7568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fld id="{ED68DEBC-277F-E341-AEA7-A3AF9B371FD3}" type="datetimeFigureOut">
              <a:rPr lang="en-US" smtClean="0">
                <a:solidFill>
                  <a:srgbClr val="E7DEC9">
                    <a:shade val="50000"/>
                    <a:satMod val="200000"/>
                  </a:srgbClr>
                </a:solidFill>
                <a:latin typeface="Gill Sans MT"/>
              </a:rPr>
              <a:pPr/>
              <a:t>7/12/12</a:t>
            </a:fld>
            <a:endParaRPr lang="en-US">
              <a:solidFill>
                <a:srgbClr val="E7DEC9">
                  <a:shade val="50000"/>
                  <a:satMod val="200000"/>
                </a:srgbClr>
              </a:solidFill>
              <a:latin typeface="Gill Sans MT"/>
            </a:endParaRPr>
          </a:p>
        </p:txBody>
      </p:sp>
      <p:sp>
        <p:nvSpPr>
          <p:cNvPr id="20" name="Footer Placeholder 19"/>
          <p:cNvSpPr>
            <a:spLocks noGrp="1"/>
          </p:cNvSpPr>
          <p:nvPr>
            <p:ph type="ftr" sz="quarter" idx="11"/>
          </p:nvPr>
        </p:nvSpPr>
        <p:spPr/>
        <p:txBody>
          <a:bodyPr/>
          <a:lstStyle/>
          <a:p>
            <a:endParaRPr lang="en-US">
              <a:solidFill>
                <a:srgbClr val="E7DEC9">
                  <a:shade val="50000"/>
                  <a:satMod val="200000"/>
                </a:srgbClr>
              </a:solidFill>
              <a:latin typeface="Gill Sans MT"/>
            </a:endParaRPr>
          </a:p>
        </p:txBody>
      </p:sp>
      <p:sp>
        <p:nvSpPr>
          <p:cNvPr id="10" name="Slide Number Placeholder 9"/>
          <p:cNvSpPr>
            <a:spLocks noGrp="1"/>
          </p:cNvSpPr>
          <p:nvPr>
            <p:ph type="sldNum" sz="quarter" idx="12"/>
          </p:nvPr>
        </p:nvSpPr>
        <p:spPr/>
        <p:txBody>
          <a:bodyPr/>
          <a:lstStyle/>
          <a:p>
            <a:fld id="{74CB1F81-618D-CD48-A4CF-6F1F054BD287}" type="slidenum">
              <a:rPr lang="en-US" smtClean="0">
                <a:solidFill>
                  <a:srgbClr val="E7DEC9">
                    <a:shade val="50000"/>
                    <a:satMod val="200000"/>
                  </a:srgbClr>
                </a:solidFill>
                <a:latin typeface="Gill Sans MT"/>
              </a:rPr>
              <a:pPr/>
              <a:t>‹#›</a:t>
            </a:fld>
            <a:endParaRPr lang="en-US">
              <a:solidFill>
                <a:srgbClr val="E7DEC9">
                  <a:shade val="50000"/>
                  <a:satMod val="200000"/>
                </a:srgbClr>
              </a:solidFill>
              <a:latin typeface="Gill Sans MT"/>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latin typeface="Gill Sans MT"/>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latin typeface="Gill Sans M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9198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D68DEBC-277F-E341-AEA7-A3AF9B371FD3}" type="datetimeFigureOut">
              <a:rPr lang="en-US" smtClean="0">
                <a:solidFill>
                  <a:srgbClr val="E7DEC9">
                    <a:shade val="50000"/>
                    <a:satMod val="200000"/>
                  </a:srgbClr>
                </a:solidFill>
                <a:latin typeface="Gill Sans MT"/>
              </a:rPr>
              <a:pPr/>
              <a:t>7/12/12</a:t>
            </a:fld>
            <a:endParaRPr lang="en-US">
              <a:solidFill>
                <a:srgbClr val="E7DEC9">
                  <a:shade val="50000"/>
                  <a:satMod val="200000"/>
                </a:srgbClr>
              </a:solidFill>
              <a:latin typeface="Gill Sans MT"/>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latin typeface="Gill Sans MT"/>
            </a:endParaRPr>
          </a:p>
        </p:txBody>
      </p:sp>
      <p:sp>
        <p:nvSpPr>
          <p:cNvPr id="6" name="Slide Number Placeholder 5"/>
          <p:cNvSpPr>
            <a:spLocks noGrp="1"/>
          </p:cNvSpPr>
          <p:nvPr>
            <p:ph type="sldNum" sz="quarter" idx="12"/>
          </p:nvPr>
        </p:nvSpPr>
        <p:spPr/>
        <p:txBody>
          <a:bodyPr/>
          <a:lstStyle/>
          <a:p>
            <a:fld id="{74CB1F81-618D-CD48-A4CF-6F1F054BD287}" type="slidenum">
              <a:rPr lang="en-US" smtClean="0">
                <a:solidFill>
                  <a:srgbClr val="E7DEC9">
                    <a:shade val="50000"/>
                    <a:satMod val="200000"/>
                  </a:srgbClr>
                </a:solidFill>
                <a:latin typeface="Gill Sans MT"/>
              </a:rPr>
              <a:pPr/>
              <a:t>‹#›</a:t>
            </a:fld>
            <a:endParaRPr lang="en-US">
              <a:solidFill>
                <a:srgbClr val="E7DEC9">
                  <a:shade val="50000"/>
                  <a:satMod val="200000"/>
                </a:srgbClr>
              </a:solidFill>
              <a:latin typeface="Gill Sans M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841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ill Sans MT"/>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D68DEBC-277F-E341-AEA7-A3AF9B371FD3}" type="datetimeFigureOut">
              <a:rPr lang="en-US" smtClean="0">
                <a:solidFill>
                  <a:srgbClr val="E7DEC9">
                    <a:shade val="50000"/>
                    <a:satMod val="200000"/>
                  </a:srgbClr>
                </a:solidFill>
                <a:latin typeface="Gill Sans MT"/>
              </a:rPr>
              <a:pPr/>
              <a:t>7/12/12</a:t>
            </a:fld>
            <a:endParaRPr lang="en-US">
              <a:solidFill>
                <a:srgbClr val="E7DEC9">
                  <a:shade val="50000"/>
                  <a:satMod val="200000"/>
                </a:srgbClr>
              </a:solidFill>
              <a:latin typeface="Gill Sans MT"/>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latin typeface="Gill Sans MT"/>
            </a:endParaRPr>
          </a:p>
        </p:txBody>
      </p:sp>
      <p:sp>
        <p:nvSpPr>
          <p:cNvPr id="6" name="Slide Number Placeholder 5"/>
          <p:cNvSpPr>
            <a:spLocks noGrp="1"/>
          </p:cNvSpPr>
          <p:nvPr>
            <p:ph type="sldNum" sz="quarter" idx="12"/>
          </p:nvPr>
        </p:nvSpPr>
        <p:spPr/>
        <p:txBody>
          <a:bodyPr/>
          <a:lstStyle/>
          <a:p>
            <a:fld id="{74CB1F81-618D-CD48-A4CF-6F1F054BD287}" type="slidenum">
              <a:rPr lang="en-US" smtClean="0">
                <a:solidFill>
                  <a:srgbClr val="E7DEC9">
                    <a:shade val="50000"/>
                    <a:satMod val="200000"/>
                  </a:srgbClr>
                </a:solidFill>
                <a:latin typeface="Gill Sans MT"/>
              </a:rPr>
              <a:pPr/>
              <a:t>‹#›</a:t>
            </a:fld>
            <a:endParaRPr lang="en-US">
              <a:solidFill>
                <a:srgbClr val="E7DEC9">
                  <a:shade val="50000"/>
                  <a:satMod val="200000"/>
                </a:srgbClr>
              </a:solidFill>
              <a:latin typeface="Gill Sans MT"/>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ill Sans MT"/>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latin typeface="Gill Sans MT"/>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latin typeface="Gill Sans M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67254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D68DEBC-277F-E341-AEA7-A3AF9B371FD3}" type="datetimeFigureOut">
              <a:rPr lang="en-US" smtClean="0">
                <a:solidFill>
                  <a:srgbClr val="E7DEC9">
                    <a:shade val="50000"/>
                    <a:satMod val="200000"/>
                  </a:srgbClr>
                </a:solidFill>
                <a:latin typeface="Gill Sans MT"/>
              </a:rPr>
              <a:pPr/>
              <a:t>7/12/12</a:t>
            </a:fld>
            <a:endParaRPr lang="en-US">
              <a:solidFill>
                <a:srgbClr val="E7DEC9">
                  <a:shade val="50000"/>
                  <a:satMod val="200000"/>
                </a:srgbClr>
              </a:solidFill>
              <a:latin typeface="Gill Sans MT"/>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latin typeface="Gill Sans MT"/>
            </a:endParaRPr>
          </a:p>
        </p:txBody>
      </p:sp>
      <p:sp>
        <p:nvSpPr>
          <p:cNvPr id="7" name="Slide Number Placeholder 6"/>
          <p:cNvSpPr>
            <a:spLocks noGrp="1"/>
          </p:cNvSpPr>
          <p:nvPr>
            <p:ph type="sldNum" sz="quarter" idx="12"/>
          </p:nvPr>
        </p:nvSpPr>
        <p:spPr/>
        <p:txBody>
          <a:bodyPr/>
          <a:lstStyle/>
          <a:p>
            <a:fld id="{74CB1F81-618D-CD48-A4CF-6F1F054BD287}" type="slidenum">
              <a:rPr lang="en-US" smtClean="0">
                <a:solidFill>
                  <a:srgbClr val="E7DEC9">
                    <a:shade val="50000"/>
                    <a:satMod val="200000"/>
                  </a:srgbClr>
                </a:solidFill>
                <a:latin typeface="Gill Sans MT"/>
              </a:rPr>
              <a:pPr/>
              <a:t>‹#›</a:t>
            </a:fld>
            <a:endParaRPr lang="en-US">
              <a:solidFill>
                <a:srgbClr val="E7DEC9">
                  <a:shade val="50000"/>
                  <a:satMod val="200000"/>
                </a:srgbClr>
              </a:solidFill>
              <a:latin typeface="Gill Sans M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2505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D68DEBC-277F-E341-AEA7-A3AF9B371FD3}" type="datetimeFigureOut">
              <a:rPr lang="en-US" smtClean="0">
                <a:solidFill>
                  <a:srgbClr val="E7DEC9">
                    <a:shade val="50000"/>
                    <a:satMod val="200000"/>
                  </a:srgbClr>
                </a:solidFill>
                <a:latin typeface="Gill Sans MT"/>
              </a:rPr>
              <a:pPr/>
              <a:t>7/12/12</a:t>
            </a:fld>
            <a:endParaRPr lang="en-US">
              <a:solidFill>
                <a:srgbClr val="E7DEC9">
                  <a:shade val="50000"/>
                  <a:satMod val="200000"/>
                </a:srgbClr>
              </a:solidFill>
              <a:latin typeface="Gill Sans MT"/>
            </a:endParaRPr>
          </a:p>
        </p:txBody>
      </p:sp>
      <p:sp>
        <p:nvSpPr>
          <p:cNvPr id="8" name="Footer Placeholder 7"/>
          <p:cNvSpPr>
            <a:spLocks noGrp="1"/>
          </p:cNvSpPr>
          <p:nvPr>
            <p:ph type="ftr" sz="quarter" idx="11"/>
          </p:nvPr>
        </p:nvSpPr>
        <p:spPr/>
        <p:txBody>
          <a:bodyPr/>
          <a:lstStyle/>
          <a:p>
            <a:endParaRPr lang="en-US">
              <a:solidFill>
                <a:srgbClr val="E7DEC9">
                  <a:shade val="50000"/>
                  <a:satMod val="200000"/>
                </a:srgbClr>
              </a:solidFill>
              <a:latin typeface="Gill Sans MT"/>
            </a:endParaRPr>
          </a:p>
        </p:txBody>
      </p:sp>
      <p:sp>
        <p:nvSpPr>
          <p:cNvPr id="9" name="Slide Number Placeholder 8"/>
          <p:cNvSpPr>
            <a:spLocks noGrp="1"/>
          </p:cNvSpPr>
          <p:nvPr>
            <p:ph type="sldNum" sz="quarter" idx="12"/>
          </p:nvPr>
        </p:nvSpPr>
        <p:spPr/>
        <p:txBody>
          <a:bodyPr/>
          <a:lstStyle/>
          <a:p>
            <a:fld id="{74CB1F81-618D-CD48-A4CF-6F1F054BD287}" type="slidenum">
              <a:rPr lang="en-US" smtClean="0">
                <a:solidFill>
                  <a:srgbClr val="E7DEC9">
                    <a:shade val="50000"/>
                    <a:satMod val="200000"/>
                  </a:srgbClr>
                </a:solidFill>
                <a:latin typeface="Gill Sans MT"/>
              </a:rPr>
              <a:pPr/>
              <a:t>‹#›</a:t>
            </a:fld>
            <a:endParaRPr lang="en-US">
              <a:solidFill>
                <a:srgbClr val="E7DEC9">
                  <a:shade val="50000"/>
                  <a:satMod val="200000"/>
                </a:srgbClr>
              </a:solidFill>
              <a:latin typeface="Gill Sans M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23176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D68DEBC-277F-E341-AEA7-A3AF9B371FD3}" type="datetimeFigureOut">
              <a:rPr lang="en-US" smtClean="0">
                <a:solidFill>
                  <a:srgbClr val="E7DEC9">
                    <a:shade val="50000"/>
                    <a:satMod val="200000"/>
                  </a:srgbClr>
                </a:solidFill>
                <a:latin typeface="Gill Sans MT"/>
              </a:rPr>
              <a:pPr/>
              <a:t>7/12/12</a:t>
            </a:fld>
            <a:endParaRPr lang="en-US">
              <a:solidFill>
                <a:srgbClr val="E7DEC9">
                  <a:shade val="50000"/>
                  <a:satMod val="200000"/>
                </a:srgbClr>
              </a:solidFill>
              <a:latin typeface="Gill Sans MT"/>
            </a:endParaRPr>
          </a:p>
        </p:txBody>
      </p:sp>
      <p:sp>
        <p:nvSpPr>
          <p:cNvPr id="4" name="Footer Placeholder 3"/>
          <p:cNvSpPr>
            <a:spLocks noGrp="1"/>
          </p:cNvSpPr>
          <p:nvPr>
            <p:ph type="ftr" sz="quarter" idx="11"/>
          </p:nvPr>
        </p:nvSpPr>
        <p:spPr/>
        <p:txBody>
          <a:bodyPr/>
          <a:lstStyle/>
          <a:p>
            <a:endParaRPr lang="en-US">
              <a:solidFill>
                <a:srgbClr val="E7DEC9">
                  <a:shade val="50000"/>
                  <a:satMod val="200000"/>
                </a:srgbClr>
              </a:solidFill>
              <a:latin typeface="Gill Sans MT"/>
            </a:endParaRPr>
          </a:p>
        </p:txBody>
      </p:sp>
      <p:sp>
        <p:nvSpPr>
          <p:cNvPr id="5" name="Slide Number Placeholder 4"/>
          <p:cNvSpPr>
            <a:spLocks noGrp="1"/>
          </p:cNvSpPr>
          <p:nvPr>
            <p:ph type="sldNum" sz="quarter" idx="12"/>
          </p:nvPr>
        </p:nvSpPr>
        <p:spPr/>
        <p:txBody>
          <a:bodyPr/>
          <a:lstStyle/>
          <a:p>
            <a:fld id="{74CB1F81-618D-CD48-A4CF-6F1F054BD287}" type="slidenum">
              <a:rPr lang="en-US" smtClean="0">
                <a:solidFill>
                  <a:srgbClr val="E7DEC9">
                    <a:shade val="50000"/>
                    <a:satMod val="200000"/>
                  </a:srgbClr>
                </a:solidFill>
                <a:latin typeface="Gill Sans MT"/>
              </a:rPr>
              <a:pPr/>
              <a:t>‹#›</a:t>
            </a:fld>
            <a:endParaRPr lang="en-US">
              <a:solidFill>
                <a:srgbClr val="E7DEC9">
                  <a:shade val="50000"/>
                  <a:satMod val="200000"/>
                </a:srgbClr>
              </a:solidFill>
              <a:latin typeface="Gill Sans M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1712189"/>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ill Sans MT"/>
            </a:endParaRPr>
          </a:p>
        </p:txBody>
      </p:sp>
      <p:sp>
        <p:nvSpPr>
          <p:cNvPr id="2" name="Date Placeholder 1"/>
          <p:cNvSpPr>
            <a:spLocks noGrp="1"/>
          </p:cNvSpPr>
          <p:nvPr>
            <p:ph type="dt" sz="half" idx="10"/>
          </p:nvPr>
        </p:nvSpPr>
        <p:spPr/>
        <p:txBody>
          <a:bodyPr/>
          <a:lstStyle/>
          <a:p>
            <a:fld id="{ED68DEBC-277F-E341-AEA7-A3AF9B371FD3}" type="datetimeFigureOut">
              <a:rPr lang="en-US" smtClean="0">
                <a:solidFill>
                  <a:srgbClr val="E7DEC9">
                    <a:shade val="50000"/>
                    <a:satMod val="200000"/>
                  </a:srgbClr>
                </a:solidFill>
                <a:latin typeface="Gill Sans MT"/>
              </a:rPr>
              <a:pPr/>
              <a:t>7/12/12</a:t>
            </a:fld>
            <a:endParaRPr lang="en-US">
              <a:solidFill>
                <a:srgbClr val="E7DEC9">
                  <a:shade val="50000"/>
                  <a:satMod val="200000"/>
                </a:srgbClr>
              </a:solidFill>
              <a:latin typeface="Gill Sans MT"/>
            </a:endParaRPr>
          </a:p>
        </p:txBody>
      </p:sp>
      <p:sp>
        <p:nvSpPr>
          <p:cNvPr id="3" name="Footer Placeholder 2"/>
          <p:cNvSpPr>
            <a:spLocks noGrp="1"/>
          </p:cNvSpPr>
          <p:nvPr>
            <p:ph type="ftr" sz="quarter" idx="11"/>
          </p:nvPr>
        </p:nvSpPr>
        <p:spPr/>
        <p:txBody>
          <a:bodyPr/>
          <a:lstStyle/>
          <a:p>
            <a:endParaRPr lang="en-US">
              <a:solidFill>
                <a:srgbClr val="E7DEC9">
                  <a:shade val="50000"/>
                  <a:satMod val="200000"/>
                </a:srgbClr>
              </a:solidFill>
              <a:latin typeface="Gill Sans MT"/>
            </a:endParaRPr>
          </a:p>
        </p:txBody>
      </p:sp>
      <p:sp>
        <p:nvSpPr>
          <p:cNvPr id="4" name="Slide Number Placeholder 3"/>
          <p:cNvSpPr>
            <a:spLocks noGrp="1"/>
          </p:cNvSpPr>
          <p:nvPr>
            <p:ph type="sldNum" sz="quarter" idx="12"/>
          </p:nvPr>
        </p:nvSpPr>
        <p:spPr/>
        <p:txBody>
          <a:bodyPr/>
          <a:lstStyle/>
          <a:p>
            <a:fld id="{74CB1F81-618D-CD48-A4CF-6F1F054BD287}" type="slidenum">
              <a:rPr lang="en-US" smtClean="0">
                <a:solidFill>
                  <a:srgbClr val="E7DEC9">
                    <a:shade val="50000"/>
                    <a:satMod val="200000"/>
                  </a:srgbClr>
                </a:solidFill>
                <a:latin typeface="Gill Sans MT"/>
              </a:rPr>
              <a:pPr/>
              <a:t>‹#›</a:t>
            </a:fld>
            <a:endParaRPr lang="en-US">
              <a:solidFill>
                <a:srgbClr val="E7DEC9">
                  <a:shade val="50000"/>
                  <a:satMod val="200000"/>
                </a:srgbClr>
              </a:solidFill>
              <a:latin typeface="Gill Sans MT"/>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ill Sans M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9512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B863EE-AA4A-504E-AABD-472E32CE9119}" type="datetimeFigureOut">
              <a:rPr lang="en-US" smtClean="0"/>
              <a:pPr/>
              <a:t>7/12/12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FA27D-6860-A04D-B631-3D6390A3710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7043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D68DEBC-277F-E341-AEA7-A3AF9B371FD3}" type="datetimeFigureOut">
              <a:rPr lang="en-US" smtClean="0">
                <a:solidFill>
                  <a:srgbClr val="E7DEC9">
                    <a:shade val="50000"/>
                    <a:satMod val="200000"/>
                  </a:srgbClr>
                </a:solidFill>
                <a:latin typeface="Gill Sans MT"/>
              </a:rPr>
              <a:pPr/>
              <a:t>7/12/12</a:t>
            </a:fld>
            <a:endParaRPr lang="en-US">
              <a:solidFill>
                <a:srgbClr val="E7DEC9">
                  <a:shade val="50000"/>
                  <a:satMod val="200000"/>
                </a:srgbClr>
              </a:solidFill>
              <a:latin typeface="Gill Sans MT"/>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latin typeface="Gill Sans MT"/>
            </a:endParaRPr>
          </a:p>
        </p:txBody>
      </p:sp>
      <p:sp>
        <p:nvSpPr>
          <p:cNvPr id="7" name="Slide Number Placeholder 6"/>
          <p:cNvSpPr>
            <a:spLocks noGrp="1"/>
          </p:cNvSpPr>
          <p:nvPr>
            <p:ph type="sldNum" sz="quarter" idx="12"/>
          </p:nvPr>
        </p:nvSpPr>
        <p:spPr/>
        <p:txBody>
          <a:bodyPr/>
          <a:lstStyle/>
          <a:p>
            <a:fld id="{74CB1F81-618D-CD48-A4CF-6F1F054BD287}" type="slidenum">
              <a:rPr lang="en-US" smtClean="0">
                <a:solidFill>
                  <a:srgbClr val="E7DEC9">
                    <a:shade val="50000"/>
                    <a:satMod val="200000"/>
                  </a:srgbClr>
                </a:solidFill>
                <a:latin typeface="Gill Sans MT"/>
              </a:rPr>
              <a:pPr/>
              <a:t>‹#›</a:t>
            </a:fld>
            <a:endParaRPr lang="en-US">
              <a:solidFill>
                <a:srgbClr val="E7DEC9">
                  <a:shade val="50000"/>
                  <a:satMod val="200000"/>
                </a:srgbClr>
              </a:solidFill>
              <a:latin typeface="Gill Sans M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9633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D68DEBC-277F-E341-AEA7-A3AF9B371FD3}" type="datetimeFigureOut">
              <a:rPr lang="en-US" smtClean="0">
                <a:solidFill>
                  <a:srgbClr val="E7DEC9">
                    <a:shade val="50000"/>
                    <a:satMod val="200000"/>
                  </a:srgbClr>
                </a:solidFill>
                <a:latin typeface="Gill Sans MT"/>
              </a:rPr>
              <a:pPr/>
              <a:t>7/12/12</a:t>
            </a:fld>
            <a:endParaRPr lang="en-US">
              <a:solidFill>
                <a:srgbClr val="E7DEC9">
                  <a:shade val="50000"/>
                  <a:satMod val="200000"/>
                </a:srgbClr>
              </a:solidFill>
              <a:latin typeface="Gill Sans MT"/>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latin typeface="Gill Sans MT"/>
            </a:endParaRPr>
          </a:p>
        </p:txBody>
      </p:sp>
      <p:sp>
        <p:nvSpPr>
          <p:cNvPr id="7" name="Slide Number Placeholder 6"/>
          <p:cNvSpPr>
            <a:spLocks noGrp="1"/>
          </p:cNvSpPr>
          <p:nvPr>
            <p:ph type="sldNum" sz="quarter" idx="12"/>
          </p:nvPr>
        </p:nvSpPr>
        <p:spPr/>
        <p:txBody>
          <a:bodyPr/>
          <a:lstStyle/>
          <a:p>
            <a:fld id="{74CB1F81-618D-CD48-A4CF-6F1F054BD287}" type="slidenum">
              <a:rPr lang="en-US" smtClean="0">
                <a:solidFill>
                  <a:srgbClr val="E7DEC9">
                    <a:shade val="50000"/>
                    <a:satMod val="200000"/>
                  </a:srgbClr>
                </a:solidFill>
                <a:latin typeface="Gill Sans MT"/>
              </a:rPr>
              <a:pPr/>
              <a:t>‹#›</a:t>
            </a:fld>
            <a:endParaRPr lang="en-US">
              <a:solidFill>
                <a:srgbClr val="E7DEC9">
                  <a:shade val="50000"/>
                  <a:satMod val="200000"/>
                </a:srgbClr>
              </a:solidFill>
              <a:latin typeface="Gill Sans MT"/>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lang="en-US" sz="3200">
              <a:solidFill>
                <a:prstClr val="black"/>
              </a:solidFill>
              <a:latin typeface="Gill Sans MT"/>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lstStyle>
          <a:p>
            <a:pPr marL="0" algn="l" eaLnBrk="1" latinLnBrk="0" hangingPunct="1"/>
            <a:r>
              <a:rPr kumimoji="0" lang="en-US" smtClean="0"/>
              <a:t>Click icon to add picture</a:t>
            </a:r>
            <a:endParaRPr kumimoji="0" lang="en-US" dirty="0"/>
          </a:p>
        </p:txBody>
      </p:sp>
      <p:sp>
        <p:nvSpPr>
          <p:cNvPr id="9" name="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ill Sans MT"/>
            </a:endParaRPr>
          </a:p>
        </p:txBody>
      </p:sp>
      <p:sp>
        <p:nvSpPr>
          <p:cNvPr id="10" name="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latin typeface="Gill Sans MT"/>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1678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D68DEBC-277F-E341-AEA7-A3AF9B371FD3}" type="datetimeFigureOut">
              <a:rPr lang="en-US" smtClean="0">
                <a:solidFill>
                  <a:srgbClr val="E7DEC9">
                    <a:shade val="50000"/>
                    <a:satMod val="200000"/>
                  </a:srgbClr>
                </a:solidFill>
                <a:latin typeface="Gill Sans MT"/>
              </a:rPr>
              <a:pPr/>
              <a:t>7/12/12</a:t>
            </a:fld>
            <a:endParaRPr lang="en-US">
              <a:solidFill>
                <a:srgbClr val="E7DEC9">
                  <a:shade val="50000"/>
                  <a:satMod val="200000"/>
                </a:srgbClr>
              </a:solidFill>
              <a:latin typeface="Gill Sans MT"/>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latin typeface="Gill Sans MT"/>
            </a:endParaRPr>
          </a:p>
        </p:txBody>
      </p:sp>
      <p:sp>
        <p:nvSpPr>
          <p:cNvPr id="6" name="Slide Number Placeholder 5"/>
          <p:cNvSpPr>
            <a:spLocks noGrp="1"/>
          </p:cNvSpPr>
          <p:nvPr>
            <p:ph type="sldNum" sz="quarter" idx="12"/>
          </p:nvPr>
        </p:nvSpPr>
        <p:spPr/>
        <p:txBody>
          <a:bodyPr/>
          <a:lstStyle/>
          <a:p>
            <a:fld id="{74CB1F81-618D-CD48-A4CF-6F1F054BD287}" type="slidenum">
              <a:rPr lang="en-US" smtClean="0">
                <a:solidFill>
                  <a:srgbClr val="E7DEC9">
                    <a:shade val="50000"/>
                    <a:satMod val="200000"/>
                  </a:srgbClr>
                </a:solidFill>
                <a:latin typeface="Gill Sans MT"/>
              </a:rPr>
              <a:pPr/>
              <a:t>‹#›</a:t>
            </a:fld>
            <a:endParaRPr lang="en-US">
              <a:solidFill>
                <a:srgbClr val="E7DEC9">
                  <a:shade val="50000"/>
                  <a:satMod val="200000"/>
                </a:srgbClr>
              </a:solidFill>
              <a:latin typeface="Gill Sans M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9572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D68DEBC-277F-E341-AEA7-A3AF9B371FD3}" type="datetimeFigureOut">
              <a:rPr lang="en-US" smtClean="0">
                <a:solidFill>
                  <a:srgbClr val="E7DEC9">
                    <a:shade val="50000"/>
                    <a:satMod val="200000"/>
                  </a:srgbClr>
                </a:solidFill>
                <a:latin typeface="Gill Sans MT"/>
              </a:rPr>
              <a:pPr/>
              <a:t>7/12/12</a:t>
            </a:fld>
            <a:endParaRPr lang="en-US">
              <a:solidFill>
                <a:srgbClr val="E7DEC9">
                  <a:shade val="50000"/>
                  <a:satMod val="200000"/>
                </a:srgbClr>
              </a:solidFill>
              <a:latin typeface="Gill Sans MT"/>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latin typeface="Gill Sans MT"/>
            </a:endParaRPr>
          </a:p>
        </p:txBody>
      </p:sp>
      <p:sp>
        <p:nvSpPr>
          <p:cNvPr id="6" name="Slide Number Placeholder 5"/>
          <p:cNvSpPr>
            <a:spLocks noGrp="1"/>
          </p:cNvSpPr>
          <p:nvPr>
            <p:ph type="sldNum" sz="quarter" idx="12"/>
          </p:nvPr>
        </p:nvSpPr>
        <p:spPr/>
        <p:txBody>
          <a:bodyPr/>
          <a:lstStyle/>
          <a:p>
            <a:fld id="{74CB1F81-618D-CD48-A4CF-6F1F054BD287}" type="slidenum">
              <a:rPr lang="en-US" smtClean="0">
                <a:solidFill>
                  <a:srgbClr val="E7DEC9">
                    <a:shade val="50000"/>
                    <a:satMod val="200000"/>
                  </a:srgbClr>
                </a:solidFill>
                <a:latin typeface="Gill Sans MT"/>
              </a:rPr>
              <a:pPr/>
              <a:t>‹#›</a:t>
            </a:fld>
            <a:endParaRPr lang="en-US">
              <a:solidFill>
                <a:srgbClr val="E7DEC9">
                  <a:shade val="50000"/>
                  <a:satMod val="200000"/>
                </a:srgbClr>
              </a:solidFill>
              <a:latin typeface="Gill Sans M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079685"/>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B863EE-AA4A-504E-AABD-472E32CE9119}" type="datetimeFigureOut">
              <a:rPr lang="en-US" smtClean="0"/>
              <a:pPr/>
              <a:t>7/12/12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CFA27D-6860-A04D-B631-3D6390A3710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9191755"/>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B863EE-AA4A-504E-AABD-472E32CE9119}" type="datetimeFigureOut">
              <a:rPr lang="en-US" smtClean="0"/>
              <a:pPr/>
              <a:t>7/12/12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CFA27D-6860-A04D-B631-3D6390A3710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9231751"/>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B863EE-AA4A-504E-AABD-472E32CE9119}" type="datetimeFigureOut">
              <a:rPr lang="en-US" smtClean="0"/>
              <a:pPr/>
              <a:t>7/12/12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CFA27D-6860-A04D-B631-3D6390A3710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43918748"/>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B863EE-AA4A-504E-AABD-472E32CE9119}" type="datetimeFigureOut">
              <a:rPr lang="en-US" smtClean="0"/>
              <a:pPr/>
              <a:t>7/12/12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CFA27D-6860-A04D-B631-3D6390A3710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5174739"/>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B863EE-AA4A-504E-AABD-472E32CE9119}" type="datetimeFigureOut">
              <a:rPr lang="en-US" smtClean="0"/>
              <a:pPr/>
              <a:t>7/12/12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CFA27D-6860-A04D-B631-3D6390A3710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959089"/>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B863EE-AA4A-504E-AABD-472E32CE9119}" type="datetimeFigureOut">
              <a:rPr lang="en-US" smtClean="0"/>
              <a:pPr/>
              <a:t>7/12/12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CFA27D-6860-A04D-B631-3D6390A3710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0092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4" Type="http://schemas.openxmlformats.org/officeDocument/2006/relationships/slideLayout" Target="../slideLayouts/slideLayout15.xml"/><Relationship Id="rId7" Type="http://schemas.openxmlformats.org/officeDocument/2006/relationships/slideLayout" Target="../slideLayouts/slideLayout18.xml"/><Relationship Id="rId11" Type="http://schemas.openxmlformats.org/officeDocument/2006/relationships/slideLayout" Target="../slideLayouts/slideLayout2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8" Type="http://schemas.openxmlformats.org/officeDocument/2006/relationships/slideLayout" Target="../slideLayouts/slideLayout19.xml"/><Relationship Id="rId13" Type="http://schemas.openxmlformats.org/officeDocument/2006/relationships/image" Target="../media/image1.png"/><Relationship Id="rId10" Type="http://schemas.openxmlformats.org/officeDocument/2006/relationships/slideLayout" Target="../slideLayouts/slideLayout21.xml"/><Relationship Id="rId5"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3.xml"/><Relationship Id="rId9" Type="http://schemas.openxmlformats.org/officeDocument/2006/relationships/slideLayout" Target="../slideLayouts/slideLayout20.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4" Type="http://schemas.openxmlformats.org/officeDocument/2006/relationships/slideLayout" Target="../slideLayouts/slideLayout26.xml"/><Relationship Id="rId7" Type="http://schemas.openxmlformats.org/officeDocument/2006/relationships/slideLayout" Target="../slideLayouts/slideLayout29.xml"/><Relationship Id="rId11" Type="http://schemas.openxmlformats.org/officeDocument/2006/relationships/slideLayout" Target="../slideLayouts/slideLayout3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8" Type="http://schemas.openxmlformats.org/officeDocument/2006/relationships/slideLayout" Target="../slideLayouts/slideLayout30.xml"/><Relationship Id="rId13" Type="http://schemas.openxmlformats.org/officeDocument/2006/relationships/image" Target="../media/image1.png"/><Relationship Id="rId10" Type="http://schemas.openxmlformats.org/officeDocument/2006/relationships/slideLayout" Target="../slideLayouts/slideLayout32.xml"/><Relationship Id="rId5"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4.xml"/><Relationship Id="rId9" Type="http://schemas.openxmlformats.org/officeDocument/2006/relationships/slideLayout" Target="../slideLayouts/slideLayout31.xml"/><Relationship Id="rId3"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863EE-AA4A-504E-AABD-472E32CE9119}" type="datetimeFigureOut">
              <a:rPr lang="en-US" smtClean="0"/>
              <a:pPr/>
              <a:t>7/12/12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FA27D-6860-A04D-B631-3D6390A3710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7201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76992-8450-AE45-86A5-6BF74140C816}" type="datetimeFigureOut">
              <a:rPr lang="en-US">
                <a:solidFill>
                  <a:prstClr val="black">
                    <a:tint val="75000"/>
                  </a:prstClr>
                </a:solidFill>
                <a:latin typeface="Calibri"/>
              </a:rPr>
              <a:pPr/>
              <a:t>7/12/12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0892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ill Sans MT"/>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ill Sans MT"/>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ill Sans MT"/>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ill Sans MT"/>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lstStyle>
          <a:p>
            <a:fld id="{ED68DEBC-277F-E341-AEA7-A3AF9B371FD3}" type="datetimeFigureOut">
              <a:rPr lang="en-US" smtClean="0">
                <a:solidFill>
                  <a:srgbClr val="E7DEC9">
                    <a:shade val="50000"/>
                    <a:satMod val="200000"/>
                  </a:srgbClr>
                </a:solidFill>
                <a:latin typeface="Gill Sans MT"/>
              </a:rPr>
              <a:pPr/>
              <a:t>7/12/12</a:t>
            </a:fld>
            <a:endParaRPr lang="en-US">
              <a:solidFill>
                <a:srgbClr val="E7DEC9">
                  <a:shade val="50000"/>
                  <a:satMod val="200000"/>
                </a:srgbClr>
              </a:solidFill>
              <a:latin typeface="Gill Sans MT"/>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lstStyle>
          <a:p>
            <a:endParaRPr lang="en-US">
              <a:solidFill>
                <a:srgbClr val="E7DEC9">
                  <a:shade val="50000"/>
                  <a:satMod val="200000"/>
                </a:srgbClr>
              </a:solidFill>
              <a:latin typeface="Gill Sans MT"/>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lstStyle>
          <a:p>
            <a:fld id="{74CB1F81-618D-CD48-A4CF-6F1F054BD287}" type="slidenum">
              <a:rPr lang="en-US" smtClean="0">
                <a:solidFill>
                  <a:srgbClr val="E7DEC9">
                    <a:shade val="50000"/>
                    <a:satMod val="200000"/>
                  </a:srgbClr>
                </a:solidFill>
                <a:latin typeface="Gill Sans MT"/>
              </a:rPr>
              <a:pPr/>
              <a:t>‹#›</a:t>
            </a:fld>
            <a:endParaRPr lang="en-US">
              <a:solidFill>
                <a:srgbClr val="E7DEC9">
                  <a:shade val="50000"/>
                  <a:satMod val="200000"/>
                </a:srgbClr>
              </a:solidFill>
              <a:latin typeface="Gill Sans MT"/>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ill Sans M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82463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tiff"/><Relationship Id="rId3" Type="http://schemas.openxmlformats.org/officeDocument/2006/relationships/image" Target="../media/image6.tif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audio" Target="../media/audio2.bin"/><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audio" Target="../media/audio1.bin"/><Relationship Id="rId3" Type="http://schemas.openxmlformats.org/officeDocument/2006/relationships/image" Target="../media/image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3.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13.jpeg"/><Relationship Id="rId3" Type="http://schemas.openxmlformats.org/officeDocument/2006/relationships/image" Target="../media/image14.jpe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8.gif"/><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eg"/><Relationship Id="rId3" Type="http://schemas.openxmlformats.org/officeDocument/2006/relationships/image" Target="../media/image19.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hyperlink" Target="http://www.nanoporetech.com/technology/minion-a-miniaturised-sensing-instrument" TargetMode="Externa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20.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943809" y="1623203"/>
            <a:ext cx="6812507" cy="1077218"/>
          </a:xfrm>
          <a:prstGeom prst="rect">
            <a:avLst/>
          </a:prstGeom>
          <a:noFill/>
        </p:spPr>
        <p:txBody>
          <a:bodyPr wrap="square" rtlCol="0">
            <a:spAutoFit/>
          </a:bodyPr>
          <a:lstStyle/>
          <a:p>
            <a:r>
              <a:rPr lang="en-US" sz="3200" b="1" dirty="0" smtClean="0">
                <a:solidFill>
                  <a:prstClr val="black"/>
                </a:solidFill>
                <a:latin typeface="Century Gothic"/>
                <a:cs typeface="Century Gothic"/>
              </a:rPr>
              <a:t>The past, present, and future of DNA sequencing</a:t>
            </a:r>
            <a:endParaRPr lang="en-US" sz="3200" b="1" dirty="0">
              <a:solidFill>
                <a:prstClr val="black"/>
              </a:solidFill>
              <a:latin typeface="Century Gothic"/>
              <a:cs typeface="Century Gothic"/>
            </a:endParaRPr>
          </a:p>
        </p:txBody>
      </p:sp>
      <p:sp>
        <p:nvSpPr>
          <p:cNvPr id="6" name="TextBox 5"/>
          <p:cNvSpPr txBox="1"/>
          <p:nvPr/>
        </p:nvSpPr>
        <p:spPr>
          <a:xfrm>
            <a:off x="1943809" y="2758883"/>
            <a:ext cx="1420882" cy="369332"/>
          </a:xfrm>
          <a:prstGeom prst="rect">
            <a:avLst/>
          </a:prstGeom>
          <a:noFill/>
        </p:spPr>
        <p:txBody>
          <a:bodyPr wrap="none" rtlCol="0">
            <a:spAutoFit/>
          </a:bodyPr>
          <a:lstStyle/>
          <a:p>
            <a:r>
              <a:rPr lang="en-US" dirty="0" smtClean="0">
                <a:solidFill>
                  <a:prstClr val="black"/>
                </a:solidFill>
                <a:latin typeface="Century Gothic"/>
                <a:cs typeface="Century Gothic"/>
              </a:rPr>
              <a:t>Dan </a:t>
            </a:r>
            <a:r>
              <a:rPr lang="en-US" dirty="0">
                <a:solidFill>
                  <a:prstClr val="black"/>
                </a:solidFill>
                <a:latin typeface="Century Gothic"/>
                <a:cs typeface="Century Gothic"/>
              </a:rPr>
              <a:t>Russell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6075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25" name="Picture 24" descr="SG4 middle.png"/>
          <p:cNvPicPr>
            <a:picLocks noChangeAspect="1"/>
          </p:cNvPicPr>
          <p:nvPr/>
        </p:nvPicPr>
        <p:blipFill>
          <a:blip r:embed="rId2"/>
          <a:stretch>
            <a:fillRect/>
          </a:stretch>
        </p:blipFill>
        <p:spPr>
          <a:xfrm>
            <a:off x="131207" y="945654"/>
            <a:ext cx="8848249" cy="3994001"/>
          </a:xfrm>
          <a:prstGeom prst="rect">
            <a:avLst/>
          </a:prstGeom>
        </p:spPr>
      </p:pic>
      <p:sp>
        <p:nvSpPr>
          <p:cNvPr id="26" name="TextBox 25"/>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What is finishing?</a:t>
            </a:r>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83951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pSp>
        <p:nvGrpSpPr>
          <p:cNvPr id="94" name="Group 93"/>
          <p:cNvGrpSpPr/>
          <p:nvPr/>
        </p:nvGrpSpPr>
        <p:grpSpPr>
          <a:xfrm>
            <a:off x="1600200" y="2030404"/>
            <a:ext cx="6934200" cy="477050"/>
            <a:chOff x="1600200" y="2030404"/>
            <a:chExt cx="6934200" cy="477050"/>
          </a:xfrm>
        </p:grpSpPr>
        <p:cxnSp>
          <p:nvCxnSpPr>
            <p:cNvPr id="18" name="Straight Connector 17"/>
            <p:cNvCxnSpPr/>
            <p:nvPr/>
          </p:nvCxnSpPr>
          <p:spPr>
            <a:xfrm>
              <a:off x="2095500" y="203040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943100" y="2182804"/>
              <a:ext cx="6858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600200" y="2334410"/>
              <a:ext cx="8001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8115300" y="2501102"/>
              <a:ext cx="3048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247900" y="218280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476500" y="233123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658100" y="250269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714500" y="2030404"/>
              <a:ext cx="21336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009900" y="203358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543300" y="2035168"/>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152900" y="203675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686300" y="203834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143500" y="2039932"/>
              <a:ext cx="762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932311" y="204152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590800" y="203199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438900" y="2043108"/>
              <a:ext cx="117348"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048500" y="204469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467600" y="204628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886700" y="2047872"/>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743200" y="218121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429000" y="218518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076700" y="2189156"/>
              <a:ext cx="2667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419600" y="2193126"/>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162300" y="2184392"/>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932311" y="2340762"/>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322320" y="2492368"/>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172200" y="2197890"/>
              <a:ext cx="4572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7734300" y="220265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162300" y="2329646"/>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438650" y="249554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048500" y="2343938"/>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895600" y="2329646"/>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305800" y="2204242"/>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886700" y="2347114"/>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932311" y="2196302"/>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676900" y="2339174"/>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620000" y="2345526"/>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781300" y="2489192"/>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3048000" y="2490780"/>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277100" y="220106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962400" y="249395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8153400" y="2347908"/>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067300" y="2496338"/>
              <a:ext cx="2667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248400" y="250110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391150" y="249792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7162800" y="2505866"/>
              <a:ext cx="4191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4705350" y="2337586"/>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714750" y="2329646"/>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5029200" y="2194714"/>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809750" y="2482840"/>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829300" y="2499514"/>
              <a:ext cx="152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019800" y="2497132"/>
              <a:ext cx="152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3" name="Subtitle 2"/>
          <p:cNvSpPr>
            <a:spLocks noGrp="1"/>
          </p:cNvSpPr>
          <p:nvPr>
            <p:ph type="subTitle" idx="1"/>
          </p:nvPr>
        </p:nvSpPr>
        <p:spPr>
          <a:xfrm>
            <a:off x="1432560" y="1371600"/>
            <a:ext cx="7406640" cy="1295400"/>
          </a:xfrm>
        </p:spPr>
        <p:txBody>
          <a:bodyPr>
            <a:normAutofit/>
          </a:bodyPr>
          <a:lstStyle/>
          <a:p>
            <a:r>
              <a:rPr lang="en-US" sz="2000" dirty="0" smtClean="0"/>
              <a:t>When we put all the reads back together this time:</a:t>
            </a:r>
          </a:p>
          <a:p>
            <a:endParaRPr lang="en-US" dirty="0" smtClean="0"/>
          </a:p>
        </p:txBody>
      </p:sp>
      <p:grpSp>
        <p:nvGrpSpPr>
          <p:cNvPr id="95" name="Group 94"/>
          <p:cNvGrpSpPr/>
          <p:nvPr/>
        </p:nvGrpSpPr>
        <p:grpSpPr>
          <a:xfrm>
            <a:off x="6630194" y="1919677"/>
            <a:ext cx="418306" cy="691358"/>
            <a:chOff x="6630194" y="1919677"/>
            <a:chExt cx="418306" cy="691358"/>
          </a:xfrm>
        </p:grpSpPr>
        <p:cxnSp>
          <p:nvCxnSpPr>
            <p:cNvPr id="86" name="Straight Connector 85"/>
            <p:cNvCxnSpPr/>
            <p:nvPr/>
          </p:nvCxnSpPr>
          <p:spPr>
            <a:xfrm rot="5400000">
              <a:off x="6285309" y="2264562"/>
              <a:ext cx="691358"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5400000">
              <a:off x="6702027" y="2264562"/>
              <a:ext cx="691358"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89" name="Subtitle 2"/>
          <p:cNvSpPr txBox="1">
            <a:spLocks/>
          </p:cNvSpPr>
          <p:nvPr/>
        </p:nvSpPr>
        <p:spPr>
          <a:xfrm>
            <a:off x="6432042" y="2895600"/>
            <a:ext cx="826770" cy="457200"/>
          </a:xfrm>
          <a:prstGeom prst="rect">
            <a:avLst/>
          </a:prstGeom>
        </p:spPr>
        <p:txBody>
          <a:bodyPr tIns="0">
            <a:normAutofit/>
          </a:bodyPr>
          <a:lstStyle/>
          <a:p>
            <a:pPr marL="27432" algn="ctr" defTabSz="914400">
              <a:spcBef>
                <a:spcPts val="600"/>
              </a:spcBef>
              <a:buClr>
                <a:srgbClr val="3891A7"/>
              </a:buClr>
              <a:buSzPct val="80000"/>
              <a:buFont typeface="Wingdings 2"/>
              <a:buNone/>
              <a:defRPr/>
            </a:pPr>
            <a:r>
              <a:rPr lang="en-US" sz="2000" dirty="0">
                <a:solidFill>
                  <a:srgbClr val="4F271C">
                    <a:shade val="30000"/>
                    <a:satMod val="150000"/>
                  </a:srgbClr>
                </a:solidFill>
                <a:latin typeface="Gill Sans MT"/>
              </a:rPr>
              <a:t>GAP!</a:t>
            </a:r>
          </a:p>
          <a:p>
            <a:pPr marL="27432" algn="ctr" defTabSz="914400">
              <a:spcBef>
                <a:spcPts val="600"/>
              </a:spcBef>
              <a:buClr>
                <a:srgbClr val="3891A7"/>
              </a:buClr>
              <a:buSzPct val="80000"/>
              <a:buFont typeface="Wingdings 2"/>
              <a:buNone/>
              <a:defRPr/>
            </a:pPr>
            <a:endParaRPr lang="en-US" sz="2600" dirty="0">
              <a:solidFill>
                <a:srgbClr val="4F271C">
                  <a:shade val="30000"/>
                  <a:satMod val="150000"/>
                </a:srgbClr>
              </a:solidFill>
              <a:latin typeface="Gill Sans MT"/>
            </a:endParaRPr>
          </a:p>
        </p:txBody>
      </p:sp>
      <p:sp>
        <p:nvSpPr>
          <p:cNvPr id="90" name="Subtitle 2"/>
          <p:cNvSpPr txBox="1">
            <a:spLocks/>
          </p:cNvSpPr>
          <p:nvPr/>
        </p:nvSpPr>
        <p:spPr>
          <a:xfrm>
            <a:off x="1432560" y="3352800"/>
            <a:ext cx="7406640" cy="12954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2000" dirty="0">
                <a:solidFill>
                  <a:srgbClr val="4F271C">
                    <a:shade val="30000"/>
                    <a:satMod val="150000"/>
                  </a:srgbClr>
                </a:solidFill>
                <a:latin typeface="Gill Sans MT"/>
              </a:rPr>
              <a:t>But now we at least know the sequence on each side, so we can design primers to run a sequencing reaction towards the gap, and hopefully connect our </a:t>
            </a:r>
            <a:r>
              <a:rPr lang="en-US" sz="2000" dirty="0" err="1">
                <a:solidFill>
                  <a:srgbClr val="4F271C">
                    <a:shade val="30000"/>
                    <a:satMod val="150000"/>
                  </a:srgbClr>
                </a:solidFill>
                <a:latin typeface="Gill Sans MT"/>
              </a:rPr>
              <a:t>contigs</a:t>
            </a:r>
            <a:r>
              <a:rPr lang="en-US" sz="2000" dirty="0">
                <a:solidFill>
                  <a:srgbClr val="4F271C">
                    <a:shade val="30000"/>
                    <a:satMod val="150000"/>
                  </a:srgbClr>
                </a:solidFill>
                <a:latin typeface="Gill Sans MT"/>
              </a:rPr>
              <a:t>.</a:t>
            </a:r>
          </a:p>
          <a:p>
            <a:pPr marL="27432" defTabSz="914400">
              <a:spcBef>
                <a:spcPts val="600"/>
              </a:spcBef>
              <a:buClr>
                <a:srgbClr val="3891A7"/>
              </a:buClr>
              <a:buSzPct val="80000"/>
              <a:buFont typeface="Wingdings 2"/>
              <a:buNone/>
              <a:defRPr/>
            </a:pPr>
            <a:endParaRPr lang="en-US" sz="2600" dirty="0">
              <a:solidFill>
                <a:srgbClr val="4F271C">
                  <a:shade val="30000"/>
                  <a:satMod val="150000"/>
                </a:srgbClr>
              </a:solidFill>
              <a:latin typeface="Gill Sans MT"/>
            </a:endParaRPr>
          </a:p>
        </p:txBody>
      </p:sp>
      <p:cxnSp>
        <p:nvCxnSpPr>
          <p:cNvPr id="92" name="Straight Arrow Connector 91"/>
          <p:cNvCxnSpPr/>
          <p:nvPr/>
        </p:nvCxnSpPr>
        <p:spPr>
          <a:xfrm>
            <a:off x="6313311" y="1918089"/>
            <a:ext cx="192024" cy="1588"/>
          </a:xfrm>
          <a:prstGeom prst="straightConnector1">
            <a:avLst/>
          </a:prstGeom>
          <a:ln>
            <a:solidFill>
              <a:srgbClr val="00FF00"/>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7066788" y="2667000"/>
            <a:ext cx="192024" cy="1588"/>
          </a:xfrm>
          <a:prstGeom prst="straightConnector1">
            <a:avLst/>
          </a:prstGeom>
          <a:ln>
            <a:solidFill>
              <a:srgbClr val="00FF00"/>
            </a:solidFill>
            <a:headEnd type="arrow" w="sm" len="sm"/>
            <a:tailEnd type="none" w="sm" len="sm"/>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3599688" y="1916501"/>
            <a:ext cx="192024" cy="1588"/>
          </a:xfrm>
          <a:prstGeom prst="straightConnector1">
            <a:avLst/>
          </a:prstGeom>
          <a:ln>
            <a:solidFill>
              <a:srgbClr val="00FF00"/>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What is finishing?</a:t>
            </a:r>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627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dissolve">
                                      <p:cBhvr>
                                        <p:cTn id="7" dur="500"/>
                                        <p:tgtEl>
                                          <p:spTgt spid="94"/>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95"/>
                                        </p:tgtEl>
                                        <p:attrNameLst>
                                          <p:attrName>style.visibility</p:attrName>
                                        </p:attrNameLst>
                                      </p:cBhvr>
                                      <p:to>
                                        <p:strVal val="visible"/>
                                      </p:to>
                                    </p:set>
                                    <p:animEffect transition="in" filter="dissolve">
                                      <p:cBhvr>
                                        <p:cTn id="11" dur="500"/>
                                        <p:tgtEl>
                                          <p:spTgt spid="95"/>
                                        </p:tgtEl>
                                      </p:cBhvr>
                                    </p:animEffect>
                                  </p:childTnLst>
                                </p:cTn>
                              </p:par>
                            </p:childTnLst>
                          </p:cTn>
                        </p:par>
                        <p:par>
                          <p:cTn id="12" fill="hold">
                            <p:stCondLst>
                              <p:cond delay="2000"/>
                            </p:stCondLst>
                            <p:childTnLst>
                              <p:par>
                                <p:cTn id="13" presetID="9" presetClass="entr" presetSubtype="0" fill="hold" grpId="0" nodeType="afterEffect">
                                  <p:stCondLst>
                                    <p:cond delay="500"/>
                                  </p:stCondLst>
                                  <p:childTnLst>
                                    <p:set>
                                      <p:cBhvr>
                                        <p:cTn id="14" dur="1" fill="hold">
                                          <p:stCondLst>
                                            <p:cond delay="0"/>
                                          </p:stCondLst>
                                        </p:cTn>
                                        <p:tgtEl>
                                          <p:spTgt spid="89"/>
                                        </p:tgtEl>
                                        <p:attrNameLst>
                                          <p:attrName>style.visibility</p:attrName>
                                        </p:attrNameLst>
                                      </p:cBhvr>
                                      <p:to>
                                        <p:strVal val="visible"/>
                                      </p:to>
                                    </p:set>
                                    <p:animEffect transition="in" filter="dissolve">
                                      <p:cBhvr>
                                        <p:cTn id="15" dur="500"/>
                                        <p:tgtEl>
                                          <p:spTgt spid="8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dissolve">
                                      <p:cBhvr>
                                        <p:cTn id="20" dur="500"/>
                                        <p:tgtEl>
                                          <p:spTgt spid="90"/>
                                        </p:tgtEl>
                                      </p:cBhvr>
                                    </p:animEffect>
                                  </p:childTnLst>
                                </p:cTn>
                              </p:par>
                            </p:childTnLst>
                          </p:cTn>
                        </p:par>
                        <p:par>
                          <p:cTn id="21" fill="hold">
                            <p:stCondLst>
                              <p:cond delay="500"/>
                            </p:stCondLst>
                            <p:childTnLst>
                              <p:par>
                                <p:cTn id="22" presetID="1" presetClass="entr" presetSubtype="0" fill="hold" nodeType="afterEffect">
                                  <p:stCondLst>
                                    <p:cond delay="3000"/>
                                  </p:stCondLst>
                                  <p:childTnLst>
                                    <p:set>
                                      <p:cBhvr>
                                        <p:cTn id="23" dur="1" fill="hold">
                                          <p:stCondLst>
                                            <p:cond delay="0"/>
                                          </p:stCondLst>
                                        </p:cTn>
                                        <p:tgtEl>
                                          <p:spTgt spid="92"/>
                                        </p:tgtEl>
                                        <p:attrNameLst>
                                          <p:attrName>style.visibility</p:attrName>
                                        </p:attrNameLst>
                                      </p:cBhvr>
                                      <p:to>
                                        <p:strVal val="visible"/>
                                      </p:to>
                                    </p:set>
                                  </p:childTnLst>
                                </p:cTn>
                              </p:par>
                            </p:childTnLst>
                          </p:cTn>
                        </p:par>
                        <p:par>
                          <p:cTn id="24" fill="hold">
                            <p:stCondLst>
                              <p:cond delay="3500"/>
                            </p:stCondLst>
                            <p:childTnLst>
                              <p:par>
                                <p:cTn id="25" presetID="1" presetClass="entr" presetSubtype="0" fill="hold" nodeType="afterEffect">
                                  <p:stCondLst>
                                    <p:cond delay="150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 name="Picture 2" descr="SarFireWeak.tif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102056"/>
            <a:ext cx="9144000" cy="3891888"/>
          </a:xfrm>
          <a:prstGeom prst="rect">
            <a:avLst/>
          </a:prstGeom>
        </p:spPr>
      </p:pic>
      <p:sp>
        <p:nvSpPr>
          <p:cNvPr id="26" name="TextBox 25"/>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What is finishing?</a:t>
            </a:r>
            <a:endParaRPr lang="en-US" sz="3200" b="1" dirty="0">
              <a:solidFill>
                <a:prstClr val="black"/>
              </a:solidFill>
              <a:latin typeface="Century Gothic"/>
              <a:cs typeface="Century Gothic"/>
            </a:endParaRPr>
          </a:p>
        </p:txBody>
      </p:sp>
      <p:pic>
        <p:nvPicPr>
          <p:cNvPr id="2" name="Picture 1" descr="SarFireWeakResolved.tif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102056"/>
            <a:ext cx="9144000" cy="388982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389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974510" y="43163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What is finishing?</a:t>
            </a:r>
            <a:endParaRPr lang="en-US" sz="3200" b="1" dirty="0">
              <a:solidFill>
                <a:prstClr val="black"/>
              </a:solidFill>
              <a:latin typeface="Century Gothic"/>
              <a:cs typeface="Century Gothic"/>
            </a:endParaRPr>
          </a:p>
        </p:txBody>
      </p:sp>
      <p:sp>
        <p:nvSpPr>
          <p:cNvPr id="4" name="TextBox 3"/>
          <p:cNvSpPr txBox="1"/>
          <p:nvPr/>
        </p:nvSpPr>
        <p:spPr>
          <a:xfrm>
            <a:off x="1974510" y="1198880"/>
            <a:ext cx="6570050" cy="1200328"/>
          </a:xfrm>
          <a:prstGeom prst="rect">
            <a:avLst/>
          </a:prstGeom>
          <a:noFill/>
        </p:spPr>
        <p:txBody>
          <a:bodyPr wrap="square" rtlCol="0">
            <a:spAutoFit/>
          </a:bodyPr>
          <a:lstStyle/>
          <a:p>
            <a:r>
              <a:rPr lang="en-US" sz="2400" dirty="0" smtClean="0"/>
              <a:t>A combination of computer and wet-bench work to ensure that the entire genome sequence is present and that all bases are high quality.</a:t>
            </a: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101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ectangle 15"/>
          <p:cNvSpPr/>
          <p:nvPr/>
        </p:nvSpPr>
        <p:spPr>
          <a:xfrm>
            <a:off x="2013640" y="1250611"/>
            <a:ext cx="6742676" cy="329968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extBox 16"/>
          <p:cNvSpPr txBox="1"/>
          <p:nvPr/>
        </p:nvSpPr>
        <p:spPr>
          <a:xfrm>
            <a:off x="3037125" y="1502294"/>
            <a:ext cx="5327099" cy="2708434"/>
          </a:xfrm>
          <a:prstGeom prst="rect">
            <a:avLst/>
          </a:prstGeom>
          <a:noFill/>
        </p:spPr>
        <p:txBody>
          <a:bodyPr wrap="none" rtlCol="0">
            <a:spAutoFit/>
          </a:bodyPr>
          <a:lstStyle/>
          <a:p>
            <a:pPr marL="342900" indent="-342900">
              <a:spcAft>
                <a:spcPts val="1200"/>
              </a:spcAft>
              <a:buFontTx/>
              <a:buAutoNum type="arabicPeriod"/>
            </a:pPr>
            <a:r>
              <a:rPr lang="en-US" sz="2000" b="1" dirty="0">
                <a:solidFill>
                  <a:prstClr val="white"/>
                </a:solidFill>
                <a:latin typeface="Century Gothic"/>
                <a:cs typeface="Century Gothic"/>
              </a:rPr>
              <a:t>Shotgun sequencing to generate reads</a:t>
            </a:r>
          </a:p>
          <a:p>
            <a:pPr marL="342900" indent="-342900">
              <a:spcAft>
                <a:spcPts val="1200"/>
              </a:spcAft>
              <a:buFontTx/>
              <a:buAutoNum type="arabicPeriod"/>
            </a:pPr>
            <a:r>
              <a:rPr lang="en-US" sz="2000" b="1" dirty="0">
                <a:solidFill>
                  <a:prstClr val="white"/>
                </a:solidFill>
                <a:latin typeface="Century Gothic"/>
                <a:cs typeface="Century Gothic"/>
              </a:rPr>
              <a:t>Assembly of reads</a:t>
            </a:r>
          </a:p>
          <a:p>
            <a:pPr marL="342900" indent="-342900">
              <a:spcAft>
                <a:spcPts val="1200"/>
              </a:spcAft>
              <a:buFontTx/>
              <a:buAutoNum type="arabicPeriod"/>
            </a:pPr>
            <a:r>
              <a:rPr lang="en-US" sz="2000" b="1" dirty="0">
                <a:solidFill>
                  <a:prstClr val="white"/>
                </a:solidFill>
                <a:latin typeface="Century Gothic"/>
                <a:cs typeface="Century Gothic"/>
              </a:rPr>
              <a:t>Identification of weak areas</a:t>
            </a:r>
          </a:p>
          <a:p>
            <a:pPr marL="342900" indent="-342900">
              <a:spcAft>
                <a:spcPts val="1200"/>
              </a:spcAft>
              <a:buFontTx/>
              <a:buAutoNum type="arabicPeriod"/>
            </a:pPr>
            <a:r>
              <a:rPr lang="en-US" sz="2000" b="1" dirty="0">
                <a:solidFill>
                  <a:prstClr val="white"/>
                </a:solidFill>
                <a:latin typeface="Century Gothic"/>
                <a:cs typeface="Century Gothic"/>
              </a:rPr>
              <a:t>Targeted </a:t>
            </a:r>
            <a:r>
              <a:rPr lang="en-US" sz="2000" b="1" dirty="0" smtClean="0">
                <a:solidFill>
                  <a:prstClr val="white"/>
                </a:solidFill>
                <a:latin typeface="Century Gothic"/>
                <a:cs typeface="Century Gothic"/>
              </a:rPr>
              <a:t>sequencing </a:t>
            </a:r>
            <a:r>
              <a:rPr lang="en-US" sz="2000" b="1" dirty="0">
                <a:solidFill>
                  <a:prstClr val="white"/>
                </a:solidFill>
                <a:latin typeface="Century Gothic"/>
                <a:cs typeface="Century Gothic"/>
              </a:rPr>
              <a:t>runs to fix</a:t>
            </a:r>
          </a:p>
          <a:p>
            <a:pPr marL="342900" indent="-342900">
              <a:spcAft>
                <a:spcPts val="1200"/>
              </a:spcAft>
              <a:buFontTx/>
              <a:buAutoNum type="arabicPeriod"/>
            </a:pPr>
            <a:r>
              <a:rPr lang="en-US" sz="2000" b="1" dirty="0">
                <a:solidFill>
                  <a:prstClr val="white"/>
                </a:solidFill>
                <a:latin typeface="Century Gothic"/>
                <a:cs typeface="Century Gothic"/>
              </a:rPr>
              <a:t>Verification of finished sequence</a:t>
            </a:r>
          </a:p>
          <a:p>
            <a:pPr marL="342900" indent="-342900">
              <a:spcAft>
                <a:spcPts val="1200"/>
              </a:spcAft>
              <a:buFontTx/>
              <a:buAutoNum type="arabicPeriod"/>
            </a:pPr>
            <a:r>
              <a:rPr lang="en-US" sz="2000" b="1" dirty="0">
                <a:solidFill>
                  <a:prstClr val="white"/>
                </a:solidFill>
                <a:latin typeface="Century Gothic"/>
                <a:cs typeface="Century Gothic"/>
              </a:rPr>
              <a:t>Generation of final </a:t>
            </a:r>
            <a:r>
              <a:rPr lang="en-US" sz="2000" b="1" dirty="0" err="1">
                <a:solidFill>
                  <a:prstClr val="white"/>
                </a:solidFill>
                <a:latin typeface="Century Gothic"/>
                <a:cs typeface="Century Gothic"/>
              </a:rPr>
              <a:t>fasta</a:t>
            </a:r>
            <a:r>
              <a:rPr lang="en-US" sz="2000" b="1" dirty="0">
                <a:solidFill>
                  <a:prstClr val="white"/>
                </a:solidFill>
                <a:latin typeface="Century Gothic"/>
                <a:cs typeface="Century Gothic"/>
              </a:rPr>
              <a:t> file</a:t>
            </a:r>
          </a:p>
        </p:txBody>
      </p:sp>
      <p:grpSp>
        <p:nvGrpSpPr>
          <p:cNvPr id="28" name="Group 27"/>
          <p:cNvGrpSpPr/>
          <p:nvPr/>
        </p:nvGrpSpPr>
        <p:grpSpPr>
          <a:xfrm>
            <a:off x="3037125" y="4677294"/>
            <a:ext cx="3879185" cy="369332"/>
            <a:chOff x="3037125" y="5156200"/>
            <a:chExt cx="3879185" cy="369332"/>
          </a:xfrm>
        </p:grpSpPr>
        <p:sp>
          <p:nvSpPr>
            <p:cNvPr id="19" name="Oval 18"/>
            <p:cNvSpPr/>
            <p:nvPr/>
          </p:nvSpPr>
          <p:spPr>
            <a:xfrm>
              <a:off x="3037125" y="5260657"/>
              <a:ext cx="188675" cy="188675"/>
            </a:xfrm>
            <a:prstGeom prst="ellipse">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3238500" y="5156200"/>
              <a:ext cx="3677810" cy="369332"/>
            </a:xfrm>
            <a:prstGeom prst="rect">
              <a:avLst/>
            </a:prstGeom>
            <a:noFill/>
          </p:spPr>
          <p:txBody>
            <a:bodyPr wrap="none" rtlCol="0">
              <a:spAutoFit/>
            </a:bodyPr>
            <a:lstStyle/>
            <a:p>
              <a:r>
                <a:rPr lang="en-US" dirty="0">
                  <a:solidFill>
                    <a:prstClr val="black"/>
                  </a:solidFill>
                  <a:latin typeface="Calibri"/>
                </a:rPr>
                <a:t>Done for </a:t>
              </a:r>
              <a:r>
                <a:rPr lang="en-US" dirty="0">
                  <a:solidFill>
                    <a:prstClr val="black"/>
                  </a:solidFill>
                </a:rPr>
                <a:t>all phages sequenced at Pitt</a:t>
              </a:r>
              <a:endParaRPr lang="en-US" dirty="0">
                <a:solidFill>
                  <a:prstClr val="black"/>
                </a:solidFill>
                <a:latin typeface="Calibri"/>
              </a:endParaRPr>
            </a:p>
          </p:txBody>
        </p:sp>
      </p:grpSp>
      <p:grpSp>
        <p:nvGrpSpPr>
          <p:cNvPr id="29" name="Group 28"/>
          <p:cNvGrpSpPr/>
          <p:nvPr/>
        </p:nvGrpSpPr>
        <p:grpSpPr>
          <a:xfrm>
            <a:off x="3037125" y="5110126"/>
            <a:ext cx="4226650" cy="369332"/>
            <a:chOff x="3037125" y="5589032"/>
            <a:chExt cx="4226650" cy="369332"/>
          </a:xfrm>
        </p:grpSpPr>
        <p:sp>
          <p:nvSpPr>
            <p:cNvPr id="24" name="TextBox 23"/>
            <p:cNvSpPr txBox="1"/>
            <p:nvPr/>
          </p:nvSpPr>
          <p:spPr>
            <a:xfrm>
              <a:off x="3244726" y="5589032"/>
              <a:ext cx="4019049" cy="369332"/>
            </a:xfrm>
            <a:prstGeom prst="rect">
              <a:avLst/>
            </a:prstGeom>
            <a:noFill/>
          </p:spPr>
          <p:txBody>
            <a:bodyPr wrap="none" rtlCol="0">
              <a:spAutoFit/>
            </a:bodyPr>
            <a:lstStyle/>
            <a:p>
              <a:r>
                <a:rPr lang="en-US" dirty="0" smtClean="0">
                  <a:solidFill>
                    <a:prstClr val="black"/>
                  </a:solidFill>
                  <a:latin typeface="Calibri"/>
                </a:rPr>
                <a:t>Done by </a:t>
              </a:r>
              <a:r>
                <a:rPr lang="en-US" dirty="0">
                  <a:solidFill>
                    <a:prstClr val="black"/>
                  </a:solidFill>
                  <a:latin typeface="Calibri"/>
                </a:rPr>
                <a:t>most independent </a:t>
              </a:r>
              <a:r>
                <a:rPr lang="en-US" dirty="0" err="1">
                  <a:solidFill>
                    <a:prstClr val="black"/>
                  </a:solidFill>
                  <a:latin typeface="Calibri"/>
                </a:rPr>
                <a:t>seq</a:t>
              </a:r>
              <a:r>
                <a:rPr lang="en-US" dirty="0">
                  <a:solidFill>
                    <a:prstClr val="black"/>
                  </a:solidFill>
                  <a:latin typeface="Calibri"/>
                </a:rPr>
                <a:t> facilities</a:t>
              </a:r>
            </a:p>
          </p:txBody>
        </p:sp>
        <p:sp>
          <p:nvSpPr>
            <p:cNvPr id="26" name="Oval 25"/>
            <p:cNvSpPr/>
            <p:nvPr/>
          </p:nvSpPr>
          <p:spPr>
            <a:xfrm>
              <a:off x="3037125" y="5692696"/>
              <a:ext cx="188675" cy="188675"/>
            </a:xfrm>
            <a:prstGeom prst="ellipse">
              <a:avLst/>
            </a:prstGeom>
            <a:solidFill>
              <a:srgbClr val="FF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30" name="Group 29"/>
          <p:cNvGrpSpPr/>
          <p:nvPr/>
        </p:nvGrpSpPr>
        <p:grpSpPr>
          <a:xfrm>
            <a:off x="3037125" y="5517558"/>
            <a:ext cx="3421266" cy="369332"/>
            <a:chOff x="3037125" y="5996464"/>
            <a:chExt cx="3421266" cy="369332"/>
          </a:xfrm>
        </p:grpSpPr>
        <p:sp>
          <p:nvSpPr>
            <p:cNvPr id="25" name="TextBox 24"/>
            <p:cNvSpPr txBox="1"/>
            <p:nvPr/>
          </p:nvSpPr>
          <p:spPr>
            <a:xfrm>
              <a:off x="3244726" y="5996464"/>
              <a:ext cx="3213665" cy="369332"/>
            </a:xfrm>
            <a:prstGeom prst="rect">
              <a:avLst/>
            </a:prstGeom>
            <a:noFill/>
          </p:spPr>
          <p:txBody>
            <a:bodyPr wrap="none" rtlCol="0">
              <a:spAutoFit/>
            </a:bodyPr>
            <a:lstStyle/>
            <a:p>
              <a:r>
                <a:rPr lang="en-US" dirty="0">
                  <a:solidFill>
                    <a:prstClr val="black"/>
                  </a:solidFill>
                  <a:latin typeface="Calibri"/>
                </a:rPr>
                <a:t>NOT DONE by most </a:t>
              </a:r>
              <a:r>
                <a:rPr lang="en-US" dirty="0" err="1">
                  <a:solidFill>
                    <a:prstClr val="black"/>
                  </a:solidFill>
                  <a:latin typeface="Calibri"/>
                </a:rPr>
                <a:t>seq</a:t>
              </a:r>
              <a:r>
                <a:rPr lang="en-US" dirty="0">
                  <a:solidFill>
                    <a:prstClr val="black"/>
                  </a:solidFill>
                  <a:latin typeface="Calibri"/>
                </a:rPr>
                <a:t> </a:t>
              </a:r>
              <a:r>
                <a:rPr lang="en-US" dirty="0" smtClean="0">
                  <a:solidFill>
                    <a:prstClr val="black"/>
                  </a:solidFill>
                  <a:latin typeface="Calibri"/>
                </a:rPr>
                <a:t>facilities</a:t>
              </a:r>
              <a:endParaRPr lang="en-US" dirty="0">
                <a:solidFill>
                  <a:prstClr val="black"/>
                </a:solidFill>
                <a:latin typeface="Calibri"/>
              </a:endParaRPr>
            </a:p>
          </p:txBody>
        </p:sp>
        <p:sp>
          <p:nvSpPr>
            <p:cNvPr id="27" name="Oval 26"/>
            <p:cNvSpPr/>
            <p:nvPr/>
          </p:nvSpPr>
          <p:spPr>
            <a:xfrm>
              <a:off x="3037125" y="6104533"/>
              <a:ext cx="188675" cy="188675"/>
            </a:xfrm>
            <a:prstGeom prst="ellipse">
              <a:avLst/>
            </a:prstGeom>
            <a:solidFill>
              <a:srgbClr val="66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2" name="Oval 31"/>
          <p:cNvSpPr/>
          <p:nvPr/>
        </p:nvSpPr>
        <p:spPr>
          <a:xfrm>
            <a:off x="2175350" y="1616594"/>
            <a:ext cx="188675" cy="188675"/>
          </a:xfrm>
          <a:prstGeom prst="ellipse">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Oval 33"/>
          <p:cNvSpPr/>
          <p:nvPr/>
        </p:nvSpPr>
        <p:spPr>
          <a:xfrm>
            <a:off x="2175350" y="2059269"/>
            <a:ext cx="188675" cy="188675"/>
          </a:xfrm>
          <a:prstGeom prst="ellipse">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Oval 34"/>
          <p:cNvSpPr/>
          <p:nvPr/>
        </p:nvSpPr>
        <p:spPr>
          <a:xfrm>
            <a:off x="2175350" y="2532819"/>
            <a:ext cx="188675" cy="188675"/>
          </a:xfrm>
          <a:prstGeom prst="ellipse">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Oval 35"/>
          <p:cNvSpPr/>
          <p:nvPr/>
        </p:nvSpPr>
        <p:spPr>
          <a:xfrm>
            <a:off x="2175350" y="2988194"/>
            <a:ext cx="188675" cy="188675"/>
          </a:xfrm>
          <a:prstGeom prst="ellipse">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Oval 36"/>
          <p:cNvSpPr/>
          <p:nvPr/>
        </p:nvSpPr>
        <p:spPr>
          <a:xfrm>
            <a:off x="2175350" y="3430869"/>
            <a:ext cx="188675" cy="188675"/>
          </a:xfrm>
          <a:prstGeom prst="ellipse">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Oval 37"/>
          <p:cNvSpPr/>
          <p:nvPr/>
        </p:nvSpPr>
        <p:spPr>
          <a:xfrm>
            <a:off x="2175350" y="3891719"/>
            <a:ext cx="188675" cy="188675"/>
          </a:xfrm>
          <a:prstGeom prst="ellipse">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Oval 38"/>
          <p:cNvSpPr/>
          <p:nvPr/>
        </p:nvSpPr>
        <p:spPr>
          <a:xfrm>
            <a:off x="2516425" y="1616594"/>
            <a:ext cx="188675" cy="188675"/>
          </a:xfrm>
          <a:prstGeom prst="ellipse">
            <a:avLst/>
          </a:prstGeom>
          <a:solidFill>
            <a:srgbClr val="FF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Oval 39"/>
          <p:cNvSpPr/>
          <p:nvPr/>
        </p:nvSpPr>
        <p:spPr>
          <a:xfrm>
            <a:off x="2516425" y="2059269"/>
            <a:ext cx="188675" cy="188675"/>
          </a:xfrm>
          <a:prstGeom prst="ellipse">
            <a:avLst/>
          </a:prstGeom>
          <a:solidFill>
            <a:srgbClr val="FF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Oval 40"/>
          <p:cNvSpPr/>
          <p:nvPr/>
        </p:nvSpPr>
        <p:spPr>
          <a:xfrm>
            <a:off x="2801262" y="2532819"/>
            <a:ext cx="188675" cy="188675"/>
          </a:xfrm>
          <a:prstGeom prst="ellipse">
            <a:avLst/>
          </a:prstGeom>
          <a:solidFill>
            <a:srgbClr val="66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Oval 41"/>
          <p:cNvSpPr/>
          <p:nvPr/>
        </p:nvSpPr>
        <p:spPr>
          <a:xfrm>
            <a:off x="2801262" y="2988194"/>
            <a:ext cx="188675" cy="188675"/>
          </a:xfrm>
          <a:prstGeom prst="ellipse">
            <a:avLst/>
          </a:prstGeom>
          <a:solidFill>
            <a:srgbClr val="66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Oval 42"/>
          <p:cNvSpPr/>
          <p:nvPr/>
        </p:nvSpPr>
        <p:spPr>
          <a:xfrm>
            <a:off x="2801262" y="3430869"/>
            <a:ext cx="188675" cy="188675"/>
          </a:xfrm>
          <a:prstGeom prst="ellipse">
            <a:avLst/>
          </a:prstGeom>
          <a:solidFill>
            <a:srgbClr val="66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Oval 43"/>
          <p:cNvSpPr/>
          <p:nvPr/>
        </p:nvSpPr>
        <p:spPr>
          <a:xfrm>
            <a:off x="2801262" y="3891719"/>
            <a:ext cx="188675" cy="188675"/>
          </a:xfrm>
          <a:prstGeom prst="ellipse">
            <a:avLst/>
          </a:prstGeom>
          <a:solidFill>
            <a:srgbClr val="66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TextBox 30"/>
          <p:cNvSpPr txBox="1"/>
          <p:nvPr/>
        </p:nvSpPr>
        <p:spPr>
          <a:xfrm>
            <a:off x="1943809" y="272117"/>
            <a:ext cx="6812507" cy="523220"/>
          </a:xfrm>
          <a:prstGeom prst="rect">
            <a:avLst/>
          </a:prstGeom>
          <a:noFill/>
        </p:spPr>
        <p:txBody>
          <a:bodyPr wrap="square" rtlCol="0">
            <a:spAutoFit/>
          </a:bodyPr>
          <a:lstStyle/>
          <a:p>
            <a:r>
              <a:rPr lang="en-US" sz="2800" b="1" dirty="0" smtClean="0">
                <a:solidFill>
                  <a:prstClr val="black"/>
                </a:solidFill>
                <a:latin typeface="Century Gothic"/>
                <a:cs typeface="Century Gothic"/>
              </a:rPr>
              <a:t>From DNA to Annotatable Sequence</a:t>
            </a:r>
            <a:endParaRPr lang="en-US" sz="28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390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1000"/>
                                        <p:tgtEl>
                                          <p:spTgt spid="32"/>
                                        </p:tgtEl>
                                      </p:cBhvr>
                                    </p:animEffect>
                                  </p:childTnLst>
                                </p:cTn>
                              </p:par>
                              <p:par>
                                <p:cTn id="13" presetID="9" presetClass="entr" presetSubtype="0" fill="hold" grpId="0" nodeType="withEffect">
                                  <p:stCondLst>
                                    <p:cond delay="20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1000"/>
                                        <p:tgtEl>
                                          <p:spTgt spid="34"/>
                                        </p:tgtEl>
                                      </p:cBhvr>
                                    </p:animEffect>
                                  </p:childTnLst>
                                </p:cTn>
                              </p:par>
                              <p:par>
                                <p:cTn id="16" presetID="9" presetClass="entr" presetSubtype="0" fill="hold" grpId="0" nodeType="withEffect">
                                  <p:stCondLst>
                                    <p:cond delay="400"/>
                                  </p:stCondLst>
                                  <p:childTnLst>
                                    <p:set>
                                      <p:cBhvr>
                                        <p:cTn id="17" dur="1" fill="hold">
                                          <p:stCondLst>
                                            <p:cond delay="0"/>
                                          </p:stCondLst>
                                        </p:cTn>
                                        <p:tgtEl>
                                          <p:spTgt spid="35"/>
                                        </p:tgtEl>
                                        <p:attrNameLst>
                                          <p:attrName>style.visibility</p:attrName>
                                        </p:attrNameLst>
                                      </p:cBhvr>
                                      <p:to>
                                        <p:strVal val="visible"/>
                                      </p:to>
                                    </p:set>
                                    <p:animEffect transition="in" filter="dissolve">
                                      <p:cBhvr>
                                        <p:cTn id="18" dur="1000"/>
                                        <p:tgtEl>
                                          <p:spTgt spid="35"/>
                                        </p:tgtEl>
                                      </p:cBhvr>
                                    </p:animEffect>
                                  </p:childTnLst>
                                </p:cTn>
                              </p:par>
                              <p:par>
                                <p:cTn id="19" presetID="9" presetClass="entr" presetSubtype="0" fill="hold" grpId="0" nodeType="withEffect">
                                  <p:stCondLst>
                                    <p:cond delay="600"/>
                                  </p:stCondLst>
                                  <p:childTnLst>
                                    <p:set>
                                      <p:cBhvr>
                                        <p:cTn id="20" dur="1" fill="hold">
                                          <p:stCondLst>
                                            <p:cond delay="0"/>
                                          </p:stCondLst>
                                        </p:cTn>
                                        <p:tgtEl>
                                          <p:spTgt spid="36"/>
                                        </p:tgtEl>
                                        <p:attrNameLst>
                                          <p:attrName>style.visibility</p:attrName>
                                        </p:attrNameLst>
                                      </p:cBhvr>
                                      <p:to>
                                        <p:strVal val="visible"/>
                                      </p:to>
                                    </p:set>
                                    <p:animEffect transition="in" filter="dissolve">
                                      <p:cBhvr>
                                        <p:cTn id="21" dur="1000"/>
                                        <p:tgtEl>
                                          <p:spTgt spid="36"/>
                                        </p:tgtEl>
                                      </p:cBhvr>
                                    </p:animEffect>
                                  </p:childTnLst>
                                </p:cTn>
                              </p:par>
                              <p:par>
                                <p:cTn id="22" presetID="9" presetClass="entr" presetSubtype="0" fill="hold" grpId="0" nodeType="withEffect">
                                  <p:stCondLst>
                                    <p:cond delay="800"/>
                                  </p:stCondLst>
                                  <p:childTnLst>
                                    <p:set>
                                      <p:cBhvr>
                                        <p:cTn id="23" dur="1" fill="hold">
                                          <p:stCondLst>
                                            <p:cond delay="0"/>
                                          </p:stCondLst>
                                        </p:cTn>
                                        <p:tgtEl>
                                          <p:spTgt spid="37"/>
                                        </p:tgtEl>
                                        <p:attrNameLst>
                                          <p:attrName>style.visibility</p:attrName>
                                        </p:attrNameLst>
                                      </p:cBhvr>
                                      <p:to>
                                        <p:strVal val="visible"/>
                                      </p:to>
                                    </p:set>
                                    <p:animEffect transition="in" filter="dissolve">
                                      <p:cBhvr>
                                        <p:cTn id="24" dur="1000"/>
                                        <p:tgtEl>
                                          <p:spTgt spid="37"/>
                                        </p:tgtEl>
                                      </p:cBhvr>
                                    </p:animEffect>
                                  </p:childTnLst>
                                </p:cTn>
                              </p:par>
                              <p:par>
                                <p:cTn id="25" presetID="9" presetClass="entr" presetSubtype="0" fill="hold" grpId="0" nodeType="withEffect">
                                  <p:stCondLst>
                                    <p:cond delay="1000"/>
                                  </p:stCondLst>
                                  <p:childTnLst>
                                    <p:set>
                                      <p:cBhvr>
                                        <p:cTn id="26" dur="1" fill="hold">
                                          <p:stCondLst>
                                            <p:cond delay="0"/>
                                          </p:stCondLst>
                                        </p:cTn>
                                        <p:tgtEl>
                                          <p:spTgt spid="38"/>
                                        </p:tgtEl>
                                        <p:attrNameLst>
                                          <p:attrName>style.visibility</p:attrName>
                                        </p:attrNameLst>
                                      </p:cBhvr>
                                      <p:to>
                                        <p:strVal val="visible"/>
                                      </p:to>
                                    </p:set>
                                    <p:animEffect transition="in" filter="dissolve">
                                      <p:cBhvr>
                                        <p:cTn id="27" dur="10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dissolve">
                                      <p:cBhvr>
                                        <p:cTn id="36" dur="1000"/>
                                        <p:tgtEl>
                                          <p:spTgt spid="39"/>
                                        </p:tgtEl>
                                      </p:cBhvr>
                                    </p:animEffect>
                                  </p:childTnLst>
                                </p:cTn>
                              </p:par>
                              <p:par>
                                <p:cTn id="37" presetID="9" presetClass="entr" presetSubtype="0" fill="hold" grpId="0" nodeType="withEffect">
                                  <p:stCondLst>
                                    <p:cond delay="300"/>
                                  </p:stCondLst>
                                  <p:childTnLst>
                                    <p:set>
                                      <p:cBhvr>
                                        <p:cTn id="38" dur="1" fill="hold">
                                          <p:stCondLst>
                                            <p:cond delay="0"/>
                                          </p:stCondLst>
                                        </p:cTn>
                                        <p:tgtEl>
                                          <p:spTgt spid="40"/>
                                        </p:tgtEl>
                                        <p:attrNameLst>
                                          <p:attrName>style.visibility</p:attrName>
                                        </p:attrNameLst>
                                      </p:cBhvr>
                                      <p:to>
                                        <p:strVal val="visible"/>
                                      </p:to>
                                    </p:set>
                                    <p:animEffect transition="in" filter="dissolve">
                                      <p:cBhvr>
                                        <p:cTn id="39" dur="10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dissolve">
                                      <p:cBhvr>
                                        <p:cTn id="44" dur="500"/>
                                        <p:tgtEl>
                                          <p:spTgt spid="30"/>
                                        </p:tgtEl>
                                      </p:cBhvr>
                                    </p:animEffect>
                                  </p:childTnLst>
                                </p:cTn>
                              </p:par>
                            </p:childTnLst>
                          </p:cTn>
                        </p:par>
                        <p:par>
                          <p:cTn id="45" fill="hold">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dissolve">
                                      <p:cBhvr>
                                        <p:cTn id="48" dur="1000"/>
                                        <p:tgtEl>
                                          <p:spTgt spid="41"/>
                                        </p:tgtEl>
                                      </p:cBhvr>
                                    </p:animEffect>
                                  </p:childTnLst>
                                </p:cTn>
                              </p:par>
                              <p:par>
                                <p:cTn id="49" presetID="9" presetClass="entr" presetSubtype="0" fill="hold" grpId="0" nodeType="withEffect">
                                  <p:stCondLst>
                                    <p:cond delay="300"/>
                                  </p:stCondLst>
                                  <p:childTnLst>
                                    <p:set>
                                      <p:cBhvr>
                                        <p:cTn id="50" dur="1" fill="hold">
                                          <p:stCondLst>
                                            <p:cond delay="0"/>
                                          </p:stCondLst>
                                        </p:cTn>
                                        <p:tgtEl>
                                          <p:spTgt spid="42"/>
                                        </p:tgtEl>
                                        <p:attrNameLst>
                                          <p:attrName>style.visibility</p:attrName>
                                        </p:attrNameLst>
                                      </p:cBhvr>
                                      <p:to>
                                        <p:strVal val="visible"/>
                                      </p:to>
                                    </p:set>
                                    <p:animEffect transition="in" filter="dissolve">
                                      <p:cBhvr>
                                        <p:cTn id="51" dur="1000"/>
                                        <p:tgtEl>
                                          <p:spTgt spid="42"/>
                                        </p:tgtEl>
                                      </p:cBhvr>
                                    </p:animEffect>
                                  </p:childTnLst>
                                </p:cTn>
                              </p:par>
                              <p:par>
                                <p:cTn id="52" presetID="9" presetClass="entr" presetSubtype="0" fill="hold" grpId="0" nodeType="withEffect">
                                  <p:stCondLst>
                                    <p:cond delay="600"/>
                                  </p:stCondLst>
                                  <p:childTnLst>
                                    <p:set>
                                      <p:cBhvr>
                                        <p:cTn id="53" dur="1" fill="hold">
                                          <p:stCondLst>
                                            <p:cond delay="0"/>
                                          </p:stCondLst>
                                        </p:cTn>
                                        <p:tgtEl>
                                          <p:spTgt spid="43"/>
                                        </p:tgtEl>
                                        <p:attrNameLst>
                                          <p:attrName>style.visibility</p:attrName>
                                        </p:attrNameLst>
                                      </p:cBhvr>
                                      <p:to>
                                        <p:strVal val="visible"/>
                                      </p:to>
                                    </p:set>
                                    <p:animEffect transition="in" filter="dissolve">
                                      <p:cBhvr>
                                        <p:cTn id="54" dur="1000"/>
                                        <p:tgtEl>
                                          <p:spTgt spid="43"/>
                                        </p:tgtEl>
                                      </p:cBhvr>
                                    </p:animEffect>
                                  </p:childTnLst>
                                </p:cTn>
                              </p:par>
                              <p:par>
                                <p:cTn id="55" presetID="9" presetClass="entr" presetSubtype="0" fill="hold" grpId="0" nodeType="withEffect">
                                  <p:stCondLst>
                                    <p:cond delay="900"/>
                                  </p:stCondLst>
                                  <p:childTnLst>
                                    <p:set>
                                      <p:cBhvr>
                                        <p:cTn id="56" dur="1" fill="hold">
                                          <p:stCondLst>
                                            <p:cond delay="0"/>
                                          </p:stCondLst>
                                        </p:cTn>
                                        <p:tgtEl>
                                          <p:spTgt spid="44"/>
                                        </p:tgtEl>
                                        <p:attrNameLst>
                                          <p:attrName>style.visibility</p:attrName>
                                        </p:attrNameLst>
                                      </p:cBhvr>
                                      <p:to>
                                        <p:strVal val="visible"/>
                                      </p:to>
                                    </p:set>
                                    <p:animEffect transition="in" filter="dissolve">
                                      <p:cBhvr>
                                        <p:cTn id="57"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ectangle 15"/>
          <p:cNvSpPr/>
          <p:nvPr/>
        </p:nvSpPr>
        <p:spPr>
          <a:xfrm>
            <a:off x="2013640" y="1250611"/>
            <a:ext cx="6742676" cy="329968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extBox 16"/>
          <p:cNvSpPr txBox="1"/>
          <p:nvPr/>
        </p:nvSpPr>
        <p:spPr>
          <a:xfrm>
            <a:off x="3037125" y="1502294"/>
            <a:ext cx="5327099" cy="2708434"/>
          </a:xfrm>
          <a:prstGeom prst="rect">
            <a:avLst/>
          </a:prstGeom>
          <a:noFill/>
        </p:spPr>
        <p:txBody>
          <a:bodyPr wrap="none" rtlCol="0">
            <a:spAutoFit/>
          </a:bodyPr>
          <a:lstStyle/>
          <a:p>
            <a:pPr marL="342900" indent="-342900">
              <a:spcAft>
                <a:spcPts val="1200"/>
              </a:spcAft>
              <a:buFontTx/>
              <a:buAutoNum type="arabicPeriod"/>
            </a:pPr>
            <a:r>
              <a:rPr lang="en-US" sz="2000" b="1" dirty="0">
                <a:solidFill>
                  <a:prstClr val="white"/>
                </a:solidFill>
                <a:latin typeface="Century Gothic"/>
                <a:cs typeface="Century Gothic"/>
              </a:rPr>
              <a:t>Shotgun sequencing to generate reads</a:t>
            </a:r>
          </a:p>
          <a:p>
            <a:pPr marL="342900" indent="-342900">
              <a:spcAft>
                <a:spcPts val="1200"/>
              </a:spcAft>
              <a:buFontTx/>
              <a:buAutoNum type="arabicPeriod"/>
            </a:pPr>
            <a:r>
              <a:rPr lang="en-US" sz="2000" b="1" dirty="0">
                <a:solidFill>
                  <a:prstClr val="white"/>
                </a:solidFill>
                <a:latin typeface="Century Gothic"/>
                <a:cs typeface="Century Gothic"/>
              </a:rPr>
              <a:t>Assembly of reads</a:t>
            </a:r>
          </a:p>
          <a:p>
            <a:pPr marL="342900" indent="-342900">
              <a:spcAft>
                <a:spcPts val="1200"/>
              </a:spcAft>
              <a:buFontTx/>
              <a:buAutoNum type="arabicPeriod"/>
            </a:pPr>
            <a:r>
              <a:rPr lang="en-US" sz="2000" b="1" dirty="0">
                <a:solidFill>
                  <a:prstClr val="white"/>
                </a:solidFill>
                <a:latin typeface="Century Gothic"/>
                <a:cs typeface="Century Gothic"/>
              </a:rPr>
              <a:t>Identification of weak areas</a:t>
            </a:r>
          </a:p>
          <a:p>
            <a:pPr marL="342900" indent="-342900">
              <a:spcAft>
                <a:spcPts val="1200"/>
              </a:spcAft>
              <a:buFontTx/>
              <a:buAutoNum type="arabicPeriod"/>
            </a:pPr>
            <a:r>
              <a:rPr lang="en-US" sz="2000" b="1" dirty="0">
                <a:solidFill>
                  <a:prstClr val="white"/>
                </a:solidFill>
                <a:latin typeface="Century Gothic"/>
                <a:cs typeface="Century Gothic"/>
              </a:rPr>
              <a:t>Targeted </a:t>
            </a:r>
            <a:r>
              <a:rPr lang="en-US" sz="2000" b="1" dirty="0" smtClean="0">
                <a:solidFill>
                  <a:prstClr val="white"/>
                </a:solidFill>
                <a:latin typeface="Century Gothic"/>
                <a:cs typeface="Century Gothic"/>
              </a:rPr>
              <a:t>sequencing </a:t>
            </a:r>
            <a:r>
              <a:rPr lang="en-US" sz="2000" b="1" dirty="0">
                <a:solidFill>
                  <a:prstClr val="white"/>
                </a:solidFill>
                <a:latin typeface="Century Gothic"/>
                <a:cs typeface="Century Gothic"/>
              </a:rPr>
              <a:t>runs to fix</a:t>
            </a:r>
          </a:p>
          <a:p>
            <a:pPr marL="342900" indent="-342900">
              <a:spcAft>
                <a:spcPts val="1200"/>
              </a:spcAft>
              <a:buFontTx/>
              <a:buAutoNum type="arabicPeriod"/>
            </a:pPr>
            <a:r>
              <a:rPr lang="en-US" sz="2000" b="1" dirty="0">
                <a:solidFill>
                  <a:prstClr val="white"/>
                </a:solidFill>
                <a:latin typeface="Century Gothic"/>
                <a:cs typeface="Century Gothic"/>
              </a:rPr>
              <a:t>Verification of finished sequence</a:t>
            </a:r>
          </a:p>
          <a:p>
            <a:pPr marL="342900" indent="-342900">
              <a:spcAft>
                <a:spcPts val="1200"/>
              </a:spcAft>
              <a:buFontTx/>
              <a:buAutoNum type="arabicPeriod"/>
            </a:pPr>
            <a:r>
              <a:rPr lang="en-US" sz="2000" b="1" dirty="0">
                <a:solidFill>
                  <a:prstClr val="white"/>
                </a:solidFill>
                <a:latin typeface="Century Gothic"/>
                <a:cs typeface="Century Gothic"/>
              </a:rPr>
              <a:t>Generation of final </a:t>
            </a:r>
            <a:r>
              <a:rPr lang="en-US" sz="2000" b="1" dirty="0" err="1">
                <a:solidFill>
                  <a:prstClr val="white"/>
                </a:solidFill>
                <a:latin typeface="Century Gothic"/>
                <a:cs typeface="Century Gothic"/>
              </a:rPr>
              <a:t>fasta</a:t>
            </a:r>
            <a:r>
              <a:rPr lang="en-US" sz="2000" b="1" dirty="0">
                <a:solidFill>
                  <a:prstClr val="white"/>
                </a:solidFill>
                <a:latin typeface="Century Gothic"/>
                <a:cs typeface="Century Gothic"/>
              </a:rPr>
              <a:t> file</a:t>
            </a:r>
          </a:p>
        </p:txBody>
      </p:sp>
      <p:grpSp>
        <p:nvGrpSpPr>
          <p:cNvPr id="28" name="Group 27"/>
          <p:cNvGrpSpPr/>
          <p:nvPr/>
        </p:nvGrpSpPr>
        <p:grpSpPr>
          <a:xfrm>
            <a:off x="3037125" y="4677294"/>
            <a:ext cx="3879185" cy="369332"/>
            <a:chOff x="3037125" y="5156200"/>
            <a:chExt cx="3879185" cy="369332"/>
          </a:xfrm>
        </p:grpSpPr>
        <p:sp>
          <p:nvSpPr>
            <p:cNvPr id="19" name="Oval 18"/>
            <p:cNvSpPr/>
            <p:nvPr/>
          </p:nvSpPr>
          <p:spPr>
            <a:xfrm>
              <a:off x="3037125" y="5260657"/>
              <a:ext cx="188675" cy="188675"/>
            </a:xfrm>
            <a:prstGeom prst="ellipse">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3238500" y="5156200"/>
              <a:ext cx="3677810" cy="369332"/>
            </a:xfrm>
            <a:prstGeom prst="rect">
              <a:avLst/>
            </a:prstGeom>
            <a:noFill/>
          </p:spPr>
          <p:txBody>
            <a:bodyPr wrap="none" rtlCol="0">
              <a:spAutoFit/>
            </a:bodyPr>
            <a:lstStyle/>
            <a:p>
              <a:r>
                <a:rPr lang="en-US" dirty="0">
                  <a:solidFill>
                    <a:prstClr val="black"/>
                  </a:solidFill>
                  <a:latin typeface="Calibri"/>
                </a:rPr>
                <a:t>Done for </a:t>
              </a:r>
              <a:r>
                <a:rPr lang="en-US" dirty="0" smtClean="0">
                  <a:solidFill>
                    <a:prstClr val="black"/>
                  </a:solidFill>
                  <a:latin typeface="Calibri"/>
                </a:rPr>
                <a:t>all phages sequenced at Pitt</a:t>
              </a:r>
              <a:endParaRPr lang="en-US" dirty="0">
                <a:solidFill>
                  <a:prstClr val="black"/>
                </a:solidFill>
                <a:latin typeface="Calibri"/>
              </a:endParaRPr>
            </a:p>
          </p:txBody>
        </p:sp>
      </p:grpSp>
      <p:grpSp>
        <p:nvGrpSpPr>
          <p:cNvPr id="29" name="Group 28"/>
          <p:cNvGrpSpPr/>
          <p:nvPr/>
        </p:nvGrpSpPr>
        <p:grpSpPr>
          <a:xfrm>
            <a:off x="3037125" y="5110126"/>
            <a:ext cx="4226650" cy="369332"/>
            <a:chOff x="3037125" y="5589032"/>
            <a:chExt cx="4226650" cy="369332"/>
          </a:xfrm>
        </p:grpSpPr>
        <p:sp>
          <p:nvSpPr>
            <p:cNvPr id="24" name="TextBox 23"/>
            <p:cNvSpPr txBox="1"/>
            <p:nvPr/>
          </p:nvSpPr>
          <p:spPr>
            <a:xfrm>
              <a:off x="3244726" y="5589032"/>
              <a:ext cx="4019049" cy="369332"/>
            </a:xfrm>
            <a:prstGeom prst="rect">
              <a:avLst/>
            </a:prstGeom>
            <a:noFill/>
          </p:spPr>
          <p:txBody>
            <a:bodyPr wrap="none" rtlCol="0">
              <a:spAutoFit/>
            </a:bodyPr>
            <a:lstStyle/>
            <a:p>
              <a:r>
                <a:rPr lang="en-US" dirty="0">
                  <a:solidFill>
                    <a:prstClr val="black"/>
                  </a:solidFill>
                  <a:latin typeface="Calibri"/>
                </a:rPr>
                <a:t>Done </a:t>
              </a:r>
              <a:r>
                <a:rPr lang="en-US" dirty="0" smtClean="0">
                  <a:solidFill>
                    <a:prstClr val="black"/>
                  </a:solidFill>
                  <a:latin typeface="Calibri"/>
                </a:rPr>
                <a:t>by </a:t>
              </a:r>
              <a:r>
                <a:rPr lang="en-US" dirty="0">
                  <a:solidFill>
                    <a:prstClr val="black"/>
                  </a:solidFill>
                  <a:latin typeface="Calibri"/>
                </a:rPr>
                <a:t>most independent </a:t>
              </a:r>
              <a:r>
                <a:rPr lang="en-US" dirty="0" err="1">
                  <a:solidFill>
                    <a:prstClr val="black"/>
                  </a:solidFill>
                  <a:latin typeface="Calibri"/>
                </a:rPr>
                <a:t>seq</a:t>
              </a:r>
              <a:r>
                <a:rPr lang="en-US" dirty="0">
                  <a:solidFill>
                    <a:prstClr val="black"/>
                  </a:solidFill>
                  <a:latin typeface="Calibri"/>
                </a:rPr>
                <a:t> facilities</a:t>
              </a:r>
            </a:p>
          </p:txBody>
        </p:sp>
        <p:sp>
          <p:nvSpPr>
            <p:cNvPr id="26" name="Oval 25"/>
            <p:cNvSpPr/>
            <p:nvPr/>
          </p:nvSpPr>
          <p:spPr>
            <a:xfrm>
              <a:off x="3037125" y="5692696"/>
              <a:ext cx="188675" cy="188675"/>
            </a:xfrm>
            <a:prstGeom prst="ellipse">
              <a:avLst/>
            </a:prstGeom>
            <a:solidFill>
              <a:srgbClr val="FF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30" name="Group 29"/>
          <p:cNvGrpSpPr/>
          <p:nvPr/>
        </p:nvGrpSpPr>
        <p:grpSpPr>
          <a:xfrm>
            <a:off x="3037125" y="5517558"/>
            <a:ext cx="3421266" cy="369332"/>
            <a:chOff x="3037125" y="5996464"/>
            <a:chExt cx="3421266" cy="369332"/>
          </a:xfrm>
        </p:grpSpPr>
        <p:sp>
          <p:nvSpPr>
            <p:cNvPr id="25" name="TextBox 24"/>
            <p:cNvSpPr txBox="1"/>
            <p:nvPr/>
          </p:nvSpPr>
          <p:spPr>
            <a:xfrm>
              <a:off x="3244726" y="5996464"/>
              <a:ext cx="3213665" cy="369332"/>
            </a:xfrm>
            <a:prstGeom prst="rect">
              <a:avLst/>
            </a:prstGeom>
            <a:noFill/>
          </p:spPr>
          <p:txBody>
            <a:bodyPr wrap="none" rtlCol="0">
              <a:spAutoFit/>
            </a:bodyPr>
            <a:lstStyle/>
            <a:p>
              <a:r>
                <a:rPr lang="en-US" dirty="0">
                  <a:solidFill>
                    <a:prstClr val="black"/>
                  </a:solidFill>
                  <a:latin typeface="Calibri"/>
                </a:rPr>
                <a:t>NOT DONE by most </a:t>
              </a:r>
              <a:r>
                <a:rPr lang="en-US" dirty="0" err="1">
                  <a:solidFill>
                    <a:prstClr val="black"/>
                  </a:solidFill>
                  <a:latin typeface="Calibri"/>
                </a:rPr>
                <a:t>seq</a:t>
              </a:r>
              <a:r>
                <a:rPr lang="en-US" dirty="0">
                  <a:solidFill>
                    <a:prstClr val="black"/>
                  </a:solidFill>
                  <a:latin typeface="Calibri"/>
                </a:rPr>
                <a:t> </a:t>
              </a:r>
              <a:r>
                <a:rPr lang="en-US" dirty="0" smtClean="0">
                  <a:solidFill>
                    <a:prstClr val="black"/>
                  </a:solidFill>
                  <a:latin typeface="Calibri"/>
                </a:rPr>
                <a:t>facilities</a:t>
              </a:r>
              <a:endParaRPr lang="en-US" dirty="0">
                <a:solidFill>
                  <a:prstClr val="black"/>
                </a:solidFill>
                <a:latin typeface="Calibri"/>
              </a:endParaRPr>
            </a:p>
          </p:txBody>
        </p:sp>
        <p:sp>
          <p:nvSpPr>
            <p:cNvPr id="27" name="Oval 26"/>
            <p:cNvSpPr/>
            <p:nvPr/>
          </p:nvSpPr>
          <p:spPr>
            <a:xfrm>
              <a:off x="3037125" y="6104533"/>
              <a:ext cx="188675" cy="188675"/>
            </a:xfrm>
            <a:prstGeom prst="ellipse">
              <a:avLst/>
            </a:prstGeom>
            <a:solidFill>
              <a:srgbClr val="66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2" name="Oval 31"/>
          <p:cNvSpPr/>
          <p:nvPr/>
        </p:nvSpPr>
        <p:spPr>
          <a:xfrm>
            <a:off x="2175350" y="1616594"/>
            <a:ext cx="188675" cy="188675"/>
          </a:xfrm>
          <a:prstGeom prst="ellipse">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Oval 33"/>
          <p:cNvSpPr/>
          <p:nvPr/>
        </p:nvSpPr>
        <p:spPr>
          <a:xfrm>
            <a:off x="2175350" y="2059269"/>
            <a:ext cx="188675" cy="188675"/>
          </a:xfrm>
          <a:prstGeom prst="ellipse">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Oval 34"/>
          <p:cNvSpPr/>
          <p:nvPr/>
        </p:nvSpPr>
        <p:spPr>
          <a:xfrm>
            <a:off x="2175350" y="2532819"/>
            <a:ext cx="188675" cy="188675"/>
          </a:xfrm>
          <a:prstGeom prst="ellipse">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Oval 35"/>
          <p:cNvSpPr/>
          <p:nvPr/>
        </p:nvSpPr>
        <p:spPr>
          <a:xfrm>
            <a:off x="2175350" y="2988194"/>
            <a:ext cx="188675" cy="188675"/>
          </a:xfrm>
          <a:prstGeom prst="ellipse">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Oval 36"/>
          <p:cNvSpPr/>
          <p:nvPr/>
        </p:nvSpPr>
        <p:spPr>
          <a:xfrm>
            <a:off x="2175350" y="3430869"/>
            <a:ext cx="188675" cy="188675"/>
          </a:xfrm>
          <a:prstGeom prst="ellipse">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Oval 37"/>
          <p:cNvSpPr/>
          <p:nvPr/>
        </p:nvSpPr>
        <p:spPr>
          <a:xfrm>
            <a:off x="2175350" y="3891719"/>
            <a:ext cx="188675" cy="188675"/>
          </a:xfrm>
          <a:prstGeom prst="ellipse">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Oval 38"/>
          <p:cNvSpPr/>
          <p:nvPr/>
        </p:nvSpPr>
        <p:spPr>
          <a:xfrm>
            <a:off x="2516425" y="1616594"/>
            <a:ext cx="188675" cy="188675"/>
          </a:xfrm>
          <a:prstGeom prst="ellipse">
            <a:avLst/>
          </a:prstGeom>
          <a:solidFill>
            <a:srgbClr val="FF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Oval 39"/>
          <p:cNvSpPr/>
          <p:nvPr/>
        </p:nvSpPr>
        <p:spPr>
          <a:xfrm>
            <a:off x="2516425" y="2059269"/>
            <a:ext cx="188675" cy="188675"/>
          </a:xfrm>
          <a:prstGeom prst="ellipse">
            <a:avLst/>
          </a:prstGeom>
          <a:solidFill>
            <a:srgbClr val="FF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Oval 40"/>
          <p:cNvSpPr/>
          <p:nvPr/>
        </p:nvSpPr>
        <p:spPr>
          <a:xfrm>
            <a:off x="2801262" y="2532819"/>
            <a:ext cx="188675" cy="188675"/>
          </a:xfrm>
          <a:prstGeom prst="ellipse">
            <a:avLst/>
          </a:prstGeom>
          <a:solidFill>
            <a:srgbClr val="66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Oval 41"/>
          <p:cNvSpPr/>
          <p:nvPr/>
        </p:nvSpPr>
        <p:spPr>
          <a:xfrm>
            <a:off x="2801262" y="2988194"/>
            <a:ext cx="188675" cy="188675"/>
          </a:xfrm>
          <a:prstGeom prst="ellipse">
            <a:avLst/>
          </a:prstGeom>
          <a:solidFill>
            <a:srgbClr val="66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Oval 42"/>
          <p:cNvSpPr/>
          <p:nvPr/>
        </p:nvSpPr>
        <p:spPr>
          <a:xfrm>
            <a:off x="2801262" y="3430869"/>
            <a:ext cx="188675" cy="188675"/>
          </a:xfrm>
          <a:prstGeom prst="ellipse">
            <a:avLst/>
          </a:prstGeom>
          <a:solidFill>
            <a:srgbClr val="66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Oval 43"/>
          <p:cNvSpPr/>
          <p:nvPr/>
        </p:nvSpPr>
        <p:spPr>
          <a:xfrm>
            <a:off x="2801262" y="3891719"/>
            <a:ext cx="188675" cy="188675"/>
          </a:xfrm>
          <a:prstGeom prst="ellipse">
            <a:avLst/>
          </a:prstGeom>
          <a:solidFill>
            <a:srgbClr val="66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2863722" y="5486325"/>
            <a:ext cx="3777942" cy="479442"/>
          </a:xfrm>
          <a:prstGeom prst="rect">
            <a:avLst/>
          </a:prstGeom>
          <a:noFill/>
          <a:ln w="25400">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TextBox 44"/>
          <p:cNvSpPr txBox="1"/>
          <p:nvPr/>
        </p:nvSpPr>
        <p:spPr>
          <a:xfrm>
            <a:off x="6680503" y="5527132"/>
            <a:ext cx="1514996" cy="369332"/>
          </a:xfrm>
          <a:prstGeom prst="rect">
            <a:avLst/>
          </a:prstGeom>
          <a:noFill/>
        </p:spPr>
        <p:txBody>
          <a:bodyPr wrap="none" rtlCol="0">
            <a:spAutoFit/>
          </a:bodyPr>
          <a:lstStyle/>
          <a:p>
            <a:r>
              <a:rPr lang="en-US" dirty="0" smtClean="0">
                <a:solidFill>
                  <a:prstClr val="black"/>
                </a:solidFill>
                <a:latin typeface="Calibri"/>
              </a:rPr>
              <a:t>= “FINISHING”</a:t>
            </a:r>
            <a:endParaRPr lang="en-US" dirty="0">
              <a:solidFill>
                <a:prstClr val="black"/>
              </a:solidFill>
              <a:latin typeface="Calibri"/>
            </a:endParaRPr>
          </a:p>
        </p:txBody>
      </p:sp>
      <p:sp>
        <p:nvSpPr>
          <p:cNvPr id="46" name="TextBox 45"/>
          <p:cNvSpPr txBox="1"/>
          <p:nvPr/>
        </p:nvSpPr>
        <p:spPr>
          <a:xfrm>
            <a:off x="1943809" y="272117"/>
            <a:ext cx="6812507" cy="523220"/>
          </a:xfrm>
          <a:prstGeom prst="rect">
            <a:avLst/>
          </a:prstGeom>
          <a:noFill/>
        </p:spPr>
        <p:txBody>
          <a:bodyPr wrap="square" rtlCol="0">
            <a:spAutoFit/>
          </a:bodyPr>
          <a:lstStyle/>
          <a:p>
            <a:r>
              <a:rPr lang="en-US" sz="2800" b="1" dirty="0" smtClean="0">
                <a:solidFill>
                  <a:prstClr val="black"/>
                </a:solidFill>
                <a:latin typeface="Century Gothic"/>
                <a:cs typeface="Century Gothic"/>
              </a:rPr>
              <a:t>From DNA to Annotatable Sequence</a:t>
            </a:r>
            <a:endParaRPr lang="en-US" sz="28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161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943809" y="1050618"/>
            <a:ext cx="7037631" cy="2554545"/>
          </a:xfrm>
          <a:prstGeom prst="rect">
            <a:avLst/>
          </a:prstGeom>
          <a:noFill/>
        </p:spPr>
        <p:txBody>
          <a:bodyPr wrap="square" rtlCol="0">
            <a:spAutoFit/>
          </a:bodyPr>
          <a:lstStyle/>
          <a:p>
            <a:r>
              <a:rPr lang="en-US" sz="3200" b="1" dirty="0" smtClean="0">
                <a:solidFill>
                  <a:prstClr val="black"/>
                </a:solidFill>
                <a:latin typeface="Century Gothic"/>
                <a:cs typeface="Century Gothic"/>
              </a:rPr>
              <a:t>Overview</a:t>
            </a:r>
          </a:p>
          <a:p>
            <a:pPr marL="457200" indent="-457200">
              <a:buFont typeface="Arial"/>
              <a:buChar char="•"/>
            </a:pPr>
            <a:r>
              <a:rPr lang="en-US" sz="2400" dirty="0" smtClean="0">
                <a:solidFill>
                  <a:srgbClr val="BFBFBF"/>
                </a:solidFill>
                <a:cs typeface="Century Gothic"/>
              </a:rPr>
              <a:t>Prologue: Assembly and Finishing</a:t>
            </a:r>
          </a:p>
          <a:p>
            <a:pPr marL="457200" indent="-457200">
              <a:buFont typeface="Arial"/>
              <a:buChar char="•"/>
            </a:pPr>
            <a:r>
              <a:rPr lang="en-US" sz="2400" dirty="0" smtClean="0">
                <a:cs typeface="Century Gothic"/>
              </a:rPr>
              <a:t>The Past: Sanger</a:t>
            </a:r>
          </a:p>
          <a:p>
            <a:pPr marL="457200" indent="-457200">
              <a:buFont typeface="Arial"/>
              <a:buChar char="•"/>
            </a:pPr>
            <a:r>
              <a:rPr lang="en-US" sz="2400" dirty="0" smtClean="0">
                <a:solidFill>
                  <a:srgbClr val="BFBFBF"/>
                </a:solidFill>
                <a:cs typeface="Century Gothic"/>
              </a:rPr>
              <a:t>The Present: Next-Gen (454, </a:t>
            </a:r>
            <a:r>
              <a:rPr lang="en-US" sz="2400" dirty="0" err="1" smtClean="0">
                <a:solidFill>
                  <a:srgbClr val="BFBFBF"/>
                </a:solidFill>
                <a:cs typeface="Century Gothic"/>
              </a:rPr>
              <a:t>Illumina</a:t>
            </a:r>
            <a:r>
              <a:rPr lang="en-US" sz="2400" dirty="0" smtClean="0">
                <a:solidFill>
                  <a:srgbClr val="BFBFBF"/>
                </a:solidFill>
                <a:cs typeface="Century Gothic"/>
              </a:rPr>
              <a:t>, …)</a:t>
            </a:r>
          </a:p>
          <a:p>
            <a:pPr marL="457200" indent="-457200">
              <a:buFont typeface="Arial"/>
              <a:buChar char="•"/>
            </a:pPr>
            <a:r>
              <a:rPr lang="en-US" sz="2400" dirty="0" smtClean="0">
                <a:solidFill>
                  <a:srgbClr val="BFBFBF"/>
                </a:solidFill>
                <a:cs typeface="Century Gothic"/>
              </a:rPr>
              <a:t>The Future: ? (</a:t>
            </a:r>
            <a:r>
              <a:rPr lang="en-US" sz="2400" dirty="0" err="1" smtClean="0">
                <a:solidFill>
                  <a:srgbClr val="BFBFBF"/>
                </a:solidFill>
                <a:cs typeface="Century Gothic"/>
              </a:rPr>
              <a:t>Nanopore</a:t>
            </a:r>
            <a:r>
              <a:rPr lang="en-US" sz="2400" dirty="0" smtClean="0">
                <a:solidFill>
                  <a:srgbClr val="BFBFBF"/>
                </a:solidFill>
                <a:cs typeface="Century Gothic"/>
              </a:rPr>
              <a:t>, </a:t>
            </a:r>
            <a:r>
              <a:rPr lang="en-US" sz="2400" dirty="0" err="1" smtClean="0">
                <a:solidFill>
                  <a:srgbClr val="BFBFBF"/>
                </a:solidFill>
                <a:cs typeface="Century Gothic"/>
              </a:rPr>
              <a:t>MinION</a:t>
            </a:r>
            <a:r>
              <a:rPr lang="en-US" sz="2400" dirty="0" smtClean="0">
                <a:solidFill>
                  <a:srgbClr val="BFBFBF"/>
                </a:solidFill>
                <a:cs typeface="Century Gothic"/>
              </a:rPr>
              <a:t>, Single-molecule)</a:t>
            </a:r>
            <a:endParaRPr lang="en-US" sz="2400" b="1" dirty="0" smtClean="0">
              <a:solidFill>
                <a:srgbClr val="BFBFBF"/>
              </a:solidFill>
              <a:latin typeface="Century Gothic"/>
              <a:cs typeface="Century Gothic"/>
            </a:endParaRPr>
          </a:p>
          <a:p>
            <a:endParaRPr lang="en-US" sz="3200" b="1" dirty="0">
              <a:solidFill>
                <a:srgbClr val="BFBFBF"/>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1168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8" name="Straight Connector 17"/>
          <p:cNvCxnSpPr/>
          <p:nvPr/>
        </p:nvCxnSpPr>
        <p:spPr>
          <a:xfrm>
            <a:off x="2095500" y="182324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943100" y="1975642"/>
            <a:ext cx="6858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600200" y="2127248"/>
            <a:ext cx="8001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8115300" y="2293940"/>
            <a:ext cx="3048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247900" y="197564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476500" y="212407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658100" y="2295528"/>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714500" y="1823242"/>
            <a:ext cx="21336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009900" y="1826418"/>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543300" y="1828006"/>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152900" y="182959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686300" y="183118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143500" y="1832770"/>
            <a:ext cx="762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932311" y="1834358"/>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590800" y="182483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438900" y="1835946"/>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048500" y="183753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467600" y="183912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886700" y="1840710"/>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743200" y="197405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429000" y="197802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076700" y="1981994"/>
            <a:ext cx="2667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419600" y="198596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162300" y="1977230"/>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932311" y="2133600"/>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322320" y="2285206"/>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172200" y="1990728"/>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7734300" y="1995492"/>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162300" y="212248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438650" y="2288382"/>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048500" y="2136776"/>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895600" y="2122484"/>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305800" y="1997080"/>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886700" y="2139952"/>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932311" y="1989140"/>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676900" y="2132012"/>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620000" y="2138364"/>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781300" y="2282030"/>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3048000" y="228361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781800" y="199231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277100" y="199390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556248" y="2135188"/>
            <a:ext cx="374904"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962400" y="228679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8153400" y="214074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067300" y="2289176"/>
            <a:ext cx="2667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248400" y="229394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391150" y="229076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6705600" y="2297116"/>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4705350" y="2130424"/>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714750" y="2122484"/>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5029200" y="1987552"/>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809750" y="2275678"/>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829300" y="2292352"/>
            <a:ext cx="152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019800" y="2289970"/>
            <a:ext cx="152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3" name="Subtitle 2"/>
          <p:cNvSpPr txBox="1">
            <a:spLocks/>
          </p:cNvSpPr>
          <p:nvPr/>
        </p:nvSpPr>
        <p:spPr>
          <a:xfrm>
            <a:off x="1432560" y="2667000"/>
            <a:ext cx="7406640" cy="12954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2000" dirty="0">
                <a:solidFill>
                  <a:srgbClr val="4F271C">
                    <a:shade val="30000"/>
                    <a:satMod val="150000"/>
                  </a:srgbClr>
                </a:solidFill>
                <a:latin typeface="Gill Sans MT"/>
              </a:rPr>
              <a:t>Fragments were cloned:</a:t>
            </a:r>
          </a:p>
          <a:p>
            <a:pPr marL="27432" defTabSz="914400">
              <a:spcBef>
                <a:spcPts val="600"/>
              </a:spcBef>
              <a:buClr>
                <a:srgbClr val="3891A7"/>
              </a:buClr>
              <a:buSzPct val="80000"/>
              <a:buFont typeface="Wingdings 2"/>
              <a:buNone/>
              <a:defRPr/>
            </a:pPr>
            <a:endParaRPr lang="en-US" sz="2600" dirty="0">
              <a:solidFill>
                <a:srgbClr val="4F271C">
                  <a:shade val="30000"/>
                  <a:satMod val="150000"/>
                </a:srgbClr>
              </a:solidFill>
              <a:latin typeface="Gill Sans MT"/>
            </a:endParaRPr>
          </a:p>
        </p:txBody>
      </p:sp>
      <p:grpSp>
        <p:nvGrpSpPr>
          <p:cNvPr id="76" name="Group 75"/>
          <p:cNvGrpSpPr/>
          <p:nvPr/>
        </p:nvGrpSpPr>
        <p:grpSpPr>
          <a:xfrm>
            <a:off x="1965960" y="3014267"/>
            <a:ext cx="1394460" cy="1557733"/>
            <a:chOff x="1965960" y="3014267"/>
            <a:chExt cx="1394460" cy="1557733"/>
          </a:xfrm>
        </p:grpSpPr>
        <p:sp>
          <p:nvSpPr>
            <p:cNvPr id="74" name="Donut 73"/>
            <p:cNvSpPr/>
            <p:nvPr/>
          </p:nvSpPr>
          <p:spPr>
            <a:xfrm>
              <a:off x="1965960" y="3200400"/>
              <a:ext cx="1394460" cy="1371600"/>
            </a:xfrm>
            <a:prstGeom prst="donut">
              <a:avLst>
                <a:gd name="adj" fmla="val 1970"/>
              </a:avLst>
            </a:prstGeom>
            <a:solidFill>
              <a:srgbClr val="008000"/>
            </a:solidFill>
            <a:ln>
              <a:solidFill>
                <a:srgbClr val="008000"/>
              </a:solidFill>
            </a:ln>
            <a:effectLst/>
            <a:scene3d>
              <a:camera prst="orthographicFront" fov="0">
                <a:rot lat="0" lon="0" rev="0"/>
              </a:camera>
              <a:lightRig rig="brightRoom" dir="tl">
                <a:rot lat="0" lon="0" rev="8700000"/>
              </a:lightRig>
            </a:scene3d>
            <a:sp3d>
              <a:bevelT w="0" h="0"/>
              <a:contourClr>
                <a:srgbClr val="008000"/>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Gill Sans MT"/>
              </a:endParaRPr>
            </a:p>
          </p:txBody>
        </p:sp>
        <p:sp>
          <p:nvSpPr>
            <p:cNvPr id="75" name="Rounded Rectangle 74"/>
            <p:cNvSpPr/>
            <p:nvPr/>
          </p:nvSpPr>
          <p:spPr>
            <a:xfrm>
              <a:off x="2476500" y="3014267"/>
              <a:ext cx="381000" cy="372266"/>
            </a:xfrm>
            <a:prstGeom prst="roundRect">
              <a:avLst/>
            </a:prstGeom>
            <a:solidFill>
              <a:schemeClr val="bg1"/>
            </a:solidFill>
            <a:ln>
              <a:solidFill>
                <a:schemeClr val="bg1"/>
              </a:solidFill>
            </a:ln>
            <a:effectLst/>
            <a:scene3d>
              <a:camera prst="orthographicFront" fov="0">
                <a:rot lat="0" lon="0" rev="0"/>
              </a:camera>
              <a:lightRig rig="brightRoom" dir="tl">
                <a:rot lat="0" lon="0" rev="8700000"/>
              </a:lightRig>
            </a:scene3d>
            <a:sp3d>
              <a:bevelT w="0" h="0"/>
              <a:contourClr>
                <a:schemeClr val="accent1">
                  <a:shade val="8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cxnSp>
        <p:nvCxnSpPr>
          <p:cNvPr id="77" name="Straight Connector 76"/>
          <p:cNvCxnSpPr/>
          <p:nvPr/>
        </p:nvCxnSpPr>
        <p:spPr>
          <a:xfrm>
            <a:off x="2476500" y="322783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grpSp>
        <p:nvGrpSpPr>
          <p:cNvPr id="78" name="Group 77"/>
          <p:cNvGrpSpPr/>
          <p:nvPr/>
        </p:nvGrpSpPr>
        <p:grpSpPr>
          <a:xfrm>
            <a:off x="6044184" y="3014267"/>
            <a:ext cx="1394460" cy="1557733"/>
            <a:chOff x="1965960" y="3014267"/>
            <a:chExt cx="1394460" cy="1557733"/>
          </a:xfrm>
        </p:grpSpPr>
        <p:sp>
          <p:nvSpPr>
            <p:cNvPr id="79" name="Donut 78"/>
            <p:cNvSpPr/>
            <p:nvPr/>
          </p:nvSpPr>
          <p:spPr>
            <a:xfrm>
              <a:off x="1965960" y="3200400"/>
              <a:ext cx="1394460" cy="1371600"/>
            </a:xfrm>
            <a:prstGeom prst="donut">
              <a:avLst>
                <a:gd name="adj" fmla="val 1970"/>
              </a:avLst>
            </a:prstGeom>
            <a:solidFill>
              <a:srgbClr val="008000"/>
            </a:solidFill>
            <a:ln>
              <a:solidFill>
                <a:srgbClr val="008000"/>
              </a:solidFill>
            </a:ln>
            <a:effectLst/>
            <a:scene3d>
              <a:camera prst="orthographicFront" fov="0">
                <a:rot lat="0" lon="0" rev="0"/>
              </a:camera>
              <a:lightRig rig="brightRoom" dir="tl">
                <a:rot lat="0" lon="0" rev="8700000"/>
              </a:lightRig>
            </a:scene3d>
            <a:sp3d>
              <a:bevelT w="0" h="0"/>
              <a:contourClr>
                <a:srgbClr val="008000"/>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Gill Sans MT"/>
              </a:endParaRPr>
            </a:p>
          </p:txBody>
        </p:sp>
        <p:sp>
          <p:nvSpPr>
            <p:cNvPr id="80" name="Rounded Rectangle 79"/>
            <p:cNvSpPr/>
            <p:nvPr/>
          </p:nvSpPr>
          <p:spPr>
            <a:xfrm>
              <a:off x="2476500" y="3014267"/>
              <a:ext cx="381000" cy="372266"/>
            </a:xfrm>
            <a:prstGeom prst="roundRect">
              <a:avLst/>
            </a:prstGeom>
            <a:solidFill>
              <a:schemeClr val="bg1"/>
            </a:solidFill>
            <a:ln>
              <a:solidFill>
                <a:schemeClr val="bg1"/>
              </a:solidFill>
            </a:ln>
            <a:effectLst/>
            <a:scene3d>
              <a:camera prst="orthographicFront" fov="0">
                <a:rot lat="0" lon="0" rev="0"/>
              </a:camera>
              <a:lightRig rig="brightRoom" dir="tl">
                <a:rot lat="0" lon="0" rev="8700000"/>
              </a:lightRig>
            </a:scene3d>
            <a:sp3d>
              <a:bevelT w="0" h="0"/>
              <a:contourClr>
                <a:schemeClr val="accent1">
                  <a:shade val="8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cxnSp>
        <p:nvCxnSpPr>
          <p:cNvPr id="81" name="Straight Connector 80"/>
          <p:cNvCxnSpPr/>
          <p:nvPr/>
        </p:nvCxnSpPr>
        <p:spPr>
          <a:xfrm>
            <a:off x="6553200" y="3226244"/>
            <a:ext cx="374904"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grpSp>
        <p:nvGrpSpPr>
          <p:cNvPr id="98" name="Group 97"/>
          <p:cNvGrpSpPr/>
          <p:nvPr/>
        </p:nvGrpSpPr>
        <p:grpSpPr>
          <a:xfrm>
            <a:off x="2251686" y="3188354"/>
            <a:ext cx="4240056" cy="67549"/>
            <a:chOff x="2251686" y="3188354"/>
            <a:chExt cx="4240056" cy="67549"/>
          </a:xfrm>
        </p:grpSpPr>
        <p:sp>
          <p:nvSpPr>
            <p:cNvPr id="96" name="Freeform 95"/>
            <p:cNvSpPr/>
            <p:nvPr/>
          </p:nvSpPr>
          <p:spPr>
            <a:xfrm>
              <a:off x="6343128" y="3188354"/>
              <a:ext cx="148614" cy="67549"/>
            </a:xfrm>
            <a:custGeom>
              <a:avLst/>
              <a:gdLst>
                <a:gd name="connsiteX0" fmla="*/ 0 w 148614"/>
                <a:gd name="connsiteY0" fmla="*/ 67549 h 67549"/>
                <a:gd name="connsiteX1" fmla="*/ 74307 w 148614"/>
                <a:gd name="connsiteY1" fmla="*/ 27020 h 67549"/>
                <a:gd name="connsiteX2" fmla="*/ 148614 w 148614"/>
                <a:gd name="connsiteY2" fmla="*/ 0 h 67549"/>
              </a:gdLst>
              <a:ahLst/>
              <a:cxnLst>
                <a:cxn ang="0">
                  <a:pos x="connsiteX0" y="connsiteY0"/>
                </a:cxn>
                <a:cxn ang="0">
                  <a:pos x="connsiteX1" y="connsiteY1"/>
                </a:cxn>
                <a:cxn ang="0">
                  <a:pos x="connsiteX2" y="connsiteY2"/>
                </a:cxn>
              </a:cxnLst>
              <a:rect l="l" t="t" r="r" b="b"/>
              <a:pathLst>
                <a:path w="148614" h="67549">
                  <a:moveTo>
                    <a:pt x="0" y="67549"/>
                  </a:moveTo>
                  <a:cubicBezTo>
                    <a:pt x="24769" y="52913"/>
                    <a:pt x="49538" y="38278"/>
                    <a:pt x="74307" y="27020"/>
                  </a:cubicBezTo>
                  <a:cubicBezTo>
                    <a:pt x="99076" y="15762"/>
                    <a:pt x="148614" y="0"/>
                    <a:pt x="148614" y="0"/>
                  </a:cubicBezTo>
                </a:path>
              </a:pathLst>
            </a:custGeom>
            <a:ln>
              <a:solidFill>
                <a:srgbClr val="FF0000"/>
              </a:solidFill>
              <a:tailEnd type="arrow"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Gill Sans MT"/>
              </a:endParaRPr>
            </a:p>
          </p:txBody>
        </p:sp>
        <p:sp>
          <p:nvSpPr>
            <p:cNvPr id="97" name="Freeform 96"/>
            <p:cNvSpPr/>
            <p:nvPr/>
          </p:nvSpPr>
          <p:spPr>
            <a:xfrm>
              <a:off x="2251686" y="3188354"/>
              <a:ext cx="148614" cy="67549"/>
            </a:xfrm>
            <a:custGeom>
              <a:avLst/>
              <a:gdLst>
                <a:gd name="connsiteX0" fmla="*/ 0 w 148614"/>
                <a:gd name="connsiteY0" fmla="*/ 67549 h 67549"/>
                <a:gd name="connsiteX1" fmla="*/ 74307 w 148614"/>
                <a:gd name="connsiteY1" fmla="*/ 27020 h 67549"/>
                <a:gd name="connsiteX2" fmla="*/ 148614 w 148614"/>
                <a:gd name="connsiteY2" fmla="*/ 0 h 67549"/>
              </a:gdLst>
              <a:ahLst/>
              <a:cxnLst>
                <a:cxn ang="0">
                  <a:pos x="connsiteX0" y="connsiteY0"/>
                </a:cxn>
                <a:cxn ang="0">
                  <a:pos x="connsiteX1" y="connsiteY1"/>
                </a:cxn>
                <a:cxn ang="0">
                  <a:pos x="connsiteX2" y="connsiteY2"/>
                </a:cxn>
              </a:cxnLst>
              <a:rect l="l" t="t" r="r" b="b"/>
              <a:pathLst>
                <a:path w="148614" h="67549">
                  <a:moveTo>
                    <a:pt x="0" y="67549"/>
                  </a:moveTo>
                  <a:cubicBezTo>
                    <a:pt x="24769" y="52913"/>
                    <a:pt x="49538" y="38278"/>
                    <a:pt x="74307" y="27020"/>
                  </a:cubicBezTo>
                  <a:cubicBezTo>
                    <a:pt x="99076" y="15762"/>
                    <a:pt x="148614" y="0"/>
                    <a:pt x="148614" y="0"/>
                  </a:cubicBezTo>
                </a:path>
              </a:pathLst>
            </a:custGeom>
            <a:ln>
              <a:solidFill>
                <a:srgbClr val="FF0000"/>
              </a:solidFill>
              <a:tailEnd type="arrow"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Gill Sans MT"/>
              </a:endParaRPr>
            </a:p>
          </p:txBody>
        </p:sp>
      </p:grpSp>
      <p:grpSp>
        <p:nvGrpSpPr>
          <p:cNvPr id="104" name="Group 103"/>
          <p:cNvGrpSpPr/>
          <p:nvPr/>
        </p:nvGrpSpPr>
        <p:grpSpPr>
          <a:xfrm>
            <a:off x="2877227" y="3316698"/>
            <a:ext cx="4208972" cy="54040"/>
            <a:chOff x="2877227" y="3316698"/>
            <a:chExt cx="4208972" cy="54040"/>
          </a:xfrm>
        </p:grpSpPr>
        <p:sp>
          <p:nvSpPr>
            <p:cNvPr id="102" name="Freeform 101"/>
            <p:cNvSpPr/>
            <p:nvPr/>
          </p:nvSpPr>
          <p:spPr>
            <a:xfrm>
              <a:off x="6991626" y="3316698"/>
              <a:ext cx="94573" cy="54040"/>
            </a:xfrm>
            <a:custGeom>
              <a:avLst/>
              <a:gdLst>
                <a:gd name="connsiteX0" fmla="*/ 94573 w 94573"/>
                <a:gd name="connsiteY0" fmla="*/ 54040 h 54040"/>
                <a:gd name="connsiteX1" fmla="*/ 47287 w 94573"/>
                <a:gd name="connsiteY1" fmla="*/ 27020 h 54040"/>
                <a:gd name="connsiteX2" fmla="*/ 0 w 94573"/>
                <a:gd name="connsiteY2" fmla="*/ 0 h 54040"/>
              </a:gdLst>
              <a:ahLst/>
              <a:cxnLst>
                <a:cxn ang="0">
                  <a:pos x="connsiteX0" y="connsiteY0"/>
                </a:cxn>
                <a:cxn ang="0">
                  <a:pos x="connsiteX1" y="connsiteY1"/>
                </a:cxn>
                <a:cxn ang="0">
                  <a:pos x="connsiteX2" y="connsiteY2"/>
                </a:cxn>
              </a:cxnLst>
              <a:rect l="l" t="t" r="r" b="b"/>
              <a:pathLst>
                <a:path w="94573" h="54040">
                  <a:moveTo>
                    <a:pt x="94573" y="54040"/>
                  </a:moveTo>
                  <a:lnTo>
                    <a:pt x="47287" y="27020"/>
                  </a:lnTo>
                  <a:lnTo>
                    <a:pt x="0" y="0"/>
                  </a:lnTo>
                </a:path>
              </a:pathLst>
            </a:custGeom>
            <a:ln>
              <a:solidFill>
                <a:srgbClr val="FF00FF"/>
              </a:solidFill>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Gill Sans MT"/>
              </a:endParaRPr>
            </a:p>
          </p:txBody>
        </p:sp>
        <p:sp>
          <p:nvSpPr>
            <p:cNvPr id="103" name="Freeform 102"/>
            <p:cNvSpPr/>
            <p:nvPr/>
          </p:nvSpPr>
          <p:spPr>
            <a:xfrm>
              <a:off x="2877227" y="3316698"/>
              <a:ext cx="94573" cy="54040"/>
            </a:xfrm>
            <a:custGeom>
              <a:avLst/>
              <a:gdLst>
                <a:gd name="connsiteX0" fmla="*/ 94573 w 94573"/>
                <a:gd name="connsiteY0" fmla="*/ 54040 h 54040"/>
                <a:gd name="connsiteX1" fmla="*/ 47287 w 94573"/>
                <a:gd name="connsiteY1" fmla="*/ 27020 h 54040"/>
                <a:gd name="connsiteX2" fmla="*/ 0 w 94573"/>
                <a:gd name="connsiteY2" fmla="*/ 0 h 54040"/>
              </a:gdLst>
              <a:ahLst/>
              <a:cxnLst>
                <a:cxn ang="0">
                  <a:pos x="connsiteX0" y="connsiteY0"/>
                </a:cxn>
                <a:cxn ang="0">
                  <a:pos x="connsiteX1" y="connsiteY1"/>
                </a:cxn>
                <a:cxn ang="0">
                  <a:pos x="connsiteX2" y="connsiteY2"/>
                </a:cxn>
              </a:cxnLst>
              <a:rect l="l" t="t" r="r" b="b"/>
              <a:pathLst>
                <a:path w="94573" h="54040">
                  <a:moveTo>
                    <a:pt x="94573" y="54040"/>
                  </a:moveTo>
                  <a:lnTo>
                    <a:pt x="47287" y="27020"/>
                  </a:lnTo>
                  <a:lnTo>
                    <a:pt x="0" y="0"/>
                  </a:lnTo>
                </a:path>
              </a:pathLst>
            </a:custGeom>
            <a:ln>
              <a:solidFill>
                <a:srgbClr val="FF00FF"/>
              </a:solidFill>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Gill Sans MT"/>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1973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par>
                          <p:cTn id="9" fill="hold">
                            <p:stCondLst>
                              <p:cond delay="0"/>
                            </p:stCondLst>
                            <p:childTnLst>
                              <p:par>
                                <p:cTn id="10" presetID="42" presetClass="exit" presetSubtype="0" fill="hold" nodeType="afterEffect">
                                  <p:stCondLst>
                                    <p:cond delay="300"/>
                                  </p:stCondLst>
                                  <p:childTnLst>
                                    <p:animEffect transition="out" filter="fade">
                                      <p:cBhvr>
                                        <p:cTn id="11" dur="1000"/>
                                        <p:tgtEl>
                                          <p:spTgt spid="23"/>
                                        </p:tgtEl>
                                      </p:cBhvr>
                                    </p:animEffect>
                                    <p:anim calcmode="lin" valueType="num">
                                      <p:cBhvr>
                                        <p:cTn id="12" dur="1000"/>
                                        <p:tgtEl>
                                          <p:spTgt spid="23"/>
                                        </p:tgtEl>
                                        <p:attrNameLst>
                                          <p:attrName>ppt_x</p:attrName>
                                        </p:attrNameLst>
                                      </p:cBhvr>
                                      <p:tavLst>
                                        <p:tav tm="0">
                                          <p:val>
                                            <p:strVal val="ppt_x"/>
                                          </p:val>
                                        </p:tav>
                                        <p:tav tm="100000">
                                          <p:val>
                                            <p:strVal val="ppt_x"/>
                                          </p:val>
                                        </p:tav>
                                      </p:tavLst>
                                    </p:anim>
                                    <p:anim calcmode="lin" valueType="num">
                                      <p:cBhvr>
                                        <p:cTn id="13" dur="1000"/>
                                        <p:tgtEl>
                                          <p:spTgt spid="23"/>
                                        </p:tgtEl>
                                        <p:attrNameLst>
                                          <p:attrName>ppt_y</p:attrName>
                                        </p:attrNameLst>
                                      </p:cBhvr>
                                      <p:tavLst>
                                        <p:tav tm="0">
                                          <p:val>
                                            <p:strVal val="ppt_y"/>
                                          </p:val>
                                        </p:tav>
                                        <p:tav tm="100000">
                                          <p:val>
                                            <p:strVal val="ppt_y+.1"/>
                                          </p:val>
                                        </p:tav>
                                      </p:tavLst>
                                    </p:anim>
                                    <p:set>
                                      <p:cBhvr>
                                        <p:cTn id="14" dur="1" fill="hold">
                                          <p:stCondLst>
                                            <p:cond delay="999"/>
                                          </p:stCondLst>
                                        </p:cTn>
                                        <p:tgtEl>
                                          <p:spTgt spid="23"/>
                                        </p:tgtEl>
                                        <p:attrNameLst>
                                          <p:attrName>style.visibility</p:attrName>
                                        </p:attrNameLst>
                                      </p:cBhvr>
                                      <p:to>
                                        <p:strVal val="hidden"/>
                                      </p:to>
                                    </p:set>
                                  </p:childTnLst>
                                </p:cTn>
                              </p:par>
                              <p:par>
                                <p:cTn id="15" presetID="47" presetClass="entr" presetSubtype="0" fill="hold" nodeType="withEffect">
                                  <p:stCondLst>
                                    <p:cond delay="90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1000"/>
                                        <p:tgtEl>
                                          <p:spTgt spid="77"/>
                                        </p:tgtEl>
                                      </p:cBhvr>
                                    </p:animEffect>
                                    <p:anim calcmode="lin" valueType="num">
                                      <p:cBhvr>
                                        <p:cTn id="18" dur="1000" fill="hold"/>
                                        <p:tgtEl>
                                          <p:spTgt spid="77"/>
                                        </p:tgtEl>
                                        <p:attrNameLst>
                                          <p:attrName>ppt_x</p:attrName>
                                        </p:attrNameLst>
                                      </p:cBhvr>
                                      <p:tavLst>
                                        <p:tav tm="0">
                                          <p:val>
                                            <p:strVal val="#ppt_x"/>
                                          </p:val>
                                        </p:tav>
                                        <p:tav tm="100000">
                                          <p:val>
                                            <p:strVal val="#ppt_x"/>
                                          </p:val>
                                        </p:tav>
                                      </p:tavLst>
                                    </p:anim>
                                    <p:anim calcmode="lin" valueType="num">
                                      <p:cBhvr>
                                        <p:cTn id="19" dur="1000" fill="hold"/>
                                        <p:tgtEl>
                                          <p:spTgt spid="77"/>
                                        </p:tgtEl>
                                        <p:attrNameLst>
                                          <p:attrName>ppt_y</p:attrName>
                                        </p:attrNameLst>
                                      </p:cBhvr>
                                      <p:tavLst>
                                        <p:tav tm="0">
                                          <p:val>
                                            <p:strVal val="#ppt_y-.1"/>
                                          </p:val>
                                        </p:tav>
                                        <p:tav tm="100000">
                                          <p:val>
                                            <p:strVal val="#ppt_y"/>
                                          </p:val>
                                        </p:tav>
                                      </p:tavLst>
                                    </p:anim>
                                  </p:childTnLst>
                                </p:cTn>
                              </p:par>
                            </p:childTnLst>
                          </p:cTn>
                        </p:par>
                        <p:par>
                          <p:cTn id="20" fill="hold">
                            <p:stCondLst>
                              <p:cond delay="1900"/>
                            </p:stCondLst>
                            <p:childTnLst>
                              <p:par>
                                <p:cTn id="21" presetID="42" presetClass="exit" presetSubtype="0" fill="hold" nodeType="afterEffect">
                                  <p:stCondLst>
                                    <p:cond delay="0"/>
                                  </p:stCondLst>
                                  <p:childTnLst>
                                    <p:animEffect transition="out" filter="fade">
                                      <p:cBhvr>
                                        <p:cTn id="22" dur="1000"/>
                                        <p:tgtEl>
                                          <p:spTgt spid="59"/>
                                        </p:tgtEl>
                                      </p:cBhvr>
                                    </p:animEffect>
                                    <p:anim calcmode="lin" valueType="num">
                                      <p:cBhvr>
                                        <p:cTn id="23" dur="1000"/>
                                        <p:tgtEl>
                                          <p:spTgt spid="59"/>
                                        </p:tgtEl>
                                        <p:attrNameLst>
                                          <p:attrName>ppt_x</p:attrName>
                                        </p:attrNameLst>
                                      </p:cBhvr>
                                      <p:tavLst>
                                        <p:tav tm="0">
                                          <p:val>
                                            <p:strVal val="ppt_x"/>
                                          </p:val>
                                        </p:tav>
                                        <p:tav tm="100000">
                                          <p:val>
                                            <p:strVal val="ppt_x"/>
                                          </p:val>
                                        </p:tav>
                                      </p:tavLst>
                                    </p:anim>
                                    <p:anim calcmode="lin" valueType="num">
                                      <p:cBhvr>
                                        <p:cTn id="24" dur="1000"/>
                                        <p:tgtEl>
                                          <p:spTgt spid="59"/>
                                        </p:tgtEl>
                                        <p:attrNameLst>
                                          <p:attrName>ppt_y</p:attrName>
                                        </p:attrNameLst>
                                      </p:cBhvr>
                                      <p:tavLst>
                                        <p:tav tm="0">
                                          <p:val>
                                            <p:strVal val="ppt_y"/>
                                          </p:val>
                                        </p:tav>
                                        <p:tav tm="100000">
                                          <p:val>
                                            <p:strVal val="ppt_y+.1"/>
                                          </p:val>
                                        </p:tav>
                                      </p:tavLst>
                                    </p:anim>
                                    <p:set>
                                      <p:cBhvr>
                                        <p:cTn id="25" dur="1" fill="hold">
                                          <p:stCondLst>
                                            <p:cond delay="999"/>
                                          </p:stCondLst>
                                        </p:cTn>
                                        <p:tgtEl>
                                          <p:spTgt spid="59"/>
                                        </p:tgtEl>
                                        <p:attrNameLst>
                                          <p:attrName>style.visibility</p:attrName>
                                        </p:attrNameLst>
                                      </p:cBhvr>
                                      <p:to>
                                        <p:strVal val="hidden"/>
                                      </p:to>
                                    </p:set>
                                  </p:childTnLst>
                                </p:cTn>
                              </p:par>
                              <p:par>
                                <p:cTn id="26" presetID="47" presetClass="entr" presetSubtype="0" fill="hold" nodeType="withEffect">
                                  <p:stCondLst>
                                    <p:cond delay="60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1000"/>
                                        <p:tgtEl>
                                          <p:spTgt spid="81"/>
                                        </p:tgtEl>
                                      </p:cBhvr>
                                    </p:animEffect>
                                    <p:anim calcmode="lin" valueType="num">
                                      <p:cBhvr>
                                        <p:cTn id="29" dur="1000" fill="hold"/>
                                        <p:tgtEl>
                                          <p:spTgt spid="81"/>
                                        </p:tgtEl>
                                        <p:attrNameLst>
                                          <p:attrName>ppt_x</p:attrName>
                                        </p:attrNameLst>
                                      </p:cBhvr>
                                      <p:tavLst>
                                        <p:tav tm="0">
                                          <p:val>
                                            <p:strVal val="#ppt_x"/>
                                          </p:val>
                                        </p:tav>
                                        <p:tav tm="100000">
                                          <p:val>
                                            <p:strVal val="#ppt_x"/>
                                          </p:val>
                                        </p:tav>
                                      </p:tavLst>
                                    </p:anim>
                                    <p:anim calcmode="lin" valueType="num">
                                      <p:cBhvr>
                                        <p:cTn id="30" dur="1000" fill="hold"/>
                                        <p:tgtEl>
                                          <p:spTgt spid="81"/>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9" presetClass="entr" presetSubtype="0" fill="hold" nodeType="after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dissolve">
                                      <p:cBhvr>
                                        <p:cTn id="34" dur="500"/>
                                        <p:tgtEl>
                                          <p:spTgt spid="98"/>
                                        </p:tgtEl>
                                      </p:cBhvr>
                                    </p:animEffect>
                                  </p:childTnLst>
                                </p:cTn>
                              </p:par>
                            </p:childTnLst>
                          </p:cTn>
                        </p:par>
                        <p:par>
                          <p:cTn id="35" fill="hold">
                            <p:stCondLst>
                              <p:cond delay="4000"/>
                            </p:stCondLst>
                            <p:childTnLst>
                              <p:par>
                                <p:cTn id="36" presetID="9" presetClass="entr" presetSubtype="0" fill="hold" nodeType="after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dissolve">
                                      <p:cBhvr>
                                        <p:cTn id="38"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 name="Freeform 81"/>
          <p:cNvSpPr/>
          <p:nvPr/>
        </p:nvSpPr>
        <p:spPr>
          <a:xfrm>
            <a:off x="5386142" y="2233649"/>
            <a:ext cx="3073614" cy="4282661"/>
          </a:xfrm>
          <a:custGeom>
            <a:avLst/>
            <a:gdLst>
              <a:gd name="connsiteX0" fmla="*/ 308487 w 3073614"/>
              <a:gd name="connsiteY0" fmla="*/ 421061 h 4282661"/>
              <a:gd name="connsiteX1" fmla="*/ 1936489 w 3073614"/>
              <a:gd name="connsiteY1" fmla="*/ 103576 h 4282661"/>
              <a:gd name="connsiteX2" fmla="*/ 2726846 w 3073614"/>
              <a:gd name="connsiteY2" fmla="*/ 421061 h 4282661"/>
              <a:gd name="connsiteX3" fmla="*/ 3037585 w 3073614"/>
              <a:gd name="connsiteY3" fmla="*/ 1447819 h 4282661"/>
              <a:gd name="connsiteX4" fmla="*/ 2841685 w 3073614"/>
              <a:gd name="connsiteY4" fmla="*/ 2224642 h 4282661"/>
              <a:gd name="connsiteX5" fmla="*/ 2868706 w 3073614"/>
              <a:gd name="connsiteY5" fmla="*/ 3116300 h 4282661"/>
              <a:gd name="connsiteX6" fmla="*/ 3010565 w 3073614"/>
              <a:gd name="connsiteY6" fmla="*/ 3866104 h 4282661"/>
              <a:gd name="connsiteX7" fmla="*/ 2490415 w 3073614"/>
              <a:gd name="connsiteY7" fmla="*/ 4237628 h 4282661"/>
              <a:gd name="connsiteX8" fmla="*/ 1132621 w 3073614"/>
              <a:gd name="connsiteY8" fmla="*/ 3595904 h 4282661"/>
              <a:gd name="connsiteX9" fmla="*/ 403060 w 3073614"/>
              <a:gd name="connsiteY9" fmla="*/ 3798554 h 4282661"/>
              <a:gd name="connsiteX10" fmla="*/ 85565 w 3073614"/>
              <a:gd name="connsiteY10" fmla="*/ 2629941 h 4282661"/>
              <a:gd name="connsiteX11" fmla="*/ 308487 w 3073614"/>
              <a:gd name="connsiteY11" fmla="*/ 421061 h 428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3614" h="4282661">
                <a:moveTo>
                  <a:pt x="308487" y="421061"/>
                </a:moveTo>
                <a:cubicBezTo>
                  <a:pt x="616974" y="0"/>
                  <a:pt x="1533429" y="103576"/>
                  <a:pt x="1936489" y="103576"/>
                </a:cubicBezTo>
                <a:cubicBezTo>
                  <a:pt x="2339549" y="103576"/>
                  <a:pt x="2543330" y="197021"/>
                  <a:pt x="2726846" y="421061"/>
                </a:cubicBezTo>
                <a:cubicBezTo>
                  <a:pt x="2910362" y="645102"/>
                  <a:pt x="3018445" y="1147222"/>
                  <a:pt x="3037585" y="1447819"/>
                </a:cubicBezTo>
                <a:cubicBezTo>
                  <a:pt x="3056725" y="1748416"/>
                  <a:pt x="2869832" y="1946562"/>
                  <a:pt x="2841685" y="2224642"/>
                </a:cubicBezTo>
                <a:cubicBezTo>
                  <a:pt x="2813538" y="2502722"/>
                  <a:pt x="2840559" y="2842723"/>
                  <a:pt x="2868706" y="3116300"/>
                </a:cubicBezTo>
                <a:cubicBezTo>
                  <a:pt x="2896853" y="3389877"/>
                  <a:pt x="3073614" y="3679216"/>
                  <a:pt x="3010565" y="3866104"/>
                </a:cubicBezTo>
                <a:cubicBezTo>
                  <a:pt x="2947517" y="4052992"/>
                  <a:pt x="2803406" y="4282661"/>
                  <a:pt x="2490415" y="4237628"/>
                </a:cubicBezTo>
                <a:cubicBezTo>
                  <a:pt x="2177424" y="4192595"/>
                  <a:pt x="1480513" y="3669083"/>
                  <a:pt x="1132621" y="3595904"/>
                </a:cubicBezTo>
                <a:cubicBezTo>
                  <a:pt x="784729" y="3522725"/>
                  <a:pt x="577569" y="3959548"/>
                  <a:pt x="403060" y="3798554"/>
                </a:cubicBezTo>
                <a:cubicBezTo>
                  <a:pt x="228551" y="3637560"/>
                  <a:pt x="100201" y="3186101"/>
                  <a:pt x="85565" y="2629941"/>
                </a:cubicBezTo>
                <a:cubicBezTo>
                  <a:pt x="70929" y="2073781"/>
                  <a:pt x="0" y="842122"/>
                  <a:pt x="308487" y="421061"/>
                </a:cubicBezTo>
                <a:close/>
              </a:path>
            </a:pathLst>
          </a:custGeom>
          <a:solidFill>
            <a:srgbClr val="FFCC66"/>
          </a:solidFill>
          <a:ln>
            <a:solidFill>
              <a:schemeClr val="accent4">
                <a:lumMod val="75000"/>
              </a:schemeClr>
            </a:solidFill>
          </a:ln>
          <a:scene3d>
            <a:camera prst="orthographicFront" fov="0">
              <a:rot lat="0" lon="0" rev="0"/>
            </a:camera>
            <a:lightRig rig="brightRoom" dir="tl">
              <a:rot lat="0" lon="0" rev="8700000"/>
            </a:lightRig>
          </a:scene3d>
          <a:sp3d>
            <a:bevelT w="0" h="0"/>
            <a:contourClr>
              <a:schemeClr val="accent1">
                <a:shade val="8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76" name="Freeform 75"/>
          <p:cNvSpPr/>
          <p:nvPr/>
        </p:nvSpPr>
        <p:spPr>
          <a:xfrm>
            <a:off x="1282361" y="1981462"/>
            <a:ext cx="3365213" cy="4534848"/>
          </a:xfrm>
          <a:custGeom>
            <a:avLst/>
            <a:gdLst>
              <a:gd name="connsiteX0" fmla="*/ 129475 w 3365213"/>
              <a:gd name="connsiteY0" fmla="*/ 570796 h 4534848"/>
              <a:gd name="connsiteX1" fmla="*/ 757708 w 3365213"/>
              <a:gd name="connsiteY1" fmla="*/ 192517 h 4534848"/>
              <a:gd name="connsiteX2" fmla="*/ 1919601 w 3365213"/>
              <a:gd name="connsiteY2" fmla="*/ 334372 h 4534848"/>
              <a:gd name="connsiteX3" fmla="*/ 2628897 w 3365213"/>
              <a:gd name="connsiteY3" fmla="*/ 1009870 h 4534848"/>
              <a:gd name="connsiteX4" fmla="*/ 3135536 w 3365213"/>
              <a:gd name="connsiteY4" fmla="*/ 3056631 h 4534848"/>
              <a:gd name="connsiteX5" fmla="*/ 3088250 w 3365213"/>
              <a:gd name="connsiteY5" fmla="*/ 4177959 h 4534848"/>
              <a:gd name="connsiteX6" fmla="*/ 1473758 w 3365213"/>
              <a:gd name="connsiteY6" fmla="*/ 4441404 h 4534848"/>
              <a:gd name="connsiteX7" fmla="*/ 224047 w 3365213"/>
              <a:gd name="connsiteY7" fmla="*/ 3617295 h 4534848"/>
              <a:gd name="connsiteX8" fmla="*/ 129475 w 3365213"/>
              <a:gd name="connsiteY8" fmla="*/ 570796 h 453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5213" h="4534848">
                <a:moveTo>
                  <a:pt x="129475" y="570796"/>
                </a:moveTo>
                <a:cubicBezTo>
                  <a:pt x="218418" y="0"/>
                  <a:pt x="459354" y="231921"/>
                  <a:pt x="757708" y="192517"/>
                </a:cubicBezTo>
                <a:cubicBezTo>
                  <a:pt x="1056062" y="153113"/>
                  <a:pt x="1607736" y="198147"/>
                  <a:pt x="1919601" y="334372"/>
                </a:cubicBezTo>
                <a:cubicBezTo>
                  <a:pt x="2231466" y="470597"/>
                  <a:pt x="2426241" y="556160"/>
                  <a:pt x="2628897" y="1009870"/>
                </a:cubicBezTo>
                <a:cubicBezTo>
                  <a:pt x="2831553" y="1463580"/>
                  <a:pt x="3058977" y="2528616"/>
                  <a:pt x="3135536" y="3056631"/>
                </a:cubicBezTo>
                <a:cubicBezTo>
                  <a:pt x="3212095" y="3584646"/>
                  <a:pt x="3365213" y="3947164"/>
                  <a:pt x="3088250" y="4177959"/>
                </a:cubicBezTo>
                <a:cubicBezTo>
                  <a:pt x="2811287" y="4408754"/>
                  <a:pt x="1951125" y="4534848"/>
                  <a:pt x="1473758" y="4441404"/>
                </a:cubicBezTo>
                <a:cubicBezTo>
                  <a:pt x="996391" y="4347960"/>
                  <a:pt x="448094" y="4260145"/>
                  <a:pt x="224047" y="3617295"/>
                </a:cubicBezTo>
                <a:cubicBezTo>
                  <a:pt x="0" y="2974445"/>
                  <a:pt x="40532" y="1141592"/>
                  <a:pt x="129475" y="570796"/>
                </a:cubicBezTo>
                <a:close/>
              </a:path>
            </a:pathLst>
          </a:custGeom>
          <a:solidFill>
            <a:srgbClr val="FFCC66"/>
          </a:solidFill>
          <a:ln>
            <a:solidFill>
              <a:schemeClr val="accent4">
                <a:lumMod val="50000"/>
              </a:schemeClr>
            </a:solidFill>
          </a:ln>
          <a:scene3d>
            <a:camera prst="orthographicFront" fov="0">
              <a:rot lat="0" lon="0" rev="0"/>
            </a:camera>
            <a:lightRig rig="brightRoom" dir="tl">
              <a:rot lat="0" lon="0" rev="8700000"/>
            </a:lightRig>
          </a:scene3d>
          <a:sp3d>
            <a:bevelT w="0" h="0"/>
            <a:contourClr>
              <a:schemeClr val="accent1">
                <a:shade val="8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74" name="Donut 73"/>
          <p:cNvSpPr/>
          <p:nvPr/>
        </p:nvSpPr>
        <p:spPr>
          <a:xfrm>
            <a:off x="1965960" y="3200400"/>
            <a:ext cx="1394460" cy="1371600"/>
          </a:xfrm>
          <a:prstGeom prst="donut">
            <a:avLst>
              <a:gd name="adj" fmla="val 1970"/>
            </a:avLst>
          </a:prstGeom>
          <a:solidFill>
            <a:srgbClr val="008000"/>
          </a:solidFill>
          <a:ln>
            <a:solidFill>
              <a:srgbClr val="008000"/>
            </a:solidFill>
          </a:ln>
          <a:effectLst/>
          <a:scene3d>
            <a:camera prst="orthographicFront" fov="0">
              <a:rot lat="0" lon="0" rev="0"/>
            </a:camera>
            <a:lightRig rig="brightRoom" dir="tl">
              <a:rot lat="0" lon="0" rev="8700000"/>
            </a:lightRig>
          </a:scene3d>
          <a:sp3d>
            <a:bevelT w="0" h="0"/>
            <a:contourClr>
              <a:srgbClr val="008000"/>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Gill Sans MT"/>
            </a:endParaRPr>
          </a:p>
        </p:txBody>
      </p:sp>
      <p:sp>
        <p:nvSpPr>
          <p:cNvPr id="75" name="Rounded Rectangle 74"/>
          <p:cNvSpPr/>
          <p:nvPr/>
        </p:nvSpPr>
        <p:spPr>
          <a:xfrm>
            <a:off x="2476500" y="3200400"/>
            <a:ext cx="381000" cy="45719"/>
          </a:xfrm>
          <a:prstGeom prst="roundRect">
            <a:avLst/>
          </a:prstGeom>
          <a:solidFill>
            <a:schemeClr val="bg1"/>
          </a:solidFill>
          <a:ln>
            <a:solidFill>
              <a:schemeClr val="bg1"/>
            </a:solidFill>
          </a:ln>
          <a:effectLst/>
          <a:scene3d>
            <a:camera prst="orthographicFront" fov="0">
              <a:rot lat="0" lon="0" rev="0"/>
            </a:camera>
            <a:lightRig rig="brightRoom" dir="tl">
              <a:rot lat="0" lon="0" rev="8700000"/>
            </a:lightRig>
          </a:scene3d>
          <a:sp3d>
            <a:bevelT w="0" h="0"/>
            <a:contourClr>
              <a:schemeClr val="accent1">
                <a:shade val="8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78" name="Rounded Rectangle 77"/>
          <p:cNvSpPr/>
          <p:nvPr/>
        </p:nvSpPr>
        <p:spPr>
          <a:xfrm>
            <a:off x="2476500" y="3200400"/>
            <a:ext cx="381000" cy="45719"/>
          </a:xfrm>
          <a:prstGeom prst="roundRect">
            <a:avLst/>
          </a:prstGeom>
          <a:solidFill>
            <a:srgbClr val="FFCC66"/>
          </a:solidFill>
          <a:ln>
            <a:solidFill>
              <a:srgbClr val="FFCC66"/>
            </a:solidFill>
          </a:ln>
          <a:effectLst/>
          <a:scene3d>
            <a:camera prst="orthographicFront" fov="0">
              <a:rot lat="0" lon="0" rev="0"/>
            </a:camera>
            <a:lightRig rig="brightRoom" dir="tl">
              <a:rot lat="0" lon="0" rev="8700000"/>
            </a:lightRig>
          </a:scene3d>
          <a:sp3d>
            <a:bevelT w="0" h="0"/>
            <a:contourClr>
              <a:schemeClr val="accent1">
                <a:shade val="8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cxnSp>
        <p:nvCxnSpPr>
          <p:cNvPr id="77" name="Straight Connector 76"/>
          <p:cNvCxnSpPr/>
          <p:nvPr/>
        </p:nvCxnSpPr>
        <p:spPr>
          <a:xfrm>
            <a:off x="2476500" y="322783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9" name="Donut 78"/>
          <p:cNvSpPr/>
          <p:nvPr/>
        </p:nvSpPr>
        <p:spPr>
          <a:xfrm>
            <a:off x="6044184" y="3200400"/>
            <a:ext cx="1394460" cy="1371600"/>
          </a:xfrm>
          <a:prstGeom prst="donut">
            <a:avLst>
              <a:gd name="adj" fmla="val 1970"/>
            </a:avLst>
          </a:prstGeom>
          <a:solidFill>
            <a:srgbClr val="008000"/>
          </a:solidFill>
          <a:ln>
            <a:solidFill>
              <a:srgbClr val="008000"/>
            </a:solidFill>
          </a:ln>
          <a:effectLst/>
          <a:scene3d>
            <a:camera prst="orthographicFront" fov="0">
              <a:rot lat="0" lon="0" rev="0"/>
            </a:camera>
            <a:lightRig rig="brightRoom" dir="tl">
              <a:rot lat="0" lon="0" rev="8700000"/>
            </a:lightRig>
          </a:scene3d>
          <a:sp3d>
            <a:bevelT w="0" h="0"/>
            <a:contourClr>
              <a:srgbClr val="008000"/>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Gill Sans MT"/>
            </a:endParaRPr>
          </a:p>
        </p:txBody>
      </p:sp>
      <p:sp>
        <p:nvSpPr>
          <p:cNvPr id="80" name="Rounded Rectangle 79"/>
          <p:cNvSpPr/>
          <p:nvPr/>
        </p:nvSpPr>
        <p:spPr>
          <a:xfrm>
            <a:off x="6554724" y="3014267"/>
            <a:ext cx="381000" cy="372266"/>
          </a:xfrm>
          <a:prstGeom prst="roundRect">
            <a:avLst/>
          </a:prstGeom>
          <a:solidFill>
            <a:schemeClr val="bg1"/>
          </a:solidFill>
          <a:ln>
            <a:solidFill>
              <a:schemeClr val="bg1"/>
            </a:solidFill>
          </a:ln>
          <a:effectLst/>
          <a:scene3d>
            <a:camera prst="orthographicFront" fov="0">
              <a:rot lat="0" lon="0" rev="0"/>
            </a:camera>
            <a:lightRig rig="brightRoom" dir="tl">
              <a:rot lat="0" lon="0" rev="8700000"/>
            </a:lightRig>
          </a:scene3d>
          <a:sp3d>
            <a:bevelT w="0" h="0"/>
            <a:contourClr>
              <a:schemeClr val="accent1">
                <a:shade val="8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83" name="Rounded Rectangle 82"/>
          <p:cNvSpPr/>
          <p:nvPr/>
        </p:nvSpPr>
        <p:spPr>
          <a:xfrm>
            <a:off x="6556248" y="3014267"/>
            <a:ext cx="381000" cy="372266"/>
          </a:xfrm>
          <a:prstGeom prst="roundRect">
            <a:avLst/>
          </a:prstGeom>
          <a:solidFill>
            <a:srgbClr val="FFCC66"/>
          </a:solidFill>
          <a:ln>
            <a:solidFill>
              <a:srgbClr val="FFCC66"/>
            </a:solidFill>
          </a:ln>
          <a:effectLst/>
          <a:scene3d>
            <a:camera prst="orthographicFront" fov="0">
              <a:rot lat="0" lon="0" rev="0"/>
            </a:camera>
            <a:lightRig rig="brightRoom" dir="tl">
              <a:rot lat="0" lon="0" rev="8700000"/>
            </a:lightRig>
          </a:scene3d>
          <a:sp3d>
            <a:bevelT w="0" h="0"/>
            <a:contourClr>
              <a:schemeClr val="accent1">
                <a:shade val="8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cxnSp>
        <p:nvCxnSpPr>
          <p:cNvPr id="81" name="Straight Connector 80"/>
          <p:cNvCxnSpPr/>
          <p:nvPr/>
        </p:nvCxnSpPr>
        <p:spPr>
          <a:xfrm>
            <a:off x="6553200" y="3226244"/>
            <a:ext cx="374904"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20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dissolve">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3" name="Phaser"/>
                                        </p:tgtEl>
                                      </p:cMediaNode>
                                    </p:audio>
                                  </p:subTnLst>
                                </p:cTn>
                              </p:par>
                              <p:par>
                                <p:cTn id="8" presetID="9"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dissolve">
                                      <p:cBhvr>
                                        <p:cTn id="10" dur="500"/>
                                        <p:tgtEl>
                                          <p:spTgt spid="78"/>
                                        </p:tgtEl>
                                      </p:cBhvr>
                                    </p:animEffect>
                                  </p:childTnLst>
                                </p:cTn>
                              </p:par>
                              <p:par>
                                <p:cTn id="11" presetID="9" presetClass="exit" presetSubtype="0" fill="hold" grpId="0" nodeType="withEffect">
                                  <p:stCondLst>
                                    <p:cond delay="0"/>
                                  </p:stCondLst>
                                  <p:childTnLst>
                                    <p:animEffect transition="out" filter="dissolve">
                                      <p:cBhvr>
                                        <p:cTn id="12" dur="500"/>
                                        <p:tgtEl>
                                          <p:spTgt spid="75"/>
                                        </p:tgtEl>
                                      </p:cBhvr>
                                    </p:animEffect>
                                    <p:set>
                                      <p:cBhvr>
                                        <p:cTn id="13" dur="1" fill="hold">
                                          <p:stCondLst>
                                            <p:cond delay="499"/>
                                          </p:stCondLst>
                                        </p:cTn>
                                        <p:tgtEl>
                                          <p:spTgt spid="75"/>
                                        </p:tgtEl>
                                        <p:attrNameLst>
                                          <p:attrName>style.visibility</p:attrName>
                                        </p:attrNameLst>
                                      </p:cBhvr>
                                      <p:to>
                                        <p:strVal val="hidden"/>
                                      </p:to>
                                    </p:set>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dissolve">
                                      <p:cBhvr>
                                        <p:cTn id="17" dur="500"/>
                                        <p:tgtEl>
                                          <p:spTgt spid="8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dissolve">
                                      <p:cBhvr>
                                        <p:cTn id="20" dur="500"/>
                                        <p:tgtEl>
                                          <p:spTgt spid="83"/>
                                        </p:tgtEl>
                                      </p:cBhvr>
                                    </p:animEffect>
                                  </p:childTnLst>
                                </p:cTn>
                              </p:par>
                              <p:par>
                                <p:cTn id="21" presetID="9" presetClass="exit" presetSubtype="0" fill="hold" grpId="0" nodeType="withEffect">
                                  <p:stCondLst>
                                    <p:cond delay="0"/>
                                  </p:stCondLst>
                                  <p:childTnLst>
                                    <p:animEffect transition="out" filter="dissolve">
                                      <p:cBhvr>
                                        <p:cTn id="22" dur="500"/>
                                        <p:tgtEl>
                                          <p:spTgt spid="80"/>
                                        </p:tgtEl>
                                      </p:cBhvr>
                                    </p:animEffect>
                                    <p:set>
                                      <p:cBhvr>
                                        <p:cTn id="23" dur="1" fill="hold">
                                          <p:stCondLst>
                                            <p:cond delay="499"/>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76" grpId="0" animBg="1"/>
      <p:bldP spid="75" grpId="0" animBg="1"/>
      <p:bldP spid="78" grpId="0" animBg="1"/>
      <p:bldP spid="80" grpId="0" animBg="1"/>
      <p:bldP spid="83"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normAutofit/>
          </a:bodyPr>
          <a:lstStyle/>
          <a:p>
            <a:r>
              <a:rPr lang="en-US" dirty="0" smtClean="0"/>
              <a:t>Sanger Sequencing Reactions</a:t>
            </a:r>
            <a:endParaRPr lang="en-US" dirty="0"/>
          </a:p>
        </p:txBody>
      </p:sp>
      <p:sp>
        <p:nvSpPr>
          <p:cNvPr id="17" name="TextBox 16"/>
          <p:cNvSpPr txBox="1"/>
          <p:nvPr/>
        </p:nvSpPr>
        <p:spPr>
          <a:xfrm>
            <a:off x="1432560" y="1263134"/>
            <a:ext cx="7330440" cy="1754327"/>
          </a:xfrm>
          <a:prstGeom prst="rect">
            <a:avLst/>
          </a:prstGeom>
          <a:noFill/>
        </p:spPr>
        <p:txBody>
          <a:bodyPr wrap="square" rtlCol="0">
            <a:spAutoFit/>
          </a:bodyPr>
          <a:lstStyle/>
          <a:p>
            <a:r>
              <a:rPr lang="en-US" dirty="0" smtClean="0">
                <a:solidFill>
                  <a:prstClr val="black"/>
                </a:solidFill>
                <a:latin typeface="Gill Sans MT"/>
              </a:rPr>
              <a:t>For </a:t>
            </a:r>
            <a:r>
              <a:rPr lang="en-US" dirty="0">
                <a:solidFill>
                  <a:prstClr val="black"/>
                </a:solidFill>
                <a:latin typeface="Gill Sans MT"/>
              </a:rPr>
              <a:t>given template DNA, </a:t>
            </a:r>
            <a:r>
              <a:rPr lang="en-US" dirty="0" smtClean="0">
                <a:solidFill>
                  <a:prstClr val="black"/>
                </a:solidFill>
                <a:latin typeface="Gill Sans MT"/>
              </a:rPr>
              <a:t>it’s like PCR except:</a:t>
            </a:r>
          </a:p>
          <a:p>
            <a:endParaRPr lang="en-US" dirty="0">
              <a:solidFill>
                <a:prstClr val="black"/>
              </a:solidFill>
              <a:latin typeface="Gill Sans MT"/>
            </a:endParaRPr>
          </a:p>
          <a:p>
            <a:r>
              <a:rPr lang="en-US" dirty="0" smtClean="0">
                <a:solidFill>
                  <a:prstClr val="black"/>
                </a:solidFill>
                <a:latin typeface="Gill Sans MT"/>
              </a:rPr>
              <a:t>Uses only a single primer </a:t>
            </a:r>
            <a:r>
              <a:rPr lang="en-US" dirty="0">
                <a:solidFill>
                  <a:prstClr val="black"/>
                </a:solidFill>
                <a:latin typeface="Gill Sans MT"/>
              </a:rPr>
              <a:t>and polymerase to </a:t>
            </a:r>
            <a:r>
              <a:rPr lang="en-US" dirty="0" smtClean="0">
                <a:solidFill>
                  <a:prstClr val="black"/>
                </a:solidFill>
                <a:latin typeface="Gill Sans MT"/>
              </a:rPr>
              <a:t>make </a:t>
            </a:r>
            <a:r>
              <a:rPr lang="en-US" dirty="0">
                <a:solidFill>
                  <a:prstClr val="black"/>
                </a:solidFill>
                <a:latin typeface="Gill Sans MT"/>
              </a:rPr>
              <a:t>new </a:t>
            </a:r>
            <a:r>
              <a:rPr lang="en-US" dirty="0" err="1">
                <a:solidFill>
                  <a:prstClr val="black"/>
                </a:solidFill>
                <a:latin typeface="Gill Sans MT"/>
              </a:rPr>
              <a:t>ssDNA</a:t>
            </a:r>
            <a:r>
              <a:rPr lang="en-US" dirty="0">
                <a:solidFill>
                  <a:prstClr val="black"/>
                </a:solidFill>
                <a:latin typeface="Gill Sans MT"/>
              </a:rPr>
              <a:t> </a:t>
            </a:r>
            <a:r>
              <a:rPr lang="en-US" dirty="0" smtClean="0">
                <a:solidFill>
                  <a:prstClr val="black"/>
                </a:solidFill>
                <a:latin typeface="Gill Sans MT"/>
              </a:rPr>
              <a:t>pieces.</a:t>
            </a:r>
            <a:endParaRPr lang="en-US" dirty="0">
              <a:solidFill>
                <a:prstClr val="black"/>
              </a:solidFill>
              <a:latin typeface="Gill Sans MT"/>
            </a:endParaRPr>
          </a:p>
          <a:p>
            <a:endParaRPr lang="en-US" dirty="0">
              <a:solidFill>
                <a:prstClr val="black"/>
              </a:solidFill>
              <a:latin typeface="Gill Sans MT"/>
            </a:endParaRPr>
          </a:p>
          <a:p>
            <a:r>
              <a:rPr lang="en-US" dirty="0" smtClean="0">
                <a:solidFill>
                  <a:prstClr val="black"/>
                </a:solidFill>
                <a:latin typeface="Gill Sans MT"/>
              </a:rPr>
              <a:t>Includes regular </a:t>
            </a:r>
            <a:r>
              <a:rPr lang="en-US" dirty="0">
                <a:solidFill>
                  <a:prstClr val="black"/>
                </a:solidFill>
                <a:latin typeface="Gill Sans MT"/>
              </a:rPr>
              <a:t>nucleotides (A, C, G, T) for extension, but also </a:t>
            </a:r>
            <a:r>
              <a:rPr lang="en-US" dirty="0" smtClean="0">
                <a:solidFill>
                  <a:prstClr val="black"/>
                </a:solidFill>
                <a:latin typeface="Gill Sans MT"/>
              </a:rPr>
              <a:t>includes </a:t>
            </a:r>
            <a:r>
              <a:rPr lang="en-US" dirty="0" err="1">
                <a:solidFill>
                  <a:prstClr val="black"/>
                </a:solidFill>
                <a:latin typeface="Gill Sans MT"/>
              </a:rPr>
              <a:t>dideoxy</a:t>
            </a:r>
            <a:r>
              <a:rPr lang="en-US" dirty="0">
                <a:solidFill>
                  <a:prstClr val="black"/>
                </a:solidFill>
                <a:latin typeface="Gill Sans MT"/>
              </a:rPr>
              <a:t> nucleotides</a:t>
            </a:r>
            <a:r>
              <a:rPr lang="en-US" dirty="0" smtClean="0">
                <a:solidFill>
                  <a:prstClr val="black"/>
                </a:solidFill>
                <a:latin typeface="Gill Sans MT"/>
              </a:rPr>
              <a:t>.</a:t>
            </a:r>
            <a:endParaRPr lang="en-US" dirty="0">
              <a:solidFill>
                <a:prstClr val="black"/>
              </a:solidFill>
              <a:latin typeface="Gill Sans MT"/>
            </a:endParaRPr>
          </a:p>
        </p:txBody>
      </p:sp>
      <p:grpSp>
        <p:nvGrpSpPr>
          <p:cNvPr id="3" name="Group 89"/>
          <p:cNvGrpSpPr/>
          <p:nvPr/>
        </p:nvGrpSpPr>
        <p:grpSpPr>
          <a:xfrm>
            <a:off x="1676400" y="3693080"/>
            <a:ext cx="2651760" cy="2359462"/>
            <a:chOff x="1371600" y="4248329"/>
            <a:chExt cx="2651760" cy="2359462"/>
          </a:xfrm>
        </p:grpSpPr>
        <p:grpSp>
          <p:nvGrpSpPr>
            <p:cNvPr id="4" name="Group 52"/>
            <p:cNvGrpSpPr/>
            <p:nvPr/>
          </p:nvGrpSpPr>
          <p:grpSpPr>
            <a:xfrm>
              <a:off x="1371600" y="4617661"/>
              <a:ext cx="2438400" cy="1990130"/>
              <a:chOff x="1066800" y="4094202"/>
              <a:chExt cx="2438400" cy="1990130"/>
            </a:xfrm>
          </p:grpSpPr>
          <p:sp>
            <p:nvSpPr>
              <p:cNvPr id="18" name="TextBox 17"/>
              <p:cNvSpPr txBox="1"/>
              <p:nvPr/>
            </p:nvSpPr>
            <p:spPr>
              <a:xfrm>
                <a:off x="1676400" y="4191000"/>
                <a:ext cx="609600" cy="369332"/>
              </a:xfrm>
              <a:prstGeom prst="rect">
                <a:avLst/>
              </a:prstGeom>
              <a:noFill/>
            </p:spPr>
            <p:txBody>
              <a:bodyPr wrap="square" rtlCol="0">
                <a:spAutoFit/>
              </a:bodyPr>
              <a:lstStyle/>
              <a:p>
                <a:r>
                  <a:rPr lang="en-US" dirty="0">
                    <a:solidFill>
                      <a:prstClr val="black"/>
                    </a:solidFill>
                    <a:latin typeface="Gill Sans MT"/>
                  </a:rPr>
                  <a:t>A</a:t>
                </a:r>
              </a:p>
            </p:txBody>
          </p:sp>
          <p:sp>
            <p:nvSpPr>
              <p:cNvPr id="20" name="TextBox 19"/>
              <p:cNvSpPr txBox="1"/>
              <p:nvPr/>
            </p:nvSpPr>
            <p:spPr>
              <a:xfrm>
                <a:off x="2133600" y="5594866"/>
                <a:ext cx="609600" cy="369332"/>
              </a:xfrm>
              <a:prstGeom prst="rect">
                <a:avLst/>
              </a:prstGeom>
              <a:noFill/>
            </p:spPr>
            <p:txBody>
              <a:bodyPr wrap="square" rtlCol="0">
                <a:spAutoFit/>
              </a:bodyPr>
              <a:lstStyle/>
              <a:p>
                <a:r>
                  <a:rPr lang="en-US" dirty="0">
                    <a:solidFill>
                      <a:prstClr val="black"/>
                    </a:solidFill>
                    <a:latin typeface="Gill Sans MT"/>
                  </a:rPr>
                  <a:t>A</a:t>
                </a:r>
              </a:p>
            </p:txBody>
          </p:sp>
          <p:sp>
            <p:nvSpPr>
              <p:cNvPr id="21" name="TextBox 20"/>
              <p:cNvSpPr txBox="1"/>
              <p:nvPr/>
            </p:nvSpPr>
            <p:spPr>
              <a:xfrm>
                <a:off x="2590800" y="4375666"/>
                <a:ext cx="609600" cy="369332"/>
              </a:xfrm>
              <a:prstGeom prst="rect">
                <a:avLst/>
              </a:prstGeom>
              <a:noFill/>
            </p:spPr>
            <p:txBody>
              <a:bodyPr wrap="square" rtlCol="0">
                <a:spAutoFit/>
              </a:bodyPr>
              <a:lstStyle/>
              <a:p>
                <a:r>
                  <a:rPr lang="en-US" dirty="0">
                    <a:solidFill>
                      <a:prstClr val="black"/>
                    </a:solidFill>
                    <a:latin typeface="Gill Sans MT"/>
                  </a:rPr>
                  <a:t>A</a:t>
                </a:r>
              </a:p>
            </p:txBody>
          </p:sp>
          <p:sp>
            <p:nvSpPr>
              <p:cNvPr id="27" name="TextBox 26"/>
              <p:cNvSpPr txBox="1"/>
              <p:nvPr/>
            </p:nvSpPr>
            <p:spPr>
              <a:xfrm>
                <a:off x="2133600" y="4648200"/>
                <a:ext cx="609600" cy="369332"/>
              </a:xfrm>
              <a:prstGeom prst="rect">
                <a:avLst/>
              </a:prstGeom>
              <a:noFill/>
            </p:spPr>
            <p:txBody>
              <a:bodyPr wrap="square" rtlCol="0">
                <a:spAutoFit/>
              </a:bodyPr>
              <a:lstStyle/>
              <a:p>
                <a:r>
                  <a:rPr lang="en-US" dirty="0">
                    <a:solidFill>
                      <a:prstClr val="black"/>
                    </a:solidFill>
                    <a:latin typeface="Gill Sans MT"/>
                  </a:rPr>
                  <a:t>A</a:t>
                </a:r>
              </a:p>
            </p:txBody>
          </p:sp>
          <p:sp>
            <p:nvSpPr>
              <p:cNvPr id="28" name="TextBox 27"/>
              <p:cNvSpPr txBox="1"/>
              <p:nvPr/>
            </p:nvSpPr>
            <p:spPr>
              <a:xfrm>
                <a:off x="1219200" y="4832866"/>
                <a:ext cx="609600" cy="369332"/>
              </a:xfrm>
              <a:prstGeom prst="rect">
                <a:avLst/>
              </a:prstGeom>
              <a:noFill/>
            </p:spPr>
            <p:txBody>
              <a:bodyPr wrap="square" rtlCol="0">
                <a:spAutoFit/>
              </a:bodyPr>
              <a:lstStyle/>
              <a:p>
                <a:r>
                  <a:rPr lang="en-US" dirty="0">
                    <a:solidFill>
                      <a:prstClr val="black"/>
                    </a:solidFill>
                    <a:latin typeface="Gill Sans MT"/>
                  </a:rPr>
                  <a:t>A</a:t>
                </a:r>
              </a:p>
            </p:txBody>
          </p:sp>
          <p:sp>
            <p:nvSpPr>
              <p:cNvPr id="29" name="TextBox 28"/>
              <p:cNvSpPr txBox="1"/>
              <p:nvPr/>
            </p:nvSpPr>
            <p:spPr>
              <a:xfrm>
                <a:off x="2438400" y="4953000"/>
                <a:ext cx="609600" cy="369332"/>
              </a:xfrm>
              <a:prstGeom prst="rect">
                <a:avLst/>
              </a:prstGeom>
              <a:noFill/>
            </p:spPr>
            <p:txBody>
              <a:bodyPr wrap="square" rtlCol="0">
                <a:spAutoFit/>
              </a:bodyPr>
              <a:lstStyle/>
              <a:p>
                <a:r>
                  <a:rPr lang="en-US" dirty="0">
                    <a:solidFill>
                      <a:prstClr val="black"/>
                    </a:solidFill>
                    <a:latin typeface="Gill Sans MT"/>
                  </a:rPr>
                  <a:t>A</a:t>
                </a:r>
              </a:p>
            </p:txBody>
          </p:sp>
          <p:sp>
            <p:nvSpPr>
              <p:cNvPr id="30" name="TextBox 29"/>
              <p:cNvSpPr txBox="1"/>
              <p:nvPr/>
            </p:nvSpPr>
            <p:spPr>
              <a:xfrm>
                <a:off x="1524000" y="5290066"/>
                <a:ext cx="609600" cy="369332"/>
              </a:xfrm>
              <a:prstGeom prst="rect">
                <a:avLst/>
              </a:prstGeom>
              <a:noFill/>
            </p:spPr>
            <p:txBody>
              <a:bodyPr wrap="square" rtlCol="0">
                <a:spAutoFit/>
              </a:bodyPr>
              <a:lstStyle/>
              <a:p>
                <a:r>
                  <a:rPr lang="en-US" dirty="0">
                    <a:solidFill>
                      <a:prstClr val="black"/>
                    </a:solidFill>
                    <a:latin typeface="Gill Sans MT"/>
                  </a:rPr>
                  <a:t>A</a:t>
                </a:r>
              </a:p>
            </p:txBody>
          </p:sp>
          <p:sp>
            <p:nvSpPr>
              <p:cNvPr id="31" name="TextBox 30"/>
              <p:cNvSpPr txBox="1"/>
              <p:nvPr/>
            </p:nvSpPr>
            <p:spPr>
              <a:xfrm>
                <a:off x="2590800" y="5105400"/>
                <a:ext cx="609600" cy="369332"/>
              </a:xfrm>
              <a:prstGeom prst="rect">
                <a:avLst/>
              </a:prstGeom>
              <a:noFill/>
            </p:spPr>
            <p:txBody>
              <a:bodyPr wrap="square" rtlCol="0">
                <a:spAutoFit/>
              </a:bodyPr>
              <a:lstStyle/>
              <a:p>
                <a:r>
                  <a:rPr lang="en-US" dirty="0">
                    <a:solidFill>
                      <a:prstClr val="black"/>
                    </a:solidFill>
                    <a:latin typeface="Gill Sans MT"/>
                  </a:rPr>
                  <a:t>G</a:t>
                </a:r>
              </a:p>
            </p:txBody>
          </p:sp>
          <p:sp>
            <p:nvSpPr>
              <p:cNvPr id="33" name="TextBox 32"/>
              <p:cNvSpPr txBox="1"/>
              <p:nvPr/>
            </p:nvSpPr>
            <p:spPr>
              <a:xfrm>
                <a:off x="2895600" y="5410200"/>
                <a:ext cx="609600" cy="369332"/>
              </a:xfrm>
              <a:prstGeom prst="rect">
                <a:avLst/>
              </a:prstGeom>
              <a:noFill/>
            </p:spPr>
            <p:txBody>
              <a:bodyPr wrap="square" rtlCol="0">
                <a:spAutoFit/>
              </a:bodyPr>
              <a:lstStyle/>
              <a:p>
                <a:r>
                  <a:rPr lang="en-US" dirty="0">
                    <a:solidFill>
                      <a:prstClr val="black"/>
                    </a:solidFill>
                    <a:latin typeface="Gill Sans MT"/>
                  </a:rPr>
                  <a:t>A</a:t>
                </a:r>
              </a:p>
            </p:txBody>
          </p:sp>
          <p:sp>
            <p:nvSpPr>
              <p:cNvPr id="34" name="TextBox 33"/>
              <p:cNvSpPr txBox="1"/>
              <p:nvPr/>
            </p:nvSpPr>
            <p:spPr>
              <a:xfrm>
                <a:off x="1524000" y="4953000"/>
                <a:ext cx="609600" cy="369332"/>
              </a:xfrm>
              <a:prstGeom prst="rect">
                <a:avLst/>
              </a:prstGeom>
              <a:noFill/>
            </p:spPr>
            <p:txBody>
              <a:bodyPr wrap="square" rtlCol="0">
                <a:spAutoFit/>
              </a:bodyPr>
              <a:lstStyle/>
              <a:p>
                <a:r>
                  <a:rPr lang="en-US" dirty="0">
                    <a:solidFill>
                      <a:prstClr val="black"/>
                    </a:solidFill>
                    <a:latin typeface="Gill Sans MT"/>
                  </a:rPr>
                  <a:t>T</a:t>
                </a:r>
              </a:p>
            </p:txBody>
          </p:sp>
          <p:sp>
            <p:nvSpPr>
              <p:cNvPr id="35" name="TextBox 34"/>
              <p:cNvSpPr txBox="1"/>
              <p:nvPr/>
            </p:nvSpPr>
            <p:spPr>
              <a:xfrm>
                <a:off x="2438400" y="5386864"/>
                <a:ext cx="609600" cy="369332"/>
              </a:xfrm>
              <a:prstGeom prst="rect">
                <a:avLst/>
              </a:prstGeom>
              <a:noFill/>
            </p:spPr>
            <p:txBody>
              <a:bodyPr wrap="square" rtlCol="0">
                <a:spAutoFit/>
              </a:bodyPr>
              <a:lstStyle/>
              <a:p>
                <a:r>
                  <a:rPr lang="en-US" dirty="0">
                    <a:solidFill>
                      <a:prstClr val="black"/>
                    </a:solidFill>
                    <a:latin typeface="Gill Sans MT"/>
                  </a:rPr>
                  <a:t>C</a:t>
                </a:r>
              </a:p>
            </p:txBody>
          </p:sp>
          <p:sp>
            <p:nvSpPr>
              <p:cNvPr id="36" name="TextBox 35"/>
              <p:cNvSpPr txBox="1"/>
              <p:nvPr/>
            </p:nvSpPr>
            <p:spPr>
              <a:xfrm>
                <a:off x="1737360" y="5202198"/>
                <a:ext cx="609600" cy="369332"/>
              </a:xfrm>
              <a:prstGeom prst="rect">
                <a:avLst/>
              </a:prstGeom>
              <a:noFill/>
            </p:spPr>
            <p:txBody>
              <a:bodyPr wrap="square" rtlCol="0">
                <a:spAutoFit/>
              </a:bodyPr>
              <a:lstStyle/>
              <a:p>
                <a:r>
                  <a:rPr lang="en-US" dirty="0">
                    <a:solidFill>
                      <a:prstClr val="black"/>
                    </a:solidFill>
                    <a:latin typeface="Gill Sans MT"/>
                  </a:rPr>
                  <a:t>C</a:t>
                </a:r>
              </a:p>
            </p:txBody>
          </p:sp>
          <p:sp>
            <p:nvSpPr>
              <p:cNvPr id="37" name="TextBox 36"/>
              <p:cNvSpPr txBox="1"/>
              <p:nvPr/>
            </p:nvSpPr>
            <p:spPr>
              <a:xfrm>
                <a:off x="1524000" y="5715000"/>
                <a:ext cx="609600" cy="369332"/>
              </a:xfrm>
              <a:prstGeom prst="rect">
                <a:avLst/>
              </a:prstGeom>
              <a:noFill/>
            </p:spPr>
            <p:txBody>
              <a:bodyPr wrap="square" rtlCol="0">
                <a:spAutoFit/>
              </a:bodyPr>
              <a:lstStyle/>
              <a:p>
                <a:r>
                  <a:rPr lang="en-US" dirty="0">
                    <a:solidFill>
                      <a:prstClr val="black"/>
                    </a:solidFill>
                    <a:latin typeface="Gill Sans MT"/>
                  </a:rPr>
                  <a:t>C</a:t>
                </a:r>
              </a:p>
            </p:txBody>
          </p:sp>
          <p:sp>
            <p:nvSpPr>
              <p:cNvPr id="38" name="TextBox 37"/>
              <p:cNvSpPr txBox="1"/>
              <p:nvPr/>
            </p:nvSpPr>
            <p:spPr>
              <a:xfrm>
                <a:off x="1981200" y="4375666"/>
                <a:ext cx="609600" cy="369332"/>
              </a:xfrm>
              <a:prstGeom prst="rect">
                <a:avLst/>
              </a:prstGeom>
              <a:noFill/>
            </p:spPr>
            <p:txBody>
              <a:bodyPr wrap="square" rtlCol="0">
                <a:spAutoFit/>
              </a:bodyPr>
              <a:lstStyle/>
              <a:p>
                <a:r>
                  <a:rPr lang="en-US" dirty="0">
                    <a:solidFill>
                      <a:prstClr val="black"/>
                    </a:solidFill>
                    <a:latin typeface="Gill Sans MT"/>
                  </a:rPr>
                  <a:t>C</a:t>
                </a:r>
              </a:p>
            </p:txBody>
          </p:sp>
          <p:sp>
            <p:nvSpPr>
              <p:cNvPr id="39" name="TextBox 38"/>
              <p:cNvSpPr txBox="1"/>
              <p:nvPr/>
            </p:nvSpPr>
            <p:spPr>
              <a:xfrm>
                <a:off x="2133600" y="5345668"/>
                <a:ext cx="609600" cy="369332"/>
              </a:xfrm>
              <a:prstGeom prst="rect">
                <a:avLst/>
              </a:prstGeom>
              <a:noFill/>
            </p:spPr>
            <p:txBody>
              <a:bodyPr wrap="square" rtlCol="0">
                <a:spAutoFit/>
              </a:bodyPr>
              <a:lstStyle/>
              <a:p>
                <a:r>
                  <a:rPr lang="en-US" dirty="0">
                    <a:solidFill>
                      <a:prstClr val="black"/>
                    </a:solidFill>
                    <a:latin typeface="Gill Sans MT"/>
                  </a:rPr>
                  <a:t>C</a:t>
                </a:r>
              </a:p>
            </p:txBody>
          </p:sp>
          <p:sp>
            <p:nvSpPr>
              <p:cNvPr id="40" name="TextBox 39"/>
              <p:cNvSpPr txBox="1"/>
              <p:nvPr/>
            </p:nvSpPr>
            <p:spPr>
              <a:xfrm>
                <a:off x="1127760" y="5137666"/>
                <a:ext cx="609600" cy="369332"/>
              </a:xfrm>
              <a:prstGeom prst="rect">
                <a:avLst/>
              </a:prstGeom>
              <a:noFill/>
            </p:spPr>
            <p:txBody>
              <a:bodyPr wrap="square" rtlCol="0">
                <a:spAutoFit/>
              </a:bodyPr>
              <a:lstStyle/>
              <a:p>
                <a:r>
                  <a:rPr lang="en-US" dirty="0">
                    <a:solidFill>
                      <a:prstClr val="black"/>
                    </a:solidFill>
                    <a:latin typeface="Gill Sans MT"/>
                  </a:rPr>
                  <a:t>C</a:t>
                </a:r>
              </a:p>
            </p:txBody>
          </p:sp>
          <p:sp>
            <p:nvSpPr>
              <p:cNvPr id="41" name="TextBox 40"/>
              <p:cNvSpPr txBox="1"/>
              <p:nvPr/>
            </p:nvSpPr>
            <p:spPr>
              <a:xfrm>
                <a:off x="1066800" y="4463534"/>
                <a:ext cx="609600" cy="369332"/>
              </a:xfrm>
              <a:prstGeom prst="rect">
                <a:avLst/>
              </a:prstGeom>
              <a:noFill/>
            </p:spPr>
            <p:txBody>
              <a:bodyPr wrap="square" rtlCol="0">
                <a:spAutoFit/>
              </a:bodyPr>
              <a:lstStyle/>
              <a:p>
                <a:r>
                  <a:rPr lang="en-US" dirty="0">
                    <a:solidFill>
                      <a:prstClr val="black"/>
                    </a:solidFill>
                    <a:latin typeface="Gill Sans MT"/>
                  </a:rPr>
                  <a:t>C</a:t>
                </a:r>
              </a:p>
            </p:txBody>
          </p:sp>
          <p:sp>
            <p:nvSpPr>
              <p:cNvPr id="42" name="TextBox 41"/>
              <p:cNvSpPr txBox="1"/>
              <p:nvPr/>
            </p:nvSpPr>
            <p:spPr>
              <a:xfrm>
                <a:off x="2438400" y="4648200"/>
                <a:ext cx="609600" cy="369332"/>
              </a:xfrm>
              <a:prstGeom prst="rect">
                <a:avLst/>
              </a:prstGeom>
              <a:noFill/>
            </p:spPr>
            <p:txBody>
              <a:bodyPr wrap="square" rtlCol="0">
                <a:spAutoFit/>
              </a:bodyPr>
              <a:lstStyle/>
              <a:p>
                <a:r>
                  <a:rPr lang="en-US" dirty="0">
                    <a:solidFill>
                      <a:prstClr val="black"/>
                    </a:solidFill>
                    <a:latin typeface="Gill Sans MT"/>
                  </a:rPr>
                  <a:t>T</a:t>
                </a:r>
              </a:p>
            </p:txBody>
          </p:sp>
          <p:sp>
            <p:nvSpPr>
              <p:cNvPr id="43" name="TextBox 42"/>
              <p:cNvSpPr txBox="1"/>
              <p:nvPr/>
            </p:nvSpPr>
            <p:spPr>
              <a:xfrm>
                <a:off x="1371600" y="4375666"/>
                <a:ext cx="609600" cy="369332"/>
              </a:xfrm>
              <a:prstGeom prst="rect">
                <a:avLst/>
              </a:prstGeom>
              <a:noFill/>
            </p:spPr>
            <p:txBody>
              <a:bodyPr wrap="square" rtlCol="0">
                <a:spAutoFit/>
              </a:bodyPr>
              <a:lstStyle/>
              <a:p>
                <a:r>
                  <a:rPr lang="en-US" dirty="0">
                    <a:solidFill>
                      <a:prstClr val="black"/>
                    </a:solidFill>
                    <a:latin typeface="Gill Sans MT"/>
                  </a:rPr>
                  <a:t>T</a:t>
                </a:r>
              </a:p>
            </p:txBody>
          </p:sp>
          <p:sp>
            <p:nvSpPr>
              <p:cNvPr id="44" name="TextBox 43"/>
              <p:cNvSpPr txBox="1"/>
              <p:nvPr/>
            </p:nvSpPr>
            <p:spPr>
              <a:xfrm>
                <a:off x="2133600" y="4094202"/>
                <a:ext cx="609600" cy="369332"/>
              </a:xfrm>
              <a:prstGeom prst="rect">
                <a:avLst/>
              </a:prstGeom>
              <a:noFill/>
            </p:spPr>
            <p:txBody>
              <a:bodyPr wrap="square" rtlCol="0">
                <a:spAutoFit/>
              </a:bodyPr>
              <a:lstStyle/>
              <a:p>
                <a:r>
                  <a:rPr lang="en-US" dirty="0">
                    <a:solidFill>
                      <a:prstClr val="black"/>
                    </a:solidFill>
                    <a:latin typeface="Gill Sans MT"/>
                  </a:rPr>
                  <a:t>T</a:t>
                </a:r>
              </a:p>
            </p:txBody>
          </p:sp>
          <p:sp>
            <p:nvSpPr>
              <p:cNvPr id="45" name="TextBox 44"/>
              <p:cNvSpPr txBox="1"/>
              <p:nvPr/>
            </p:nvSpPr>
            <p:spPr>
              <a:xfrm>
                <a:off x="1676400" y="5530334"/>
                <a:ext cx="609600" cy="369332"/>
              </a:xfrm>
              <a:prstGeom prst="rect">
                <a:avLst/>
              </a:prstGeom>
              <a:noFill/>
            </p:spPr>
            <p:txBody>
              <a:bodyPr wrap="square" rtlCol="0">
                <a:spAutoFit/>
              </a:bodyPr>
              <a:lstStyle/>
              <a:p>
                <a:r>
                  <a:rPr lang="en-US" dirty="0">
                    <a:solidFill>
                      <a:prstClr val="black"/>
                    </a:solidFill>
                    <a:latin typeface="Gill Sans MT"/>
                  </a:rPr>
                  <a:t>T</a:t>
                </a:r>
              </a:p>
            </p:txBody>
          </p:sp>
          <p:sp>
            <p:nvSpPr>
              <p:cNvPr id="46" name="TextBox 45"/>
              <p:cNvSpPr txBox="1"/>
              <p:nvPr/>
            </p:nvSpPr>
            <p:spPr>
              <a:xfrm>
                <a:off x="1981200" y="5017532"/>
                <a:ext cx="609600" cy="369332"/>
              </a:xfrm>
              <a:prstGeom prst="rect">
                <a:avLst/>
              </a:prstGeom>
              <a:noFill/>
            </p:spPr>
            <p:txBody>
              <a:bodyPr wrap="square" rtlCol="0">
                <a:spAutoFit/>
              </a:bodyPr>
              <a:lstStyle/>
              <a:p>
                <a:r>
                  <a:rPr lang="en-US" dirty="0">
                    <a:solidFill>
                      <a:prstClr val="black"/>
                    </a:solidFill>
                    <a:latin typeface="Gill Sans MT"/>
                  </a:rPr>
                  <a:t>T</a:t>
                </a:r>
              </a:p>
            </p:txBody>
          </p:sp>
          <p:sp>
            <p:nvSpPr>
              <p:cNvPr id="47" name="TextBox 46"/>
              <p:cNvSpPr txBox="1"/>
              <p:nvPr/>
            </p:nvSpPr>
            <p:spPr>
              <a:xfrm>
                <a:off x="1676400" y="4768334"/>
                <a:ext cx="609600" cy="369332"/>
              </a:xfrm>
              <a:prstGeom prst="rect">
                <a:avLst/>
              </a:prstGeom>
              <a:noFill/>
            </p:spPr>
            <p:txBody>
              <a:bodyPr wrap="square" rtlCol="0">
                <a:spAutoFit/>
              </a:bodyPr>
              <a:lstStyle/>
              <a:p>
                <a:r>
                  <a:rPr lang="en-US" dirty="0">
                    <a:solidFill>
                      <a:prstClr val="black"/>
                    </a:solidFill>
                    <a:latin typeface="Gill Sans MT"/>
                  </a:rPr>
                  <a:t>G</a:t>
                </a:r>
              </a:p>
            </p:txBody>
          </p:sp>
          <p:sp>
            <p:nvSpPr>
              <p:cNvPr id="48" name="TextBox 47"/>
              <p:cNvSpPr txBox="1"/>
              <p:nvPr/>
            </p:nvSpPr>
            <p:spPr>
              <a:xfrm>
                <a:off x="2286000" y="5659398"/>
                <a:ext cx="609600" cy="369332"/>
              </a:xfrm>
              <a:prstGeom prst="rect">
                <a:avLst/>
              </a:prstGeom>
              <a:noFill/>
            </p:spPr>
            <p:txBody>
              <a:bodyPr wrap="square" rtlCol="0">
                <a:spAutoFit/>
              </a:bodyPr>
              <a:lstStyle/>
              <a:p>
                <a:r>
                  <a:rPr lang="en-US" dirty="0">
                    <a:solidFill>
                      <a:prstClr val="black"/>
                    </a:solidFill>
                    <a:latin typeface="Gill Sans MT"/>
                  </a:rPr>
                  <a:t>G</a:t>
                </a:r>
              </a:p>
            </p:txBody>
          </p:sp>
          <p:sp>
            <p:nvSpPr>
              <p:cNvPr id="49" name="TextBox 48"/>
              <p:cNvSpPr txBox="1"/>
              <p:nvPr/>
            </p:nvSpPr>
            <p:spPr>
              <a:xfrm>
                <a:off x="2286000" y="4278868"/>
                <a:ext cx="609600" cy="369332"/>
              </a:xfrm>
              <a:prstGeom prst="rect">
                <a:avLst/>
              </a:prstGeom>
              <a:noFill/>
            </p:spPr>
            <p:txBody>
              <a:bodyPr wrap="square" rtlCol="0">
                <a:spAutoFit/>
              </a:bodyPr>
              <a:lstStyle/>
              <a:p>
                <a:r>
                  <a:rPr lang="en-US" dirty="0">
                    <a:solidFill>
                      <a:prstClr val="black"/>
                    </a:solidFill>
                    <a:latin typeface="Gill Sans MT"/>
                  </a:rPr>
                  <a:t>G</a:t>
                </a:r>
              </a:p>
            </p:txBody>
          </p:sp>
          <p:sp>
            <p:nvSpPr>
              <p:cNvPr id="50" name="TextBox 49"/>
              <p:cNvSpPr txBox="1"/>
              <p:nvPr/>
            </p:nvSpPr>
            <p:spPr>
              <a:xfrm>
                <a:off x="2667000" y="4832866"/>
                <a:ext cx="609600" cy="369332"/>
              </a:xfrm>
              <a:prstGeom prst="rect">
                <a:avLst/>
              </a:prstGeom>
              <a:noFill/>
            </p:spPr>
            <p:txBody>
              <a:bodyPr wrap="square" rtlCol="0">
                <a:spAutoFit/>
              </a:bodyPr>
              <a:lstStyle/>
              <a:p>
                <a:r>
                  <a:rPr lang="en-US" dirty="0">
                    <a:solidFill>
                      <a:prstClr val="black"/>
                    </a:solidFill>
                    <a:latin typeface="Gill Sans MT"/>
                  </a:rPr>
                  <a:t>G</a:t>
                </a:r>
              </a:p>
            </p:txBody>
          </p:sp>
          <p:sp>
            <p:nvSpPr>
              <p:cNvPr id="51" name="TextBox 50"/>
              <p:cNvSpPr txBox="1"/>
              <p:nvPr/>
            </p:nvSpPr>
            <p:spPr>
              <a:xfrm>
                <a:off x="1219200" y="4094202"/>
                <a:ext cx="609600" cy="369332"/>
              </a:xfrm>
              <a:prstGeom prst="rect">
                <a:avLst/>
              </a:prstGeom>
              <a:noFill/>
            </p:spPr>
            <p:txBody>
              <a:bodyPr wrap="square" rtlCol="0">
                <a:spAutoFit/>
              </a:bodyPr>
              <a:lstStyle/>
              <a:p>
                <a:r>
                  <a:rPr lang="en-US" dirty="0">
                    <a:solidFill>
                      <a:prstClr val="black"/>
                    </a:solidFill>
                    <a:latin typeface="Gill Sans MT"/>
                  </a:rPr>
                  <a:t>G</a:t>
                </a:r>
              </a:p>
            </p:txBody>
          </p:sp>
          <p:sp>
            <p:nvSpPr>
              <p:cNvPr id="52" name="TextBox 51"/>
              <p:cNvSpPr txBox="1"/>
              <p:nvPr/>
            </p:nvSpPr>
            <p:spPr>
              <a:xfrm>
                <a:off x="1371600" y="4648200"/>
                <a:ext cx="609600" cy="369332"/>
              </a:xfrm>
              <a:prstGeom prst="rect">
                <a:avLst/>
              </a:prstGeom>
              <a:noFill/>
            </p:spPr>
            <p:txBody>
              <a:bodyPr wrap="square" rtlCol="0">
                <a:spAutoFit/>
              </a:bodyPr>
              <a:lstStyle/>
              <a:p>
                <a:r>
                  <a:rPr lang="en-US" dirty="0">
                    <a:solidFill>
                      <a:prstClr val="black"/>
                    </a:solidFill>
                    <a:latin typeface="Gill Sans MT"/>
                  </a:rPr>
                  <a:t>G</a:t>
                </a:r>
              </a:p>
            </p:txBody>
          </p:sp>
        </p:grpSp>
        <p:sp>
          <p:nvSpPr>
            <p:cNvPr id="54" name="TextBox 53"/>
            <p:cNvSpPr txBox="1"/>
            <p:nvPr/>
          </p:nvSpPr>
          <p:spPr>
            <a:xfrm>
              <a:off x="1432560" y="4248329"/>
              <a:ext cx="2590800" cy="369332"/>
            </a:xfrm>
            <a:prstGeom prst="rect">
              <a:avLst/>
            </a:prstGeom>
            <a:noFill/>
          </p:spPr>
          <p:txBody>
            <a:bodyPr wrap="square" rtlCol="0">
              <a:spAutoFit/>
            </a:bodyPr>
            <a:lstStyle/>
            <a:p>
              <a:r>
                <a:rPr lang="en-US" u="sng" dirty="0">
                  <a:solidFill>
                    <a:prstClr val="black"/>
                  </a:solidFill>
                  <a:latin typeface="Gill Sans MT"/>
                </a:rPr>
                <a:t>Regular Nucleotides</a:t>
              </a:r>
            </a:p>
          </p:txBody>
        </p:sp>
      </p:grpSp>
      <p:grpSp>
        <p:nvGrpSpPr>
          <p:cNvPr id="5" name="Group 90"/>
          <p:cNvGrpSpPr/>
          <p:nvPr/>
        </p:nvGrpSpPr>
        <p:grpSpPr>
          <a:xfrm>
            <a:off x="5638800" y="3108542"/>
            <a:ext cx="2590800" cy="1701464"/>
            <a:chOff x="5334000" y="3663791"/>
            <a:chExt cx="2590800" cy="1701464"/>
          </a:xfrm>
        </p:grpSpPr>
        <p:sp>
          <p:nvSpPr>
            <p:cNvPr id="55" name="TextBox 54"/>
            <p:cNvSpPr txBox="1"/>
            <p:nvPr/>
          </p:nvSpPr>
          <p:spPr>
            <a:xfrm>
              <a:off x="5334000" y="3663791"/>
              <a:ext cx="2590800" cy="369332"/>
            </a:xfrm>
            <a:prstGeom prst="rect">
              <a:avLst/>
            </a:prstGeom>
            <a:noFill/>
          </p:spPr>
          <p:txBody>
            <a:bodyPr wrap="square" rtlCol="0">
              <a:spAutoFit/>
            </a:bodyPr>
            <a:lstStyle/>
            <a:p>
              <a:r>
                <a:rPr lang="en-US" u="sng" dirty="0" err="1">
                  <a:solidFill>
                    <a:prstClr val="black"/>
                  </a:solidFill>
                  <a:latin typeface="Gill Sans MT"/>
                </a:rPr>
                <a:t>Dideoxy</a:t>
              </a:r>
              <a:r>
                <a:rPr lang="en-US" u="sng" dirty="0">
                  <a:solidFill>
                    <a:prstClr val="black"/>
                  </a:solidFill>
                  <a:latin typeface="Gill Sans MT"/>
                </a:rPr>
                <a:t> Nucleotides</a:t>
              </a:r>
            </a:p>
          </p:txBody>
        </p:sp>
        <p:sp>
          <p:nvSpPr>
            <p:cNvPr id="57" name="TextBox 56"/>
            <p:cNvSpPr txBox="1"/>
            <p:nvPr/>
          </p:nvSpPr>
          <p:spPr>
            <a:xfrm>
              <a:off x="5943600" y="4169391"/>
              <a:ext cx="609600" cy="369332"/>
            </a:xfrm>
            <a:prstGeom prst="rect">
              <a:avLst/>
            </a:prstGeom>
            <a:noFill/>
          </p:spPr>
          <p:txBody>
            <a:bodyPr wrap="square" rtlCol="0">
              <a:spAutoFit/>
            </a:bodyPr>
            <a:lstStyle/>
            <a:p>
              <a:r>
                <a:rPr lang="en-US" dirty="0">
                  <a:solidFill>
                    <a:srgbClr val="00FF00"/>
                  </a:solidFill>
                  <a:latin typeface="Gill Sans MT"/>
                </a:rPr>
                <a:t>A</a:t>
              </a:r>
            </a:p>
          </p:txBody>
        </p:sp>
        <p:sp>
          <p:nvSpPr>
            <p:cNvPr id="59" name="TextBox 58"/>
            <p:cNvSpPr txBox="1"/>
            <p:nvPr/>
          </p:nvSpPr>
          <p:spPr>
            <a:xfrm>
              <a:off x="6858000" y="4354057"/>
              <a:ext cx="609600" cy="369332"/>
            </a:xfrm>
            <a:prstGeom prst="rect">
              <a:avLst/>
            </a:prstGeom>
            <a:noFill/>
          </p:spPr>
          <p:txBody>
            <a:bodyPr wrap="square" rtlCol="0">
              <a:spAutoFit/>
            </a:bodyPr>
            <a:lstStyle/>
            <a:p>
              <a:r>
                <a:rPr lang="en-US" dirty="0">
                  <a:solidFill>
                    <a:srgbClr val="00FF00"/>
                  </a:solidFill>
                  <a:latin typeface="Gill Sans MT"/>
                </a:rPr>
                <a:t>A</a:t>
              </a:r>
            </a:p>
          </p:txBody>
        </p:sp>
        <p:sp>
          <p:nvSpPr>
            <p:cNvPr id="60" name="TextBox 59"/>
            <p:cNvSpPr txBox="1"/>
            <p:nvPr/>
          </p:nvSpPr>
          <p:spPr>
            <a:xfrm>
              <a:off x="6400800" y="4626591"/>
              <a:ext cx="609600" cy="369332"/>
            </a:xfrm>
            <a:prstGeom prst="rect">
              <a:avLst/>
            </a:prstGeom>
            <a:noFill/>
          </p:spPr>
          <p:txBody>
            <a:bodyPr wrap="square" rtlCol="0">
              <a:spAutoFit/>
            </a:bodyPr>
            <a:lstStyle/>
            <a:p>
              <a:r>
                <a:rPr lang="en-US" dirty="0">
                  <a:solidFill>
                    <a:srgbClr val="00FF00"/>
                  </a:solidFill>
                  <a:latin typeface="Gill Sans MT"/>
                </a:rPr>
                <a:t>A</a:t>
              </a:r>
            </a:p>
          </p:txBody>
        </p:sp>
        <p:sp>
          <p:nvSpPr>
            <p:cNvPr id="61" name="TextBox 60"/>
            <p:cNvSpPr txBox="1"/>
            <p:nvPr/>
          </p:nvSpPr>
          <p:spPr>
            <a:xfrm>
              <a:off x="5486400" y="4811257"/>
              <a:ext cx="609600" cy="369332"/>
            </a:xfrm>
            <a:prstGeom prst="rect">
              <a:avLst/>
            </a:prstGeom>
            <a:noFill/>
          </p:spPr>
          <p:txBody>
            <a:bodyPr wrap="square" rtlCol="0">
              <a:spAutoFit/>
            </a:bodyPr>
            <a:lstStyle/>
            <a:p>
              <a:r>
                <a:rPr lang="en-US" dirty="0">
                  <a:solidFill>
                    <a:srgbClr val="00FF00"/>
                  </a:solidFill>
                  <a:latin typeface="Gill Sans MT"/>
                </a:rPr>
                <a:t>A</a:t>
              </a:r>
            </a:p>
          </p:txBody>
        </p:sp>
        <p:sp>
          <p:nvSpPr>
            <p:cNvPr id="62" name="TextBox 61"/>
            <p:cNvSpPr txBox="1"/>
            <p:nvPr/>
          </p:nvSpPr>
          <p:spPr>
            <a:xfrm>
              <a:off x="6705600" y="4931391"/>
              <a:ext cx="609600" cy="369332"/>
            </a:xfrm>
            <a:prstGeom prst="rect">
              <a:avLst/>
            </a:prstGeom>
            <a:noFill/>
          </p:spPr>
          <p:txBody>
            <a:bodyPr wrap="square" rtlCol="0">
              <a:spAutoFit/>
            </a:bodyPr>
            <a:lstStyle/>
            <a:p>
              <a:r>
                <a:rPr lang="en-US" dirty="0">
                  <a:solidFill>
                    <a:srgbClr val="00FF00"/>
                  </a:solidFill>
                  <a:latin typeface="Gill Sans MT"/>
                </a:rPr>
                <a:t>A</a:t>
              </a:r>
            </a:p>
          </p:txBody>
        </p:sp>
        <p:sp>
          <p:nvSpPr>
            <p:cNvPr id="66" name="TextBox 65"/>
            <p:cNvSpPr txBox="1"/>
            <p:nvPr/>
          </p:nvSpPr>
          <p:spPr>
            <a:xfrm>
              <a:off x="5791200" y="4931391"/>
              <a:ext cx="609600" cy="369332"/>
            </a:xfrm>
            <a:prstGeom prst="rect">
              <a:avLst/>
            </a:prstGeom>
            <a:noFill/>
          </p:spPr>
          <p:txBody>
            <a:bodyPr wrap="square" rtlCol="0">
              <a:spAutoFit/>
            </a:bodyPr>
            <a:lstStyle/>
            <a:p>
              <a:r>
                <a:rPr lang="en-US" dirty="0">
                  <a:solidFill>
                    <a:srgbClr val="FF0000"/>
                  </a:solidFill>
                  <a:latin typeface="Gill Sans MT"/>
                </a:rPr>
                <a:t>T</a:t>
              </a:r>
            </a:p>
          </p:txBody>
        </p:sp>
        <p:sp>
          <p:nvSpPr>
            <p:cNvPr id="74" name="TextBox 73"/>
            <p:cNvSpPr txBox="1"/>
            <p:nvPr/>
          </p:nvSpPr>
          <p:spPr>
            <a:xfrm>
              <a:off x="6248400" y="4354057"/>
              <a:ext cx="609600" cy="369332"/>
            </a:xfrm>
            <a:prstGeom prst="rect">
              <a:avLst/>
            </a:prstGeom>
            <a:noFill/>
          </p:spPr>
          <p:txBody>
            <a:bodyPr wrap="square" rtlCol="0">
              <a:spAutoFit/>
            </a:bodyPr>
            <a:lstStyle/>
            <a:p>
              <a:r>
                <a:rPr lang="en-US" dirty="0">
                  <a:solidFill>
                    <a:srgbClr val="0000FF"/>
                  </a:solidFill>
                  <a:latin typeface="Gill Sans MT"/>
                </a:rPr>
                <a:t>C</a:t>
              </a:r>
            </a:p>
          </p:txBody>
        </p:sp>
        <p:sp>
          <p:nvSpPr>
            <p:cNvPr id="76" name="TextBox 75"/>
            <p:cNvSpPr txBox="1"/>
            <p:nvPr/>
          </p:nvSpPr>
          <p:spPr>
            <a:xfrm>
              <a:off x="7162800" y="4169391"/>
              <a:ext cx="609600" cy="369332"/>
            </a:xfrm>
            <a:prstGeom prst="rect">
              <a:avLst/>
            </a:prstGeom>
            <a:noFill/>
          </p:spPr>
          <p:txBody>
            <a:bodyPr wrap="square" rtlCol="0">
              <a:spAutoFit/>
            </a:bodyPr>
            <a:lstStyle/>
            <a:p>
              <a:r>
                <a:rPr lang="en-US" dirty="0">
                  <a:solidFill>
                    <a:srgbClr val="0000FF"/>
                  </a:solidFill>
                  <a:latin typeface="Gill Sans MT"/>
                </a:rPr>
                <a:t>C</a:t>
              </a:r>
            </a:p>
          </p:txBody>
        </p:sp>
        <p:sp>
          <p:nvSpPr>
            <p:cNvPr id="77" name="TextBox 76"/>
            <p:cNvSpPr txBox="1"/>
            <p:nvPr/>
          </p:nvSpPr>
          <p:spPr>
            <a:xfrm>
              <a:off x="5334000" y="4441925"/>
              <a:ext cx="609600" cy="369332"/>
            </a:xfrm>
            <a:prstGeom prst="rect">
              <a:avLst/>
            </a:prstGeom>
            <a:noFill/>
          </p:spPr>
          <p:txBody>
            <a:bodyPr wrap="square" rtlCol="0">
              <a:spAutoFit/>
            </a:bodyPr>
            <a:lstStyle/>
            <a:p>
              <a:r>
                <a:rPr lang="en-US" dirty="0">
                  <a:solidFill>
                    <a:srgbClr val="0000FF"/>
                  </a:solidFill>
                  <a:latin typeface="Gill Sans MT"/>
                </a:rPr>
                <a:t>C</a:t>
              </a:r>
            </a:p>
          </p:txBody>
        </p:sp>
        <p:sp>
          <p:nvSpPr>
            <p:cNvPr id="78" name="TextBox 77"/>
            <p:cNvSpPr txBox="1"/>
            <p:nvPr/>
          </p:nvSpPr>
          <p:spPr>
            <a:xfrm>
              <a:off x="6705600" y="4626591"/>
              <a:ext cx="609600" cy="369332"/>
            </a:xfrm>
            <a:prstGeom prst="rect">
              <a:avLst/>
            </a:prstGeom>
            <a:noFill/>
          </p:spPr>
          <p:txBody>
            <a:bodyPr wrap="square" rtlCol="0">
              <a:spAutoFit/>
            </a:bodyPr>
            <a:lstStyle/>
            <a:p>
              <a:r>
                <a:rPr lang="en-US" dirty="0">
                  <a:solidFill>
                    <a:srgbClr val="FF0000"/>
                  </a:solidFill>
                  <a:latin typeface="Gill Sans MT"/>
                </a:rPr>
                <a:t>T</a:t>
              </a:r>
            </a:p>
          </p:txBody>
        </p:sp>
        <p:sp>
          <p:nvSpPr>
            <p:cNvPr id="79" name="TextBox 78"/>
            <p:cNvSpPr txBox="1"/>
            <p:nvPr/>
          </p:nvSpPr>
          <p:spPr>
            <a:xfrm>
              <a:off x="5638800" y="4354057"/>
              <a:ext cx="609600" cy="369332"/>
            </a:xfrm>
            <a:prstGeom prst="rect">
              <a:avLst/>
            </a:prstGeom>
            <a:noFill/>
          </p:spPr>
          <p:txBody>
            <a:bodyPr wrap="square" rtlCol="0">
              <a:spAutoFit/>
            </a:bodyPr>
            <a:lstStyle/>
            <a:p>
              <a:r>
                <a:rPr lang="en-US" dirty="0">
                  <a:solidFill>
                    <a:srgbClr val="FF0000"/>
                  </a:solidFill>
                  <a:latin typeface="Gill Sans MT"/>
                </a:rPr>
                <a:t>T</a:t>
              </a:r>
            </a:p>
          </p:txBody>
        </p:sp>
        <p:sp>
          <p:nvSpPr>
            <p:cNvPr id="80" name="TextBox 79"/>
            <p:cNvSpPr txBox="1"/>
            <p:nvPr/>
          </p:nvSpPr>
          <p:spPr>
            <a:xfrm>
              <a:off x="6400800" y="4072593"/>
              <a:ext cx="609600" cy="369332"/>
            </a:xfrm>
            <a:prstGeom prst="rect">
              <a:avLst/>
            </a:prstGeom>
            <a:noFill/>
          </p:spPr>
          <p:txBody>
            <a:bodyPr wrap="square" rtlCol="0">
              <a:spAutoFit/>
            </a:bodyPr>
            <a:lstStyle/>
            <a:p>
              <a:r>
                <a:rPr lang="en-US" dirty="0">
                  <a:solidFill>
                    <a:srgbClr val="FF0000"/>
                  </a:solidFill>
                  <a:latin typeface="Gill Sans MT"/>
                </a:rPr>
                <a:t>T</a:t>
              </a:r>
            </a:p>
          </p:txBody>
        </p:sp>
        <p:sp>
          <p:nvSpPr>
            <p:cNvPr id="82" name="TextBox 81"/>
            <p:cNvSpPr txBox="1"/>
            <p:nvPr/>
          </p:nvSpPr>
          <p:spPr>
            <a:xfrm>
              <a:off x="6248400" y="4995923"/>
              <a:ext cx="609600" cy="369332"/>
            </a:xfrm>
            <a:prstGeom prst="rect">
              <a:avLst/>
            </a:prstGeom>
            <a:noFill/>
          </p:spPr>
          <p:txBody>
            <a:bodyPr wrap="square" rtlCol="0">
              <a:spAutoFit/>
            </a:bodyPr>
            <a:lstStyle/>
            <a:p>
              <a:r>
                <a:rPr lang="en-US" dirty="0">
                  <a:solidFill>
                    <a:srgbClr val="FF0000"/>
                  </a:solidFill>
                  <a:latin typeface="Gill Sans MT"/>
                </a:rPr>
                <a:t>T</a:t>
              </a:r>
            </a:p>
          </p:txBody>
        </p:sp>
        <p:sp>
          <p:nvSpPr>
            <p:cNvPr id="83" name="TextBox 82"/>
            <p:cNvSpPr txBox="1"/>
            <p:nvPr/>
          </p:nvSpPr>
          <p:spPr>
            <a:xfrm>
              <a:off x="5943600" y="4746725"/>
              <a:ext cx="609600" cy="369332"/>
            </a:xfrm>
            <a:prstGeom prst="rect">
              <a:avLst/>
            </a:prstGeom>
            <a:noFill/>
          </p:spPr>
          <p:txBody>
            <a:bodyPr wrap="square" rtlCol="0">
              <a:spAutoFit/>
            </a:bodyPr>
            <a:lstStyle/>
            <a:p>
              <a:r>
                <a:rPr lang="en-US" dirty="0">
                  <a:solidFill>
                    <a:srgbClr val="E5E500"/>
                  </a:solidFill>
                  <a:latin typeface="Gill Sans MT"/>
                </a:rPr>
                <a:t>G</a:t>
              </a:r>
            </a:p>
          </p:txBody>
        </p:sp>
        <p:sp>
          <p:nvSpPr>
            <p:cNvPr id="85" name="TextBox 84"/>
            <p:cNvSpPr txBox="1"/>
            <p:nvPr/>
          </p:nvSpPr>
          <p:spPr>
            <a:xfrm>
              <a:off x="6553200" y="4257259"/>
              <a:ext cx="609600" cy="369332"/>
            </a:xfrm>
            <a:prstGeom prst="rect">
              <a:avLst/>
            </a:prstGeom>
            <a:noFill/>
          </p:spPr>
          <p:txBody>
            <a:bodyPr wrap="square" rtlCol="0">
              <a:spAutoFit/>
            </a:bodyPr>
            <a:lstStyle/>
            <a:p>
              <a:r>
                <a:rPr lang="en-US" dirty="0">
                  <a:solidFill>
                    <a:srgbClr val="E5E500"/>
                  </a:solidFill>
                  <a:latin typeface="Gill Sans MT"/>
                </a:rPr>
                <a:t>G</a:t>
              </a:r>
            </a:p>
          </p:txBody>
        </p:sp>
        <p:sp>
          <p:nvSpPr>
            <p:cNvPr id="86" name="TextBox 85"/>
            <p:cNvSpPr txBox="1"/>
            <p:nvPr/>
          </p:nvSpPr>
          <p:spPr>
            <a:xfrm>
              <a:off x="7162800" y="4723389"/>
              <a:ext cx="381000" cy="369332"/>
            </a:xfrm>
            <a:prstGeom prst="rect">
              <a:avLst/>
            </a:prstGeom>
            <a:noFill/>
          </p:spPr>
          <p:txBody>
            <a:bodyPr wrap="square" rtlCol="0">
              <a:spAutoFit/>
            </a:bodyPr>
            <a:lstStyle/>
            <a:p>
              <a:r>
                <a:rPr lang="en-US" dirty="0">
                  <a:solidFill>
                    <a:srgbClr val="E5E500"/>
                  </a:solidFill>
                  <a:latin typeface="Gill Sans MT"/>
                </a:rPr>
                <a:t>G</a:t>
              </a:r>
            </a:p>
          </p:txBody>
        </p:sp>
        <p:sp>
          <p:nvSpPr>
            <p:cNvPr id="87" name="TextBox 86"/>
            <p:cNvSpPr txBox="1"/>
            <p:nvPr/>
          </p:nvSpPr>
          <p:spPr>
            <a:xfrm>
              <a:off x="5486400" y="4072593"/>
              <a:ext cx="609600" cy="369332"/>
            </a:xfrm>
            <a:prstGeom prst="rect">
              <a:avLst/>
            </a:prstGeom>
            <a:noFill/>
          </p:spPr>
          <p:txBody>
            <a:bodyPr wrap="square" rtlCol="0">
              <a:spAutoFit/>
            </a:bodyPr>
            <a:lstStyle/>
            <a:p>
              <a:r>
                <a:rPr lang="en-US" dirty="0">
                  <a:solidFill>
                    <a:srgbClr val="E5E500"/>
                  </a:solidFill>
                  <a:latin typeface="Gill Sans MT"/>
                </a:rPr>
                <a:t>G</a:t>
              </a:r>
            </a:p>
          </p:txBody>
        </p:sp>
        <p:sp>
          <p:nvSpPr>
            <p:cNvPr id="88" name="TextBox 87"/>
            <p:cNvSpPr txBox="1"/>
            <p:nvPr/>
          </p:nvSpPr>
          <p:spPr>
            <a:xfrm>
              <a:off x="5638800" y="4626591"/>
              <a:ext cx="609600" cy="369332"/>
            </a:xfrm>
            <a:prstGeom prst="rect">
              <a:avLst/>
            </a:prstGeom>
            <a:noFill/>
          </p:spPr>
          <p:txBody>
            <a:bodyPr wrap="square" rtlCol="0">
              <a:spAutoFit/>
            </a:bodyPr>
            <a:lstStyle/>
            <a:p>
              <a:r>
                <a:rPr lang="en-US" dirty="0">
                  <a:solidFill>
                    <a:srgbClr val="E5E500"/>
                  </a:solidFill>
                  <a:latin typeface="Gill Sans MT"/>
                </a:rPr>
                <a:t>G</a:t>
              </a:r>
            </a:p>
          </p:txBody>
        </p:sp>
      </p:grpSp>
      <p:sp>
        <p:nvSpPr>
          <p:cNvPr id="89" name="TextBox 88"/>
          <p:cNvSpPr txBox="1"/>
          <p:nvPr/>
        </p:nvSpPr>
        <p:spPr>
          <a:xfrm>
            <a:off x="5562600" y="4888944"/>
            <a:ext cx="2590800" cy="646331"/>
          </a:xfrm>
          <a:prstGeom prst="rect">
            <a:avLst/>
          </a:prstGeom>
          <a:noFill/>
        </p:spPr>
        <p:txBody>
          <a:bodyPr wrap="square" rtlCol="0">
            <a:spAutoFit/>
          </a:bodyPr>
          <a:lstStyle/>
          <a:p>
            <a:pPr marL="342900" indent="-342900">
              <a:buFontTx/>
              <a:buAutoNum type="arabicPeriod"/>
            </a:pPr>
            <a:r>
              <a:rPr lang="en-US" dirty="0">
                <a:solidFill>
                  <a:prstClr val="black"/>
                </a:solidFill>
                <a:latin typeface="Gill Sans MT"/>
              </a:rPr>
              <a:t>Labeled</a:t>
            </a:r>
          </a:p>
          <a:p>
            <a:pPr marL="342900" indent="-342900">
              <a:buFontTx/>
              <a:buAutoNum type="arabicPeriod"/>
            </a:pPr>
            <a:r>
              <a:rPr lang="en-US" dirty="0">
                <a:solidFill>
                  <a:prstClr val="black"/>
                </a:solidFill>
                <a:latin typeface="Gill Sans MT"/>
              </a:rPr>
              <a:t>Terminators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066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
                                            <p:txEl>
                                              <p:pRg st="0" end="0"/>
                                            </p:txEl>
                                          </p:spTgt>
                                        </p:tgtEl>
                                        <p:attrNameLst>
                                          <p:attrName>style.visibility</p:attrName>
                                        </p:attrNameLst>
                                      </p:cBhvr>
                                      <p:to>
                                        <p:strVal val="visible"/>
                                      </p:to>
                                    </p:set>
                                    <p:animEffect transition="in" filter="dissolve">
                                      <p:cBhvr>
                                        <p:cTn id="17" dur="500"/>
                                        <p:tgtEl>
                                          <p:spTgt spid="8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
                                            <p:txEl>
                                              <p:pRg st="1" end="1"/>
                                            </p:txEl>
                                          </p:spTgt>
                                        </p:tgtEl>
                                        <p:attrNameLst>
                                          <p:attrName>style.visibility</p:attrName>
                                        </p:attrNameLst>
                                      </p:cBhvr>
                                      <p:to>
                                        <p:strVal val="visible"/>
                                      </p:to>
                                    </p:set>
                                    <p:animEffect transition="in" filter="dissolve">
                                      <p:cBhvr>
                                        <p:cTn id="22" dur="500"/>
                                        <p:tgtEl>
                                          <p:spTgt spid="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943809" y="1050618"/>
            <a:ext cx="7037631" cy="2554545"/>
          </a:xfrm>
          <a:prstGeom prst="rect">
            <a:avLst/>
          </a:prstGeom>
          <a:noFill/>
        </p:spPr>
        <p:txBody>
          <a:bodyPr wrap="square" rtlCol="0">
            <a:spAutoFit/>
          </a:bodyPr>
          <a:lstStyle/>
          <a:p>
            <a:r>
              <a:rPr lang="en-US" sz="3200" b="1" dirty="0" smtClean="0">
                <a:solidFill>
                  <a:prstClr val="black"/>
                </a:solidFill>
                <a:latin typeface="Century Gothic"/>
                <a:cs typeface="Century Gothic"/>
              </a:rPr>
              <a:t>Overview</a:t>
            </a:r>
          </a:p>
          <a:p>
            <a:pPr marL="457200" indent="-457200">
              <a:buFont typeface="Arial"/>
              <a:buChar char="•"/>
            </a:pPr>
            <a:r>
              <a:rPr lang="en-US" sz="2400" dirty="0" smtClean="0">
                <a:solidFill>
                  <a:prstClr val="black"/>
                </a:solidFill>
                <a:cs typeface="Century Gothic"/>
              </a:rPr>
              <a:t>Prologue: Assembly and Finishing</a:t>
            </a:r>
          </a:p>
          <a:p>
            <a:pPr marL="457200" indent="-457200">
              <a:buFont typeface="Arial"/>
              <a:buChar char="•"/>
            </a:pPr>
            <a:r>
              <a:rPr lang="en-US" sz="2400" dirty="0" smtClean="0">
                <a:solidFill>
                  <a:prstClr val="black"/>
                </a:solidFill>
                <a:cs typeface="Century Gothic"/>
              </a:rPr>
              <a:t>The Past: Sanger</a:t>
            </a:r>
          </a:p>
          <a:p>
            <a:pPr marL="457200" indent="-457200">
              <a:buFont typeface="Arial"/>
              <a:buChar char="•"/>
            </a:pPr>
            <a:r>
              <a:rPr lang="en-US" sz="2400" dirty="0" smtClean="0">
                <a:solidFill>
                  <a:prstClr val="black"/>
                </a:solidFill>
                <a:cs typeface="Century Gothic"/>
              </a:rPr>
              <a:t>The Present: Next-Gen (454, </a:t>
            </a:r>
            <a:r>
              <a:rPr lang="en-US" sz="2400" dirty="0" err="1" smtClean="0">
                <a:solidFill>
                  <a:prstClr val="black"/>
                </a:solidFill>
                <a:cs typeface="Century Gothic"/>
              </a:rPr>
              <a:t>Illumina</a:t>
            </a:r>
            <a:r>
              <a:rPr lang="en-US" sz="2400" dirty="0" smtClean="0">
                <a:solidFill>
                  <a:prstClr val="black"/>
                </a:solidFill>
                <a:cs typeface="Century Gothic"/>
              </a:rPr>
              <a:t>, …)</a:t>
            </a:r>
          </a:p>
          <a:p>
            <a:pPr marL="457200" indent="-457200">
              <a:buFont typeface="Arial"/>
              <a:buChar char="•"/>
            </a:pPr>
            <a:r>
              <a:rPr lang="en-US" sz="2400" dirty="0" smtClean="0">
                <a:solidFill>
                  <a:prstClr val="black"/>
                </a:solidFill>
                <a:cs typeface="Century Gothic"/>
              </a:rPr>
              <a:t>The Future: ? (</a:t>
            </a:r>
            <a:r>
              <a:rPr lang="en-US" sz="2400" dirty="0" err="1" smtClean="0">
                <a:solidFill>
                  <a:prstClr val="black"/>
                </a:solidFill>
                <a:cs typeface="Century Gothic"/>
              </a:rPr>
              <a:t>Nanopore</a:t>
            </a:r>
            <a:r>
              <a:rPr lang="en-US" sz="2400" dirty="0" smtClean="0">
                <a:solidFill>
                  <a:prstClr val="black"/>
                </a:solidFill>
                <a:cs typeface="Century Gothic"/>
              </a:rPr>
              <a:t>, </a:t>
            </a:r>
            <a:r>
              <a:rPr lang="en-US" sz="2400" dirty="0" err="1" smtClean="0">
                <a:solidFill>
                  <a:prstClr val="black"/>
                </a:solidFill>
                <a:cs typeface="Century Gothic"/>
              </a:rPr>
              <a:t>MinION</a:t>
            </a:r>
            <a:r>
              <a:rPr lang="en-US" sz="2400" dirty="0" smtClean="0">
                <a:solidFill>
                  <a:prstClr val="black"/>
                </a:solidFill>
                <a:cs typeface="Century Gothic"/>
              </a:rPr>
              <a:t>, Single-molecule)</a:t>
            </a:r>
            <a:endParaRPr lang="en-US" sz="2400" b="1" dirty="0" smtClean="0">
              <a:solidFill>
                <a:prstClr val="black"/>
              </a:solidFill>
              <a:latin typeface="Century Gothic"/>
              <a:cs typeface="Century Gothic"/>
            </a:endParaRPr>
          </a:p>
          <a:p>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00632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lstStyle/>
          <a:p>
            <a:r>
              <a:rPr lang="en-US" dirty="0" smtClean="0"/>
              <a:t>Sanger Sequencing</a:t>
            </a:r>
            <a:endParaRPr lang="en-US" dirty="0"/>
          </a:p>
        </p:txBody>
      </p:sp>
      <p:grpSp>
        <p:nvGrpSpPr>
          <p:cNvPr id="3" name="Group 84"/>
          <p:cNvGrpSpPr/>
          <p:nvPr/>
        </p:nvGrpSpPr>
        <p:grpSpPr>
          <a:xfrm>
            <a:off x="1405550" y="1982434"/>
            <a:ext cx="7030979" cy="478641"/>
            <a:chOff x="1432560" y="4267200"/>
            <a:chExt cx="7030979" cy="478641"/>
          </a:xfrm>
        </p:grpSpPr>
        <p:cxnSp>
          <p:nvCxnSpPr>
            <p:cNvPr id="67" name="Straight Connector 66"/>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66499" y="4267200"/>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77200" y="4468842"/>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32560" y="4468842"/>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grpSp>
        <p:nvGrpSpPr>
          <p:cNvPr id="4" name="Group 105"/>
          <p:cNvGrpSpPr/>
          <p:nvPr/>
        </p:nvGrpSpPr>
        <p:grpSpPr>
          <a:xfrm>
            <a:off x="1405550" y="1464267"/>
            <a:ext cx="5642307" cy="632531"/>
            <a:chOff x="1432560" y="2030187"/>
            <a:chExt cx="5642307" cy="632531"/>
          </a:xfrm>
        </p:grpSpPr>
        <p:sp>
          <p:nvSpPr>
            <p:cNvPr id="19" name="TextBox 18"/>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5" name="Group 104"/>
            <p:cNvGrpSpPr/>
            <p:nvPr/>
          </p:nvGrpSpPr>
          <p:grpSpPr>
            <a:xfrm>
              <a:off x="1666499" y="2030187"/>
              <a:ext cx="5408368" cy="632531"/>
              <a:chOff x="1666499" y="2030187"/>
              <a:chExt cx="5408368" cy="632531"/>
            </a:xfrm>
          </p:grpSpPr>
          <p:grpSp>
            <p:nvGrpSpPr>
              <p:cNvPr id="6" name="Group 96"/>
              <p:cNvGrpSpPr/>
              <p:nvPr/>
            </p:nvGrpSpPr>
            <p:grpSpPr>
              <a:xfrm>
                <a:off x="1666499" y="2322576"/>
                <a:ext cx="5408368" cy="340142"/>
                <a:chOff x="1666499" y="1905000"/>
                <a:chExt cx="5408368" cy="340142"/>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22" name="TextBox 21"/>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25" name="TextBox 24"/>
          <p:cNvSpPr txBox="1"/>
          <p:nvPr/>
        </p:nvSpPr>
        <p:spPr>
          <a:xfrm>
            <a:off x="4325534" y="1756656"/>
            <a:ext cx="4513666" cy="338554"/>
          </a:xfrm>
          <a:prstGeom prst="rect">
            <a:avLst/>
          </a:prstGeom>
          <a:noFill/>
        </p:spPr>
        <p:txBody>
          <a:bodyPr wrap="square" rtlCol="0">
            <a:spAutoFit/>
          </a:bodyPr>
          <a:lstStyle/>
          <a:p>
            <a:r>
              <a:rPr lang="en-US" sz="1600" b="1" dirty="0">
                <a:solidFill>
                  <a:prstClr val="black"/>
                </a:solidFill>
                <a:latin typeface="Lucida Console"/>
              </a:rPr>
              <a:t>G T C T T G G G C </a:t>
            </a:r>
            <a:r>
              <a:rPr lang="en-US" sz="1600" b="1" dirty="0">
                <a:solidFill>
                  <a:srgbClr val="FF0000"/>
                </a:solidFill>
                <a:latin typeface="Lucida Console"/>
              </a:rPr>
              <a:t>T</a:t>
            </a:r>
          </a:p>
        </p:txBody>
      </p:sp>
      <p:cxnSp>
        <p:nvCxnSpPr>
          <p:cNvPr id="26" name="Straight Connector 25"/>
          <p:cNvCxnSpPr/>
          <p:nvPr/>
        </p:nvCxnSpPr>
        <p:spPr>
          <a:xfrm>
            <a:off x="4380398" y="1756656"/>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689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lt">
                                    <p:tmPct val="10000"/>
                                  </p:iterate>
                                  <p:childTnLst>
                                    <p:set>
                                      <p:cBhvr>
                                        <p:cTn id="13" dur="1" fill="hold">
                                          <p:stCondLst>
                                            <p:cond delay="0"/>
                                          </p:stCondLst>
                                        </p:cTn>
                                        <p:tgtEl>
                                          <p:spTgt spid="25"/>
                                        </p:tgtEl>
                                        <p:attrNameLst>
                                          <p:attrName>style.visibility</p:attrName>
                                        </p:attrNameLst>
                                      </p:cBhvr>
                                      <p:to>
                                        <p:strVal val="visible"/>
                                      </p:to>
                                    </p:set>
                                    <p:animEffect transition="in" filter="fade">
                                      <p:cBhvr>
                                        <p:cTn id="14" dur="2000"/>
                                        <p:tgtEl>
                                          <p:spTgt spid="25"/>
                                        </p:tgtEl>
                                      </p:cBhvr>
                                    </p:animEffect>
                                  </p:childTnLst>
                                </p:cTn>
                              </p:par>
                              <p:par>
                                <p:cTn id="15" presetID="12" presetClass="entr" presetSubtype="8"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slide(fromLeft)">
                                      <p:cBhvr>
                                        <p:cTn id="1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lstStyle/>
          <a:p>
            <a:r>
              <a:rPr lang="en-US" dirty="0" smtClean="0"/>
              <a:t>Sanger Sequencing</a:t>
            </a:r>
            <a:endParaRPr lang="en-US" dirty="0"/>
          </a:p>
        </p:txBody>
      </p:sp>
      <p:sp>
        <p:nvSpPr>
          <p:cNvPr id="54" name="TextBox 53"/>
          <p:cNvSpPr txBox="1"/>
          <p:nvPr/>
        </p:nvSpPr>
        <p:spPr>
          <a:xfrm>
            <a:off x="4325534" y="1756656"/>
            <a:ext cx="4513666" cy="338554"/>
          </a:xfrm>
          <a:prstGeom prst="rect">
            <a:avLst/>
          </a:prstGeom>
          <a:noFill/>
        </p:spPr>
        <p:txBody>
          <a:bodyPr wrap="square" rtlCol="0">
            <a:spAutoFit/>
          </a:bodyPr>
          <a:lstStyle/>
          <a:p>
            <a:r>
              <a:rPr lang="en-US" sz="1600" b="1" dirty="0">
                <a:solidFill>
                  <a:prstClr val="black"/>
                </a:solidFill>
                <a:latin typeface="Lucida Console"/>
              </a:rPr>
              <a:t>G T C T T G G G C T A G C G </a:t>
            </a:r>
            <a:r>
              <a:rPr lang="en-US" sz="1600" b="1" dirty="0">
                <a:solidFill>
                  <a:srgbClr val="0000FF"/>
                </a:solidFill>
                <a:latin typeface="Lucida Console"/>
              </a:rPr>
              <a:t>C</a:t>
            </a:r>
          </a:p>
        </p:txBody>
      </p:sp>
      <p:grpSp>
        <p:nvGrpSpPr>
          <p:cNvPr id="3" name="Group 84"/>
          <p:cNvGrpSpPr/>
          <p:nvPr/>
        </p:nvGrpSpPr>
        <p:grpSpPr>
          <a:xfrm>
            <a:off x="1405550" y="1982434"/>
            <a:ext cx="7030979" cy="478641"/>
            <a:chOff x="1432560" y="4267200"/>
            <a:chExt cx="7030979" cy="478641"/>
          </a:xfrm>
        </p:grpSpPr>
        <p:cxnSp>
          <p:nvCxnSpPr>
            <p:cNvPr id="67" name="Straight Connector 66"/>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66499" y="4267200"/>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77200" y="4468842"/>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32560" y="4468842"/>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grpSp>
        <p:nvGrpSpPr>
          <p:cNvPr id="4" name="Group 105"/>
          <p:cNvGrpSpPr/>
          <p:nvPr/>
        </p:nvGrpSpPr>
        <p:grpSpPr>
          <a:xfrm>
            <a:off x="1405550" y="1464267"/>
            <a:ext cx="5642307" cy="632531"/>
            <a:chOff x="1432560" y="2030187"/>
            <a:chExt cx="5642307" cy="632531"/>
          </a:xfrm>
        </p:grpSpPr>
        <p:sp>
          <p:nvSpPr>
            <p:cNvPr id="98" name="TextBox 97"/>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5" name="Group 104"/>
            <p:cNvGrpSpPr/>
            <p:nvPr/>
          </p:nvGrpSpPr>
          <p:grpSpPr>
            <a:xfrm>
              <a:off x="1666499" y="2030187"/>
              <a:ext cx="5408368" cy="632531"/>
              <a:chOff x="1666499" y="2030187"/>
              <a:chExt cx="5408368" cy="632531"/>
            </a:xfrm>
          </p:grpSpPr>
          <p:grpSp>
            <p:nvGrpSpPr>
              <p:cNvPr id="6" name="Group 96"/>
              <p:cNvGrpSpPr/>
              <p:nvPr/>
            </p:nvGrpSpPr>
            <p:grpSpPr>
              <a:xfrm>
                <a:off x="1666499" y="2322576"/>
                <a:ext cx="5408368" cy="340142"/>
                <a:chOff x="1666499" y="1905000"/>
                <a:chExt cx="5408368" cy="340142"/>
              </a:xfrm>
            </p:grpSpPr>
            <p:cxnSp>
              <p:nvCxnSpPr>
                <p:cNvPr id="58" name="Straight Connector 57"/>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103" name="TextBox 102"/>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cxnSp>
        <p:nvCxnSpPr>
          <p:cNvPr id="109" name="Straight Connector 108"/>
          <p:cNvCxnSpPr/>
          <p:nvPr/>
        </p:nvCxnSpPr>
        <p:spPr>
          <a:xfrm>
            <a:off x="4380398" y="1756656"/>
            <a:ext cx="366979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7" name="Group 29"/>
          <p:cNvGrpSpPr/>
          <p:nvPr/>
        </p:nvGrpSpPr>
        <p:grpSpPr>
          <a:xfrm>
            <a:off x="1405550" y="2614964"/>
            <a:ext cx="7433650" cy="478642"/>
            <a:chOff x="1405550" y="2614964"/>
            <a:chExt cx="7433650" cy="478642"/>
          </a:xfrm>
        </p:grpSpPr>
        <p:sp>
          <p:nvSpPr>
            <p:cNvPr id="31" name="TextBox 30"/>
            <p:cNvSpPr txBox="1"/>
            <p:nvPr/>
          </p:nvSpPr>
          <p:spPr>
            <a:xfrm>
              <a:off x="4325534" y="2753464"/>
              <a:ext cx="4513666" cy="338554"/>
            </a:xfrm>
            <a:prstGeom prst="rect">
              <a:avLst/>
            </a:prstGeom>
            <a:noFill/>
          </p:spPr>
          <p:txBody>
            <a:bodyPr wrap="square" rtlCol="0">
              <a:spAutoFit/>
            </a:bodyPr>
            <a:lstStyle/>
            <a:p>
              <a:r>
                <a:rPr lang="en-US" sz="1600" b="1" dirty="0">
                  <a:solidFill>
                    <a:prstClr val="black"/>
                  </a:solidFill>
                  <a:latin typeface="Lucida Console"/>
                </a:rPr>
                <a:t>G T C T T G G G C </a:t>
              </a:r>
              <a:r>
                <a:rPr lang="en-US" sz="1600" b="1" dirty="0">
                  <a:solidFill>
                    <a:srgbClr val="FF0000"/>
                  </a:solidFill>
                  <a:latin typeface="Lucida Console"/>
                </a:rPr>
                <a:t>T</a:t>
              </a:r>
            </a:p>
          </p:txBody>
        </p:sp>
        <p:grpSp>
          <p:nvGrpSpPr>
            <p:cNvPr id="8" name="Group 17"/>
            <p:cNvGrpSpPr/>
            <p:nvPr/>
          </p:nvGrpSpPr>
          <p:grpSpPr>
            <a:xfrm>
              <a:off x="1405550" y="2614964"/>
              <a:ext cx="5642307" cy="478642"/>
              <a:chOff x="1405550" y="2614964"/>
              <a:chExt cx="5642307" cy="478642"/>
            </a:xfrm>
          </p:grpSpPr>
          <p:sp>
            <p:nvSpPr>
              <p:cNvPr id="33" name="TextBox 32"/>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9" name="Group 96"/>
              <p:cNvGrpSpPr/>
              <p:nvPr/>
            </p:nvGrpSpPr>
            <p:grpSpPr>
              <a:xfrm>
                <a:off x="1639489" y="2753464"/>
                <a:ext cx="5408368" cy="340142"/>
                <a:chOff x="1666499" y="1905000"/>
                <a:chExt cx="5408368" cy="340142"/>
              </a:xfrm>
            </p:grpSpPr>
            <p:cxnSp>
              <p:nvCxnSpPr>
                <p:cNvPr id="36" name="Straight Connector 3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cxnSp>
            <p:nvCxnSpPr>
              <p:cNvPr id="35" name="Straight Connector 34"/>
              <p:cNvCxnSpPr/>
              <p:nvPr/>
            </p:nvCxnSpPr>
            <p:spPr>
              <a:xfrm>
                <a:off x="4380398" y="2753464"/>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8" name="TextBox 37"/>
          <p:cNvSpPr txBox="1"/>
          <p:nvPr/>
        </p:nvSpPr>
        <p:spPr>
          <a:xfrm>
            <a:off x="8419456" y="2738074"/>
            <a:ext cx="724544" cy="307777"/>
          </a:xfrm>
          <a:prstGeom prst="rect">
            <a:avLst/>
          </a:prstGeom>
          <a:noFill/>
        </p:spPr>
        <p:txBody>
          <a:bodyPr wrap="square" rtlCol="0">
            <a:spAutoFit/>
          </a:bodyPr>
          <a:lstStyle/>
          <a:p>
            <a:r>
              <a:rPr lang="en-US" sz="1400" dirty="0">
                <a:solidFill>
                  <a:srgbClr val="FF0000"/>
                </a:solidFill>
                <a:latin typeface="Lucida Console"/>
              </a:rPr>
              <a:t>21 bp</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491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lt">
                                    <p:tmPct val="10000"/>
                                  </p:iterate>
                                  <p:childTnLst>
                                    <p:set>
                                      <p:cBhvr>
                                        <p:cTn id="13" dur="1" fill="hold">
                                          <p:stCondLst>
                                            <p:cond delay="0"/>
                                          </p:stCondLst>
                                        </p:cTn>
                                        <p:tgtEl>
                                          <p:spTgt spid="54"/>
                                        </p:tgtEl>
                                        <p:attrNameLst>
                                          <p:attrName>style.visibility</p:attrName>
                                        </p:attrNameLst>
                                      </p:cBhvr>
                                      <p:to>
                                        <p:strVal val="visible"/>
                                      </p:to>
                                    </p:set>
                                    <p:animEffect transition="in" filter="fade">
                                      <p:cBhvr>
                                        <p:cTn id="14" dur="2000"/>
                                        <p:tgtEl>
                                          <p:spTgt spid="54"/>
                                        </p:tgtEl>
                                      </p:cBhvr>
                                    </p:animEffect>
                                  </p:childTnLst>
                                </p:cTn>
                              </p:par>
                              <p:par>
                                <p:cTn id="15" presetID="12" presetClass="entr" presetSubtype="8"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slide(fromLeft)">
                                      <p:cBhvr>
                                        <p:cTn id="17" dur="3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lstStyle/>
          <a:p>
            <a:r>
              <a:rPr lang="en-US" dirty="0" smtClean="0"/>
              <a:t>Sanger Sequencing</a:t>
            </a:r>
            <a:endParaRPr lang="en-US" dirty="0"/>
          </a:p>
        </p:txBody>
      </p:sp>
      <p:grpSp>
        <p:nvGrpSpPr>
          <p:cNvPr id="3" name="Group 84"/>
          <p:cNvGrpSpPr/>
          <p:nvPr/>
        </p:nvGrpSpPr>
        <p:grpSpPr>
          <a:xfrm>
            <a:off x="1405550" y="1982434"/>
            <a:ext cx="7030979" cy="478641"/>
            <a:chOff x="1432560" y="4267200"/>
            <a:chExt cx="7030979" cy="478641"/>
          </a:xfrm>
        </p:grpSpPr>
        <p:cxnSp>
          <p:nvCxnSpPr>
            <p:cNvPr id="67" name="Straight Connector 66"/>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66499" y="4267200"/>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77200" y="4468842"/>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32560" y="4468842"/>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sp>
        <p:nvSpPr>
          <p:cNvPr id="54" name="TextBox 53"/>
          <p:cNvSpPr txBox="1"/>
          <p:nvPr/>
        </p:nvSpPr>
        <p:spPr>
          <a:xfrm>
            <a:off x="4325534" y="3385995"/>
            <a:ext cx="4513666" cy="338554"/>
          </a:xfrm>
          <a:prstGeom prst="rect">
            <a:avLst/>
          </a:prstGeom>
          <a:noFill/>
        </p:spPr>
        <p:txBody>
          <a:bodyPr wrap="square" rtlCol="0">
            <a:spAutoFit/>
          </a:bodyPr>
          <a:lstStyle/>
          <a:p>
            <a:r>
              <a:rPr lang="en-US" sz="1600" b="1" dirty="0">
                <a:solidFill>
                  <a:prstClr val="black"/>
                </a:solidFill>
                <a:latin typeface="Lucida Console"/>
              </a:rPr>
              <a:t>G T C T T G G G C T A G C G </a:t>
            </a:r>
            <a:r>
              <a:rPr lang="en-US" sz="1600" b="1" dirty="0">
                <a:solidFill>
                  <a:srgbClr val="0000FF"/>
                </a:solidFill>
                <a:latin typeface="Lucida Console"/>
              </a:rPr>
              <a:t>C</a:t>
            </a:r>
          </a:p>
        </p:txBody>
      </p:sp>
      <p:sp>
        <p:nvSpPr>
          <p:cNvPr id="98" name="TextBox 97"/>
          <p:cNvSpPr txBox="1"/>
          <p:nvPr/>
        </p:nvSpPr>
        <p:spPr>
          <a:xfrm>
            <a:off x="1405550" y="3247495"/>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96"/>
          <p:cNvGrpSpPr/>
          <p:nvPr/>
        </p:nvGrpSpPr>
        <p:grpSpPr>
          <a:xfrm>
            <a:off x="1639489" y="3385995"/>
            <a:ext cx="5408368" cy="340142"/>
            <a:chOff x="1666499" y="1905000"/>
            <a:chExt cx="5408368" cy="340142"/>
          </a:xfrm>
        </p:grpSpPr>
        <p:cxnSp>
          <p:nvCxnSpPr>
            <p:cNvPr id="58" name="Straight Connector 57"/>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cxnSp>
        <p:nvCxnSpPr>
          <p:cNvPr id="109" name="Straight Connector 108"/>
          <p:cNvCxnSpPr/>
          <p:nvPr/>
        </p:nvCxnSpPr>
        <p:spPr>
          <a:xfrm>
            <a:off x="4380398" y="3385995"/>
            <a:ext cx="366979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 29"/>
          <p:cNvGrpSpPr/>
          <p:nvPr/>
        </p:nvGrpSpPr>
        <p:grpSpPr>
          <a:xfrm>
            <a:off x="1405550" y="2614964"/>
            <a:ext cx="7433650" cy="478642"/>
            <a:chOff x="1405550" y="2614964"/>
            <a:chExt cx="7433650" cy="478642"/>
          </a:xfrm>
        </p:grpSpPr>
        <p:sp>
          <p:nvSpPr>
            <p:cNvPr id="31" name="TextBox 30"/>
            <p:cNvSpPr txBox="1"/>
            <p:nvPr/>
          </p:nvSpPr>
          <p:spPr>
            <a:xfrm>
              <a:off x="4325534" y="2753464"/>
              <a:ext cx="4513666" cy="338554"/>
            </a:xfrm>
            <a:prstGeom prst="rect">
              <a:avLst/>
            </a:prstGeom>
            <a:noFill/>
          </p:spPr>
          <p:txBody>
            <a:bodyPr wrap="square" rtlCol="0">
              <a:spAutoFit/>
            </a:bodyPr>
            <a:lstStyle/>
            <a:p>
              <a:r>
                <a:rPr lang="en-US" sz="1600" b="1" dirty="0">
                  <a:solidFill>
                    <a:prstClr val="black"/>
                  </a:solidFill>
                  <a:latin typeface="Lucida Console"/>
                </a:rPr>
                <a:t>G T C T T G G G C </a:t>
              </a:r>
              <a:r>
                <a:rPr lang="en-US" sz="1600" b="1" dirty="0">
                  <a:solidFill>
                    <a:srgbClr val="FF0000"/>
                  </a:solidFill>
                  <a:latin typeface="Lucida Console"/>
                </a:rPr>
                <a:t>T</a:t>
              </a:r>
            </a:p>
          </p:txBody>
        </p:sp>
        <p:grpSp>
          <p:nvGrpSpPr>
            <p:cNvPr id="6" name="Group 17"/>
            <p:cNvGrpSpPr/>
            <p:nvPr/>
          </p:nvGrpSpPr>
          <p:grpSpPr>
            <a:xfrm>
              <a:off x="1405550" y="2614964"/>
              <a:ext cx="5642307" cy="478642"/>
              <a:chOff x="1405550" y="2614964"/>
              <a:chExt cx="5642307" cy="478642"/>
            </a:xfrm>
          </p:grpSpPr>
          <p:sp>
            <p:nvSpPr>
              <p:cNvPr id="33" name="TextBox 32"/>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7" name="Group 96"/>
              <p:cNvGrpSpPr/>
              <p:nvPr/>
            </p:nvGrpSpPr>
            <p:grpSpPr>
              <a:xfrm>
                <a:off x="1639489" y="2753464"/>
                <a:ext cx="5408368" cy="340142"/>
                <a:chOff x="1666499" y="1905000"/>
                <a:chExt cx="5408368" cy="340142"/>
              </a:xfrm>
            </p:grpSpPr>
            <p:cxnSp>
              <p:nvCxnSpPr>
                <p:cNvPr id="36" name="Straight Connector 3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cxnSp>
            <p:nvCxnSpPr>
              <p:cNvPr id="35" name="Straight Connector 34"/>
              <p:cNvCxnSpPr/>
              <p:nvPr/>
            </p:nvCxnSpPr>
            <p:spPr>
              <a:xfrm>
                <a:off x="4380398" y="2753464"/>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8" name="TextBox 37"/>
          <p:cNvSpPr txBox="1"/>
          <p:nvPr/>
        </p:nvSpPr>
        <p:spPr>
          <a:xfrm>
            <a:off x="8419456" y="2738074"/>
            <a:ext cx="724544" cy="307777"/>
          </a:xfrm>
          <a:prstGeom prst="rect">
            <a:avLst/>
          </a:prstGeom>
          <a:noFill/>
        </p:spPr>
        <p:txBody>
          <a:bodyPr wrap="square" rtlCol="0">
            <a:spAutoFit/>
          </a:bodyPr>
          <a:lstStyle/>
          <a:p>
            <a:r>
              <a:rPr lang="en-US" sz="1400" dirty="0">
                <a:solidFill>
                  <a:srgbClr val="FF0000"/>
                </a:solidFill>
                <a:latin typeface="Lucida Console"/>
              </a:rPr>
              <a:t>21 bp</a:t>
            </a:r>
          </a:p>
        </p:txBody>
      </p:sp>
      <p:sp>
        <p:nvSpPr>
          <p:cNvPr id="23" name="TextBox 22"/>
          <p:cNvSpPr txBox="1"/>
          <p:nvPr/>
        </p:nvSpPr>
        <p:spPr>
          <a:xfrm>
            <a:off x="8419456" y="3370605"/>
            <a:ext cx="724544" cy="307777"/>
          </a:xfrm>
          <a:prstGeom prst="rect">
            <a:avLst/>
          </a:prstGeom>
          <a:noFill/>
        </p:spPr>
        <p:txBody>
          <a:bodyPr wrap="square" rtlCol="0">
            <a:spAutoFit/>
          </a:bodyPr>
          <a:lstStyle/>
          <a:p>
            <a:r>
              <a:rPr lang="en-US" sz="1400" dirty="0">
                <a:solidFill>
                  <a:srgbClr val="0000FF"/>
                </a:solidFill>
                <a:latin typeface="Lucida Console"/>
              </a:rPr>
              <a:t>26 bp</a:t>
            </a:r>
          </a:p>
        </p:txBody>
      </p:sp>
      <p:grpSp>
        <p:nvGrpSpPr>
          <p:cNvPr id="8" name="Group 105"/>
          <p:cNvGrpSpPr/>
          <p:nvPr/>
        </p:nvGrpSpPr>
        <p:grpSpPr>
          <a:xfrm>
            <a:off x="1405550" y="1464267"/>
            <a:ext cx="5642307" cy="632531"/>
            <a:chOff x="1432560" y="2030187"/>
            <a:chExt cx="5642307" cy="632531"/>
          </a:xfrm>
        </p:grpSpPr>
        <p:sp>
          <p:nvSpPr>
            <p:cNvPr id="25" name="TextBox 24"/>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9" name="Group 104"/>
            <p:cNvGrpSpPr/>
            <p:nvPr/>
          </p:nvGrpSpPr>
          <p:grpSpPr>
            <a:xfrm>
              <a:off x="1666499" y="2030187"/>
              <a:ext cx="5408368" cy="632531"/>
              <a:chOff x="1666499" y="2030187"/>
              <a:chExt cx="5408368" cy="632531"/>
            </a:xfrm>
          </p:grpSpPr>
          <p:grpSp>
            <p:nvGrpSpPr>
              <p:cNvPr id="10" name="Group 96"/>
              <p:cNvGrpSpPr/>
              <p:nvPr/>
            </p:nvGrpSpPr>
            <p:grpSpPr>
              <a:xfrm>
                <a:off x="1666499" y="2322576"/>
                <a:ext cx="5408368" cy="340142"/>
                <a:chOff x="1666499" y="1905000"/>
                <a:chExt cx="5408368" cy="340142"/>
              </a:xfrm>
            </p:grpSpPr>
            <p:cxnSp>
              <p:nvCxnSpPr>
                <p:cNvPr id="29" name="Straight Connector 28"/>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28" name="TextBox 27"/>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32" name="TextBox 31"/>
          <p:cNvSpPr txBox="1"/>
          <p:nvPr/>
        </p:nvSpPr>
        <p:spPr>
          <a:xfrm>
            <a:off x="4325534" y="1756656"/>
            <a:ext cx="4513666" cy="338554"/>
          </a:xfrm>
          <a:prstGeom prst="rect">
            <a:avLst/>
          </a:prstGeom>
          <a:noFill/>
        </p:spPr>
        <p:txBody>
          <a:bodyPr wrap="square" rtlCol="0">
            <a:spAutoFit/>
          </a:bodyPr>
          <a:lstStyle/>
          <a:p>
            <a:r>
              <a:rPr lang="en-US" sz="1600" b="1" dirty="0">
                <a:solidFill>
                  <a:prstClr val="black"/>
                </a:solidFill>
                <a:latin typeface="Lucida Console"/>
              </a:rPr>
              <a:t>G T C T T G G G C T </a:t>
            </a:r>
            <a:r>
              <a:rPr lang="en-US" sz="1600" b="1" dirty="0">
                <a:solidFill>
                  <a:srgbClr val="00FF00"/>
                </a:solidFill>
                <a:latin typeface="Lucida Console"/>
              </a:rPr>
              <a:t>A</a:t>
            </a:r>
          </a:p>
        </p:txBody>
      </p:sp>
      <p:cxnSp>
        <p:nvCxnSpPr>
          <p:cNvPr id="34" name="Straight Connector 33"/>
          <p:cNvCxnSpPr/>
          <p:nvPr/>
        </p:nvCxnSpPr>
        <p:spPr>
          <a:xfrm>
            <a:off x="4380398" y="1756656"/>
            <a:ext cx="2667459"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8767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childTnLst>
                                </p:cTn>
                              </p:par>
                              <p:par>
                                <p:cTn id="14" presetID="1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slide(fromLeft)">
                                      <p:cBhvr>
                                        <p:cTn id="1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lstStyle/>
          <a:p>
            <a:r>
              <a:rPr lang="en-US" dirty="0" smtClean="0"/>
              <a:t>Sanger Sequencing</a:t>
            </a:r>
            <a:endParaRPr lang="en-US" dirty="0"/>
          </a:p>
        </p:txBody>
      </p:sp>
      <p:grpSp>
        <p:nvGrpSpPr>
          <p:cNvPr id="3" name="Group 84"/>
          <p:cNvGrpSpPr/>
          <p:nvPr/>
        </p:nvGrpSpPr>
        <p:grpSpPr>
          <a:xfrm>
            <a:off x="1405550" y="1982434"/>
            <a:ext cx="7030979" cy="478641"/>
            <a:chOff x="1432560" y="4267200"/>
            <a:chExt cx="7030979" cy="478641"/>
          </a:xfrm>
        </p:grpSpPr>
        <p:cxnSp>
          <p:nvCxnSpPr>
            <p:cNvPr id="67" name="Straight Connector 66"/>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66499" y="4267200"/>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77200" y="4468842"/>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32560" y="4468842"/>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sp>
        <p:nvSpPr>
          <p:cNvPr id="54" name="TextBox 53"/>
          <p:cNvSpPr txBox="1"/>
          <p:nvPr/>
        </p:nvSpPr>
        <p:spPr>
          <a:xfrm>
            <a:off x="4325534" y="3385995"/>
            <a:ext cx="4513666" cy="338554"/>
          </a:xfrm>
          <a:prstGeom prst="rect">
            <a:avLst/>
          </a:prstGeom>
          <a:noFill/>
        </p:spPr>
        <p:txBody>
          <a:bodyPr wrap="square" rtlCol="0">
            <a:spAutoFit/>
          </a:bodyPr>
          <a:lstStyle/>
          <a:p>
            <a:r>
              <a:rPr lang="en-US" sz="1600" b="1" dirty="0">
                <a:solidFill>
                  <a:prstClr val="black"/>
                </a:solidFill>
                <a:latin typeface="Lucida Console"/>
              </a:rPr>
              <a:t>G T C T T G G G C T A G C G </a:t>
            </a:r>
            <a:r>
              <a:rPr lang="en-US" sz="1600" b="1" dirty="0">
                <a:solidFill>
                  <a:srgbClr val="0000FF"/>
                </a:solidFill>
                <a:latin typeface="Lucida Console"/>
              </a:rPr>
              <a:t>C</a:t>
            </a:r>
          </a:p>
        </p:txBody>
      </p:sp>
      <p:sp>
        <p:nvSpPr>
          <p:cNvPr id="98" name="TextBox 97"/>
          <p:cNvSpPr txBox="1"/>
          <p:nvPr/>
        </p:nvSpPr>
        <p:spPr>
          <a:xfrm>
            <a:off x="1405550" y="3247495"/>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96"/>
          <p:cNvGrpSpPr/>
          <p:nvPr/>
        </p:nvGrpSpPr>
        <p:grpSpPr>
          <a:xfrm>
            <a:off x="1639489" y="3385995"/>
            <a:ext cx="5408368" cy="340142"/>
            <a:chOff x="1666499" y="1905000"/>
            <a:chExt cx="5408368" cy="340142"/>
          </a:xfrm>
        </p:grpSpPr>
        <p:cxnSp>
          <p:nvCxnSpPr>
            <p:cNvPr id="58" name="Straight Connector 57"/>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cxnSp>
        <p:nvCxnSpPr>
          <p:cNvPr id="109" name="Straight Connector 108"/>
          <p:cNvCxnSpPr/>
          <p:nvPr/>
        </p:nvCxnSpPr>
        <p:spPr>
          <a:xfrm>
            <a:off x="4380398" y="3385995"/>
            <a:ext cx="366979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 29"/>
          <p:cNvGrpSpPr/>
          <p:nvPr/>
        </p:nvGrpSpPr>
        <p:grpSpPr>
          <a:xfrm>
            <a:off x="1405550" y="2614964"/>
            <a:ext cx="7433650" cy="478642"/>
            <a:chOff x="1405550" y="2614964"/>
            <a:chExt cx="7433650" cy="478642"/>
          </a:xfrm>
        </p:grpSpPr>
        <p:sp>
          <p:nvSpPr>
            <p:cNvPr id="31" name="TextBox 30"/>
            <p:cNvSpPr txBox="1"/>
            <p:nvPr/>
          </p:nvSpPr>
          <p:spPr>
            <a:xfrm>
              <a:off x="4325534" y="2753464"/>
              <a:ext cx="4513666" cy="338554"/>
            </a:xfrm>
            <a:prstGeom prst="rect">
              <a:avLst/>
            </a:prstGeom>
            <a:noFill/>
          </p:spPr>
          <p:txBody>
            <a:bodyPr wrap="square" rtlCol="0">
              <a:spAutoFit/>
            </a:bodyPr>
            <a:lstStyle/>
            <a:p>
              <a:r>
                <a:rPr lang="en-US" sz="1600" b="1" dirty="0">
                  <a:solidFill>
                    <a:prstClr val="black"/>
                  </a:solidFill>
                  <a:latin typeface="Lucida Console"/>
                </a:rPr>
                <a:t>G T C T T G G G C </a:t>
              </a:r>
              <a:r>
                <a:rPr lang="en-US" sz="1600" b="1" dirty="0">
                  <a:solidFill>
                    <a:srgbClr val="FF0000"/>
                  </a:solidFill>
                  <a:latin typeface="Lucida Console"/>
                </a:rPr>
                <a:t>T</a:t>
              </a:r>
            </a:p>
          </p:txBody>
        </p:sp>
        <p:grpSp>
          <p:nvGrpSpPr>
            <p:cNvPr id="6" name="Group 17"/>
            <p:cNvGrpSpPr/>
            <p:nvPr/>
          </p:nvGrpSpPr>
          <p:grpSpPr>
            <a:xfrm>
              <a:off x="1405550" y="2614964"/>
              <a:ext cx="5642307" cy="478642"/>
              <a:chOff x="1405550" y="2614964"/>
              <a:chExt cx="5642307" cy="478642"/>
            </a:xfrm>
          </p:grpSpPr>
          <p:sp>
            <p:nvSpPr>
              <p:cNvPr id="33" name="TextBox 32"/>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7" name="Group 96"/>
              <p:cNvGrpSpPr/>
              <p:nvPr/>
            </p:nvGrpSpPr>
            <p:grpSpPr>
              <a:xfrm>
                <a:off x="1639489" y="2753464"/>
                <a:ext cx="5408368" cy="340142"/>
                <a:chOff x="1666499" y="1905000"/>
                <a:chExt cx="5408368" cy="340142"/>
              </a:xfrm>
            </p:grpSpPr>
            <p:cxnSp>
              <p:nvCxnSpPr>
                <p:cNvPr id="36" name="Straight Connector 3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cxnSp>
            <p:nvCxnSpPr>
              <p:cNvPr id="35" name="Straight Connector 34"/>
              <p:cNvCxnSpPr/>
              <p:nvPr/>
            </p:nvCxnSpPr>
            <p:spPr>
              <a:xfrm>
                <a:off x="4380398" y="2753464"/>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8" name="TextBox 37"/>
          <p:cNvSpPr txBox="1"/>
          <p:nvPr/>
        </p:nvSpPr>
        <p:spPr>
          <a:xfrm>
            <a:off x="8419456" y="2738074"/>
            <a:ext cx="724544" cy="307777"/>
          </a:xfrm>
          <a:prstGeom prst="rect">
            <a:avLst/>
          </a:prstGeom>
          <a:noFill/>
        </p:spPr>
        <p:txBody>
          <a:bodyPr wrap="square" rtlCol="0">
            <a:spAutoFit/>
          </a:bodyPr>
          <a:lstStyle/>
          <a:p>
            <a:r>
              <a:rPr lang="en-US" sz="1400" dirty="0">
                <a:solidFill>
                  <a:srgbClr val="FF0000"/>
                </a:solidFill>
                <a:latin typeface="Lucida Console"/>
              </a:rPr>
              <a:t>21 bp</a:t>
            </a:r>
          </a:p>
        </p:txBody>
      </p:sp>
      <p:sp>
        <p:nvSpPr>
          <p:cNvPr id="23" name="TextBox 22"/>
          <p:cNvSpPr txBox="1"/>
          <p:nvPr/>
        </p:nvSpPr>
        <p:spPr>
          <a:xfrm>
            <a:off x="8419456" y="3370605"/>
            <a:ext cx="724544" cy="307777"/>
          </a:xfrm>
          <a:prstGeom prst="rect">
            <a:avLst/>
          </a:prstGeom>
          <a:noFill/>
        </p:spPr>
        <p:txBody>
          <a:bodyPr wrap="square" rtlCol="0">
            <a:spAutoFit/>
          </a:bodyPr>
          <a:lstStyle/>
          <a:p>
            <a:r>
              <a:rPr lang="en-US" sz="1400" dirty="0">
                <a:solidFill>
                  <a:srgbClr val="0000FF"/>
                </a:solidFill>
                <a:latin typeface="Lucida Console"/>
              </a:rPr>
              <a:t>26 bp</a:t>
            </a:r>
          </a:p>
        </p:txBody>
      </p:sp>
      <p:sp>
        <p:nvSpPr>
          <p:cNvPr id="25" name="TextBox 24"/>
          <p:cNvSpPr txBox="1"/>
          <p:nvPr/>
        </p:nvSpPr>
        <p:spPr>
          <a:xfrm>
            <a:off x="1405550" y="388002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8" name="Group 96"/>
          <p:cNvGrpSpPr/>
          <p:nvPr/>
        </p:nvGrpSpPr>
        <p:grpSpPr>
          <a:xfrm>
            <a:off x="1639489" y="4018526"/>
            <a:ext cx="5408368" cy="340142"/>
            <a:chOff x="1666499" y="1905000"/>
            <a:chExt cx="5408368" cy="340142"/>
          </a:xfrm>
        </p:grpSpPr>
        <p:cxnSp>
          <p:nvCxnSpPr>
            <p:cNvPr id="29" name="Straight Connector 28"/>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32" name="TextBox 31"/>
          <p:cNvSpPr txBox="1"/>
          <p:nvPr/>
        </p:nvSpPr>
        <p:spPr>
          <a:xfrm>
            <a:off x="4325534" y="4018526"/>
            <a:ext cx="4513666" cy="338554"/>
          </a:xfrm>
          <a:prstGeom prst="rect">
            <a:avLst/>
          </a:prstGeom>
          <a:noFill/>
        </p:spPr>
        <p:txBody>
          <a:bodyPr wrap="square" rtlCol="0">
            <a:spAutoFit/>
          </a:bodyPr>
          <a:lstStyle/>
          <a:p>
            <a:r>
              <a:rPr lang="en-US" sz="1600" b="1" dirty="0">
                <a:solidFill>
                  <a:prstClr val="black"/>
                </a:solidFill>
                <a:latin typeface="Lucida Console"/>
              </a:rPr>
              <a:t>G T C T T G G G C T </a:t>
            </a:r>
            <a:r>
              <a:rPr lang="en-US" sz="1600" b="1" dirty="0">
                <a:solidFill>
                  <a:srgbClr val="00FF00"/>
                </a:solidFill>
                <a:latin typeface="Lucida Console"/>
              </a:rPr>
              <a:t>A</a:t>
            </a:r>
          </a:p>
        </p:txBody>
      </p:sp>
      <p:cxnSp>
        <p:nvCxnSpPr>
          <p:cNvPr id="34" name="Straight Connector 33"/>
          <p:cNvCxnSpPr/>
          <p:nvPr/>
        </p:nvCxnSpPr>
        <p:spPr>
          <a:xfrm>
            <a:off x="4380398" y="4018526"/>
            <a:ext cx="2667459"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8419456" y="4003136"/>
            <a:ext cx="724544" cy="307777"/>
          </a:xfrm>
          <a:prstGeom prst="rect">
            <a:avLst/>
          </a:prstGeom>
          <a:noFill/>
        </p:spPr>
        <p:txBody>
          <a:bodyPr wrap="square" rtlCol="0">
            <a:spAutoFit/>
          </a:bodyPr>
          <a:lstStyle/>
          <a:p>
            <a:r>
              <a:rPr lang="en-US" sz="1400" dirty="0">
                <a:solidFill>
                  <a:srgbClr val="00FF00"/>
                </a:solidFill>
                <a:latin typeface="Lucida Console"/>
              </a:rPr>
              <a:t>22 bp</a:t>
            </a:r>
          </a:p>
        </p:txBody>
      </p:sp>
      <p:grpSp>
        <p:nvGrpSpPr>
          <p:cNvPr id="9" name="Group 105"/>
          <p:cNvGrpSpPr/>
          <p:nvPr/>
        </p:nvGrpSpPr>
        <p:grpSpPr>
          <a:xfrm>
            <a:off x="1405550" y="1464267"/>
            <a:ext cx="5642307" cy="632531"/>
            <a:chOff x="1432560" y="2030187"/>
            <a:chExt cx="5642307" cy="632531"/>
          </a:xfrm>
        </p:grpSpPr>
        <p:sp>
          <p:nvSpPr>
            <p:cNvPr id="42" name="TextBox 41"/>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10" name="Group 104"/>
            <p:cNvGrpSpPr/>
            <p:nvPr/>
          </p:nvGrpSpPr>
          <p:grpSpPr>
            <a:xfrm>
              <a:off x="1666499" y="2030187"/>
              <a:ext cx="5408368" cy="632531"/>
              <a:chOff x="1666499" y="2030187"/>
              <a:chExt cx="5408368" cy="632531"/>
            </a:xfrm>
          </p:grpSpPr>
          <p:grpSp>
            <p:nvGrpSpPr>
              <p:cNvPr id="11" name="Group 96"/>
              <p:cNvGrpSpPr/>
              <p:nvPr/>
            </p:nvGrpSpPr>
            <p:grpSpPr>
              <a:xfrm>
                <a:off x="1666499" y="2322576"/>
                <a:ext cx="5408368" cy="340142"/>
                <a:chOff x="1666499" y="1905000"/>
                <a:chExt cx="5408368" cy="340142"/>
              </a:xfrm>
            </p:grpSpPr>
            <p:cxnSp>
              <p:nvCxnSpPr>
                <p:cNvPr id="46" name="Straight Connector 4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45" name="TextBox 44"/>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48" name="TextBox 47"/>
          <p:cNvSpPr txBox="1"/>
          <p:nvPr/>
        </p:nvSpPr>
        <p:spPr>
          <a:xfrm>
            <a:off x="4325534" y="1756656"/>
            <a:ext cx="4513666" cy="338554"/>
          </a:xfrm>
          <a:prstGeom prst="rect">
            <a:avLst/>
          </a:prstGeom>
          <a:noFill/>
        </p:spPr>
        <p:txBody>
          <a:bodyPr wrap="square" rtlCol="0">
            <a:spAutoFit/>
          </a:bodyPr>
          <a:lstStyle/>
          <a:p>
            <a:r>
              <a:rPr lang="en-US" sz="1600" b="1" dirty="0">
                <a:solidFill>
                  <a:srgbClr val="E5E500"/>
                </a:solidFill>
                <a:latin typeface="Lucida Console"/>
              </a:rPr>
              <a:t>G</a:t>
            </a:r>
          </a:p>
        </p:txBody>
      </p:sp>
      <p:cxnSp>
        <p:nvCxnSpPr>
          <p:cNvPr id="49" name="Straight Connector 48"/>
          <p:cNvCxnSpPr/>
          <p:nvPr/>
        </p:nvCxnSpPr>
        <p:spPr>
          <a:xfrm>
            <a:off x="4380398" y="1756656"/>
            <a:ext cx="1916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64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48"/>
                                        </p:tgtEl>
                                        <p:attrNameLst>
                                          <p:attrName>style.visibility</p:attrName>
                                        </p:attrNameLst>
                                      </p:cBhvr>
                                      <p:to>
                                        <p:strVal val="visible"/>
                                      </p:to>
                                    </p:set>
                                    <p:animEffect transition="in" filter="fade">
                                      <p:cBhvr>
                                        <p:cTn id="13" dur="1000"/>
                                        <p:tgtEl>
                                          <p:spTgt spid="48"/>
                                        </p:tgtEl>
                                      </p:cBhvr>
                                    </p:animEffect>
                                  </p:childTnLst>
                                </p:cTn>
                              </p:par>
                              <p:par>
                                <p:cTn id="14" presetID="12" presetClass="entr" presetSubtype="8"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slide(fromLeft)">
                                      <p:cBhvr>
                                        <p:cTn id="16"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lstStyle/>
          <a:p>
            <a:r>
              <a:rPr lang="en-US" dirty="0" smtClean="0"/>
              <a:t>Sanger Sequencing</a:t>
            </a:r>
            <a:endParaRPr lang="en-US" dirty="0"/>
          </a:p>
        </p:txBody>
      </p:sp>
      <p:grpSp>
        <p:nvGrpSpPr>
          <p:cNvPr id="3" name="Group 84"/>
          <p:cNvGrpSpPr/>
          <p:nvPr/>
        </p:nvGrpSpPr>
        <p:grpSpPr>
          <a:xfrm>
            <a:off x="1405550" y="1982434"/>
            <a:ext cx="7030979" cy="478641"/>
            <a:chOff x="1432560" y="4267200"/>
            <a:chExt cx="7030979" cy="478641"/>
          </a:xfrm>
        </p:grpSpPr>
        <p:cxnSp>
          <p:nvCxnSpPr>
            <p:cNvPr id="67" name="Straight Connector 66"/>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66499" y="4267200"/>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77200" y="4468842"/>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32560" y="4468842"/>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sp>
        <p:nvSpPr>
          <p:cNvPr id="54" name="TextBox 53"/>
          <p:cNvSpPr txBox="1"/>
          <p:nvPr/>
        </p:nvSpPr>
        <p:spPr>
          <a:xfrm>
            <a:off x="4325534" y="3385995"/>
            <a:ext cx="4513666" cy="338554"/>
          </a:xfrm>
          <a:prstGeom prst="rect">
            <a:avLst/>
          </a:prstGeom>
          <a:noFill/>
        </p:spPr>
        <p:txBody>
          <a:bodyPr wrap="square" rtlCol="0">
            <a:spAutoFit/>
          </a:bodyPr>
          <a:lstStyle/>
          <a:p>
            <a:r>
              <a:rPr lang="en-US" sz="1600" b="1" dirty="0">
                <a:solidFill>
                  <a:prstClr val="black"/>
                </a:solidFill>
                <a:latin typeface="Lucida Console"/>
              </a:rPr>
              <a:t>G T C T T G G G C T A G C G </a:t>
            </a:r>
            <a:r>
              <a:rPr lang="en-US" sz="1600" b="1" dirty="0">
                <a:solidFill>
                  <a:srgbClr val="0000FF"/>
                </a:solidFill>
                <a:latin typeface="Lucida Console"/>
              </a:rPr>
              <a:t>C</a:t>
            </a:r>
          </a:p>
        </p:txBody>
      </p:sp>
      <p:sp>
        <p:nvSpPr>
          <p:cNvPr id="98" name="TextBox 97"/>
          <p:cNvSpPr txBox="1"/>
          <p:nvPr/>
        </p:nvSpPr>
        <p:spPr>
          <a:xfrm>
            <a:off x="1405550" y="3247495"/>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96"/>
          <p:cNvGrpSpPr/>
          <p:nvPr/>
        </p:nvGrpSpPr>
        <p:grpSpPr>
          <a:xfrm>
            <a:off x="1639489" y="3385995"/>
            <a:ext cx="5408368" cy="340142"/>
            <a:chOff x="1666499" y="1905000"/>
            <a:chExt cx="5408368" cy="340142"/>
          </a:xfrm>
        </p:grpSpPr>
        <p:cxnSp>
          <p:nvCxnSpPr>
            <p:cNvPr id="58" name="Straight Connector 57"/>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cxnSp>
        <p:nvCxnSpPr>
          <p:cNvPr id="109" name="Straight Connector 108"/>
          <p:cNvCxnSpPr/>
          <p:nvPr/>
        </p:nvCxnSpPr>
        <p:spPr>
          <a:xfrm>
            <a:off x="4380398" y="3385995"/>
            <a:ext cx="366979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 29"/>
          <p:cNvGrpSpPr/>
          <p:nvPr/>
        </p:nvGrpSpPr>
        <p:grpSpPr>
          <a:xfrm>
            <a:off x="1405550" y="2614964"/>
            <a:ext cx="7433650" cy="478642"/>
            <a:chOff x="1405550" y="2614964"/>
            <a:chExt cx="7433650" cy="478642"/>
          </a:xfrm>
        </p:grpSpPr>
        <p:sp>
          <p:nvSpPr>
            <p:cNvPr id="31" name="TextBox 30"/>
            <p:cNvSpPr txBox="1"/>
            <p:nvPr/>
          </p:nvSpPr>
          <p:spPr>
            <a:xfrm>
              <a:off x="4325534" y="2753464"/>
              <a:ext cx="4513666" cy="338554"/>
            </a:xfrm>
            <a:prstGeom prst="rect">
              <a:avLst/>
            </a:prstGeom>
            <a:noFill/>
          </p:spPr>
          <p:txBody>
            <a:bodyPr wrap="square" rtlCol="0">
              <a:spAutoFit/>
            </a:bodyPr>
            <a:lstStyle/>
            <a:p>
              <a:r>
                <a:rPr lang="en-US" sz="1600" b="1" dirty="0">
                  <a:solidFill>
                    <a:prstClr val="black"/>
                  </a:solidFill>
                  <a:latin typeface="Lucida Console"/>
                </a:rPr>
                <a:t>G T C T T G G G C </a:t>
              </a:r>
              <a:r>
                <a:rPr lang="en-US" sz="1600" b="1" dirty="0">
                  <a:solidFill>
                    <a:srgbClr val="FF0000"/>
                  </a:solidFill>
                  <a:latin typeface="Lucida Console"/>
                </a:rPr>
                <a:t>T</a:t>
              </a:r>
            </a:p>
          </p:txBody>
        </p:sp>
        <p:grpSp>
          <p:nvGrpSpPr>
            <p:cNvPr id="6" name="Group 17"/>
            <p:cNvGrpSpPr/>
            <p:nvPr/>
          </p:nvGrpSpPr>
          <p:grpSpPr>
            <a:xfrm>
              <a:off x="1405550" y="2614964"/>
              <a:ext cx="5642307" cy="478642"/>
              <a:chOff x="1405550" y="2614964"/>
              <a:chExt cx="5642307" cy="478642"/>
            </a:xfrm>
          </p:grpSpPr>
          <p:sp>
            <p:nvSpPr>
              <p:cNvPr id="33" name="TextBox 32"/>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7" name="Group 96"/>
              <p:cNvGrpSpPr/>
              <p:nvPr/>
            </p:nvGrpSpPr>
            <p:grpSpPr>
              <a:xfrm>
                <a:off x="1639489" y="2753464"/>
                <a:ext cx="5408368" cy="340142"/>
                <a:chOff x="1666499" y="1905000"/>
                <a:chExt cx="5408368" cy="340142"/>
              </a:xfrm>
            </p:grpSpPr>
            <p:cxnSp>
              <p:nvCxnSpPr>
                <p:cNvPr id="36" name="Straight Connector 3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cxnSp>
            <p:nvCxnSpPr>
              <p:cNvPr id="35" name="Straight Connector 34"/>
              <p:cNvCxnSpPr/>
              <p:nvPr/>
            </p:nvCxnSpPr>
            <p:spPr>
              <a:xfrm>
                <a:off x="4380398" y="2753464"/>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8" name="TextBox 37"/>
          <p:cNvSpPr txBox="1"/>
          <p:nvPr/>
        </p:nvSpPr>
        <p:spPr>
          <a:xfrm>
            <a:off x="8419456" y="2738074"/>
            <a:ext cx="724544" cy="307777"/>
          </a:xfrm>
          <a:prstGeom prst="rect">
            <a:avLst/>
          </a:prstGeom>
          <a:noFill/>
        </p:spPr>
        <p:txBody>
          <a:bodyPr wrap="square" rtlCol="0">
            <a:spAutoFit/>
          </a:bodyPr>
          <a:lstStyle/>
          <a:p>
            <a:r>
              <a:rPr lang="en-US" sz="1400" dirty="0">
                <a:solidFill>
                  <a:srgbClr val="FF0000"/>
                </a:solidFill>
                <a:latin typeface="Lucida Console"/>
              </a:rPr>
              <a:t>21 bp</a:t>
            </a:r>
          </a:p>
        </p:txBody>
      </p:sp>
      <p:sp>
        <p:nvSpPr>
          <p:cNvPr id="23" name="TextBox 22"/>
          <p:cNvSpPr txBox="1"/>
          <p:nvPr/>
        </p:nvSpPr>
        <p:spPr>
          <a:xfrm>
            <a:off x="8419456" y="3370605"/>
            <a:ext cx="724544" cy="307777"/>
          </a:xfrm>
          <a:prstGeom prst="rect">
            <a:avLst/>
          </a:prstGeom>
          <a:noFill/>
        </p:spPr>
        <p:txBody>
          <a:bodyPr wrap="square" rtlCol="0">
            <a:spAutoFit/>
          </a:bodyPr>
          <a:lstStyle/>
          <a:p>
            <a:r>
              <a:rPr lang="en-US" sz="1400" dirty="0">
                <a:solidFill>
                  <a:srgbClr val="0000FF"/>
                </a:solidFill>
                <a:latin typeface="Lucida Console"/>
              </a:rPr>
              <a:t>26 bp</a:t>
            </a:r>
          </a:p>
        </p:txBody>
      </p:sp>
      <p:sp>
        <p:nvSpPr>
          <p:cNvPr id="25" name="TextBox 24"/>
          <p:cNvSpPr txBox="1"/>
          <p:nvPr/>
        </p:nvSpPr>
        <p:spPr>
          <a:xfrm>
            <a:off x="1405550" y="388002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8" name="Group 96"/>
          <p:cNvGrpSpPr/>
          <p:nvPr/>
        </p:nvGrpSpPr>
        <p:grpSpPr>
          <a:xfrm>
            <a:off x="1639489" y="4018526"/>
            <a:ext cx="5408368" cy="340142"/>
            <a:chOff x="1666499" y="1905000"/>
            <a:chExt cx="5408368" cy="340142"/>
          </a:xfrm>
        </p:grpSpPr>
        <p:cxnSp>
          <p:nvCxnSpPr>
            <p:cNvPr id="29" name="Straight Connector 28"/>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32" name="TextBox 31"/>
          <p:cNvSpPr txBox="1"/>
          <p:nvPr/>
        </p:nvSpPr>
        <p:spPr>
          <a:xfrm>
            <a:off x="4325534" y="4018526"/>
            <a:ext cx="4513666" cy="338554"/>
          </a:xfrm>
          <a:prstGeom prst="rect">
            <a:avLst/>
          </a:prstGeom>
          <a:noFill/>
        </p:spPr>
        <p:txBody>
          <a:bodyPr wrap="square" rtlCol="0">
            <a:spAutoFit/>
          </a:bodyPr>
          <a:lstStyle/>
          <a:p>
            <a:r>
              <a:rPr lang="en-US" sz="1600" b="1" dirty="0">
                <a:solidFill>
                  <a:prstClr val="black"/>
                </a:solidFill>
                <a:latin typeface="Lucida Console"/>
              </a:rPr>
              <a:t>G T C T T G G G C T </a:t>
            </a:r>
            <a:r>
              <a:rPr lang="en-US" sz="1600" b="1" dirty="0">
                <a:solidFill>
                  <a:srgbClr val="00FF00"/>
                </a:solidFill>
                <a:latin typeface="Lucida Console"/>
              </a:rPr>
              <a:t>A</a:t>
            </a:r>
          </a:p>
        </p:txBody>
      </p:sp>
      <p:cxnSp>
        <p:nvCxnSpPr>
          <p:cNvPr id="34" name="Straight Connector 33"/>
          <p:cNvCxnSpPr/>
          <p:nvPr/>
        </p:nvCxnSpPr>
        <p:spPr>
          <a:xfrm>
            <a:off x="4380398" y="4018526"/>
            <a:ext cx="2667459"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8419456" y="4003136"/>
            <a:ext cx="724544" cy="307777"/>
          </a:xfrm>
          <a:prstGeom prst="rect">
            <a:avLst/>
          </a:prstGeom>
          <a:noFill/>
        </p:spPr>
        <p:txBody>
          <a:bodyPr wrap="square" rtlCol="0">
            <a:spAutoFit/>
          </a:bodyPr>
          <a:lstStyle/>
          <a:p>
            <a:r>
              <a:rPr lang="en-US" sz="1400" dirty="0">
                <a:solidFill>
                  <a:srgbClr val="00FF00"/>
                </a:solidFill>
                <a:latin typeface="Lucida Console"/>
              </a:rPr>
              <a:t>22 bp</a:t>
            </a:r>
          </a:p>
        </p:txBody>
      </p:sp>
      <p:sp>
        <p:nvSpPr>
          <p:cNvPr id="42" name="TextBox 41"/>
          <p:cNvSpPr txBox="1"/>
          <p:nvPr/>
        </p:nvSpPr>
        <p:spPr>
          <a:xfrm>
            <a:off x="1405550" y="4464802"/>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9" name="Group 96"/>
          <p:cNvGrpSpPr/>
          <p:nvPr/>
        </p:nvGrpSpPr>
        <p:grpSpPr>
          <a:xfrm>
            <a:off x="1639489" y="4603302"/>
            <a:ext cx="5408368" cy="340142"/>
            <a:chOff x="1666499" y="1905000"/>
            <a:chExt cx="5408368" cy="340142"/>
          </a:xfrm>
        </p:grpSpPr>
        <p:cxnSp>
          <p:nvCxnSpPr>
            <p:cNvPr id="46" name="Straight Connector 4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48" name="TextBox 47"/>
          <p:cNvSpPr txBox="1"/>
          <p:nvPr/>
        </p:nvSpPr>
        <p:spPr>
          <a:xfrm>
            <a:off x="4325534" y="4603302"/>
            <a:ext cx="4513666" cy="338554"/>
          </a:xfrm>
          <a:prstGeom prst="rect">
            <a:avLst/>
          </a:prstGeom>
          <a:noFill/>
        </p:spPr>
        <p:txBody>
          <a:bodyPr wrap="square" rtlCol="0">
            <a:spAutoFit/>
          </a:bodyPr>
          <a:lstStyle/>
          <a:p>
            <a:r>
              <a:rPr lang="en-US" sz="1600" b="1" dirty="0">
                <a:solidFill>
                  <a:srgbClr val="E5E500"/>
                </a:solidFill>
                <a:latin typeface="Lucida Console"/>
              </a:rPr>
              <a:t>G</a:t>
            </a:r>
          </a:p>
        </p:txBody>
      </p:sp>
      <p:cxnSp>
        <p:nvCxnSpPr>
          <p:cNvPr id="49" name="Straight Connector 48"/>
          <p:cNvCxnSpPr/>
          <p:nvPr/>
        </p:nvCxnSpPr>
        <p:spPr>
          <a:xfrm>
            <a:off x="4380398" y="4603302"/>
            <a:ext cx="1916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8436529" y="4587912"/>
            <a:ext cx="724544" cy="307777"/>
          </a:xfrm>
          <a:prstGeom prst="rect">
            <a:avLst/>
          </a:prstGeom>
          <a:noFill/>
        </p:spPr>
        <p:txBody>
          <a:bodyPr wrap="square" rtlCol="0">
            <a:spAutoFit/>
          </a:bodyPr>
          <a:lstStyle/>
          <a:p>
            <a:r>
              <a:rPr lang="en-US" sz="1400" dirty="0">
                <a:solidFill>
                  <a:srgbClr val="E5E500"/>
                </a:solidFill>
                <a:latin typeface="Lucida Console"/>
              </a:rPr>
              <a:t>12 bp</a:t>
            </a:r>
          </a:p>
        </p:txBody>
      </p:sp>
      <p:grpSp>
        <p:nvGrpSpPr>
          <p:cNvPr id="10" name="Group 105"/>
          <p:cNvGrpSpPr/>
          <p:nvPr/>
        </p:nvGrpSpPr>
        <p:grpSpPr>
          <a:xfrm>
            <a:off x="1405550" y="1464267"/>
            <a:ext cx="5642307" cy="632531"/>
            <a:chOff x="1432560" y="2030187"/>
            <a:chExt cx="5642307" cy="632531"/>
          </a:xfrm>
        </p:grpSpPr>
        <p:sp>
          <p:nvSpPr>
            <p:cNvPr id="50" name="TextBox 49"/>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11" name="Group 104"/>
            <p:cNvGrpSpPr/>
            <p:nvPr/>
          </p:nvGrpSpPr>
          <p:grpSpPr>
            <a:xfrm>
              <a:off x="1666499" y="2030187"/>
              <a:ext cx="5408368" cy="632531"/>
              <a:chOff x="1666499" y="2030187"/>
              <a:chExt cx="5408368" cy="632531"/>
            </a:xfrm>
          </p:grpSpPr>
          <p:grpSp>
            <p:nvGrpSpPr>
              <p:cNvPr id="12" name="Group 96"/>
              <p:cNvGrpSpPr/>
              <p:nvPr/>
            </p:nvGrpSpPr>
            <p:grpSpPr>
              <a:xfrm>
                <a:off x="1666499" y="2322576"/>
                <a:ext cx="5408368" cy="340142"/>
                <a:chOff x="1666499" y="1905000"/>
                <a:chExt cx="5408368" cy="340142"/>
              </a:xfrm>
            </p:grpSpPr>
            <p:cxnSp>
              <p:nvCxnSpPr>
                <p:cNvPr id="55" name="Straight Connector 5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53" name="TextBox 52"/>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57" name="TextBox 56"/>
          <p:cNvSpPr txBox="1"/>
          <p:nvPr/>
        </p:nvSpPr>
        <p:spPr>
          <a:xfrm>
            <a:off x="4325534" y="1756656"/>
            <a:ext cx="4513666" cy="338554"/>
          </a:xfrm>
          <a:prstGeom prst="rect">
            <a:avLst/>
          </a:prstGeom>
          <a:noFill/>
        </p:spPr>
        <p:txBody>
          <a:bodyPr wrap="square" rtlCol="0">
            <a:spAutoFit/>
          </a:bodyPr>
          <a:lstStyle/>
          <a:p>
            <a:r>
              <a:rPr lang="en-US" sz="1600" b="1" dirty="0">
                <a:solidFill>
                  <a:prstClr val="black"/>
                </a:solidFill>
                <a:latin typeface="Lucida Console"/>
              </a:rPr>
              <a:t>G T C T T G G G </a:t>
            </a:r>
            <a:r>
              <a:rPr lang="en-US" sz="1600" b="1" dirty="0">
                <a:solidFill>
                  <a:srgbClr val="0000FF"/>
                </a:solidFill>
                <a:latin typeface="Lucida Console"/>
              </a:rPr>
              <a:t>C</a:t>
            </a:r>
          </a:p>
        </p:txBody>
      </p:sp>
      <p:cxnSp>
        <p:nvCxnSpPr>
          <p:cNvPr id="59" name="Straight Connector 58"/>
          <p:cNvCxnSpPr>
            <a:endCxn id="57" idx="0"/>
          </p:cNvCxnSpPr>
          <p:nvPr/>
        </p:nvCxnSpPr>
        <p:spPr>
          <a:xfrm>
            <a:off x="4380398" y="1756656"/>
            <a:ext cx="2167128"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956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57"/>
                                        </p:tgtEl>
                                        <p:attrNameLst>
                                          <p:attrName>style.visibility</p:attrName>
                                        </p:attrNameLst>
                                      </p:cBhvr>
                                      <p:to>
                                        <p:strVal val="visible"/>
                                      </p:to>
                                    </p:set>
                                    <p:animEffect transition="in" filter="fade">
                                      <p:cBhvr>
                                        <p:cTn id="13" dur="1000"/>
                                        <p:tgtEl>
                                          <p:spTgt spid="57"/>
                                        </p:tgtEl>
                                      </p:cBhvr>
                                    </p:animEffect>
                                  </p:childTnLst>
                                </p:cTn>
                              </p:par>
                              <p:par>
                                <p:cTn id="14" presetID="12" presetClass="entr" presetSubtype="8"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slide(fromLeft)">
                                      <p:cBhvr>
                                        <p:cTn id="1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lstStyle/>
          <a:p>
            <a:r>
              <a:rPr lang="en-US" dirty="0" smtClean="0"/>
              <a:t>Sanger Sequencing</a:t>
            </a:r>
            <a:endParaRPr lang="en-US" dirty="0"/>
          </a:p>
        </p:txBody>
      </p:sp>
      <p:grpSp>
        <p:nvGrpSpPr>
          <p:cNvPr id="3" name="Group 84"/>
          <p:cNvGrpSpPr/>
          <p:nvPr/>
        </p:nvGrpSpPr>
        <p:grpSpPr>
          <a:xfrm>
            <a:off x="1405550" y="1982434"/>
            <a:ext cx="7030979" cy="478641"/>
            <a:chOff x="1432560" y="4267200"/>
            <a:chExt cx="7030979" cy="478641"/>
          </a:xfrm>
        </p:grpSpPr>
        <p:cxnSp>
          <p:nvCxnSpPr>
            <p:cNvPr id="67" name="Straight Connector 66"/>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66499" y="4267200"/>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77200" y="4468842"/>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32560" y="4468842"/>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sp>
        <p:nvSpPr>
          <p:cNvPr id="54" name="TextBox 53"/>
          <p:cNvSpPr txBox="1"/>
          <p:nvPr/>
        </p:nvSpPr>
        <p:spPr>
          <a:xfrm>
            <a:off x="4325534" y="3385995"/>
            <a:ext cx="4513666" cy="338554"/>
          </a:xfrm>
          <a:prstGeom prst="rect">
            <a:avLst/>
          </a:prstGeom>
          <a:noFill/>
        </p:spPr>
        <p:txBody>
          <a:bodyPr wrap="square" rtlCol="0">
            <a:spAutoFit/>
          </a:bodyPr>
          <a:lstStyle/>
          <a:p>
            <a:r>
              <a:rPr lang="en-US" sz="1600" b="1" dirty="0">
                <a:solidFill>
                  <a:prstClr val="black"/>
                </a:solidFill>
                <a:latin typeface="Lucida Console"/>
              </a:rPr>
              <a:t>G T C T T G G G C T A G C G </a:t>
            </a:r>
            <a:r>
              <a:rPr lang="en-US" sz="1600" b="1" dirty="0">
                <a:solidFill>
                  <a:srgbClr val="0000FF"/>
                </a:solidFill>
                <a:latin typeface="Lucida Console"/>
              </a:rPr>
              <a:t>C</a:t>
            </a:r>
          </a:p>
        </p:txBody>
      </p:sp>
      <p:sp>
        <p:nvSpPr>
          <p:cNvPr id="98" name="TextBox 97"/>
          <p:cNvSpPr txBox="1"/>
          <p:nvPr/>
        </p:nvSpPr>
        <p:spPr>
          <a:xfrm>
            <a:off x="1405550" y="3247495"/>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96"/>
          <p:cNvGrpSpPr/>
          <p:nvPr/>
        </p:nvGrpSpPr>
        <p:grpSpPr>
          <a:xfrm>
            <a:off x="1639489" y="3385995"/>
            <a:ext cx="5408368" cy="340142"/>
            <a:chOff x="1666499" y="1905000"/>
            <a:chExt cx="5408368" cy="340142"/>
          </a:xfrm>
        </p:grpSpPr>
        <p:cxnSp>
          <p:nvCxnSpPr>
            <p:cNvPr id="58" name="Straight Connector 57"/>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cxnSp>
        <p:nvCxnSpPr>
          <p:cNvPr id="109" name="Straight Connector 108"/>
          <p:cNvCxnSpPr/>
          <p:nvPr/>
        </p:nvCxnSpPr>
        <p:spPr>
          <a:xfrm>
            <a:off x="4380398" y="3385995"/>
            <a:ext cx="366979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 29"/>
          <p:cNvGrpSpPr/>
          <p:nvPr/>
        </p:nvGrpSpPr>
        <p:grpSpPr>
          <a:xfrm>
            <a:off x="1405550" y="2614964"/>
            <a:ext cx="7433650" cy="478642"/>
            <a:chOff x="1405550" y="2614964"/>
            <a:chExt cx="7433650" cy="478642"/>
          </a:xfrm>
        </p:grpSpPr>
        <p:sp>
          <p:nvSpPr>
            <p:cNvPr id="31" name="TextBox 30"/>
            <p:cNvSpPr txBox="1"/>
            <p:nvPr/>
          </p:nvSpPr>
          <p:spPr>
            <a:xfrm>
              <a:off x="4325534" y="2753464"/>
              <a:ext cx="4513666" cy="338554"/>
            </a:xfrm>
            <a:prstGeom prst="rect">
              <a:avLst/>
            </a:prstGeom>
            <a:noFill/>
          </p:spPr>
          <p:txBody>
            <a:bodyPr wrap="square" rtlCol="0">
              <a:spAutoFit/>
            </a:bodyPr>
            <a:lstStyle/>
            <a:p>
              <a:r>
                <a:rPr lang="en-US" sz="1600" b="1" dirty="0">
                  <a:solidFill>
                    <a:prstClr val="black"/>
                  </a:solidFill>
                  <a:latin typeface="Lucida Console"/>
                </a:rPr>
                <a:t>G T C T T G G G C </a:t>
              </a:r>
              <a:r>
                <a:rPr lang="en-US" sz="1600" b="1" dirty="0">
                  <a:solidFill>
                    <a:srgbClr val="FF0000"/>
                  </a:solidFill>
                  <a:latin typeface="Lucida Console"/>
                </a:rPr>
                <a:t>T</a:t>
              </a:r>
            </a:p>
          </p:txBody>
        </p:sp>
        <p:grpSp>
          <p:nvGrpSpPr>
            <p:cNvPr id="6" name="Group 17"/>
            <p:cNvGrpSpPr/>
            <p:nvPr/>
          </p:nvGrpSpPr>
          <p:grpSpPr>
            <a:xfrm>
              <a:off x="1405550" y="2614964"/>
              <a:ext cx="5642307" cy="478642"/>
              <a:chOff x="1405550" y="2614964"/>
              <a:chExt cx="5642307" cy="478642"/>
            </a:xfrm>
          </p:grpSpPr>
          <p:sp>
            <p:nvSpPr>
              <p:cNvPr id="33" name="TextBox 32"/>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7" name="Group 96"/>
              <p:cNvGrpSpPr/>
              <p:nvPr/>
            </p:nvGrpSpPr>
            <p:grpSpPr>
              <a:xfrm>
                <a:off x="1639489" y="2753464"/>
                <a:ext cx="5408368" cy="340142"/>
                <a:chOff x="1666499" y="1905000"/>
                <a:chExt cx="5408368" cy="340142"/>
              </a:xfrm>
            </p:grpSpPr>
            <p:cxnSp>
              <p:nvCxnSpPr>
                <p:cNvPr id="36" name="Straight Connector 3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cxnSp>
            <p:nvCxnSpPr>
              <p:cNvPr id="35" name="Straight Connector 34"/>
              <p:cNvCxnSpPr/>
              <p:nvPr/>
            </p:nvCxnSpPr>
            <p:spPr>
              <a:xfrm>
                <a:off x="4380398" y="2753464"/>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8" name="TextBox 37"/>
          <p:cNvSpPr txBox="1"/>
          <p:nvPr/>
        </p:nvSpPr>
        <p:spPr>
          <a:xfrm>
            <a:off x="8419456" y="2738074"/>
            <a:ext cx="724544" cy="307777"/>
          </a:xfrm>
          <a:prstGeom prst="rect">
            <a:avLst/>
          </a:prstGeom>
          <a:noFill/>
        </p:spPr>
        <p:txBody>
          <a:bodyPr wrap="square" rtlCol="0">
            <a:spAutoFit/>
          </a:bodyPr>
          <a:lstStyle/>
          <a:p>
            <a:r>
              <a:rPr lang="en-US" sz="1400" dirty="0">
                <a:solidFill>
                  <a:srgbClr val="FF0000"/>
                </a:solidFill>
                <a:latin typeface="Lucida Console"/>
              </a:rPr>
              <a:t>21 bp</a:t>
            </a:r>
          </a:p>
        </p:txBody>
      </p:sp>
      <p:sp>
        <p:nvSpPr>
          <p:cNvPr id="23" name="TextBox 22"/>
          <p:cNvSpPr txBox="1"/>
          <p:nvPr/>
        </p:nvSpPr>
        <p:spPr>
          <a:xfrm>
            <a:off x="8419456" y="3370605"/>
            <a:ext cx="724544" cy="307777"/>
          </a:xfrm>
          <a:prstGeom prst="rect">
            <a:avLst/>
          </a:prstGeom>
          <a:noFill/>
        </p:spPr>
        <p:txBody>
          <a:bodyPr wrap="square" rtlCol="0">
            <a:spAutoFit/>
          </a:bodyPr>
          <a:lstStyle/>
          <a:p>
            <a:r>
              <a:rPr lang="en-US" sz="1400" dirty="0">
                <a:solidFill>
                  <a:srgbClr val="0000FF"/>
                </a:solidFill>
                <a:latin typeface="Lucida Console"/>
              </a:rPr>
              <a:t>26 bp</a:t>
            </a:r>
          </a:p>
        </p:txBody>
      </p:sp>
      <p:sp>
        <p:nvSpPr>
          <p:cNvPr id="25" name="TextBox 24"/>
          <p:cNvSpPr txBox="1"/>
          <p:nvPr/>
        </p:nvSpPr>
        <p:spPr>
          <a:xfrm>
            <a:off x="1405550" y="388002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8" name="Group 96"/>
          <p:cNvGrpSpPr/>
          <p:nvPr/>
        </p:nvGrpSpPr>
        <p:grpSpPr>
          <a:xfrm>
            <a:off x="1639489" y="4018526"/>
            <a:ext cx="5408368" cy="340142"/>
            <a:chOff x="1666499" y="1905000"/>
            <a:chExt cx="5408368" cy="340142"/>
          </a:xfrm>
        </p:grpSpPr>
        <p:cxnSp>
          <p:nvCxnSpPr>
            <p:cNvPr id="29" name="Straight Connector 28"/>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32" name="TextBox 31"/>
          <p:cNvSpPr txBox="1"/>
          <p:nvPr/>
        </p:nvSpPr>
        <p:spPr>
          <a:xfrm>
            <a:off x="4325534" y="4018526"/>
            <a:ext cx="4513666" cy="338554"/>
          </a:xfrm>
          <a:prstGeom prst="rect">
            <a:avLst/>
          </a:prstGeom>
          <a:noFill/>
        </p:spPr>
        <p:txBody>
          <a:bodyPr wrap="square" rtlCol="0">
            <a:spAutoFit/>
          </a:bodyPr>
          <a:lstStyle/>
          <a:p>
            <a:r>
              <a:rPr lang="en-US" sz="1600" b="1" dirty="0">
                <a:solidFill>
                  <a:prstClr val="black"/>
                </a:solidFill>
                <a:latin typeface="Lucida Console"/>
              </a:rPr>
              <a:t>G T C T T G G G C T </a:t>
            </a:r>
            <a:r>
              <a:rPr lang="en-US" sz="1600" b="1" dirty="0">
                <a:solidFill>
                  <a:srgbClr val="00FF00"/>
                </a:solidFill>
                <a:latin typeface="Lucida Console"/>
              </a:rPr>
              <a:t>A</a:t>
            </a:r>
          </a:p>
        </p:txBody>
      </p:sp>
      <p:cxnSp>
        <p:nvCxnSpPr>
          <p:cNvPr id="34" name="Straight Connector 33"/>
          <p:cNvCxnSpPr/>
          <p:nvPr/>
        </p:nvCxnSpPr>
        <p:spPr>
          <a:xfrm>
            <a:off x="4380398" y="4018526"/>
            <a:ext cx="2667459"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8419456" y="4003136"/>
            <a:ext cx="724544" cy="307777"/>
          </a:xfrm>
          <a:prstGeom prst="rect">
            <a:avLst/>
          </a:prstGeom>
          <a:noFill/>
        </p:spPr>
        <p:txBody>
          <a:bodyPr wrap="square" rtlCol="0">
            <a:spAutoFit/>
          </a:bodyPr>
          <a:lstStyle/>
          <a:p>
            <a:r>
              <a:rPr lang="en-US" sz="1400" dirty="0">
                <a:solidFill>
                  <a:srgbClr val="00FF00"/>
                </a:solidFill>
                <a:latin typeface="Lucida Console"/>
              </a:rPr>
              <a:t>22 bp</a:t>
            </a:r>
          </a:p>
        </p:txBody>
      </p:sp>
      <p:sp>
        <p:nvSpPr>
          <p:cNvPr id="42" name="TextBox 41"/>
          <p:cNvSpPr txBox="1"/>
          <p:nvPr/>
        </p:nvSpPr>
        <p:spPr>
          <a:xfrm>
            <a:off x="1405550" y="4464802"/>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9" name="Group 96"/>
          <p:cNvGrpSpPr/>
          <p:nvPr/>
        </p:nvGrpSpPr>
        <p:grpSpPr>
          <a:xfrm>
            <a:off x="1639489" y="4603302"/>
            <a:ext cx="5408368" cy="340142"/>
            <a:chOff x="1666499" y="1905000"/>
            <a:chExt cx="5408368" cy="340142"/>
          </a:xfrm>
        </p:grpSpPr>
        <p:cxnSp>
          <p:nvCxnSpPr>
            <p:cNvPr id="46" name="Straight Connector 4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48" name="TextBox 47"/>
          <p:cNvSpPr txBox="1"/>
          <p:nvPr/>
        </p:nvSpPr>
        <p:spPr>
          <a:xfrm>
            <a:off x="4325534" y="4603302"/>
            <a:ext cx="4513666" cy="338554"/>
          </a:xfrm>
          <a:prstGeom prst="rect">
            <a:avLst/>
          </a:prstGeom>
          <a:noFill/>
        </p:spPr>
        <p:txBody>
          <a:bodyPr wrap="square" rtlCol="0">
            <a:spAutoFit/>
          </a:bodyPr>
          <a:lstStyle/>
          <a:p>
            <a:r>
              <a:rPr lang="en-US" sz="1600" b="1" dirty="0">
                <a:solidFill>
                  <a:srgbClr val="E5E500"/>
                </a:solidFill>
                <a:latin typeface="Lucida Console"/>
              </a:rPr>
              <a:t>G</a:t>
            </a:r>
          </a:p>
        </p:txBody>
      </p:sp>
      <p:cxnSp>
        <p:nvCxnSpPr>
          <p:cNvPr id="49" name="Straight Connector 48"/>
          <p:cNvCxnSpPr/>
          <p:nvPr/>
        </p:nvCxnSpPr>
        <p:spPr>
          <a:xfrm>
            <a:off x="4380398" y="4603302"/>
            <a:ext cx="1916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8436529" y="4587912"/>
            <a:ext cx="724544" cy="307777"/>
          </a:xfrm>
          <a:prstGeom prst="rect">
            <a:avLst/>
          </a:prstGeom>
          <a:noFill/>
        </p:spPr>
        <p:txBody>
          <a:bodyPr wrap="square" rtlCol="0">
            <a:spAutoFit/>
          </a:bodyPr>
          <a:lstStyle/>
          <a:p>
            <a:r>
              <a:rPr lang="en-US" sz="1400" dirty="0">
                <a:solidFill>
                  <a:srgbClr val="E5E500"/>
                </a:solidFill>
                <a:latin typeface="Lucida Console"/>
              </a:rPr>
              <a:t>12 bp</a:t>
            </a:r>
          </a:p>
        </p:txBody>
      </p:sp>
      <p:sp>
        <p:nvSpPr>
          <p:cNvPr id="50" name="TextBox 49"/>
          <p:cNvSpPr txBox="1"/>
          <p:nvPr/>
        </p:nvSpPr>
        <p:spPr>
          <a:xfrm>
            <a:off x="1405550" y="5049578"/>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10" name="Group 96"/>
          <p:cNvGrpSpPr/>
          <p:nvPr/>
        </p:nvGrpSpPr>
        <p:grpSpPr>
          <a:xfrm>
            <a:off x="1639489" y="5188078"/>
            <a:ext cx="5408368" cy="340142"/>
            <a:chOff x="1666499" y="1905000"/>
            <a:chExt cx="5408368" cy="340142"/>
          </a:xfrm>
        </p:grpSpPr>
        <p:cxnSp>
          <p:nvCxnSpPr>
            <p:cNvPr id="55" name="Straight Connector 5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57" name="TextBox 56"/>
          <p:cNvSpPr txBox="1"/>
          <p:nvPr/>
        </p:nvSpPr>
        <p:spPr>
          <a:xfrm>
            <a:off x="4325534" y="5189666"/>
            <a:ext cx="4513666" cy="338554"/>
          </a:xfrm>
          <a:prstGeom prst="rect">
            <a:avLst/>
          </a:prstGeom>
          <a:noFill/>
        </p:spPr>
        <p:txBody>
          <a:bodyPr wrap="square" rtlCol="0">
            <a:spAutoFit/>
          </a:bodyPr>
          <a:lstStyle/>
          <a:p>
            <a:r>
              <a:rPr lang="en-US" sz="1600" b="1" dirty="0">
                <a:solidFill>
                  <a:prstClr val="black"/>
                </a:solidFill>
                <a:latin typeface="Lucida Console"/>
              </a:rPr>
              <a:t>G T C T T G G G </a:t>
            </a:r>
            <a:r>
              <a:rPr lang="en-US" sz="1600" b="1" dirty="0">
                <a:solidFill>
                  <a:srgbClr val="0000FF"/>
                </a:solidFill>
                <a:latin typeface="Lucida Console"/>
              </a:rPr>
              <a:t>C</a:t>
            </a:r>
          </a:p>
        </p:txBody>
      </p:sp>
      <p:cxnSp>
        <p:nvCxnSpPr>
          <p:cNvPr id="59" name="Straight Connector 58"/>
          <p:cNvCxnSpPr/>
          <p:nvPr/>
        </p:nvCxnSpPr>
        <p:spPr>
          <a:xfrm>
            <a:off x="4380398" y="5188078"/>
            <a:ext cx="2167128"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8419456" y="5172688"/>
            <a:ext cx="724544" cy="307777"/>
          </a:xfrm>
          <a:prstGeom prst="rect">
            <a:avLst/>
          </a:prstGeom>
          <a:noFill/>
        </p:spPr>
        <p:txBody>
          <a:bodyPr wrap="square" rtlCol="0">
            <a:spAutoFit/>
          </a:bodyPr>
          <a:lstStyle/>
          <a:p>
            <a:r>
              <a:rPr lang="en-US" sz="1400" dirty="0">
                <a:solidFill>
                  <a:srgbClr val="0000FF"/>
                </a:solidFill>
                <a:latin typeface="Lucida Console"/>
              </a:rPr>
              <a:t>20 bp</a:t>
            </a:r>
          </a:p>
        </p:txBody>
      </p:sp>
      <p:grpSp>
        <p:nvGrpSpPr>
          <p:cNvPr id="11" name="Group 105"/>
          <p:cNvGrpSpPr/>
          <p:nvPr/>
        </p:nvGrpSpPr>
        <p:grpSpPr>
          <a:xfrm>
            <a:off x="1405550" y="1464267"/>
            <a:ext cx="5642307" cy="632531"/>
            <a:chOff x="1432560" y="2030187"/>
            <a:chExt cx="5642307" cy="632531"/>
          </a:xfrm>
        </p:grpSpPr>
        <p:sp>
          <p:nvSpPr>
            <p:cNvPr id="61" name="TextBox 60"/>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12" name="Group 104"/>
            <p:cNvGrpSpPr/>
            <p:nvPr/>
          </p:nvGrpSpPr>
          <p:grpSpPr>
            <a:xfrm>
              <a:off x="1666499" y="2030187"/>
              <a:ext cx="5408368" cy="632531"/>
              <a:chOff x="1666499" y="2030187"/>
              <a:chExt cx="5408368" cy="632531"/>
            </a:xfrm>
          </p:grpSpPr>
          <p:grpSp>
            <p:nvGrpSpPr>
              <p:cNvPr id="13" name="Group 96"/>
              <p:cNvGrpSpPr/>
              <p:nvPr/>
            </p:nvGrpSpPr>
            <p:grpSpPr>
              <a:xfrm>
                <a:off x="1666499" y="2322576"/>
                <a:ext cx="5408368" cy="340142"/>
                <a:chOff x="1666499" y="1905000"/>
                <a:chExt cx="5408368" cy="340142"/>
              </a:xfrm>
            </p:grpSpPr>
            <p:cxnSp>
              <p:nvCxnSpPr>
                <p:cNvPr id="65" name="Straight Connector 6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64" name="TextBox 63"/>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71" name="TextBox 70"/>
          <p:cNvSpPr txBox="1"/>
          <p:nvPr/>
        </p:nvSpPr>
        <p:spPr>
          <a:xfrm>
            <a:off x="4325534" y="1756656"/>
            <a:ext cx="4513666" cy="338554"/>
          </a:xfrm>
          <a:prstGeom prst="rect">
            <a:avLst/>
          </a:prstGeom>
          <a:noFill/>
        </p:spPr>
        <p:txBody>
          <a:bodyPr wrap="square" rtlCol="0">
            <a:spAutoFit/>
          </a:bodyPr>
          <a:lstStyle/>
          <a:p>
            <a:r>
              <a:rPr lang="en-US" sz="1600" b="1" dirty="0">
                <a:solidFill>
                  <a:prstClr val="black"/>
                </a:solidFill>
                <a:latin typeface="Lucida Console"/>
              </a:rPr>
              <a:t>G T C T </a:t>
            </a:r>
            <a:r>
              <a:rPr lang="en-US" sz="1600" b="1" dirty="0">
                <a:solidFill>
                  <a:srgbClr val="FF0000"/>
                </a:solidFill>
                <a:latin typeface="Lucida Console"/>
              </a:rPr>
              <a:t>T</a:t>
            </a:r>
          </a:p>
        </p:txBody>
      </p:sp>
      <p:cxnSp>
        <p:nvCxnSpPr>
          <p:cNvPr id="72" name="Straight Connector 71"/>
          <p:cNvCxnSpPr/>
          <p:nvPr/>
        </p:nvCxnSpPr>
        <p:spPr>
          <a:xfrm>
            <a:off x="4380398" y="1756656"/>
            <a:ext cx="11822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597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71"/>
                                        </p:tgtEl>
                                        <p:attrNameLst>
                                          <p:attrName>style.visibility</p:attrName>
                                        </p:attrNameLst>
                                      </p:cBhvr>
                                      <p:to>
                                        <p:strVal val="visible"/>
                                      </p:to>
                                    </p:set>
                                    <p:animEffect transition="in" filter="fade">
                                      <p:cBhvr>
                                        <p:cTn id="13" dur="1000"/>
                                        <p:tgtEl>
                                          <p:spTgt spid="71"/>
                                        </p:tgtEl>
                                      </p:cBhvr>
                                    </p:animEffect>
                                  </p:childTnLst>
                                </p:cTn>
                              </p:par>
                              <p:par>
                                <p:cTn id="14" presetID="12" presetClass="entr" presetSubtype="8" fill="hold"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slide(fromLeft)">
                                      <p:cBhvr>
                                        <p:cTn id="1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lstStyle/>
          <a:p>
            <a:r>
              <a:rPr lang="en-US" dirty="0" smtClean="0"/>
              <a:t>Sanger Sequencing</a:t>
            </a:r>
            <a:endParaRPr lang="en-US" dirty="0"/>
          </a:p>
        </p:txBody>
      </p:sp>
      <p:grpSp>
        <p:nvGrpSpPr>
          <p:cNvPr id="3" name="Group 84"/>
          <p:cNvGrpSpPr/>
          <p:nvPr/>
        </p:nvGrpSpPr>
        <p:grpSpPr>
          <a:xfrm>
            <a:off x="1405550" y="1982434"/>
            <a:ext cx="7030979" cy="478641"/>
            <a:chOff x="1432560" y="4267200"/>
            <a:chExt cx="7030979" cy="478641"/>
          </a:xfrm>
        </p:grpSpPr>
        <p:cxnSp>
          <p:nvCxnSpPr>
            <p:cNvPr id="67" name="Straight Connector 66"/>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66499" y="4267200"/>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77200" y="4468842"/>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32560" y="4468842"/>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sp>
        <p:nvSpPr>
          <p:cNvPr id="54" name="TextBox 53"/>
          <p:cNvSpPr txBox="1"/>
          <p:nvPr/>
        </p:nvSpPr>
        <p:spPr>
          <a:xfrm>
            <a:off x="4325534" y="3385995"/>
            <a:ext cx="4513666" cy="338554"/>
          </a:xfrm>
          <a:prstGeom prst="rect">
            <a:avLst/>
          </a:prstGeom>
          <a:noFill/>
        </p:spPr>
        <p:txBody>
          <a:bodyPr wrap="square" rtlCol="0">
            <a:spAutoFit/>
          </a:bodyPr>
          <a:lstStyle/>
          <a:p>
            <a:r>
              <a:rPr lang="en-US" sz="1600" b="1" dirty="0">
                <a:solidFill>
                  <a:prstClr val="black"/>
                </a:solidFill>
                <a:latin typeface="Lucida Console"/>
              </a:rPr>
              <a:t>G T C T T G G G C T A G C G </a:t>
            </a:r>
            <a:r>
              <a:rPr lang="en-US" sz="1600" b="1" dirty="0">
                <a:solidFill>
                  <a:srgbClr val="0000FF"/>
                </a:solidFill>
                <a:latin typeface="Lucida Console"/>
              </a:rPr>
              <a:t>C</a:t>
            </a:r>
          </a:p>
        </p:txBody>
      </p:sp>
      <p:sp>
        <p:nvSpPr>
          <p:cNvPr id="98" name="TextBox 97"/>
          <p:cNvSpPr txBox="1"/>
          <p:nvPr/>
        </p:nvSpPr>
        <p:spPr>
          <a:xfrm>
            <a:off x="1405550" y="3247495"/>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96"/>
          <p:cNvGrpSpPr/>
          <p:nvPr/>
        </p:nvGrpSpPr>
        <p:grpSpPr>
          <a:xfrm>
            <a:off x="1639489" y="3385995"/>
            <a:ext cx="5408368" cy="340142"/>
            <a:chOff x="1666499" y="1905000"/>
            <a:chExt cx="5408368" cy="340142"/>
          </a:xfrm>
        </p:grpSpPr>
        <p:cxnSp>
          <p:nvCxnSpPr>
            <p:cNvPr id="58" name="Straight Connector 57"/>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cxnSp>
        <p:nvCxnSpPr>
          <p:cNvPr id="109" name="Straight Connector 108"/>
          <p:cNvCxnSpPr/>
          <p:nvPr/>
        </p:nvCxnSpPr>
        <p:spPr>
          <a:xfrm>
            <a:off x="4380398" y="3385995"/>
            <a:ext cx="366979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 29"/>
          <p:cNvGrpSpPr/>
          <p:nvPr/>
        </p:nvGrpSpPr>
        <p:grpSpPr>
          <a:xfrm>
            <a:off x="1405550" y="2614964"/>
            <a:ext cx="7433650" cy="478642"/>
            <a:chOff x="1405550" y="2614964"/>
            <a:chExt cx="7433650" cy="478642"/>
          </a:xfrm>
        </p:grpSpPr>
        <p:sp>
          <p:nvSpPr>
            <p:cNvPr id="31" name="TextBox 30"/>
            <p:cNvSpPr txBox="1"/>
            <p:nvPr/>
          </p:nvSpPr>
          <p:spPr>
            <a:xfrm>
              <a:off x="4325534" y="2753464"/>
              <a:ext cx="4513666" cy="338554"/>
            </a:xfrm>
            <a:prstGeom prst="rect">
              <a:avLst/>
            </a:prstGeom>
            <a:noFill/>
          </p:spPr>
          <p:txBody>
            <a:bodyPr wrap="square" rtlCol="0">
              <a:spAutoFit/>
            </a:bodyPr>
            <a:lstStyle/>
            <a:p>
              <a:r>
                <a:rPr lang="en-US" sz="1600" b="1" dirty="0">
                  <a:solidFill>
                    <a:prstClr val="black"/>
                  </a:solidFill>
                  <a:latin typeface="Lucida Console"/>
                </a:rPr>
                <a:t>G T C T T G G G C </a:t>
              </a:r>
              <a:r>
                <a:rPr lang="en-US" sz="1600" b="1" dirty="0">
                  <a:solidFill>
                    <a:srgbClr val="FF0000"/>
                  </a:solidFill>
                  <a:latin typeface="Lucida Console"/>
                </a:rPr>
                <a:t>T</a:t>
              </a:r>
            </a:p>
          </p:txBody>
        </p:sp>
        <p:grpSp>
          <p:nvGrpSpPr>
            <p:cNvPr id="6" name="Group 17"/>
            <p:cNvGrpSpPr/>
            <p:nvPr/>
          </p:nvGrpSpPr>
          <p:grpSpPr>
            <a:xfrm>
              <a:off x="1405550" y="2614964"/>
              <a:ext cx="5642307" cy="478642"/>
              <a:chOff x="1405550" y="2614964"/>
              <a:chExt cx="5642307" cy="478642"/>
            </a:xfrm>
          </p:grpSpPr>
          <p:sp>
            <p:nvSpPr>
              <p:cNvPr id="33" name="TextBox 32"/>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7" name="Group 96"/>
              <p:cNvGrpSpPr/>
              <p:nvPr/>
            </p:nvGrpSpPr>
            <p:grpSpPr>
              <a:xfrm>
                <a:off x="1639489" y="2753464"/>
                <a:ext cx="5408368" cy="340142"/>
                <a:chOff x="1666499" y="1905000"/>
                <a:chExt cx="5408368" cy="340142"/>
              </a:xfrm>
            </p:grpSpPr>
            <p:cxnSp>
              <p:nvCxnSpPr>
                <p:cNvPr id="36" name="Straight Connector 3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cxnSp>
            <p:nvCxnSpPr>
              <p:cNvPr id="35" name="Straight Connector 34"/>
              <p:cNvCxnSpPr/>
              <p:nvPr/>
            </p:nvCxnSpPr>
            <p:spPr>
              <a:xfrm>
                <a:off x="4380398" y="2753464"/>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8" name="TextBox 37"/>
          <p:cNvSpPr txBox="1"/>
          <p:nvPr/>
        </p:nvSpPr>
        <p:spPr>
          <a:xfrm>
            <a:off x="8419456" y="2738074"/>
            <a:ext cx="724544" cy="307777"/>
          </a:xfrm>
          <a:prstGeom prst="rect">
            <a:avLst/>
          </a:prstGeom>
          <a:noFill/>
        </p:spPr>
        <p:txBody>
          <a:bodyPr wrap="square" rtlCol="0">
            <a:spAutoFit/>
          </a:bodyPr>
          <a:lstStyle/>
          <a:p>
            <a:r>
              <a:rPr lang="en-US" sz="1400" dirty="0">
                <a:solidFill>
                  <a:srgbClr val="FF0000"/>
                </a:solidFill>
                <a:latin typeface="Lucida Console"/>
              </a:rPr>
              <a:t>21 bp</a:t>
            </a:r>
          </a:p>
        </p:txBody>
      </p:sp>
      <p:sp>
        <p:nvSpPr>
          <p:cNvPr id="23" name="TextBox 22"/>
          <p:cNvSpPr txBox="1"/>
          <p:nvPr/>
        </p:nvSpPr>
        <p:spPr>
          <a:xfrm>
            <a:off x="8419456" y="3370605"/>
            <a:ext cx="724544" cy="307777"/>
          </a:xfrm>
          <a:prstGeom prst="rect">
            <a:avLst/>
          </a:prstGeom>
          <a:noFill/>
        </p:spPr>
        <p:txBody>
          <a:bodyPr wrap="square" rtlCol="0">
            <a:spAutoFit/>
          </a:bodyPr>
          <a:lstStyle/>
          <a:p>
            <a:r>
              <a:rPr lang="en-US" sz="1400" dirty="0">
                <a:solidFill>
                  <a:srgbClr val="0000FF"/>
                </a:solidFill>
                <a:latin typeface="Lucida Console"/>
              </a:rPr>
              <a:t>26 bp</a:t>
            </a:r>
          </a:p>
        </p:txBody>
      </p:sp>
      <p:sp>
        <p:nvSpPr>
          <p:cNvPr id="25" name="TextBox 24"/>
          <p:cNvSpPr txBox="1"/>
          <p:nvPr/>
        </p:nvSpPr>
        <p:spPr>
          <a:xfrm>
            <a:off x="1405550" y="388002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8" name="Group 96"/>
          <p:cNvGrpSpPr/>
          <p:nvPr/>
        </p:nvGrpSpPr>
        <p:grpSpPr>
          <a:xfrm>
            <a:off x="1639489" y="4018526"/>
            <a:ext cx="5408368" cy="340142"/>
            <a:chOff x="1666499" y="1905000"/>
            <a:chExt cx="5408368" cy="340142"/>
          </a:xfrm>
        </p:grpSpPr>
        <p:cxnSp>
          <p:nvCxnSpPr>
            <p:cNvPr id="29" name="Straight Connector 28"/>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32" name="TextBox 31"/>
          <p:cNvSpPr txBox="1"/>
          <p:nvPr/>
        </p:nvSpPr>
        <p:spPr>
          <a:xfrm>
            <a:off x="4325534" y="4018526"/>
            <a:ext cx="4513666" cy="338554"/>
          </a:xfrm>
          <a:prstGeom prst="rect">
            <a:avLst/>
          </a:prstGeom>
          <a:noFill/>
        </p:spPr>
        <p:txBody>
          <a:bodyPr wrap="square" rtlCol="0">
            <a:spAutoFit/>
          </a:bodyPr>
          <a:lstStyle/>
          <a:p>
            <a:r>
              <a:rPr lang="en-US" sz="1600" b="1" dirty="0">
                <a:solidFill>
                  <a:prstClr val="black"/>
                </a:solidFill>
                <a:latin typeface="Lucida Console"/>
              </a:rPr>
              <a:t>G T C T T G G G C T </a:t>
            </a:r>
            <a:r>
              <a:rPr lang="en-US" sz="1600" b="1" dirty="0">
                <a:solidFill>
                  <a:srgbClr val="00FF00"/>
                </a:solidFill>
                <a:latin typeface="Lucida Console"/>
              </a:rPr>
              <a:t>A</a:t>
            </a:r>
          </a:p>
        </p:txBody>
      </p:sp>
      <p:cxnSp>
        <p:nvCxnSpPr>
          <p:cNvPr id="34" name="Straight Connector 33"/>
          <p:cNvCxnSpPr/>
          <p:nvPr/>
        </p:nvCxnSpPr>
        <p:spPr>
          <a:xfrm>
            <a:off x="4380398" y="4018526"/>
            <a:ext cx="2667459"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8419456" y="4003136"/>
            <a:ext cx="724544" cy="307777"/>
          </a:xfrm>
          <a:prstGeom prst="rect">
            <a:avLst/>
          </a:prstGeom>
          <a:noFill/>
        </p:spPr>
        <p:txBody>
          <a:bodyPr wrap="square" rtlCol="0">
            <a:spAutoFit/>
          </a:bodyPr>
          <a:lstStyle/>
          <a:p>
            <a:r>
              <a:rPr lang="en-US" sz="1400" dirty="0">
                <a:solidFill>
                  <a:srgbClr val="00FF00"/>
                </a:solidFill>
                <a:latin typeface="Lucida Console"/>
              </a:rPr>
              <a:t>22 bp</a:t>
            </a:r>
          </a:p>
        </p:txBody>
      </p:sp>
      <p:sp>
        <p:nvSpPr>
          <p:cNvPr id="42" name="TextBox 41"/>
          <p:cNvSpPr txBox="1"/>
          <p:nvPr/>
        </p:nvSpPr>
        <p:spPr>
          <a:xfrm>
            <a:off x="1405550" y="4464802"/>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9" name="Group 96"/>
          <p:cNvGrpSpPr/>
          <p:nvPr/>
        </p:nvGrpSpPr>
        <p:grpSpPr>
          <a:xfrm>
            <a:off x="1639489" y="4603302"/>
            <a:ext cx="5408368" cy="340142"/>
            <a:chOff x="1666499" y="1905000"/>
            <a:chExt cx="5408368" cy="340142"/>
          </a:xfrm>
        </p:grpSpPr>
        <p:cxnSp>
          <p:nvCxnSpPr>
            <p:cNvPr id="46" name="Straight Connector 4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48" name="TextBox 47"/>
          <p:cNvSpPr txBox="1"/>
          <p:nvPr/>
        </p:nvSpPr>
        <p:spPr>
          <a:xfrm>
            <a:off x="4325534" y="4603302"/>
            <a:ext cx="4513666" cy="338554"/>
          </a:xfrm>
          <a:prstGeom prst="rect">
            <a:avLst/>
          </a:prstGeom>
          <a:noFill/>
        </p:spPr>
        <p:txBody>
          <a:bodyPr wrap="square" rtlCol="0">
            <a:spAutoFit/>
          </a:bodyPr>
          <a:lstStyle/>
          <a:p>
            <a:r>
              <a:rPr lang="en-US" sz="1600" b="1" dirty="0">
                <a:solidFill>
                  <a:srgbClr val="E5E500"/>
                </a:solidFill>
                <a:latin typeface="Lucida Console"/>
              </a:rPr>
              <a:t>G</a:t>
            </a:r>
          </a:p>
        </p:txBody>
      </p:sp>
      <p:cxnSp>
        <p:nvCxnSpPr>
          <p:cNvPr id="49" name="Straight Connector 48"/>
          <p:cNvCxnSpPr/>
          <p:nvPr/>
        </p:nvCxnSpPr>
        <p:spPr>
          <a:xfrm>
            <a:off x="4380398" y="4603302"/>
            <a:ext cx="1916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8436529" y="4587912"/>
            <a:ext cx="724544" cy="307777"/>
          </a:xfrm>
          <a:prstGeom prst="rect">
            <a:avLst/>
          </a:prstGeom>
          <a:noFill/>
        </p:spPr>
        <p:txBody>
          <a:bodyPr wrap="square" rtlCol="0">
            <a:spAutoFit/>
          </a:bodyPr>
          <a:lstStyle/>
          <a:p>
            <a:r>
              <a:rPr lang="en-US" sz="1400" dirty="0">
                <a:solidFill>
                  <a:srgbClr val="E5E500"/>
                </a:solidFill>
                <a:latin typeface="Lucida Console"/>
              </a:rPr>
              <a:t>12 bp</a:t>
            </a:r>
          </a:p>
        </p:txBody>
      </p:sp>
      <p:sp>
        <p:nvSpPr>
          <p:cNvPr id="50" name="TextBox 49"/>
          <p:cNvSpPr txBox="1"/>
          <p:nvPr/>
        </p:nvSpPr>
        <p:spPr>
          <a:xfrm>
            <a:off x="1405550" y="5049578"/>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10" name="Group 96"/>
          <p:cNvGrpSpPr/>
          <p:nvPr/>
        </p:nvGrpSpPr>
        <p:grpSpPr>
          <a:xfrm>
            <a:off x="1639489" y="5188078"/>
            <a:ext cx="5408368" cy="340142"/>
            <a:chOff x="1666499" y="1905000"/>
            <a:chExt cx="5408368" cy="340142"/>
          </a:xfrm>
        </p:grpSpPr>
        <p:cxnSp>
          <p:nvCxnSpPr>
            <p:cNvPr id="55" name="Straight Connector 5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57" name="TextBox 56"/>
          <p:cNvSpPr txBox="1"/>
          <p:nvPr/>
        </p:nvSpPr>
        <p:spPr>
          <a:xfrm>
            <a:off x="4325534" y="5189666"/>
            <a:ext cx="4513666" cy="338554"/>
          </a:xfrm>
          <a:prstGeom prst="rect">
            <a:avLst/>
          </a:prstGeom>
          <a:noFill/>
        </p:spPr>
        <p:txBody>
          <a:bodyPr wrap="square" rtlCol="0">
            <a:spAutoFit/>
          </a:bodyPr>
          <a:lstStyle/>
          <a:p>
            <a:r>
              <a:rPr lang="en-US" sz="1600" b="1" dirty="0">
                <a:solidFill>
                  <a:prstClr val="black"/>
                </a:solidFill>
                <a:latin typeface="Lucida Console"/>
              </a:rPr>
              <a:t>G T C T T G G G </a:t>
            </a:r>
            <a:r>
              <a:rPr lang="en-US" sz="1600" b="1" dirty="0">
                <a:solidFill>
                  <a:srgbClr val="0000FF"/>
                </a:solidFill>
                <a:latin typeface="Lucida Console"/>
              </a:rPr>
              <a:t>C</a:t>
            </a:r>
          </a:p>
        </p:txBody>
      </p:sp>
      <p:cxnSp>
        <p:nvCxnSpPr>
          <p:cNvPr id="59" name="Straight Connector 58"/>
          <p:cNvCxnSpPr/>
          <p:nvPr/>
        </p:nvCxnSpPr>
        <p:spPr>
          <a:xfrm>
            <a:off x="4380398" y="5188078"/>
            <a:ext cx="2167128"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8419456" y="5172688"/>
            <a:ext cx="724544" cy="307777"/>
          </a:xfrm>
          <a:prstGeom prst="rect">
            <a:avLst/>
          </a:prstGeom>
          <a:noFill/>
        </p:spPr>
        <p:txBody>
          <a:bodyPr wrap="square" rtlCol="0">
            <a:spAutoFit/>
          </a:bodyPr>
          <a:lstStyle/>
          <a:p>
            <a:r>
              <a:rPr lang="en-US" sz="1400" dirty="0">
                <a:solidFill>
                  <a:srgbClr val="0000FF"/>
                </a:solidFill>
                <a:latin typeface="Lucida Console"/>
              </a:rPr>
              <a:t>20 bp</a:t>
            </a:r>
          </a:p>
        </p:txBody>
      </p:sp>
      <p:sp>
        <p:nvSpPr>
          <p:cNvPr id="61" name="TextBox 60"/>
          <p:cNvSpPr txBox="1"/>
          <p:nvPr/>
        </p:nvSpPr>
        <p:spPr>
          <a:xfrm>
            <a:off x="1405550" y="5634354"/>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11" name="Group 96"/>
          <p:cNvGrpSpPr/>
          <p:nvPr/>
        </p:nvGrpSpPr>
        <p:grpSpPr>
          <a:xfrm>
            <a:off x="1639489" y="5772854"/>
            <a:ext cx="5408368" cy="340142"/>
            <a:chOff x="1666499" y="1905000"/>
            <a:chExt cx="5408368" cy="340142"/>
          </a:xfrm>
        </p:grpSpPr>
        <p:cxnSp>
          <p:nvCxnSpPr>
            <p:cNvPr id="65" name="Straight Connector 6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71" name="TextBox 70"/>
          <p:cNvSpPr txBox="1"/>
          <p:nvPr/>
        </p:nvSpPr>
        <p:spPr>
          <a:xfrm>
            <a:off x="4325534" y="5772854"/>
            <a:ext cx="4513666" cy="338554"/>
          </a:xfrm>
          <a:prstGeom prst="rect">
            <a:avLst/>
          </a:prstGeom>
          <a:noFill/>
        </p:spPr>
        <p:txBody>
          <a:bodyPr wrap="square" rtlCol="0">
            <a:spAutoFit/>
          </a:bodyPr>
          <a:lstStyle/>
          <a:p>
            <a:r>
              <a:rPr lang="en-US" sz="1600" b="1" dirty="0">
                <a:solidFill>
                  <a:prstClr val="black"/>
                </a:solidFill>
                <a:latin typeface="Lucida Console"/>
              </a:rPr>
              <a:t>G T C T </a:t>
            </a:r>
            <a:r>
              <a:rPr lang="en-US" sz="1600" b="1" dirty="0">
                <a:solidFill>
                  <a:srgbClr val="FF0000"/>
                </a:solidFill>
                <a:latin typeface="Lucida Console"/>
              </a:rPr>
              <a:t>T</a:t>
            </a:r>
          </a:p>
        </p:txBody>
      </p:sp>
      <p:cxnSp>
        <p:nvCxnSpPr>
          <p:cNvPr id="72" name="Straight Connector 71"/>
          <p:cNvCxnSpPr/>
          <p:nvPr/>
        </p:nvCxnSpPr>
        <p:spPr>
          <a:xfrm>
            <a:off x="4380398" y="5772854"/>
            <a:ext cx="11822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8419456" y="5757464"/>
            <a:ext cx="724544" cy="307777"/>
          </a:xfrm>
          <a:prstGeom prst="rect">
            <a:avLst/>
          </a:prstGeom>
          <a:noFill/>
        </p:spPr>
        <p:txBody>
          <a:bodyPr wrap="square" rtlCol="0">
            <a:spAutoFit/>
          </a:bodyPr>
          <a:lstStyle/>
          <a:p>
            <a:r>
              <a:rPr lang="en-US" sz="1400" dirty="0">
                <a:solidFill>
                  <a:srgbClr val="FF0000"/>
                </a:solidFill>
                <a:latin typeface="Lucida Console"/>
              </a:rPr>
              <a:t>16 bp</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63888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lstStyle/>
          <a:p>
            <a:r>
              <a:rPr lang="en-US" dirty="0" smtClean="0"/>
              <a:t>Sanger Sequencing</a:t>
            </a:r>
            <a:endParaRPr lang="en-US" dirty="0"/>
          </a:p>
        </p:txBody>
      </p:sp>
      <p:grpSp>
        <p:nvGrpSpPr>
          <p:cNvPr id="3" name="Group 84"/>
          <p:cNvGrpSpPr/>
          <p:nvPr/>
        </p:nvGrpSpPr>
        <p:grpSpPr>
          <a:xfrm>
            <a:off x="1405550" y="1982434"/>
            <a:ext cx="7030979" cy="478641"/>
            <a:chOff x="1432560" y="4267200"/>
            <a:chExt cx="7030979" cy="478641"/>
          </a:xfrm>
        </p:grpSpPr>
        <p:cxnSp>
          <p:nvCxnSpPr>
            <p:cNvPr id="67" name="Straight Connector 66"/>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66499" y="4267200"/>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a:t>
              </a:r>
              <a:r>
                <a:rPr lang="en-US" sz="1600" b="1" dirty="0" smtClean="0">
                  <a:solidFill>
                    <a:prstClr val="black"/>
                  </a:solidFill>
                  <a:latin typeface="Lucida Console"/>
                </a:rPr>
                <a:t>? ? ? ? ? ? ? ? ? ? ? ? ? ? ?</a:t>
              </a:r>
              <a:endParaRPr lang="en-US" sz="1600" b="1" dirty="0">
                <a:solidFill>
                  <a:prstClr val="black"/>
                </a:solidFill>
                <a:latin typeface="Lucida Console"/>
              </a:endParaRPr>
            </a:p>
          </p:txBody>
        </p:sp>
        <p:sp>
          <p:nvSpPr>
            <p:cNvPr id="69" name="TextBox 68"/>
            <p:cNvSpPr txBox="1"/>
            <p:nvPr/>
          </p:nvSpPr>
          <p:spPr>
            <a:xfrm>
              <a:off x="8077200" y="4468842"/>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32560" y="4468842"/>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sp>
        <p:nvSpPr>
          <p:cNvPr id="54" name="TextBox 53"/>
          <p:cNvSpPr txBox="1"/>
          <p:nvPr/>
        </p:nvSpPr>
        <p:spPr>
          <a:xfrm>
            <a:off x="4325534" y="3385995"/>
            <a:ext cx="4513666" cy="338554"/>
          </a:xfrm>
          <a:prstGeom prst="rect">
            <a:avLst/>
          </a:prstGeom>
          <a:noFill/>
        </p:spPr>
        <p:txBody>
          <a:bodyPr wrap="square" rtlCol="0">
            <a:spAutoFit/>
          </a:bodyPr>
          <a:lstStyle/>
          <a:p>
            <a:r>
              <a:rPr lang="en-US" sz="1600" b="1" dirty="0">
                <a:solidFill>
                  <a:prstClr val="black"/>
                </a:solidFill>
                <a:latin typeface="Lucida Console"/>
              </a:rPr>
              <a:t>G T C T T G G G C T A G C G </a:t>
            </a:r>
            <a:r>
              <a:rPr lang="en-US" sz="1600" b="1" dirty="0">
                <a:solidFill>
                  <a:srgbClr val="0000FF"/>
                </a:solidFill>
                <a:latin typeface="Lucida Console"/>
              </a:rPr>
              <a:t>C</a:t>
            </a:r>
          </a:p>
        </p:txBody>
      </p:sp>
      <p:sp>
        <p:nvSpPr>
          <p:cNvPr id="98" name="TextBox 97"/>
          <p:cNvSpPr txBox="1"/>
          <p:nvPr/>
        </p:nvSpPr>
        <p:spPr>
          <a:xfrm>
            <a:off x="1405550" y="3247495"/>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96"/>
          <p:cNvGrpSpPr/>
          <p:nvPr/>
        </p:nvGrpSpPr>
        <p:grpSpPr>
          <a:xfrm>
            <a:off x="1639489" y="3385995"/>
            <a:ext cx="5408368" cy="340142"/>
            <a:chOff x="1666499" y="1905000"/>
            <a:chExt cx="5408368" cy="340142"/>
          </a:xfrm>
        </p:grpSpPr>
        <p:cxnSp>
          <p:nvCxnSpPr>
            <p:cNvPr id="58" name="Straight Connector 57"/>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cxnSp>
        <p:nvCxnSpPr>
          <p:cNvPr id="109" name="Straight Connector 108"/>
          <p:cNvCxnSpPr/>
          <p:nvPr/>
        </p:nvCxnSpPr>
        <p:spPr>
          <a:xfrm>
            <a:off x="4380398" y="3385995"/>
            <a:ext cx="366979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 29"/>
          <p:cNvGrpSpPr/>
          <p:nvPr/>
        </p:nvGrpSpPr>
        <p:grpSpPr>
          <a:xfrm>
            <a:off x="1405550" y="2614964"/>
            <a:ext cx="7433650" cy="478642"/>
            <a:chOff x="1405550" y="2614964"/>
            <a:chExt cx="7433650" cy="478642"/>
          </a:xfrm>
        </p:grpSpPr>
        <p:sp>
          <p:nvSpPr>
            <p:cNvPr id="31" name="TextBox 30"/>
            <p:cNvSpPr txBox="1"/>
            <p:nvPr/>
          </p:nvSpPr>
          <p:spPr>
            <a:xfrm>
              <a:off x="4325534" y="2753464"/>
              <a:ext cx="4513666" cy="338554"/>
            </a:xfrm>
            <a:prstGeom prst="rect">
              <a:avLst/>
            </a:prstGeom>
            <a:noFill/>
          </p:spPr>
          <p:txBody>
            <a:bodyPr wrap="square" rtlCol="0">
              <a:spAutoFit/>
            </a:bodyPr>
            <a:lstStyle/>
            <a:p>
              <a:r>
                <a:rPr lang="en-US" sz="1600" b="1" dirty="0">
                  <a:solidFill>
                    <a:prstClr val="black"/>
                  </a:solidFill>
                  <a:latin typeface="Lucida Console"/>
                </a:rPr>
                <a:t>G T C T T G G G C </a:t>
              </a:r>
              <a:r>
                <a:rPr lang="en-US" sz="1600" b="1" dirty="0">
                  <a:solidFill>
                    <a:srgbClr val="FF0000"/>
                  </a:solidFill>
                  <a:latin typeface="Lucida Console"/>
                </a:rPr>
                <a:t>T</a:t>
              </a:r>
            </a:p>
          </p:txBody>
        </p:sp>
        <p:grpSp>
          <p:nvGrpSpPr>
            <p:cNvPr id="6" name="Group 17"/>
            <p:cNvGrpSpPr/>
            <p:nvPr/>
          </p:nvGrpSpPr>
          <p:grpSpPr>
            <a:xfrm>
              <a:off x="1405550" y="2614964"/>
              <a:ext cx="5642307" cy="478642"/>
              <a:chOff x="1405550" y="2614964"/>
              <a:chExt cx="5642307" cy="478642"/>
            </a:xfrm>
          </p:grpSpPr>
          <p:sp>
            <p:nvSpPr>
              <p:cNvPr id="33" name="TextBox 32"/>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7" name="Group 96"/>
              <p:cNvGrpSpPr/>
              <p:nvPr/>
            </p:nvGrpSpPr>
            <p:grpSpPr>
              <a:xfrm>
                <a:off x="1639489" y="2753464"/>
                <a:ext cx="5408368" cy="340142"/>
                <a:chOff x="1666499" y="1905000"/>
                <a:chExt cx="5408368" cy="340142"/>
              </a:xfrm>
            </p:grpSpPr>
            <p:cxnSp>
              <p:nvCxnSpPr>
                <p:cNvPr id="36" name="Straight Connector 3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cxnSp>
            <p:nvCxnSpPr>
              <p:cNvPr id="35" name="Straight Connector 34"/>
              <p:cNvCxnSpPr/>
              <p:nvPr/>
            </p:nvCxnSpPr>
            <p:spPr>
              <a:xfrm>
                <a:off x="4380398" y="2753464"/>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8" name="TextBox 37"/>
          <p:cNvSpPr txBox="1"/>
          <p:nvPr/>
        </p:nvSpPr>
        <p:spPr>
          <a:xfrm>
            <a:off x="8419456" y="2738074"/>
            <a:ext cx="724544" cy="307777"/>
          </a:xfrm>
          <a:prstGeom prst="rect">
            <a:avLst/>
          </a:prstGeom>
          <a:noFill/>
        </p:spPr>
        <p:txBody>
          <a:bodyPr wrap="square" rtlCol="0">
            <a:spAutoFit/>
          </a:bodyPr>
          <a:lstStyle/>
          <a:p>
            <a:r>
              <a:rPr lang="en-US" sz="1400" dirty="0">
                <a:solidFill>
                  <a:srgbClr val="FF0000"/>
                </a:solidFill>
                <a:latin typeface="Lucida Console"/>
              </a:rPr>
              <a:t>21 bp</a:t>
            </a:r>
          </a:p>
        </p:txBody>
      </p:sp>
      <p:sp>
        <p:nvSpPr>
          <p:cNvPr id="23" name="TextBox 22"/>
          <p:cNvSpPr txBox="1"/>
          <p:nvPr/>
        </p:nvSpPr>
        <p:spPr>
          <a:xfrm>
            <a:off x="8419456" y="3370605"/>
            <a:ext cx="724544" cy="307777"/>
          </a:xfrm>
          <a:prstGeom prst="rect">
            <a:avLst/>
          </a:prstGeom>
          <a:noFill/>
        </p:spPr>
        <p:txBody>
          <a:bodyPr wrap="square" rtlCol="0">
            <a:spAutoFit/>
          </a:bodyPr>
          <a:lstStyle/>
          <a:p>
            <a:r>
              <a:rPr lang="en-US" sz="1400" dirty="0">
                <a:solidFill>
                  <a:srgbClr val="0000FF"/>
                </a:solidFill>
                <a:latin typeface="Lucida Console"/>
              </a:rPr>
              <a:t>26 bp</a:t>
            </a:r>
          </a:p>
        </p:txBody>
      </p:sp>
      <p:sp>
        <p:nvSpPr>
          <p:cNvPr id="25" name="TextBox 24"/>
          <p:cNvSpPr txBox="1"/>
          <p:nvPr/>
        </p:nvSpPr>
        <p:spPr>
          <a:xfrm>
            <a:off x="1405550" y="388002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8" name="Group 96"/>
          <p:cNvGrpSpPr/>
          <p:nvPr/>
        </p:nvGrpSpPr>
        <p:grpSpPr>
          <a:xfrm>
            <a:off x="1639489" y="4018526"/>
            <a:ext cx="5408368" cy="340142"/>
            <a:chOff x="1666499" y="1905000"/>
            <a:chExt cx="5408368" cy="340142"/>
          </a:xfrm>
        </p:grpSpPr>
        <p:cxnSp>
          <p:nvCxnSpPr>
            <p:cNvPr id="29" name="Straight Connector 28"/>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32" name="TextBox 31"/>
          <p:cNvSpPr txBox="1"/>
          <p:nvPr/>
        </p:nvSpPr>
        <p:spPr>
          <a:xfrm>
            <a:off x="4325534" y="4018526"/>
            <a:ext cx="4513666" cy="338554"/>
          </a:xfrm>
          <a:prstGeom prst="rect">
            <a:avLst/>
          </a:prstGeom>
          <a:noFill/>
        </p:spPr>
        <p:txBody>
          <a:bodyPr wrap="square" rtlCol="0">
            <a:spAutoFit/>
          </a:bodyPr>
          <a:lstStyle/>
          <a:p>
            <a:r>
              <a:rPr lang="en-US" sz="1600" b="1" dirty="0">
                <a:solidFill>
                  <a:prstClr val="black"/>
                </a:solidFill>
                <a:latin typeface="Lucida Console"/>
              </a:rPr>
              <a:t>G T C T T G G G C T </a:t>
            </a:r>
            <a:r>
              <a:rPr lang="en-US" sz="1600" b="1" dirty="0">
                <a:solidFill>
                  <a:srgbClr val="00FF00"/>
                </a:solidFill>
                <a:latin typeface="Lucida Console"/>
              </a:rPr>
              <a:t>A</a:t>
            </a:r>
          </a:p>
        </p:txBody>
      </p:sp>
      <p:cxnSp>
        <p:nvCxnSpPr>
          <p:cNvPr id="34" name="Straight Connector 33"/>
          <p:cNvCxnSpPr/>
          <p:nvPr/>
        </p:nvCxnSpPr>
        <p:spPr>
          <a:xfrm>
            <a:off x="4380398" y="4018526"/>
            <a:ext cx="2667459"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8419456" y="4003136"/>
            <a:ext cx="724544" cy="307777"/>
          </a:xfrm>
          <a:prstGeom prst="rect">
            <a:avLst/>
          </a:prstGeom>
          <a:noFill/>
        </p:spPr>
        <p:txBody>
          <a:bodyPr wrap="square" rtlCol="0">
            <a:spAutoFit/>
          </a:bodyPr>
          <a:lstStyle/>
          <a:p>
            <a:r>
              <a:rPr lang="en-US" sz="1400" dirty="0">
                <a:solidFill>
                  <a:srgbClr val="00FF00"/>
                </a:solidFill>
                <a:latin typeface="Lucida Console"/>
              </a:rPr>
              <a:t>22 bp</a:t>
            </a:r>
          </a:p>
        </p:txBody>
      </p:sp>
      <p:sp>
        <p:nvSpPr>
          <p:cNvPr id="42" name="TextBox 41"/>
          <p:cNvSpPr txBox="1"/>
          <p:nvPr/>
        </p:nvSpPr>
        <p:spPr>
          <a:xfrm>
            <a:off x="1405550" y="4464802"/>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9" name="Group 96"/>
          <p:cNvGrpSpPr/>
          <p:nvPr/>
        </p:nvGrpSpPr>
        <p:grpSpPr>
          <a:xfrm>
            <a:off x="1639489" y="4603302"/>
            <a:ext cx="5408368" cy="340142"/>
            <a:chOff x="1666499" y="1905000"/>
            <a:chExt cx="5408368" cy="340142"/>
          </a:xfrm>
        </p:grpSpPr>
        <p:cxnSp>
          <p:nvCxnSpPr>
            <p:cNvPr id="46" name="Straight Connector 4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48" name="TextBox 47"/>
          <p:cNvSpPr txBox="1"/>
          <p:nvPr/>
        </p:nvSpPr>
        <p:spPr>
          <a:xfrm>
            <a:off x="4325534" y="4603302"/>
            <a:ext cx="4513666" cy="338554"/>
          </a:xfrm>
          <a:prstGeom prst="rect">
            <a:avLst/>
          </a:prstGeom>
          <a:noFill/>
        </p:spPr>
        <p:txBody>
          <a:bodyPr wrap="square" rtlCol="0">
            <a:spAutoFit/>
          </a:bodyPr>
          <a:lstStyle/>
          <a:p>
            <a:r>
              <a:rPr lang="en-US" sz="1600" b="1" dirty="0">
                <a:solidFill>
                  <a:srgbClr val="E5E500"/>
                </a:solidFill>
                <a:latin typeface="Lucida Console"/>
              </a:rPr>
              <a:t>G</a:t>
            </a:r>
          </a:p>
        </p:txBody>
      </p:sp>
      <p:cxnSp>
        <p:nvCxnSpPr>
          <p:cNvPr id="49" name="Straight Connector 48"/>
          <p:cNvCxnSpPr/>
          <p:nvPr/>
        </p:nvCxnSpPr>
        <p:spPr>
          <a:xfrm>
            <a:off x="4380398" y="4603302"/>
            <a:ext cx="1916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8436529" y="4587912"/>
            <a:ext cx="724544" cy="307777"/>
          </a:xfrm>
          <a:prstGeom prst="rect">
            <a:avLst/>
          </a:prstGeom>
          <a:noFill/>
        </p:spPr>
        <p:txBody>
          <a:bodyPr wrap="square" rtlCol="0">
            <a:spAutoFit/>
          </a:bodyPr>
          <a:lstStyle/>
          <a:p>
            <a:r>
              <a:rPr lang="en-US" sz="1400" dirty="0">
                <a:solidFill>
                  <a:srgbClr val="E5E500"/>
                </a:solidFill>
                <a:latin typeface="Lucida Console"/>
              </a:rPr>
              <a:t>12 bp</a:t>
            </a:r>
          </a:p>
        </p:txBody>
      </p:sp>
      <p:sp>
        <p:nvSpPr>
          <p:cNvPr id="50" name="TextBox 49"/>
          <p:cNvSpPr txBox="1"/>
          <p:nvPr/>
        </p:nvSpPr>
        <p:spPr>
          <a:xfrm>
            <a:off x="1405550" y="5049578"/>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10" name="Group 96"/>
          <p:cNvGrpSpPr/>
          <p:nvPr/>
        </p:nvGrpSpPr>
        <p:grpSpPr>
          <a:xfrm>
            <a:off x="1639489" y="5188078"/>
            <a:ext cx="5408368" cy="340142"/>
            <a:chOff x="1666499" y="1905000"/>
            <a:chExt cx="5408368" cy="340142"/>
          </a:xfrm>
        </p:grpSpPr>
        <p:cxnSp>
          <p:nvCxnSpPr>
            <p:cNvPr id="55" name="Straight Connector 5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57" name="TextBox 56"/>
          <p:cNvSpPr txBox="1"/>
          <p:nvPr/>
        </p:nvSpPr>
        <p:spPr>
          <a:xfrm>
            <a:off x="4325534" y="5189666"/>
            <a:ext cx="4513666" cy="338554"/>
          </a:xfrm>
          <a:prstGeom prst="rect">
            <a:avLst/>
          </a:prstGeom>
          <a:noFill/>
        </p:spPr>
        <p:txBody>
          <a:bodyPr wrap="square" rtlCol="0">
            <a:spAutoFit/>
          </a:bodyPr>
          <a:lstStyle/>
          <a:p>
            <a:r>
              <a:rPr lang="en-US" sz="1600" b="1" dirty="0">
                <a:solidFill>
                  <a:prstClr val="black"/>
                </a:solidFill>
                <a:latin typeface="Lucida Console"/>
              </a:rPr>
              <a:t>G T C T T G G G </a:t>
            </a:r>
            <a:r>
              <a:rPr lang="en-US" sz="1600" b="1" dirty="0">
                <a:solidFill>
                  <a:srgbClr val="0000FF"/>
                </a:solidFill>
                <a:latin typeface="Lucida Console"/>
              </a:rPr>
              <a:t>C</a:t>
            </a:r>
          </a:p>
        </p:txBody>
      </p:sp>
      <p:cxnSp>
        <p:nvCxnSpPr>
          <p:cNvPr id="59" name="Straight Connector 58"/>
          <p:cNvCxnSpPr/>
          <p:nvPr/>
        </p:nvCxnSpPr>
        <p:spPr>
          <a:xfrm>
            <a:off x="4380398" y="5188078"/>
            <a:ext cx="2167128"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8419456" y="5172688"/>
            <a:ext cx="724544" cy="307777"/>
          </a:xfrm>
          <a:prstGeom prst="rect">
            <a:avLst/>
          </a:prstGeom>
          <a:noFill/>
        </p:spPr>
        <p:txBody>
          <a:bodyPr wrap="square" rtlCol="0">
            <a:spAutoFit/>
          </a:bodyPr>
          <a:lstStyle/>
          <a:p>
            <a:r>
              <a:rPr lang="en-US" sz="1400" dirty="0">
                <a:solidFill>
                  <a:srgbClr val="0000FF"/>
                </a:solidFill>
                <a:latin typeface="Lucida Console"/>
              </a:rPr>
              <a:t>20 bp</a:t>
            </a:r>
          </a:p>
        </p:txBody>
      </p:sp>
      <p:sp>
        <p:nvSpPr>
          <p:cNvPr id="61" name="TextBox 60"/>
          <p:cNvSpPr txBox="1"/>
          <p:nvPr/>
        </p:nvSpPr>
        <p:spPr>
          <a:xfrm>
            <a:off x="1405550" y="5634354"/>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11" name="Group 96"/>
          <p:cNvGrpSpPr/>
          <p:nvPr/>
        </p:nvGrpSpPr>
        <p:grpSpPr>
          <a:xfrm>
            <a:off x="1639489" y="5772854"/>
            <a:ext cx="5408368" cy="340142"/>
            <a:chOff x="1666499" y="1905000"/>
            <a:chExt cx="5408368" cy="340142"/>
          </a:xfrm>
        </p:grpSpPr>
        <p:cxnSp>
          <p:nvCxnSpPr>
            <p:cNvPr id="65" name="Straight Connector 6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71" name="TextBox 70"/>
          <p:cNvSpPr txBox="1"/>
          <p:nvPr/>
        </p:nvSpPr>
        <p:spPr>
          <a:xfrm>
            <a:off x="4325534" y="5772854"/>
            <a:ext cx="4513666" cy="338554"/>
          </a:xfrm>
          <a:prstGeom prst="rect">
            <a:avLst/>
          </a:prstGeom>
          <a:noFill/>
        </p:spPr>
        <p:txBody>
          <a:bodyPr wrap="square" rtlCol="0">
            <a:spAutoFit/>
          </a:bodyPr>
          <a:lstStyle/>
          <a:p>
            <a:r>
              <a:rPr lang="en-US" sz="1600" b="1" dirty="0">
                <a:solidFill>
                  <a:prstClr val="black"/>
                </a:solidFill>
                <a:latin typeface="Lucida Console"/>
              </a:rPr>
              <a:t>G T C T </a:t>
            </a:r>
            <a:r>
              <a:rPr lang="en-US" sz="1600" b="1" dirty="0">
                <a:solidFill>
                  <a:srgbClr val="FF0000"/>
                </a:solidFill>
                <a:latin typeface="Lucida Console"/>
              </a:rPr>
              <a:t>T</a:t>
            </a:r>
          </a:p>
        </p:txBody>
      </p:sp>
      <p:cxnSp>
        <p:nvCxnSpPr>
          <p:cNvPr id="72" name="Straight Connector 71"/>
          <p:cNvCxnSpPr/>
          <p:nvPr/>
        </p:nvCxnSpPr>
        <p:spPr>
          <a:xfrm>
            <a:off x="4380398" y="5772854"/>
            <a:ext cx="11822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8419456" y="5757464"/>
            <a:ext cx="724544" cy="307777"/>
          </a:xfrm>
          <a:prstGeom prst="rect">
            <a:avLst/>
          </a:prstGeom>
          <a:noFill/>
        </p:spPr>
        <p:txBody>
          <a:bodyPr wrap="square" rtlCol="0">
            <a:spAutoFit/>
          </a:bodyPr>
          <a:lstStyle/>
          <a:p>
            <a:r>
              <a:rPr lang="en-US" sz="1400" dirty="0">
                <a:solidFill>
                  <a:srgbClr val="FF0000"/>
                </a:solidFill>
                <a:latin typeface="Lucida Console"/>
              </a:rPr>
              <a:t>16 bp</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55383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140"/>
          <p:cNvGrpSpPr/>
          <p:nvPr/>
        </p:nvGrpSpPr>
        <p:grpSpPr>
          <a:xfrm>
            <a:off x="1405550" y="3197224"/>
            <a:ext cx="7738450" cy="478642"/>
            <a:chOff x="1253150" y="5453728"/>
            <a:chExt cx="7738450" cy="478642"/>
          </a:xfrm>
        </p:grpSpPr>
        <p:sp>
          <p:nvSpPr>
            <p:cNvPr id="121" name="TextBox 120"/>
            <p:cNvSpPr txBox="1"/>
            <p:nvPr/>
          </p:nvSpPr>
          <p:spPr>
            <a:xfrm>
              <a:off x="1253150" y="5453728"/>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96"/>
            <p:cNvGrpSpPr/>
            <p:nvPr/>
          </p:nvGrpSpPr>
          <p:grpSpPr>
            <a:xfrm>
              <a:off x="1487089" y="5592228"/>
              <a:ext cx="5408368" cy="340142"/>
              <a:chOff x="1666499" y="1905000"/>
              <a:chExt cx="5408368" cy="340142"/>
            </a:xfrm>
          </p:grpSpPr>
          <p:cxnSp>
            <p:nvCxnSpPr>
              <p:cNvPr id="126" name="Straight Connector 12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123" name="TextBox 122"/>
            <p:cNvSpPr txBox="1"/>
            <p:nvPr/>
          </p:nvSpPr>
          <p:spPr>
            <a:xfrm>
              <a:off x="4173134" y="5592228"/>
              <a:ext cx="4513666" cy="338554"/>
            </a:xfrm>
            <a:prstGeom prst="rect">
              <a:avLst/>
            </a:prstGeom>
            <a:noFill/>
          </p:spPr>
          <p:txBody>
            <a:bodyPr wrap="square" rtlCol="0">
              <a:spAutoFit/>
            </a:bodyPr>
            <a:lstStyle/>
            <a:p>
              <a:r>
                <a:rPr lang="en-US" sz="1600" b="1" dirty="0">
                  <a:solidFill>
                    <a:prstClr val="black"/>
                  </a:solidFill>
                  <a:latin typeface="Lucida Console"/>
                </a:rPr>
                <a:t>G T C T T G G </a:t>
              </a:r>
              <a:r>
                <a:rPr lang="en-US" sz="1600" b="1" dirty="0">
                  <a:solidFill>
                    <a:srgbClr val="E5E500"/>
                  </a:solidFill>
                  <a:latin typeface="Lucida Console"/>
                </a:rPr>
                <a:t>G</a:t>
              </a:r>
            </a:p>
          </p:txBody>
        </p:sp>
        <p:cxnSp>
          <p:nvCxnSpPr>
            <p:cNvPr id="124" name="Straight Connector 123"/>
            <p:cNvCxnSpPr/>
            <p:nvPr/>
          </p:nvCxnSpPr>
          <p:spPr>
            <a:xfrm>
              <a:off x="4227998" y="5592228"/>
              <a:ext cx="18680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8267056" y="5576838"/>
              <a:ext cx="724544" cy="307777"/>
            </a:xfrm>
            <a:prstGeom prst="rect">
              <a:avLst/>
            </a:prstGeom>
            <a:noFill/>
          </p:spPr>
          <p:txBody>
            <a:bodyPr wrap="square" rtlCol="0">
              <a:spAutoFit/>
            </a:bodyPr>
            <a:lstStyle/>
            <a:p>
              <a:r>
                <a:rPr lang="en-US" sz="1400" dirty="0">
                  <a:solidFill>
                    <a:srgbClr val="E5E500"/>
                  </a:solidFill>
                  <a:latin typeface="Lucida Console"/>
                </a:rPr>
                <a:t>19 bp</a:t>
              </a:r>
            </a:p>
          </p:txBody>
        </p:sp>
      </p:grpSp>
      <p:grpSp>
        <p:nvGrpSpPr>
          <p:cNvPr id="5" name="Group 128"/>
          <p:cNvGrpSpPr/>
          <p:nvPr/>
        </p:nvGrpSpPr>
        <p:grpSpPr>
          <a:xfrm>
            <a:off x="1405550" y="3200400"/>
            <a:ext cx="7738450" cy="478642"/>
            <a:chOff x="1405550" y="3880026"/>
            <a:chExt cx="7738450" cy="478642"/>
          </a:xfrm>
        </p:grpSpPr>
        <p:sp>
          <p:nvSpPr>
            <p:cNvPr id="130" name="TextBox 129"/>
            <p:cNvSpPr txBox="1"/>
            <p:nvPr/>
          </p:nvSpPr>
          <p:spPr>
            <a:xfrm>
              <a:off x="1405550" y="388002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6" name="Group 96"/>
            <p:cNvGrpSpPr/>
            <p:nvPr/>
          </p:nvGrpSpPr>
          <p:grpSpPr>
            <a:xfrm>
              <a:off x="1639489" y="4018526"/>
              <a:ext cx="5408368" cy="340142"/>
              <a:chOff x="1666499" y="1905000"/>
              <a:chExt cx="5408368" cy="340142"/>
            </a:xfrm>
          </p:grpSpPr>
          <p:cxnSp>
            <p:nvCxnSpPr>
              <p:cNvPr id="135" name="Straight Connector 13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6" name="TextBox 135"/>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132" name="TextBox 131"/>
            <p:cNvSpPr txBox="1"/>
            <p:nvPr/>
          </p:nvSpPr>
          <p:spPr>
            <a:xfrm>
              <a:off x="4325534" y="4018526"/>
              <a:ext cx="4513666" cy="338554"/>
            </a:xfrm>
            <a:prstGeom prst="rect">
              <a:avLst/>
            </a:prstGeom>
            <a:noFill/>
          </p:spPr>
          <p:txBody>
            <a:bodyPr wrap="square" rtlCol="0">
              <a:spAutoFit/>
            </a:bodyPr>
            <a:lstStyle/>
            <a:p>
              <a:r>
                <a:rPr lang="en-US" sz="1600" b="1" dirty="0">
                  <a:solidFill>
                    <a:prstClr val="black"/>
                  </a:solidFill>
                  <a:latin typeface="Lucida Console"/>
                </a:rPr>
                <a:t>G T C T T G G G C T </a:t>
              </a:r>
              <a:r>
                <a:rPr lang="en-US" sz="1600" b="1" dirty="0">
                  <a:solidFill>
                    <a:srgbClr val="00FF00"/>
                  </a:solidFill>
                  <a:latin typeface="Lucida Console"/>
                </a:rPr>
                <a:t>A</a:t>
              </a:r>
            </a:p>
          </p:txBody>
        </p:sp>
        <p:cxnSp>
          <p:nvCxnSpPr>
            <p:cNvPr id="133" name="Straight Connector 132"/>
            <p:cNvCxnSpPr/>
            <p:nvPr/>
          </p:nvCxnSpPr>
          <p:spPr>
            <a:xfrm>
              <a:off x="4380398" y="4018526"/>
              <a:ext cx="2667459"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8419456" y="4003136"/>
              <a:ext cx="724544" cy="307777"/>
            </a:xfrm>
            <a:prstGeom prst="rect">
              <a:avLst/>
            </a:prstGeom>
            <a:noFill/>
          </p:spPr>
          <p:txBody>
            <a:bodyPr wrap="square" rtlCol="0">
              <a:spAutoFit/>
            </a:bodyPr>
            <a:lstStyle/>
            <a:p>
              <a:r>
                <a:rPr lang="en-US" sz="1400" dirty="0">
                  <a:solidFill>
                    <a:srgbClr val="00FF00"/>
                  </a:solidFill>
                  <a:latin typeface="Lucida Console"/>
                </a:rPr>
                <a:t>22 bp</a:t>
              </a:r>
            </a:p>
          </p:txBody>
        </p:sp>
      </p:grpSp>
      <p:sp>
        <p:nvSpPr>
          <p:cNvPr id="2" name="Title 1"/>
          <p:cNvSpPr>
            <a:spLocks noGrp="1"/>
          </p:cNvSpPr>
          <p:nvPr>
            <p:ph type="ctrTitle"/>
          </p:nvPr>
        </p:nvSpPr>
        <p:spPr>
          <a:xfrm>
            <a:off x="1432560" y="359898"/>
            <a:ext cx="7406640" cy="783102"/>
          </a:xfrm>
        </p:spPr>
        <p:txBody>
          <a:bodyPr/>
          <a:lstStyle/>
          <a:p>
            <a:r>
              <a:rPr lang="en-US" dirty="0" smtClean="0"/>
              <a:t>Sanger Sequencing</a:t>
            </a:r>
            <a:endParaRPr lang="en-US" dirty="0"/>
          </a:p>
        </p:txBody>
      </p:sp>
      <p:grpSp>
        <p:nvGrpSpPr>
          <p:cNvPr id="7" name="Group 141"/>
          <p:cNvGrpSpPr/>
          <p:nvPr/>
        </p:nvGrpSpPr>
        <p:grpSpPr>
          <a:xfrm>
            <a:off x="1405550" y="3195636"/>
            <a:ext cx="7738450" cy="478642"/>
            <a:chOff x="1405550" y="2614964"/>
            <a:chExt cx="7738450" cy="478642"/>
          </a:xfrm>
        </p:grpSpPr>
        <p:grpSp>
          <p:nvGrpSpPr>
            <p:cNvPr id="8" name="Group 29"/>
            <p:cNvGrpSpPr/>
            <p:nvPr/>
          </p:nvGrpSpPr>
          <p:grpSpPr>
            <a:xfrm>
              <a:off x="1405550" y="2614964"/>
              <a:ext cx="7433650" cy="478642"/>
              <a:chOff x="1405550" y="2614964"/>
              <a:chExt cx="7433650" cy="478642"/>
            </a:xfrm>
          </p:grpSpPr>
          <p:sp>
            <p:nvSpPr>
              <p:cNvPr id="31" name="TextBox 30"/>
              <p:cNvSpPr txBox="1"/>
              <p:nvPr/>
            </p:nvSpPr>
            <p:spPr>
              <a:xfrm>
                <a:off x="4325534" y="2753464"/>
                <a:ext cx="4513666" cy="338554"/>
              </a:xfrm>
              <a:prstGeom prst="rect">
                <a:avLst/>
              </a:prstGeom>
              <a:noFill/>
            </p:spPr>
            <p:txBody>
              <a:bodyPr wrap="square" rtlCol="0">
                <a:spAutoFit/>
              </a:bodyPr>
              <a:lstStyle/>
              <a:p>
                <a:r>
                  <a:rPr lang="en-US" sz="1600" b="1" dirty="0">
                    <a:solidFill>
                      <a:prstClr val="black"/>
                    </a:solidFill>
                    <a:latin typeface="Lucida Console"/>
                  </a:rPr>
                  <a:t>G T C T T G G G C </a:t>
                </a:r>
                <a:r>
                  <a:rPr lang="en-US" sz="1600" b="1" dirty="0">
                    <a:solidFill>
                      <a:srgbClr val="FF0000"/>
                    </a:solidFill>
                    <a:latin typeface="Lucida Console"/>
                  </a:rPr>
                  <a:t>T</a:t>
                </a:r>
              </a:p>
            </p:txBody>
          </p:sp>
          <p:grpSp>
            <p:nvGrpSpPr>
              <p:cNvPr id="9" name="Group 17"/>
              <p:cNvGrpSpPr/>
              <p:nvPr/>
            </p:nvGrpSpPr>
            <p:grpSpPr>
              <a:xfrm>
                <a:off x="1405550" y="2614964"/>
                <a:ext cx="5642307" cy="478642"/>
                <a:chOff x="1405550" y="2614964"/>
                <a:chExt cx="5642307" cy="478642"/>
              </a:xfrm>
            </p:grpSpPr>
            <p:sp>
              <p:nvSpPr>
                <p:cNvPr id="33" name="TextBox 32"/>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10" name="Group 96"/>
                <p:cNvGrpSpPr/>
                <p:nvPr/>
              </p:nvGrpSpPr>
              <p:grpSpPr>
                <a:xfrm>
                  <a:off x="1639489" y="2753464"/>
                  <a:ext cx="5408368" cy="340142"/>
                  <a:chOff x="1666499" y="1905000"/>
                  <a:chExt cx="5408368" cy="340142"/>
                </a:xfrm>
              </p:grpSpPr>
              <p:cxnSp>
                <p:nvCxnSpPr>
                  <p:cNvPr id="36" name="Straight Connector 3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cxnSp>
              <p:nvCxnSpPr>
                <p:cNvPr id="35" name="Straight Connector 34"/>
                <p:cNvCxnSpPr/>
                <p:nvPr/>
              </p:nvCxnSpPr>
              <p:spPr>
                <a:xfrm>
                  <a:off x="4380398" y="2753464"/>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8" name="TextBox 37"/>
            <p:cNvSpPr txBox="1"/>
            <p:nvPr/>
          </p:nvSpPr>
          <p:spPr>
            <a:xfrm>
              <a:off x="8419456" y="2738074"/>
              <a:ext cx="724544" cy="307777"/>
            </a:xfrm>
            <a:prstGeom prst="rect">
              <a:avLst/>
            </a:prstGeom>
            <a:noFill/>
          </p:spPr>
          <p:txBody>
            <a:bodyPr wrap="square" rtlCol="0">
              <a:spAutoFit/>
            </a:bodyPr>
            <a:lstStyle/>
            <a:p>
              <a:r>
                <a:rPr lang="en-US" sz="1400" dirty="0">
                  <a:solidFill>
                    <a:srgbClr val="FF0000"/>
                  </a:solidFill>
                  <a:latin typeface="Lucida Console"/>
                </a:rPr>
                <a:t>21 bp</a:t>
              </a:r>
            </a:p>
          </p:txBody>
        </p:sp>
      </p:grpSp>
      <p:grpSp>
        <p:nvGrpSpPr>
          <p:cNvPr id="11" name="Group 160"/>
          <p:cNvGrpSpPr/>
          <p:nvPr/>
        </p:nvGrpSpPr>
        <p:grpSpPr>
          <a:xfrm>
            <a:off x="1405550" y="3193817"/>
            <a:ext cx="7738450" cy="478642"/>
            <a:chOff x="1405550" y="4267200"/>
            <a:chExt cx="7738450" cy="478642"/>
          </a:xfrm>
        </p:grpSpPr>
        <p:sp>
          <p:nvSpPr>
            <p:cNvPr id="25" name="TextBox 24"/>
            <p:cNvSpPr txBox="1"/>
            <p:nvPr/>
          </p:nvSpPr>
          <p:spPr>
            <a:xfrm>
              <a:off x="1405550" y="4267200"/>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12" name="Group 96"/>
            <p:cNvGrpSpPr/>
            <p:nvPr/>
          </p:nvGrpSpPr>
          <p:grpSpPr>
            <a:xfrm>
              <a:off x="1639489" y="4405700"/>
              <a:ext cx="5408368" cy="340142"/>
              <a:chOff x="1666499" y="1905000"/>
              <a:chExt cx="5408368" cy="340142"/>
            </a:xfrm>
          </p:grpSpPr>
          <p:cxnSp>
            <p:nvCxnSpPr>
              <p:cNvPr id="29" name="Straight Connector 28"/>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32" name="TextBox 31"/>
            <p:cNvSpPr txBox="1"/>
            <p:nvPr/>
          </p:nvSpPr>
          <p:spPr>
            <a:xfrm>
              <a:off x="4325534" y="4405700"/>
              <a:ext cx="4513666" cy="338554"/>
            </a:xfrm>
            <a:prstGeom prst="rect">
              <a:avLst/>
            </a:prstGeom>
            <a:noFill/>
          </p:spPr>
          <p:txBody>
            <a:bodyPr wrap="square" rtlCol="0">
              <a:spAutoFit/>
            </a:bodyPr>
            <a:lstStyle/>
            <a:p>
              <a:r>
                <a:rPr lang="en-US" sz="1600" b="1" dirty="0">
                  <a:solidFill>
                    <a:prstClr val="black"/>
                  </a:solidFill>
                  <a:latin typeface="Lucida Console"/>
                </a:rPr>
                <a:t>G T C T T G G G </a:t>
              </a:r>
              <a:r>
                <a:rPr lang="en-US" sz="1600" b="1" dirty="0">
                  <a:solidFill>
                    <a:srgbClr val="0000FF"/>
                  </a:solidFill>
                  <a:latin typeface="Lucida Console"/>
                </a:rPr>
                <a:t>C</a:t>
              </a:r>
            </a:p>
          </p:txBody>
        </p:sp>
        <p:cxnSp>
          <p:nvCxnSpPr>
            <p:cNvPr id="34" name="Straight Connector 33"/>
            <p:cNvCxnSpPr>
              <a:endCxn id="32" idx="0"/>
            </p:cNvCxnSpPr>
            <p:nvPr/>
          </p:nvCxnSpPr>
          <p:spPr>
            <a:xfrm>
              <a:off x="4380398" y="4405700"/>
              <a:ext cx="2201969"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8419456" y="4390310"/>
              <a:ext cx="724544" cy="307777"/>
            </a:xfrm>
            <a:prstGeom prst="rect">
              <a:avLst/>
            </a:prstGeom>
            <a:noFill/>
          </p:spPr>
          <p:txBody>
            <a:bodyPr wrap="square" rtlCol="0">
              <a:spAutoFit/>
            </a:bodyPr>
            <a:lstStyle/>
            <a:p>
              <a:r>
                <a:rPr lang="en-US" sz="1400" dirty="0">
                  <a:solidFill>
                    <a:srgbClr val="0000FF"/>
                  </a:solidFill>
                  <a:latin typeface="Lucida Console"/>
                </a:rPr>
                <a:t>20 bp</a:t>
              </a:r>
            </a:p>
          </p:txBody>
        </p:sp>
      </p:grpSp>
      <p:grpSp>
        <p:nvGrpSpPr>
          <p:cNvPr id="13" name="Group 59"/>
          <p:cNvGrpSpPr/>
          <p:nvPr/>
        </p:nvGrpSpPr>
        <p:grpSpPr>
          <a:xfrm>
            <a:off x="1405550" y="3200400"/>
            <a:ext cx="7755523" cy="478642"/>
            <a:chOff x="1405550" y="4464802"/>
            <a:chExt cx="7755523" cy="478642"/>
          </a:xfrm>
        </p:grpSpPr>
        <p:sp>
          <p:nvSpPr>
            <p:cNvPr id="42" name="TextBox 41"/>
            <p:cNvSpPr txBox="1"/>
            <p:nvPr/>
          </p:nvSpPr>
          <p:spPr>
            <a:xfrm>
              <a:off x="1405550" y="4464802"/>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14" name="Group 96"/>
            <p:cNvGrpSpPr/>
            <p:nvPr/>
          </p:nvGrpSpPr>
          <p:grpSpPr>
            <a:xfrm>
              <a:off x="1639489" y="4603302"/>
              <a:ext cx="5408368" cy="340142"/>
              <a:chOff x="1666499" y="1905000"/>
              <a:chExt cx="5408368" cy="340142"/>
            </a:xfrm>
          </p:grpSpPr>
          <p:cxnSp>
            <p:nvCxnSpPr>
              <p:cNvPr id="46" name="Straight Connector 4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48" name="TextBox 47"/>
            <p:cNvSpPr txBox="1"/>
            <p:nvPr/>
          </p:nvSpPr>
          <p:spPr>
            <a:xfrm>
              <a:off x="4325534" y="4603302"/>
              <a:ext cx="4513666" cy="338554"/>
            </a:xfrm>
            <a:prstGeom prst="rect">
              <a:avLst/>
            </a:prstGeom>
            <a:noFill/>
          </p:spPr>
          <p:txBody>
            <a:bodyPr wrap="square" rtlCol="0">
              <a:spAutoFit/>
            </a:bodyPr>
            <a:lstStyle/>
            <a:p>
              <a:r>
                <a:rPr lang="en-US" sz="1600" b="1" dirty="0">
                  <a:solidFill>
                    <a:srgbClr val="E5E500"/>
                  </a:solidFill>
                  <a:latin typeface="Lucida Console"/>
                </a:rPr>
                <a:t>G</a:t>
              </a:r>
            </a:p>
          </p:txBody>
        </p:sp>
        <p:cxnSp>
          <p:nvCxnSpPr>
            <p:cNvPr id="49" name="Straight Connector 48"/>
            <p:cNvCxnSpPr/>
            <p:nvPr/>
          </p:nvCxnSpPr>
          <p:spPr>
            <a:xfrm>
              <a:off x="4380398" y="4603302"/>
              <a:ext cx="1916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8436529" y="4587912"/>
              <a:ext cx="724544" cy="307777"/>
            </a:xfrm>
            <a:prstGeom prst="rect">
              <a:avLst/>
            </a:prstGeom>
            <a:noFill/>
          </p:spPr>
          <p:txBody>
            <a:bodyPr wrap="square" rtlCol="0">
              <a:spAutoFit/>
            </a:bodyPr>
            <a:lstStyle/>
            <a:p>
              <a:r>
                <a:rPr lang="en-US" sz="1400" dirty="0">
                  <a:solidFill>
                    <a:srgbClr val="E5E500"/>
                  </a:solidFill>
                  <a:latin typeface="Lucida Console"/>
                </a:rPr>
                <a:t>12 bp</a:t>
              </a:r>
            </a:p>
          </p:txBody>
        </p:sp>
      </p:grpSp>
      <p:grpSp>
        <p:nvGrpSpPr>
          <p:cNvPr id="15" name="Group 75"/>
          <p:cNvGrpSpPr/>
          <p:nvPr/>
        </p:nvGrpSpPr>
        <p:grpSpPr>
          <a:xfrm>
            <a:off x="1405550" y="3198812"/>
            <a:ext cx="7738450" cy="478642"/>
            <a:chOff x="1405550" y="5049578"/>
            <a:chExt cx="7738450" cy="478642"/>
          </a:xfrm>
        </p:grpSpPr>
        <p:sp>
          <p:nvSpPr>
            <p:cNvPr id="50" name="TextBox 49"/>
            <p:cNvSpPr txBox="1"/>
            <p:nvPr/>
          </p:nvSpPr>
          <p:spPr>
            <a:xfrm>
              <a:off x="1405550" y="5049578"/>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16" name="Group 96"/>
            <p:cNvGrpSpPr/>
            <p:nvPr/>
          </p:nvGrpSpPr>
          <p:grpSpPr>
            <a:xfrm>
              <a:off x="1639489" y="5188078"/>
              <a:ext cx="5408368" cy="340142"/>
              <a:chOff x="1666499" y="1905000"/>
              <a:chExt cx="5408368" cy="340142"/>
            </a:xfrm>
          </p:grpSpPr>
          <p:cxnSp>
            <p:nvCxnSpPr>
              <p:cNvPr id="55" name="Straight Connector 5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57" name="TextBox 56"/>
            <p:cNvSpPr txBox="1"/>
            <p:nvPr/>
          </p:nvSpPr>
          <p:spPr>
            <a:xfrm>
              <a:off x="4325534" y="5189666"/>
              <a:ext cx="4513666" cy="338554"/>
            </a:xfrm>
            <a:prstGeom prst="rect">
              <a:avLst/>
            </a:prstGeom>
            <a:noFill/>
          </p:spPr>
          <p:txBody>
            <a:bodyPr wrap="square" rtlCol="0">
              <a:spAutoFit/>
            </a:bodyPr>
            <a:lstStyle/>
            <a:p>
              <a:r>
                <a:rPr lang="en-US" sz="1600" b="1" dirty="0">
                  <a:solidFill>
                    <a:prstClr val="black"/>
                  </a:solidFill>
                  <a:latin typeface="Lucida Console"/>
                </a:rPr>
                <a:t>G </a:t>
              </a:r>
              <a:r>
                <a:rPr lang="en-US" sz="1600" b="1" dirty="0">
                  <a:solidFill>
                    <a:srgbClr val="FF0000"/>
                  </a:solidFill>
                  <a:latin typeface="Lucida Console"/>
                </a:rPr>
                <a:t>T</a:t>
              </a:r>
            </a:p>
          </p:txBody>
        </p:sp>
        <p:cxnSp>
          <p:nvCxnSpPr>
            <p:cNvPr id="59" name="Straight Connector 58"/>
            <p:cNvCxnSpPr/>
            <p:nvPr/>
          </p:nvCxnSpPr>
          <p:spPr>
            <a:xfrm>
              <a:off x="4380398" y="5188078"/>
              <a:ext cx="4202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8419456" y="5172688"/>
              <a:ext cx="724544" cy="307777"/>
            </a:xfrm>
            <a:prstGeom prst="rect">
              <a:avLst/>
            </a:prstGeom>
            <a:noFill/>
          </p:spPr>
          <p:txBody>
            <a:bodyPr wrap="square" rtlCol="0">
              <a:spAutoFit/>
            </a:bodyPr>
            <a:lstStyle/>
            <a:p>
              <a:r>
                <a:rPr lang="en-US" sz="1400" dirty="0">
                  <a:solidFill>
                    <a:srgbClr val="FF0000"/>
                  </a:solidFill>
                  <a:latin typeface="Lucida Console"/>
                </a:rPr>
                <a:t>13 bp</a:t>
              </a:r>
            </a:p>
          </p:txBody>
        </p:sp>
      </p:grpSp>
      <p:grpSp>
        <p:nvGrpSpPr>
          <p:cNvPr id="17" name="Group 73"/>
          <p:cNvGrpSpPr/>
          <p:nvPr/>
        </p:nvGrpSpPr>
        <p:grpSpPr>
          <a:xfrm>
            <a:off x="1405550" y="3200400"/>
            <a:ext cx="7738450" cy="478642"/>
            <a:chOff x="1405550" y="5634354"/>
            <a:chExt cx="7738450" cy="478642"/>
          </a:xfrm>
        </p:grpSpPr>
        <p:sp>
          <p:nvSpPr>
            <p:cNvPr id="61" name="TextBox 60"/>
            <p:cNvSpPr txBox="1"/>
            <p:nvPr/>
          </p:nvSpPr>
          <p:spPr>
            <a:xfrm>
              <a:off x="1405550" y="5634354"/>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18" name="Group 96"/>
            <p:cNvGrpSpPr/>
            <p:nvPr/>
          </p:nvGrpSpPr>
          <p:grpSpPr>
            <a:xfrm>
              <a:off x="1639489" y="5772854"/>
              <a:ext cx="5408368" cy="340142"/>
              <a:chOff x="1666499" y="1905000"/>
              <a:chExt cx="5408368" cy="340142"/>
            </a:xfrm>
          </p:grpSpPr>
          <p:cxnSp>
            <p:nvCxnSpPr>
              <p:cNvPr id="65" name="Straight Connector 6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71" name="TextBox 70"/>
            <p:cNvSpPr txBox="1"/>
            <p:nvPr/>
          </p:nvSpPr>
          <p:spPr>
            <a:xfrm>
              <a:off x="4325534" y="5772854"/>
              <a:ext cx="4513666" cy="338554"/>
            </a:xfrm>
            <a:prstGeom prst="rect">
              <a:avLst/>
            </a:prstGeom>
            <a:noFill/>
          </p:spPr>
          <p:txBody>
            <a:bodyPr wrap="square" rtlCol="0">
              <a:spAutoFit/>
            </a:bodyPr>
            <a:lstStyle/>
            <a:p>
              <a:r>
                <a:rPr lang="en-US" sz="1600" b="1" dirty="0">
                  <a:solidFill>
                    <a:prstClr val="black"/>
                  </a:solidFill>
                  <a:latin typeface="Lucida Console"/>
                </a:rPr>
                <a:t>G T C T </a:t>
              </a:r>
              <a:r>
                <a:rPr lang="en-US" sz="1600" b="1" dirty="0">
                  <a:solidFill>
                    <a:srgbClr val="FF0000"/>
                  </a:solidFill>
                  <a:latin typeface="Lucida Console"/>
                </a:rPr>
                <a:t>T</a:t>
              </a:r>
            </a:p>
          </p:txBody>
        </p:sp>
        <p:cxnSp>
          <p:nvCxnSpPr>
            <p:cNvPr id="72" name="Straight Connector 71"/>
            <p:cNvCxnSpPr/>
            <p:nvPr/>
          </p:nvCxnSpPr>
          <p:spPr>
            <a:xfrm>
              <a:off x="4380398" y="5772854"/>
              <a:ext cx="11822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8419456" y="5757464"/>
              <a:ext cx="724544" cy="307777"/>
            </a:xfrm>
            <a:prstGeom prst="rect">
              <a:avLst/>
            </a:prstGeom>
            <a:noFill/>
          </p:spPr>
          <p:txBody>
            <a:bodyPr wrap="square" rtlCol="0">
              <a:spAutoFit/>
            </a:bodyPr>
            <a:lstStyle/>
            <a:p>
              <a:r>
                <a:rPr lang="en-US" sz="1400" dirty="0">
                  <a:solidFill>
                    <a:srgbClr val="FF0000"/>
                  </a:solidFill>
                  <a:latin typeface="Lucida Console"/>
                </a:rPr>
                <a:t>16 bp</a:t>
              </a:r>
            </a:p>
          </p:txBody>
        </p:sp>
      </p:grpSp>
      <p:grpSp>
        <p:nvGrpSpPr>
          <p:cNvPr id="19" name="Group 85"/>
          <p:cNvGrpSpPr/>
          <p:nvPr/>
        </p:nvGrpSpPr>
        <p:grpSpPr>
          <a:xfrm>
            <a:off x="1405550" y="3200400"/>
            <a:ext cx="7738450" cy="478642"/>
            <a:chOff x="1422623" y="4295645"/>
            <a:chExt cx="7738450" cy="478642"/>
          </a:xfrm>
        </p:grpSpPr>
        <p:sp>
          <p:nvSpPr>
            <p:cNvPr id="78" name="TextBox 77"/>
            <p:cNvSpPr txBox="1"/>
            <p:nvPr/>
          </p:nvSpPr>
          <p:spPr>
            <a:xfrm>
              <a:off x="1422623" y="4295645"/>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20" name="Group 96"/>
            <p:cNvGrpSpPr/>
            <p:nvPr/>
          </p:nvGrpSpPr>
          <p:grpSpPr>
            <a:xfrm>
              <a:off x="1656562" y="4434145"/>
              <a:ext cx="5408368" cy="340142"/>
              <a:chOff x="1666499" y="1905000"/>
              <a:chExt cx="5408368" cy="340142"/>
            </a:xfrm>
          </p:grpSpPr>
          <p:cxnSp>
            <p:nvCxnSpPr>
              <p:cNvPr id="83" name="Straight Connector 8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80" name="TextBox 79"/>
            <p:cNvSpPr txBox="1"/>
            <p:nvPr/>
          </p:nvSpPr>
          <p:spPr>
            <a:xfrm>
              <a:off x="4342607" y="4435733"/>
              <a:ext cx="4513666" cy="338554"/>
            </a:xfrm>
            <a:prstGeom prst="rect">
              <a:avLst/>
            </a:prstGeom>
            <a:noFill/>
          </p:spPr>
          <p:txBody>
            <a:bodyPr wrap="square" rtlCol="0">
              <a:spAutoFit/>
            </a:bodyPr>
            <a:lstStyle/>
            <a:p>
              <a:r>
                <a:rPr lang="en-US" sz="1600" b="1" dirty="0">
                  <a:solidFill>
                    <a:prstClr val="black"/>
                  </a:solidFill>
                  <a:latin typeface="Lucida Console"/>
                </a:rPr>
                <a:t>G T </a:t>
              </a:r>
              <a:r>
                <a:rPr lang="en-US" sz="1600" b="1" dirty="0">
                  <a:solidFill>
                    <a:srgbClr val="0000FF"/>
                  </a:solidFill>
                  <a:latin typeface="Lucida Console"/>
                </a:rPr>
                <a:t>C</a:t>
              </a:r>
            </a:p>
          </p:txBody>
        </p:sp>
        <p:cxnSp>
          <p:nvCxnSpPr>
            <p:cNvPr id="81" name="Straight Connector 80"/>
            <p:cNvCxnSpPr/>
            <p:nvPr/>
          </p:nvCxnSpPr>
          <p:spPr>
            <a:xfrm>
              <a:off x="4397471" y="4434145"/>
              <a:ext cx="707929"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8436529" y="4418755"/>
              <a:ext cx="724544" cy="307777"/>
            </a:xfrm>
            <a:prstGeom prst="rect">
              <a:avLst/>
            </a:prstGeom>
            <a:noFill/>
          </p:spPr>
          <p:txBody>
            <a:bodyPr wrap="square" rtlCol="0">
              <a:spAutoFit/>
            </a:bodyPr>
            <a:lstStyle/>
            <a:p>
              <a:r>
                <a:rPr lang="en-US" sz="1400" dirty="0">
                  <a:solidFill>
                    <a:srgbClr val="0000FF"/>
                  </a:solidFill>
                  <a:latin typeface="Lucida Console"/>
                </a:rPr>
                <a:t>14 bp</a:t>
              </a:r>
            </a:p>
          </p:txBody>
        </p:sp>
      </p:grpSp>
      <p:grpSp>
        <p:nvGrpSpPr>
          <p:cNvPr id="21" name="Group 95"/>
          <p:cNvGrpSpPr/>
          <p:nvPr/>
        </p:nvGrpSpPr>
        <p:grpSpPr>
          <a:xfrm>
            <a:off x="1405550" y="3200400"/>
            <a:ext cx="7738450" cy="478642"/>
            <a:chOff x="1253150" y="4114800"/>
            <a:chExt cx="7738450" cy="478642"/>
          </a:xfrm>
        </p:grpSpPr>
        <p:sp>
          <p:nvSpPr>
            <p:cNvPr id="88" name="TextBox 87"/>
            <p:cNvSpPr txBox="1"/>
            <p:nvPr/>
          </p:nvSpPr>
          <p:spPr>
            <a:xfrm>
              <a:off x="1253150" y="4114800"/>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22" name="Group 96"/>
            <p:cNvGrpSpPr/>
            <p:nvPr/>
          </p:nvGrpSpPr>
          <p:grpSpPr>
            <a:xfrm>
              <a:off x="1487089" y="4253300"/>
              <a:ext cx="5408368" cy="340142"/>
              <a:chOff x="1666499" y="1905000"/>
              <a:chExt cx="5408368" cy="340142"/>
            </a:xfrm>
          </p:grpSpPr>
          <p:cxnSp>
            <p:nvCxnSpPr>
              <p:cNvPr id="93" name="Straight Connector 9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90" name="TextBox 89"/>
            <p:cNvSpPr txBox="1"/>
            <p:nvPr/>
          </p:nvSpPr>
          <p:spPr>
            <a:xfrm>
              <a:off x="4173134" y="4253300"/>
              <a:ext cx="4513666" cy="338554"/>
            </a:xfrm>
            <a:prstGeom prst="rect">
              <a:avLst/>
            </a:prstGeom>
            <a:noFill/>
          </p:spPr>
          <p:txBody>
            <a:bodyPr wrap="square" rtlCol="0">
              <a:spAutoFit/>
            </a:bodyPr>
            <a:lstStyle/>
            <a:p>
              <a:r>
                <a:rPr lang="en-US" sz="1600" b="1" dirty="0">
                  <a:solidFill>
                    <a:prstClr val="black"/>
                  </a:solidFill>
                  <a:latin typeface="Lucida Console"/>
                </a:rPr>
                <a:t>G T C </a:t>
              </a:r>
              <a:r>
                <a:rPr lang="en-US" sz="1600" b="1" dirty="0">
                  <a:solidFill>
                    <a:srgbClr val="FF0000"/>
                  </a:solidFill>
                  <a:latin typeface="Lucida Console"/>
                </a:rPr>
                <a:t>T</a:t>
              </a:r>
            </a:p>
          </p:txBody>
        </p:sp>
        <p:cxnSp>
          <p:nvCxnSpPr>
            <p:cNvPr id="91" name="Straight Connector 90"/>
            <p:cNvCxnSpPr/>
            <p:nvPr/>
          </p:nvCxnSpPr>
          <p:spPr>
            <a:xfrm>
              <a:off x="4227998" y="4253300"/>
              <a:ext cx="9536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8267056" y="4237910"/>
              <a:ext cx="724544" cy="307777"/>
            </a:xfrm>
            <a:prstGeom prst="rect">
              <a:avLst/>
            </a:prstGeom>
            <a:noFill/>
          </p:spPr>
          <p:txBody>
            <a:bodyPr wrap="square" rtlCol="0">
              <a:spAutoFit/>
            </a:bodyPr>
            <a:lstStyle/>
            <a:p>
              <a:r>
                <a:rPr lang="en-US" sz="1400" dirty="0">
                  <a:solidFill>
                    <a:srgbClr val="FF0000"/>
                  </a:solidFill>
                  <a:latin typeface="Lucida Console"/>
                </a:rPr>
                <a:t>15 bp</a:t>
              </a:r>
            </a:p>
          </p:txBody>
        </p:sp>
      </p:grpSp>
      <p:grpSp>
        <p:nvGrpSpPr>
          <p:cNvPr id="23" name="Group 106"/>
          <p:cNvGrpSpPr/>
          <p:nvPr/>
        </p:nvGrpSpPr>
        <p:grpSpPr>
          <a:xfrm>
            <a:off x="1405550" y="3200400"/>
            <a:ext cx="7738450" cy="478642"/>
            <a:chOff x="1253150" y="5528220"/>
            <a:chExt cx="7738450" cy="478642"/>
          </a:xfrm>
        </p:grpSpPr>
        <p:sp>
          <p:nvSpPr>
            <p:cNvPr id="99" name="TextBox 98"/>
            <p:cNvSpPr txBox="1"/>
            <p:nvPr/>
          </p:nvSpPr>
          <p:spPr>
            <a:xfrm>
              <a:off x="1253150" y="5528220"/>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24" name="Group 96"/>
            <p:cNvGrpSpPr/>
            <p:nvPr/>
          </p:nvGrpSpPr>
          <p:grpSpPr>
            <a:xfrm>
              <a:off x="1487089" y="5666720"/>
              <a:ext cx="5408368" cy="340142"/>
              <a:chOff x="1666499" y="1905000"/>
              <a:chExt cx="5408368" cy="340142"/>
            </a:xfrm>
          </p:grpSpPr>
          <p:cxnSp>
            <p:nvCxnSpPr>
              <p:cNvPr id="104" name="Straight Connector 103"/>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101" name="TextBox 100"/>
            <p:cNvSpPr txBox="1"/>
            <p:nvPr/>
          </p:nvSpPr>
          <p:spPr>
            <a:xfrm>
              <a:off x="4173134" y="5666720"/>
              <a:ext cx="4513666" cy="338554"/>
            </a:xfrm>
            <a:prstGeom prst="rect">
              <a:avLst/>
            </a:prstGeom>
            <a:noFill/>
          </p:spPr>
          <p:txBody>
            <a:bodyPr wrap="square" rtlCol="0">
              <a:spAutoFit/>
            </a:bodyPr>
            <a:lstStyle/>
            <a:p>
              <a:r>
                <a:rPr lang="en-US" sz="1600" b="1" dirty="0">
                  <a:solidFill>
                    <a:prstClr val="black"/>
                  </a:solidFill>
                  <a:latin typeface="Lucida Console"/>
                </a:rPr>
                <a:t>G T C T T </a:t>
              </a:r>
              <a:r>
                <a:rPr lang="en-US" sz="1600" b="1" dirty="0">
                  <a:solidFill>
                    <a:srgbClr val="E5E500"/>
                  </a:solidFill>
                  <a:latin typeface="Lucida Console"/>
                </a:rPr>
                <a:t>G</a:t>
              </a:r>
            </a:p>
          </p:txBody>
        </p:sp>
        <p:cxnSp>
          <p:nvCxnSpPr>
            <p:cNvPr id="102" name="Straight Connector 101"/>
            <p:cNvCxnSpPr/>
            <p:nvPr/>
          </p:nvCxnSpPr>
          <p:spPr>
            <a:xfrm>
              <a:off x="4227998" y="5666720"/>
              <a:ext cx="14108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8267056" y="5651330"/>
              <a:ext cx="724544" cy="307777"/>
            </a:xfrm>
            <a:prstGeom prst="rect">
              <a:avLst/>
            </a:prstGeom>
            <a:noFill/>
          </p:spPr>
          <p:txBody>
            <a:bodyPr wrap="square" rtlCol="0">
              <a:spAutoFit/>
            </a:bodyPr>
            <a:lstStyle/>
            <a:p>
              <a:r>
                <a:rPr lang="en-US" sz="1400" dirty="0">
                  <a:solidFill>
                    <a:srgbClr val="E5E500"/>
                  </a:solidFill>
                  <a:latin typeface="Lucida Console"/>
                </a:rPr>
                <a:t>17 bp</a:t>
              </a:r>
            </a:p>
          </p:txBody>
        </p:sp>
      </p:grpSp>
      <p:grpSp>
        <p:nvGrpSpPr>
          <p:cNvPr id="26" name="Group 118"/>
          <p:cNvGrpSpPr/>
          <p:nvPr/>
        </p:nvGrpSpPr>
        <p:grpSpPr>
          <a:xfrm>
            <a:off x="1405550" y="3198812"/>
            <a:ext cx="7738450" cy="478642"/>
            <a:chOff x="1371502" y="5638800"/>
            <a:chExt cx="7738450" cy="478642"/>
          </a:xfrm>
        </p:grpSpPr>
        <p:sp>
          <p:nvSpPr>
            <p:cNvPr id="110" name="TextBox 109"/>
            <p:cNvSpPr txBox="1"/>
            <p:nvPr/>
          </p:nvSpPr>
          <p:spPr>
            <a:xfrm>
              <a:off x="1371502" y="5638800"/>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27" name="Group 96"/>
            <p:cNvGrpSpPr/>
            <p:nvPr/>
          </p:nvGrpSpPr>
          <p:grpSpPr>
            <a:xfrm>
              <a:off x="1605441" y="5777300"/>
              <a:ext cx="5408368" cy="340142"/>
              <a:chOff x="1666499" y="1905000"/>
              <a:chExt cx="5408368" cy="340142"/>
            </a:xfrm>
          </p:grpSpPr>
          <p:cxnSp>
            <p:nvCxnSpPr>
              <p:cNvPr id="115" name="Straight Connector 11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112" name="TextBox 111"/>
            <p:cNvSpPr txBox="1"/>
            <p:nvPr/>
          </p:nvSpPr>
          <p:spPr>
            <a:xfrm>
              <a:off x="4291486" y="5777300"/>
              <a:ext cx="4513666" cy="338554"/>
            </a:xfrm>
            <a:prstGeom prst="rect">
              <a:avLst/>
            </a:prstGeom>
            <a:noFill/>
          </p:spPr>
          <p:txBody>
            <a:bodyPr wrap="square" rtlCol="0">
              <a:spAutoFit/>
            </a:bodyPr>
            <a:lstStyle/>
            <a:p>
              <a:r>
                <a:rPr lang="en-US" sz="1600" b="1" dirty="0">
                  <a:solidFill>
                    <a:prstClr val="black"/>
                  </a:solidFill>
                  <a:latin typeface="Lucida Console"/>
                </a:rPr>
                <a:t>G T C T T G </a:t>
              </a:r>
              <a:r>
                <a:rPr lang="en-US" sz="1600" b="1" dirty="0">
                  <a:solidFill>
                    <a:srgbClr val="E5E500"/>
                  </a:solidFill>
                  <a:latin typeface="Lucida Console"/>
                </a:rPr>
                <a:t>G</a:t>
              </a:r>
            </a:p>
          </p:txBody>
        </p:sp>
        <p:cxnSp>
          <p:nvCxnSpPr>
            <p:cNvPr id="113" name="Straight Connector 112"/>
            <p:cNvCxnSpPr/>
            <p:nvPr/>
          </p:nvCxnSpPr>
          <p:spPr>
            <a:xfrm>
              <a:off x="4346350" y="5777300"/>
              <a:ext cx="1673450"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8385408" y="5761910"/>
              <a:ext cx="724544" cy="307777"/>
            </a:xfrm>
            <a:prstGeom prst="rect">
              <a:avLst/>
            </a:prstGeom>
            <a:noFill/>
          </p:spPr>
          <p:txBody>
            <a:bodyPr wrap="square" rtlCol="0">
              <a:spAutoFit/>
            </a:bodyPr>
            <a:lstStyle/>
            <a:p>
              <a:r>
                <a:rPr lang="en-US" sz="1400" dirty="0">
                  <a:solidFill>
                    <a:srgbClr val="E5E500"/>
                  </a:solidFill>
                  <a:latin typeface="Lucida Console"/>
                </a:rPr>
                <a:t>18 bp</a:t>
              </a:r>
            </a:p>
          </p:txBody>
        </p:sp>
      </p:grpSp>
      <p:sp>
        <p:nvSpPr>
          <p:cNvPr id="144" name="Freeform 143"/>
          <p:cNvSpPr/>
          <p:nvPr/>
        </p:nvSpPr>
        <p:spPr>
          <a:xfrm>
            <a:off x="7047857" y="2965264"/>
            <a:ext cx="191143" cy="713316"/>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E5E5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Gill Sans MT"/>
            </a:endParaRPr>
          </a:p>
        </p:txBody>
      </p:sp>
      <p:sp>
        <p:nvSpPr>
          <p:cNvPr id="145" name="Rectangle 144"/>
          <p:cNvSpPr/>
          <p:nvPr/>
        </p:nvSpPr>
        <p:spPr>
          <a:xfrm>
            <a:off x="1066800" y="2918120"/>
            <a:ext cx="365760" cy="844736"/>
          </a:xfrm>
          <a:prstGeom prst="rect">
            <a:avLst/>
          </a:prstGeom>
          <a:noFill/>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200" dirty="0">
                <a:solidFill>
                  <a:prstClr val="black"/>
                </a:solidFill>
                <a:latin typeface="Gill Sans MT"/>
              </a:rPr>
              <a:t>Laser Reader</a:t>
            </a:r>
          </a:p>
        </p:txBody>
      </p:sp>
      <p:cxnSp>
        <p:nvCxnSpPr>
          <p:cNvPr id="148" name="Straight Arrow Connector 147"/>
          <p:cNvCxnSpPr/>
          <p:nvPr/>
        </p:nvCxnSpPr>
        <p:spPr>
          <a:xfrm>
            <a:off x="1432560" y="3334136"/>
            <a:ext cx="113111" cy="1588"/>
          </a:xfrm>
          <a:prstGeom prst="straightConnector1">
            <a:avLst/>
          </a:pr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49" name="Freeform 148"/>
          <p:cNvSpPr/>
          <p:nvPr/>
        </p:nvSpPr>
        <p:spPr>
          <a:xfrm>
            <a:off x="7143428" y="3124200"/>
            <a:ext cx="191143" cy="548490"/>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Gill Sans MT"/>
            </a:endParaRPr>
          </a:p>
        </p:txBody>
      </p:sp>
      <p:sp>
        <p:nvSpPr>
          <p:cNvPr id="150" name="Freeform 149"/>
          <p:cNvSpPr/>
          <p:nvPr/>
        </p:nvSpPr>
        <p:spPr>
          <a:xfrm>
            <a:off x="7239000" y="2965264"/>
            <a:ext cx="191143" cy="707426"/>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Gill Sans MT"/>
            </a:endParaRPr>
          </a:p>
        </p:txBody>
      </p:sp>
      <p:sp>
        <p:nvSpPr>
          <p:cNvPr id="151" name="Freeform 150"/>
          <p:cNvSpPr/>
          <p:nvPr/>
        </p:nvSpPr>
        <p:spPr>
          <a:xfrm>
            <a:off x="7334571" y="3124200"/>
            <a:ext cx="191143" cy="548490"/>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Gill Sans MT"/>
            </a:endParaRPr>
          </a:p>
        </p:txBody>
      </p:sp>
      <p:sp>
        <p:nvSpPr>
          <p:cNvPr id="152" name="Freeform 151"/>
          <p:cNvSpPr/>
          <p:nvPr/>
        </p:nvSpPr>
        <p:spPr>
          <a:xfrm>
            <a:off x="7430143" y="3200400"/>
            <a:ext cx="191143" cy="472290"/>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Gill Sans MT"/>
            </a:endParaRPr>
          </a:p>
        </p:txBody>
      </p:sp>
      <p:sp>
        <p:nvSpPr>
          <p:cNvPr id="153" name="Freeform 152"/>
          <p:cNvSpPr/>
          <p:nvPr/>
        </p:nvSpPr>
        <p:spPr>
          <a:xfrm>
            <a:off x="7525714" y="2918120"/>
            <a:ext cx="191143" cy="760922"/>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E5E5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Gill Sans MT"/>
            </a:endParaRPr>
          </a:p>
        </p:txBody>
      </p:sp>
      <p:sp>
        <p:nvSpPr>
          <p:cNvPr id="154" name="Freeform 153"/>
          <p:cNvSpPr/>
          <p:nvPr/>
        </p:nvSpPr>
        <p:spPr>
          <a:xfrm>
            <a:off x="7621286" y="2965264"/>
            <a:ext cx="191143" cy="707426"/>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E5E5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Gill Sans MT"/>
            </a:endParaRPr>
          </a:p>
        </p:txBody>
      </p:sp>
      <p:sp>
        <p:nvSpPr>
          <p:cNvPr id="155" name="Freeform 154"/>
          <p:cNvSpPr/>
          <p:nvPr/>
        </p:nvSpPr>
        <p:spPr>
          <a:xfrm>
            <a:off x="7716857" y="2986775"/>
            <a:ext cx="191143" cy="707426"/>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E5E5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Gill Sans MT"/>
            </a:endParaRPr>
          </a:p>
        </p:txBody>
      </p:sp>
      <p:sp>
        <p:nvSpPr>
          <p:cNvPr id="157" name="Freeform 156"/>
          <p:cNvSpPr/>
          <p:nvPr/>
        </p:nvSpPr>
        <p:spPr>
          <a:xfrm>
            <a:off x="7812429" y="2965033"/>
            <a:ext cx="191143" cy="707426"/>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Gill Sans MT"/>
            </a:endParaRPr>
          </a:p>
        </p:txBody>
      </p:sp>
      <p:sp>
        <p:nvSpPr>
          <p:cNvPr id="158" name="Freeform 157"/>
          <p:cNvSpPr/>
          <p:nvPr/>
        </p:nvSpPr>
        <p:spPr>
          <a:xfrm>
            <a:off x="7908000" y="3205164"/>
            <a:ext cx="191143" cy="472290"/>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Gill Sans MT"/>
            </a:endParaRPr>
          </a:p>
        </p:txBody>
      </p:sp>
      <p:sp>
        <p:nvSpPr>
          <p:cNvPr id="159" name="Freeform 158"/>
          <p:cNvSpPr/>
          <p:nvPr/>
        </p:nvSpPr>
        <p:spPr>
          <a:xfrm>
            <a:off x="8003572" y="2971616"/>
            <a:ext cx="191143" cy="707426"/>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00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Gill Sans M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051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ppt_x"/>
                                          </p:val>
                                        </p:tav>
                                        <p:tav tm="100000">
                                          <p:val>
                                            <p:strVal val="#ppt_x"/>
                                          </p:val>
                                        </p:tav>
                                      </p:tavLst>
                                    </p:anim>
                                    <p:anim calcmode="lin" valueType="num">
                                      <p:cBhvr additive="base">
                                        <p:cTn id="12" dur="2000" fill="hold"/>
                                        <p:tgtEl>
                                          <p:spTgt spid="13"/>
                                        </p:tgtEl>
                                        <p:attrNameLst>
                                          <p:attrName>ppt_y</p:attrName>
                                        </p:attrNameLst>
                                      </p:cBhvr>
                                      <p:tavLst>
                                        <p:tav tm="0">
                                          <p:val>
                                            <p:strVal val="0-#ppt_h/2"/>
                                          </p:val>
                                        </p:tav>
                                        <p:tav tm="100000">
                                          <p:val>
                                            <p:strVal val="#ppt_y"/>
                                          </p:val>
                                        </p:tav>
                                      </p:tavLst>
                                    </p:anim>
                                  </p:childTnLst>
                                </p:cTn>
                              </p:par>
                              <p:par>
                                <p:cTn id="13" presetID="7" presetClass="entr" presetSubtype="1" fill="hold" nodeType="withEffect">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000" fill="hold"/>
                                        <p:tgtEl>
                                          <p:spTgt spid="15"/>
                                        </p:tgtEl>
                                        <p:attrNameLst>
                                          <p:attrName>ppt_x</p:attrName>
                                        </p:attrNameLst>
                                      </p:cBhvr>
                                      <p:tavLst>
                                        <p:tav tm="0">
                                          <p:val>
                                            <p:strVal val="#ppt_x"/>
                                          </p:val>
                                        </p:tav>
                                        <p:tav tm="100000">
                                          <p:val>
                                            <p:strVal val="#ppt_x"/>
                                          </p:val>
                                        </p:tav>
                                      </p:tavLst>
                                    </p:anim>
                                    <p:anim calcmode="lin" valueType="num">
                                      <p:cBhvr additive="base">
                                        <p:cTn id="16" dur="2000" fill="hold"/>
                                        <p:tgtEl>
                                          <p:spTgt spid="15"/>
                                        </p:tgtEl>
                                        <p:attrNameLst>
                                          <p:attrName>ppt_y</p:attrName>
                                        </p:attrNameLst>
                                      </p:cBhvr>
                                      <p:tavLst>
                                        <p:tav tm="0">
                                          <p:val>
                                            <p:strVal val="0-#ppt_h/2"/>
                                          </p:val>
                                        </p:tav>
                                        <p:tav tm="100000">
                                          <p:val>
                                            <p:strVal val="#ppt_y"/>
                                          </p:val>
                                        </p:tav>
                                      </p:tavLst>
                                    </p:anim>
                                  </p:childTnLst>
                                </p:cTn>
                              </p:par>
                              <p:par>
                                <p:cTn id="17" presetID="7" presetClass="exit" presetSubtype="4" fill="hold" nodeType="withEffect">
                                  <p:stCondLst>
                                    <p:cond delay="2000"/>
                                  </p:stCondLst>
                                  <p:childTnLst>
                                    <p:anim calcmode="lin" valueType="num">
                                      <p:cBhvr additive="base">
                                        <p:cTn id="18" dur="2000"/>
                                        <p:tgtEl>
                                          <p:spTgt spid="13"/>
                                        </p:tgtEl>
                                        <p:attrNameLst>
                                          <p:attrName>ppt_x</p:attrName>
                                        </p:attrNameLst>
                                      </p:cBhvr>
                                      <p:tavLst>
                                        <p:tav tm="0">
                                          <p:val>
                                            <p:strVal val="ppt_x"/>
                                          </p:val>
                                        </p:tav>
                                        <p:tav tm="100000">
                                          <p:val>
                                            <p:strVal val="ppt_x"/>
                                          </p:val>
                                        </p:tav>
                                      </p:tavLst>
                                    </p:anim>
                                    <p:anim calcmode="lin" valueType="num">
                                      <p:cBhvr additive="base">
                                        <p:cTn id="19" dur="2000"/>
                                        <p:tgtEl>
                                          <p:spTgt spid="13"/>
                                        </p:tgtEl>
                                        <p:attrNameLst>
                                          <p:attrName>ppt_y</p:attrName>
                                        </p:attrNameLst>
                                      </p:cBhvr>
                                      <p:tavLst>
                                        <p:tav tm="0">
                                          <p:val>
                                            <p:strVal val="ppt_y"/>
                                          </p:val>
                                        </p:tav>
                                        <p:tav tm="100000">
                                          <p:val>
                                            <p:strVal val="1+ppt_h/2"/>
                                          </p:val>
                                        </p:tav>
                                      </p:tavLst>
                                    </p:anim>
                                    <p:set>
                                      <p:cBhvr>
                                        <p:cTn id="20" dur="1" fill="hold">
                                          <p:stCondLst>
                                            <p:cond delay="1999"/>
                                          </p:stCondLst>
                                        </p:cTn>
                                        <p:tgtEl>
                                          <p:spTgt spid="13"/>
                                        </p:tgtEl>
                                        <p:attrNameLst>
                                          <p:attrName>style.visibility</p:attrName>
                                        </p:attrNameLst>
                                      </p:cBhvr>
                                      <p:to>
                                        <p:strVal val="hidden"/>
                                      </p:to>
                                    </p:set>
                                  </p:childTnLst>
                                </p:cTn>
                              </p:par>
                              <p:par>
                                <p:cTn id="21" presetID="7" presetClass="entr" presetSubtype="1" fill="hold" nodeType="withEffect">
                                  <p:stCondLst>
                                    <p:cond delay="20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2000" fill="hold"/>
                                        <p:tgtEl>
                                          <p:spTgt spid="19"/>
                                        </p:tgtEl>
                                        <p:attrNameLst>
                                          <p:attrName>ppt_x</p:attrName>
                                        </p:attrNameLst>
                                      </p:cBhvr>
                                      <p:tavLst>
                                        <p:tav tm="0">
                                          <p:val>
                                            <p:strVal val="#ppt_x"/>
                                          </p:val>
                                        </p:tav>
                                        <p:tav tm="100000">
                                          <p:val>
                                            <p:strVal val="#ppt_x"/>
                                          </p:val>
                                        </p:tav>
                                      </p:tavLst>
                                    </p:anim>
                                    <p:anim calcmode="lin" valueType="num">
                                      <p:cBhvr additive="base">
                                        <p:cTn id="24" dur="2000" fill="hold"/>
                                        <p:tgtEl>
                                          <p:spTgt spid="19"/>
                                        </p:tgtEl>
                                        <p:attrNameLst>
                                          <p:attrName>ppt_y</p:attrName>
                                        </p:attrNameLst>
                                      </p:cBhvr>
                                      <p:tavLst>
                                        <p:tav tm="0">
                                          <p:val>
                                            <p:strVal val="0-#ppt_h/2"/>
                                          </p:val>
                                        </p:tav>
                                        <p:tav tm="100000">
                                          <p:val>
                                            <p:strVal val="#ppt_y"/>
                                          </p:val>
                                        </p:tav>
                                      </p:tavLst>
                                    </p:anim>
                                  </p:childTnLst>
                                </p:cTn>
                              </p:par>
                              <p:par>
                                <p:cTn id="25" presetID="7" presetClass="exit" presetSubtype="4" fill="hold" nodeType="withEffect">
                                  <p:stCondLst>
                                    <p:cond delay="3000"/>
                                  </p:stCondLst>
                                  <p:childTnLst>
                                    <p:anim calcmode="lin" valueType="num">
                                      <p:cBhvr additive="base">
                                        <p:cTn id="26" dur="2000"/>
                                        <p:tgtEl>
                                          <p:spTgt spid="15"/>
                                        </p:tgtEl>
                                        <p:attrNameLst>
                                          <p:attrName>ppt_x</p:attrName>
                                        </p:attrNameLst>
                                      </p:cBhvr>
                                      <p:tavLst>
                                        <p:tav tm="0">
                                          <p:val>
                                            <p:strVal val="ppt_x"/>
                                          </p:val>
                                        </p:tav>
                                        <p:tav tm="100000">
                                          <p:val>
                                            <p:strVal val="ppt_x"/>
                                          </p:val>
                                        </p:tav>
                                      </p:tavLst>
                                    </p:anim>
                                    <p:anim calcmode="lin" valueType="num">
                                      <p:cBhvr additive="base">
                                        <p:cTn id="27" dur="2000"/>
                                        <p:tgtEl>
                                          <p:spTgt spid="15"/>
                                        </p:tgtEl>
                                        <p:attrNameLst>
                                          <p:attrName>ppt_y</p:attrName>
                                        </p:attrNameLst>
                                      </p:cBhvr>
                                      <p:tavLst>
                                        <p:tav tm="0">
                                          <p:val>
                                            <p:strVal val="ppt_y"/>
                                          </p:val>
                                        </p:tav>
                                        <p:tav tm="100000">
                                          <p:val>
                                            <p:strVal val="1+ppt_h/2"/>
                                          </p:val>
                                        </p:tav>
                                      </p:tavLst>
                                    </p:anim>
                                    <p:set>
                                      <p:cBhvr>
                                        <p:cTn id="28" dur="1" fill="hold">
                                          <p:stCondLst>
                                            <p:cond delay="1999"/>
                                          </p:stCondLst>
                                        </p:cTn>
                                        <p:tgtEl>
                                          <p:spTgt spid="15"/>
                                        </p:tgtEl>
                                        <p:attrNameLst>
                                          <p:attrName>style.visibility</p:attrName>
                                        </p:attrNameLst>
                                      </p:cBhvr>
                                      <p:to>
                                        <p:strVal val="hidden"/>
                                      </p:to>
                                    </p:set>
                                  </p:childTnLst>
                                </p:cTn>
                              </p:par>
                              <p:par>
                                <p:cTn id="29" presetID="7" presetClass="entr" presetSubtype="1" fill="hold" nodeType="withEffect">
                                  <p:stCondLst>
                                    <p:cond delay="300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2000" fill="hold"/>
                                        <p:tgtEl>
                                          <p:spTgt spid="21"/>
                                        </p:tgtEl>
                                        <p:attrNameLst>
                                          <p:attrName>ppt_x</p:attrName>
                                        </p:attrNameLst>
                                      </p:cBhvr>
                                      <p:tavLst>
                                        <p:tav tm="0">
                                          <p:val>
                                            <p:strVal val="#ppt_x"/>
                                          </p:val>
                                        </p:tav>
                                        <p:tav tm="100000">
                                          <p:val>
                                            <p:strVal val="#ppt_x"/>
                                          </p:val>
                                        </p:tav>
                                      </p:tavLst>
                                    </p:anim>
                                    <p:anim calcmode="lin" valueType="num">
                                      <p:cBhvr additive="base">
                                        <p:cTn id="32" dur="2000" fill="hold"/>
                                        <p:tgtEl>
                                          <p:spTgt spid="21"/>
                                        </p:tgtEl>
                                        <p:attrNameLst>
                                          <p:attrName>ppt_y</p:attrName>
                                        </p:attrNameLst>
                                      </p:cBhvr>
                                      <p:tavLst>
                                        <p:tav tm="0">
                                          <p:val>
                                            <p:strVal val="0-#ppt_h/2"/>
                                          </p:val>
                                        </p:tav>
                                        <p:tav tm="100000">
                                          <p:val>
                                            <p:strVal val="#ppt_y"/>
                                          </p:val>
                                        </p:tav>
                                      </p:tavLst>
                                    </p:anim>
                                  </p:childTnLst>
                                </p:cTn>
                              </p:par>
                              <p:par>
                                <p:cTn id="33" presetID="7" presetClass="exit" presetSubtype="4" fill="hold" nodeType="withEffect">
                                  <p:stCondLst>
                                    <p:cond delay="4000"/>
                                  </p:stCondLst>
                                  <p:childTnLst>
                                    <p:anim calcmode="lin" valueType="num">
                                      <p:cBhvr additive="base">
                                        <p:cTn id="34" dur="2000"/>
                                        <p:tgtEl>
                                          <p:spTgt spid="19"/>
                                        </p:tgtEl>
                                        <p:attrNameLst>
                                          <p:attrName>ppt_x</p:attrName>
                                        </p:attrNameLst>
                                      </p:cBhvr>
                                      <p:tavLst>
                                        <p:tav tm="0">
                                          <p:val>
                                            <p:strVal val="ppt_x"/>
                                          </p:val>
                                        </p:tav>
                                        <p:tav tm="100000">
                                          <p:val>
                                            <p:strVal val="ppt_x"/>
                                          </p:val>
                                        </p:tav>
                                      </p:tavLst>
                                    </p:anim>
                                    <p:anim calcmode="lin" valueType="num">
                                      <p:cBhvr additive="base">
                                        <p:cTn id="35" dur="2000"/>
                                        <p:tgtEl>
                                          <p:spTgt spid="19"/>
                                        </p:tgtEl>
                                        <p:attrNameLst>
                                          <p:attrName>ppt_y</p:attrName>
                                        </p:attrNameLst>
                                      </p:cBhvr>
                                      <p:tavLst>
                                        <p:tav tm="0">
                                          <p:val>
                                            <p:strVal val="ppt_y"/>
                                          </p:val>
                                        </p:tav>
                                        <p:tav tm="100000">
                                          <p:val>
                                            <p:strVal val="1+ppt_h/2"/>
                                          </p:val>
                                        </p:tav>
                                      </p:tavLst>
                                    </p:anim>
                                    <p:set>
                                      <p:cBhvr>
                                        <p:cTn id="36" dur="1" fill="hold">
                                          <p:stCondLst>
                                            <p:cond delay="1999"/>
                                          </p:stCondLst>
                                        </p:cTn>
                                        <p:tgtEl>
                                          <p:spTgt spid="19"/>
                                        </p:tgtEl>
                                        <p:attrNameLst>
                                          <p:attrName>style.visibility</p:attrName>
                                        </p:attrNameLst>
                                      </p:cBhvr>
                                      <p:to>
                                        <p:strVal val="hidden"/>
                                      </p:to>
                                    </p:set>
                                  </p:childTnLst>
                                </p:cTn>
                              </p:par>
                              <p:par>
                                <p:cTn id="37" presetID="7" presetClass="entr" presetSubtype="1" fill="hold" nodeType="withEffect">
                                  <p:stCondLst>
                                    <p:cond delay="400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2000" fill="hold"/>
                                        <p:tgtEl>
                                          <p:spTgt spid="17"/>
                                        </p:tgtEl>
                                        <p:attrNameLst>
                                          <p:attrName>ppt_x</p:attrName>
                                        </p:attrNameLst>
                                      </p:cBhvr>
                                      <p:tavLst>
                                        <p:tav tm="0">
                                          <p:val>
                                            <p:strVal val="#ppt_x"/>
                                          </p:val>
                                        </p:tav>
                                        <p:tav tm="100000">
                                          <p:val>
                                            <p:strVal val="#ppt_x"/>
                                          </p:val>
                                        </p:tav>
                                      </p:tavLst>
                                    </p:anim>
                                    <p:anim calcmode="lin" valueType="num">
                                      <p:cBhvr additive="base">
                                        <p:cTn id="40" dur="2000" fill="hold"/>
                                        <p:tgtEl>
                                          <p:spTgt spid="17"/>
                                        </p:tgtEl>
                                        <p:attrNameLst>
                                          <p:attrName>ppt_y</p:attrName>
                                        </p:attrNameLst>
                                      </p:cBhvr>
                                      <p:tavLst>
                                        <p:tav tm="0">
                                          <p:val>
                                            <p:strVal val="0-#ppt_h/2"/>
                                          </p:val>
                                        </p:tav>
                                        <p:tav tm="100000">
                                          <p:val>
                                            <p:strVal val="#ppt_y"/>
                                          </p:val>
                                        </p:tav>
                                      </p:tavLst>
                                    </p:anim>
                                  </p:childTnLst>
                                </p:cTn>
                              </p:par>
                              <p:par>
                                <p:cTn id="41" presetID="7" presetClass="exit" presetSubtype="4" fill="hold" nodeType="withEffect">
                                  <p:stCondLst>
                                    <p:cond delay="5000"/>
                                  </p:stCondLst>
                                  <p:childTnLst>
                                    <p:anim calcmode="lin" valueType="num">
                                      <p:cBhvr additive="base">
                                        <p:cTn id="42" dur="2000"/>
                                        <p:tgtEl>
                                          <p:spTgt spid="21"/>
                                        </p:tgtEl>
                                        <p:attrNameLst>
                                          <p:attrName>ppt_x</p:attrName>
                                        </p:attrNameLst>
                                      </p:cBhvr>
                                      <p:tavLst>
                                        <p:tav tm="0">
                                          <p:val>
                                            <p:strVal val="ppt_x"/>
                                          </p:val>
                                        </p:tav>
                                        <p:tav tm="100000">
                                          <p:val>
                                            <p:strVal val="ppt_x"/>
                                          </p:val>
                                        </p:tav>
                                      </p:tavLst>
                                    </p:anim>
                                    <p:anim calcmode="lin" valueType="num">
                                      <p:cBhvr additive="base">
                                        <p:cTn id="43" dur="2000"/>
                                        <p:tgtEl>
                                          <p:spTgt spid="21"/>
                                        </p:tgtEl>
                                        <p:attrNameLst>
                                          <p:attrName>ppt_y</p:attrName>
                                        </p:attrNameLst>
                                      </p:cBhvr>
                                      <p:tavLst>
                                        <p:tav tm="0">
                                          <p:val>
                                            <p:strVal val="ppt_y"/>
                                          </p:val>
                                        </p:tav>
                                        <p:tav tm="100000">
                                          <p:val>
                                            <p:strVal val="1+ppt_h/2"/>
                                          </p:val>
                                        </p:tav>
                                      </p:tavLst>
                                    </p:anim>
                                    <p:set>
                                      <p:cBhvr>
                                        <p:cTn id="44" dur="1" fill="hold">
                                          <p:stCondLst>
                                            <p:cond delay="1999"/>
                                          </p:stCondLst>
                                        </p:cTn>
                                        <p:tgtEl>
                                          <p:spTgt spid="21"/>
                                        </p:tgtEl>
                                        <p:attrNameLst>
                                          <p:attrName>style.visibility</p:attrName>
                                        </p:attrNameLst>
                                      </p:cBhvr>
                                      <p:to>
                                        <p:strVal val="hidden"/>
                                      </p:to>
                                    </p:set>
                                  </p:childTnLst>
                                </p:cTn>
                              </p:par>
                              <p:par>
                                <p:cTn id="45" presetID="7" presetClass="entr" presetSubtype="1" fill="hold" nodeType="withEffect">
                                  <p:stCondLst>
                                    <p:cond delay="500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2000" fill="hold"/>
                                        <p:tgtEl>
                                          <p:spTgt spid="23"/>
                                        </p:tgtEl>
                                        <p:attrNameLst>
                                          <p:attrName>ppt_x</p:attrName>
                                        </p:attrNameLst>
                                      </p:cBhvr>
                                      <p:tavLst>
                                        <p:tav tm="0">
                                          <p:val>
                                            <p:strVal val="#ppt_x"/>
                                          </p:val>
                                        </p:tav>
                                        <p:tav tm="100000">
                                          <p:val>
                                            <p:strVal val="#ppt_x"/>
                                          </p:val>
                                        </p:tav>
                                      </p:tavLst>
                                    </p:anim>
                                    <p:anim calcmode="lin" valueType="num">
                                      <p:cBhvr additive="base">
                                        <p:cTn id="48" dur="2000" fill="hold"/>
                                        <p:tgtEl>
                                          <p:spTgt spid="23"/>
                                        </p:tgtEl>
                                        <p:attrNameLst>
                                          <p:attrName>ppt_y</p:attrName>
                                        </p:attrNameLst>
                                      </p:cBhvr>
                                      <p:tavLst>
                                        <p:tav tm="0">
                                          <p:val>
                                            <p:strVal val="0-#ppt_h/2"/>
                                          </p:val>
                                        </p:tav>
                                        <p:tav tm="100000">
                                          <p:val>
                                            <p:strVal val="#ppt_y"/>
                                          </p:val>
                                        </p:tav>
                                      </p:tavLst>
                                    </p:anim>
                                  </p:childTnLst>
                                </p:cTn>
                              </p:par>
                              <p:par>
                                <p:cTn id="49" presetID="7" presetClass="exit" presetSubtype="4" fill="hold" nodeType="withEffect">
                                  <p:stCondLst>
                                    <p:cond delay="6000"/>
                                  </p:stCondLst>
                                  <p:childTnLst>
                                    <p:anim calcmode="lin" valueType="num">
                                      <p:cBhvr additive="base">
                                        <p:cTn id="50" dur="2000"/>
                                        <p:tgtEl>
                                          <p:spTgt spid="17"/>
                                        </p:tgtEl>
                                        <p:attrNameLst>
                                          <p:attrName>ppt_x</p:attrName>
                                        </p:attrNameLst>
                                      </p:cBhvr>
                                      <p:tavLst>
                                        <p:tav tm="0">
                                          <p:val>
                                            <p:strVal val="ppt_x"/>
                                          </p:val>
                                        </p:tav>
                                        <p:tav tm="100000">
                                          <p:val>
                                            <p:strVal val="ppt_x"/>
                                          </p:val>
                                        </p:tav>
                                      </p:tavLst>
                                    </p:anim>
                                    <p:anim calcmode="lin" valueType="num">
                                      <p:cBhvr additive="base">
                                        <p:cTn id="51" dur="2000"/>
                                        <p:tgtEl>
                                          <p:spTgt spid="17"/>
                                        </p:tgtEl>
                                        <p:attrNameLst>
                                          <p:attrName>ppt_y</p:attrName>
                                        </p:attrNameLst>
                                      </p:cBhvr>
                                      <p:tavLst>
                                        <p:tav tm="0">
                                          <p:val>
                                            <p:strVal val="ppt_y"/>
                                          </p:val>
                                        </p:tav>
                                        <p:tav tm="100000">
                                          <p:val>
                                            <p:strVal val="1+ppt_h/2"/>
                                          </p:val>
                                        </p:tav>
                                      </p:tavLst>
                                    </p:anim>
                                    <p:set>
                                      <p:cBhvr>
                                        <p:cTn id="52" dur="1" fill="hold">
                                          <p:stCondLst>
                                            <p:cond delay="1999"/>
                                          </p:stCondLst>
                                        </p:cTn>
                                        <p:tgtEl>
                                          <p:spTgt spid="17"/>
                                        </p:tgtEl>
                                        <p:attrNameLst>
                                          <p:attrName>style.visibility</p:attrName>
                                        </p:attrNameLst>
                                      </p:cBhvr>
                                      <p:to>
                                        <p:strVal val="hidden"/>
                                      </p:to>
                                    </p:set>
                                  </p:childTnLst>
                                </p:cTn>
                              </p:par>
                              <p:par>
                                <p:cTn id="53" presetID="7" presetClass="entr" presetSubtype="1" fill="hold" nodeType="withEffect">
                                  <p:stCondLst>
                                    <p:cond delay="600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2000" fill="hold"/>
                                        <p:tgtEl>
                                          <p:spTgt spid="26"/>
                                        </p:tgtEl>
                                        <p:attrNameLst>
                                          <p:attrName>ppt_x</p:attrName>
                                        </p:attrNameLst>
                                      </p:cBhvr>
                                      <p:tavLst>
                                        <p:tav tm="0">
                                          <p:val>
                                            <p:strVal val="#ppt_x"/>
                                          </p:val>
                                        </p:tav>
                                        <p:tav tm="100000">
                                          <p:val>
                                            <p:strVal val="#ppt_x"/>
                                          </p:val>
                                        </p:tav>
                                      </p:tavLst>
                                    </p:anim>
                                    <p:anim calcmode="lin" valueType="num">
                                      <p:cBhvr additive="base">
                                        <p:cTn id="56" dur="2000" fill="hold"/>
                                        <p:tgtEl>
                                          <p:spTgt spid="26"/>
                                        </p:tgtEl>
                                        <p:attrNameLst>
                                          <p:attrName>ppt_y</p:attrName>
                                        </p:attrNameLst>
                                      </p:cBhvr>
                                      <p:tavLst>
                                        <p:tav tm="0">
                                          <p:val>
                                            <p:strVal val="0-#ppt_h/2"/>
                                          </p:val>
                                        </p:tav>
                                        <p:tav tm="100000">
                                          <p:val>
                                            <p:strVal val="#ppt_y"/>
                                          </p:val>
                                        </p:tav>
                                      </p:tavLst>
                                    </p:anim>
                                  </p:childTnLst>
                                </p:cTn>
                              </p:par>
                              <p:par>
                                <p:cTn id="57" presetID="7" presetClass="exit" presetSubtype="4" fill="hold" nodeType="withEffect">
                                  <p:stCondLst>
                                    <p:cond delay="7000"/>
                                  </p:stCondLst>
                                  <p:childTnLst>
                                    <p:anim calcmode="lin" valueType="num">
                                      <p:cBhvr additive="base">
                                        <p:cTn id="58" dur="2000"/>
                                        <p:tgtEl>
                                          <p:spTgt spid="23"/>
                                        </p:tgtEl>
                                        <p:attrNameLst>
                                          <p:attrName>ppt_x</p:attrName>
                                        </p:attrNameLst>
                                      </p:cBhvr>
                                      <p:tavLst>
                                        <p:tav tm="0">
                                          <p:val>
                                            <p:strVal val="ppt_x"/>
                                          </p:val>
                                        </p:tav>
                                        <p:tav tm="100000">
                                          <p:val>
                                            <p:strVal val="ppt_x"/>
                                          </p:val>
                                        </p:tav>
                                      </p:tavLst>
                                    </p:anim>
                                    <p:anim calcmode="lin" valueType="num">
                                      <p:cBhvr additive="base">
                                        <p:cTn id="59" dur="2000"/>
                                        <p:tgtEl>
                                          <p:spTgt spid="23"/>
                                        </p:tgtEl>
                                        <p:attrNameLst>
                                          <p:attrName>ppt_y</p:attrName>
                                        </p:attrNameLst>
                                      </p:cBhvr>
                                      <p:tavLst>
                                        <p:tav tm="0">
                                          <p:val>
                                            <p:strVal val="ppt_y"/>
                                          </p:val>
                                        </p:tav>
                                        <p:tav tm="100000">
                                          <p:val>
                                            <p:strVal val="1+ppt_h/2"/>
                                          </p:val>
                                        </p:tav>
                                      </p:tavLst>
                                    </p:anim>
                                    <p:set>
                                      <p:cBhvr>
                                        <p:cTn id="60" dur="1" fill="hold">
                                          <p:stCondLst>
                                            <p:cond delay="1999"/>
                                          </p:stCondLst>
                                        </p:cTn>
                                        <p:tgtEl>
                                          <p:spTgt spid="23"/>
                                        </p:tgtEl>
                                        <p:attrNameLst>
                                          <p:attrName>style.visibility</p:attrName>
                                        </p:attrNameLst>
                                      </p:cBhvr>
                                      <p:to>
                                        <p:strVal val="hidden"/>
                                      </p:to>
                                    </p:set>
                                  </p:childTnLst>
                                </p:cTn>
                              </p:par>
                              <p:par>
                                <p:cTn id="61" presetID="7" presetClass="entr" presetSubtype="1" fill="hold" nodeType="withEffect">
                                  <p:stCondLst>
                                    <p:cond delay="700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2000" fill="hold"/>
                                        <p:tgtEl>
                                          <p:spTgt spid="3"/>
                                        </p:tgtEl>
                                        <p:attrNameLst>
                                          <p:attrName>ppt_x</p:attrName>
                                        </p:attrNameLst>
                                      </p:cBhvr>
                                      <p:tavLst>
                                        <p:tav tm="0">
                                          <p:val>
                                            <p:strVal val="#ppt_x"/>
                                          </p:val>
                                        </p:tav>
                                        <p:tav tm="100000">
                                          <p:val>
                                            <p:strVal val="#ppt_x"/>
                                          </p:val>
                                        </p:tav>
                                      </p:tavLst>
                                    </p:anim>
                                    <p:anim calcmode="lin" valueType="num">
                                      <p:cBhvr additive="base">
                                        <p:cTn id="64" dur="2000" fill="hold"/>
                                        <p:tgtEl>
                                          <p:spTgt spid="3"/>
                                        </p:tgtEl>
                                        <p:attrNameLst>
                                          <p:attrName>ppt_y</p:attrName>
                                        </p:attrNameLst>
                                      </p:cBhvr>
                                      <p:tavLst>
                                        <p:tav tm="0">
                                          <p:val>
                                            <p:strVal val="0-#ppt_h/2"/>
                                          </p:val>
                                        </p:tav>
                                        <p:tav tm="100000">
                                          <p:val>
                                            <p:strVal val="#ppt_y"/>
                                          </p:val>
                                        </p:tav>
                                      </p:tavLst>
                                    </p:anim>
                                  </p:childTnLst>
                                </p:cTn>
                              </p:par>
                              <p:par>
                                <p:cTn id="65" presetID="7" presetClass="exit" presetSubtype="4" fill="hold" nodeType="withEffect">
                                  <p:stCondLst>
                                    <p:cond delay="8000"/>
                                  </p:stCondLst>
                                  <p:childTnLst>
                                    <p:anim calcmode="lin" valueType="num">
                                      <p:cBhvr additive="base">
                                        <p:cTn id="66" dur="2000"/>
                                        <p:tgtEl>
                                          <p:spTgt spid="26"/>
                                        </p:tgtEl>
                                        <p:attrNameLst>
                                          <p:attrName>ppt_x</p:attrName>
                                        </p:attrNameLst>
                                      </p:cBhvr>
                                      <p:tavLst>
                                        <p:tav tm="0">
                                          <p:val>
                                            <p:strVal val="ppt_x"/>
                                          </p:val>
                                        </p:tav>
                                        <p:tav tm="100000">
                                          <p:val>
                                            <p:strVal val="ppt_x"/>
                                          </p:val>
                                        </p:tav>
                                      </p:tavLst>
                                    </p:anim>
                                    <p:anim calcmode="lin" valueType="num">
                                      <p:cBhvr additive="base">
                                        <p:cTn id="67" dur="2000"/>
                                        <p:tgtEl>
                                          <p:spTgt spid="26"/>
                                        </p:tgtEl>
                                        <p:attrNameLst>
                                          <p:attrName>ppt_y</p:attrName>
                                        </p:attrNameLst>
                                      </p:cBhvr>
                                      <p:tavLst>
                                        <p:tav tm="0">
                                          <p:val>
                                            <p:strVal val="ppt_y"/>
                                          </p:val>
                                        </p:tav>
                                        <p:tav tm="100000">
                                          <p:val>
                                            <p:strVal val="1+ppt_h/2"/>
                                          </p:val>
                                        </p:tav>
                                      </p:tavLst>
                                    </p:anim>
                                    <p:set>
                                      <p:cBhvr>
                                        <p:cTn id="68" dur="1" fill="hold">
                                          <p:stCondLst>
                                            <p:cond delay="1999"/>
                                          </p:stCondLst>
                                        </p:cTn>
                                        <p:tgtEl>
                                          <p:spTgt spid="26"/>
                                        </p:tgtEl>
                                        <p:attrNameLst>
                                          <p:attrName>style.visibility</p:attrName>
                                        </p:attrNameLst>
                                      </p:cBhvr>
                                      <p:to>
                                        <p:strVal val="hidden"/>
                                      </p:to>
                                    </p:set>
                                  </p:childTnLst>
                                </p:cTn>
                              </p:par>
                              <p:par>
                                <p:cTn id="69" presetID="7" presetClass="entr" presetSubtype="1" fill="hold" nodeType="withEffect">
                                  <p:stCondLst>
                                    <p:cond delay="800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2000" fill="hold"/>
                                        <p:tgtEl>
                                          <p:spTgt spid="11"/>
                                        </p:tgtEl>
                                        <p:attrNameLst>
                                          <p:attrName>ppt_x</p:attrName>
                                        </p:attrNameLst>
                                      </p:cBhvr>
                                      <p:tavLst>
                                        <p:tav tm="0">
                                          <p:val>
                                            <p:strVal val="#ppt_x"/>
                                          </p:val>
                                        </p:tav>
                                        <p:tav tm="100000">
                                          <p:val>
                                            <p:strVal val="#ppt_x"/>
                                          </p:val>
                                        </p:tav>
                                      </p:tavLst>
                                    </p:anim>
                                    <p:anim calcmode="lin" valueType="num">
                                      <p:cBhvr additive="base">
                                        <p:cTn id="72" dur="2000" fill="hold"/>
                                        <p:tgtEl>
                                          <p:spTgt spid="11"/>
                                        </p:tgtEl>
                                        <p:attrNameLst>
                                          <p:attrName>ppt_y</p:attrName>
                                        </p:attrNameLst>
                                      </p:cBhvr>
                                      <p:tavLst>
                                        <p:tav tm="0">
                                          <p:val>
                                            <p:strVal val="0-#ppt_h/2"/>
                                          </p:val>
                                        </p:tav>
                                        <p:tav tm="100000">
                                          <p:val>
                                            <p:strVal val="#ppt_y"/>
                                          </p:val>
                                        </p:tav>
                                      </p:tavLst>
                                    </p:anim>
                                  </p:childTnLst>
                                </p:cTn>
                              </p:par>
                              <p:par>
                                <p:cTn id="73" presetID="7" presetClass="exit" presetSubtype="4" fill="hold" nodeType="withEffect">
                                  <p:stCondLst>
                                    <p:cond delay="9000"/>
                                  </p:stCondLst>
                                  <p:childTnLst>
                                    <p:anim calcmode="lin" valueType="num">
                                      <p:cBhvr additive="base">
                                        <p:cTn id="74" dur="2000"/>
                                        <p:tgtEl>
                                          <p:spTgt spid="3"/>
                                        </p:tgtEl>
                                        <p:attrNameLst>
                                          <p:attrName>ppt_x</p:attrName>
                                        </p:attrNameLst>
                                      </p:cBhvr>
                                      <p:tavLst>
                                        <p:tav tm="0">
                                          <p:val>
                                            <p:strVal val="ppt_x"/>
                                          </p:val>
                                        </p:tav>
                                        <p:tav tm="100000">
                                          <p:val>
                                            <p:strVal val="ppt_x"/>
                                          </p:val>
                                        </p:tav>
                                      </p:tavLst>
                                    </p:anim>
                                    <p:anim calcmode="lin" valueType="num">
                                      <p:cBhvr additive="base">
                                        <p:cTn id="75" dur="2000"/>
                                        <p:tgtEl>
                                          <p:spTgt spid="3"/>
                                        </p:tgtEl>
                                        <p:attrNameLst>
                                          <p:attrName>ppt_y</p:attrName>
                                        </p:attrNameLst>
                                      </p:cBhvr>
                                      <p:tavLst>
                                        <p:tav tm="0">
                                          <p:val>
                                            <p:strVal val="ppt_y"/>
                                          </p:val>
                                        </p:tav>
                                        <p:tav tm="100000">
                                          <p:val>
                                            <p:strVal val="1+ppt_h/2"/>
                                          </p:val>
                                        </p:tav>
                                      </p:tavLst>
                                    </p:anim>
                                    <p:set>
                                      <p:cBhvr>
                                        <p:cTn id="76" dur="1" fill="hold">
                                          <p:stCondLst>
                                            <p:cond delay="1999"/>
                                          </p:stCondLst>
                                        </p:cTn>
                                        <p:tgtEl>
                                          <p:spTgt spid="3"/>
                                        </p:tgtEl>
                                        <p:attrNameLst>
                                          <p:attrName>style.visibility</p:attrName>
                                        </p:attrNameLst>
                                      </p:cBhvr>
                                      <p:to>
                                        <p:strVal val="hidden"/>
                                      </p:to>
                                    </p:set>
                                  </p:childTnLst>
                                </p:cTn>
                              </p:par>
                              <p:par>
                                <p:cTn id="77" presetID="7" presetClass="entr" presetSubtype="1" fill="hold" nodeType="withEffect">
                                  <p:stCondLst>
                                    <p:cond delay="9000"/>
                                  </p:stCondLst>
                                  <p:childTnLst>
                                    <p:set>
                                      <p:cBhvr>
                                        <p:cTn id="78" dur="1" fill="hold">
                                          <p:stCondLst>
                                            <p:cond delay="0"/>
                                          </p:stCondLst>
                                        </p:cTn>
                                        <p:tgtEl>
                                          <p:spTgt spid="7"/>
                                        </p:tgtEl>
                                        <p:attrNameLst>
                                          <p:attrName>style.visibility</p:attrName>
                                        </p:attrNameLst>
                                      </p:cBhvr>
                                      <p:to>
                                        <p:strVal val="visible"/>
                                      </p:to>
                                    </p:set>
                                    <p:anim calcmode="lin" valueType="num">
                                      <p:cBhvr additive="base">
                                        <p:cTn id="79" dur="2000" fill="hold"/>
                                        <p:tgtEl>
                                          <p:spTgt spid="7"/>
                                        </p:tgtEl>
                                        <p:attrNameLst>
                                          <p:attrName>ppt_x</p:attrName>
                                        </p:attrNameLst>
                                      </p:cBhvr>
                                      <p:tavLst>
                                        <p:tav tm="0">
                                          <p:val>
                                            <p:strVal val="#ppt_x"/>
                                          </p:val>
                                        </p:tav>
                                        <p:tav tm="100000">
                                          <p:val>
                                            <p:strVal val="#ppt_x"/>
                                          </p:val>
                                        </p:tav>
                                      </p:tavLst>
                                    </p:anim>
                                    <p:anim calcmode="lin" valueType="num">
                                      <p:cBhvr additive="base">
                                        <p:cTn id="80" dur="2000" fill="hold"/>
                                        <p:tgtEl>
                                          <p:spTgt spid="7"/>
                                        </p:tgtEl>
                                        <p:attrNameLst>
                                          <p:attrName>ppt_y</p:attrName>
                                        </p:attrNameLst>
                                      </p:cBhvr>
                                      <p:tavLst>
                                        <p:tav tm="0">
                                          <p:val>
                                            <p:strVal val="0-#ppt_h/2"/>
                                          </p:val>
                                        </p:tav>
                                        <p:tav tm="100000">
                                          <p:val>
                                            <p:strVal val="#ppt_y"/>
                                          </p:val>
                                        </p:tav>
                                      </p:tavLst>
                                    </p:anim>
                                  </p:childTnLst>
                                </p:cTn>
                              </p:par>
                              <p:par>
                                <p:cTn id="81" presetID="7" presetClass="exit" presetSubtype="4" fill="hold" nodeType="withEffect">
                                  <p:stCondLst>
                                    <p:cond delay="10000"/>
                                  </p:stCondLst>
                                  <p:childTnLst>
                                    <p:anim calcmode="lin" valueType="num">
                                      <p:cBhvr additive="base">
                                        <p:cTn id="82" dur="2000"/>
                                        <p:tgtEl>
                                          <p:spTgt spid="11"/>
                                        </p:tgtEl>
                                        <p:attrNameLst>
                                          <p:attrName>ppt_x</p:attrName>
                                        </p:attrNameLst>
                                      </p:cBhvr>
                                      <p:tavLst>
                                        <p:tav tm="0">
                                          <p:val>
                                            <p:strVal val="ppt_x"/>
                                          </p:val>
                                        </p:tav>
                                        <p:tav tm="100000">
                                          <p:val>
                                            <p:strVal val="ppt_x"/>
                                          </p:val>
                                        </p:tav>
                                      </p:tavLst>
                                    </p:anim>
                                    <p:anim calcmode="lin" valueType="num">
                                      <p:cBhvr additive="base">
                                        <p:cTn id="83" dur="2000"/>
                                        <p:tgtEl>
                                          <p:spTgt spid="11"/>
                                        </p:tgtEl>
                                        <p:attrNameLst>
                                          <p:attrName>ppt_y</p:attrName>
                                        </p:attrNameLst>
                                      </p:cBhvr>
                                      <p:tavLst>
                                        <p:tav tm="0">
                                          <p:val>
                                            <p:strVal val="ppt_y"/>
                                          </p:val>
                                        </p:tav>
                                        <p:tav tm="100000">
                                          <p:val>
                                            <p:strVal val="1+ppt_h/2"/>
                                          </p:val>
                                        </p:tav>
                                      </p:tavLst>
                                    </p:anim>
                                    <p:set>
                                      <p:cBhvr>
                                        <p:cTn id="84" dur="1" fill="hold">
                                          <p:stCondLst>
                                            <p:cond delay="1999"/>
                                          </p:stCondLst>
                                        </p:cTn>
                                        <p:tgtEl>
                                          <p:spTgt spid="11"/>
                                        </p:tgtEl>
                                        <p:attrNameLst>
                                          <p:attrName>style.visibility</p:attrName>
                                        </p:attrNameLst>
                                      </p:cBhvr>
                                      <p:to>
                                        <p:strVal val="hidden"/>
                                      </p:to>
                                    </p:set>
                                  </p:childTnLst>
                                </p:cTn>
                              </p:par>
                              <p:par>
                                <p:cTn id="85" presetID="7" presetClass="entr" presetSubtype="1" fill="hold" nodeType="withEffect">
                                  <p:stCondLst>
                                    <p:cond delay="10000"/>
                                  </p:stCondLst>
                                  <p:childTnLst>
                                    <p:set>
                                      <p:cBhvr>
                                        <p:cTn id="86" dur="1" fill="hold">
                                          <p:stCondLst>
                                            <p:cond delay="0"/>
                                          </p:stCondLst>
                                        </p:cTn>
                                        <p:tgtEl>
                                          <p:spTgt spid="5"/>
                                        </p:tgtEl>
                                        <p:attrNameLst>
                                          <p:attrName>style.visibility</p:attrName>
                                        </p:attrNameLst>
                                      </p:cBhvr>
                                      <p:to>
                                        <p:strVal val="visible"/>
                                      </p:to>
                                    </p:set>
                                    <p:anim calcmode="lin" valueType="num">
                                      <p:cBhvr additive="base">
                                        <p:cTn id="87" dur="2000" fill="hold"/>
                                        <p:tgtEl>
                                          <p:spTgt spid="5"/>
                                        </p:tgtEl>
                                        <p:attrNameLst>
                                          <p:attrName>ppt_x</p:attrName>
                                        </p:attrNameLst>
                                      </p:cBhvr>
                                      <p:tavLst>
                                        <p:tav tm="0">
                                          <p:val>
                                            <p:strVal val="#ppt_x"/>
                                          </p:val>
                                        </p:tav>
                                        <p:tav tm="100000">
                                          <p:val>
                                            <p:strVal val="#ppt_x"/>
                                          </p:val>
                                        </p:tav>
                                      </p:tavLst>
                                    </p:anim>
                                    <p:anim calcmode="lin" valueType="num">
                                      <p:cBhvr additive="base">
                                        <p:cTn id="88" dur="2000" fill="hold"/>
                                        <p:tgtEl>
                                          <p:spTgt spid="5"/>
                                        </p:tgtEl>
                                        <p:attrNameLst>
                                          <p:attrName>ppt_y</p:attrName>
                                        </p:attrNameLst>
                                      </p:cBhvr>
                                      <p:tavLst>
                                        <p:tav tm="0">
                                          <p:val>
                                            <p:strVal val="0-#ppt_h/2"/>
                                          </p:val>
                                        </p:tav>
                                        <p:tav tm="100000">
                                          <p:val>
                                            <p:strVal val="#ppt_y"/>
                                          </p:val>
                                        </p:tav>
                                      </p:tavLst>
                                    </p:anim>
                                  </p:childTnLst>
                                </p:cTn>
                              </p:par>
                              <p:par>
                                <p:cTn id="89" presetID="7" presetClass="exit" presetSubtype="4" fill="hold" nodeType="withEffect">
                                  <p:stCondLst>
                                    <p:cond delay="11000"/>
                                  </p:stCondLst>
                                  <p:childTnLst>
                                    <p:anim calcmode="lin" valueType="num">
                                      <p:cBhvr additive="base">
                                        <p:cTn id="90" dur="2000"/>
                                        <p:tgtEl>
                                          <p:spTgt spid="7"/>
                                        </p:tgtEl>
                                        <p:attrNameLst>
                                          <p:attrName>ppt_x</p:attrName>
                                        </p:attrNameLst>
                                      </p:cBhvr>
                                      <p:tavLst>
                                        <p:tav tm="0">
                                          <p:val>
                                            <p:strVal val="ppt_x"/>
                                          </p:val>
                                        </p:tav>
                                        <p:tav tm="100000">
                                          <p:val>
                                            <p:strVal val="ppt_x"/>
                                          </p:val>
                                        </p:tav>
                                      </p:tavLst>
                                    </p:anim>
                                    <p:anim calcmode="lin" valueType="num">
                                      <p:cBhvr additive="base">
                                        <p:cTn id="91" dur="2000"/>
                                        <p:tgtEl>
                                          <p:spTgt spid="7"/>
                                        </p:tgtEl>
                                        <p:attrNameLst>
                                          <p:attrName>ppt_y</p:attrName>
                                        </p:attrNameLst>
                                      </p:cBhvr>
                                      <p:tavLst>
                                        <p:tav tm="0">
                                          <p:val>
                                            <p:strVal val="ppt_y"/>
                                          </p:val>
                                        </p:tav>
                                        <p:tav tm="100000">
                                          <p:val>
                                            <p:strVal val="1+ppt_h/2"/>
                                          </p:val>
                                        </p:tav>
                                      </p:tavLst>
                                    </p:anim>
                                    <p:set>
                                      <p:cBhvr>
                                        <p:cTn id="92" dur="1" fill="hold">
                                          <p:stCondLst>
                                            <p:cond delay="1999"/>
                                          </p:stCondLst>
                                        </p:cTn>
                                        <p:tgtEl>
                                          <p:spTgt spid="7"/>
                                        </p:tgtEl>
                                        <p:attrNameLst>
                                          <p:attrName>style.visibility</p:attrName>
                                        </p:attrNameLst>
                                      </p:cBhvr>
                                      <p:to>
                                        <p:strVal val="hidden"/>
                                      </p:to>
                                    </p:set>
                                  </p:childTnLst>
                                </p:cTn>
                              </p:par>
                              <p:par>
                                <p:cTn id="93" presetID="7" presetClass="exit" presetSubtype="4" fill="hold" nodeType="withEffect">
                                  <p:stCondLst>
                                    <p:cond delay="12000"/>
                                  </p:stCondLst>
                                  <p:childTnLst>
                                    <p:anim calcmode="lin" valueType="num">
                                      <p:cBhvr additive="base">
                                        <p:cTn id="94" dur="2000"/>
                                        <p:tgtEl>
                                          <p:spTgt spid="5"/>
                                        </p:tgtEl>
                                        <p:attrNameLst>
                                          <p:attrName>ppt_x</p:attrName>
                                        </p:attrNameLst>
                                      </p:cBhvr>
                                      <p:tavLst>
                                        <p:tav tm="0">
                                          <p:val>
                                            <p:strVal val="ppt_x"/>
                                          </p:val>
                                        </p:tav>
                                        <p:tav tm="100000">
                                          <p:val>
                                            <p:strVal val="ppt_x"/>
                                          </p:val>
                                        </p:tav>
                                      </p:tavLst>
                                    </p:anim>
                                    <p:anim calcmode="lin" valueType="num">
                                      <p:cBhvr additive="base">
                                        <p:cTn id="95" dur="2000"/>
                                        <p:tgtEl>
                                          <p:spTgt spid="5"/>
                                        </p:tgtEl>
                                        <p:attrNameLst>
                                          <p:attrName>ppt_y</p:attrName>
                                        </p:attrNameLst>
                                      </p:cBhvr>
                                      <p:tavLst>
                                        <p:tav tm="0">
                                          <p:val>
                                            <p:strVal val="ppt_y"/>
                                          </p:val>
                                        </p:tav>
                                        <p:tav tm="100000">
                                          <p:val>
                                            <p:strVal val="1+ppt_h/2"/>
                                          </p:val>
                                        </p:tav>
                                      </p:tavLst>
                                    </p:anim>
                                    <p:set>
                                      <p:cBhvr>
                                        <p:cTn id="96" dur="1" fill="hold">
                                          <p:stCondLst>
                                            <p:cond delay="1999"/>
                                          </p:stCondLst>
                                        </p:cTn>
                                        <p:tgtEl>
                                          <p:spTgt spid="5"/>
                                        </p:tgtEl>
                                        <p:attrNameLst>
                                          <p:attrName>style.visibility</p:attrName>
                                        </p:attrNameLst>
                                      </p:cBhvr>
                                      <p:to>
                                        <p:strVal val="hidden"/>
                                      </p:to>
                                    </p:set>
                                  </p:childTnLst>
                                </p:cTn>
                              </p:par>
                              <p:par>
                                <p:cTn id="97" presetID="1" presetClass="entr" presetSubtype="0" fill="hold" grpId="0" nodeType="withEffect">
                                  <p:stCondLst>
                                    <p:cond delay="2000"/>
                                  </p:stCondLst>
                                  <p:childTnLst>
                                    <p:set>
                                      <p:cBhvr>
                                        <p:cTn id="98" dur="1" fill="hold">
                                          <p:stCondLst>
                                            <p:cond delay="0"/>
                                          </p:stCondLst>
                                        </p:cTn>
                                        <p:tgtEl>
                                          <p:spTgt spid="144"/>
                                        </p:tgtEl>
                                        <p:attrNameLst>
                                          <p:attrName>style.visibility</p:attrName>
                                        </p:attrNameLst>
                                      </p:cBhvr>
                                      <p:to>
                                        <p:strVal val="visible"/>
                                      </p:to>
                                    </p:set>
                                  </p:childTnLst>
                                </p:cTn>
                              </p:par>
                              <p:par>
                                <p:cTn id="99" presetID="1" presetClass="entr" presetSubtype="0" fill="hold" grpId="0" nodeType="withEffect">
                                  <p:stCondLst>
                                    <p:cond delay="3000"/>
                                  </p:stCondLst>
                                  <p:childTnLst>
                                    <p:set>
                                      <p:cBhvr>
                                        <p:cTn id="100" dur="1" fill="hold">
                                          <p:stCondLst>
                                            <p:cond delay="0"/>
                                          </p:stCondLst>
                                        </p:cTn>
                                        <p:tgtEl>
                                          <p:spTgt spid="149"/>
                                        </p:tgtEl>
                                        <p:attrNameLst>
                                          <p:attrName>style.visibility</p:attrName>
                                        </p:attrNameLst>
                                      </p:cBhvr>
                                      <p:to>
                                        <p:strVal val="visible"/>
                                      </p:to>
                                    </p:set>
                                  </p:childTnLst>
                                </p:cTn>
                              </p:par>
                              <p:par>
                                <p:cTn id="101" presetID="1" presetClass="entr" presetSubtype="0" fill="hold" grpId="0" nodeType="withEffect">
                                  <p:stCondLst>
                                    <p:cond delay="4000"/>
                                  </p:stCondLst>
                                  <p:childTnLst>
                                    <p:set>
                                      <p:cBhvr>
                                        <p:cTn id="102" dur="1" fill="hold">
                                          <p:stCondLst>
                                            <p:cond delay="0"/>
                                          </p:stCondLst>
                                        </p:cTn>
                                        <p:tgtEl>
                                          <p:spTgt spid="150"/>
                                        </p:tgtEl>
                                        <p:attrNameLst>
                                          <p:attrName>style.visibility</p:attrName>
                                        </p:attrNameLst>
                                      </p:cBhvr>
                                      <p:to>
                                        <p:strVal val="visible"/>
                                      </p:to>
                                    </p:set>
                                  </p:childTnLst>
                                </p:cTn>
                              </p:par>
                              <p:par>
                                <p:cTn id="103" presetID="1" presetClass="entr" presetSubtype="0" fill="hold" grpId="0" nodeType="withEffect">
                                  <p:stCondLst>
                                    <p:cond delay="5000"/>
                                  </p:stCondLst>
                                  <p:childTnLst>
                                    <p:set>
                                      <p:cBhvr>
                                        <p:cTn id="104" dur="1" fill="hold">
                                          <p:stCondLst>
                                            <p:cond delay="0"/>
                                          </p:stCondLst>
                                        </p:cTn>
                                        <p:tgtEl>
                                          <p:spTgt spid="151"/>
                                        </p:tgtEl>
                                        <p:attrNameLst>
                                          <p:attrName>style.visibility</p:attrName>
                                        </p:attrNameLst>
                                      </p:cBhvr>
                                      <p:to>
                                        <p:strVal val="visible"/>
                                      </p:to>
                                    </p:set>
                                  </p:childTnLst>
                                </p:cTn>
                              </p:par>
                              <p:par>
                                <p:cTn id="105" presetID="1" presetClass="entr" presetSubtype="0" fill="hold" grpId="0" nodeType="withEffect">
                                  <p:stCondLst>
                                    <p:cond delay="6000"/>
                                  </p:stCondLst>
                                  <p:childTnLst>
                                    <p:set>
                                      <p:cBhvr>
                                        <p:cTn id="106" dur="1" fill="hold">
                                          <p:stCondLst>
                                            <p:cond delay="0"/>
                                          </p:stCondLst>
                                        </p:cTn>
                                        <p:tgtEl>
                                          <p:spTgt spid="152"/>
                                        </p:tgtEl>
                                        <p:attrNameLst>
                                          <p:attrName>style.visibility</p:attrName>
                                        </p:attrNameLst>
                                      </p:cBhvr>
                                      <p:to>
                                        <p:strVal val="visible"/>
                                      </p:to>
                                    </p:set>
                                  </p:childTnLst>
                                </p:cTn>
                              </p:par>
                              <p:par>
                                <p:cTn id="107" presetID="1" presetClass="entr" presetSubtype="0" fill="hold" grpId="0" nodeType="withEffect">
                                  <p:stCondLst>
                                    <p:cond delay="7000"/>
                                  </p:stCondLst>
                                  <p:childTnLst>
                                    <p:set>
                                      <p:cBhvr>
                                        <p:cTn id="108" dur="1" fill="hold">
                                          <p:stCondLst>
                                            <p:cond delay="0"/>
                                          </p:stCondLst>
                                        </p:cTn>
                                        <p:tgtEl>
                                          <p:spTgt spid="153"/>
                                        </p:tgtEl>
                                        <p:attrNameLst>
                                          <p:attrName>style.visibility</p:attrName>
                                        </p:attrNameLst>
                                      </p:cBhvr>
                                      <p:to>
                                        <p:strVal val="visible"/>
                                      </p:to>
                                    </p:set>
                                  </p:childTnLst>
                                </p:cTn>
                              </p:par>
                              <p:par>
                                <p:cTn id="109" presetID="1" presetClass="entr" presetSubtype="0" fill="hold" grpId="0" nodeType="withEffect">
                                  <p:stCondLst>
                                    <p:cond delay="8000"/>
                                  </p:stCondLst>
                                  <p:childTnLst>
                                    <p:set>
                                      <p:cBhvr>
                                        <p:cTn id="110" dur="1" fill="hold">
                                          <p:stCondLst>
                                            <p:cond delay="0"/>
                                          </p:stCondLst>
                                        </p:cTn>
                                        <p:tgtEl>
                                          <p:spTgt spid="154"/>
                                        </p:tgtEl>
                                        <p:attrNameLst>
                                          <p:attrName>style.visibility</p:attrName>
                                        </p:attrNameLst>
                                      </p:cBhvr>
                                      <p:to>
                                        <p:strVal val="visible"/>
                                      </p:to>
                                    </p:set>
                                  </p:childTnLst>
                                </p:cTn>
                              </p:par>
                              <p:par>
                                <p:cTn id="111" presetID="1" presetClass="entr" presetSubtype="0" fill="hold" grpId="0" nodeType="withEffect">
                                  <p:stCondLst>
                                    <p:cond delay="9000"/>
                                  </p:stCondLst>
                                  <p:childTnLst>
                                    <p:set>
                                      <p:cBhvr>
                                        <p:cTn id="112" dur="1" fill="hold">
                                          <p:stCondLst>
                                            <p:cond delay="0"/>
                                          </p:stCondLst>
                                        </p:cTn>
                                        <p:tgtEl>
                                          <p:spTgt spid="155"/>
                                        </p:tgtEl>
                                        <p:attrNameLst>
                                          <p:attrName>style.visibility</p:attrName>
                                        </p:attrNameLst>
                                      </p:cBhvr>
                                      <p:to>
                                        <p:strVal val="visible"/>
                                      </p:to>
                                    </p:set>
                                  </p:childTnLst>
                                </p:cTn>
                              </p:par>
                              <p:par>
                                <p:cTn id="113" presetID="1" presetClass="entr" presetSubtype="0" fill="hold" grpId="0" nodeType="withEffect">
                                  <p:stCondLst>
                                    <p:cond delay="10000"/>
                                  </p:stCondLst>
                                  <p:childTnLst>
                                    <p:set>
                                      <p:cBhvr>
                                        <p:cTn id="114" dur="1" fill="hold">
                                          <p:stCondLst>
                                            <p:cond delay="0"/>
                                          </p:stCondLst>
                                        </p:cTn>
                                        <p:tgtEl>
                                          <p:spTgt spid="157"/>
                                        </p:tgtEl>
                                        <p:attrNameLst>
                                          <p:attrName>style.visibility</p:attrName>
                                        </p:attrNameLst>
                                      </p:cBhvr>
                                      <p:to>
                                        <p:strVal val="visible"/>
                                      </p:to>
                                    </p:set>
                                  </p:childTnLst>
                                </p:cTn>
                              </p:par>
                              <p:par>
                                <p:cTn id="115" presetID="1" presetClass="entr" presetSubtype="0" fill="hold" grpId="0" nodeType="withEffect">
                                  <p:stCondLst>
                                    <p:cond delay="11000"/>
                                  </p:stCondLst>
                                  <p:childTnLst>
                                    <p:set>
                                      <p:cBhvr>
                                        <p:cTn id="116" dur="1" fill="hold">
                                          <p:stCondLst>
                                            <p:cond delay="0"/>
                                          </p:stCondLst>
                                        </p:cTn>
                                        <p:tgtEl>
                                          <p:spTgt spid="158"/>
                                        </p:tgtEl>
                                        <p:attrNameLst>
                                          <p:attrName>style.visibility</p:attrName>
                                        </p:attrNameLst>
                                      </p:cBhvr>
                                      <p:to>
                                        <p:strVal val="visible"/>
                                      </p:to>
                                    </p:set>
                                  </p:childTnLst>
                                </p:cTn>
                              </p:par>
                              <p:par>
                                <p:cTn id="117" presetID="1" presetClass="entr" presetSubtype="0" fill="hold" grpId="0" nodeType="withEffect">
                                  <p:stCondLst>
                                    <p:cond delay="12000"/>
                                  </p:stCondLst>
                                  <p:childTnLst>
                                    <p:set>
                                      <p:cBhvr>
                                        <p:cTn id="118"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4" grpId="0" animBg="1"/>
      <p:bldP spid="149" grpId="0" animBg="1"/>
      <p:bldP spid="150" grpId="0" animBg="1"/>
      <p:bldP spid="151" grpId="0" animBg="1"/>
      <p:bldP spid="152" grpId="0" animBg="1"/>
      <p:bldP spid="153" grpId="0" animBg="1"/>
      <p:bldP spid="154" grpId="0" animBg="1"/>
      <p:bldP spid="155" grpId="0" animBg="1"/>
      <p:bldP spid="157" grpId="0" animBg="1"/>
      <p:bldP spid="158" grpId="0" animBg="1"/>
      <p:bldP spid="159"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normAutofit/>
          </a:bodyPr>
          <a:lstStyle/>
          <a:p>
            <a:r>
              <a:rPr lang="en-US" dirty="0" smtClean="0"/>
              <a:t>Sanger Sequencing Output</a:t>
            </a:r>
            <a:endParaRPr lang="en-US" dirty="0"/>
          </a:p>
        </p:txBody>
      </p:sp>
      <p:sp>
        <p:nvSpPr>
          <p:cNvPr id="17" name="TextBox 16"/>
          <p:cNvSpPr txBox="1"/>
          <p:nvPr/>
        </p:nvSpPr>
        <p:spPr>
          <a:xfrm>
            <a:off x="1432560" y="1263134"/>
            <a:ext cx="7330440" cy="369332"/>
          </a:xfrm>
          <a:prstGeom prst="rect">
            <a:avLst/>
          </a:prstGeom>
          <a:noFill/>
        </p:spPr>
        <p:txBody>
          <a:bodyPr wrap="square" rtlCol="0">
            <a:spAutoFit/>
          </a:bodyPr>
          <a:lstStyle/>
          <a:p>
            <a:r>
              <a:rPr lang="en-US" dirty="0">
                <a:solidFill>
                  <a:prstClr val="black"/>
                </a:solidFill>
                <a:latin typeface="Gill Sans MT"/>
              </a:rPr>
              <a:t>Each sequencing reaction gives us a </a:t>
            </a:r>
            <a:r>
              <a:rPr lang="en-US" b="1" dirty="0" smtClean="0">
                <a:solidFill>
                  <a:prstClr val="black"/>
                </a:solidFill>
                <a:latin typeface="Gill Sans MT"/>
              </a:rPr>
              <a:t>chromatogram</a:t>
            </a:r>
            <a:r>
              <a:rPr lang="en-US" dirty="0" smtClean="0">
                <a:solidFill>
                  <a:prstClr val="black"/>
                </a:solidFill>
                <a:latin typeface="Gill Sans MT"/>
              </a:rPr>
              <a:t>, usually ~600-1000 </a:t>
            </a:r>
            <a:r>
              <a:rPr lang="en-US" dirty="0" err="1" smtClean="0">
                <a:solidFill>
                  <a:prstClr val="black"/>
                </a:solidFill>
                <a:latin typeface="Gill Sans MT"/>
              </a:rPr>
              <a:t>bp</a:t>
            </a:r>
            <a:r>
              <a:rPr lang="en-US" dirty="0" smtClean="0">
                <a:solidFill>
                  <a:prstClr val="black"/>
                </a:solidFill>
                <a:latin typeface="Gill Sans MT"/>
              </a:rPr>
              <a:t>:</a:t>
            </a:r>
            <a:endParaRPr lang="en-US" dirty="0">
              <a:solidFill>
                <a:prstClr val="black"/>
              </a:solidFill>
              <a:latin typeface="Gill Sans MT"/>
            </a:endParaRPr>
          </a:p>
        </p:txBody>
      </p:sp>
      <p:pic>
        <p:nvPicPr>
          <p:cNvPr id="56" name="Picture 55" descr="SangerSequence.png"/>
          <p:cNvPicPr>
            <a:picLocks noChangeAspect="1"/>
          </p:cNvPicPr>
          <p:nvPr/>
        </p:nvPicPr>
        <p:blipFill>
          <a:blip r:embed="rId2"/>
          <a:stretch>
            <a:fillRect/>
          </a:stretch>
        </p:blipFill>
        <p:spPr>
          <a:xfrm>
            <a:off x="1295400" y="1752600"/>
            <a:ext cx="7326018" cy="446353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69031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943809" y="1050618"/>
            <a:ext cx="7037631" cy="2554545"/>
          </a:xfrm>
          <a:prstGeom prst="rect">
            <a:avLst/>
          </a:prstGeom>
          <a:noFill/>
        </p:spPr>
        <p:txBody>
          <a:bodyPr wrap="square" rtlCol="0">
            <a:spAutoFit/>
          </a:bodyPr>
          <a:lstStyle/>
          <a:p>
            <a:r>
              <a:rPr lang="en-US" sz="3200" b="1" dirty="0" smtClean="0">
                <a:solidFill>
                  <a:prstClr val="black"/>
                </a:solidFill>
                <a:latin typeface="Century Gothic"/>
                <a:cs typeface="Century Gothic"/>
              </a:rPr>
              <a:t>Overview</a:t>
            </a:r>
          </a:p>
          <a:p>
            <a:pPr marL="457200" indent="-457200">
              <a:buFont typeface="Arial"/>
              <a:buChar char="•"/>
            </a:pPr>
            <a:r>
              <a:rPr lang="en-US" sz="2400" dirty="0" smtClean="0">
                <a:solidFill>
                  <a:prstClr val="black"/>
                </a:solidFill>
                <a:cs typeface="Century Gothic"/>
              </a:rPr>
              <a:t>Prologue: Assembly and Finishing</a:t>
            </a:r>
          </a:p>
          <a:p>
            <a:pPr marL="457200" indent="-457200">
              <a:buFont typeface="Arial"/>
              <a:buChar char="•"/>
            </a:pPr>
            <a:r>
              <a:rPr lang="en-US" sz="2400" dirty="0" smtClean="0">
                <a:solidFill>
                  <a:schemeClr val="bg1">
                    <a:lumMod val="75000"/>
                  </a:schemeClr>
                </a:solidFill>
                <a:cs typeface="Century Gothic"/>
              </a:rPr>
              <a:t>The Past: Sanger</a:t>
            </a:r>
          </a:p>
          <a:p>
            <a:pPr marL="457200" indent="-457200">
              <a:buFont typeface="Arial"/>
              <a:buChar char="•"/>
            </a:pPr>
            <a:r>
              <a:rPr lang="en-US" sz="2400" dirty="0" smtClean="0">
                <a:solidFill>
                  <a:schemeClr val="bg1">
                    <a:lumMod val="75000"/>
                  </a:schemeClr>
                </a:solidFill>
                <a:cs typeface="Century Gothic"/>
              </a:rPr>
              <a:t>The Present: Next-Gen (454, </a:t>
            </a:r>
            <a:r>
              <a:rPr lang="en-US" sz="2400" dirty="0" err="1" smtClean="0">
                <a:solidFill>
                  <a:schemeClr val="bg1">
                    <a:lumMod val="75000"/>
                  </a:schemeClr>
                </a:solidFill>
                <a:cs typeface="Century Gothic"/>
              </a:rPr>
              <a:t>Illumina</a:t>
            </a:r>
            <a:r>
              <a:rPr lang="en-US" sz="2400" dirty="0" smtClean="0">
                <a:solidFill>
                  <a:schemeClr val="bg1">
                    <a:lumMod val="75000"/>
                  </a:schemeClr>
                </a:solidFill>
                <a:cs typeface="Century Gothic"/>
              </a:rPr>
              <a:t>, …)</a:t>
            </a:r>
          </a:p>
          <a:p>
            <a:pPr marL="457200" indent="-457200">
              <a:buFont typeface="Arial"/>
              <a:buChar char="•"/>
            </a:pPr>
            <a:r>
              <a:rPr lang="en-US" sz="2400" dirty="0" smtClean="0">
                <a:solidFill>
                  <a:schemeClr val="bg1">
                    <a:lumMod val="75000"/>
                  </a:schemeClr>
                </a:solidFill>
                <a:cs typeface="Century Gothic"/>
              </a:rPr>
              <a:t>The Future: ? (</a:t>
            </a:r>
            <a:r>
              <a:rPr lang="en-US" sz="2400" dirty="0" err="1" smtClean="0">
                <a:solidFill>
                  <a:schemeClr val="bg1">
                    <a:lumMod val="75000"/>
                  </a:schemeClr>
                </a:solidFill>
                <a:cs typeface="Century Gothic"/>
              </a:rPr>
              <a:t>Nanopore</a:t>
            </a:r>
            <a:r>
              <a:rPr lang="en-US" sz="2400" dirty="0" smtClean="0">
                <a:solidFill>
                  <a:schemeClr val="bg1">
                    <a:lumMod val="75000"/>
                  </a:schemeClr>
                </a:solidFill>
                <a:cs typeface="Century Gothic"/>
              </a:rPr>
              <a:t>, </a:t>
            </a:r>
            <a:r>
              <a:rPr lang="en-US" sz="2400" dirty="0" err="1" smtClean="0">
                <a:solidFill>
                  <a:schemeClr val="bg1">
                    <a:lumMod val="75000"/>
                  </a:schemeClr>
                </a:solidFill>
                <a:cs typeface="Century Gothic"/>
              </a:rPr>
              <a:t>MinION</a:t>
            </a:r>
            <a:r>
              <a:rPr lang="en-US" sz="2400" dirty="0" smtClean="0">
                <a:solidFill>
                  <a:schemeClr val="bg1">
                    <a:lumMod val="75000"/>
                  </a:schemeClr>
                </a:solidFill>
                <a:cs typeface="Century Gothic"/>
              </a:rPr>
              <a:t>, Single-molecule)</a:t>
            </a:r>
            <a:endParaRPr lang="en-US" sz="2400" b="1" dirty="0" smtClean="0">
              <a:solidFill>
                <a:schemeClr val="bg1">
                  <a:lumMod val="75000"/>
                </a:schemeClr>
              </a:solidFill>
              <a:latin typeface="Century Gothic"/>
              <a:cs typeface="Century Gothic"/>
            </a:endParaRPr>
          </a:p>
          <a:p>
            <a:endParaRPr lang="en-US" sz="3200" b="1" dirty="0">
              <a:solidFill>
                <a:schemeClr val="bg1">
                  <a:lumMod val="75000"/>
                </a:schemeClr>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448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normAutofit/>
          </a:bodyPr>
          <a:lstStyle/>
          <a:p>
            <a:r>
              <a:rPr lang="en-US" dirty="0" smtClean="0"/>
              <a:t>Sanger Throughput Limitations</a:t>
            </a:r>
            <a:endParaRPr lang="en-US" dirty="0"/>
          </a:p>
        </p:txBody>
      </p:sp>
      <p:sp>
        <p:nvSpPr>
          <p:cNvPr id="17" name="TextBox 16"/>
          <p:cNvSpPr txBox="1"/>
          <p:nvPr/>
        </p:nvSpPr>
        <p:spPr>
          <a:xfrm>
            <a:off x="1432560" y="1263134"/>
            <a:ext cx="7330440" cy="1200328"/>
          </a:xfrm>
          <a:prstGeom prst="rect">
            <a:avLst/>
          </a:prstGeom>
          <a:noFill/>
        </p:spPr>
        <p:txBody>
          <a:bodyPr wrap="square" rtlCol="0">
            <a:spAutoFit/>
          </a:bodyPr>
          <a:lstStyle/>
          <a:p>
            <a:pPr marL="342900" indent="-342900">
              <a:buFont typeface="Arial"/>
              <a:buChar char="•"/>
            </a:pPr>
            <a:r>
              <a:rPr lang="en-US" sz="2400" dirty="0" smtClean="0">
                <a:solidFill>
                  <a:prstClr val="black"/>
                </a:solidFill>
                <a:latin typeface="Gill Sans MT"/>
              </a:rPr>
              <a:t>Must have 1 colony picked for every 2 reactions</a:t>
            </a:r>
          </a:p>
          <a:p>
            <a:pPr marL="342900" indent="-342900">
              <a:buFont typeface="Arial"/>
              <a:buChar char="•"/>
            </a:pPr>
            <a:r>
              <a:rPr lang="en-US" sz="2400" dirty="0" smtClean="0">
                <a:solidFill>
                  <a:prstClr val="black"/>
                </a:solidFill>
                <a:latin typeface="Gill Sans MT"/>
              </a:rPr>
              <a:t>Must have 1 PCR tube for each reaction</a:t>
            </a:r>
          </a:p>
          <a:p>
            <a:pPr marL="342900" indent="-342900">
              <a:buFont typeface="Arial"/>
              <a:buChar char="•"/>
            </a:pPr>
            <a:r>
              <a:rPr lang="en-US" sz="2400" dirty="0" smtClean="0">
                <a:solidFill>
                  <a:prstClr val="black"/>
                </a:solidFill>
                <a:latin typeface="Gill Sans MT"/>
              </a:rPr>
              <a:t>Must have 1 capillary for each reaction</a:t>
            </a:r>
            <a:endParaRPr lang="en-US" sz="2400" dirty="0">
              <a:solidFill>
                <a:prstClr val="black"/>
              </a:solidFill>
              <a:latin typeface="Gill Sans MT"/>
            </a:endParaRPr>
          </a:p>
        </p:txBody>
      </p:sp>
      <p:pic>
        <p:nvPicPr>
          <p:cNvPr id="4" name="Picture 3" descr="CSR168.gi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33420" y="2540000"/>
            <a:ext cx="3429000" cy="3530600"/>
          </a:xfrm>
          <a:prstGeom prst="rect">
            <a:avLst/>
          </a:prstGeom>
        </p:spPr>
      </p:pic>
      <p:sp>
        <p:nvSpPr>
          <p:cNvPr id="5" name="TextBox 4"/>
          <p:cNvSpPr txBox="1"/>
          <p:nvPr/>
        </p:nvSpPr>
        <p:spPr>
          <a:xfrm>
            <a:off x="1760929" y="6094116"/>
            <a:ext cx="6812507" cy="369332"/>
          </a:xfrm>
          <a:prstGeom prst="rect">
            <a:avLst/>
          </a:prstGeom>
          <a:noFill/>
        </p:spPr>
        <p:txBody>
          <a:bodyPr wrap="square" rtlCol="0">
            <a:spAutoFit/>
          </a:bodyPr>
          <a:lstStyle/>
          <a:p>
            <a:pPr algn="ctr"/>
            <a:r>
              <a:rPr lang="en-US" dirty="0">
                <a:solidFill>
                  <a:prstClr val="black"/>
                </a:solidFill>
                <a:latin typeface="Century Gothic"/>
                <a:cs typeface="Century Gothic"/>
              </a:rPr>
              <a:t>f</a:t>
            </a:r>
            <a:r>
              <a:rPr lang="en-US" dirty="0" smtClean="0">
                <a:solidFill>
                  <a:prstClr val="black"/>
                </a:solidFill>
                <a:latin typeface="Century Gothic"/>
                <a:cs typeface="Century Gothic"/>
              </a:rPr>
              <a:t>rom</a:t>
            </a:r>
            <a:r>
              <a:rPr lang="en-US" b="1" dirty="0" smtClean="0">
                <a:solidFill>
                  <a:prstClr val="black"/>
                </a:solidFill>
                <a:latin typeface="Century Gothic"/>
                <a:cs typeface="Century Gothic"/>
              </a:rPr>
              <a:t> </a:t>
            </a:r>
            <a:r>
              <a:rPr lang="en-US" i="1" dirty="0" smtClean="0">
                <a:solidFill>
                  <a:prstClr val="black"/>
                </a:solidFill>
                <a:latin typeface="Century Gothic"/>
                <a:cs typeface="Century Gothic"/>
              </a:rPr>
              <a:t>The Economist</a:t>
            </a:r>
          </a:p>
        </p:txBody>
      </p:sp>
      <p:sp>
        <p:nvSpPr>
          <p:cNvPr id="10" name="Freeform 9"/>
          <p:cNvSpPr/>
          <p:nvPr/>
        </p:nvSpPr>
        <p:spPr>
          <a:xfrm>
            <a:off x="4124960" y="3667760"/>
            <a:ext cx="1371600" cy="772160"/>
          </a:xfrm>
          <a:custGeom>
            <a:avLst/>
            <a:gdLst>
              <a:gd name="connsiteX0" fmla="*/ 0 w 1371600"/>
              <a:gd name="connsiteY0" fmla="*/ 0 h 772160"/>
              <a:gd name="connsiteX1" fmla="*/ 274320 w 1371600"/>
              <a:gd name="connsiteY1" fmla="*/ 365760 h 772160"/>
              <a:gd name="connsiteX2" fmla="*/ 690880 w 1371600"/>
              <a:gd name="connsiteY2" fmla="*/ 558800 h 772160"/>
              <a:gd name="connsiteX3" fmla="*/ 965200 w 1371600"/>
              <a:gd name="connsiteY3" fmla="*/ 568960 h 772160"/>
              <a:gd name="connsiteX4" fmla="*/ 1219200 w 1371600"/>
              <a:gd name="connsiteY4" fmla="*/ 762000 h 772160"/>
              <a:gd name="connsiteX5" fmla="*/ 1371600 w 1371600"/>
              <a:gd name="connsiteY5" fmla="*/ 772160 h 77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0" h="772160">
                <a:moveTo>
                  <a:pt x="0" y="0"/>
                </a:moveTo>
                <a:lnTo>
                  <a:pt x="274320" y="365760"/>
                </a:lnTo>
                <a:lnTo>
                  <a:pt x="690880" y="558800"/>
                </a:lnTo>
                <a:lnTo>
                  <a:pt x="965200" y="568960"/>
                </a:lnTo>
                <a:lnTo>
                  <a:pt x="1219200" y="762000"/>
                </a:lnTo>
                <a:lnTo>
                  <a:pt x="1371600" y="772160"/>
                </a:lnTo>
              </a:path>
            </a:pathLst>
          </a:custGeom>
          <a:ln w="76200">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5476240" y="4429760"/>
            <a:ext cx="528320" cy="924560"/>
          </a:xfrm>
          <a:custGeom>
            <a:avLst/>
            <a:gdLst>
              <a:gd name="connsiteX0" fmla="*/ 528320 w 528320"/>
              <a:gd name="connsiteY0" fmla="*/ 924560 h 924560"/>
              <a:gd name="connsiteX1" fmla="*/ 172720 w 528320"/>
              <a:gd name="connsiteY1" fmla="*/ 375920 h 924560"/>
              <a:gd name="connsiteX2" fmla="*/ 132080 w 528320"/>
              <a:gd name="connsiteY2" fmla="*/ 172720 h 924560"/>
              <a:gd name="connsiteX3" fmla="*/ 0 w 528320"/>
              <a:gd name="connsiteY3" fmla="*/ 0 h 924560"/>
            </a:gdLst>
            <a:ahLst/>
            <a:cxnLst>
              <a:cxn ang="0">
                <a:pos x="connsiteX0" y="connsiteY0"/>
              </a:cxn>
              <a:cxn ang="0">
                <a:pos x="connsiteX1" y="connsiteY1"/>
              </a:cxn>
              <a:cxn ang="0">
                <a:pos x="connsiteX2" y="connsiteY2"/>
              </a:cxn>
              <a:cxn ang="0">
                <a:pos x="connsiteX3" y="connsiteY3"/>
              </a:cxn>
            </a:cxnLst>
            <a:rect l="l" t="t" r="r" b="b"/>
            <a:pathLst>
              <a:path w="528320" h="924560">
                <a:moveTo>
                  <a:pt x="528320" y="924560"/>
                </a:moveTo>
                <a:lnTo>
                  <a:pt x="172720" y="375920"/>
                </a:lnTo>
                <a:lnTo>
                  <a:pt x="132080" y="172720"/>
                </a:lnTo>
                <a:lnTo>
                  <a:pt x="0" y="0"/>
                </a:lnTo>
              </a:path>
            </a:pathLst>
          </a:custGeom>
          <a:ln w="76200">
            <a:solidFill>
              <a:srgbClr val="50D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p:cNvCxnSpPr/>
          <p:nvPr/>
        </p:nvCxnSpPr>
        <p:spPr>
          <a:xfrm>
            <a:off x="6949440" y="3667760"/>
            <a:ext cx="335280" cy="1588"/>
          </a:xfrm>
          <a:prstGeom prst="line">
            <a:avLst/>
          </a:prstGeom>
          <a:ln w="76200">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949440" y="4428172"/>
            <a:ext cx="335280" cy="1588"/>
          </a:xfrm>
          <a:prstGeom prst="line">
            <a:avLst/>
          </a:prstGeom>
          <a:ln w="76200">
            <a:solidFill>
              <a:srgbClr val="50D3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274560" y="3516590"/>
            <a:ext cx="1535997" cy="646331"/>
          </a:xfrm>
          <a:prstGeom prst="rect">
            <a:avLst/>
          </a:prstGeom>
          <a:noFill/>
        </p:spPr>
        <p:txBody>
          <a:bodyPr wrap="none" rtlCol="0">
            <a:spAutoFit/>
          </a:bodyPr>
          <a:lstStyle/>
          <a:p>
            <a:r>
              <a:rPr lang="en-US" sz="1200" dirty="0" smtClean="0"/>
              <a:t>Improvements in cost</a:t>
            </a:r>
          </a:p>
          <a:p>
            <a:r>
              <a:rPr lang="en-US" sz="1200" dirty="0" smtClean="0"/>
              <a:t>from making Sanger</a:t>
            </a:r>
          </a:p>
          <a:p>
            <a:r>
              <a:rPr lang="en-US" sz="1200" dirty="0" smtClean="0"/>
              <a:t>higher throughput</a:t>
            </a:r>
            <a:endParaRPr lang="en-US" sz="1200" dirty="0"/>
          </a:p>
        </p:txBody>
      </p:sp>
      <p:sp>
        <p:nvSpPr>
          <p:cNvPr id="19" name="TextBox 18"/>
          <p:cNvSpPr txBox="1"/>
          <p:nvPr/>
        </p:nvSpPr>
        <p:spPr>
          <a:xfrm>
            <a:off x="7274560" y="4277360"/>
            <a:ext cx="1702059" cy="646331"/>
          </a:xfrm>
          <a:prstGeom prst="rect">
            <a:avLst/>
          </a:prstGeom>
          <a:noFill/>
        </p:spPr>
        <p:txBody>
          <a:bodyPr wrap="none" rtlCol="0">
            <a:spAutoFit/>
          </a:bodyPr>
          <a:lstStyle/>
          <a:p>
            <a:r>
              <a:rPr lang="en-US" sz="1200" dirty="0" smtClean="0"/>
              <a:t>Improvements in cost</a:t>
            </a:r>
          </a:p>
          <a:p>
            <a:r>
              <a:rPr lang="en-US" sz="1200" dirty="0" smtClean="0"/>
              <a:t>from Next-Gen</a:t>
            </a:r>
          </a:p>
          <a:p>
            <a:r>
              <a:rPr lang="en-US" sz="1200" dirty="0" smtClean="0"/>
              <a:t>sequencing technologies</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091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dissolv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dissolv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dissolv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dissolve">
                                      <p:cBhvr>
                                        <p:cTn id="26" dur="500"/>
                                        <p:tgtEl>
                                          <p:spTgt spid="15"/>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ssolv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dissolve">
                                      <p:cBhvr>
                                        <p:cTn id="38" dur="500"/>
                                        <p:tgtEl>
                                          <p:spTgt spid="19"/>
                                        </p:tgtEl>
                                      </p:cBhvr>
                                    </p:animEffect>
                                  </p:childTnLst>
                                </p:cTn>
                              </p:par>
                              <p:par>
                                <p:cTn id="39" presetID="9"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ssolv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p:bldP spid="19"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943809" y="1050618"/>
            <a:ext cx="7037631" cy="2554545"/>
          </a:xfrm>
          <a:prstGeom prst="rect">
            <a:avLst/>
          </a:prstGeom>
          <a:noFill/>
        </p:spPr>
        <p:txBody>
          <a:bodyPr wrap="square" rtlCol="0">
            <a:spAutoFit/>
          </a:bodyPr>
          <a:lstStyle/>
          <a:p>
            <a:r>
              <a:rPr lang="en-US" sz="3200" b="1" dirty="0" smtClean="0">
                <a:solidFill>
                  <a:prstClr val="black"/>
                </a:solidFill>
                <a:latin typeface="Century Gothic"/>
                <a:cs typeface="Century Gothic"/>
              </a:rPr>
              <a:t>Overview</a:t>
            </a:r>
          </a:p>
          <a:p>
            <a:pPr marL="457200" indent="-457200">
              <a:buFont typeface="Arial"/>
              <a:buChar char="•"/>
            </a:pPr>
            <a:r>
              <a:rPr lang="en-US" sz="2400" dirty="0" smtClean="0">
                <a:solidFill>
                  <a:srgbClr val="BFBFBF"/>
                </a:solidFill>
                <a:cs typeface="Century Gothic"/>
              </a:rPr>
              <a:t>Prologue: Assembly and Finishing</a:t>
            </a:r>
          </a:p>
          <a:p>
            <a:pPr marL="457200" indent="-457200">
              <a:buFont typeface="Arial"/>
              <a:buChar char="•"/>
            </a:pPr>
            <a:r>
              <a:rPr lang="en-US" sz="2400" dirty="0" smtClean="0">
                <a:solidFill>
                  <a:srgbClr val="BFBFBF"/>
                </a:solidFill>
                <a:cs typeface="Century Gothic"/>
              </a:rPr>
              <a:t>The Past: Sanger</a:t>
            </a:r>
          </a:p>
          <a:p>
            <a:pPr marL="457200" indent="-457200">
              <a:buFont typeface="Arial"/>
              <a:buChar char="•"/>
            </a:pPr>
            <a:r>
              <a:rPr lang="en-US" sz="2400" dirty="0" smtClean="0">
                <a:solidFill>
                  <a:srgbClr val="000000"/>
                </a:solidFill>
                <a:cs typeface="Century Gothic"/>
              </a:rPr>
              <a:t>The Present: Next-Gen (454, </a:t>
            </a:r>
            <a:r>
              <a:rPr lang="en-US" sz="2400" dirty="0" err="1" smtClean="0">
                <a:solidFill>
                  <a:srgbClr val="000000"/>
                </a:solidFill>
                <a:cs typeface="Century Gothic"/>
              </a:rPr>
              <a:t>Illumina</a:t>
            </a:r>
            <a:r>
              <a:rPr lang="en-US" sz="2400" dirty="0" smtClean="0">
                <a:solidFill>
                  <a:srgbClr val="000000"/>
                </a:solidFill>
                <a:cs typeface="Century Gothic"/>
              </a:rPr>
              <a:t>, …)</a:t>
            </a:r>
          </a:p>
          <a:p>
            <a:pPr marL="457200" indent="-457200">
              <a:buFont typeface="Arial"/>
              <a:buChar char="•"/>
            </a:pPr>
            <a:r>
              <a:rPr lang="en-US" sz="2400" dirty="0" smtClean="0">
                <a:solidFill>
                  <a:srgbClr val="BFBFBF"/>
                </a:solidFill>
                <a:cs typeface="Century Gothic"/>
              </a:rPr>
              <a:t>The Future: ? (</a:t>
            </a:r>
            <a:r>
              <a:rPr lang="en-US" sz="2400" dirty="0" err="1" smtClean="0">
                <a:solidFill>
                  <a:srgbClr val="BFBFBF"/>
                </a:solidFill>
                <a:cs typeface="Century Gothic"/>
              </a:rPr>
              <a:t>Nanopore</a:t>
            </a:r>
            <a:r>
              <a:rPr lang="en-US" sz="2400" dirty="0" smtClean="0">
                <a:solidFill>
                  <a:srgbClr val="BFBFBF"/>
                </a:solidFill>
                <a:cs typeface="Century Gothic"/>
              </a:rPr>
              <a:t>, </a:t>
            </a:r>
            <a:r>
              <a:rPr lang="en-US" sz="2400" dirty="0" err="1" smtClean="0">
                <a:solidFill>
                  <a:srgbClr val="BFBFBF"/>
                </a:solidFill>
                <a:cs typeface="Century Gothic"/>
              </a:rPr>
              <a:t>MinION</a:t>
            </a:r>
            <a:r>
              <a:rPr lang="en-US" sz="2400" dirty="0" smtClean="0">
                <a:solidFill>
                  <a:srgbClr val="BFBFBF"/>
                </a:solidFill>
                <a:cs typeface="Century Gothic"/>
              </a:rPr>
              <a:t>, Single-molecule)</a:t>
            </a:r>
            <a:endParaRPr lang="en-US" sz="2400" b="1" dirty="0" smtClean="0">
              <a:solidFill>
                <a:srgbClr val="BFBFBF"/>
              </a:solidFill>
              <a:latin typeface="Century Gothic"/>
              <a:cs typeface="Century Gothic"/>
            </a:endParaRPr>
          </a:p>
          <a:p>
            <a:endParaRPr lang="en-US" sz="3200" b="1" dirty="0">
              <a:solidFill>
                <a:srgbClr val="BFBFBF"/>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226596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943809" y="238590"/>
            <a:ext cx="6812507" cy="1569660"/>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Ion Torrent Personal Genome Machine and 454</a:t>
            </a:r>
            <a:endParaRPr lang="en-US" sz="3200" b="1" dirty="0">
              <a:solidFill>
                <a:prstClr val="black"/>
              </a:solidFill>
              <a:latin typeface="Century Gothic"/>
              <a:cs typeface="Century Gothic"/>
            </a:endParaRPr>
          </a:p>
        </p:txBody>
      </p:sp>
      <p:cxnSp>
        <p:nvCxnSpPr>
          <p:cNvPr id="25" name="Straight Connector 24"/>
          <p:cNvCxnSpPr/>
          <p:nvPr/>
        </p:nvCxnSpPr>
        <p:spPr>
          <a:xfrm>
            <a:off x="5426585" y="2847884"/>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1974173" y="2265756"/>
            <a:ext cx="6311446" cy="1197223"/>
            <a:chOff x="1974173" y="2265756"/>
            <a:chExt cx="6311446" cy="1197223"/>
          </a:xfrm>
        </p:grpSpPr>
        <p:cxnSp>
          <p:nvCxnSpPr>
            <p:cNvPr id="3" name="Straight Connector 2"/>
            <p:cNvCxnSpPr/>
            <p:nvPr/>
          </p:nvCxnSpPr>
          <p:spPr>
            <a:xfrm>
              <a:off x="2748275" y="2633888"/>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680807" y="3004911"/>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416802" y="2411506"/>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668515" y="2559279"/>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018938" y="3063615"/>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206948" y="2265756"/>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974173" y="3063615"/>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292508" y="2411506"/>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875475" y="2661360"/>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833835" y="3462979"/>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378287" y="2411506"/>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334148" y="2872464"/>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6960" y="2682181"/>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971036" y="2272407"/>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675800" y="2682181"/>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270432" y="3170614"/>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744292" y="3326774"/>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863183" y="3010695"/>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67912" y="2577209"/>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405137" y="3326774"/>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3167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6" presetClass="emph" presetSubtype="0" fill="hold" nodeType="withEffect">
                                  <p:stCondLst>
                                    <p:cond delay="0"/>
                                  </p:stCondLst>
                                  <p:childTnLst>
                                    <p:animScale>
                                      <p:cBhvr>
                                        <p:cTn id="9" dur="2000" fill="hold"/>
                                        <p:tgtEl>
                                          <p:spTgt spid="25"/>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25" name="Straight Connector 24"/>
          <p:cNvCxnSpPr/>
          <p:nvPr/>
        </p:nvCxnSpPr>
        <p:spPr>
          <a:xfrm>
            <a:off x="4620326" y="2796702"/>
            <a:ext cx="2194560" cy="0"/>
          </a:xfrm>
          <a:prstGeom prst="line">
            <a:avLst/>
          </a:prstGeom>
          <a:ln w="10160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814886" y="2796702"/>
            <a:ext cx="478866" cy="0"/>
          </a:xfrm>
          <a:prstGeom prst="line">
            <a:avLst/>
          </a:prstGeom>
          <a:ln w="1016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141460" y="2796702"/>
            <a:ext cx="478866" cy="0"/>
          </a:xfrm>
          <a:prstGeom prst="line">
            <a:avLst/>
          </a:prstGeom>
          <a:ln w="101600">
            <a:solidFill>
              <a:srgbClr val="0080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163426" y="1998840"/>
            <a:ext cx="1088271" cy="646331"/>
          </a:xfrm>
          <a:prstGeom prst="rect">
            <a:avLst/>
          </a:prstGeom>
          <a:noFill/>
        </p:spPr>
        <p:txBody>
          <a:bodyPr wrap="none" rtlCol="0">
            <a:spAutoFit/>
          </a:bodyPr>
          <a:lstStyle/>
          <a:p>
            <a:r>
              <a:rPr lang="en-US" dirty="0" smtClean="0"/>
              <a:t>Genomic</a:t>
            </a:r>
          </a:p>
          <a:p>
            <a:r>
              <a:rPr lang="en-US" dirty="0" smtClean="0"/>
              <a:t>Fragment</a:t>
            </a:r>
            <a:endParaRPr lang="en-US" dirty="0"/>
          </a:p>
        </p:txBody>
      </p:sp>
      <p:grpSp>
        <p:nvGrpSpPr>
          <p:cNvPr id="38" name="Group 37"/>
          <p:cNvGrpSpPr/>
          <p:nvPr/>
        </p:nvGrpSpPr>
        <p:grpSpPr>
          <a:xfrm>
            <a:off x="4441375" y="2977440"/>
            <a:ext cx="2554234" cy="951292"/>
            <a:chOff x="4441375" y="2977440"/>
            <a:chExt cx="2554234" cy="951292"/>
          </a:xfrm>
        </p:grpSpPr>
        <p:sp>
          <p:nvSpPr>
            <p:cNvPr id="31" name="TextBox 30"/>
            <p:cNvSpPr txBox="1"/>
            <p:nvPr/>
          </p:nvSpPr>
          <p:spPr>
            <a:xfrm>
              <a:off x="5217414" y="3559400"/>
              <a:ext cx="1034283" cy="369332"/>
            </a:xfrm>
            <a:prstGeom prst="rect">
              <a:avLst/>
            </a:prstGeom>
            <a:noFill/>
          </p:spPr>
          <p:txBody>
            <a:bodyPr wrap="none" rtlCol="0">
              <a:spAutoFit/>
            </a:bodyPr>
            <a:lstStyle/>
            <a:p>
              <a:r>
                <a:rPr lang="en-US" dirty="0" smtClean="0"/>
                <a:t>Adapters</a:t>
              </a:r>
              <a:endParaRPr lang="en-US" dirty="0"/>
            </a:p>
          </p:txBody>
        </p:sp>
        <p:cxnSp>
          <p:nvCxnSpPr>
            <p:cNvPr id="33" name="Straight Arrow Connector 32"/>
            <p:cNvCxnSpPr>
              <a:stCxn id="31" idx="3"/>
            </p:cNvCxnSpPr>
            <p:nvPr/>
          </p:nvCxnSpPr>
          <p:spPr>
            <a:xfrm flipV="1">
              <a:off x="6251697" y="2977440"/>
              <a:ext cx="743912" cy="76662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31" idx="1"/>
            </p:cNvCxnSpPr>
            <p:nvPr/>
          </p:nvCxnSpPr>
          <p:spPr>
            <a:xfrm flipH="1" flipV="1">
              <a:off x="4441375" y="2977440"/>
              <a:ext cx="776039" cy="76662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sp>
        <p:nvSpPr>
          <p:cNvPr id="39" name="TextBox 38"/>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4992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dissolve">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cxnSp>
        <p:nvCxnSpPr>
          <p:cNvPr id="25" name="Straight Connector 24"/>
          <p:cNvCxnSpPr/>
          <p:nvPr/>
        </p:nvCxnSpPr>
        <p:spPr>
          <a:xfrm>
            <a:off x="4620326" y="2796702"/>
            <a:ext cx="2194560" cy="0"/>
          </a:xfrm>
          <a:prstGeom prst="line">
            <a:avLst/>
          </a:prstGeom>
          <a:ln w="10160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814886" y="2796702"/>
            <a:ext cx="478866" cy="0"/>
          </a:xfrm>
          <a:prstGeom prst="line">
            <a:avLst/>
          </a:prstGeom>
          <a:ln w="1016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141460" y="2796702"/>
            <a:ext cx="478866" cy="0"/>
          </a:xfrm>
          <a:prstGeom prst="line">
            <a:avLst/>
          </a:prstGeom>
          <a:ln w="101600">
            <a:solidFill>
              <a:srgbClr val="0080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163426" y="1998840"/>
            <a:ext cx="1088271" cy="646331"/>
          </a:xfrm>
          <a:prstGeom prst="rect">
            <a:avLst/>
          </a:prstGeom>
          <a:noFill/>
        </p:spPr>
        <p:txBody>
          <a:bodyPr wrap="none" rtlCol="0">
            <a:spAutoFit/>
          </a:bodyPr>
          <a:lstStyle/>
          <a:p>
            <a:r>
              <a:rPr lang="en-US" dirty="0" smtClean="0"/>
              <a:t>Genomic</a:t>
            </a:r>
          </a:p>
          <a:p>
            <a:r>
              <a:rPr lang="en-US" dirty="0" smtClean="0"/>
              <a:t>Fragment</a:t>
            </a:r>
            <a:endParaRPr lang="en-US" dirty="0"/>
          </a:p>
        </p:txBody>
      </p:sp>
      <p:cxnSp>
        <p:nvCxnSpPr>
          <p:cNvPr id="11" name="Straight Connector 10"/>
          <p:cNvCxnSpPr/>
          <p:nvPr/>
        </p:nvCxnSpPr>
        <p:spPr>
          <a:xfrm>
            <a:off x="4263474" y="2796702"/>
            <a:ext cx="356852" cy="0"/>
          </a:xfrm>
          <a:prstGeom prst="line">
            <a:avLst/>
          </a:prstGeom>
          <a:ln w="101600">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3959724" y="2977440"/>
            <a:ext cx="956737" cy="949593"/>
            <a:chOff x="3959724" y="2977440"/>
            <a:chExt cx="956737" cy="949593"/>
          </a:xfrm>
        </p:grpSpPr>
        <p:sp>
          <p:nvSpPr>
            <p:cNvPr id="13" name="TextBox 12"/>
            <p:cNvSpPr txBox="1"/>
            <p:nvPr/>
          </p:nvSpPr>
          <p:spPr>
            <a:xfrm>
              <a:off x="3959724" y="3557701"/>
              <a:ext cx="956737" cy="369332"/>
            </a:xfrm>
            <a:prstGeom prst="rect">
              <a:avLst/>
            </a:prstGeom>
            <a:noFill/>
          </p:spPr>
          <p:txBody>
            <a:bodyPr wrap="none" rtlCol="0">
              <a:spAutoFit/>
            </a:bodyPr>
            <a:lstStyle/>
            <a:p>
              <a:r>
                <a:rPr lang="en-US" dirty="0" smtClean="0"/>
                <a:t>Barcode</a:t>
              </a:r>
            </a:p>
          </p:txBody>
        </p:sp>
        <p:cxnSp>
          <p:nvCxnSpPr>
            <p:cNvPr id="17" name="Straight Arrow Connector 16"/>
            <p:cNvCxnSpPr>
              <a:stCxn id="13" idx="0"/>
            </p:cNvCxnSpPr>
            <p:nvPr/>
          </p:nvCxnSpPr>
          <p:spPr>
            <a:xfrm flipV="1">
              <a:off x="4438093" y="2977440"/>
              <a:ext cx="3283" cy="580261"/>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194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35 -0.00092 L -0.21501 -0.00092 " pathEditMode="relative" ptsTypes="AA">
                                      <p:cBhvr>
                                        <p:cTn id="6" dur="1000" fill="hold"/>
                                        <p:tgtEl>
                                          <p:spTgt spid="29"/>
                                        </p:tgtEl>
                                        <p:attrNameLst>
                                          <p:attrName>ppt_x</p:attrName>
                                          <p:attrName>ppt_y</p:attrName>
                                        </p:attrNameLst>
                                      </p:cBhvr>
                                    </p:animMotion>
                                  </p:childTnLst>
                                </p:cTn>
                              </p:par>
                            </p:childTnLst>
                          </p:cTn>
                        </p:par>
                        <p:par>
                          <p:cTn id="7" fill="hold">
                            <p:stCondLst>
                              <p:cond delay="1000"/>
                            </p:stCondLst>
                            <p:childTnLst>
                              <p:par>
                                <p:cTn id="8" presetID="2" presetClass="entr" presetSubtype="4"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0" presetClass="path" presetSubtype="0" accel="50000" decel="50000" fill="hold" nodeType="afterEffect">
                                  <p:stCondLst>
                                    <p:cond delay="0"/>
                                  </p:stCondLst>
                                  <p:childTnLst>
                                    <p:animMotion origin="layout" path="M -0.21493 -0.00093 L -0.03854 -0.00093 " pathEditMode="relative" rAng="0" ptsTypes="AA">
                                      <p:cBhvr>
                                        <p:cTn id="14" dur="2000" fill="hold"/>
                                        <p:tgtEl>
                                          <p:spTgt spid="29"/>
                                        </p:tgtEl>
                                        <p:attrNameLst>
                                          <p:attrName>ppt_x</p:attrName>
                                          <p:attrName>ppt_y</p:attrName>
                                        </p:attrNameLst>
                                      </p:cBhvr>
                                      <p:rCtr x="8819" y="0"/>
                                    </p:animMotion>
                                  </p:childTnLst>
                                </p:cTn>
                              </p:par>
                            </p:childTnLst>
                          </p:cTn>
                        </p:par>
                        <p:par>
                          <p:cTn id="15" fill="hold">
                            <p:stCondLst>
                              <p:cond delay="3500"/>
                            </p:stCondLst>
                            <p:childTnLst>
                              <p:par>
                                <p:cTn id="16" presetID="9"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Box 11"/>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pic>
        <p:nvPicPr>
          <p:cNvPr id="14" name="Picture 13" descr="LibraryFrag.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3662537" flipV="1">
            <a:off x="1802656" y="4079999"/>
            <a:ext cx="1604737" cy="45719"/>
          </a:xfrm>
          <a:prstGeom prst="rect">
            <a:avLst/>
          </a:prstGeom>
        </p:spPr>
      </p:pic>
      <p:pic>
        <p:nvPicPr>
          <p:cNvPr id="15" name="Picture 14" descr="LibraryFrag.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8523046" flipV="1">
            <a:off x="1788211" y="1836175"/>
            <a:ext cx="1604737" cy="45719"/>
          </a:xfrm>
          <a:prstGeom prst="rect">
            <a:avLst/>
          </a:prstGeom>
        </p:spPr>
      </p:pic>
      <p:pic>
        <p:nvPicPr>
          <p:cNvPr id="16" name="Picture 15" descr="LibraryFrag.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920175" flipV="1">
            <a:off x="3842125" y="1943169"/>
            <a:ext cx="1604737" cy="45719"/>
          </a:xfrm>
          <a:prstGeom prst="rect">
            <a:avLst/>
          </a:prstGeom>
        </p:spPr>
      </p:pic>
      <p:pic>
        <p:nvPicPr>
          <p:cNvPr id="18" name="Picture 17" descr="LibraryFrag.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3739072" flipV="1">
            <a:off x="4759708" y="1550095"/>
            <a:ext cx="1604737" cy="45719"/>
          </a:xfrm>
          <a:prstGeom prst="rect">
            <a:avLst/>
          </a:prstGeom>
        </p:spPr>
      </p:pic>
      <p:pic>
        <p:nvPicPr>
          <p:cNvPr id="19" name="Picture 18" descr="LibraryFrag.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V="1">
            <a:off x="7136007" y="1586099"/>
            <a:ext cx="1604737" cy="45719"/>
          </a:xfrm>
          <a:prstGeom prst="rect">
            <a:avLst/>
          </a:prstGeom>
        </p:spPr>
      </p:pic>
      <p:pic>
        <p:nvPicPr>
          <p:cNvPr id="20" name="Picture 19" descr="LibraryFrag.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0800000" flipV="1">
            <a:off x="3702948" y="3250021"/>
            <a:ext cx="1604737" cy="45719"/>
          </a:xfrm>
          <a:prstGeom prst="rect">
            <a:avLst/>
          </a:prstGeom>
        </p:spPr>
      </p:pic>
      <p:pic>
        <p:nvPicPr>
          <p:cNvPr id="21" name="Picture 20" descr="LibraryFrag.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7218372" flipV="1">
            <a:off x="5342244" y="3681085"/>
            <a:ext cx="1604737" cy="45719"/>
          </a:xfrm>
          <a:prstGeom prst="rect">
            <a:avLst/>
          </a:prstGeom>
        </p:spPr>
      </p:pic>
      <p:pic>
        <p:nvPicPr>
          <p:cNvPr id="22" name="Picture 21" descr="LibraryFrag.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037269" flipV="1">
            <a:off x="7064559" y="3109046"/>
            <a:ext cx="1604737" cy="45719"/>
          </a:xfrm>
          <a:prstGeom prst="rect">
            <a:avLst/>
          </a:prstGeom>
        </p:spPr>
      </p:pic>
      <p:pic>
        <p:nvPicPr>
          <p:cNvPr id="23" name="Picture 22" descr="LibraryFrag.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8370584" flipV="1">
            <a:off x="4425547" y="5289389"/>
            <a:ext cx="1604737" cy="45719"/>
          </a:xfrm>
          <a:prstGeom prst="rect">
            <a:avLst/>
          </a:prstGeom>
        </p:spPr>
      </p:pic>
      <p:pic>
        <p:nvPicPr>
          <p:cNvPr id="24" name="Picture 23" descr="LibraryFrag.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0767713" flipV="1">
            <a:off x="6333637" y="5258995"/>
            <a:ext cx="1604737" cy="45719"/>
          </a:xfrm>
          <a:prstGeom prst="rect">
            <a:avLst/>
          </a:prstGeom>
        </p:spPr>
      </p:pic>
      <p:pic>
        <p:nvPicPr>
          <p:cNvPr id="26" name="Picture 25" descr="LibraryFrag.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986610" flipV="1">
            <a:off x="7136007" y="4944894"/>
            <a:ext cx="1604737" cy="4571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667541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Box 11"/>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grpSp>
        <p:nvGrpSpPr>
          <p:cNvPr id="58" name="Group 57"/>
          <p:cNvGrpSpPr/>
          <p:nvPr/>
        </p:nvGrpSpPr>
        <p:grpSpPr>
          <a:xfrm>
            <a:off x="3729759" y="2399630"/>
            <a:ext cx="1935667" cy="1924723"/>
            <a:chOff x="4157535" y="2399630"/>
            <a:chExt cx="1935667" cy="1924723"/>
          </a:xfrm>
        </p:grpSpPr>
        <p:sp>
          <p:nvSpPr>
            <p:cNvPr id="2" name="Oval 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Curved Connector 3"/>
            <p:cNvCxnSpPr>
              <a:stCxn id="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 name="Curved Connector 5"/>
            <p:cNvCxnSpPr>
              <a:stCxn id="2" idx="1"/>
            </p:cNvCxnSpPr>
            <p:nvPr/>
          </p:nvCxnSpPr>
          <p:spPr>
            <a:xfrm rot="16200000" flipH="1" flipV="1">
              <a:off x="4365603" y="2589727"/>
              <a:ext cx="1" cy="416049"/>
            </a:xfrm>
            <a:prstGeom prst="curvedConnector4">
              <a:avLst>
                <a:gd name="adj1" fmla="val -22860000000"/>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sp>
        <p:nvSpPr>
          <p:cNvPr id="45" name="TextBox 44"/>
          <p:cNvSpPr txBox="1"/>
          <p:nvPr/>
        </p:nvSpPr>
        <p:spPr>
          <a:xfrm>
            <a:off x="4267742" y="1342333"/>
            <a:ext cx="1031051" cy="369332"/>
          </a:xfrm>
          <a:prstGeom prst="rect">
            <a:avLst/>
          </a:prstGeom>
          <a:noFill/>
        </p:spPr>
        <p:txBody>
          <a:bodyPr wrap="none" rtlCol="0">
            <a:spAutoFit/>
          </a:bodyPr>
          <a:lstStyle/>
          <a:p>
            <a:r>
              <a:rPr lang="en-US" dirty="0" smtClean="0"/>
              <a:t>Bead/ISP</a:t>
            </a:r>
          </a:p>
        </p:txBody>
      </p:sp>
      <p:sp>
        <p:nvSpPr>
          <p:cNvPr id="46" name="TextBox 45"/>
          <p:cNvSpPr txBox="1"/>
          <p:nvPr/>
        </p:nvSpPr>
        <p:spPr>
          <a:xfrm>
            <a:off x="6826638" y="3053075"/>
            <a:ext cx="1402948" cy="923330"/>
          </a:xfrm>
          <a:prstGeom prst="rect">
            <a:avLst/>
          </a:prstGeom>
          <a:noFill/>
        </p:spPr>
        <p:txBody>
          <a:bodyPr wrap="none" rtlCol="0">
            <a:spAutoFit/>
          </a:bodyPr>
          <a:lstStyle/>
          <a:p>
            <a:r>
              <a:rPr lang="en-US" dirty="0" smtClean="0"/>
              <a:t>Adapter</a:t>
            </a:r>
          </a:p>
          <a:p>
            <a:r>
              <a:rPr lang="en-US" dirty="0" smtClean="0"/>
              <a:t>Complement</a:t>
            </a:r>
          </a:p>
          <a:p>
            <a:r>
              <a:rPr lang="en-US" dirty="0" smtClean="0"/>
              <a:t>Sequences</a:t>
            </a:r>
          </a:p>
        </p:txBody>
      </p:sp>
      <p:cxnSp>
        <p:nvCxnSpPr>
          <p:cNvPr id="49" name="Straight Arrow Connector 48"/>
          <p:cNvCxnSpPr>
            <a:stCxn id="46" idx="1"/>
          </p:cNvCxnSpPr>
          <p:nvPr/>
        </p:nvCxnSpPr>
        <p:spPr>
          <a:xfrm flipH="1" flipV="1">
            <a:off x="5574648" y="2446421"/>
            <a:ext cx="1251990" cy="1068319"/>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46" idx="1"/>
          </p:cNvCxnSpPr>
          <p:nvPr/>
        </p:nvCxnSpPr>
        <p:spPr>
          <a:xfrm flipH="1" flipV="1">
            <a:off x="5828632" y="3175581"/>
            <a:ext cx="998006" cy="339159"/>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46" idx="1"/>
          </p:cNvCxnSpPr>
          <p:nvPr/>
        </p:nvCxnSpPr>
        <p:spPr>
          <a:xfrm flipH="1">
            <a:off x="5665426" y="3514740"/>
            <a:ext cx="1161212" cy="62947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45" idx="2"/>
          </p:cNvCxnSpPr>
          <p:nvPr/>
        </p:nvCxnSpPr>
        <p:spPr>
          <a:xfrm>
            <a:off x="4783268" y="1711665"/>
            <a:ext cx="0" cy="7347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772262" y="4907280"/>
            <a:ext cx="4537908" cy="646331"/>
          </a:xfrm>
          <a:prstGeom prst="rect">
            <a:avLst/>
          </a:prstGeom>
          <a:noFill/>
        </p:spPr>
        <p:txBody>
          <a:bodyPr wrap="none" rtlCol="0">
            <a:spAutoFit/>
          </a:bodyPr>
          <a:lstStyle/>
          <a:p>
            <a:r>
              <a:rPr lang="en-US" dirty="0" smtClean="0"/>
              <a:t>The idea is that each bead should be amplified </a:t>
            </a:r>
          </a:p>
          <a:p>
            <a:r>
              <a:rPr lang="en-US" dirty="0" smtClean="0"/>
              <a:t>all over with a SINGLE library fragment.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7325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Box 11"/>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grpSp>
        <p:nvGrpSpPr>
          <p:cNvPr id="58" name="Group 57"/>
          <p:cNvGrpSpPr/>
          <p:nvPr/>
        </p:nvGrpSpPr>
        <p:grpSpPr>
          <a:xfrm>
            <a:off x="4270609" y="2889051"/>
            <a:ext cx="432383" cy="429938"/>
            <a:chOff x="4157535" y="2399630"/>
            <a:chExt cx="1935667" cy="1924723"/>
          </a:xfrm>
        </p:grpSpPr>
        <p:sp>
          <p:nvSpPr>
            <p:cNvPr id="2" name="Oval 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Curved Connector 3"/>
            <p:cNvCxnSpPr>
              <a:stCxn id="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 name="Curved Connector 5"/>
            <p:cNvCxnSpPr>
              <a:stCxn id="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rot="3408812">
            <a:off x="7591865" y="3814939"/>
            <a:ext cx="472947" cy="470273"/>
            <a:chOff x="4157535" y="2399630"/>
            <a:chExt cx="1935667" cy="1924723"/>
          </a:xfrm>
        </p:grpSpPr>
        <p:sp>
          <p:nvSpPr>
            <p:cNvPr id="21" name="Oval 2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Curved Connector 21"/>
            <p:cNvCxnSpPr>
              <a:stCxn id="2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21" idx="1"/>
            </p:cNvCxnSpPr>
            <p:nvPr/>
          </p:nvCxnSpPr>
          <p:spPr>
            <a:xfrm rot="16200000" flipH="1" flipV="1">
              <a:off x="4365603" y="2589727"/>
              <a:ext cx="1" cy="416049"/>
            </a:xfrm>
            <a:prstGeom prst="curvedConnector4">
              <a:avLst>
                <a:gd name="adj1" fmla="val 2147483647"/>
                <a:gd name="adj2" fmla="val 9231"/>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2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 name="Curved Connector 25"/>
            <p:cNvCxnSpPr>
              <a:stCxn id="2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rot="5779067">
            <a:off x="3945950" y="3464122"/>
            <a:ext cx="432383" cy="429938"/>
            <a:chOff x="4157535" y="2399630"/>
            <a:chExt cx="1935667" cy="1924723"/>
          </a:xfrm>
        </p:grpSpPr>
        <p:sp>
          <p:nvSpPr>
            <p:cNvPr id="38" name="Oval 3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Curved Connector 38"/>
            <p:cNvCxnSpPr>
              <a:stCxn id="3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0" name="Curved Connector 39"/>
            <p:cNvCxnSpPr>
              <a:stCxn id="38"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2" name="Curved Connector 41"/>
            <p:cNvCxnSpPr>
              <a:stCxn id="3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3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7" name="Curved Connector 4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8" name="Curved Connector 4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1" name="Curved Connector 5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2" name="Curved Connector 5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6130713" y="4012748"/>
            <a:ext cx="432383" cy="429938"/>
            <a:chOff x="4157535" y="2399630"/>
            <a:chExt cx="1935667" cy="1924723"/>
          </a:xfrm>
        </p:grpSpPr>
        <p:sp>
          <p:nvSpPr>
            <p:cNvPr id="54" name="Oval 53"/>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Curved Connector 54"/>
            <p:cNvCxnSpPr>
              <a:stCxn id="54"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6" name="Curved Connector 55"/>
            <p:cNvCxnSpPr>
              <a:stCxn id="54"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7" name="Curved Connector 56"/>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54"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0" name="Curved Connector 59"/>
            <p:cNvCxnSpPr>
              <a:stCxn id="54"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1" name="Curved Connector 60"/>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2" name="Curved Connector 61"/>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3" name="Curved Connector 62"/>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5" name="Curved Connector 64"/>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5107686" y="1321690"/>
            <a:ext cx="432383" cy="429938"/>
            <a:chOff x="4157535" y="2399630"/>
            <a:chExt cx="1935667" cy="1924723"/>
          </a:xfrm>
        </p:grpSpPr>
        <p:sp>
          <p:nvSpPr>
            <p:cNvPr id="67" name="Oval 66"/>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Curved Connector 67"/>
            <p:cNvCxnSpPr>
              <a:stCxn id="67"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0" name="Curved Connector 69"/>
            <p:cNvCxnSpPr>
              <a:stCxn id="67"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1" name="Curved Connector 7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2" name="Curved Connector 71"/>
            <p:cNvCxnSpPr>
              <a:stCxn id="67"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3" name="Curved Connector 72"/>
            <p:cNvCxnSpPr>
              <a:stCxn id="67"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4" name="Curved Connector 73"/>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5" name="Curved Connector 7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6" name="Curved Connector 75"/>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7" name="Curved Connector 76"/>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2340093" y="1407825"/>
            <a:ext cx="432383" cy="429938"/>
            <a:chOff x="4157535" y="2399630"/>
            <a:chExt cx="1935667" cy="1924723"/>
          </a:xfrm>
        </p:grpSpPr>
        <p:sp>
          <p:nvSpPr>
            <p:cNvPr id="79" name="Oval 78"/>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Curved Connector 79"/>
            <p:cNvCxnSpPr>
              <a:stCxn id="79"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1" name="Curved Connector 80"/>
            <p:cNvCxnSpPr>
              <a:stCxn id="79"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2" name="Curved Connector 81"/>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3" name="Curved Connector 82"/>
            <p:cNvCxnSpPr>
              <a:stCxn id="79"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4" name="Curved Connector 83"/>
            <p:cNvCxnSpPr>
              <a:stCxn id="79"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5" name="Curved Connector 84"/>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6" name="Curved Connector 85"/>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7" name="Curved Connector 8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8" name="Curved Connector 87"/>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89" name="Group 88"/>
          <p:cNvGrpSpPr/>
          <p:nvPr/>
        </p:nvGrpSpPr>
        <p:grpSpPr>
          <a:xfrm>
            <a:off x="2416850" y="5144155"/>
            <a:ext cx="432383" cy="429938"/>
            <a:chOff x="4157535" y="2399630"/>
            <a:chExt cx="1935667" cy="1924723"/>
          </a:xfrm>
        </p:grpSpPr>
        <p:sp>
          <p:nvSpPr>
            <p:cNvPr id="90" name="Oval 89"/>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1" name="Curved Connector 90"/>
            <p:cNvCxnSpPr>
              <a:stCxn id="90"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2" name="Curved Connector 91"/>
            <p:cNvCxnSpPr>
              <a:stCxn id="90"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3" name="Curved Connector 92"/>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4" name="Curved Connector 93"/>
            <p:cNvCxnSpPr>
              <a:stCxn id="90"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5" name="Curved Connector 94"/>
            <p:cNvCxnSpPr>
              <a:stCxn id="90"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6" name="Curved Connector 95"/>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7" name="Curved Connector 96"/>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8" name="Curved Connector 97"/>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9" name="Curved Connector 98"/>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00" name="Group 99"/>
          <p:cNvGrpSpPr/>
          <p:nvPr/>
        </p:nvGrpSpPr>
        <p:grpSpPr>
          <a:xfrm>
            <a:off x="6018824" y="5840571"/>
            <a:ext cx="432383" cy="429938"/>
            <a:chOff x="4157535" y="2399630"/>
            <a:chExt cx="1935667" cy="1924723"/>
          </a:xfrm>
        </p:grpSpPr>
        <p:sp>
          <p:nvSpPr>
            <p:cNvPr id="101" name="Oval 10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Curved Connector 101"/>
            <p:cNvCxnSpPr>
              <a:stCxn id="10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3" name="Curved Connector 102"/>
            <p:cNvCxnSpPr>
              <a:stCxn id="101"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4" name="Curved Connector 10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5" name="Curved Connector 104"/>
            <p:cNvCxnSpPr>
              <a:stCxn id="10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6" name="Curved Connector 105"/>
            <p:cNvCxnSpPr>
              <a:stCxn id="10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7" name="Curved Connector 10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8" name="Curved Connector 10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9" name="Curved Connector 10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0" name="Curved Connector 109"/>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11" name="Group 110"/>
          <p:cNvGrpSpPr/>
          <p:nvPr/>
        </p:nvGrpSpPr>
        <p:grpSpPr>
          <a:xfrm>
            <a:off x="7184159" y="1980145"/>
            <a:ext cx="432383" cy="429938"/>
            <a:chOff x="4157535" y="2399630"/>
            <a:chExt cx="1935667" cy="1924723"/>
          </a:xfrm>
        </p:grpSpPr>
        <p:sp>
          <p:nvSpPr>
            <p:cNvPr id="112" name="Oval 11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3" name="Curved Connector 112"/>
            <p:cNvCxnSpPr>
              <a:stCxn id="11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4" name="Curved Connector 113"/>
            <p:cNvCxnSpPr>
              <a:stCxn id="11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5" name="Curved Connector 114"/>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6" name="Curved Connector 115"/>
            <p:cNvCxnSpPr>
              <a:stCxn id="11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7" name="Curved Connector 116"/>
            <p:cNvCxnSpPr>
              <a:stCxn id="11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8" name="Curved Connector 117"/>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9" name="Curved Connector 118"/>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0" name="Curved Connector 119"/>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1" name="Curved Connector 12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22" name="Group 121"/>
          <p:cNvGrpSpPr/>
          <p:nvPr/>
        </p:nvGrpSpPr>
        <p:grpSpPr>
          <a:xfrm>
            <a:off x="8061614" y="5750122"/>
            <a:ext cx="432383" cy="429938"/>
            <a:chOff x="4157535" y="2399630"/>
            <a:chExt cx="1935667" cy="1924723"/>
          </a:xfrm>
        </p:grpSpPr>
        <p:sp>
          <p:nvSpPr>
            <p:cNvPr id="123" name="Oval 12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4" name="Curved Connector 123"/>
            <p:cNvCxnSpPr>
              <a:stCxn id="12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123"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6" name="Curved Connector 12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2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12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9" name="Curved Connector 12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0" name="Curved Connector 12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2" name="Curved Connector 13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pic>
        <p:nvPicPr>
          <p:cNvPr id="14" name="Picture 13"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V="1">
            <a:off x="2401368" y="1957285"/>
            <a:ext cx="802368" cy="45719"/>
          </a:xfrm>
          <a:prstGeom prst="rect">
            <a:avLst/>
          </a:prstGeom>
        </p:spPr>
      </p:pic>
      <p:pic>
        <p:nvPicPr>
          <p:cNvPr id="143" name="Picture 142"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4115849" flipV="1">
            <a:off x="2147641" y="3489833"/>
            <a:ext cx="802368" cy="45719"/>
          </a:xfrm>
          <a:prstGeom prst="rect">
            <a:avLst/>
          </a:prstGeom>
        </p:spPr>
      </p:pic>
      <p:pic>
        <p:nvPicPr>
          <p:cNvPr id="144" name="Picture 143"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5042617" flipV="1">
            <a:off x="4581220" y="1724478"/>
            <a:ext cx="802368" cy="45719"/>
          </a:xfrm>
          <a:prstGeom prst="rect">
            <a:avLst/>
          </a:prstGeom>
        </p:spPr>
      </p:pic>
      <p:pic>
        <p:nvPicPr>
          <p:cNvPr id="145" name="Picture 144"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3938234" flipV="1">
            <a:off x="3963789" y="3437597"/>
            <a:ext cx="802368" cy="45719"/>
          </a:xfrm>
          <a:prstGeom prst="rect">
            <a:avLst/>
          </a:prstGeom>
        </p:spPr>
      </p:pic>
      <p:pic>
        <p:nvPicPr>
          <p:cNvPr id="146" name="Picture 145"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010131" flipV="1">
            <a:off x="2400866" y="5712543"/>
            <a:ext cx="802368" cy="45719"/>
          </a:xfrm>
          <a:prstGeom prst="rect">
            <a:avLst/>
          </a:prstGeom>
        </p:spPr>
      </p:pic>
      <p:pic>
        <p:nvPicPr>
          <p:cNvPr id="147" name="Picture 146"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8811208" flipV="1">
            <a:off x="7075923" y="2651931"/>
            <a:ext cx="802368" cy="45719"/>
          </a:xfrm>
          <a:prstGeom prst="rect">
            <a:avLst/>
          </a:prstGeom>
        </p:spPr>
      </p:pic>
      <p:pic>
        <p:nvPicPr>
          <p:cNvPr id="148" name="Picture 147"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V="1">
            <a:off x="5945721" y="3852833"/>
            <a:ext cx="802368" cy="45719"/>
          </a:xfrm>
          <a:prstGeom prst="rect">
            <a:avLst/>
          </a:prstGeom>
        </p:spPr>
      </p:pic>
      <p:pic>
        <p:nvPicPr>
          <p:cNvPr id="149" name="Picture 148"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7014621" flipV="1">
            <a:off x="6666688" y="2029396"/>
            <a:ext cx="802368" cy="45719"/>
          </a:xfrm>
          <a:prstGeom prst="rect">
            <a:avLst/>
          </a:prstGeom>
        </p:spPr>
      </p:pic>
      <p:pic>
        <p:nvPicPr>
          <p:cNvPr id="150" name="Picture 149"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459080" flipV="1">
            <a:off x="5821783" y="5510994"/>
            <a:ext cx="802368" cy="4571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053330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639455" y="0"/>
            <a:ext cx="7504545" cy="68580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7596264" y="5294526"/>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7354859" y="3544140"/>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050885" y="1085273"/>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1712867" y="2711381"/>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3547223" y="2653481"/>
            <a:ext cx="1466555" cy="144819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2709799" y="3883759"/>
            <a:ext cx="1443182" cy="118150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1842477" y="5065263"/>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3788153" y="5167034"/>
            <a:ext cx="1443182" cy="129772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4428897" y="938134"/>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5617854" y="3416820"/>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5406034" y="2153474"/>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6661234" y="1646480"/>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grpSp>
        <p:nvGrpSpPr>
          <p:cNvPr id="58" name="Group 57"/>
          <p:cNvGrpSpPr/>
          <p:nvPr/>
        </p:nvGrpSpPr>
        <p:grpSpPr>
          <a:xfrm>
            <a:off x="4270609" y="2889051"/>
            <a:ext cx="432383" cy="429938"/>
            <a:chOff x="4157535" y="2399630"/>
            <a:chExt cx="1935667" cy="1924723"/>
          </a:xfrm>
        </p:grpSpPr>
        <p:sp>
          <p:nvSpPr>
            <p:cNvPr id="2" name="Oval 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Curved Connector 3"/>
            <p:cNvCxnSpPr>
              <a:stCxn id="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 name="Curved Connector 5"/>
            <p:cNvCxnSpPr>
              <a:stCxn id="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rot="3408812">
            <a:off x="4590762" y="4302804"/>
            <a:ext cx="472947" cy="470273"/>
            <a:chOff x="4157535" y="2399630"/>
            <a:chExt cx="1935667" cy="1924723"/>
          </a:xfrm>
        </p:grpSpPr>
        <p:sp>
          <p:nvSpPr>
            <p:cNvPr id="21" name="Oval 2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Curved Connector 21"/>
            <p:cNvCxnSpPr>
              <a:stCxn id="2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21" idx="1"/>
            </p:cNvCxnSpPr>
            <p:nvPr/>
          </p:nvCxnSpPr>
          <p:spPr>
            <a:xfrm rot="16200000" flipH="1" flipV="1">
              <a:off x="4365603" y="2589727"/>
              <a:ext cx="1" cy="416049"/>
            </a:xfrm>
            <a:prstGeom prst="curvedConnector4">
              <a:avLst>
                <a:gd name="adj1" fmla="val 2147483647"/>
                <a:gd name="adj2" fmla="val 9231"/>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2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 name="Curved Connector 25"/>
            <p:cNvCxnSpPr>
              <a:stCxn id="2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rot="5779067">
            <a:off x="3945950" y="3464122"/>
            <a:ext cx="432383" cy="429938"/>
            <a:chOff x="4157535" y="2399630"/>
            <a:chExt cx="1935667" cy="1924723"/>
          </a:xfrm>
        </p:grpSpPr>
        <p:sp>
          <p:nvSpPr>
            <p:cNvPr id="38" name="Oval 3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Curved Connector 38"/>
            <p:cNvCxnSpPr>
              <a:stCxn id="3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0" name="Curved Connector 39"/>
            <p:cNvCxnSpPr>
              <a:stCxn id="38"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2" name="Curved Connector 41"/>
            <p:cNvCxnSpPr>
              <a:stCxn id="3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3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7" name="Curved Connector 4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8" name="Curved Connector 4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1" name="Curved Connector 5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2" name="Curved Connector 5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6130713" y="4012748"/>
            <a:ext cx="432383" cy="429938"/>
            <a:chOff x="4157535" y="2399630"/>
            <a:chExt cx="1935667" cy="1924723"/>
          </a:xfrm>
        </p:grpSpPr>
        <p:sp>
          <p:nvSpPr>
            <p:cNvPr id="54" name="Oval 53"/>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Curved Connector 54"/>
            <p:cNvCxnSpPr>
              <a:stCxn id="54"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6" name="Curved Connector 55"/>
            <p:cNvCxnSpPr>
              <a:stCxn id="54"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7" name="Curved Connector 56"/>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54"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0" name="Curved Connector 59"/>
            <p:cNvCxnSpPr>
              <a:stCxn id="54"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1" name="Curved Connector 60"/>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2" name="Curved Connector 61"/>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3" name="Curved Connector 62"/>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5" name="Curved Connector 64"/>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5107686" y="1321690"/>
            <a:ext cx="432383" cy="429938"/>
            <a:chOff x="4157535" y="2399630"/>
            <a:chExt cx="1935667" cy="1924723"/>
          </a:xfrm>
        </p:grpSpPr>
        <p:sp>
          <p:nvSpPr>
            <p:cNvPr id="67" name="Oval 66"/>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Curved Connector 67"/>
            <p:cNvCxnSpPr>
              <a:stCxn id="67"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0" name="Curved Connector 69"/>
            <p:cNvCxnSpPr>
              <a:stCxn id="67"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1" name="Curved Connector 7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2" name="Curved Connector 71"/>
            <p:cNvCxnSpPr>
              <a:stCxn id="67"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3" name="Curved Connector 72"/>
            <p:cNvCxnSpPr>
              <a:stCxn id="67"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4" name="Curved Connector 73"/>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5" name="Curved Connector 7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6" name="Curved Connector 75"/>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7" name="Curved Connector 76"/>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2340093" y="1407825"/>
            <a:ext cx="432383" cy="429938"/>
            <a:chOff x="4157535" y="2399630"/>
            <a:chExt cx="1935667" cy="1924723"/>
          </a:xfrm>
        </p:grpSpPr>
        <p:sp>
          <p:nvSpPr>
            <p:cNvPr id="79" name="Oval 78"/>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Curved Connector 79"/>
            <p:cNvCxnSpPr>
              <a:stCxn id="79"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1" name="Curved Connector 80"/>
            <p:cNvCxnSpPr>
              <a:stCxn id="79"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2" name="Curved Connector 81"/>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3" name="Curved Connector 82"/>
            <p:cNvCxnSpPr>
              <a:stCxn id="79"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4" name="Curved Connector 83"/>
            <p:cNvCxnSpPr>
              <a:stCxn id="79"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5" name="Curved Connector 84"/>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6" name="Curved Connector 85"/>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7" name="Curved Connector 8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8" name="Curved Connector 87"/>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89" name="Group 88"/>
          <p:cNvGrpSpPr/>
          <p:nvPr/>
        </p:nvGrpSpPr>
        <p:grpSpPr>
          <a:xfrm>
            <a:off x="2416850" y="5144155"/>
            <a:ext cx="432383" cy="429938"/>
            <a:chOff x="4157535" y="2399630"/>
            <a:chExt cx="1935667" cy="1924723"/>
          </a:xfrm>
        </p:grpSpPr>
        <p:sp>
          <p:nvSpPr>
            <p:cNvPr id="90" name="Oval 89"/>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1" name="Curved Connector 90"/>
            <p:cNvCxnSpPr>
              <a:stCxn id="90"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2" name="Curved Connector 91"/>
            <p:cNvCxnSpPr>
              <a:stCxn id="90"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3" name="Curved Connector 92"/>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4" name="Curved Connector 93"/>
            <p:cNvCxnSpPr>
              <a:stCxn id="90"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5" name="Curved Connector 94"/>
            <p:cNvCxnSpPr>
              <a:stCxn id="90"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6" name="Curved Connector 95"/>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7" name="Curved Connector 96"/>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8" name="Curved Connector 97"/>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9" name="Curved Connector 98"/>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00" name="Group 99"/>
          <p:cNvGrpSpPr/>
          <p:nvPr/>
        </p:nvGrpSpPr>
        <p:grpSpPr>
          <a:xfrm>
            <a:off x="6018824" y="5840571"/>
            <a:ext cx="432383" cy="429938"/>
            <a:chOff x="4157535" y="2399630"/>
            <a:chExt cx="1935667" cy="1924723"/>
          </a:xfrm>
        </p:grpSpPr>
        <p:sp>
          <p:nvSpPr>
            <p:cNvPr id="101" name="Oval 10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Curved Connector 101"/>
            <p:cNvCxnSpPr>
              <a:stCxn id="10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3" name="Curved Connector 102"/>
            <p:cNvCxnSpPr>
              <a:stCxn id="101"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4" name="Curved Connector 10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5" name="Curved Connector 104"/>
            <p:cNvCxnSpPr>
              <a:stCxn id="10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6" name="Curved Connector 105"/>
            <p:cNvCxnSpPr>
              <a:stCxn id="10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7" name="Curved Connector 10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8" name="Curved Connector 10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9" name="Curved Connector 10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0" name="Curved Connector 109"/>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11" name="Group 110"/>
          <p:cNvGrpSpPr/>
          <p:nvPr/>
        </p:nvGrpSpPr>
        <p:grpSpPr>
          <a:xfrm>
            <a:off x="7184159" y="1980145"/>
            <a:ext cx="432383" cy="429938"/>
            <a:chOff x="4157535" y="2399630"/>
            <a:chExt cx="1935667" cy="1924723"/>
          </a:xfrm>
        </p:grpSpPr>
        <p:sp>
          <p:nvSpPr>
            <p:cNvPr id="112" name="Oval 11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3" name="Curved Connector 112"/>
            <p:cNvCxnSpPr>
              <a:stCxn id="11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4" name="Curved Connector 113"/>
            <p:cNvCxnSpPr>
              <a:stCxn id="11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5" name="Curved Connector 114"/>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6" name="Curved Connector 115"/>
            <p:cNvCxnSpPr>
              <a:stCxn id="11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7" name="Curved Connector 116"/>
            <p:cNvCxnSpPr>
              <a:stCxn id="11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8" name="Curved Connector 117"/>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9" name="Curved Connector 118"/>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0" name="Curved Connector 119"/>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1" name="Curved Connector 12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22" name="Group 121"/>
          <p:cNvGrpSpPr/>
          <p:nvPr/>
        </p:nvGrpSpPr>
        <p:grpSpPr>
          <a:xfrm>
            <a:off x="8061614" y="5750122"/>
            <a:ext cx="432383" cy="429938"/>
            <a:chOff x="4157535" y="2399630"/>
            <a:chExt cx="1935667" cy="1924723"/>
          </a:xfrm>
        </p:grpSpPr>
        <p:sp>
          <p:nvSpPr>
            <p:cNvPr id="123" name="Oval 12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4" name="Curved Connector 123"/>
            <p:cNvCxnSpPr>
              <a:stCxn id="12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123"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6" name="Curved Connector 12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2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12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9" name="Curved Connector 12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0" name="Curved Connector 12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2" name="Curved Connector 13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2400866" y="1346154"/>
            <a:ext cx="5099100" cy="4412108"/>
            <a:chOff x="2400866" y="1346154"/>
            <a:chExt cx="5099100" cy="4412108"/>
          </a:xfrm>
        </p:grpSpPr>
        <p:pic>
          <p:nvPicPr>
            <p:cNvPr id="14" name="Picture 13"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V="1">
              <a:off x="2401368" y="1957285"/>
              <a:ext cx="802368" cy="45719"/>
            </a:xfrm>
            <a:prstGeom prst="rect">
              <a:avLst/>
            </a:prstGeom>
          </p:spPr>
        </p:pic>
        <p:pic>
          <p:nvPicPr>
            <p:cNvPr id="143" name="Picture 142"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4115849" flipV="1">
              <a:off x="2147641" y="3489833"/>
              <a:ext cx="802368" cy="45719"/>
            </a:xfrm>
            <a:prstGeom prst="rect">
              <a:avLst/>
            </a:prstGeom>
          </p:spPr>
        </p:pic>
        <p:pic>
          <p:nvPicPr>
            <p:cNvPr id="144" name="Picture 143"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5042617" flipV="1">
              <a:off x="4581220" y="1724478"/>
              <a:ext cx="802368" cy="45719"/>
            </a:xfrm>
            <a:prstGeom prst="rect">
              <a:avLst/>
            </a:prstGeom>
          </p:spPr>
        </p:pic>
        <p:pic>
          <p:nvPicPr>
            <p:cNvPr id="145" name="Picture 144"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3938234" flipV="1">
              <a:off x="3963789" y="3437597"/>
              <a:ext cx="802368" cy="45719"/>
            </a:xfrm>
            <a:prstGeom prst="rect">
              <a:avLst/>
            </a:prstGeom>
          </p:spPr>
        </p:pic>
        <p:pic>
          <p:nvPicPr>
            <p:cNvPr id="146" name="Picture 145"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010131" flipV="1">
              <a:off x="2400866" y="5712543"/>
              <a:ext cx="802368" cy="45719"/>
            </a:xfrm>
            <a:prstGeom prst="rect">
              <a:avLst/>
            </a:prstGeom>
          </p:spPr>
        </p:pic>
        <p:pic>
          <p:nvPicPr>
            <p:cNvPr id="147" name="Picture 146"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8811208" flipV="1">
              <a:off x="7075923" y="2651931"/>
              <a:ext cx="802368" cy="45719"/>
            </a:xfrm>
            <a:prstGeom prst="rect">
              <a:avLst/>
            </a:prstGeom>
          </p:spPr>
        </p:pic>
        <p:pic>
          <p:nvPicPr>
            <p:cNvPr id="148" name="Picture 147"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V="1">
              <a:off x="5945721" y="3852833"/>
              <a:ext cx="802368" cy="45719"/>
            </a:xfrm>
            <a:prstGeom prst="rect">
              <a:avLst/>
            </a:prstGeom>
          </p:spPr>
        </p:pic>
        <p:pic>
          <p:nvPicPr>
            <p:cNvPr id="149" name="Picture 148"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7014621" flipV="1">
              <a:off x="6659850" y="2155868"/>
              <a:ext cx="802368" cy="45719"/>
            </a:xfrm>
            <a:prstGeom prst="rect">
              <a:avLst/>
            </a:prstGeom>
          </p:spPr>
        </p:pic>
        <p:pic>
          <p:nvPicPr>
            <p:cNvPr id="150" name="Picture 149"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459080" flipV="1">
              <a:off x="5821783" y="5510994"/>
              <a:ext cx="802368" cy="45719"/>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511741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14:ripple/>
      </p:transition>
    </mc:Choice>
    <mc:Fallback>
      <mp:transition xmlns:mp="http://schemas.microsoft.com/office/mac/powerpoint/2008/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639455" y="0"/>
            <a:ext cx="7504545" cy="68580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259402" y="1085273"/>
            <a:ext cx="5518475" cy="523756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grpSp>
        <p:nvGrpSpPr>
          <p:cNvPr id="78" name="Group 77"/>
          <p:cNvGrpSpPr/>
          <p:nvPr/>
        </p:nvGrpSpPr>
        <p:grpSpPr>
          <a:xfrm>
            <a:off x="4975225" y="3244714"/>
            <a:ext cx="995082" cy="946286"/>
            <a:chOff x="4069230" y="2399630"/>
            <a:chExt cx="2023972" cy="1924723"/>
          </a:xfrm>
        </p:grpSpPr>
        <p:sp>
          <p:nvSpPr>
            <p:cNvPr id="79" name="Oval 78"/>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Curved Connector 79"/>
            <p:cNvCxnSpPr>
              <a:stCxn id="79"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1" name="Curved Connector 80"/>
            <p:cNvCxnSpPr>
              <a:stCxn id="79"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2" name="Curved Connector 81"/>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3" name="Curved Connector 82"/>
            <p:cNvCxnSpPr>
              <a:stCxn id="79"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4" name="Curved Connector 83"/>
            <p:cNvCxnSpPr>
              <a:stCxn id="79"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5" name="Curved Connector 84"/>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6" name="Curved Connector 85"/>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7" name="Curved Connector 8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8" name="Curved Connector 87"/>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pic>
        <p:nvPicPr>
          <p:cNvPr id="14" name="Picture 13"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V="1">
            <a:off x="2752436" y="3700483"/>
            <a:ext cx="1141211" cy="65026"/>
          </a:xfrm>
          <a:prstGeom prst="rect">
            <a:avLst/>
          </a:prstGeom>
        </p:spPr>
      </p:pic>
      <p:cxnSp>
        <p:nvCxnSpPr>
          <p:cNvPr id="49" name="Straight Connector 48"/>
          <p:cNvCxnSpPr/>
          <p:nvPr/>
        </p:nvCxnSpPr>
        <p:spPr>
          <a:xfrm flipH="1" flipV="1">
            <a:off x="4108450" y="3382738"/>
            <a:ext cx="866775" cy="5136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519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E-6 -2.96296E-6 L 0.1323 -0.03541 " pathEditMode="relative" rAng="0" ptsTypes="AA">
                                      <p:cBhvr>
                                        <p:cTn id="6" dur="2000" fill="hold"/>
                                        <p:tgtEl>
                                          <p:spTgt spid="14"/>
                                        </p:tgtEl>
                                        <p:attrNameLst>
                                          <p:attrName>ppt_x</p:attrName>
                                          <p:attrName>ppt_y</p:attrName>
                                        </p:attrNameLst>
                                      </p:cBhvr>
                                      <p:rCtr x="6615" y="-1782"/>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right)">
                                      <p:cBhvr>
                                        <p:cTn id="1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719726918"/>
              </p:ext>
            </p:extLst>
          </p:nvPr>
        </p:nvGraphicFramePr>
        <p:xfrm>
          <a:off x="3388360" y="580067"/>
          <a:ext cx="4064000" cy="3274250"/>
        </p:xfrm>
        <a:graphic>
          <a:graphicData uri="http://schemas.openxmlformats.org/drawingml/2006/table">
            <a:tbl>
              <a:tblPr firstRow="1" bandRow="1">
                <a:tableStyleId>{5C22544A-7EE6-4342-B048-85BDC9FD1C3A}</a:tableStyleId>
              </a:tblPr>
              <a:tblGrid>
                <a:gridCol w="2032000"/>
                <a:gridCol w="2032000"/>
              </a:tblGrid>
              <a:tr h="654850">
                <a:tc>
                  <a:txBody>
                    <a:bodyPr/>
                    <a:lstStyle/>
                    <a:p>
                      <a:pPr algn="ctr"/>
                      <a:r>
                        <a:rPr lang="en-US" dirty="0" smtClean="0"/>
                        <a:t>Method</a:t>
                      </a:r>
                      <a:endParaRPr lang="en-US" dirty="0"/>
                    </a:p>
                  </a:txBody>
                  <a:tcPr anchor="ctr"/>
                </a:tc>
                <a:tc>
                  <a:txBody>
                    <a:bodyPr/>
                    <a:lstStyle/>
                    <a:p>
                      <a:pPr algn="ctr"/>
                      <a:r>
                        <a:rPr lang="en-US" dirty="0" smtClean="0"/>
                        <a:t>Read Length</a:t>
                      </a:r>
                      <a:endParaRPr lang="en-US" dirty="0"/>
                    </a:p>
                  </a:txBody>
                  <a:tcPr anchor="ctr"/>
                </a:tc>
              </a:tr>
              <a:tr h="654850">
                <a:tc>
                  <a:txBody>
                    <a:bodyPr/>
                    <a:lstStyle/>
                    <a:p>
                      <a:pPr algn="ctr"/>
                      <a:r>
                        <a:rPr lang="en-US" b="1" dirty="0" smtClean="0"/>
                        <a:t>Sanger</a:t>
                      </a:r>
                      <a:endParaRPr lang="en-US" b="0" dirty="0"/>
                    </a:p>
                  </a:txBody>
                  <a:tcPr anchor="ctr"/>
                </a:tc>
                <a:tc>
                  <a:txBody>
                    <a:bodyPr/>
                    <a:lstStyle/>
                    <a:p>
                      <a:pPr algn="ctr"/>
                      <a:r>
                        <a:rPr lang="en-US" dirty="0" smtClean="0"/>
                        <a:t>600-1000 </a:t>
                      </a:r>
                      <a:r>
                        <a:rPr lang="en-US" dirty="0" err="1" smtClean="0"/>
                        <a:t>bp</a:t>
                      </a:r>
                      <a:endParaRPr lang="en-US" dirty="0"/>
                    </a:p>
                  </a:txBody>
                  <a:tcPr anchor="ctr"/>
                </a:tc>
              </a:tr>
              <a:tr h="654850">
                <a:tc>
                  <a:txBody>
                    <a:bodyPr/>
                    <a:lstStyle/>
                    <a:p>
                      <a:pPr algn="ctr"/>
                      <a:r>
                        <a:rPr lang="en-US" b="1" dirty="0" smtClean="0"/>
                        <a:t>454</a:t>
                      </a:r>
                      <a:endParaRPr lang="en-US" b="1" dirty="0"/>
                    </a:p>
                  </a:txBody>
                  <a:tcPr anchor="ctr"/>
                </a:tc>
                <a:tc>
                  <a:txBody>
                    <a:bodyPr/>
                    <a:lstStyle/>
                    <a:p>
                      <a:pPr algn="ctr"/>
                      <a:r>
                        <a:rPr lang="en-US" dirty="0" smtClean="0"/>
                        <a:t>300-500 </a:t>
                      </a:r>
                      <a:r>
                        <a:rPr lang="en-US" dirty="0" err="1" smtClean="0"/>
                        <a:t>bp</a:t>
                      </a:r>
                      <a:endParaRPr lang="en-US" dirty="0"/>
                    </a:p>
                  </a:txBody>
                  <a:tcPr anchor="ctr"/>
                </a:tc>
              </a:tr>
              <a:tr h="654850">
                <a:tc>
                  <a:txBody>
                    <a:bodyPr/>
                    <a:lstStyle/>
                    <a:p>
                      <a:pPr algn="ctr"/>
                      <a:r>
                        <a:rPr lang="en-US" b="1" dirty="0" err="1" smtClean="0"/>
                        <a:t>Illumina</a:t>
                      </a:r>
                      <a:endParaRPr lang="en-US" b="1" dirty="0"/>
                    </a:p>
                  </a:txBody>
                  <a:tcPr anchor="ctr"/>
                </a:tc>
                <a:tc>
                  <a:txBody>
                    <a:bodyPr/>
                    <a:lstStyle/>
                    <a:p>
                      <a:pPr algn="ctr"/>
                      <a:r>
                        <a:rPr lang="en-US" dirty="0" smtClean="0"/>
                        <a:t>~100 </a:t>
                      </a:r>
                      <a:r>
                        <a:rPr lang="en-US" dirty="0" err="1" smtClean="0"/>
                        <a:t>bp</a:t>
                      </a:r>
                      <a:endParaRPr lang="en-US" dirty="0"/>
                    </a:p>
                  </a:txBody>
                  <a:tcPr anchor="ctr"/>
                </a:tc>
              </a:tr>
              <a:tr h="654850">
                <a:tc>
                  <a:txBody>
                    <a:bodyPr/>
                    <a:lstStyle/>
                    <a:p>
                      <a:pPr algn="ctr"/>
                      <a:r>
                        <a:rPr lang="en-US" b="1" dirty="0" smtClean="0"/>
                        <a:t>Ion Torrent</a:t>
                      </a:r>
                      <a:endParaRPr lang="en-US" b="1" dirty="0"/>
                    </a:p>
                  </a:txBody>
                  <a:tcPr anchor="ctr"/>
                </a:tc>
                <a:tc>
                  <a:txBody>
                    <a:bodyPr/>
                    <a:lstStyle/>
                    <a:p>
                      <a:pPr algn="ctr"/>
                      <a:r>
                        <a:rPr lang="en-US" dirty="0" smtClean="0"/>
                        <a:t>~200 </a:t>
                      </a:r>
                      <a:r>
                        <a:rPr lang="en-US" dirty="0" err="1" smtClean="0"/>
                        <a:t>bp</a:t>
                      </a:r>
                      <a:endParaRPr lang="en-US" dirty="0"/>
                    </a:p>
                  </a:txBody>
                  <a:tcPr anchor="ctr"/>
                </a:tc>
              </a:tr>
            </a:tbl>
          </a:graphicData>
        </a:graphic>
      </p:graphicFrame>
      <p:sp>
        <p:nvSpPr>
          <p:cNvPr id="4" name="TextBox 3"/>
          <p:cNvSpPr txBox="1"/>
          <p:nvPr/>
        </p:nvSpPr>
        <p:spPr>
          <a:xfrm>
            <a:off x="1943809" y="4027498"/>
            <a:ext cx="7037631" cy="1569660"/>
          </a:xfrm>
          <a:prstGeom prst="rect">
            <a:avLst/>
          </a:prstGeom>
          <a:noFill/>
        </p:spPr>
        <p:txBody>
          <a:bodyPr wrap="square" rtlCol="0">
            <a:spAutoFit/>
          </a:bodyPr>
          <a:lstStyle/>
          <a:p>
            <a:r>
              <a:rPr lang="en-US" sz="2400" b="1" dirty="0" smtClean="0">
                <a:solidFill>
                  <a:prstClr val="black"/>
                </a:solidFill>
                <a:latin typeface="Century Gothic"/>
                <a:cs typeface="Century Gothic"/>
              </a:rPr>
              <a:t>But…</a:t>
            </a:r>
          </a:p>
          <a:p>
            <a:pPr marL="457200" indent="-457200">
              <a:buFont typeface="Arial"/>
              <a:buChar char="•"/>
            </a:pPr>
            <a:r>
              <a:rPr lang="en-US" sz="2400" dirty="0" smtClean="0">
                <a:solidFill>
                  <a:prstClr val="black"/>
                </a:solidFill>
                <a:cs typeface="Century Gothic"/>
              </a:rPr>
              <a:t>Phage Genome: 30,000 to 500,000 </a:t>
            </a:r>
            <a:r>
              <a:rPr lang="en-US" sz="2400" dirty="0" err="1" smtClean="0">
                <a:solidFill>
                  <a:prstClr val="black"/>
                </a:solidFill>
                <a:cs typeface="Century Gothic"/>
              </a:rPr>
              <a:t>bp</a:t>
            </a:r>
            <a:endParaRPr lang="en-US" sz="2400" dirty="0" smtClean="0">
              <a:solidFill>
                <a:prstClr val="black"/>
              </a:solidFill>
              <a:cs typeface="Century Gothic"/>
            </a:endParaRPr>
          </a:p>
          <a:p>
            <a:pPr marL="457200" indent="-457200">
              <a:buFont typeface="Arial"/>
              <a:buChar char="•"/>
            </a:pPr>
            <a:r>
              <a:rPr lang="en-US" sz="2400" dirty="0" smtClean="0">
                <a:solidFill>
                  <a:prstClr val="black"/>
                </a:solidFill>
                <a:cs typeface="Century Gothic"/>
              </a:rPr>
              <a:t>Bacteria: Several million </a:t>
            </a:r>
            <a:r>
              <a:rPr lang="en-US" sz="2400" dirty="0" err="1" smtClean="0">
                <a:solidFill>
                  <a:prstClr val="black"/>
                </a:solidFill>
                <a:cs typeface="Century Gothic"/>
              </a:rPr>
              <a:t>bp</a:t>
            </a:r>
            <a:endParaRPr lang="en-US" sz="2400" dirty="0" smtClean="0">
              <a:solidFill>
                <a:prstClr val="black"/>
              </a:solidFill>
              <a:cs typeface="Century Gothic"/>
            </a:endParaRPr>
          </a:p>
          <a:p>
            <a:pPr marL="457200" indent="-457200">
              <a:buFont typeface="Arial"/>
              <a:buChar char="•"/>
            </a:pPr>
            <a:r>
              <a:rPr lang="en-US" sz="2400" dirty="0" smtClean="0">
                <a:solidFill>
                  <a:prstClr val="black"/>
                </a:solidFill>
                <a:cs typeface="Century Gothic"/>
              </a:rPr>
              <a:t>Human: 3 billion </a:t>
            </a:r>
            <a:r>
              <a:rPr lang="en-US" sz="2400" dirty="0" err="1" smtClean="0">
                <a:solidFill>
                  <a:prstClr val="black"/>
                </a:solidFill>
                <a:cs typeface="Century Gothic"/>
              </a:rPr>
              <a:t>bp</a:t>
            </a:r>
            <a:endParaRPr lang="en-US" sz="2400" dirty="0" smtClean="0">
              <a:solidFill>
                <a:prstClr val="black"/>
              </a:solidFill>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387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639455" y="0"/>
            <a:ext cx="7504545" cy="68580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259402" y="1085273"/>
            <a:ext cx="5518475" cy="523756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grpSp>
        <p:nvGrpSpPr>
          <p:cNvPr id="78" name="Group 77"/>
          <p:cNvGrpSpPr/>
          <p:nvPr/>
        </p:nvGrpSpPr>
        <p:grpSpPr>
          <a:xfrm>
            <a:off x="4975225" y="3244714"/>
            <a:ext cx="995082" cy="946286"/>
            <a:chOff x="4069230" y="2399630"/>
            <a:chExt cx="2023972" cy="1924723"/>
          </a:xfrm>
        </p:grpSpPr>
        <p:sp>
          <p:nvSpPr>
            <p:cNvPr id="79" name="Oval 78"/>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Curved Connector 79"/>
            <p:cNvCxnSpPr>
              <a:stCxn id="79"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1" name="Curved Connector 80"/>
            <p:cNvCxnSpPr>
              <a:stCxn id="79"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2" name="Curved Connector 81"/>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3" name="Curved Connector 82"/>
            <p:cNvCxnSpPr>
              <a:stCxn id="79"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4" name="Curved Connector 83"/>
            <p:cNvCxnSpPr>
              <a:stCxn id="79"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5" name="Curved Connector 84"/>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6" name="Curved Connector 85"/>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7" name="Curved Connector 8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8" name="Curved Connector 87"/>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49" name="Straight Connector 48"/>
          <p:cNvCxnSpPr/>
          <p:nvPr/>
        </p:nvCxnSpPr>
        <p:spPr>
          <a:xfrm flipH="1" flipV="1">
            <a:off x="4108450" y="3382738"/>
            <a:ext cx="866775" cy="51360"/>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Picture 17"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9099626" flipV="1">
            <a:off x="4094410" y="4080393"/>
            <a:ext cx="1141211" cy="65026"/>
          </a:xfrm>
          <a:prstGeom prst="rect">
            <a:avLst/>
          </a:prstGeom>
        </p:spPr>
      </p:pic>
      <p:cxnSp>
        <p:nvCxnSpPr>
          <p:cNvPr id="19" name="Curved Connector 18"/>
          <p:cNvCxnSpPr/>
          <p:nvPr/>
        </p:nvCxnSpPr>
        <p:spPr>
          <a:xfrm rot="5400000">
            <a:off x="4415176" y="4026243"/>
            <a:ext cx="875764" cy="354297"/>
          </a:xfrm>
          <a:prstGeom prst="curvedConnector3">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443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639455" y="0"/>
            <a:ext cx="7504545" cy="68580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259402" y="1085273"/>
            <a:ext cx="5518475" cy="523756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grpSp>
        <p:nvGrpSpPr>
          <p:cNvPr id="78" name="Group 77"/>
          <p:cNvGrpSpPr/>
          <p:nvPr/>
        </p:nvGrpSpPr>
        <p:grpSpPr>
          <a:xfrm>
            <a:off x="4975225" y="3244714"/>
            <a:ext cx="995082" cy="946286"/>
            <a:chOff x="4069230" y="2399630"/>
            <a:chExt cx="2023972" cy="1924723"/>
          </a:xfrm>
        </p:grpSpPr>
        <p:sp>
          <p:nvSpPr>
            <p:cNvPr id="79" name="Oval 78"/>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Curved Connector 79"/>
            <p:cNvCxnSpPr>
              <a:stCxn id="79"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1" name="Curved Connector 80"/>
            <p:cNvCxnSpPr>
              <a:stCxn id="79"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2" name="Curved Connector 81"/>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3" name="Curved Connector 82"/>
            <p:cNvCxnSpPr>
              <a:stCxn id="79"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4" name="Curved Connector 83"/>
            <p:cNvCxnSpPr>
              <a:stCxn id="79"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5" name="Curved Connector 84"/>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6" name="Curved Connector 85"/>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7" name="Curved Connector 8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8" name="Curved Connector 87"/>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9" name="Curved Connector 8"/>
          <p:cNvCxnSpPr/>
          <p:nvPr/>
        </p:nvCxnSpPr>
        <p:spPr>
          <a:xfrm rot="5400000">
            <a:off x="4415176" y="4026243"/>
            <a:ext cx="875764" cy="35429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52" name="Curved Connector 151"/>
          <p:cNvCxnSpPr/>
          <p:nvPr/>
        </p:nvCxnSpPr>
        <p:spPr>
          <a:xfrm rot="5400000">
            <a:off x="5605725" y="2652688"/>
            <a:ext cx="875764" cy="35429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53" name="Curved Connector 152"/>
          <p:cNvCxnSpPr/>
          <p:nvPr/>
        </p:nvCxnSpPr>
        <p:spPr>
          <a:xfrm rot="5400000">
            <a:off x="4599758" y="4451733"/>
            <a:ext cx="875764" cy="354297"/>
          </a:xfrm>
          <a:prstGeom prst="curvedConnector3">
            <a:avLst>
              <a:gd name="adj1" fmla="val 79003"/>
            </a:avLst>
          </a:prstGeom>
        </p:spPr>
        <p:style>
          <a:lnRef idx="2">
            <a:schemeClr val="accent1"/>
          </a:lnRef>
          <a:fillRef idx="0">
            <a:schemeClr val="accent1"/>
          </a:fillRef>
          <a:effectRef idx="1">
            <a:schemeClr val="accent1"/>
          </a:effectRef>
          <a:fontRef idx="minor">
            <a:schemeClr val="tx1"/>
          </a:fontRef>
        </p:style>
      </p:cxnSp>
      <p:cxnSp>
        <p:nvCxnSpPr>
          <p:cNvPr id="154" name="Curved Connector 153"/>
          <p:cNvCxnSpPr/>
          <p:nvPr/>
        </p:nvCxnSpPr>
        <p:spPr>
          <a:xfrm rot="11280000">
            <a:off x="5943198" y="3657339"/>
            <a:ext cx="555118" cy="354297"/>
          </a:xfrm>
          <a:prstGeom prst="curvedConnector3">
            <a:avLst>
              <a:gd name="adj1" fmla="val -56071"/>
            </a:avLst>
          </a:prstGeom>
        </p:spPr>
        <p:style>
          <a:lnRef idx="2">
            <a:schemeClr val="accent1"/>
          </a:lnRef>
          <a:fillRef idx="0">
            <a:schemeClr val="accent1"/>
          </a:fillRef>
          <a:effectRef idx="1">
            <a:schemeClr val="accent1"/>
          </a:effectRef>
          <a:fontRef idx="minor">
            <a:schemeClr val="tx1"/>
          </a:fontRef>
        </p:style>
      </p:cxnSp>
      <p:cxnSp>
        <p:nvCxnSpPr>
          <p:cNvPr id="155" name="Curved Connector 154"/>
          <p:cNvCxnSpPr/>
          <p:nvPr/>
        </p:nvCxnSpPr>
        <p:spPr>
          <a:xfrm rot="16200000" flipV="1">
            <a:off x="4702021" y="2674664"/>
            <a:ext cx="766188" cy="419920"/>
          </a:xfrm>
          <a:prstGeom prst="curvedConnector3">
            <a:avLst>
              <a:gd name="adj1" fmla="val 6301"/>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flipV="1">
            <a:off x="4108450" y="3382738"/>
            <a:ext cx="866775" cy="5136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50331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639455" y="0"/>
            <a:ext cx="7504545" cy="68580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7596264" y="5294526"/>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7354859" y="3544140"/>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050885" y="1085273"/>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1712867" y="2711381"/>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3547223" y="2653481"/>
            <a:ext cx="1466555" cy="144819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2709799" y="3883759"/>
            <a:ext cx="1443182" cy="118150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1842477" y="5065263"/>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3788153" y="5167034"/>
            <a:ext cx="1443182" cy="129772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4428897" y="938134"/>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5617854" y="3416820"/>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5406034" y="2153474"/>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6661234" y="1646480"/>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grpSp>
        <p:nvGrpSpPr>
          <p:cNvPr id="58" name="Group 57"/>
          <p:cNvGrpSpPr/>
          <p:nvPr/>
        </p:nvGrpSpPr>
        <p:grpSpPr>
          <a:xfrm>
            <a:off x="4270609" y="2889051"/>
            <a:ext cx="432383" cy="429938"/>
            <a:chOff x="4157535" y="2399630"/>
            <a:chExt cx="1935667" cy="1924723"/>
          </a:xfrm>
        </p:grpSpPr>
        <p:sp>
          <p:nvSpPr>
            <p:cNvPr id="2" name="Oval 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Curved Connector 3"/>
            <p:cNvCxnSpPr>
              <a:stCxn id="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 name="Curved Connector 5"/>
            <p:cNvCxnSpPr>
              <a:stCxn id="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rot="3408812">
            <a:off x="4590762" y="4302804"/>
            <a:ext cx="472947" cy="470273"/>
            <a:chOff x="4157535" y="2399630"/>
            <a:chExt cx="1935667" cy="1924723"/>
          </a:xfrm>
        </p:grpSpPr>
        <p:sp>
          <p:nvSpPr>
            <p:cNvPr id="21" name="Oval 2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Curved Connector 21"/>
            <p:cNvCxnSpPr>
              <a:stCxn id="2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21" idx="1"/>
            </p:cNvCxnSpPr>
            <p:nvPr/>
          </p:nvCxnSpPr>
          <p:spPr>
            <a:xfrm rot="16200000" flipH="1" flipV="1">
              <a:off x="4365603" y="2589727"/>
              <a:ext cx="1" cy="416049"/>
            </a:xfrm>
            <a:prstGeom prst="curvedConnector4">
              <a:avLst>
                <a:gd name="adj1" fmla="val 2147483647"/>
                <a:gd name="adj2" fmla="val 9231"/>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2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 name="Curved Connector 25"/>
            <p:cNvCxnSpPr>
              <a:stCxn id="2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rot="5779067">
            <a:off x="3945950" y="3464122"/>
            <a:ext cx="432383" cy="429938"/>
            <a:chOff x="4157535" y="2399630"/>
            <a:chExt cx="1935667" cy="1924723"/>
          </a:xfrm>
        </p:grpSpPr>
        <p:sp>
          <p:nvSpPr>
            <p:cNvPr id="38" name="Oval 3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Curved Connector 38"/>
            <p:cNvCxnSpPr>
              <a:stCxn id="3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0" name="Curved Connector 39"/>
            <p:cNvCxnSpPr>
              <a:stCxn id="38"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2" name="Curved Connector 41"/>
            <p:cNvCxnSpPr>
              <a:stCxn id="3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3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7" name="Curved Connector 4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8" name="Curved Connector 4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1" name="Curved Connector 5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2" name="Curved Connector 5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6130713" y="4012748"/>
            <a:ext cx="432383" cy="429938"/>
            <a:chOff x="4157535" y="2399630"/>
            <a:chExt cx="1935667" cy="1924723"/>
          </a:xfrm>
        </p:grpSpPr>
        <p:sp>
          <p:nvSpPr>
            <p:cNvPr id="54" name="Oval 53"/>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Curved Connector 54"/>
            <p:cNvCxnSpPr>
              <a:stCxn id="54"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6" name="Curved Connector 55"/>
            <p:cNvCxnSpPr>
              <a:stCxn id="54"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7" name="Curved Connector 56"/>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54"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0" name="Curved Connector 59"/>
            <p:cNvCxnSpPr>
              <a:stCxn id="54"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1" name="Curved Connector 60"/>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2" name="Curved Connector 61"/>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3" name="Curved Connector 62"/>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5" name="Curved Connector 64"/>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5107686" y="1321690"/>
            <a:ext cx="432383" cy="429938"/>
            <a:chOff x="4157535" y="2399630"/>
            <a:chExt cx="1935667" cy="1924723"/>
          </a:xfrm>
        </p:grpSpPr>
        <p:sp>
          <p:nvSpPr>
            <p:cNvPr id="67" name="Oval 66"/>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Curved Connector 67"/>
            <p:cNvCxnSpPr>
              <a:stCxn id="67"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0" name="Curved Connector 69"/>
            <p:cNvCxnSpPr>
              <a:stCxn id="67"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1" name="Curved Connector 7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2" name="Curved Connector 71"/>
            <p:cNvCxnSpPr>
              <a:stCxn id="67"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3" name="Curved Connector 72"/>
            <p:cNvCxnSpPr>
              <a:stCxn id="67"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4" name="Curved Connector 73"/>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5" name="Curved Connector 7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6" name="Curved Connector 75"/>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7" name="Curved Connector 76"/>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89" name="Group 88"/>
          <p:cNvGrpSpPr/>
          <p:nvPr/>
        </p:nvGrpSpPr>
        <p:grpSpPr>
          <a:xfrm>
            <a:off x="2416850" y="5144155"/>
            <a:ext cx="432383" cy="429938"/>
            <a:chOff x="4157535" y="2399630"/>
            <a:chExt cx="1935667" cy="1924723"/>
          </a:xfrm>
        </p:grpSpPr>
        <p:sp>
          <p:nvSpPr>
            <p:cNvPr id="90" name="Oval 89"/>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1" name="Curved Connector 90"/>
            <p:cNvCxnSpPr>
              <a:stCxn id="90"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2" name="Curved Connector 91"/>
            <p:cNvCxnSpPr>
              <a:stCxn id="90"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3" name="Curved Connector 92"/>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4" name="Curved Connector 93"/>
            <p:cNvCxnSpPr>
              <a:stCxn id="90"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5" name="Curved Connector 94"/>
            <p:cNvCxnSpPr>
              <a:stCxn id="90"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6" name="Curved Connector 95"/>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7" name="Curved Connector 96"/>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8" name="Curved Connector 97"/>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9" name="Curved Connector 98"/>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00" name="Group 99"/>
          <p:cNvGrpSpPr/>
          <p:nvPr/>
        </p:nvGrpSpPr>
        <p:grpSpPr>
          <a:xfrm>
            <a:off x="6018824" y="5840571"/>
            <a:ext cx="432383" cy="429938"/>
            <a:chOff x="4157535" y="2399630"/>
            <a:chExt cx="1935667" cy="1924723"/>
          </a:xfrm>
        </p:grpSpPr>
        <p:sp>
          <p:nvSpPr>
            <p:cNvPr id="101" name="Oval 10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Curved Connector 101"/>
            <p:cNvCxnSpPr>
              <a:stCxn id="10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3" name="Curved Connector 102"/>
            <p:cNvCxnSpPr>
              <a:stCxn id="101"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4" name="Curved Connector 10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5" name="Curved Connector 104"/>
            <p:cNvCxnSpPr>
              <a:stCxn id="10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6" name="Curved Connector 105"/>
            <p:cNvCxnSpPr>
              <a:stCxn id="10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7" name="Curved Connector 10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8" name="Curved Connector 10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9" name="Curved Connector 10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0" name="Curved Connector 109"/>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11" name="Group 110"/>
          <p:cNvGrpSpPr/>
          <p:nvPr/>
        </p:nvGrpSpPr>
        <p:grpSpPr>
          <a:xfrm>
            <a:off x="7184159" y="1980145"/>
            <a:ext cx="432383" cy="429938"/>
            <a:chOff x="4157535" y="2399630"/>
            <a:chExt cx="1935667" cy="1924723"/>
          </a:xfrm>
        </p:grpSpPr>
        <p:sp>
          <p:nvSpPr>
            <p:cNvPr id="112" name="Oval 11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3" name="Curved Connector 112"/>
            <p:cNvCxnSpPr>
              <a:stCxn id="11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4" name="Curved Connector 113"/>
            <p:cNvCxnSpPr>
              <a:stCxn id="11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5" name="Curved Connector 114"/>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6" name="Curved Connector 115"/>
            <p:cNvCxnSpPr>
              <a:stCxn id="11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7" name="Curved Connector 116"/>
            <p:cNvCxnSpPr>
              <a:stCxn id="11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8" name="Curved Connector 117"/>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9" name="Curved Connector 118"/>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0" name="Curved Connector 119"/>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1" name="Curved Connector 12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22" name="Group 121"/>
          <p:cNvGrpSpPr/>
          <p:nvPr/>
        </p:nvGrpSpPr>
        <p:grpSpPr>
          <a:xfrm>
            <a:off x="8061614" y="5750122"/>
            <a:ext cx="432383" cy="429938"/>
            <a:chOff x="4157535" y="2399630"/>
            <a:chExt cx="1935667" cy="1924723"/>
          </a:xfrm>
        </p:grpSpPr>
        <p:sp>
          <p:nvSpPr>
            <p:cNvPr id="123" name="Oval 12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4" name="Curved Connector 123"/>
            <p:cNvCxnSpPr>
              <a:stCxn id="12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123"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6" name="Curved Connector 12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2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12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9" name="Curved Connector 12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0" name="Curved Connector 12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2" name="Curved Connector 13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2400866" y="1346154"/>
            <a:ext cx="5099100" cy="4412108"/>
            <a:chOff x="2400866" y="1346154"/>
            <a:chExt cx="5099100" cy="4412108"/>
          </a:xfrm>
        </p:grpSpPr>
        <p:pic>
          <p:nvPicPr>
            <p:cNvPr id="143" name="Picture 142"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4115849" flipV="1">
              <a:off x="2147641" y="3489833"/>
              <a:ext cx="802368" cy="45719"/>
            </a:xfrm>
            <a:prstGeom prst="rect">
              <a:avLst/>
            </a:prstGeom>
          </p:spPr>
        </p:pic>
        <p:pic>
          <p:nvPicPr>
            <p:cNvPr id="144" name="Picture 143"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5042617" flipV="1">
              <a:off x="4581220" y="1724478"/>
              <a:ext cx="802368" cy="45719"/>
            </a:xfrm>
            <a:prstGeom prst="rect">
              <a:avLst/>
            </a:prstGeom>
          </p:spPr>
        </p:pic>
        <p:pic>
          <p:nvPicPr>
            <p:cNvPr id="145" name="Picture 144"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3938234" flipV="1">
              <a:off x="3963789" y="3437597"/>
              <a:ext cx="802368" cy="45719"/>
            </a:xfrm>
            <a:prstGeom prst="rect">
              <a:avLst/>
            </a:prstGeom>
          </p:spPr>
        </p:pic>
        <p:pic>
          <p:nvPicPr>
            <p:cNvPr id="146" name="Picture 145"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010131" flipV="1">
              <a:off x="2400866" y="5712543"/>
              <a:ext cx="802368" cy="45719"/>
            </a:xfrm>
            <a:prstGeom prst="rect">
              <a:avLst/>
            </a:prstGeom>
          </p:spPr>
        </p:pic>
        <p:pic>
          <p:nvPicPr>
            <p:cNvPr id="147" name="Picture 146"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8811208" flipV="1">
              <a:off x="7075923" y="2651931"/>
              <a:ext cx="802368" cy="45719"/>
            </a:xfrm>
            <a:prstGeom prst="rect">
              <a:avLst/>
            </a:prstGeom>
          </p:spPr>
        </p:pic>
        <p:pic>
          <p:nvPicPr>
            <p:cNvPr id="148" name="Picture 147"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V="1">
              <a:off x="5945721" y="3852833"/>
              <a:ext cx="802368" cy="45719"/>
            </a:xfrm>
            <a:prstGeom prst="rect">
              <a:avLst/>
            </a:prstGeom>
          </p:spPr>
        </p:pic>
        <p:pic>
          <p:nvPicPr>
            <p:cNvPr id="149" name="Picture 148"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7014621" flipV="1">
              <a:off x="6659850" y="2155868"/>
              <a:ext cx="802368" cy="45719"/>
            </a:xfrm>
            <a:prstGeom prst="rect">
              <a:avLst/>
            </a:prstGeom>
          </p:spPr>
        </p:pic>
        <p:pic>
          <p:nvPicPr>
            <p:cNvPr id="150" name="Picture 149"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459080" flipV="1">
              <a:off x="5821783" y="5510994"/>
              <a:ext cx="802368" cy="45719"/>
            </a:xfrm>
            <a:prstGeom prst="rect">
              <a:avLst/>
            </a:prstGeom>
          </p:spPr>
        </p:pic>
      </p:grpSp>
      <p:grpSp>
        <p:nvGrpSpPr>
          <p:cNvPr id="64" name="Group 63"/>
          <p:cNvGrpSpPr/>
          <p:nvPr/>
        </p:nvGrpSpPr>
        <p:grpSpPr>
          <a:xfrm>
            <a:off x="2152416" y="1296552"/>
            <a:ext cx="1114765" cy="891412"/>
            <a:chOff x="2927350" y="4008692"/>
            <a:chExt cx="1114765" cy="891412"/>
          </a:xfrm>
        </p:grpSpPr>
        <p:grpSp>
          <p:nvGrpSpPr>
            <p:cNvPr id="152" name="Group 151"/>
            <p:cNvGrpSpPr/>
            <p:nvPr/>
          </p:nvGrpSpPr>
          <p:grpSpPr>
            <a:xfrm>
              <a:off x="3285659" y="4249367"/>
              <a:ext cx="470480" cy="447409"/>
              <a:chOff x="4069230" y="2399630"/>
              <a:chExt cx="2023972" cy="1924723"/>
            </a:xfrm>
          </p:grpSpPr>
          <p:sp>
            <p:nvSpPr>
              <p:cNvPr id="153" name="Oval 15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4" name="Curved Connector 153"/>
              <p:cNvCxnSpPr>
                <a:stCxn id="15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5" name="Curved Connector 154"/>
              <p:cNvCxnSpPr>
                <a:stCxn id="153"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6" name="Curved Connector 15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7" name="Curved Connector 156"/>
              <p:cNvCxnSpPr>
                <a:stCxn id="15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8" name="Curved Connector 157"/>
              <p:cNvCxnSpPr>
                <a:stCxn id="15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9" name="Curved Connector 15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0" name="Curved Connector 15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1" name="Curved Connector 16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2" name="Curved Connector 16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63" name="Curved Connector 162"/>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4" name="Curved Connector 163"/>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5" name="Curved Connector 164"/>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6" name="Curved Connector 165"/>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7" name="Curved Connector 166"/>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Curved Connector 168"/>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23008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639455" y="0"/>
            <a:ext cx="7504545" cy="68580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7596264" y="5294526"/>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7354859" y="3544140"/>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050885" y="1085273"/>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1712867" y="2711381"/>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3547223" y="2653481"/>
            <a:ext cx="1466555" cy="144819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2709799" y="3883759"/>
            <a:ext cx="1443182" cy="118150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1842477" y="5065263"/>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3788153" y="5167034"/>
            <a:ext cx="1443182" cy="129772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4428897" y="938134"/>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5617854" y="3416820"/>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5406034" y="2153474"/>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6661234" y="1646480"/>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grpSp>
        <p:nvGrpSpPr>
          <p:cNvPr id="58" name="Group 57"/>
          <p:cNvGrpSpPr/>
          <p:nvPr/>
        </p:nvGrpSpPr>
        <p:grpSpPr>
          <a:xfrm>
            <a:off x="4270609" y="2889051"/>
            <a:ext cx="432383" cy="429938"/>
            <a:chOff x="4157535" y="2399630"/>
            <a:chExt cx="1935667" cy="1924723"/>
          </a:xfrm>
        </p:grpSpPr>
        <p:sp>
          <p:nvSpPr>
            <p:cNvPr id="2" name="Oval 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Curved Connector 3"/>
            <p:cNvCxnSpPr>
              <a:stCxn id="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 name="Curved Connector 5"/>
            <p:cNvCxnSpPr>
              <a:stCxn id="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rot="3408812">
            <a:off x="4590762" y="4302804"/>
            <a:ext cx="472947" cy="470273"/>
            <a:chOff x="4157535" y="2399630"/>
            <a:chExt cx="1935667" cy="1924723"/>
          </a:xfrm>
        </p:grpSpPr>
        <p:sp>
          <p:nvSpPr>
            <p:cNvPr id="21" name="Oval 2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Curved Connector 21"/>
            <p:cNvCxnSpPr>
              <a:stCxn id="2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21" idx="1"/>
            </p:cNvCxnSpPr>
            <p:nvPr/>
          </p:nvCxnSpPr>
          <p:spPr>
            <a:xfrm rot="16200000" flipH="1" flipV="1">
              <a:off x="4365603" y="2589727"/>
              <a:ext cx="1" cy="416049"/>
            </a:xfrm>
            <a:prstGeom prst="curvedConnector4">
              <a:avLst>
                <a:gd name="adj1" fmla="val 2147483647"/>
                <a:gd name="adj2" fmla="val 9231"/>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2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 name="Curved Connector 25"/>
            <p:cNvCxnSpPr>
              <a:stCxn id="2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rot="5779067">
            <a:off x="3945950" y="3464122"/>
            <a:ext cx="432383" cy="429938"/>
            <a:chOff x="4157535" y="2399630"/>
            <a:chExt cx="1935667" cy="1924723"/>
          </a:xfrm>
        </p:grpSpPr>
        <p:sp>
          <p:nvSpPr>
            <p:cNvPr id="38" name="Oval 3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Curved Connector 38"/>
            <p:cNvCxnSpPr>
              <a:stCxn id="3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0" name="Curved Connector 39"/>
            <p:cNvCxnSpPr>
              <a:stCxn id="38"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2" name="Curved Connector 41"/>
            <p:cNvCxnSpPr>
              <a:stCxn id="3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3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7" name="Curved Connector 4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8" name="Curved Connector 4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1" name="Curved Connector 5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2" name="Curved Connector 5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6130713" y="4012748"/>
            <a:ext cx="432383" cy="429938"/>
            <a:chOff x="4157535" y="2399630"/>
            <a:chExt cx="1935667" cy="1924723"/>
          </a:xfrm>
        </p:grpSpPr>
        <p:sp>
          <p:nvSpPr>
            <p:cNvPr id="54" name="Oval 53"/>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Curved Connector 54"/>
            <p:cNvCxnSpPr>
              <a:stCxn id="54"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6" name="Curved Connector 55"/>
            <p:cNvCxnSpPr>
              <a:stCxn id="54"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7" name="Curved Connector 56"/>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54"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0" name="Curved Connector 59"/>
            <p:cNvCxnSpPr>
              <a:stCxn id="54"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1" name="Curved Connector 60"/>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2" name="Curved Connector 61"/>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3" name="Curved Connector 62"/>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5" name="Curved Connector 64"/>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89" name="Group 88"/>
          <p:cNvGrpSpPr/>
          <p:nvPr/>
        </p:nvGrpSpPr>
        <p:grpSpPr>
          <a:xfrm>
            <a:off x="2416850" y="5144155"/>
            <a:ext cx="432383" cy="429938"/>
            <a:chOff x="4157535" y="2399630"/>
            <a:chExt cx="1935667" cy="1924723"/>
          </a:xfrm>
        </p:grpSpPr>
        <p:sp>
          <p:nvSpPr>
            <p:cNvPr id="90" name="Oval 89"/>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1" name="Curved Connector 90"/>
            <p:cNvCxnSpPr>
              <a:stCxn id="90"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2" name="Curved Connector 91"/>
            <p:cNvCxnSpPr>
              <a:stCxn id="90"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3" name="Curved Connector 92"/>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4" name="Curved Connector 93"/>
            <p:cNvCxnSpPr>
              <a:stCxn id="90"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5" name="Curved Connector 94"/>
            <p:cNvCxnSpPr>
              <a:stCxn id="90"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6" name="Curved Connector 95"/>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7" name="Curved Connector 96"/>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8" name="Curved Connector 97"/>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9" name="Curved Connector 98"/>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00" name="Group 99"/>
          <p:cNvGrpSpPr/>
          <p:nvPr/>
        </p:nvGrpSpPr>
        <p:grpSpPr>
          <a:xfrm>
            <a:off x="6018824" y="5840571"/>
            <a:ext cx="432383" cy="429938"/>
            <a:chOff x="4157535" y="2399630"/>
            <a:chExt cx="1935667" cy="1924723"/>
          </a:xfrm>
        </p:grpSpPr>
        <p:sp>
          <p:nvSpPr>
            <p:cNvPr id="101" name="Oval 10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Curved Connector 101"/>
            <p:cNvCxnSpPr>
              <a:stCxn id="10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3" name="Curved Connector 102"/>
            <p:cNvCxnSpPr>
              <a:stCxn id="101"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4" name="Curved Connector 10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5" name="Curved Connector 104"/>
            <p:cNvCxnSpPr>
              <a:stCxn id="10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6" name="Curved Connector 105"/>
            <p:cNvCxnSpPr>
              <a:stCxn id="10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7" name="Curved Connector 10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8" name="Curved Connector 10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9" name="Curved Connector 10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0" name="Curved Connector 109"/>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11" name="Group 110"/>
          <p:cNvGrpSpPr/>
          <p:nvPr/>
        </p:nvGrpSpPr>
        <p:grpSpPr>
          <a:xfrm>
            <a:off x="7184159" y="1980145"/>
            <a:ext cx="432383" cy="429938"/>
            <a:chOff x="4157535" y="2399630"/>
            <a:chExt cx="1935667" cy="1924723"/>
          </a:xfrm>
        </p:grpSpPr>
        <p:sp>
          <p:nvSpPr>
            <p:cNvPr id="112" name="Oval 11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3" name="Curved Connector 112"/>
            <p:cNvCxnSpPr>
              <a:stCxn id="11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4" name="Curved Connector 113"/>
            <p:cNvCxnSpPr>
              <a:stCxn id="11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5" name="Curved Connector 114"/>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6" name="Curved Connector 115"/>
            <p:cNvCxnSpPr>
              <a:stCxn id="11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7" name="Curved Connector 116"/>
            <p:cNvCxnSpPr>
              <a:stCxn id="11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8" name="Curved Connector 117"/>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9" name="Curved Connector 118"/>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0" name="Curved Connector 119"/>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1" name="Curved Connector 12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22" name="Group 121"/>
          <p:cNvGrpSpPr/>
          <p:nvPr/>
        </p:nvGrpSpPr>
        <p:grpSpPr>
          <a:xfrm>
            <a:off x="8061614" y="5750122"/>
            <a:ext cx="432383" cy="429938"/>
            <a:chOff x="4157535" y="2399630"/>
            <a:chExt cx="1935667" cy="1924723"/>
          </a:xfrm>
        </p:grpSpPr>
        <p:sp>
          <p:nvSpPr>
            <p:cNvPr id="123" name="Oval 12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4" name="Curved Connector 123"/>
            <p:cNvCxnSpPr>
              <a:stCxn id="12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123"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6" name="Curved Connector 12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2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12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9" name="Curved Connector 12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0" name="Curved Connector 12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2" name="Curved Connector 13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2400866" y="1777544"/>
            <a:ext cx="5099100" cy="3980718"/>
            <a:chOff x="2400866" y="1777544"/>
            <a:chExt cx="5099100" cy="3980718"/>
          </a:xfrm>
        </p:grpSpPr>
        <p:pic>
          <p:nvPicPr>
            <p:cNvPr id="143" name="Picture 142"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4115849" flipV="1">
              <a:off x="2147641" y="3489833"/>
              <a:ext cx="802368" cy="45719"/>
            </a:xfrm>
            <a:prstGeom prst="rect">
              <a:avLst/>
            </a:prstGeom>
          </p:spPr>
        </p:pic>
        <p:pic>
          <p:nvPicPr>
            <p:cNvPr id="145" name="Picture 144"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3938234" flipV="1">
              <a:off x="3963789" y="3437597"/>
              <a:ext cx="802368" cy="45719"/>
            </a:xfrm>
            <a:prstGeom prst="rect">
              <a:avLst/>
            </a:prstGeom>
          </p:spPr>
        </p:pic>
        <p:pic>
          <p:nvPicPr>
            <p:cNvPr id="146" name="Picture 145"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010131" flipV="1">
              <a:off x="2400866" y="5712543"/>
              <a:ext cx="802368" cy="45719"/>
            </a:xfrm>
            <a:prstGeom prst="rect">
              <a:avLst/>
            </a:prstGeom>
          </p:spPr>
        </p:pic>
        <p:pic>
          <p:nvPicPr>
            <p:cNvPr id="147" name="Picture 146"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8811208" flipV="1">
              <a:off x="7075923" y="2651931"/>
              <a:ext cx="802368" cy="45719"/>
            </a:xfrm>
            <a:prstGeom prst="rect">
              <a:avLst/>
            </a:prstGeom>
          </p:spPr>
        </p:pic>
        <p:pic>
          <p:nvPicPr>
            <p:cNvPr id="148" name="Picture 147"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V="1">
              <a:off x="5945721" y="3852833"/>
              <a:ext cx="802368" cy="45719"/>
            </a:xfrm>
            <a:prstGeom prst="rect">
              <a:avLst/>
            </a:prstGeom>
          </p:spPr>
        </p:pic>
        <p:pic>
          <p:nvPicPr>
            <p:cNvPr id="149" name="Picture 148"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7014621" flipV="1">
              <a:off x="6659850" y="2155868"/>
              <a:ext cx="802368" cy="45719"/>
            </a:xfrm>
            <a:prstGeom prst="rect">
              <a:avLst/>
            </a:prstGeom>
          </p:spPr>
        </p:pic>
        <p:pic>
          <p:nvPicPr>
            <p:cNvPr id="150" name="Picture 149"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459080" flipV="1">
              <a:off x="5821783" y="5510994"/>
              <a:ext cx="802368" cy="45719"/>
            </a:xfrm>
            <a:prstGeom prst="rect">
              <a:avLst/>
            </a:prstGeom>
          </p:spPr>
        </p:pic>
      </p:grpSp>
      <p:grpSp>
        <p:nvGrpSpPr>
          <p:cNvPr id="64" name="Group 63"/>
          <p:cNvGrpSpPr/>
          <p:nvPr/>
        </p:nvGrpSpPr>
        <p:grpSpPr>
          <a:xfrm>
            <a:off x="2152416" y="1296552"/>
            <a:ext cx="1114765" cy="891412"/>
            <a:chOff x="2927350" y="4008692"/>
            <a:chExt cx="1114765" cy="891412"/>
          </a:xfrm>
        </p:grpSpPr>
        <p:grpSp>
          <p:nvGrpSpPr>
            <p:cNvPr id="152" name="Group 151"/>
            <p:cNvGrpSpPr/>
            <p:nvPr/>
          </p:nvGrpSpPr>
          <p:grpSpPr>
            <a:xfrm>
              <a:off x="3285659" y="4249367"/>
              <a:ext cx="470480" cy="447409"/>
              <a:chOff x="4069230" y="2399630"/>
              <a:chExt cx="2023972" cy="1924723"/>
            </a:xfrm>
          </p:grpSpPr>
          <p:sp>
            <p:nvSpPr>
              <p:cNvPr id="153" name="Oval 15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4" name="Curved Connector 153"/>
              <p:cNvCxnSpPr>
                <a:stCxn id="15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5" name="Curved Connector 154"/>
              <p:cNvCxnSpPr>
                <a:stCxn id="153"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6" name="Curved Connector 15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7" name="Curved Connector 156"/>
              <p:cNvCxnSpPr>
                <a:stCxn id="15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8" name="Curved Connector 157"/>
              <p:cNvCxnSpPr>
                <a:stCxn id="15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9" name="Curved Connector 15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0" name="Curved Connector 15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1" name="Curved Connector 16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2" name="Curved Connector 16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63" name="Curved Connector 162"/>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4" name="Curved Connector 163"/>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5" name="Curved Connector 164"/>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6" name="Curved Connector 165"/>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7" name="Curved Connector 166"/>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Curved Connector 168"/>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170" name="Group 169"/>
          <p:cNvGrpSpPr/>
          <p:nvPr/>
        </p:nvGrpSpPr>
        <p:grpSpPr>
          <a:xfrm rot="6830613">
            <a:off x="4600777" y="1138007"/>
            <a:ext cx="1114765" cy="891412"/>
            <a:chOff x="2927350" y="4008692"/>
            <a:chExt cx="1114765" cy="891412"/>
          </a:xfrm>
        </p:grpSpPr>
        <p:grpSp>
          <p:nvGrpSpPr>
            <p:cNvPr id="171" name="Group 170"/>
            <p:cNvGrpSpPr/>
            <p:nvPr/>
          </p:nvGrpSpPr>
          <p:grpSpPr>
            <a:xfrm>
              <a:off x="3285659" y="4249367"/>
              <a:ext cx="470480" cy="447409"/>
              <a:chOff x="4069230" y="2399630"/>
              <a:chExt cx="2023972" cy="1924723"/>
            </a:xfrm>
          </p:grpSpPr>
          <p:sp>
            <p:nvSpPr>
              <p:cNvPr id="179" name="Oval 178"/>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0" name="Curved Connector 179"/>
              <p:cNvCxnSpPr>
                <a:stCxn id="179"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1" name="Curved Connector 180"/>
              <p:cNvCxnSpPr>
                <a:stCxn id="179"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2" name="Curved Connector 181"/>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3" name="Curved Connector 182"/>
              <p:cNvCxnSpPr>
                <a:stCxn id="179"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4" name="Curved Connector 183"/>
              <p:cNvCxnSpPr>
                <a:stCxn id="179"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5" name="Curved Connector 184"/>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6" name="Curved Connector 185"/>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7" name="Curved Connector 18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8" name="Curved Connector 187"/>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72" name="Curved Connector 171"/>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3" name="Curved Connector 172"/>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4" name="Curved Connector 173"/>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5" name="Curved Connector 174"/>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6" name="Curved Connector 175"/>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Curved Connector 177"/>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894890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639455" y="0"/>
            <a:ext cx="7504545" cy="68580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7596264" y="5294526"/>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7354859" y="3544140"/>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050885" y="1085273"/>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1712867" y="2711381"/>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3547223" y="2653481"/>
            <a:ext cx="1466555" cy="144819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2709799" y="3883759"/>
            <a:ext cx="1443182" cy="118150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1842477" y="5065263"/>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3788153" y="5167034"/>
            <a:ext cx="1443182" cy="129772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4428897" y="938134"/>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5617854" y="3416820"/>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5406034" y="2153474"/>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6661234" y="1646480"/>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grpSp>
        <p:nvGrpSpPr>
          <p:cNvPr id="58" name="Group 57"/>
          <p:cNvGrpSpPr/>
          <p:nvPr/>
        </p:nvGrpSpPr>
        <p:grpSpPr>
          <a:xfrm>
            <a:off x="4270609" y="2889051"/>
            <a:ext cx="432383" cy="429938"/>
            <a:chOff x="4157535" y="2399630"/>
            <a:chExt cx="1935667" cy="1924723"/>
          </a:xfrm>
        </p:grpSpPr>
        <p:sp>
          <p:nvSpPr>
            <p:cNvPr id="2" name="Oval 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Curved Connector 3"/>
            <p:cNvCxnSpPr>
              <a:stCxn id="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 name="Curved Connector 5"/>
            <p:cNvCxnSpPr>
              <a:stCxn id="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rot="3408812">
            <a:off x="4590762" y="4302804"/>
            <a:ext cx="472947" cy="470273"/>
            <a:chOff x="4157535" y="2399630"/>
            <a:chExt cx="1935667" cy="1924723"/>
          </a:xfrm>
        </p:grpSpPr>
        <p:sp>
          <p:nvSpPr>
            <p:cNvPr id="21" name="Oval 2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Curved Connector 21"/>
            <p:cNvCxnSpPr>
              <a:stCxn id="2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21" idx="1"/>
            </p:cNvCxnSpPr>
            <p:nvPr/>
          </p:nvCxnSpPr>
          <p:spPr>
            <a:xfrm rot="16200000" flipH="1" flipV="1">
              <a:off x="4365603" y="2589727"/>
              <a:ext cx="1" cy="416049"/>
            </a:xfrm>
            <a:prstGeom prst="curvedConnector4">
              <a:avLst>
                <a:gd name="adj1" fmla="val 2147483647"/>
                <a:gd name="adj2" fmla="val 9231"/>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2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 name="Curved Connector 25"/>
            <p:cNvCxnSpPr>
              <a:stCxn id="2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rot="5779067">
            <a:off x="3945950" y="3464122"/>
            <a:ext cx="432383" cy="429938"/>
            <a:chOff x="4157535" y="2399630"/>
            <a:chExt cx="1935667" cy="1924723"/>
          </a:xfrm>
        </p:grpSpPr>
        <p:sp>
          <p:nvSpPr>
            <p:cNvPr id="38" name="Oval 3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Curved Connector 38"/>
            <p:cNvCxnSpPr>
              <a:stCxn id="3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0" name="Curved Connector 39"/>
            <p:cNvCxnSpPr>
              <a:stCxn id="38"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2" name="Curved Connector 41"/>
            <p:cNvCxnSpPr>
              <a:stCxn id="3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3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7" name="Curved Connector 4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8" name="Curved Connector 4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1" name="Curved Connector 5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2" name="Curved Connector 5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6130713" y="4012748"/>
            <a:ext cx="432383" cy="429938"/>
            <a:chOff x="4157535" y="2399630"/>
            <a:chExt cx="1935667" cy="1924723"/>
          </a:xfrm>
        </p:grpSpPr>
        <p:sp>
          <p:nvSpPr>
            <p:cNvPr id="54" name="Oval 53"/>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Curved Connector 54"/>
            <p:cNvCxnSpPr>
              <a:stCxn id="54"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6" name="Curved Connector 55"/>
            <p:cNvCxnSpPr>
              <a:stCxn id="54"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7" name="Curved Connector 56"/>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54"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0" name="Curved Connector 59"/>
            <p:cNvCxnSpPr>
              <a:stCxn id="54"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1" name="Curved Connector 60"/>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2" name="Curved Connector 61"/>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3" name="Curved Connector 62"/>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5" name="Curved Connector 64"/>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00" name="Group 99"/>
          <p:cNvGrpSpPr/>
          <p:nvPr/>
        </p:nvGrpSpPr>
        <p:grpSpPr>
          <a:xfrm>
            <a:off x="6018824" y="5840571"/>
            <a:ext cx="432383" cy="429938"/>
            <a:chOff x="4157535" y="2399630"/>
            <a:chExt cx="1935667" cy="1924723"/>
          </a:xfrm>
        </p:grpSpPr>
        <p:sp>
          <p:nvSpPr>
            <p:cNvPr id="101" name="Oval 10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Curved Connector 101"/>
            <p:cNvCxnSpPr>
              <a:stCxn id="10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3" name="Curved Connector 102"/>
            <p:cNvCxnSpPr>
              <a:stCxn id="101"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4" name="Curved Connector 10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5" name="Curved Connector 104"/>
            <p:cNvCxnSpPr>
              <a:stCxn id="10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6" name="Curved Connector 105"/>
            <p:cNvCxnSpPr>
              <a:stCxn id="10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7" name="Curved Connector 10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8" name="Curved Connector 10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9" name="Curved Connector 10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0" name="Curved Connector 109"/>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11" name="Group 110"/>
          <p:cNvGrpSpPr/>
          <p:nvPr/>
        </p:nvGrpSpPr>
        <p:grpSpPr>
          <a:xfrm>
            <a:off x="7184159" y="1980145"/>
            <a:ext cx="432383" cy="429938"/>
            <a:chOff x="4157535" y="2399630"/>
            <a:chExt cx="1935667" cy="1924723"/>
          </a:xfrm>
        </p:grpSpPr>
        <p:sp>
          <p:nvSpPr>
            <p:cNvPr id="112" name="Oval 11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3" name="Curved Connector 112"/>
            <p:cNvCxnSpPr>
              <a:stCxn id="11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4" name="Curved Connector 113"/>
            <p:cNvCxnSpPr>
              <a:stCxn id="11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5" name="Curved Connector 114"/>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6" name="Curved Connector 115"/>
            <p:cNvCxnSpPr>
              <a:stCxn id="11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7" name="Curved Connector 116"/>
            <p:cNvCxnSpPr>
              <a:stCxn id="11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8" name="Curved Connector 117"/>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9" name="Curved Connector 118"/>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0" name="Curved Connector 119"/>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1" name="Curved Connector 12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22" name="Group 121"/>
          <p:cNvGrpSpPr/>
          <p:nvPr/>
        </p:nvGrpSpPr>
        <p:grpSpPr>
          <a:xfrm>
            <a:off x="8061614" y="5750122"/>
            <a:ext cx="432383" cy="429938"/>
            <a:chOff x="4157535" y="2399630"/>
            <a:chExt cx="1935667" cy="1924723"/>
          </a:xfrm>
        </p:grpSpPr>
        <p:sp>
          <p:nvSpPr>
            <p:cNvPr id="123" name="Oval 12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4" name="Curved Connector 123"/>
            <p:cNvCxnSpPr>
              <a:stCxn id="12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123"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6" name="Curved Connector 12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2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12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9" name="Curved Connector 12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0" name="Curved Connector 12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2" name="Curved Connector 13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pic>
        <p:nvPicPr>
          <p:cNvPr id="143" name="Picture 142"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4115849" flipV="1">
            <a:off x="2147641" y="3489833"/>
            <a:ext cx="802368" cy="45719"/>
          </a:xfrm>
          <a:prstGeom prst="rect">
            <a:avLst/>
          </a:prstGeom>
        </p:spPr>
      </p:pic>
      <p:pic>
        <p:nvPicPr>
          <p:cNvPr id="145" name="Picture 144"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3938234" flipV="1">
            <a:off x="3963789" y="3437597"/>
            <a:ext cx="802368" cy="45719"/>
          </a:xfrm>
          <a:prstGeom prst="rect">
            <a:avLst/>
          </a:prstGeom>
        </p:spPr>
      </p:pic>
      <p:pic>
        <p:nvPicPr>
          <p:cNvPr id="147" name="Picture 146"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8811208" flipV="1">
            <a:off x="7075923" y="2651931"/>
            <a:ext cx="802368" cy="45719"/>
          </a:xfrm>
          <a:prstGeom prst="rect">
            <a:avLst/>
          </a:prstGeom>
        </p:spPr>
      </p:pic>
      <p:pic>
        <p:nvPicPr>
          <p:cNvPr id="148" name="Picture 147"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V="1">
            <a:off x="5945721" y="3852833"/>
            <a:ext cx="802368" cy="45719"/>
          </a:xfrm>
          <a:prstGeom prst="rect">
            <a:avLst/>
          </a:prstGeom>
        </p:spPr>
      </p:pic>
      <p:pic>
        <p:nvPicPr>
          <p:cNvPr id="149" name="Picture 148"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7014621" flipV="1">
            <a:off x="6659850" y="2155868"/>
            <a:ext cx="802368" cy="45719"/>
          </a:xfrm>
          <a:prstGeom prst="rect">
            <a:avLst/>
          </a:prstGeom>
        </p:spPr>
      </p:pic>
      <p:pic>
        <p:nvPicPr>
          <p:cNvPr id="150" name="Picture 149"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459080" flipV="1">
            <a:off x="5821783" y="5510994"/>
            <a:ext cx="802368" cy="45719"/>
          </a:xfrm>
          <a:prstGeom prst="rect">
            <a:avLst/>
          </a:prstGeom>
        </p:spPr>
      </p:pic>
      <p:grpSp>
        <p:nvGrpSpPr>
          <p:cNvPr id="64" name="Group 63"/>
          <p:cNvGrpSpPr/>
          <p:nvPr/>
        </p:nvGrpSpPr>
        <p:grpSpPr>
          <a:xfrm>
            <a:off x="2152416" y="1296552"/>
            <a:ext cx="1114765" cy="891412"/>
            <a:chOff x="2927350" y="4008692"/>
            <a:chExt cx="1114765" cy="891412"/>
          </a:xfrm>
        </p:grpSpPr>
        <p:grpSp>
          <p:nvGrpSpPr>
            <p:cNvPr id="152" name="Group 151"/>
            <p:cNvGrpSpPr/>
            <p:nvPr/>
          </p:nvGrpSpPr>
          <p:grpSpPr>
            <a:xfrm>
              <a:off x="3285659" y="4249367"/>
              <a:ext cx="470480" cy="447409"/>
              <a:chOff x="4069230" y="2399630"/>
              <a:chExt cx="2023972" cy="1924723"/>
            </a:xfrm>
          </p:grpSpPr>
          <p:sp>
            <p:nvSpPr>
              <p:cNvPr id="153" name="Oval 15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4" name="Curved Connector 153"/>
              <p:cNvCxnSpPr>
                <a:stCxn id="15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5" name="Curved Connector 154"/>
              <p:cNvCxnSpPr>
                <a:stCxn id="153"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6" name="Curved Connector 15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7" name="Curved Connector 156"/>
              <p:cNvCxnSpPr>
                <a:stCxn id="15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8" name="Curved Connector 157"/>
              <p:cNvCxnSpPr>
                <a:stCxn id="15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9" name="Curved Connector 15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0" name="Curved Connector 15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1" name="Curved Connector 16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2" name="Curved Connector 16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63" name="Curved Connector 162"/>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4" name="Curved Connector 163"/>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5" name="Curved Connector 164"/>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6" name="Curved Connector 165"/>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7" name="Curved Connector 166"/>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Curved Connector 168"/>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170" name="Group 169"/>
          <p:cNvGrpSpPr/>
          <p:nvPr/>
        </p:nvGrpSpPr>
        <p:grpSpPr>
          <a:xfrm rot="6830613">
            <a:off x="4600777" y="1138007"/>
            <a:ext cx="1114765" cy="891412"/>
            <a:chOff x="2927350" y="4008692"/>
            <a:chExt cx="1114765" cy="891412"/>
          </a:xfrm>
        </p:grpSpPr>
        <p:grpSp>
          <p:nvGrpSpPr>
            <p:cNvPr id="171" name="Group 170"/>
            <p:cNvGrpSpPr/>
            <p:nvPr/>
          </p:nvGrpSpPr>
          <p:grpSpPr>
            <a:xfrm>
              <a:off x="3285659" y="4249367"/>
              <a:ext cx="470480" cy="447409"/>
              <a:chOff x="4069230" y="2399630"/>
              <a:chExt cx="2023972" cy="1924723"/>
            </a:xfrm>
          </p:grpSpPr>
          <p:sp>
            <p:nvSpPr>
              <p:cNvPr id="179" name="Oval 178"/>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0" name="Curved Connector 179"/>
              <p:cNvCxnSpPr>
                <a:stCxn id="179"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1" name="Curved Connector 180"/>
              <p:cNvCxnSpPr>
                <a:stCxn id="179"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2" name="Curved Connector 181"/>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3" name="Curved Connector 182"/>
              <p:cNvCxnSpPr>
                <a:stCxn id="179"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4" name="Curved Connector 183"/>
              <p:cNvCxnSpPr>
                <a:stCxn id="179"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5" name="Curved Connector 184"/>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6" name="Curved Connector 185"/>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7" name="Curved Connector 18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8" name="Curved Connector 187"/>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72" name="Curved Connector 171"/>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3" name="Curved Connector 172"/>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4" name="Curved Connector 173"/>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5" name="Curved Connector 174"/>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6" name="Curved Connector 175"/>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Curved Connector 177"/>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189" name="Group 188"/>
          <p:cNvGrpSpPr/>
          <p:nvPr/>
        </p:nvGrpSpPr>
        <p:grpSpPr>
          <a:xfrm rot="14918907">
            <a:off x="1991336" y="5304708"/>
            <a:ext cx="1114765" cy="891412"/>
            <a:chOff x="2927350" y="4008692"/>
            <a:chExt cx="1114765" cy="891412"/>
          </a:xfrm>
        </p:grpSpPr>
        <p:grpSp>
          <p:nvGrpSpPr>
            <p:cNvPr id="190" name="Group 189"/>
            <p:cNvGrpSpPr/>
            <p:nvPr/>
          </p:nvGrpSpPr>
          <p:grpSpPr>
            <a:xfrm>
              <a:off x="3285659" y="4249367"/>
              <a:ext cx="470480" cy="447409"/>
              <a:chOff x="4069230" y="2399630"/>
              <a:chExt cx="2023972" cy="1924723"/>
            </a:xfrm>
          </p:grpSpPr>
          <p:sp>
            <p:nvSpPr>
              <p:cNvPr id="198" name="Oval 19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9" name="Curved Connector 198"/>
              <p:cNvCxnSpPr>
                <a:stCxn id="19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0" name="Curved Connector 199"/>
              <p:cNvCxnSpPr>
                <a:stCxn id="198"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1" name="Curved Connector 20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2" name="Curved Connector 201"/>
              <p:cNvCxnSpPr>
                <a:stCxn id="19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3" name="Curved Connector 202"/>
              <p:cNvCxnSpPr>
                <a:stCxn id="19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4" name="Curved Connector 203"/>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5" name="Curved Connector 20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6" name="Curved Connector 205"/>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7" name="Curved Connector 206"/>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91" name="Curved Connector 190"/>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92" name="Curved Connector 191"/>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93" name="Curved Connector 192"/>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4" name="Curved Connector 193"/>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5" name="Curved Connector 194"/>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7" name="Curved Connector 196"/>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73351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639455" y="0"/>
            <a:ext cx="7504545" cy="68580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7596264" y="5294526"/>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7354859" y="3544140"/>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050885" y="1085273"/>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1712867" y="2711381"/>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3547223" y="2653481"/>
            <a:ext cx="1466555" cy="144819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2709799" y="3883759"/>
            <a:ext cx="1443182" cy="118150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1842477" y="5065263"/>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3788153" y="5167034"/>
            <a:ext cx="1443182" cy="129772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4428897" y="938134"/>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5617854" y="3416820"/>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5406034" y="2153474"/>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6661234" y="1646480"/>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grpSp>
        <p:nvGrpSpPr>
          <p:cNvPr id="58" name="Group 57"/>
          <p:cNvGrpSpPr/>
          <p:nvPr/>
        </p:nvGrpSpPr>
        <p:grpSpPr>
          <a:xfrm>
            <a:off x="4270609" y="2889051"/>
            <a:ext cx="432383" cy="429938"/>
            <a:chOff x="4157535" y="2399630"/>
            <a:chExt cx="1935667" cy="1924723"/>
          </a:xfrm>
        </p:grpSpPr>
        <p:sp>
          <p:nvSpPr>
            <p:cNvPr id="2" name="Oval 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Curved Connector 3"/>
            <p:cNvCxnSpPr>
              <a:stCxn id="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 name="Curved Connector 5"/>
            <p:cNvCxnSpPr>
              <a:stCxn id="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rot="3408812">
            <a:off x="4590762" y="4302804"/>
            <a:ext cx="472947" cy="470273"/>
            <a:chOff x="4157535" y="2399630"/>
            <a:chExt cx="1935667" cy="1924723"/>
          </a:xfrm>
        </p:grpSpPr>
        <p:sp>
          <p:nvSpPr>
            <p:cNvPr id="21" name="Oval 2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Curved Connector 21"/>
            <p:cNvCxnSpPr>
              <a:stCxn id="2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21" idx="1"/>
            </p:cNvCxnSpPr>
            <p:nvPr/>
          </p:nvCxnSpPr>
          <p:spPr>
            <a:xfrm rot="16200000" flipH="1" flipV="1">
              <a:off x="4365603" y="2589727"/>
              <a:ext cx="1" cy="416049"/>
            </a:xfrm>
            <a:prstGeom prst="curvedConnector4">
              <a:avLst>
                <a:gd name="adj1" fmla="val 2147483647"/>
                <a:gd name="adj2" fmla="val 9231"/>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2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 name="Curved Connector 25"/>
            <p:cNvCxnSpPr>
              <a:stCxn id="2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rot="5779067">
            <a:off x="3945950" y="3464122"/>
            <a:ext cx="432383" cy="429938"/>
            <a:chOff x="4157535" y="2399630"/>
            <a:chExt cx="1935667" cy="1924723"/>
          </a:xfrm>
        </p:grpSpPr>
        <p:sp>
          <p:nvSpPr>
            <p:cNvPr id="38" name="Oval 3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Curved Connector 38"/>
            <p:cNvCxnSpPr>
              <a:stCxn id="3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0" name="Curved Connector 39"/>
            <p:cNvCxnSpPr>
              <a:stCxn id="38"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2" name="Curved Connector 41"/>
            <p:cNvCxnSpPr>
              <a:stCxn id="3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3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7" name="Curved Connector 4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8" name="Curved Connector 4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1" name="Curved Connector 5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2" name="Curved Connector 5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00" name="Group 99"/>
          <p:cNvGrpSpPr/>
          <p:nvPr/>
        </p:nvGrpSpPr>
        <p:grpSpPr>
          <a:xfrm>
            <a:off x="6018824" y="5840571"/>
            <a:ext cx="432383" cy="429938"/>
            <a:chOff x="4157535" y="2399630"/>
            <a:chExt cx="1935667" cy="1924723"/>
          </a:xfrm>
        </p:grpSpPr>
        <p:sp>
          <p:nvSpPr>
            <p:cNvPr id="101" name="Oval 10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Curved Connector 101"/>
            <p:cNvCxnSpPr>
              <a:stCxn id="10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3" name="Curved Connector 102"/>
            <p:cNvCxnSpPr>
              <a:stCxn id="101"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4" name="Curved Connector 10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5" name="Curved Connector 104"/>
            <p:cNvCxnSpPr>
              <a:stCxn id="10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6" name="Curved Connector 105"/>
            <p:cNvCxnSpPr>
              <a:stCxn id="10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7" name="Curved Connector 10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8" name="Curved Connector 10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9" name="Curved Connector 10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0" name="Curved Connector 109"/>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22" name="Group 121"/>
          <p:cNvGrpSpPr/>
          <p:nvPr/>
        </p:nvGrpSpPr>
        <p:grpSpPr>
          <a:xfrm>
            <a:off x="8061614" y="5750122"/>
            <a:ext cx="432383" cy="429938"/>
            <a:chOff x="4157535" y="2399630"/>
            <a:chExt cx="1935667" cy="1924723"/>
          </a:xfrm>
        </p:grpSpPr>
        <p:sp>
          <p:nvSpPr>
            <p:cNvPr id="123" name="Oval 12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4" name="Curved Connector 123"/>
            <p:cNvCxnSpPr>
              <a:stCxn id="12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123"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6" name="Curved Connector 12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2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12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9" name="Curved Connector 12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0" name="Curved Connector 12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2" name="Curved Connector 13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2525965" y="3059273"/>
            <a:ext cx="4098186" cy="2497440"/>
            <a:chOff x="2525965" y="3059273"/>
            <a:chExt cx="4098186" cy="2497440"/>
          </a:xfrm>
        </p:grpSpPr>
        <p:pic>
          <p:nvPicPr>
            <p:cNvPr id="143" name="Picture 142"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4115849" flipV="1">
              <a:off x="2147641" y="3489833"/>
              <a:ext cx="802368" cy="45719"/>
            </a:xfrm>
            <a:prstGeom prst="rect">
              <a:avLst/>
            </a:prstGeom>
          </p:spPr>
        </p:pic>
        <p:pic>
          <p:nvPicPr>
            <p:cNvPr id="145" name="Picture 144"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3938234" flipV="1">
              <a:off x="3963789" y="3437597"/>
              <a:ext cx="802368" cy="45719"/>
            </a:xfrm>
            <a:prstGeom prst="rect">
              <a:avLst/>
            </a:prstGeom>
          </p:spPr>
        </p:pic>
        <p:pic>
          <p:nvPicPr>
            <p:cNvPr id="150" name="Picture 149"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459080" flipV="1">
              <a:off x="5821783" y="5510994"/>
              <a:ext cx="802368" cy="45719"/>
            </a:xfrm>
            <a:prstGeom prst="rect">
              <a:avLst/>
            </a:prstGeom>
          </p:spPr>
        </p:pic>
      </p:grpSp>
      <p:grpSp>
        <p:nvGrpSpPr>
          <p:cNvPr id="64" name="Group 63"/>
          <p:cNvGrpSpPr/>
          <p:nvPr/>
        </p:nvGrpSpPr>
        <p:grpSpPr>
          <a:xfrm>
            <a:off x="2152416" y="1296552"/>
            <a:ext cx="1114765" cy="891412"/>
            <a:chOff x="2927350" y="4008692"/>
            <a:chExt cx="1114765" cy="891412"/>
          </a:xfrm>
        </p:grpSpPr>
        <p:grpSp>
          <p:nvGrpSpPr>
            <p:cNvPr id="152" name="Group 151"/>
            <p:cNvGrpSpPr/>
            <p:nvPr/>
          </p:nvGrpSpPr>
          <p:grpSpPr>
            <a:xfrm>
              <a:off x="3285659" y="4249367"/>
              <a:ext cx="470480" cy="447409"/>
              <a:chOff x="4069230" y="2399630"/>
              <a:chExt cx="2023972" cy="1924723"/>
            </a:xfrm>
          </p:grpSpPr>
          <p:sp>
            <p:nvSpPr>
              <p:cNvPr id="153" name="Oval 15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4" name="Curved Connector 153"/>
              <p:cNvCxnSpPr>
                <a:stCxn id="15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5" name="Curved Connector 154"/>
              <p:cNvCxnSpPr>
                <a:stCxn id="153"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6" name="Curved Connector 15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7" name="Curved Connector 156"/>
              <p:cNvCxnSpPr>
                <a:stCxn id="15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8" name="Curved Connector 157"/>
              <p:cNvCxnSpPr>
                <a:stCxn id="15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9" name="Curved Connector 15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0" name="Curved Connector 15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1" name="Curved Connector 16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2" name="Curved Connector 16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63" name="Curved Connector 162"/>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4" name="Curved Connector 163"/>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5" name="Curved Connector 164"/>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6" name="Curved Connector 165"/>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7" name="Curved Connector 166"/>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Curved Connector 168"/>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170" name="Group 169"/>
          <p:cNvGrpSpPr/>
          <p:nvPr/>
        </p:nvGrpSpPr>
        <p:grpSpPr>
          <a:xfrm rot="6830613">
            <a:off x="4600777" y="1138007"/>
            <a:ext cx="1114765" cy="891412"/>
            <a:chOff x="2927350" y="4008692"/>
            <a:chExt cx="1114765" cy="891412"/>
          </a:xfrm>
        </p:grpSpPr>
        <p:grpSp>
          <p:nvGrpSpPr>
            <p:cNvPr id="171" name="Group 170"/>
            <p:cNvGrpSpPr/>
            <p:nvPr/>
          </p:nvGrpSpPr>
          <p:grpSpPr>
            <a:xfrm>
              <a:off x="3285659" y="4249367"/>
              <a:ext cx="470480" cy="447409"/>
              <a:chOff x="4069230" y="2399630"/>
              <a:chExt cx="2023972" cy="1924723"/>
            </a:xfrm>
          </p:grpSpPr>
          <p:sp>
            <p:nvSpPr>
              <p:cNvPr id="179" name="Oval 178"/>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0" name="Curved Connector 179"/>
              <p:cNvCxnSpPr>
                <a:stCxn id="179"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1" name="Curved Connector 180"/>
              <p:cNvCxnSpPr>
                <a:stCxn id="179"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2" name="Curved Connector 181"/>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3" name="Curved Connector 182"/>
              <p:cNvCxnSpPr>
                <a:stCxn id="179"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4" name="Curved Connector 183"/>
              <p:cNvCxnSpPr>
                <a:stCxn id="179"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5" name="Curved Connector 184"/>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6" name="Curved Connector 185"/>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7" name="Curved Connector 18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8" name="Curved Connector 187"/>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72" name="Curved Connector 171"/>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3" name="Curved Connector 172"/>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4" name="Curved Connector 173"/>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5" name="Curved Connector 174"/>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6" name="Curved Connector 175"/>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Curved Connector 177"/>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189" name="Group 188"/>
          <p:cNvGrpSpPr/>
          <p:nvPr/>
        </p:nvGrpSpPr>
        <p:grpSpPr>
          <a:xfrm rot="14918907">
            <a:off x="1991336" y="5304708"/>
            <a:ext cx="1114765" cy="891412"/>
            <a:chOff x="2927350" y="4008692"/>
            <a:chExt cx="1114765" cy="891412"/>
          </a:xfrm>
        </p:grpSpPr>
        <p:grpSp>
          <p:nvGrpSpPr>
            <p:cNvPr id="190" name="Group 189"/>
            <p:cNvGrpSpPr/>
            <p:nvPr/>
          </p:nvGrpSpPr>
          <p:grpSpPr>
            <a:xfrm>
              <a:off x="3285659" y="4249367"/>
              <a:ext cx="470480" cy="447409"/>
              <a:chOff x="4069230" y="2399630"/>
              <a:chExt cx="2023972" cy="1924723"/>
            </a:xfrm>
          </p:grpSpPr>
          <p:sp>
            <p:nvSpPr>
              <p:cNvPr id="198" name="Oval 19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9" name="Curved Connector 198"/>
              <p:cNvCxnSpPr>
                <a:stCxn id="19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0" name="Curved Connector 199"/>
              <p:cNvCxnSpPr>
                <a:stCxn id="198"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1" name="Curved Connector 20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2" name="Curved Connector 201"/>
              <p:cNvCxnSpPr>
                <a:stCxn id="19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3" name="Curved Connector 202"/>
              <p:cNvCxnSpPr>
                <a:stCxn id="19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4" name="Curved Connector 203"/>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5" name="Curved Connector 20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6" name="Curved Connector 205"/>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7" name="Curved Connector 206"/>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91" name="Curved Connector 190"/>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92" name="Curved Connector 191"/>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93" name="Curved Connector 192"/>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4" name="Curved Connector 193"/>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5" name="Curved Connector 194"/>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7" name="Curved Connector 196"/>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208" name="Group 207"/>
          <p:cNvGrpSpPr/>
          <p:nvPr/>
        </p:nvGrpSpPr>
        <p:grpSpPr>
          <a:xfrm flipH="1">
            <a:off x="5852459" y="3686810"/>
            <a:ext cx="905684" cy="788577"/>
            <a:chOff x="2927350" y="4008692"/>
            <a:chExt cx="1114765" cy="891412"/>
          </a:xfrm>
        </p:grpSpPr>
        <p:grpSp>
          <p:nvGrpSpPr>
            <p:cNvPr id="209" name="Group 208"/>
            <p:cNvGrpSpPr/>
            <p:nvPr/>
          </p:nvGrpSpPr>
          <p:grpSpPr>
            <a:xfrm>
              <a:off x="3285659" y="4249367"/>
              <a:ext cx="470480" cy="447409"/>
              <a:chOff x="4069230" y="2399630"/>
              <a:chExt cx="2023972" cy="1924723"/>
            </a:xfrm>
          </p:grpSpPr>
          <p:sp>
            <p:nvSpPr>
              <p:cNvPr id="217" name="Oval 216"/>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8" name="Curved Connector 217"/>
              <p:cNvCxnSpPr>
                <a:stCxn id="217"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19" name="Curved Connector 218"/>
              <p:cNvCxnSpPr>
                <a:stCxn id="217"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0" name="Curved Connector 219"/>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1" name="Curved Connector 220"/>
              <p:cNvCxnSpPr>
                <a:stCxn id="217"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2" name="Curved Connector 221"/>
              <p:cNvCxnSpPr>
                <a:stCxn id="217"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3" name="Curved Connector 22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4" name="Curved Connector 223"/>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5" name="Curved Connector 224"/>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6" name="Curved Connector 225"/>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210" name="Curved Connector 209"/>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11" name="Curved Connector 210"/>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12" name="Curved Connector 211"/>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3" name="Curved Connector 212"/>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4" name="Curved Connector 213"/>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6" name="Curved Connector 215"/>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266" name="Group 265"/>
          <p:cNvGrpSpPr/>
          <p:nvPr/>
        </p:nvGrpSpPr>
        <p:grpSpPr>
          <a:xfrm>
            <a:off x="7184159" y="1980145"/>
            <a:ext cx="432383" cy="429938"/>
            <a:chOff x="4157535" y="2399630"/>
            <a:chExt cx="1935667" cy="1924723"/>
          </a:xfrm>
        </p:grpSpPr>
        <p:sp>
          <p:nvSpPr>
            <p:cNvPr id="267" name="Oval 266"/>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8" name="Curved Connector 267"/>
            <p:cNvCxnSpPr>
              <a:stCxn id="267"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9" name="Curved Connector 268"/>
            <p:cNvCxnSpPr>
              <a:stCxn id="267"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0" name="Curved Connector 269"/>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1" name="Curved Connector 270"/>
            <p:cNvCxnSpPr>
              <a:stCxn id="267"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2" name="Curved Connector 271"/>
            <p:cNvCxnSpPr>
              <a:stCxn id="267"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3" name="Curved Connector 27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4" name="Curved Connector 273"/>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5" name="Curved Connector 274"/>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6" name="Curved Connector 275"/>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pic>
        <p:nvPicPr>
          <p:cNvPr id="277" name="Picture 276"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8811208" flipV="1">
            <a:off x="7075923" y="2651931"/>
            <a:ext cx="802368" cy="45719"/>
          </a:xfrm>
          <a:prstGeom prst="rect">
            <a:avLst/>
          </a:prstGeom>
        </p:spPr>
      </p:pic>
      <p:pic>
        <p:nvPicPr>
          <p:cNvPr id="278" name="Picture 277"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7014621" flipV="1">
            <a:off x="6659850" y="2155868"/>
            <a:ext cx="802368" cy="4571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75559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639455" y="0"/>
            <a:ext cx="7504545" cy="68580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7596264" y="5294526"/>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7354859" y="3544140"/>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050885" y="1085273"/>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1712867" y="2711381"/>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3547223" y="2653481"/>
            <a:ext cx="1466555" cy="144819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2709799" y="3883759"/>
            <a:ext cx="1443182" cy="118150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1842477" y="5065263"/>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3788153" y="5167034"/>
            <a:ext cx="1443182" cy="129772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4428897" y="938134"/>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5617854" y="3416820"/>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5406034" y="2153474"/>
            <a:ext cx="1179701" cy="121751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6661234" y="1646480"/>
            <a:ext cx="1443182" cy="13697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grpSp>
        <p:nvGrpSpPr>
          <p:cNvPr id="58" name="Group 57"/>
          <p:cNvGrpSpPr/>
          <p:nvPr/>
        </p:nvGrpSpPr>
        <p:grpSpPr>
          <a:xfrm>
            <a:off x="4270609" y="2889051"/>
            <a:ext cx="432383" cy="429938"/>
            <a:chOff x="4157535" y="2399630"/>
            <a:chExt cx="1935667" cy="1924723"/>
          </a:xfrm>
        </p:grpSpPr>
        <p:sp>
          <p:nvSpPr>
            <p:cNvPr id="2" name="Oval 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Curved Connector 3"/>
            <p:cNvCxnSpPr>
              <a:stCxn id="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 name="Curved Connector 5"/>
            <p:cNvCxnSpPr>
              <a:stCxn id="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rot="3408812">
            <a:off x="4590762" y="4302804"/>
            <a:ext cx="472947" cy="470273"/>
            <a:chOff x="4157535" y="2399630"/>
            <a:chExt cx="1935667" cy="1924723"/>
          </a:xfrm>
        </p:grpSpPr>
        <p:sp>
          <p:nvSpPr>
            <p:cNvPr id="21" name="Oval 2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Curved Connector 21"/>
            <p:cNvCxnSpPr>
              <a:stCxn id="2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21" idx="1"/>
            </p:cNvCxnSpPr>
            <p:nvPr/>
          </p:nvCxnSpPr>
          <p:spPr>
            <a:xfrm rot="16200000" flipH="1" flipV="1">
              <a:off x="4365603" y="2589727"/>
              <a:ext cx="1" cy="416049"/>
            </a:xfrm>
            <a:prstGeom prst="curvedConnector4">
              <a:avLst>
                <a:gd name="adj1" fmla="val 2147483647"/>
                <a:gd name="adj2" fmla="val 9231"/>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2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 name="Curved Connector 25"/>
            <p:cNvCxnSpPr>
              <a:stCxn id="2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rot="5779067">
            <a:off x="3945950" y="3464122"/>
            <a:ext cx="432383" cy="429938"/>
            <a:chOff x="4157535" y="2399630"/>
            <a:chExt cx="1935667" cy="1924723"/>
          </a:xfrm>
        </p:grpSpPr>
        <p:sp>
          <p:nvSpPr>
            <p:cNvPr id="38" name="Oval 3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Curved Connector 38"/>
            <p:cNvCxnSpPr>
              <a:stCxn id="3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0" name="Curved Connector 39"/>
            <p:cNvCxnSpPr>
              <a:stCxn id="38"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2" name="Curved Connector 41"/>
            <p:cNvCxnSpPr>
              <a:stCxn id="3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3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7" name="Curved Connector 4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8" name="Curved Connector 4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1" name="Curved Connector 5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2" name="Curved Connector 5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00" name="Group 99"/>
          <p:cNvGrpSpPr/>
          <p:nvPr/>
        </p:nvGrpSpPr>
        <p:grpSpPr>
          <a:xfrm>
            <a:off x="6018824" y="5840571"/>
            <a:ext cx="432383" cy="429938"/>
            <a:chOff x="4157535" y="2399630"/>
            <a:chExt cx="1935667" cy="1924723"/>
          </a:xfrm>
        </p:grpSpPr>
        <p:sp>
          <p:nvSpPr>
            <p:cNvPr id="101" name="Oval 10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Curved Connector 101"/>
            <p:cNvCxnSpPr>
              <a:stCxn id="10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3" name="Curved Connector 102"/>
            <p:cNvCxnSpPr>
              <a:stCxn id="101"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4" name="Curved Connector 10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5" name="Curved Connector 104"/>
            <p:cNvCxnSpPr>
              <a:stCxn id="10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6" name="Curved Connector 105"/>
            <p:cNvCxnSpPr>
              <a:stCxn id="10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7" name="Curved Connector 10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8" name="Curved Connector 10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9" name="Curved Connector 10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0" name="Curved Connector 109"/>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22" name="Group 121"/>
          <p:cNvGrpSpPr/>
          <p:nvPr/>
        </p:nvGrpSpPr>
        <p:grpSpPr>
          <a:xfrm>
            <a:off x="8061614" y="5750122"/>
            <a:ext cx="432383" cy="429938"/>
            <a:chOff x="4157535" y="2399630"/>
            <a:chExt cx="1935667" cy="1924723"/>
          </a:xfrm>
        </p:grpSpPr>
        <p:sp>
          <p:nvSpPr>
            <p:cNvPr id="123" name="Oval 12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4" name="Curved Connector 123"/>
            <p:cNvCxnSpPr>
              <a:stCxn id="12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123"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6" name="Curved Connector 12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2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12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9" name="Curved Connector 12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0" name="Curved Connector 12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2" name="Curved Connector 13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2525965" y="3059273"/>
            <a:ext cx="4098186" cy="2497440"/>
            <a:chOff x="2525965" y="3059273"/>
            <a:chExt cx="4098186" cy="2497440"/>
          </a:xfrm>
        </p:grpSpPr>
        <p:pic>
          <p:nvPicPr>
            <p:cNvPr id="143" name="Picture 142"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4115849" flipV="1">
              <a:off x="2147641" y="3489833"/>
              <a:ext cx="802368" cy="45719"/>
            </a:xfrm>
            <a:prstGeom prst="rect">
              <a:avLst/>
            </a:prstGeom>
          </p:spPr>
        </p:pic>
        <p:pic>
          <p:nvPicPr>
            <p:cNvPr id="145" name="Picture 144"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3938234" flipV="1">
              <a:off x="3963789" y="3437597"/>
              <a:ext cx="802368" cy="45719"/>
            </a:xfrm>
            <a:prstGeom prst="rect">
              <a:avLst/>
            </a:prstGeom>
          </p:spPr>
        </p:pic>
        <p:pic>
          <p:nvPicPr>
            <p:cNvPr id="150" name="Picture 149"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459080" flipV="1">
              <a:off x="5821783" y="5510994"/>
              <a:ext cx="802368" cy="45719"/>
            </a:xfrm>
            <a:prstGeom prst="rect">
              <a:avLst/>
            </a:prstGeom>
          </p:spPr>
        </p:pic>
      </p:grpSp>
      <p:grpSp>
        <p:nvGrpSpPr>
          <p:cNvPr id="64" name="Group 63"/>
          <p:cNvGrpSpPr/>
          <p:nvPr/>
        </p:nvGrpSpPr>
        <p:grpSpPr>
          <a:xfrm>
            <a:off x="2152416" y="1296552"/>
            <a:ext cx="1114765" cy="891412"/>
            <a:chOff x="2927350" y="4008692"/>
            <a:chExt cx="1114765" cy="891412"/>
          </a:xfrm>
        </p:grpSpPr>
        <p:grpSp>
          <p:nvGrpSpPr>
            <p:cNvPr id="152" name="Group 151"/>
            <p:cNvGrpSpPr/>
            <p:nvPr/>
          </p:nvGrpSpPr>
          <p:grpSpPr>
            <a:xfrm>
              <a:off x="3285659" y="4249367"/>
              <a:ext cx="470480" cy="447409"/>
              <a:chOff x="4069230" y="2399630"/>
              <a:chExt cx="2023972" cy="1924723"/>
            </a:xfrm>
          </p:grpSpPr>
          <p:sp>
            <p:nvSpPr>
              <p:cNvPr id="153" name="Oval 15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4" name="Curved Connector 153"/>
              <p:cNvCxnSpPr>
                <a:stCxn id="15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5" name="Curved Connector 154"/>
              <p:cNvCxnSpPr>
                <a:stCxn id="153"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6" name="Curved Connector 15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7" name="Curved Connector 156"/>
              <p:cNvCxnSpPr>
                <a:stCxn id="15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8" name="Curved Connector 157"/>
              <p:cNvCxnSpPr>
                <a:stCxn id="15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9" name="Curved Connector 15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0" name="Curved Connector 15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1" name="Curved Connector 16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2" name="Curved Connector 16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63" name="Curved Connector 162"/>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4" name="Curved Connector 163"/>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5" name="Curved Connector 164"/>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6" name="Curved Connector 165"/>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7" name="Curved Connector 166"/>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Curved Connector 168"/>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170" name="Group 169"/>
          <p:cNvGrpSpPr/>
          <p:nvPr/>
        </p:nvGrpSpPr>
        <p:grpSpPr>
          <a:xfrm rot="6830613">
            <a:off x="4600777" y="1138007"/>
            <a:ext cx="1114765" cy="891412"/>
            <a:chOff x="2927350" y="4008692"/>
            <a:chExt cx="1114765" cy="891412"/>
          </a:xfrm>
        </p:grpSpPr>
        <p:grpSp>
          <p:nvGrpSpPr>
            <p:cNvPr id="171" name="Group 170"/>
            <p:cNvGrpSpPr/>
            <p:nvPr/>
          </p:nvGrpSpPr>
          <p:grpSpPr>
            <a:xfrm>
              <a:off x="3285659" y="4249367"/>
              <a:ext cx="470480" cy="447409"/>
              <a:chOff x="4069230" y="2399630"/>
              <a:chExt cx="2023972" cy="1924723"/>
            </a:xfrm>
          </p:grpSpPr>
          <p:sp>
            <p:nvSpPr>
              <p:cNvPr id="179" name="Oval 178"/>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0" name="Curved Connector 179"/>
              <p:cNvCxnSpPr>
                <a:stCxn id="179"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1" name="Curved Connector 180"/>
              <p:cNvCxnSpPr>
                <a:stCxn id="179"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2" name="Curved Connector 181"/>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3" name="Curved Connector 182"/>
              <p:cNvCxnSpPr>
                <a:stCxn id="179"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4" name="Curved Connector 183"/>
              <p:cNvCxnSpPr>
                <a:stCxn id="179"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5" name="Curved Connector 184"/>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6" name="Curved Connector 185"/>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7" name="Curved Connector 18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8" name="Curved Connector 187"/>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72" name="Curved Connector 171"/>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3" name="Curved Connector 172"/>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4" name="Curved Connector 173"/>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5" name="Curved Connector 174"/>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6" name="Curved Connector 175"/>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Curved Connector 177"/>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189" name="Group 188"/>
          <p:cNvGrpSpPr/>
          <p:nvPr/>
        </p:nvGrpSpPr>
        <p:grpSpPr>
          <a:xfrm rot="14918907">
            <a:off x="1991336" y="5304708"/>
            <a:ext cx="1114765" cy="891412"/>
            <a:chOff x="2927350" y="4008692"/>
            <a:chExt cx="1114765" cy="891412"/>
          </a:xfrm>
        </p:grpSpPr>
        <p:grpSp>
          <p:nvGrpSpPr>
            <p:cNvPr id="190" name="Group 189"/>
            <p:cNvGrpSpPr/>
            <p:nvPr/>
          </p:nvGrpSpPr>
          <p:grpSpPr>
            <a:xfrm>
              <a:off x="3285659" y="4249367"/>
              <a:ext cx="470480" cy="447409"/>
              <a:chOff x="4069230" y="2399630"/>
              <a:chExt cx="2023972" cy="1924723"/>
            </a:xfrm>
          </p:grpSpPr>
          <p:sp>
            <p:nvSpPr>
              <p:cNvPr id="198" name="Oval 19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9" name="Curved Connector 198"/>
              <p:cNvCxnSpPr>
                <a:stCxn id="19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0" name="Curved Connector 199"/>
              <p:cNvCxnSpPr>
                <a:stCxn id="198"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1" name="Curved Connector 20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2" name="Curved Connector 201"/>
              <p:cNvCxnSpPr>
                <a:stCxn id="19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3" name="Curved Connector 202"/>
              <p:cNvCxnSpPr>
                <a:stCxn id="19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4" name="Curved Connector 203"/>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5" name="Curved Connector 20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6" name="Curved Connector 205"/>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7" name="Curved Connector 206"/>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91" name="Curved Connector 190"/>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92" name="Curved Connector 191"/>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93" name="Curved Connector 192"/>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4" name="Curved Connector 193"/>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5" name="Curved Connector 194"/>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7" name="Curved Connector 196"/>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208" name="Group 207"/>
          <p:cNvGrpSpPr/>
          <p:nvPr/>
        </p:nvGrpSpPr>
        <p:grpSpPr>
          <a:xfrm flipH="1">
            <a:off x="5852459" y="3686810"/>
            <a:ext cx="905684" cy="788577"/>
            <a:chOff x="2927350" y="4008692"/>
            <a:chExt cx="1114765" cy="891412"/>
          </a:xfrm>
        </p:grpSpPr>
        <p:grpSp>
          <p:nvGrpSpPr>
            <p:cNvPr id="209" name="Group 208"/>
            <p:cNvGrpSpPr/>
            <p:nvPr/>
          </p:nvGrpSpPr>
          <p:grpSpPr>
            <a:xfrm>
              <a:off x="3285659" y="4249367"/>
              <a:ext cx="470480" cy="447409"/>
              <a:chOff x="4069230" y="2399630"/>
              <a:chExt cx="2023972" cy="1924723"/>
            </a:xfrm>
          </p:grpSpPr>
          <p:sp>
            <p:nvSpPr>
              <p:cNvPr id="217" name="Oval 216"/>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8" name="Curved Connector 217"/>
              <p:cNvCxnSpPr>
                <a:stCxn id="217"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19" name="Curved Connector 218"/>
              <p:cNvCxnSpPr>
                <a:stCxn id="217"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0" name="Curved Connector 219"/>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1" name="Curved Connector 220"/>
              <p:cNvCxnSpPr>
                <a:stCxn id="217"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2" name="Curved Connector 221"/>
              <p:cNvCxnSpPr>
                <a:stCxn id="217"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3" name="Curved Connector 22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4" name="Curved Connector 223"/>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5" name="Curved Connector 224"/>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6" name="Curved Connector 225"/>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210" name="Curved Connector 209"/>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11" name="Curved Connector 210"/>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12" name="Curved Connector 211"/>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3" name="Curved Connector 212"/>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4" name="Curved Connector 213"/>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6" name="Curved Connector 215"/>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6860802" y="1819969"/>
            <a:ext cx="1014644" cy="891412"/>
            <a:chOff x="6860802" y="1819969"/>
            <a:chExt cx="1014644" cy="891412"/>
          </a:xfrm>
        </p:grpSpPr>
        <p:grpSp>
          <p:nvGrpSpPr>
            <p:cNvPr id="246" name="Group 245"/>
            <p:cNvGrpSpPr/>
            <p:nvPr/>
          </p:nvGrpSpPr>
          <p:grpSpPr>
            <a:xfrm>
              <a:off x="6881331" y="1819969"/>
              <a:ext cx="994115" cy="891412"/>
              <a:chOff x="3048000" y="4008692"/>
              <a:chExt cx="994115" cy="891412"/>
            </a:xfrm>
          </p:grpSpPr>
          <p:grpSp>
            <p:nvGrpSpPr>
              <p:cNvPr id="247" name="Group 246"/>
              <p:cNvGrpSpPr/>
              <p:nvPr/>
            </p:nvGrpSpPr>
            <p:grpSpPr>
              <a:xfrm>
                <a:off x="3285659" y="4249367"/>
                <a:ext cx="470480" cy="447409"/>
                <a:chOff x="4069230" y="2399630"/>
                <a:chExt cx="2023972" cy="1924723"/>
              </a:xfrm>
            </p:grpSpPr>
            <p:sp>
              <p:nvSpPr>
                <p:cNvPr id="255" name="Oval 254"/>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6" name="Curved Connector 255"/>
                <p:cNvCxnSpPr>
                  <a:stCxn id="255"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7" name="Curved Connector 256"/>
                <p:cNvCxnSpPr>
                  <a:stCxn id="255"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8" name="Curved Connector 25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9" name="Curved Connector 258"/>
                <p:cNvCxnSpPr>
                  <a:stCxn id="255"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0" name="Curved Connector 259"/>
                <p:cNvCxnSpPr>
                  <a:stCxn id="255"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1" name="Curved Connector 260"/>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2" name="Curved Connector 261"/>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3" name="Curved Connector 262"/>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4" name="Curved Connector 263"/>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248" name="Curved Connector 247"/>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49" name="Curved Connector 248"/>
              <p:cNvCxnSpPr/>
              <p:nvPr/>
            </p:nvCxnSpPr>
            <p:spPr>
              <a:xfrm rot="5400000">
                <a:off x="3633729" y="4123388"/>
                <a:ext cx="227737" cy="81113"/>
              </a:xfrm>
              <a:prstGeom prst="curvedConnector3">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0" name="Curved Connector 249"/>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51" name="Curved Connector 250"/>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52" name="Curved Connector 251"/>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54" name="Curved Connector 253"/>
              <p:cNvCxnSpPr/>
              <p:nvPr/>
            </p:nvCxnSpPr>
            <p:spPr>
              <a:xfrm rot="16200000" flipV="1">
                <a:off x="3639588" y="4741204"/>
                <a:ext cx="251552" cy="66248"/>
              </a:xfrm>
              <a:prstGeom prst="curvedConnector3">
                <a:avLst>
                  <a:gd name="adj1" fmla="val 90389"/>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grpSp>
        <p:cxnSp>
          <p:nvCxnSpPr>
            <p:cNvPr id="265" name="Curved Connector 264"/>
            <p:cNvCxnSpPr/>
            <p:nvPr/>
          </p:nvCxnSpPr>
          <p:spPr>
            <a:xfrm rot="10800000" flipV="1">
              <a:off x="6860802" y="2150186"/>
              <a:ext cx="258188" cy="141466"/>
            </a:xfrm>
            <a:prstGeom prst="curvedConnector3">
              <a:avLst>
                <a:gd name="adj1" fmla="val 50000"/>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5715435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Box 11"/>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grpSp>
        <p:nvGrpSpPr>
          <p:cNvPr id="58" name="Group 57"/>
          <p:cNvGrpSpPr/>
          <p:nvPr/>
        </p:nvGrpSpPr>
        <p:grpSpPr>
          <a:xfrm>
            <a:off x="4270609" y="2889051"/>
            <a:ext cx="432383" cy="429938"/>
            <a:chOff x="4157535" y="2399630"/>
            <a:chExt cx="1935667" cy="1924723"/>
          </a:xfrm>
        </p:grpSpPr>
        <p:sp>
          <p:nvSpPr>
            <p:cNvPr id="2" name="Oval 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Curved Connector 3"/>
            <p:cNvCxnSpPr>
              <a:stCxn id="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 name="Curved Connector 5"/>
            <p:cNvCxnSpPr>
              <a:stCxn id="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rot="3408812">
            <a:off x="4590762" y="4302804"/>
            <a:ext cx="472947" cy="470273"/>
            <a:chOff x="4157535" y="2399630"/>
            <a:chExt cx="1935667" cy="1924723"/>
          </a:xfrm>
        </p:grpSpPr>
        <p:sp>
          <p:nvSpPr>
            <p:cNvPr id="21" name="Oval 2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Curved Connector 21"/>
            <p:cNvCxnSpPr>
              <a:stCxn id="2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21" idx="1"/>
            </p:cNvCxnSpPr>
            <p:nvPr/>
          </p:nvCxnSpPr>
          <p:spPr>
            <a:xfrm rot="16200000" flipH="1" flipV="1">
              <a:off x="4365603" y="2589727"/>
              <a:ext cx="1" cy="416049"/>
            </a:xfrm>
            <a:prstGeom prst="curvedConnector4">
              <a:avLst>
                <a:gd name="adj1" fmla="val 2147483647"/>
                <a:gd name="adj2" fmla="val 9231"/>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2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 name="Curved Connector 25"/>
            <p:cNvCxnSpPr>
              <a:stCxn id="2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rot="5779067">
            <a:off x="3945950" y="3464122"/>
            <a:ext cx="432383" cy="429938"/>
            <a:chOff x="4157535" y="2399630"/>
            <a:chExt cx="1935667" cy="1924723"/>
          </a:xfrm>
        </p:grpSpPr>
        <p:sp>
          <p:nvSpPr>
            <p:cNvPr id="38" name="Oval 3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Curved Connector 38"/>
            <p:cNvCxnSpPr>
              <a:stCxn id="3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0" name="Curved Connector 39"/>
            <p:cNvCxnSpPr>
              <a:stCxn id="38"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2" name="Curved Connector 41"/>
            <p:cNvCxnSpPr>
              <a:stCxn id="3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3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7" name="Curved Connector 4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8" name="Curved Connector 4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1" name="Curved Connector 5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2" name="Curved Connector 5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00" name="Group 99"/>
          <p:cNvGrpSpPr/>
          <p:nvPr/>
        </p:nvGrpSpPr>
        <p:grpSpPr>
          <a:xfrm>
            <a:off x="6018824" y="5840571"/>
            <a:ext cx="432383" cy="429938"/>
            <a:chOff x="4157535" y="2399630"/>
            <a:chExt cx="1935667" cy="1924723"/>
          </a:xfrm>
        </p:grpSpPr>
        <p:sp>
          <p:nvSpPr>
            <p:cNvPr id="101" name="Oval 10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Curved Connector 101"/>
            <p:cNvCxnSpPr>
              <a:stCxn id="10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3" name="Curved Connector 102"/>
            <p:cNvCxnSpPr>
              <a:stCxn id="101"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4" name="Curved Connector 10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5" name="Curved Connector 104"/>
            <p:cNvCxnSpPr>
              <a:stCxn id="10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6" name="Curved Connector 105"/>
            <p:cNvCxnSpPr>
              <a:stCxn id="10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7" name="Curved Connector 10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8" name="Curved Connector 10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9" name="Curved Connector 10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0" name="Curved Connector 109"/>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22" name="Group 121"/>
          <p:cNvGrpSpPr/>
          <p:nvPr/>
        </p:nvGrpSpPr>
        <p:grpSpPr>
          <a:xfrm>
            <a:off x="8061614" y="5750122"/>
            <a:ext cx="432383" cy="429938"/>
            <a:chOff x="4157535" y="2399630"/>
            <a:chExt cx="1935667" cy="1924723"/>
          </a:xfrm>
        </p:grpSpPr>
        <p:sp>
          <p:nvSpPr>
            <p:cNvPr id="123" name="Oval 12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4" name="Curved Connector 123"/>
            <p:cNvCxnSpPr>
              <a:stCxn id="12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123"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6" name="Curved Connector 12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2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12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9" name="Curved Connector 12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0" name="Curved Connector 12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2" name="Curved Connector 13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2525965" y="3059273"/>
            <a:ext cx="4098186" cy="2497440"/>
            <a:chOff x="2525965" y="3059273"/>
            <a:chExt cx="4098186" cy="2497440"/>
          </a:xfrm>
        </p:grpSpPr>
        <p:pic>
          <p:nvPicPr>
            <p:cNvPr id="143" name="Picture 142"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4115849" flipV="1">
              <a:off x="2147641" y="3489833"/>
              <a:ext cx="802368" cy="45719"/>
            </a:xfrm>
            <a:prstGeom prst="rect">
              <a:avLst/>
            </a:prstGeom>
          </p:spPr>
        </p:pic>
        <p:pic>
          <p:nvPicPr>
            <p:cNvPr id="145" name="Picture 144"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3938234" flipV="1">
              <a:off x="3963789" y="3437597"/>
              <a:ext cx="802368" cy="45719"/>
            </a:xfrm>
            <a:prstGeom prst="rect">
              <a:avLst/>
            </a:prstGeom>
          </p:spPr>
        </p:pic>
        <p:pic>
          <p:nvPicPr>
            <p:cNvPr id="150" name="Picture 149" descr="LibraryFrag2.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459080" flipV="1">
              <a:off x="5821783" y="5510994"/>
              <a:ext cx="802368" cy="45719"/>
            </a:xfrm>
            <a:prstGeom prst="rect">
              <a:avLst/>
            </a:prstGeom>
          </p:spPr>
        </p:pic>
      </p:grpSp>
      <p:grpSp>
        <p:nvGrpSpPr>
          <p:cNvPr id="64" name="Group 63"/>
          <p:cNvGrpSpPr/>
          <p:nvPr/>
        </p:nvGrpSpPr>
        <p:grpSpPr>
          <a:xfrm>
            <a:off x="2152416" y="1296552"/>
            <a:ext cx="1114765" cy="891412"/>
            <a:chOff x="2927350" y="4008692"/>
            <a:chExt cx="1114765" cy="891412"/>
          </a:xfrm>
        </p:grpSpPr>
        <p:grpSp>
          <p:nvGrpSpPr>
            <p:cNvPr id="152" name="Group 151"/>
            <p:cNvGrpSpPr/>
            <p:nvPr/>
          </p:nvGrpSpPr>
          <p:grpSpPr>
            <a:xfrm>
              <a:off x="3285659" y="4249367"/>
              <a:ext cx="470480" cy="447409"/>
              <a:chOff x="4069230" y="2399630"/>
              <a:chExt cx="2023972" cy="1924723"/>
            </a:xfrm>
          </p:grpSpPr>
          <p:sp>
            <p:nvSpPr>
              <p:cNvPr id="153" name="Oval 15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4" name="Curved Connector 153"/>
              <p:cNvCxnSpPr>
                <a:stCxn id="15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5" name="Curved Connector 154"/>
              <p:cNvCxnSpPr>
                <a:stCxn id="153"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6" name="Curved Connector 15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7" name="Curved Connector 156"/>
              <p:cNvCxnSpPr>
                <a:stCxn id="15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8" name="Curved Connector 157"/>
              <p:cNvCxnSpPr>
                <a:stCxn id="15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9" name="Curved Connector 15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0" name="Curved Connector 15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1" name="Curved Connector 16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2" name="Curved Connector 16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63" name="Curved Connector 162"/>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4" name="Curved Connector 163"/>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5" name="Curved Connector 164"/>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6" name="Curved Connector 165"/>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7" name="Curved Connector 166"/>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Curved Connector 168"/>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170" name="Group 169"/>
          <p:cNvGrpSpPr/>
          <p:nvPr/>
        </p:nvGrpSpPr>
        <p:grpSpPr>
          <a:xfrm rot="6830613">
            <a:off x="4600777" y="1138007"/>
            <a:ext cx="1114765" cy="891412"/>
            <a:chOff x="2927350" y="4008692"/>
            <a:chExt cx="1114765" cy="891412"/>
          </a:xfrm>
        </p:grpSpPr>
        <p:grpSp>
          <p:nvGrpSpPr>
            <p:cNvPr id="171" name="Group 170"/>
            <p:cNvGrpSpPr/>
            <p:nvPr/>
          </p:nvGrpSpPr>
          <p:grpSpPr>
            <a:xfrm>
              <a:off x="3285659" y="4249367"/>
              <a:ext cx="470480" cy="447409"/>
              <a:chOff x="4069230" y="2399630"/>
              <a:chExt cx="2023972" cy="1924723"/>
            </a:xfrm>
          </p:grpSpPr>
          <p:sp>
            <p:nvSpPr>
              <p:cNvPr id="179" name="Oval 178"/>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0" name="Curved Connector 179"/>
              <p:cNvCxnSpPr>
                <a:stCxn id="179"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1" name="Curved Connector 180"/>
              <p:cNvCxnSpPr>
                <a:stCxn id="179"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2" name="Curved Connector 181"/>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3" name="Curved Connector 182"/>
              <p:cNvCxnSpPr>
                <a:stCxn id="179"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4" name="Curved Connector 183"/>
              <p:cNvCxnSpPr>
                <a:stCxn id="179"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5" name="Curved Connector 184"/>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6" name="Curved Connector 185"/>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7" name="Curved Connector 18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8" name="Curved Connector 187"/>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72" name="Curved Connector 171"/>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3" name="Curved Connector 172"/>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4" name="Curved Connector 173"/>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5" name="Curved Connector 174"/>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6" name="Curved Connector 175"/>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Curved Connector 177"/>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189" name="Group 188"/>
          <p:cNvGrpSpPr/>
          <p:nvPr/>
        </p:nvGrpSpPr>
        <p:grpSpPr>
          <a:xfrm rot="14918907">
            <a:off x="1991336" y="5304708"/>
            <a:ext cx="1114765" cy="891412"/>
            <a:chOff x="2927350" y="4008692"/>
            <a:chExt cx="1114765" cy="891412"/>
          </a:xfrm>
        </p:grpSpPr>
        <p:grpSp>
          <p:nvGrpSpPr>
            <p:cNvPr id="190" name="Group 189"/>
            <p:cNvGrpSpPr/>
            <p:nvPr/>
          </p:nvGrpSpPr>
          <p:grpSpPr>
            <a:xfrm>
              <a:off x="3285659" y="4249367"/>
              <a:ext cx="470480" cy="447409"/>
              <a:chOff x="4069230" y="2399630"/>
              <a:chExt cx="2023972" cy="1924723"/>
            </a:xfrm>
          </p:grpSpPr>
          <p:sp>
            <p:nvSpPr>
              <p:cNvPr id="198" name="Oval 19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9" name="Curved Connector 198"/>
              <p:cNvCxnSpPr>
                <a:stCxn id="19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0" name="Curved Connector 199"/>
              <p:cNvCxnSpPr>
                <a:stCxn id="198"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1" name="Curved Connector 20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2" name="Curved Connector 201"/>
              <p:cNvCxnSpPr>
                <a:stCxn id="19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3" name="Curved Connector 202"/>
              <p:cNvCxnSpPr>
                <a:stCxn id="19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4" name="Curved Connector 203"/>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5" name="Curved Connector 20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6" name="Curved Connector 205"/>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7" name="Curved Connector 206"/>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91" name="Curved Connector 190"/>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92" name="Curved Connector 191"/>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93" name="Curved Connector 192"/>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4" name="Curved Connector 193"/>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5" name="Curved Connector 194"/>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7" name="Curved Connector 196"/>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208" name="Group 207"/>
          <p:cNvGrpSpPr/>
          <p:nvPr/>
        </p:nvGrpSpPr>
        <p:grpSpPr>
          <a:xfrm flipH="1">
            <a:off x="5852459" y="3686810"/>
            <a:ext cx="905684" cy="788577"/>
            <a:chOff x="2927350" y="4008692"/>
            <a:chExt cx="1114765" cy="891412"/>
          </a:xfrm>
        </p:grpSpPr>
        <p:grpSp>
          <p:nvGrpSpPr>
            <p:cNvPr id="209" name="Group 208"/>
            <p:cNvGrpSpPr/>
            <p:nvPr/>
          </p:nvGrpSpPr>
          <p:grpSpPr>
            <a:xfrm>
              <a:off x="3285659" y="4249367"/>
              <a:ext cx="470480" cy="447409"/>
              <a:chOff x="4069230" y="2399630"/>
              <a:chExt cx="2023972" cy="1924723"/>
            </a:xfrm>
          </p:grpSpPr>
          <p:sp>
            <p:nvSpPr>
              <p:cNvPr id="217" name="Oval 216"/>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8" name="Curved Connector 217"/>
              <p:cNvCxnSpPr>
                <a:stCxn id="217"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19" name="Curved Connector 218"/>
              <p:cNvCxnSpPr>
                <a:stCxn id="217"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0" name="Curved Connector 219"/>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1" name="Curved Connector 220"/>
              <p:cNvCxnSpPr>
                <a:stCxn id="217"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2" name="Curved Connector 221"/>
              <p:cNvCxnSpPr>
                <a:stCxn id="217"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3" name="Curved Connector 22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4" name="Curved Connector 223"/>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5" name="Curved Connector 224"/>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6" name="Curved Connector 225"/>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210" name="Curved Connector 209"/>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11" name="Curved Connector 210"/>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12" name="Curved Connector 211"/>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3" name="Curved Connector 212"/>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4" name="Curved Connector 213"/>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6" name="Curved Connector 215"/>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227" name="Group 226"/>
          <p:cNvGrpSpPr/>
          <p:nvPr/>
        </p:nvGrpSpPr>
        <p:grpSpPr>
          <a:xfrm>
            <a:off x="6860802" y="1819969"/>
            <a:ext cx="1014644" cy="891412"/>
            <a:chOff x="6860802" y="1819969"/>
            <a:chExt cx="1014644" cy="891412"/>
          </a:xfrm>
        </p:grpSpPr>
        <p:grpSp>
          <p:nvGrpSpPr>
            <p:cNvPr id="228" name="Group 227"/>
            <p:cNvGrpSpPr/>
            <p:nvPr/>
          </p:nvGrpSpPr>
          <p:grpSpPr>
            <a:xfrm>
              <a:off x="6881331" y="1819969"/>
              <a:ext cx="994115" cy="891412"/>
              <a:chOff x="3048000" y="4008692"/>
              <a:chExt cx="994115" cy="891412"/>
            </a:xfrm>
          </p:grpSpPr>
          <p:grpSp>
            <p:nvGrpSpPr>
              <p:cNvPr id="230" name="Group 229"/>
              <p:cNvGrpSpPr/>
              <p:nvPr/>
            </p:nvGrpSpPr>
            <p:grpSpPr>
              <a:xfrm>
                <a:off x="3285659" y="4249367"/>
                <a:ext cx="470480" cy="447409"/>
                <a:chOff x="4069230" y="2399630"/>
                <a:chExt cx="2023972" cy="1924723"/>
              </a:xfrm>
            </p:grpSpPr>
            <p:sp>
              <p:nvSpPr>
                <p:cNvPr id="237" name="Oval 236"/>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8" name="Curved Connector 237"/>
                <p:cNvCxnSpPr>
                  <a:stCxn id="237"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39" name="Curved Connector 238"/>
                <p:cNvCxnSpPr>
                  <a:stCxn id="237"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0" name="Curved Connector 239"/>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1" name="Curved Connector 240"/>
                <p:cNvCxnSpPr>
                  <a:stCxn id="237"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2" name="Curved Connector 241"/>
                <p:cNvCxnSpPr>
                  <a:stCxn id="237"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3" name="Curved Connector 24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4" name="Curved Connector 243"/>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5" name="Curved Connector 244"/>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6" name="Curved Connector 245"/>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231" name="Curved Connector 230"/>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32" name="Curved Connector 231"/>
              <p:cNvCxnSpPr/>
              <p:nvPr/>
            </p:nvCxnSpPr>
            <p:spPr>
              <a:xfrm rot="5400000">
                <a:off x="3633729" y="4123388"/>
                <a:ext cx="227737" cy="81113"/>
              </a:xfrm>
              <a:prstGeom prst="curvedConnector3">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3" name="Curved Connector 232"/>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34" name="Curved Connector 233"/>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35" name="Curved Connector 234"/>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36" name="Curved Connector 235"/>
              <p:cNvCxnSpPr/>
              <p:nvPr/>
            </p:nvCxnSpPr>
            <p:spPr>
              <a:xfrm rot="16200000" flipV="1">
                <a:off x="3639588" y="4741204"/>
                <a:ext cx="251552" cy="66248"/>
              </a:xfrm>
              <a:prstGeom prst="curvedConnector3">
                <a:avLst>
                  <a:gd name="adj1" fmla="val 90389"/>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grpSp>
        <p:cxnSp>
          <p:nvCxnSpPr>
            <p:cNvPr id="229" name="Curved Connector 228"/>
            <p:cNvCxnSpPr/>
            <p:nvPr/>
          </p:nvCxnSpPr>
          <p:spPr>
            <a:xfrm rot="10800000" flipV="1">
              <a:off x="6860802" y="2150186"/>
              <a:ext cx="258188" cy="141466"/>
            </a:xfrm>
            <a:prstGeom prst="curvedConnector3">
              <a:avLst>
                <a:gd name="adj1" fmla="val 50000"/>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58263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400">
        <p14:ripple/>
      </p:transition>
    </mc:Choice>
    <mc:Fallback>
      <mp:transition xmlns:mp="http://schemas.microsoft.com/office/mac/powerpoint/2008/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 name="Group 6"/>
          <p:cNvGrpSpPr/>
          <p:nvPr/>
        </p:nvGrpSpPr>
        <p:grpSpPr>
          <a:xfrm>
            <a:off x="1645920" y="4460240"/>
            <a:ext cx="7498080" cy="2397760"/>
            <a:chOff x="1645920" y="4460240"/>
            <a:chExt cx="7498080" cy="2397760"/>
          </a:xfrm>
        </p:grpSpPr>
        <p:sp>
          <p:nvSpPr>
            <p:cNvPr id="5" name="Rectangle 4"/>
            <p:cNvSpPr/>
            <p:nvPr/>
          </p:nvSpPr>
          <p:spPr>
            <a:xfrm flipV="1">
              <a:off x="1645920" y="4470400"/>
              <a:ext cx="7498080" cy="2387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nip Same Side Corner Rectangle 2"/>
            <p:cNvSpPr/>
            <p:nvPr/>
          </p:nvSpPr>
          <p:spPr>
            <a:xfrm flipV="1">
              <a:off x="6878090" y="4460240"/>
              <a:ext cx="908783" cy="1361440"/>
            </a:xfrm>
            <a:prstGeom prst="snip2SameRect">
              <a:avLst/>
            </a:prstGeom>
            <a:gradFill>
              <a:gsLst>
                <a:gs pos="0">
                  <a:schemeClr val="accent1">
                    <a:lumMod val="20000"/>
                    <a:lumOff val="80000"/>
                  </a:schemeClr>
                </a:gs>
                <a:gs pos="100000">
                  <a:schemeClr val="tx2">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Snip Same Side Corner Rectangle 246"/>
            <p:cNvSpPr/>
            <p:nvPr/>
          </p:nvSpPr>
          <p:spPr>
            <a:xfrm flipV="1">
              <a:off x="5605687" y="4460240"/>
              <a:ext cx="908783" cy="1361440"/>
            </a:xfrm>
            <a:prstGeom prst="snip2SameRect">
              <a:avLst/>
            </a:prstGeom>
            <a:gradFill>
              <a:gsLst>
                <a:gs pos="0">
                  <a:schemeClr val="accent1">
                    <a:lumMod val="20000"/>
                    <a:lumOff val="80000"/>
                  </a:schemeClr>
                </a:gs>
                <a:gs pos="100000">
                  <a:schemeClr val="tx2">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Snip Same Side Corner Rectangle 247"/>
            <p:cNvSpPr/>
            <p:nvPr/>
          </p:nvSpPr>
          <p:spPr>
            <a:xfrm flipV="1">
              <a:off x="8148234" y="4460240"/>
              <a:ext cx="908783" cy="1361440"/>
            </a:xfrm>
            <a:prstGeom prst="snip2SameRect">
              <a:avLst/>
            </a:prstGeom>
            <a:gradFill>
              <a:gsLst>
                <a:gs pos="0">
                  <a:schemeClr val="accent1">
                    <a:lumMod val="20000"/>
                    <a:lumOff val="80000"/>
                  </a:schemeClr>
                </a:gs>
                <a:gs pos="100000">
                  <a:schemeClr val="tx2">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Snip Same Side Corner Rectangle 248"/>
            <p:cNvSpPr/>
            <p:nvPr/>
          </p:nvSpPr>
          <p:spPr>
            <a:xfrm flipV="1">
              <a:off x="3060563" y="4460240"/>
              <a:ext cx="908783" cy="1361440"/>
            </a:xfrm>
            <a:prstGeom prst="snip2SameRect">
              <a:avLst/>
            </a:prstGeom>
            <a:gradFill>
              <a:gsLst>
                <a:gs pos="0">
                  <a:schemeClr val="accent1">
                    <a:lumMod val="20000"/>
                    <a:lumOff val="80000"/>
                  </a:schemeClr>
                </a:gs>
                <a:gs pos="100000">
                  <a:schemeClr val="tx2">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Snip Same Side Corner Rectangle 249"/>
            <p:cNvSpPr/>
            <p:nvPr/>
          </p:nvSpPr>
          <p:spPr>
            <a:xfrm flipV="1">
              <a:off x="1788160" y="4460240"/>
              <a:ext cx="908783" cy="1361440"/>
            </a:xfrm>
            <a:prstGeom prst="snip2SameRect">
              <a:avLst/>
            </a:prstGeom>
            <a:gradFill>
              <a:gsLst>
                <a:gs pos="0">
                  <a:schemeClr val="accent1">
                    <a:lumMod val="20000"/>
                    <a:lumOff val="80000"/>
                  </a:schemeClr>
                </a:gs>
                <a:gs pos="100000">
                  <a:schemeClr val="tx2">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Snip Same Side Corner Rectangle 250"/>
            <p:cNvSpPr/>
            <p:nvPr/>
          </p:nvSpPr>
          <p:spPr>
            <a:xfrm flipV="1">
              <a:off x="4330707" y="4460240"/>
              <a:ext cx="908783" cy="1361440"/>
            </a:xfrm>
            <a:prstGeom prst="snip2SameRect">
              <a:avLst/>
            </a:prstGeom>
            <a:gradFill>
              <a:gsLst>
                <a:gs pos="0">
                  <a:schemeClr val="accent1">
                    <a:lumMod val="20000"/>
                    <a:lumOff val="80000"/>
                  </a:schemeClr>
                </a:gs>
                <a:gs pos="100000">
                  <a:schemeClr val="tx2">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grpSp>
        <p:nvGrpSpPr>
          <p:cNvPr id="58" name="Group 57"/>
          <p:cNvGrpSpPr/>
          <p:nvPr/>
        </p:nvGrpSpPr>
        <p:grpSpPr>
          <a:xfrm>
            <a:off x="4270609" y="2889051"/>
            <a:ext cx="432383" cy="429938"/>
            <a:chOff x="4157535" y="2399630"/>
            <a:chExt cx="1935667" cy="1924723"/>
          </a:xfrm>
        </p:grpSpPr>
        <p:sp>
          <p:nvSpPr>
            <p:cNvPr id="2" name="Oval 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Curved Connector 3"/>
            <p:cNvCxnSpPr>
              <a:stCxn id="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 name="Curved Connector 5"/>
            <p:cNvCxnSpPr>
              <a:stCxn id="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rot="5867352">
            <a:off x="2310530" y="1419547"/>
            <a:ext cx="934541" cy="747297"/>
            <a:chOff x="2927350" y="4008692"/>
            <a:chExt cx="1114765" cy="891412"/>
          </a:xfrm>
        </p:grpSpPr>
        <p:grpSp>
          <p:nvGrpSpPr>
            <p:cNvPr id="152" name="Group 151"/>
            <p:cNvGrpSpPr/>
            <p:nvPr/>
          </p:nvGrpSpPr>
          <p:grpSpPr>
            <a:xfrm>
              <a:off x="3285659" y="4249367"/>
              <a:ext cx="470480" cy="447409"/>
              <a:chOff x="4069230" y="2399630"/>
              <a:chExt cx="2023972" cy="1924723"/>
            </a:xfrm>
          </p:grpSpPr>
          <p:sp>
            <p:nvSpPr>
              <p:cNvPr id="153" name="Oval 15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4" name="Curved Connector 153"/>
              <p:cNvCxnSpPr>
                <a:stCxn id="15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5" name="Curved Connector 154"/>
              <p:cNvCxnSpPr>
                <a:stCxn id="153"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6" name="Curved Connector 15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7" name="Curved Connector 156"/>
              <p:cNvCxnSpPr>
                <a:stCxn id="15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8" name="Curved Connector 157"/>
              <p:cNvCxnSpPr>
                <a:stCxn id="15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9" name="Curved Connector 15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0" name="Curved Connector 15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1" name="Curved Connector 16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2" name="Curved Connector 16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63" name="Curved Connector 162"/>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4" name="Curved Connector 163"/>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5" name="Curved Connector 164"/>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6" name="Curved Connector 165"/>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7" name="Curved Connector 166"/>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Curved Connector 168"/>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170" name="Group 169"/>
          <p:cNvGrpSpPr/>
          <p:nvPr/>
        </p:nvGrpSpPr>
        <p:grpSpPr>
          <a:xfrm rot="17715770">
            <a:off x="4800131" y="1444071"/>
            <a:ext cx="814340" cy="651180"/>
            <a:chOff x="2927350" y="4008692"/>
            <a:chExt cx="1114765" cy="891412"/>
          </a:xfrm>
        </p:grpSpPr>
        <p:grpSp>
          <p:nvGrpSpPr>
            <p:cNvPr id="171" name="Group 170"/>
            <p:cNvGrpSpPr/>
            <p:nvPr/>
          </p:nvGrpSpPr>
          <p:grpSpPr>
            <a:xfrm>
              <a:off x="3285659" y="4249367"/>
              <a:ext cx="470480" cy="447409"/>
              <a:chOff x="4069230" y="2399630"/>
              <a:chExt cx="2023972" cy="1924723"/>
            </a:xfrm>
          </p:grpSpPr>
          <p:sp>
            <p:nvSpPr>
              <p:cNvPr id="179" name="Oval 178"/>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0" name="Curved Connector 179"/>
              <p:cNvCxnSpPr>
                <a:stCxn id="179"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1" name="Curved Connector 180"/>
              <p:cNvCxnSpPr>
                <a:stCxn id="179"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2" name="Curved Connector 181"/>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3" name="Curved Connector 182"/>
              <p:cNvCxnSpPr>
                <a:stCxn id="179"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4" name="Curved Connector 183"/>
              <p:cNvCxnSpPr>
                <a:stCxn id="179"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5" name="Curved Connector 184"/>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6" name="Curved Connector 185"/>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7" name="Curved Connector 18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8" name="Curved Connector 187"/>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72" name="Curved Connector 171"/>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3" name="Curved Connector 172"/>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4" name="Curved Connector 173"/>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5" name="Curved Connector 174"/>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6" name="Curved Connector 175"/>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Curved Connector 177"/>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227" name="Group 226"/>
          <p:cNvGrpSpPr/>
          <p:nvPr/>
        </p:nvGrpSpPr>
        <p:grpSpPr>
          <a:xfrm rot="17919662">
            <a:off x="7090108" y="2021425"/>
            <a:ext cx="785337" cy="689955"/>
            <a:chOff x="6860802" y="1819969"/>
            <a:chExt cx="1014644" cy="891412"/>
          </a:xfrm>
        </p:grpSpPr>
        <p:grpSp>
          <p:nvGrpSpPr>
            <p:cNvPr id="228" name="Group 227"/>
            <p:cNvGrpSpPr/>
            <p:nvPr/>
          </p:nvGrpSpPr>
          <p:grpSpPr>
            <a:xfrm>
              <a:off x="6881331" y="1819969"/>
              <a:ext cx="994115" cy="891412"/>
              <a:chOff x="3048000" y="4008692"/>
              <a:chExt cx="994115" cy="891412"/>
            </a:xfrm>
          </p:grpSpPr>
          <p:grpSp>
            <p:nvGrpSpPr>
              <p:cNvPr id="230" name="Group 229"/>
              <p:cNvGrpSpPr/>
              <p:nvPr/>
            </p:nvGrpSpPr>
            <p:grpSpPr>
              <a:xfrm>
                <a:off x="3285659" y="4249367"/>
                <a:ext cx="470480" cy="447409"/>
                <a:chOff x="4069230" y="2399630"/>
                <a:chExt cx="2023972" cy="1924723"/>
              </a:xfrm>
            </p:grpSpPr>
            <p:sp>
              <p:nvSpPr>
                <p:cNvPr id="237" name="Oval 236"/>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8" name="Curved Connector 237"/>
                <p:cNvCxnSpPr>
                  <a:stCxn id="237"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39" name="Curved Connector 238"/>
                <p:cNvCxnSpPr>
                  <a:stCxn id="237"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0" name="Curved Connector 239"/>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1" name="Curved Connector 240"/>
                <p:cNvCxnSpPr>
                  <a:stCxn id="237"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2" name="Curved Connector 241"/>
                <p:cNvCxnSpPr>
                  <a:stCxn id="237"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3" name="Curved Connector 24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4" name="Curved Connector 243"/>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5" name="Curved Connector 244"/>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6" name="Curved Connector 245"/>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231" name="Curved Connector 230"/>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32" name="Curved Connector 231"/>
              <p:cNvCxnSpPr/>
              <p:nvPr/>
            </p:nvCxnSpPr>
            <p:spPr>
              <a:xfrm rot="5400000">
                <a:off x="3633729" y="4123388"/>
                <a:ext cx="227737" cy="81113"/>
              </a:xfrm>
              <a:prstGeom prst="curvedConnector3">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3" name="Curved Connector 232"/>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34" name="Curved Connector 233"/>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35" name="Curved Connector 234"/>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36" name="Curved Connector 235"/>
              <p:cNvCxnSpPr/>
              <p:nvPr/>
            </p:nvCxnSpPr>
            <p:spPr>
              <a:xfrm rot="16200000" flipV="1">
                <a:off x="3639588" y="4741204"/>
                <a:ext cx="251552" cy="66248"/>
              </a:xfrm>
              <a:prstGeom prst="curvedConnector3">
                <a:avLst>
                  <a:gd name="adj1" fmla="val 90389"/>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grpSp>
        <p:cxnSp>
          <p:nvCxnSpPr>
            <p:cNvPr id="229" name="Curved Connector 228"/>
            <p:cNvCxnSpPr/>
            <p:nvPr/>
          </p:nvCxnSpPr>
          <p:spPr>
            <a:xfrm rot="10800000" flipV="1">
              <a:off x="6860802" y="2150186"/>
              <a:ext cx="258188" cy="141466"/>
            </a:xfrm>
            <a:prstGeom prst="curvedConnector3">
              <a:avLst>
                <a:gd name="adj1" fmla="val 50000"/>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grpSp>
      <p:grpSp>
        <p:nvGrpSpPr>
          <p:cNvPr id="255" name="Group 254"/>
          <p:cNvGrpSpPr/>
          <p:nvPr/>
        </p:nvGrpSpPr>
        <p:grpSpPr>
          <a:xfrm>
            <a:off x="4330707" y="6096000"/>
            <a:ext cx="914902" cy="162560"/>
            <a:chOff x="5599568" y="6106160"/>
            <a:chExt cx="914902" cy="162560"/>
          </a:xfrm>
        </p:grpSpPr>
        <p:cxnSp>
          <p:nvCxnSpPr>
            <p:cNvPr id="256" name="Straight Connector 255"/>
            <p:cNvCxnSpPr/>
            <p:nvPr/>
          </p:nvCxnSpPr>
          <p:spPr>
            <a:xfrm>
              <a:off x="5599568" y="6187440"/>
              <a:ext cx="91490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6504310" y="6116320"/>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5605687" y="6106160"/>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2765561" y="6299200"/>
            <a:ext cx="3996782" cy="369332"/>
          </a:xfrm>
          <a:prstGeom prst="rect">
            <a:avLst/>
          </a:prstGeom>
          <a:noFill/>
        </p:spPr>
        <p:txBody>
          <a:bodyPr wrap="none" rtlCol="0">
            <a:spAutoFit/>
          </a:bodyPr>
          <a:lstStyle/>
          <a:p>
            <a:r>
              <a:rPr lang="en-US" dirty="0" smtClean="0"/>
              <a:t>~3.5 µm for Ion Torrent, ~30 µm for 454</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292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35 -0.00069 C -0.03177 0.07408 -0.06371 0.14908 -0.07187 0.23056 C -0.08003 0.31181 -0.05382 0.43889 -0.04861 0.48797 " pathEditMode="relative" rAng="0" ptsTypes="aaA">
                                      <p:cBhvr>
                                        <p:cTn id="6" dur="2000" fill="hold"/>
                                        <p:tgtEl>
                                          <p:spTgt spid="64"/>
                                        </p:tgtEl>
                                        <p:attrNameLst>
                                          <p:attrName>ppt_x</p:attrName>
                                          <p:attrName>ppt_y</p:attrName>
                                        </p:attrNameLst>
                                      </p:cBhvr>
                                      <p:rCtr x="-4028" y="24421"/>
                                    </p:animMotion>
                                  </p:childTnLst>
                                </p:cTn>
                              </p:par>
                              <p:par>
                                <p:cTn id="7" presetID="0" presetClass="path" presetSubtype="0" accel="50000" decel="50000" fill="hold" nodeType="withEffect">
                                  <p:stCondLst>
                                    <p:cond delay="1000"/>
                                  </p:stCondLst>
                                  <p:childTnLst>
                                    <p:animMotion origin="layout" path="M 3.88889E-6 1.85185E-6 C 0.02587 0.01505 0.05191 0.03009 0.06667 0.11551 C 0.08142 0.20093 0.08507 0.35671 0.08889 0.5125 " pathEditMode="relative" ptsTypes="aaA">
                                      <p:cBhvr>
                                        <p:cTn id="8" dur="2000" fill="hold"/>
                                        <p:tgtEl>
                                          <p:spTgt spid="170"/>
                                        </p:tgtEl>
                                        <p:attrNameLst>
                                          <p:attrName>ppt_x</p:attrName>
                                          <p:attrName>ppt_y</p:attrName>
                                        </p:attrNameLst>
                                      </p:cBhvr>
                                    </p:animMotion>
                                  </p:childTnLst>
                                </p:cTn>
                              </p:par>
                              <p:par>
                                <p:cTn id="9" presetID="0" presetClass="path" presetSubtype="0" accel="50000" decel="50000" fill="hold" nodeType="withEffect">
                                  <p:stCondLst>
                                    <p:cond delay="2000"/>
                                  </p:stCondLst>
                                  <p:childTnLst>
                                    <p:animMotion origin="layout" path="M -5.55556E-6 -6.66667E-6 C 0.01771 0.01458 0.03541 0.02939 0.04115 0.08425 C 0.04688 0.13911 0.04062 0.23379 0.03454 0.3287 " pathEditMode="relative" ptsTypes="aaA">
                                      <p:cBhvr>
                                        <p:cTn id="10" dur="2000" fill="hold"/>
                                        <p:tgtEl>
                                          <p:spTgt spid="58"/>
                                        </p:tgtEl>
                                        <p:attrNameLst>
                                          <p:attrName>ppt_x</p:attrName>
                                          <p:attrName>ppt_y</p:attrName>
                                        </p:attrNameLst>
                                      </p:cBhvr>
                                    </p:animMotion>
                                  </p:childTnLst>
                                </p:cTn>
                              </p:par>
                              <p:par>
                                <p:cTn id="11" presetID="0" presetClass="path" presetSubtype="0" accel="50000" decel="50000" fill="hold" nodeType="withEffect">
                                  <p:stCondLst>
                                    <p:cond delay="3000"/>
                                  </p:stCondLst>
                                  <p:childTnLst>
                                    <p:animMotion origin="layout" path="M -0.00052 0.00023 C 0.04444 0.01643 0.08958 0.03287 0.11059 0.10555 C 0.1316 0.17824 0.1283 0.30694 0.12517 0.43588 " pathEditMode="relative" ptsTypes="aaA">
                                      <p:cBhvr>
                                        <p:cTn id="12" dur="2000" fill="hold"/>
                                        <p:tgtEl>
                                          <p:spTgt spid="227"/>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55"/>
                                        </p:tgtEl>
                                        <p:attrNameLst>
                                          <p:attrName>style.visibility</p:attrName>
                                        </p:attrNameLst>
                                      </p:cBhvr>
                                      <p:to>
                                        <p:strVal val="visible"/>
                                      </p:to>
                                    </p:set>
                                    <p:animEffect transition="in" filter="barn(outVertical)">
                                      <p:cBhvr>
                                        <p:cTn id="17" dur="500"/>
                                        <p:tgtEl>
                                          <p:spTgt spid="25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7" name="Straight Connector 66"/>
          <p:cNvCxnSpPr/>
          <p:nvPr/>
        </p:nvCxnSpPr>
        <p:spPr>
          <a:xfrm>
            <a:off x="1639489" y="2751876"/>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39489" y="2413322"/>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5019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nvGrpSpPr>
          <p:cNvPr id="3" name="Group 105"/>
          <p:cNvGrpSpPr/>
          <p:nvPr/>
        </p:nvGrpSpPr>
        <p:grpSpPr>
          <a:xfrm>
            <a:off x="1405550" y="1895155"/>
            <a:ext cx="5642307" cy="632531"/>
            <a:chOff x="1432560" y="2030187"/>
            <a:chExt cx="5642307" cy="632531"/>
          </a:xfrm>
        </p:grpSpPr>
        <p:sp>
          <p:nvSpPr>
            <p:cNvPr id="19" name="TextBox 18"/>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104"/>
            <p:cNvGrpSpPr/>
            <p:nvPr/>
          </p:nvGrpSpPr>
          <p:grpSpPr>
            <a:xfrm>
              <a:off x="1666499" y="2030187"/>
              <a:ext cx="5408368" cy="632531"/>
              <a:chOff x="1666499" y="2030187"/>
              <a:chExt cx="5408368" cy="632531"/>
            </a:xfrm>
          </p:grpSpPr>
          <p:grpSp>
            <p:nvGrpSpPr>
              <p:cNvPr id="5" name="Group 96"/>
              <p:cNvGrpSpPr/>
              <p:nvPr/>
            </p:nvGrpSpPr>
            <p:grpSpPr>
              <a:xfrm>
                <a:off x="1666499" y="2322576"/>
                <a:ext cx="5408368" cy="340142"/>
                <a:chOff x="1666499" y="1905000"/>
                <a:chExt cx="5408368" cy="340142"/>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22" name="TextBox 21"/>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28" name="TextBox 27"/>
          <p:cNvSpPr txBox="1"/>
          <p:nvPr/>
        </p:nvSpPr>
        <p:spPr>
          <a:xfrm>
            <a:off x="1639489" y="1295400"/>
            <a:ext cx="6797040" cy="369332"/>
          </a:xfrm>
          <a:prstGeom prst="rect">
            <a:avLst/>
          </a:prstGeom>
          <a:noFill/>
        </p:spPr>
        <p:txBody>
          <a:bodyPr wrap="square" rtlCol="0">
            <a:spAutoFit/>
          </a:bodyPr>
          <a:lstStyle/>
          <a:p>
            <a:r>
              <a:rPr lang="en-US" dirty="0">
                <a:solidFill>
                  <a:prstClr val="black"/>
                </a:solidFill>
                <a:latin typeface="Gill Sans MT"/>
              </a:rPr>
              <a:t>Only give polymerase one nucleotide at a time:</a:t>
            </a:r>
          </a:p>
        </p:txBody>
      </p:sp>
      <p:sp>
        <p:nvSpPr>
          <p:cNvPr id="29" name="TextBox 28"/>
          <p:cNvSpPr txBox="1"/>
          <p:nvPr/>
        </p:nvSpPr>
        <p:spPr>
          <a:xfrm>
            <a:off x="1639497" y="3048000"/>
            <a:ext cx="6797040" cy="369332"/>
          </a:xfrm>
          <a:prstGeom prst="rect">
            <a:avLst/>
          </a:prstGeom>
          <a:noFill/>
        </p:spPr>
        <p:txBody>
          <a:bodyPr wrap="square" rtlCol="0">
            <a:spAutoFit/>
          </a:bodyPr>
          <a:lstStyle/>
          <a:p>
            <a:r>
              <a:rPr lang="en-US" dirty="0">
                <a:solidFill>
                  <a:prstClr val="black"/>
                </a:solidFill>
                <a:latin typeface="Gill Sans MT"/>
              </a:rPr>
              <a:t>If that nucleotide is incorporated, enzymes turn by-products into light:</a:t>
            </a:r>
          </a:p>
        </p:txBody>
      </p:sp>
      <p:grpSp>
        <p:nvGrpSpPr>
          <p:cNvPr id="6" name="Group 37"/>
          <p:cNvGrpSpPr/>
          <p:nvPr/>
        </p:nvGrpSpPr>
        <p:grpSpPr>
          <a:xfrm>
            <a:off x="1219200" y="3579810"/>
            <a:ext cx="6986897" cy="2934120"/>
            <a:chOff x="1219200" y="3579810"/>
            <a:chExt cx="6986897" cy="2934120"/>
          </a:xfrm>
        </p:grpSpPr>
        <p:cxnSp>
          <p:nvCxnSpPr>
            <p:cNvPr id="17" name="Straight Connector 16"/>
            <p:cNvCxnSpPr/>
            <p:nvPr/>
          </p:nvCxnSpPr>
          <p:spPr>
            <a:xfrm>
              <a:off x="1639493" y="6172200"/>
              <a:ext cx="445650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343302" y="4876005"/>
              <a:ext cx="259238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39489" y="6173788"/>
              <a:ext cx="6566608" cy="340142"/>
            </a:xfrm>
            <a:prstGeom prst="rect">
              <a:avLst/>
            </a:prstGeom>
            <a:noFill/>
          </p:spPr>
          <p:txBody>
            <a:bodyPr wrap="square" rtlCol="0">
              <a:spAutoFit/>
            </a:bodyPr>
            <a:lstStyle/>
            <a:p>
              <a:r>
                <a:rPr lang="en-US" sz="1600" b="1" dirty="0">
                  <a:solidFill>
                    <a:prstClr val="black"/>
                  </a:solidFill>
                  <a:latin typeface="Lucida Console"/>
                </a:rPr>
                <a:t> T  C  A  G  T  C  A  G  T  C  A  G</a:t>
              </a:r>
            </a:p>
          </p:txBody>
        </p:sp>
        <p:sp>
          <p:nvSpPr>
            <p:cNvPr id="31" name="TextBox 30"/>
            <p:cNvSpPr txBox="1"/>
            <p:nvPr/>
          </p:nvSpPr>
          <p:spPr>
            <a:xfrm>
              <a:off x="1219200" y="3579810"/>
              <a:ext cx="430887" cy="2593977"/>
            </a:xfrm>
            <a:prstGeom prst="rect">
              <a:avLst/>
            </a:prstGeom>
            <a:noFill/>
          </p:spPr>
          <p:txBody>
            <a:bodyPr vert="vert270" wrap="square" rtlCol="0">
              <a:spAutoFit/>
            </a:bodyPr>
            <a:lstStyle/>
            <a:p>
              <a:r>
                <a:rPr lang="en-US" sz="1600" b="1" dirty="0">
                  <a:solidFill>
                    <a:prstClr val="black"/>
                  </a:solidFill>
                  <a:latin typeface="Lucida Console"/>
                </a:rPr>
                <a:t>   1   2   3   4   5</a:t>
              </a:r>
            </a:p>
          </p:txBody>
        </p:sp>
      </p:grpSp>
      <p:grpSp>
        <p:nvGrpSpPr>
          <p:cNvPr id="7" name="Group 36"/>
          <p:cNvGrpSpPr/>
          <p:nvPr/>
        </p:nvGrpSpPr>
        <p:grpSpPr>
          <a:xfrm>
            <a:off x="4724400" y="1679713"/>
            <a:ext cx="2717865" cy="643354"/>
            <a:chOff x="4724400" y="1679713"/>
            <a:chExt cx="2717865" cy="643354"/>
          </a:xfrm>
        </p:grpSpPr>
        <p:sp>
          <p:nvSpPr>
            <p:cNvPr id="32" name="TextBox 31"/>
            <p:cNvSpPr txBox="1"/>
            <p:nvPr/>
          </p:nvSpPr>
          <p:spPr>
            <a:xfrm>
              <a:off x="5759804" y="1815236"/>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sp>
          <p:nvSpPr>
            <p:cNvPr id="33" name="TextBox 32"/>
            <p:cNvSpPr txBox="1"/>
            <p:nvPr/>
          </p:nvSpPr>
          <p:spPr>
            <a:xfrm>
              <a:off x="6400800" y="1679713"/>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sp>
          <p:nvSpPr>
            <p:cNvPr id="34" name="TextBox 33"/>
            <p:cNvSpPr txBox="1"/>
            <p:nvPr/>
          </p:nvSpPr>
          <p:spPr>
            <a:xfrm>
              <a:off x="4724400" y="1710490"/>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sp>
          <p:nvSpPr>
            <p:cNvPr id="35" name="TextBox 34"/>
            <p:cNvSpPr txBox="1"/>
            <p:nvPr/>
          </p:nvSpPr>
          <p:spPr>
            <a:xfrm>
              <a:off x="5257800" y="1895155"/>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sp>
          <p:nvSpPr>
            <p:cNvPr id="36" name="TextBox 35"/>
            <p:cNvSpPr txBox="1"/>
            <p:nvPr/>
          </p:nvSpPr>
          <p:spPr>
            <a:xfrm>
              <a:off x="7047857" y="1984513"/>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grpSp>
      <p:sp>
        <p:nvSpPr>
          <p:cNvPr id="39" name="Rectangle 38"/>
          <p:cNvSpPr/>
          <p:nvPr/>
        </p:nvSpPr>
        <p:spPr>
          <a:xfrm>
            <a:off x="1819656" y="6117336"/>
            <a:ext cx="189311" cy="274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37" name="TextBox 36"/>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963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slide(fromBottom)">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8" accel="50000" decel="50000" fill="hold" nodeType="clickEffect">
                                  <p:stCondLst>
                                    <p:cond delay="0"/>
                                  </p:stCondLst>
                                  <p:childTnLst>
                                    <p:anim calcmode="lin" valueType="num">
                                      <p:cBhvr additive="base">
                                        <p:cTn id="26" dur="500"/>
                                        <p:tgtEl>
                                          <p:spTgt spid="7"/>
                                        </p:tgtEl>
                                        <p:attrNameLst>
                                          <p:attrName>ppt_x</p:attrName>
                                        </p:attrNameLst>
                                      </p:cBhvr>
                                      <p:tavLst>
                                        <p:tav tm="0">
                                          <p:val>
                                            <p:strVal val="ppt_x"/>
                                          </p:val>
                                        </p:tav>
                                        <p:tav tm="100000">
                                          <p:val>
                                            <p:strVal val="0-ppt_w/2"/>
                                          </p:val>
                                        </p:tav>
                                      </p:tavLst>
                                    </p:anim>
                                    <p:anim calcmode="lin" valueType="num">
                                      <p:cBhvr additive="base">
                                        <p:cTn id="27" dur="500"/>
                                        <p:tgtEl>
                                          <p:spTgt spid="7"/>
                                        </p:tgtEl>
                                        <p:attrNameLst>
                                          <p:attrName>ppt_y</p:attrName>
                                        </p:attrNameLst>
                                      </p:cBhvr>
                                      <p:tavLst>
                                        <p:tav tm="0">
                                          <p:val>
                                            <p:strVal val="ppt_y"/>
                                          </p:val>
                                        </p:tav>
                                        <p:tav tm="100000">
                                          <p:val>
                                            <p:strVal val="ppt_y"/>
                                          </p:val>
                                        </p:tav>
                                      </p:tavLst>
                                    </p:anim>
                                    <p:set>
                                      <p:cBhvr>
                                        <p:cTn id="2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9"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1011702"/>
          </a:xfrm>
        </p:spPr>
        <p:txBody>
          <a:bodyPr>
            <a:normAutofit/>
          </a:bodyPr>
          <a:lstStyle/>
          <a:p>
            <a:r>
              <a:rPr lang="en-US" dirty="0"/>
              <a:t>Shotgun Genome Sequencing</a:t>
            </a:r>
          </a:p>
        </p:txBody>
      </p:sp>
      <p:grpSp>
        <p:nvGrpSpPr>
          <p:cNvPr id="15" name="Group 14"/>
          <p:cNvGrpSpPr/>
          <p:nvPr/>
        </p:nvGrpSpPr>
        <p:grpSpPr>
          <a:xfrm>
            <a:off x="1828800" y="1828800"/>
            <a:ext cx="6477000" cy="458788"/>
            <a:chOff x="1828800" y="1828800"/>
            <a:chExt cx="6477000" cy="458788"/>
          </a:xfrm>
        </p:grpSpPr>
        <p:cxnSp>
          <p:nvCxnSpPr>
            <p:cNvPr id="7" name="Straight Connector 6"/>
            <p:cNvCxnSpPr/>
            <p:nvPr/>
          </p:nvCxnSpPr>
          <p:spPr>
            <a:xfrm>
              <a:off x="1981200" y="1828800"/>
              <a:ext cx="61722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828800" y="1981200"/>
              <a:ext cx="61722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981200" y="2133600"/>
              <a:ext cx="61722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33600" y="2286000"/>
              <a:ext cx="61722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grpSp>
      <p:pic>
        <p:nvPicPr>
          <p:cNvPr id="12" name="Picture 11" descr="shotgun_swing_through.jpg"/>
          <p:cNvPicPr>
            <a:picLocks noChangeAspect="1"/>
          </p:cNvPicPr>
          <p:nvPr/>
        </p:nvPicPr>
        <p:blipFill>
          <a:blip r:embed="rId3"/>
          <a:stretch>
            <a:fillRect/>
          </a:stretch>
        </p:blipFill>
        <p:spPr>
          <a:xfrm>
            <a:off x="3581400" y="2438400"/>
            <a:ext cx="2617611" cy="2667000"/>
          </a:xfrm>
          <a:prstGeom prst="rect">
            <a:avLst/>
          </a:prstGeom>
        </p:spPr>
      </p:pic>
      <p:sp>
        <p:nvSpPr>
          <p:cNvPr id="13" name="Subtitle 2"/>
          <p:cNvSpPr txBox="1">
            <a:spLocks/>
          </p:cNvSpPr>
          <p:nvPr/>
        </p:nvSpPr>
        <p:spPr>
          <a:xfrm>
            <a:off x="1059180" y="2971800"/>
            <a:ext cx="2655570" cy="3810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1730" dirty="0">
                <a:solidFill>
                  <a:prstClr val="black"/>
                </a:solidFill>
                <a:latin typeface="Gill Sans MT"/>
              </a:rPr>
              <a:t>Complete g</a:t>
            </a:r>
            <a:r>
              <a:rPr lang="en-US" sz="1730" dirty="0" err="1">
                <a:solidFill>
                  <a:prstClr val="black"/>
                </a:solidFill>
                <a:latin typeface="Gill Sans MT"/>
              </a:rPr>
              <a:t>enome copies</a:t>
            </a:r>
            <a:endParaRPr lang="en-US" sz="1730" dirty="0">
              <a:solidFill>
                <a:prstClr val="black"/>
              </a:solidFill>
              <a:latin typeface="Gill Sans MT"/>
            </a:endParaRPr>
          </a:p>
          <a:p>
            <a:pPr marL="27432" defTabSz="914400">
              <a:spcBef>
                <a:spcPts val="600"/>
              </a:spcBef>
              <a:buClr>
                <a:srgbClr val="3891A7"/>
              </a:buClr>
              <a:buSzPct val="80000"/>
              <a:buFont typeface="Wingdings 2"/>
              <a:buNone/>
              <a:defRPr/>
            </a:pPr>
            <a:endParaRPr lang="en-US" sz="2600" dirty="0">
              <a:solidFill>
                <a:srgbClr val="4F271C">
                  <a:shade val="30000"/>
                  <a:satMod val="150000"/>
                </a:srgbClr>
              </a:solidFill>
              <a:latin typeface="Gill Sans MT"/>
            </a:endParaRPr>
          </a:p>
        </p:txBody>
      </p:sp>
      <p:sp>
        <p:nvSpPr>
          <p:cNvPr id="14" name="Right Arrow 13"/>
          <p:cNvSpPr/>
          <p:nvPr/>
        </p:nvSpPr>
        <p:spPr>
          <a:xfrm rot="17687090">
            <a:off x="1973361" y="2656429"/>
            <a:ext cx="623267" cy="45719"/>
          </a:xfrm>
          <a:prstGeom prst="rightArrow">
            <a:avLst/>
          </a:prstGeom>
          <a:solidFill>
            <a:schemeClr val="tx1"/>
          </a:solidFill>
          <a:ln>
            <a:solidFill>
              <a:schemeClr val="tx1"/>
            </a:solidFill>
          </a:ln>
          <a:effectLst/>
          <a:scene3d>
            <a:camera prst="orthographicFront" fov="0">
              <a:rot lat="0" lon="0" rev="0"/>
            </a:camera>
            <a:lightRig rig="brightRoom" dir="tl">
              <a:rot lat="0" lon="0" rev="8700000"/>
            </a:lightRig>
          </a:scene3d>
          <a:sp3d extrusionH="76200" contourW="12700">
            <a:bevelT w="0" h="0"/>
            <a:extrusionClr>
              <a:schemeClr val="tx1"/>
            </a:extrusionClr>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17" name="Group 16"/>
          <p:cNvGrpSpPr/>
          <p:nvPr/>
        </p:nvGrpSpPr>
        <p:grpSpPr>
          <a:xfrm>
            <a:off x="1600200" y="1823242"/>
            <a:ext cx="6934200" cy="475462"/>
            <a:chOff x="1485900" y="1828800"/>
            <a:chExt cx="6934200" cy="475462"/>
          </a:xfrm>
        </p:grpSpPr>
        <p:cxnSp>
          <p:nvCxnSpPr>
            <p:cNvPr id="18" name="Straight Connector 17"/>
            <p:cNvCxnSpPr/>
            <p:nvPr/>
          </p:nvCxnSpPr>
          <p:spPr>
            <a:xfrm>
              <a:off x="1981200" y="182880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828800" y="1981200"/>
              <a:ext cx="6858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485900" y="2132806"/>
              <a:ext cx="8001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8001000" y="2299498"/>
              <a:ext cx="3048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133600" y="198120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362200" y="212963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543800" y="230108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600200" y="1828800"/>
              <a:ext cx="21336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895600" y="183197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429000" y="183356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038600" y="183515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572000" y="183674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029200" y="1838328"/>
              <a:ext cx="762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818011" y="183991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476500" y="1830388"/>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324600" y="184150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934200" y="184309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53300" y="184468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772400" y="1846268"/>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628900" y="197961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314700" y="198358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962400" y="1987552"/>
              <a:ext cx="2667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305300" y="1991522"/>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048000" y="198278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818011" y="2139158"/>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208020" y="229076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057900" y="1996286"/>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7620000" y="2001050"/>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048000" y="2128042"/>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324350" y="2293940"/>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6934200" y="214233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781300" y="2128042"/>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191500" y="200263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772400" y="2145510"/>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818011" y="199469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562600" y="2137570"/>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505700" y="2143922"/>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667000" y="228758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933700" y="2289176"/>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667500" y="199787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162800" y="199946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477000" y="214074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848100" y="229235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8039100" y="214630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953000" y="2294734"/>
              <a:ext cx="2667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134100" y="2299498"/>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76850" y="229632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6591300" y="2302674"/>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4591050" y="2135982"/>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600450" y="2128042"/>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914900" y="1993110"/>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695450" y="2281236"/>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715000" y="2297910"/>
              <a:ext cx="152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5905500" y="2295528"/>
              <a:ext cx="152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72" name="Subtitle 2"/>
          <p:cNvSpPr txBox="1">
            <a:spLocks/>
          </p:cNvSpPr>
          <p:nvPr/>
        </p:nvSpPr>
        <p:spPr>
          <a:xfrm>
            <a:off x="1059180" y="2971800"/>
            <a:ext cx="2903220" cy="3810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1730" dirty="0">
                <a:solidFill>
                  <a:prstClr val="black"/>
                </a:solidFill>
                <a:latin typeface="Gill Sans MT"/>
              </a:rPr>
              <a:t>Fragmented g</a:t>
            </a:r>
            <a:r>
              <a:rPr lang="en-US" sz="1730" dirty="0" err="1">
                <a:solidFill>
                  <a:prstClr val="black"/>
                </a:solidFill>
                <a:latin typeface="Gill Sans MT"/>
              </a:rPr>
              <a:t>enome chunks</a:t>
            </a:r>
            <a:endParaRPr lang="en-US" sz="1730" dirty="0">
              <a:solidFill>
                <a:prstClr val="black"/>
              </a:solidFill>
              <a:latin typeface="Gill Sans MT"/>
            </a:endParaRPr>
          </a:p>
          <a:p>
            <a:pPr marL="27432" defTabSz="914400">
              <a:spcBef>
                <a:spcPts val="600"/>
              </a:spcBef>
              <a:buClr>
                <a:srgbClr val="3891A7"/>
              </a:buClr>
              <a:buSzPct val="80000"/>
              <a:buFont typeface="Wingdings 2"/>
              <a:buNone/>
              <a:defRPr/>
            </a:pPr>
            <a:endParaRPr lang="en-US" sz="2600" dirty="0">
              <a:solidFill>
                <a:srgbClr val="4F271C">
                  <a:shade val="30000"/>
                  <a:satMod val="150000"/>
                </a:srgbClr>
              </a:solidFill>
              <a:latin typeface="Gill Sans M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303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1"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7" presetClass="emph" presetSubtype="0" fill="hold" nodeType="clickEffect">
                                  <p:stCondLst>
                                    <p:cond delay="500"/>
                                  </p:stCondLst>
                                  <p:childTnLst>
                                    <p:animClr clrSpc="rgb" dir="cw">
                                      <p:cBhvr override="childStyle">
                                        <p:cTn id="22" dur="250" autoRev="1" fill="remove"/>
                                        <p:tgtEl>
                                          <p:spTgt spid="12"/>
                                        </p:tgtEl>
                                        <p:attrNameLst>
                                          <p:attrName>style.color</p:attrName>
                                        </p:attrNameLst>
                                      </p:cBhvr>
                                      <p:to>
                                        <a:srgbClr val="FFFFC4"/>
                                      </p:to>
                                    </p:animClr>
                                    <p:animClr clrSpc="rgb" dir="cw">
                                      <p:cBhvr>
                                        <p:cTn id="23" dur="250" autoRev="1" fill="remove"/>
                                        <p:tgtEl>
                                          <p:spTgt spid="12"/>
                                        </p:tgtEl>
                                        <p:attrNameLst>
                                          <p:attrName>fillcolor</p:attrName>
                                        </p:attrNameLst>
                                      </p:cBhvr>
                                      <p:to>
                                        <a:srgbClr val="FFFFC4"/>
                                      </p:to>
                                    </p:animClr>
                                    <p:set>
                                      <p:cBhvr>
                                        <p:cTn id="24" dur="250" autoRev="1" fill="remove"/>
                                        <p:tgtEl>
                                          <p:spTgt spid="12"/>
                                        </p:tgtEl>
                                        <p:attrNameLst>
                                          <p:attrName>fill.type</p:attrName>
                                        </p:attrNameLst>
                                      </p:cBhvr>
                                      <p:to>
                                        <p:strVal val="solid"/>
                                      </p:to>
                                    </p:set>
                                    <p:set>
                                      <p:cBhvr>
                                        <p:cTn id="25" dur="250" autoRev="1" fill="remove"/>
                                        <p:tgtEl>
                                          <p:spTgt spid="12"/>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2" name="Gunshot"/>
                                        </p:tgtEl>
                                      </p:cMediaNode>
                                    </p:audio>
                                  </p:subTnLst>
                                </p:cTn>
                              </p:par>
                            </p:childTnLst>
                          </p:cTn>
                        </p:par>
                        <p:par>
                          <p:cTn id="26" fill="hold">
                            <p:stCondLst>
                              <p:cond delay="1000"/>
                            </p:stCondLst>
                            <p:childTnLst>
                              <p:par>
                                <p:cTn id="27" presetID="1" presetClass="exit" presetSubtype="0" fill="hold" nodeType="after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1000"/>
                            </p:stCondLst>
                            <p:childTnLst>
                              <p:par>
                                <p:cTn id="33" presetID="9" presetClass="exit" presetSubtype="0" fill="hold" grpId="0" nodeType="afterEffect">
                                  <p:stCondLst>
                                    <p:cond delay="500"/>
                                  </p:stCondLst>
                                  <p:childTnLst>
                                    <p:animEffect transition="out" filter="dissolv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par>
                          <p:cTn id="36" fill="hold">
                            <p:stCondLst>
                              <p:cond delay="2000"/>
                            </p:stCondLst>
                            <p:childTnLst>
                              <p:par>
                                <p:cTn id="37" presetID="9" presetClass="entr" presetSubtype="0" fill="hold" grpId="0" nodeType="afterEffect">
                                  <p:stCondLst>
                                    <p:cond delay="500"/>
                                  </p:stCondLst>
                                  <p:childTnLst>
                                    <p:set>
                                      <p:cBhvr>
                                        <p:cTn id="38" dur="1" fill="hold">
                                          <p:stCondLst>
                                            <p:cond delay="0"/>
                                          </p:stCondLst>
                                        </p:cTn>
                                        <p:tgtEl>
                                          <p:spTgt spid="72"/>
                                        </p:tgtEl>
                                        <p:attrNameLst>
                                          <p:attrName>style.visibility</p:attrName>
                                        </p:attrNameLst>
                                      </p:cBhvr>
                                      <p:to>
                                        <p:strVal val="visible"/>
                                      </p:to>
                                    </p:set>
                                    <p:animEffect transition="in" filter="dissolve">
                                      <p:cBhvr>
                                        <p:cTn id="3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animBg="1"/>
      <p:bldP spid="72" grpId="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7" name="Straight Connector 66"/>
          <p:cNvCxnSpPr/>
          <p:nvPr/>
        </p:nvCxnSpPr>
        <p:spPr>
          <a:xfrm>
            <a:off x="1639489" y="2751876"/>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39489" y="2413322"/>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5019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nvGrpSpPr>
          <p:cNvPr id="3" name="Group 105"/>
          <p:cNvGrpSpPr/>
          <p:nvPr/>
        </p:nvGrpSpPr>
        <p:grpSpPr>
          <a:xfrm>
            <a:off x="1405550" y="1895155"/>
            <a:ext cx="5642307" cy="632531"/>
            <a:chOff x="1432560" y="2030187"/>
            <a:chExt cx="5642307" cy="632531"/>
          </a:xfrm>
        </p:grpSpPr>
        <p:sp>
          <p:nvSpPr>
            <p:cNvPr id="19" name="TextBox 18"/>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104"/>
            <p:cNvGrpSpPr/>
            <p:nvPr/>
          </p:nvGrpSpPr>
          <p:grpSpPr>
            <a:xfrm>
              <a:off x="1666499" y="2030187"/>
              <a:ext cx="5408368" cy="632531"/>
              <a:chOff x="1666499" y="2030187"/>
              <a:chExt cx="5408368" cy="632531"/>
            </a:xfrm>
          </p:grpSpPr>
          <p:grpSp>
            <p:nvGrpSpPr>
              <p:cNvPr id="5" name="Group 96"/>
              <p:cNvGrpSpPr/>
              <p:nvPr/>
            </p:nvGrpSpPr>
            <p:grpSpPr>
              <a:xfrm>
                <a:off x="1666499" y="2322576"/>
                <a:ext cx="5408368" cy="340142"/>
                <a:chOff x="1666499" y="1905000"/>
                <a:chExt cx="5408368" cy="340142"/>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22" name="TextBox 21"/>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28" name="TextBox 27"/>
          <p:cNvSpPr txBox="1"/>
          <p:nvPr/>
        </p:nvSpPr>
        <p:spPr>
          <a:xfrm>
            <a:off x="1639489" y="1295400"/>
            <a:ext cx="6797040" cy="369332"/>
          </a:xfrm>
          <a:prstGeom prst="rect">
            <a:avLst/>
          </a:prstGeom>
          <a:noFill/>
        </p:spPr>
        <p:txBody>
          <a:bodyPr wrap="square" rtlCol="0">
            <a:spAutoFit/>
          </a:bodyPr>
          <a:lstStyle/>
          <a:p>
            <a:r>
              <a:rPr lang="en-US" dirty="0">
                <a:solidFill>
                  <a:prstClr val="black"/>
                </a:solidFill>
                <a:latin typeface="Gill Sans MT"/>
              </a:rPr>
              <a:t>Only give polymerase one nucleotide at a time:</a:t>
            </a:r>
          </a:p>
        </p:txBody>
      </p:sp>
      <p:sp>
        <p:nvSpPr>
          <p:cNvPr id="29" name="TextBox 28"/>
          <p:cNvSpPr txBox="1"/>
          <p:nvPr/>
        </p:nvSpPr>
        <p:spPr>
          <a:xfrm>
            <a:off x="1639497" y="3048000"/>
            <a:ext cx="6797040" cy="369332"/>
          </a:xfrm>
          <a:prstGeom prst="rect">
            <a:avLst/>
          </a:prstGeom>
          <a:noFill/>
        </p:spPr>
        <p:txBody>
          <a:bodyPr wrap="square" rtlCol="0">
            <a:spAutoFit/>
          </a:bodyPr>
          <a:lstStyle/>
          <a:p>
            <a:r>
              <a:rPr lang="en-US" dirty="0">
                <a:solidFill>
                  <a:prstClr val="black"/>
                </a:solidFill>
                <a:latin typeface="Gill Sans MT"/>
              </a:rPr>
              <a:t>If that nucleotide is incorporated, enzymes turn by-products into light:</a:t>
            </a:r>
          </a:p>
        </p:txBody>
      </p:sp>
      <p:grpSp>
        <p:nvGrpSpPr>
          <p:cNvPr id="6" name="Group 37"/>
          <p:cNvGrpSpPr/>
          <p:nvPr/>
        </p:nvGrpSpPr>
        <p:grpSpPr>
          <a:xfrm>
            <a:off x="1219200" y="3579810"/>
            <a:ext cx="6986897" cy="2934120"/>
            <a:chOff x="1219200" y="3579810"/>
            <a:chExt cx="6986897" cy="2934120"/>
          </a:xfrm>
        </p:grpSpPr>
        <p:cxnSp>
          <p:nvCxnSpPr>
            <p:cNvPr id="17" name="Straight Connector 16"/>
            <p:cNvCxnSpPr/>
            <p:nvPr/>
          </p:nvCxnSpPr>
          <p:spPr>
            <a:xfrm>
              <a:off x="1639493" y="6172200"/>
              <a:ext cx="445650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343302" y="4876005"/>
              <a:ext cx="259238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39489" y="6173788"/>
              <a:ext cx="6566608" cy="340142"/>
            </a:xfrm>
            <a:prstGeom prst="rect">
              <a:avLst/>
            </a:prstGeom>
            <a:noFill/>
          </p:spPr>
          <p:txBody>
            <a:bodyPr wrap="square" rtlCol="0">
              <a:spAutoFit/>
            </a:bodyPr>
            <a:lstStyle/>
            <a:p>
              <a:r>
                <a:rPr lang="en-US" sz="1600" b="1" dirty="0">
                  <a:solidFill>
                    <a:prstClr val="black"/>
                  </a:solidFill>
                  <a:latin typeface="Lucida Console"/>
                </a:rPr>
                <a:t> T  C  A  G  T  C  A  G  T  C  A  G</a:t>
              </a:r>
            </a:p>
          </p:txBody>
        </p:sp>
        <p:sp>
          <p:nvSpPr>
            <p:cNvPr id="31" name="TextBox 30"/>
            <p:cNvSpPr txBox="1"/>
            <p:nvPr/>
          </p:nvSpPr>
          <p:spPr>
            <a:xfrm>
              <a:off x="1219200" y="3579810"/>
              <a:ext cx="430887" cy="2593977"/>
            </a:xfrm>
            <a:prstGeom prst="rect">
              <a:avLst/>
            </a:prstGeom>
            <a:noFill/>
          </p:spPr>
          <p:txBody>
            <a:bodyPr vert="vert270" wrap="square" rtlCol="0">
              <a:spAutoFit/>
            </a:bodyPr>
            <a:lstStyle/>
            <a:p>
              <a:r>
                <a:rPr lang="en-US" sz="1600" b="1" dirty="0">
                  <a:solidFill>
                    <a:prstClr val="black"/>
                  </a:solidFill>
                  <a:latin typeface="Lucida Console"/>
                </a:rPr>
                <a:t>   1   2   3   4   5</a:t>
              </a:r>
            </a:p>
          </p:txBody>
        </p:sp>
      </p:grpSp>
      <p:grpSp>
        <p:nvGrpSpPr>
          <p:cNvPr id="7" name="Group 36"/>
          <p:cNvGrpSpPr/>
          <p:nvPr/>
        </p:nvGrpSpPr>
        <p:grpSpPr>
          <a:xfrm>
            <a:off x="4724400" y="1679713"/>
            <a:ext cx="2717865" cy="643354"/>
            <a:chOff x="4724400" y="1679713"/>
            <a:chExt cx="2717865" cy="643354"/>
          </a:xfrm>
        </p:grpSpPr>
        <p:sp>
          <p:nvSpPr>
            <p:cNvPr id="32" name="TextBox 31"/>
            <p:cNvSpPr txBox="1"/>
            <p:nvPr/>
          </p:nvSpPr>
          <p:spPr>
            <a:xfrm>
              <a:off x="5759804" y="1815236"/>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33" name="TextBox 32"/>
            <p:cNvSpPr txBox="1"/>
            <p:nvPr/>
          </p:nvSpPr>
          <p:spPr>
            <a:xfrm>
              <a:off x="6400800" y="1679713"/>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34" name="TextBox 33"/>
            <p:cNvSpPr txBox="1"/>
            <p:nvPr/>
          </p:nvSpPr>
          <p:spPr>
            <a:xfrm>
              <a:off x="4724400" y="1710490"/>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35" name="TextBox 34"/>
            <p:cNvSpPr txBox="1"/>
            <p:nvPr/>
          </p:nvSpPr>
          <p:spPr>
            <a:xfrm>
              <a:off x="5257800" y="1895155"/>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36" name="TextBox 35"/>
            <p:cNvSpPr txBox="1"/>
            <p:nvPr/>
          </p:nvSpPr>
          <p:spPr>
            <a:xfrm>
              <a:off x="7047857" y="1984513"/>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grpSp>
      <p:sp>
        <p:nvSpPr>
          <p:cNvPr id="39" name="Rectangle 38"/>
          <p:cNvSpPr/>
          <p:nvPr/>
        </p:nvSpPr>
        <p:spPr>
          <a:xfrm>
            <a:off x="1819656" y="6117336"/>
            <a:ext cx="189311" cy="274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38" name="Rectangle 37"/>
          <p:cNvSpPr/>
          <p:nvPr/>
        </p:nvSpPr>
        <p:spPr>
          <a:xfrm>
            <a:off x="2194560"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37" name="TextBox 36"/>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732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slide(fromBottom)">
                                      <p:cBhvr>
                                        <p:cTn id="13" dur="500"/>
                                        <p:tgtEl>
                                          <p:spTgt spid="38"/>
                                        </p:tgtEl>
                                      </p:cBhvr>
                                    </p:animEffect>
                                  </p:childTnLst>
                                </p:cTn>
                              </p:par>
                            </p:childTnLst>
                          </p:cTn>
                        </p:par>
                        <p:par>
                          <p:cTn id="14" fill="hold">
                            <p:stCondLst>
                              <p:cond delay="500"/>
                            </p:stCondLst>
                            <p:childTnLst>
                              <p:par>
                                <p:cTn id="15" presetID="2" presetClass="exit" presetSubtype="8" accel="50000" decel="50000" fill="hold" nodeType="afterEffect">
                                  <p:stCondLst>
                                    <p:cond delay="0"/>
                                  </p:stCondLst>
                                  <p:childTnLst>
                                    <p:anim calcmode="lin" valueType="num">
                                      <p:cBhvr additive="base">
                                        <p:cTn id="16" dur="500"/>
                                        <p:tgtEl>
                                          <p:spTgt spid="7"/>
                                        </p:tgtEl>
                                        <p:attrNameLst>
                                          <p:attrName>ppt_x</p:attrName>
                                        </p:attrNameLst>
                                      </p:cBhvr>
                                      <p:tavLst>
                                        <p:tav tm="0">
                                          <p:val>
                                            <p:strVal val="ppt_x"/>
                                          </p:val>
                                        </p:tav>
                                        <p:tav tm="100000">
                                          <p:val>
                                            <p:strVal val="0-ppt_w/2"/>
                                          </p:val>
                                        </p:tav>
                                      </p:tavLst>
                                    </p:anim>
                                    <p:anim calcmode="lin" valueType="num">
                                      <p:cBhvr additive="base">
                                        <p:cTn id="17" dur="500"/>
                                        <p:tgtEl>
                                          <p:spTgt spid="7"/>
                                        </p:tgtEl>
                                        <p:attrNameLst>
                                          <p:attrName>ppt_y</p:attrName>
                                        </p:attrNameLst>
                                      </p:cBhvr>
                                      <p:tavLst>
                                        <p:tav tm="0">
                                          <p:val>
                                            <p:strVal val="ppt_y"/>
                                          </p:val>
                                        </p:tav>
                                        <p:tav tm="100000">
                                          <p:val>
                                            <p:strVal val="ppt_y"/>
                                          </p:val>
                                        </p:tav>
                                      </p:tavLst>
                                    </p:anim>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7" name="Straight Connector 66"/>
          <p:cNvCxnSpPr/>
          <p:nvPr/>
        </p:nvCxnSpPr>
        <p:spPr>
          <a:xfrm>
            <a:off x="1639489" y="2751876"/>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39489" y="2413322"/>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5019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nvGrpSpPr>
          <p:cNvPr id="3" name="Group 105"/>
          <p:cNvGrpSpPr/>
          <p:nvPr/>
        </p:nvGrpSpPr>
        <p:grpSpPr>
          <a:xfrm>
            <a:off x="1405550" y="1895155"/>
            <a:ext cx="5642307" cy="632531"/>
            <a:chOff x="1432560" y="2030187"/>
            <a:chExt cx="5642307" cy="632531"/>
          </a:xfrm>
        </p:grpSpPr>
        <p:sp>
          <p:nvSpPr>
            <p:cNvPr id="19" name="TextBox 18"/>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104"/>
            <p:cNvGrpSpPr/>
            <p:nvPr/>
          </p:nvGrpSpPr>
          <p:grpSpPr>
            <a:xfrm>
              <a:off x="1666499" y="2030187"/>
              <a:ext cx="5408368" cy="632531"/>
              <a:chOff x="1666499" y="2030187"/>
              <a:chExt cx="5408368" cy="632531"/>
            </a:xfrm>
          </p:grpSpPr>
          <p:grpSp>
            <p:nvGrpSpPr>
              <p:cNvPr id="5" name="Group 96"/>
              <p:cNvGrpSpPr/>
              <p:nvPr/>
            </p:nvGrpSpPr>
            <p:grpSpPr>
              <a:xfrm>
                <a:off x="1666499" y="2322576"/>
                <a:ext cx="5408368" cy="340142"/>
                <a:chOff x="1666499" y="1905000"/>
                <a:chExt cx="5408368" cy="340142"/>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22" name="TextBox 21"/>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28" name="TextBox 27"/>
          <p:cNvSpPr txBox="1"/>
          <p:nvPr/>
        </p:nvSpPr>
        <p:spPr>
          <a:xfrm>
            <a:off x="1639489" y="1295400"/>
            <a:ext cx="6797040" cy="369332"/>
          </a:xfrm>
          <a:prstGeom prst="rect">
            <a:avLst/>
          </a:prstGeom>
          <a:noFill/>
        </p:spPr>
        <p:txBody>
          <a:bodyPr wrap="square" rtlCol="0">
            <a:spAutoFit/>
          </a:bodyPr>
          <a:lstStyle/>
          <a:p>
            <a:r>
              <a:rPr lang="en-US" dirty="0">
                <a:solidFill>
                  <a:prstClr val="black"/>
                </a:solidFill>
                <a:latin typeface="Gill Sans MT"/>
              </a:rPr>
              <a:t>Only give polymerase one nucleotide at a time:</a:t>
            </a:r>
          </a:p>
        </p:txBody>
      </p:sp>
      <p:sp>
        <p:nvSpPr>
          <p:cNvPr id="29" name="TextBox 28"/>
          <p:cNvSpPr txBox="1"/>
          <p:nvPr/>
        </p:nvSpPr>
        <p:spPr>
          <a:xfrm>
            <a:off x="1639497" y="3048000"/>
            <a:ext cx="6797040" cy="369332"/>
          </a:xfrm>
          <a:prstGeom prst="rect">
            <a:avLst/>
          </a:prstGeom>
          <a:noFill/>
        </p:spPr>
        <p:txBody>
          <a:bodyPr wrap="square" rtlCol="0">
            <a:spAutoFit/>
          </a:bodyPr>
          <a:lstStyle/>
          <a:p>
            <a:r>
              <a:rPr lang="en-US" dirty="0">
                <a:solidFill>
                  <a:prstClr val="black"/>
                </a:solidFill>
                <a:latin typeface="Gill Sans MT"/>
              </a:rPr>
              <a:t>If that nucleotide is incorporated, enzymes turn by-products into light:</a:t>
            </a:r>
          </a:p>
        </p:txBody>
      </p:sp>
      <p:grpSp>
        <p:nvGrpSpPr>
          <p:cNvPr id="6" name="Group 37"/>
          <p:cNvGrpSpPr/>
          <p:nvPr/>
        </p:nvGrpSpPr>
        <p:grpSpPr>
          <a:xfrm>
            <a:off x="1219200" y="3579810"/>
            <a:ext cx="6986897" cy="2934120"/>
            <a:chOff x="1219200" y="3579810"/>
            <a:chExt cx="6986897" cy="2934120"/>
          </a:xfrm>
        </p:grpSpPr>
        <p:cxnSp>
          <p:nvCxnSpPr>
            <p:cNvPr id="17" name="Straight Connector 16"/>
            <p:cNvCxnSpPr/>
            <p:nvPr/>
          </p:nvCxnSpPr>
          <p:spPr>
            <a:xfrm>
              <a:off x="1639493" y="6172200"/>
              <a:ext cx="445650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343302" y="4876005"/>
              <a:ext cx="259238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39489" y="6173788"/>
              <a:ext cx="6566608" cy="340142"/>
            </a:xfrm>
            <a:prstGeom prst="rect">
              <a:avLst/>
            </a:prstGeom>
            <a:noFill/>
          </p:spPr>
          <p:txBody>
            <a:bodyPr wrap="square" rtlCol="0">
              <a:spAutoFit/>
            </a:bodyPr>
            <a:lstStyle/>
            <a:p>
              <a:r>
                <a:rPr lang="en-US" sz="1600" b="1" dirty="0">
                  <a:solidFill>
                    <a:prstClr val="black"/>
                  </a:solidFill>
                  <a:latin typeface="Lucida Console"/>
                </a:rPr>
                <a:t> T  C  A  G  T  C  A  G  T  C  A  G</a:t>
              </a:r>
            </a:p>
          </p:txBody>
        </p:sp>
        <p:sp>
          <p:nvSpPr>
            <p:cNvPr id="31" name="TextBox 30"/>
            <p:cNvSpPr txBox="1"/>
            <p:nvPr/>
          </p:nvSpPr>
          <p:spPr>
            <a:xfrm>
              <a:off x="1219200" y="3579810"/>
              <a:ext cx="430887" cy="2593977"/>
            </a:xfrm>
            <a:prstGeom prst="rect">
              <a:avLst/>
            </a:prstGeom>
            <a:noFill/>
          </p:spPr>
          <p:txBody>
            <a:bodyPr vert="vert270" wrap="square" rtlCol="0">
              <a:spAutoFit/>
            </a:bodyPr>
            <a:lstStyle/>
            <a:p>
              <a:r>
                <a:rPr lang="en-US" sz="1600" b="1" dirty="0">
                  <a:solidFill>
                    <a:prstClr val="black"/>
                  </a:solidFill>
                  <a:latin typeface="Lucida Console"/>
                </a:rPr>
                <a:t>   1   2   3   4   5</a:t>
              </a:r>
            </a:p>
          </p:txBody>
        </p:sp>
      </p:grpSp>
      <p:grpSp>
        <p:nvGrpSpPr>
          <p:cNvPr id="7" name="Group 36"/>
          <p:cNvGrpSpPr/>
          <p:nvPr/>
        </p:nvGrpSpPr>
        <p:grpSpPr>
          <a:xfrm>
            <a:off x="4724400" y="1679713"/>
            <a:ext cx="2717865" cy="643354"/>
            <a:chOff x="4724400" y="1679713"/>
            <a:chExt cx="2717865" cy="643354"/>
          </a:xfrm>
        </p:grpSpPr>
        <p:sp>
          <p:nvSpPr>
            <p:cNvPr id="32" name="TextBox 31"/>
            <p:cNvSpPr txBox="1"/>
            <p:nvPr/>
          </p:nvSpPr>
          <p:spPr>
            <a:xfrm>
              <a:off x="5759804" y="1815236"/>
              <a:ext cx="394408" cy="338554"/>
            </a:xfrm>
            <a:prstGeom prst="rect">
              <a:avLst/>
            </a:prstGeom>
            <a:noFill/>
          </p:spPr>
          <p:txBody>
            <a:bodyPr wrap="square" rtlCol="0">
              <a:spAutoFit/>
            </a:bodyPr>
            <a:lstStyle/>
            <a:p>
              <a:r>
                <a:rPr lang="en-US" sz="1600" b="1" dirty="0">
                  <a:solidFill>
                    <a:prstClr val="black"/>
                  </a:solidFill>
                  <a:latin typeface="Lucida Console"/>
                </a:rPr>
                <a:t>A</a:t>
              </a:r>
            </a:p>
          </p:txBody>
        </p:sp>
        <p:sp>
          <p:nvSpPr>
            <p:cNvPr id="33" name="TextBox 32"/>
            <p:cNvSpPr txBox="1"/>
            <p:nvPr/>
          </p:nvSpPr>
          <p:spPr>
            <a:xfrm>
              <a:off x="6400800" y="1679713"/>
              <a:ext cx="394408" cy="338554"/>
            </a:xfrm>
            <a:prstGeom prst="rect">
              <a:avLst/>
            </a:prstGeom>
            <a:noFill/>
          </p:spPr>
          <p:txBody>
            <a:bodyPr wrap="square" rtlCol="0">
              <a:spAutoFit/>
            </a:bodyPr>
            <a:lstStyle/>
            <a:p>
              <a:r>
                <a:rPr lang="en-US" sz="1600" b="1" dirty="0">
                  <a:solidFill>
                    <a:prstClr val="black"/>
                  </a:solidFill>
                  <a:latin typeface="Lucida Console"/>
                </a:rPr>
                <a:t>A</a:t>
              </a:r>
            </a:p>
          </p:txBody>
        </p:sp>
        <p:sp>
          <p:nvSpPr>
            <p:cNvPr id="34" name="TextBox 33"/>
            <p:cNvSpPr txBox="1"/>
            <p:nvPr/>
          </p:nvSpPr>
          <p:spPr>
            <a:xfrm>
              <a:off x="4724400" y="1710490"/>
              <a:ext cx="394408" cy="338554"/>
            </a:xfrm>
            <a:prstGeom prst="rect">
              <a:avLst/>
            </a:prstGeom>
            <a:noFill/>
          </p:spPr>
          <p:txBody>
            <a:bodyPr wrap="square" rtlCol="0">
              <a:spAutoFit/>
            </a:bodyPr>
            <a:lstStyle/>
            <a:p>
              <a:r>
                <a:rPr lang="en-US" sz="1600" b="1" dirty="0">
                  <a:solidFill>
                    <a:prstClr val="black"/>
                  </a:solidFill>
                  <a:latin typeface="Lucida Console"/>
                </a:rPr>
                <a:t>A</a:t>
              </a:r>
            </a:p>
          </p:txBody>
        </p:sp>
        <p:sp>
          <p:nvSpPr>
            <p:cNvPr id="35" name="TextBox 34"/>
            <p:cNvSpPr txBox="1"/>
            <p:nvPr/>
          </p:nvSpPr>
          <p:spPr>
            <a:xfrm>
              <a:off x="5257800" y="1895155"/>
              <a:ext cx="394408" cy="338554"/>
            </a:xfrm>
            <a:prstGeom prst="rect">
              <a:avLst/>
            </a:prstGeom>
            <a:noFill/>
          </p:spPr>
          <p:txBody>
            <a:bodyPr wrap="square" rtlCol="0">
              <a:spAutoFit/>
            </a:bodyPr>
            <a:lstStyle/>
            <a:p>
              <a:r>
                <a:rPr lang="en-US" sz="1600" b="1" dirty="0">
                  <a:solidFill>
                    <a:prstClr val="black"/>
                  </a:solidFill>
                  <a:latin typeface="Lucida Console"/>
                </a:rPr>
                <a:t>A</a:t>
              </a:r>
            </a:p>
          </p:txBody>
        </p:sp>
        <p:sp>
          <p:nvSpPr>
            <p:cNvPr id="36" name="TextBox 35"/>
            <p:cNvSpPr txBox="1"/>
            <p:nvPr/>
          </p:nvSpPr>
          <p:spPr>
            <a:xfrm>
              <a:off x="7047857" y="1984513"/>
              <a:ext cx="394408" cy="338554"/>
            </a:xfrm>
            <a:prstGeom prst="rect">
              <a:avLst/>
            </a:prstGeom>
            <a:noFill/>
          </p:spPr>
          <p:txBody>
            <a:bodyPr wrap="square" rtlCol="0">
              <a:spAutoFit/>
            </a:bodyPr>
            <a:lstStyle/>
            <a:p>
              <a:r>
                <a:rPr lang="en-US" sz="1600" b="1" dirty="0">
                  <a:solidFill>
                    <a:prstClr val="black"/>
                  </a:solidFill>
                  <a:latin typeface="Lucida Console"/>
                </a:rPr>
                <a:t>A</a:t>
              </a:r>
            </a:p>
          </p:txBody>
        </p:sp>
      </p:grpSp>
      <p:sp>
        <p:nvSpPr>
          <p:cNvPr id="39" name="Rectangle 38"/>
          <p:cNvSpPr/>
          <p:nvPr/>
        </p:nvSpPr>
        <p:spPr>
          <a:xfrm>
            <a:off x="1819656" y="6117336"/>
            <a:ext cx="189311" cy="274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38" name="Rectangle 37"/>
          <p:cNvSpPr/>
          <p:nvPr/>
        </p:nvSpPr>
        <p:spPr>
          <a:xfrm>
            <a:off x="2194560"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37" name="TextBox 36"/>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655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accel="50000" decel="50000" fill="hold"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0-ppt_w/2"/>
                                          </p:val>
                                        </p:tav>
                                      </p:tavLst>
                                    </p:anim>
                                    <p:anim calcmode="lin" valueType="num">
                                      <p:cBhvr additive="base">
                                        <p:cTn id="13" dur="500"/>
                                        <p:tgtEl>
                                          <p:spTgt spid="7"/>
                                        </p:tgtEl>
                                        <p:attrNameLst>
                                          <p:attrName>ppt_y</p:attrName>
                                        </p:attrNameLst>
                                      </p:cBhvr>
                                      <p:tavLst>
                                        <p:tav tm="0">
                                          <p:val>
                                            <p:strVal val="ppt_y"/>
                                          </p:val>
                                        </p:tav>
                                        <p:tav tm="100000">
                                          <p:val>
                                            <p:strVal val="ppt_y"/>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7" name="Straight Connector 66"/>
          <p:cNvCxnSpPr/>
          <p:nvPr/>
        </p:nvCxnSpPr>
        <p:spPr>
          <a:xfrm>
            <a:off x="1639489" y="2751876"/>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39489" y="2413322"/>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5019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nvGrpSpPr>
          <p:cNvPr id="3" name="Group 105"/>
          <p:cNvGrpSpPr/>
          <p:nvPr/>
        </p:nvGrpSpPr>
        <p:grpSpPr>
          <a:xfrm>
            <a:off x="1405550" y="1895155"/>
            <a:ext cx="5642307" cy="632531"/>
            <a:chOff x="1432560" y="2030187"/>
            <a:chExt cx="5642307" cy="632531"/>
          </a:xfrm>
        </p:grpSpPr>
        <p:sp>
          <p:nvSpPr>
            <p:cNvPr id="19" name="TextBox 18"/>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104"/>
            <p:cNvGrpSpPr/>
            <p:nvPr/>
          </p:nvGrpSpPr>
          <p:grpSpPr>
            <a:xfrm>
              <a:off x="1666499" y="2030187"/>
              <a:ext cx="5408368" cy="632531"/>
              <a:chOff x="1666499" y="2030187"/>
              <a:chExt cx="5408368" cy="632531"/>
            </a:xfrm>
          </p:grpSpPr>
          <p:grpSp>
            <p:nvGrpSpPr>
              <p:cNvPr id="5" name="Group 96"/>
              <p:cNvGrpSpPr/>
              <p:nvPr/>
            </p:nvGrpSpPr>
            <p:grpSpPr>
              <a:xfrm>
                <a:off x="1666499" y="2322576"/>
                <a:ext cx="5408368" cy="340142"/>
                <a:chOff x="1666499" y="1905000"/>
                <a:chExt cx="5408368" cy="340142"/>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22" name="TextBox 21"/>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28" name="TextBox 27"/>
          <p:cNvSpPr txBox="1"/>
          <p:nvPr/>
        </p:nvSpPr>
        <p:spPr>
          <a:xfrm>
            <a:off x="1639489" y="1295400"/>
            <a:ext cx="6797040" cy="369332"/>
          </a:xfrm>
          <a:prstGeom prst="rect">
            <a:avLst/>
          </a:prstGeom>
          <a:noFill/>
        </p:spPr>
        <p:txBody>
          <a:bodyPr wrap="square" rtlCol="0">
            <a:spAutoFit/>
          </a:bodyPr>
          <a:lstStyle/>
          <a:p>
            <a:r>
              <a:rPr lang="en-US" dirty="0">
                <a:solidFill>
                  <a:prstClr val="black"/>
                </a:solidFill>
                <a:latin typeface="Gill Sans MT"/>
              </a:rPr>
              <a:t>Only give polymerase one nucleotide at a time:</a:t>
            </a:r>
          </a:p>
        </p:txBody>
      </p:sp>
      <p:sp>
        <p:nvSpPr>
          <p:cNvPr id="29" name="TextBox 28"/>
          <p:cNvSpPr txBox="1"/>
          <p:nvPr/>
        </p:nvSpPr>
        <p:spPr>
          <a:xfrm>
            <a:off x="1639497" y="3048000"/>
            <a:ext cx="6797040" cy="369332"/>
          </a:xfrm>
          <a:prstGeom prst="rect">
            <a:avLst/>
          </a:prstGeom>
          <a:noFill/>
        </p:spPr>
        <p:txBody>
          <a:bodyPr wrap="square" rtlCol="0">
            <a:spAutoFit/>
          </a:bodyPr>
          <a:lstStyle/>
          <a:p>
            <a:r>
              <a:rPr lang="en-US" dirty="0">
                <a:solidFill>
                  <a:prstClr val="black"/>
                </a:solidFill>
                <a:latin typeface="Gill Sans MT"/>
              </a:rPr>
              <a:t>If that nucleotide is incorporated, enzymes turn by-products into light:</a:t>
            </a:r>
          </a:p>
        </p:txBody>
      </p:sp>
      <p:grpSp>
        <p:nvGrpSpPr>
          <p:cNvPr id="6" name="Group 37"/>
          <p:cNvGrpSpPr/>
          <p:nvPr/>
        </p:nvGrpSpPr>
        <p:grpSpPr>
          <a:xfrm>
            <a:off x="1219200" y="3579810"/>
            <a:ext cx="6986897" cy="2934120"/>
            <a:chOff x="1219200" y="3579810"/>
            <a:chExt cx="6986897" cy="2934120"/>
          </a:xfrm>
        </p:grpSpPr>
        <p:cxnSp>
          <p:nvCxnSpPr>
            <p:cNvPr id="17" name="Straight Connector 16"/>
            <p:cNvCxnSpPr/>
            <p:nvPr/>
          </p:nvCxnSpPr>
          <p:spPr>
            <a:xfrm>
              <a:off x="1639493" y="6172200"/>
              <a:ext cx="445650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343302" y="4876005"/>
              <a:ext cx="259238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39489" y="6173788"/>
              <a:ext cx="6566608" cy="340142"/>
            </a:xfrm>
            <a:prstGeom prst="rect">
              <a:avLst/>
            </a:prstGeom>
            <a:noFill/>
          </p:spPr>
          <p:txBody>
            <a:bodyPr wrap="square" rtlCol="0">
              <a:spAutoFit/>
            </a:bodyPr>
            <a:lstStyle/>
            <a:p>
              <a:r>
                <a:rPr lang="en-US" sz="1600" b="1" dirty="0">
                  <a:solidFill>
                    <a:prstClr val="black"/>
                  </a:solidFill>
                  <a:latin typeface="Lucida Console"/>
                </a:rPr>
                <a:t> T  C  A  G  T  C  A  G  T  C  A  G</a:t>
              </a:r>
            </a:p>
          </p:txBody>
        </p:sp>
        <p:sp>
          <p:nvSpPr>
            <p:cNvPr id="31" name="TextBox 30"/>
            <p:cNvSpPr txBox="1"/>
            <p:nvPr/>
          </p:nvSpPr>
          <p:spPr>
            <a:xfrm>
              <a:off x="1219200" y="3579810"/>
              <a:ext cx="430887" cy="2593977"/>
            </a:xfrm>
            <a:prstGeom prst="rect">
              <a:avLst/>
            </a:prstGeom>
            <a:noFill/>
          </p:spPr>
          <p:txBody>
            <a:bodyPr vert="vert270" wrap="square" rtlCol="0">
              <a:spAutoFit/>
            </a:bodyPr>
            <a:lstStyle/>
            <a:p>
              <a:r>
                <a:rPr lang="en-US" sz="1600" b="1" dirty="0">
                  <a:solidFill>
                    <a:prstClr val="black"/>
                  </a:solidFill>
                  <a:latin typeface="Lucida Console"/>
                </a:rPr>
                <a:t>   1   2   3   4   5</a:t>
              </a:r>
            </a:p>
          </p:txBody>
        </p:sp>
      </p:grpSp>
      <p:grpSp>
        <p:nvGrpSpPr>
          <p:cNvPr id="7" name="Group 36"/>
          <p:cNvGrpSpPr/>
          <p:nvPr/>
        </p:nvGrpSpPr>
        <p:grpSpPr>
          <a:xfrm>
            <a:off x="4724400" y="1679713"/>
            <a:ext cx="2717865" cy="643354"/>
            <a:chOff x="4724400" y="1679713"/>
            <a:chExt cx="2717865" cy="643354"/>
          </a:xfrm>
        </p:grpSpPr>
        <p:sp>
          <p:nvSpPr>
            <p:cNvPr id="32" name="TextBox 31"/>
            <p:cNvSpPr txBox="1"/>
            <p:nvPr/>
          </p:nvSpPr>
          <p:spPr>
            <a:xfrm>
              <a:off x="5759804" y="1815236"/>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33" name="TextBox 32"/>
            <p:cNvSpPr txBox="1"/>
            <p:nvPr/>
          </p:nvSpPr>
          <p:spPr>
            <a:xfrm>
              <a:off x="6400800" y="1679713"/>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34" name="TextBox 33"/>
            <p:cNvSpPr txBox="1"/>
            <p:nvPr/>
          </p:nvSpPr>
          <p:spPr>
            <a:xfrm>
              <a:off x="4724400" y="1710490"/>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35" name="TextBox 34"/>
            <p:cNvSpPr txBox="1"/>
            <p:nvPr/>
          </p:nvSpPr>
          <p:spPr>
            <a:xfrm>
              <a:off x="5257800" y="1895155"/>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36" name="TextBox 35"/>
            <p:cNvSpPr txBox="1"/>
            <p:nvPr/>
          </p:nvSpPr>
          <p:spPr>
            <a:xfrm>
              <a:off x="7047857" y="1984513"/>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grpSp>
      <p:sp>
        <p:nvSpPr>
          <p:cNvPr id="39" name="Rectangle 38"/>
          <p:cNvSpPr/>
          <p:nvPr/>
        </p:nvSpPr>
        <p:spPr>
          <a:xfrm>
            <a:off x="1819656" y="6117336"/>
            <a:ext cx="189311" cy="274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38" name="Rectangle 37"/>
          <p:cNvSpPr/>
          <p:nvPr/>
        </p:nvSpPr>
        <p:spPr>
          <a:xfrm>
            <a:off x="2194560"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8" name="Group 41"/>
          <p:cNvGrpSpPr/>
          <p:nvPr/>
        </p:nvGrpSpPr>
        <p:grpSpPr>
          <a:xfrm>
            <a:off x="4334256" y="2185416"/>
            <a:ext cx="394408" cy="338554"/>
            <a:chOff x="4334256" y="2185416"/>
            <a:chExt cx="394408" cy="338554"/>
          </a:xfrm>
        </p:grpSpPr>
        <p:cxnSp>
          <p:nvCxnSpPr>
            <p:cNvPr id="37" name="Straight Connector 36"/>
            <p:cNvCxnSpPr/>
            <p:nvPr/>
          </p:nvCxnSpPr>
          <p:spPr>
            <a:xfrm>
              <a:off x="4392590" y="2189132"/>
              <a:ext cx="217078"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334256" y="2185416"/>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grpSp>
      <p:sp>
        <p:nvSpPr>
          <p:cNvPr id="43" name="Rectangle 42"/>
          <p:cNvSpPr/>
          <p:nvPr/>
        </p:nvSpPr>
        <p:spPr>
          <a:xfrm>
            <a:off x="292608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40" name="TextBox 39"/>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100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par>
                          <p:cTn id="14" fill="hold">
                            <p:stCondLst>
                              <p:cond delay="500"/>
                            </p:stCondLst>
                            <p:childTnLst>
                              <p:par>
                                <p:cTn id="15" presetID="12" presetClass="entr" presetSubtype="4" fill="hold" grpId="0" nodeType="afterEffect">
                                  <p:stCondLst>
                                    <p:cond delay="500"/>
                                  </p:stCondLst>
                                  <p:childTnLst>
                                    <p:set>
                                      <p:cBhvr>
                                        <p:cTn id="16" dur="1" fill="hold">
                                          <p:stCondLst>
                                            <p:cond delay="0"/>
                                          </p:stCondLst>
                                        </p:cTn>
                                        <p:tgtEl>
                                          <p:spTgt spid="43"/>
                                        </p:tgtEl>
                                        <p:attrNameLst>
                                          <p:attrName>style.visibility</p:attrName>
                                        </p:attrNameLst>
                                      </p:cBhvr>
                                      <p:to>
                                        <p:strVal val="visible"/>
                                      </p:to>
                                    </p:set>
                                    <p:animEffect transition="in" filter="slide(fromBottom)">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8" accel="50000" decel="50000" fill="hold" nodeType="clickEffect">
                                  <p:stCondLst>
                                    <p:cond delay="0"/>
                                  </p:stCondLst>
                                  <p:childTnLst>
                                    <p:anim calcmode="lin" valueType="num">
                                      <p:cBhvr additive="base">
                                        <p:cTn id="21" dur="500"/>
                                        <p:tgtEl>
                                          <p:spTgt spid="7"/>
                                        </p:tgtEl>
                                        <p:attrNameLst>
                                          <p:attrName>ppt_x</p:attrName>
                                        </p:attrNameLst>
                                      </p:cBhvr>
                                      <p:tavLst>
                                        <p:tav tm="0">
                                          <p:val>
                                            <p:strVal val="ppt_x"/>
                                          </p:val>
                                        </p:tav>
                                        <p:tav tm="100000">
                                          <p:val>
                                            <p:strVal val="0-ppt_w/2"/>
                                          </p:val>
                                        </p:tav>
                                      </p:tavLst>
                                    </p:anim>
                                    <p:anim calcmode="lin" valueType="num">
                                      <p:cBhvr additive="base">
                                        <p:cTn id="22" dur="500"/>
                                        <p:tgtEl>
                                          <p:spTgt spid="7"/>
                                        </p:tgtEl>
                                        <p:attrNameLst>
                                          <p:attrName>ppt_y</p:attrName>
                                        </p:attrNameLst>
                                      </p:cBhvr>
                                      <p:tavLst>
                                        <p:tav tm="0">
                                          <p:val>
                                            <p:strVal val="ppt_y"/>
                                          </p:val>
                                        </p:tav>
                                        <p:tav tm="100000">
                                          <p:val>
                                            <p:strVal val="ppt_y"/>
                                          </p:val>
                                        </p:tav>
                                      </p:tavLst>
                                    </p:anim>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7" name="Straight Connector 66"/>
          <p:cNvCxnSpPr/>
          <p:nvPr/>
        </p:nvCxnSpPr>
        <p:spPr>
          <a:xfrm>
            <a:off x="1639489" y="2751876"/>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39489" y="2413322"/>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5019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nvGrpSpPr>
          <p:cNvPr id="3" name="Group 105"/>
          <p:cNvGrpSpPr/>
          <p:nvPr/>
        </p:nvGrpSpPr>
        <p:grpSpPr>
          <a:xfrm>
            <a:off x="1405550" y="1895155"/>
            <a:ext cx="5642307" cy="632531"/>
            <a:chOff x="1432560" y="2030187"/>
            <a:chExt cx="5642307" cy="632531"/>
          </a:xfrm>
        </p:grpSpPr>
        <p:sp>
          <p:nvSpPr>
            <p:cNvPr id="19" name="TextBox 18"/>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104"/>
            <p:cNvGrpSpPr/>
            <p:nvPr/>
          </p:nvGrpSpPr>
          <p:grpSpPr>
            <a:xfrm>
              <a:off x="1666499" y="2030187"/>
              <a:ext cx="5408368" cy="632531"/>
              <a:chOff x="1666499" y="2030187"/>
              <a:chExt cx="5408368" cy="632531"/>
            </a:xfrm>
          </p:grpSpPr>
          <p:grpSp>
            <p:nvGrpSpPr>
              <p:cNvPr id="5" name="Group 96"/>
              <p:cNvGrpSpPr/>
              <p:nvPr/>
            </p:nvGrpSpPr>
            <p:grpSpPr>
              <a:xfrm>
                <a:off x="1666499" y="2322576"/>
                <a:ext cx="5408368" cy="340142"/>
                <a:chOff x="1666499" y="1905000"/>
                <a:chExt cx="5408368" cy="340142"/>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22" name="TextBox 21"/>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28" name="TextBox 27"/>
          <p:cNvSpPr txBox="1"/>
          <p:nvPr/>
        </p:nvSpPr>
        <p:spPr>
          <a:xfrm>
            <a:off x="1639489" y="1295400"/>
            <a:ext cx="6797040" cy="369332"/>
          </a:xfrm>
          <a:prstGeom prst="rect">
            <a:avLst/>
          </a:prstGeom>
          <a:noFill/>
        </p:spPr>
        <p:txBody>
          <a:bodyPr wrap="square" rtlCol="0">
            <a:spAutoFit/>
          </a:bodyPr>
          <a:lstStyle/>
          <a:p>
            <a:r>
              <a:rPr lang="en-US" dirty="0">
                <a:solidFill>
                  <a:prstClr val="black"/>
                </a:solidFill>
                <a:latin typeface="Gill Sans MT"/>
              </a:rPr>
              <a:t>Only give polymerase one nucleotide at a time:</a:t>
            </a:r>
          </a:p>
        </p:txBody>
      </p:sp>
      <p:sp>
        <p:nvSpPr>
          <p:cNvPr id="29" name="TextBox 28"/>
          <p:cNvSpPr txBox="1"/>
          <p:nvPr/>
        </p:nvSpPr>
        <p:spPr>
          <a:xfrm>
            <a:off x="1639497" y="3048000"/>
            <a:ext cx="6797040" cy="369332"/>
          </a:xfrm>
          <a:prstGeom prst="rect">
            <a:avLst/>
          </a:prstGeom>
          <a:noFill/>
        </p:spPr>
        <p:txBody>
          <a:bodyPr wrap="square" rtlCol="0">
            <a:spAutoFit/>
          </a:bodyPr>
          <a:lstStyle/>
          <a:p>
            <a:r>
              <a:rPr lang="en-US" dirty="0">
                <a:solidFill>
                  <a:prstClr val="black"/>
                </a:solidFill>
                <a:latin typeface="Gill Sans MT"/>
              </a:rPr>
              <a:t>If that nucleotide is incorporated, enzymes turn by-products into light:</a:t>
            </a:r>
          </a:p>
        </p:txBody>
      </p:sp>
      <p:grpSp>
        <p:nvGrpSpPr>
          <p:cNvPr id="6" name="Group 37"/>
          <p:cNvGrpSpPr/>
          <p:nvPr/>
        </p:nvGrpSpPr>
        <p:grpSpPr>
          <a:xfrm>
            <a:off x="1219200" y="3579810"/>
            <a:ext cx="6986897" cy="2934120"/>
            <a:chOff x="1219200" y="3579810"/>
            <a:chExt cx="6986897" cy="2934120"/>
          </a:xfrm>
        </p:grpSpPr>
        <p:cxnSp>
          <p:nvCxnSpPr>
            <p:cNvPr id="17" name="Straight Connector 16"/>
            <p:cNvCxnSpPr/>
            <p:nvPr/>
          </p:nvCxnSpPr>
          <p:spPr>
            <a:xfrm>
              <a:off x="1639493" y="6172200"/>
              <a:ext cx="445650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343302" y="4876005"/>
              <a:ext cx="259238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39489" y="6173788"/>
              <a:ext cx="6566608" cy="340142"/>
            </a:xfrm>
            <a:prstGeom prst="rect">
              <a:avLst/>
            </a:prstGeom>
            <a:noFill/>
          </p:spPr>
          <p:txBody>
            <a:bodyPr wrap="square" rtlCol="0">
              <a:spAutoFit/>
            </a:bodyPr>
            <a:lstStyle/>
            <a:p>
              <a:r>
                <a:rPr lang="en-US" sz="1600" b="1" dirty="0">
                  <a:solidFill>
                    <a:prstClr val="black"/>
                  </a:solidFill>
                  <a:latin typeface="Lucida Console"/>
                </a:rPr>
                <a:t> T  C  A  G  T  C  A  G  T  C  A  G</a:t>
              </a:r>
            </a:p>
          </p:txBody>
        </p:sp>
        <p:sp>
          <p:nvSpPr>
            <p:cNvPr id="31" name="TextBox 30"/>
            <p:cNvSpPr txBox="1"/>
            <p:nvPr/>
          </p:nvSpPr>
          <p:spPr>
            <a:xfrm>
              <a:off x="1219200" y="3579810"/>
              <a:ext cx="430887" cy="2593977"/>
            </a:xfrm>
            <a:prstGeom prst="rect">
              <a:avLst/>
            </a:prstGeom>
            <a:noFill/>
          </p:spPr>
          <p:txBody>
            <a:bodyPr vert="vert270" wrap="square" rtlCol="0">
              <a:spAutoFit/>
            </a:bodyPr>
            <a:lstStyle/>
            <a:p>
              <a:r>
                <a:rPr lang="en-US" sz="1600" b="1" dirty="0">
                  <a:solidFill>
                    <a:prstClr val="black"/>
                  </a:solidFill>
                  <a:latin typeface="Lucida Console"/>
                </a:rPr>
                <a:t>   1   2   3   4   5</a:t>
              </a:r>
            </a:p>
          </p:txBody>
        </p:sp>
      </p:grpSp>
      <p:sp>
        <p:nvSpPr>
          <p:cNvPr id="39" name="Rectangle 38"/>
          <p:cNvSpPr/>
          <p:nvPr/>
        </p:nvSpPr>
        <p:spPr>
          <a:xfrm>
            <a:off x="1819656" y="6117336"/>
            <a:ext cx="189311" cy="274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38" name="Rectangle 37"/>
          <p:cNvSpPr/>
          <p:nvPr/>
        </p:nvSpPr>
        <p:spPr>
          <a:xfrm>
            <a:off x="2194560"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cxnSp>
        <p:nvCxnSpPr>
          <p:cNvPr id="37" name="Straight Connector 36"/>
          <p:cNvCxnSpPr/>
          <p:nvPr/>
        </p:nvCxnSpPr>
        <p:spPr>
          <a:xfrm>
            <a:off x="4392590" y="2189132"/>
            <a:ext cx="217078"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334256" y="2185416"/>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43" name="Rectangle 42"/>
          <p:cNvSpPr/>
          <p:nvPr/>
        </p:nvSpPr>
        <p:spPr>
          <a:xfrm>
            <a:off x="292608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7" name="Group 39"/>
          <p:cNvGrpSpPr/>
          <p:nvPr/>
        </p:nvGrpSpPr>
        <p:grpSpPr>
          <a:xfrm>
            <a:off x="4724400" y="1679713"/>
            <a:ext cx="2717865" cy="643354"/>
            <a:chOff x="4724400" y="1679713"/>
            <a:chExt cx="2717865" cy="643354"/>
          </a:xfrm>
        </p:grpSpPr>
        <p:sp>
          <p:nvSpPr>
            <p:cNvPr id="42" name="TextBox 41"/>
            <p:cNvSpPr txBox="1"/>
            <p:nvPr/>
          </p:nvSpPr>
          <p:spPr>
            <a:xfrm>
              <a:off x="5759804" y="1815236"/>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sp>
          <p:nvSpPr>
            <p:cNvPr id="44" name="TextBox 43"/>
            <p:cNvSpPr txBox="1"/>
            <p:nvPr/>
          </p:nvSpPr>
          <p:spPr>
            <a:xfrm>
              <a:off x="6400800" y="1679713"/>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sp>
          <p:nvSpPr>
            <p:cNvPr id="45" name="TextBox 44"/>
            <p:cNvSpPr txBox="1"/>
            <p:nvPr/>
          </p:nvSpPr>
          <p:spPr>
            <a:xfrm>
              <a:off x="4724400" y="1710490"/>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sp>
          <p:nvSpPr>
            <p:cNvPr id="46" name="TextBox 45"/>
            <p:cNvSpPr txBox="1"/>
            <p:nvPr/>
          </p:nvSpPr>
          <p:spPr>
            <a:xfrm>
              <a:off x="5257800" y="1895155"/>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sp>
          <p:nvSpPr>
            <p:cNvPr id="47" name="TextBox 46"/>
            <p:cNvSpPr txBox="1"/>
            <p:nvPr/>
          </p:nvSpPr>
          <p:spPr>
            <a:xfrm>
              <a:off x="7047857" y="1984513"/>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grpSp>
      <p:grpSp>
        <p:nvGrpSpPr>
          <p:cNvPr id="8" name="Group 51"/>
          <p:cNvGrpSpPr/>
          <p:nvPr/>
        </p:nvGrpSpPr>
        <p:grpSpPr>
          <a:xfrm>
            <a:off x="4572000" y="2185416"/>
            <a:ext cx="394408" cy="338554"/>
            <a:chOff x="4572000" y="2185416"/>
            <a:chExt cx="394408" cy="338554"/>
          </a:xfrm>
        </p:grpSpPr>
        <p:cxnSp>
          <p:nvCxnSpPr>
            <p:cNvPr id="48" name="Straight Connector 47"/>
            <p:cNvCxnSpPr/>
            <p:nvPr/>
          </p:nvCxnSpPr>
          <p:spPr>
            <a:xfrm>
              <a:off x="4586694" y="2190720"/>
              <a:ext cx="275412" cy="530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572000" y="2185416"/>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grpSp>
      <p:sp>
        <p:nvSpPr>
          <p:cNvPr id="53" name="Rectangle 52"/>
          <p:cNvSpPr/>
          <p:nvPr/>
        </p:nvSpPr>
        <p:spPr>
          <a:xfrm>
            <a:off x="3291840" y="5660136"/>
            <a:ext cx="189311" cy="4846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40" name="TextBox 39"/>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92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slide(fromBottom)">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8" accel="50000" decel="50000" fill="hold" nodeType="clickEffect">
                                  <p:stCondLst>
                                    <p:cond delay="0"/>
                                  </p:stCondLst>
                                  <p:childTnLst>
                                    <p:anim calcmode="lin" valueType="num">
                                      <p:cBhvr additive="base">
                                        <p:cTn id="21" dur="500"/>
                                        <p:tgtEl>
                                          <p:spTgt spid="7"/>
                                        </p:tgtEl>
                                        <p:attrNameLst>
                                          <p:attrName>ppt_x</p:attrName>
                                        </p:attrNameLst>
                                      </p:cBhvr>
                                      <p:tavLst>
                                        <p:tav tm="0">
                                          <p:val>
                                            <p:strVal val="ppt_x"/>
                                          </p:val>
                                        </p:tav>
                                        <p:tav tm="100000">
                                          <p:val>
                                            <p:strVal val="0-ppt_w/2"/>
                                          </p:val>
                                        </p:tav>
                                      </p:tavLst>
                                    </p:anim>
                                    <p:anim calcmode="lin" valueType="num">
                                      <p:cBhvr additive="base">
                                        <p:cTn id="22" dur="500"/>
                                        <p:tgtEl>
                                          <p:spTgt spid="7"/>
                                        </p:tgtEl>
                                        <p:attrNameLst>
                                          <p:attrName>ppt_y</p:attrName>
                                        </p:attrNameLst>
                                      </p:cBhvr>
                                      <p:tavLst>
                                        <p:tav tm="0">
                                          <p:val>
                                            <p:strVal val="ppt_y"/>
                                          </p:val>
                                        </p:tav>
                                        <p:tav tm="100000">
                                          <p:val>
                                            <p:strVal val="ppt_y"/>
                                          </p:val>
                                        </p:tav>
                                      </p:tavLst>
                                    </p:anim>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7" name="Straight Connector 66"/>
          <p:cNvCxnSpPr/>
          <p:nvPr/>
        </p:nvCxnSpPr>
        <p:spPr>
          <a:xfrm>
            <a:off x="1639489" y="2751876"/>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39489" y="2413322"/>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5019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nvGrpSpPr>
          <p:cNvPr id="3" name="Group 105"/>
          <p:cNvGrpSpPr/>
          <p:nvPr/>
        </p:nvGrpSpPr>
        <p:grpSpPr>
          <a:xfrm>
            <a:off x="1405550" y="1895155"/>
            <a:ext cx="5642307" cy="632531"/>
            <a:chOff x="1432560" y="2030187"/>
            <a:chExt cx="5642307" cy="632531"/>
          </a:xfrm>
        </p:grpSpPr>
        <p:sp>
          <p:nvSpPr>
            <p:cNvPr id="19" name="TextBox 18"/>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104"/>
            <p:cNvGrpSpPr/>
            <p:nvPr/>
          </p:nvGrpSpPr>
          <p:grpSpPr>
            <a:xfrm>
              <a:off x="1666499" y="2030187"/>
              <a:ext cx="5408368" cy="632531"/>
              <a:chOff x="1666499" y="2030187"/>
              <a:chExt cx="5408368" cy="632531"/>
            </a:xfrm>
          </p:grpSpPr>
          <p:grpSp>
            <p:nvGrpSpPr>
              <p:cNvPr id="5" name="Group 96"/>
              <p:cNvGrpSpPr/>
              <p:nvPr/>
            </p:nvGrpSpPr>
            <p:grpSpPr>
              <a:xfrm>
                <a:off x="1666499" y="2322576"/>
                <a:ext cx="5408368" cy="340142"/>
                <a:chOff x="1666499" y="1905000"/>
                <a:chExt cx="5408368" cy="340142"/>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22" name="TextBox 21"/>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28" name="TextBox 27"/>
          <p:cNvSpPr txBox="1"/>
          <p:nvPr/>
        </p:nvSpPr>
        <p:spPr>
          <a:xfrm>
            <a:off x="1639489" y="1295400"/>
            <a:ext cx="6797040" cy="369332"/>
          </a:xfrm>
          <a:prstGeom prst="rect">
            <a:avLst/>
          </a:prstGeom>
          <a:noFill/>
        </p:spPr>
        <p:txBody>
          <a:bodyPr wrap="square" rtlCol="0">
            <a:spAutoFit/>
          </a:bodyPr>
          <a:lstStyle/>
          <a:p>
            <a:r>
              <a:rPr lang="en-US" dirty="0">
                <a:solidFill>
                  <a:prstClr val="black"/>
                </a:solidFill>
                <a:latin typeface="Gill Sans MT"/>
              </a:rPr>
              <a:t>Only give polymerase one nucleotide at a time:</a:t>
            </a:r>
          </a:p>
        </p:txBody>
      </p:sp>
      <p:sp>
        <p:nvSpPr>
          <p:cNvPr id="29" name="TextBox 28"/>
          <p:cNvSpPr txBox="1"/>
          <p:nvPr/>
        </p:nvSpPr>
        <p:spPr>
          <a:xfrm>
            <a:off x="1639497" y="3048000"/>
            <a:ext cx="6797040" cy="369332"/>
          </a:xfrm>
          <a:prstGeom prst="rect">
            <a:avLst/>
          </a:prstGeom>
          <a:noFill/>
        </p:spPr>
        <p:txBody>
          <a:bodyPr wrap="square" rtlCol="0">
            <a:spAutoFit/>
          </a:bodyPr>
          <a:lstStyle/>
          <a:p>
            <a:r>
              <a:rPr lang="en-US" dirty="0">
                <a:solidFill>
                  <a:prstClr val="black"/>
                </a:solidFill>
                <a:latin typeface="Gill Sans MT"/>
              </a:rPr>
              <a:t>If that nucleotide is incorporated, enzymes turn by-products into light:</a:t>
            </a:r>
          </a:p>
        </p:txBody>
      </p:sp>
      <p:grpSp>
        <p:nvGrpSpPr>
          <p:cNvPr id="6" name="Group 37"/>
          <p:cNvGrpSpPr/>
          <p:nvPr/>
        </p:nvGrpSpPr>
        <p:grpSpPr>
          <a:xfrm>
            <a:off x="1219200" y="3579810"/>
            <a:ext cx="6986897" cy="2934120"/>
            <a:chOff x="1219200" y="3579810"/>
            <a:chExt cx="6986897" cy="2934120"/>
          </a:xfrm>
        </p:grpSpPr>
        <p:cxnSp>
          <p:nvCxnSpPr>
            <p:cNvPr id="17" name="Straight Connector 16"/>
            <p:cNvCxnSpPr/>
            <p:nvPr/>
          </p:nvCxnSpPr>
          <p:spPr>
            <a:xfrm>
              <a:off x="1639493" y="6172200"/>
              <a:ext cx="445650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343302" y="4876005"/>
              <a:ext cx="259238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39489" y="6173788"/>
              <a:ext cx="6566608" cy="340142"/>
            </a:xfrm>
            <a:prstGeom prst="rect">
              <a:avLst/>
            </a:prstGeom>
            <a:noFill/>
          </p:spPr>
          <p:txBody>
            <a:bodyPr wrap="square" rtlCol="0">
              <a:spAutoFit/>
            </a:bodyPr>
            <a:lstStyle/>
            <a:p>
              <a:r>
                <a:rPr lang="en-US" sz="1600" b="1" dirty="0">
                  <a:solidFill>
                    <a:prstClr val="black"/>
                  </a:solidFill>
                  <a:latin typeface="Lucida Console"/>
                </a:rPr>
                <a:t> T  C  A  G  T  C  A  G  T  C  A  G</a:t>
              </a:r>
            </a:p>
          </p:txBody>
        </p:sp>
        <p:sp>
          <p:nvSpPr>
            <p:cNvPr id="31" name="TextBox 30"/>
            <p:cNvSpPr txBox="1"/>
            <p:nvPr/>
          </p:nvSpPr>
          <p:spPr>
            <a:xfrm>
              <a:off x="1219200" y="3579810"/>
              <a:ext cx="430887" cy="2593977"/>
            </a:xfrm>
            <a:prstGeom prst="rect">
              <a:avLst/>
            </a:prstGeom>
            <a:noFill/>
          </p:spPr>
          <p:txBody>
            <a:bodyPr vert="vert270" wrap="square" rtlCol="0">
              <a:spAutoFit/>
            </a:bodyPr>
            <a:lstStyle/>
            <a:p>
              <a:r>
                <a:rPr lang="en-US" sz="1600" b="1" dirty="0">
                  <a:solidFill>
                    <a:prstClr val="black"/>
                  </a:solidFill>
                  <a:latin typeface="Lucida Console"/>
                </a:rPr>
                <a:t>   1   2   3   4   5</a:t>
              </a:r>
            </a:p>
          </p:txBody>
        </p:sp>
      </p:grpSp>
      <p:sp>
        <p:nvSpPr>
          <p:cNvPr id="39" name="Rectangle 38"/>
          <p:cNvSpPr/>
          <p:nvPr/>
        </p:nvSpPr>
        <p:spPr>
          <a:xfrm>
            <a:off x="1819656" y="6117336"/>
            <a:ext cx="189311" cy="274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38" name="Rectangle 37"/>
          <p:cNvSpPr/>
          <p:nvPr/>
        </p:nvSpPr>
        <p:spPr>
          <a:xfrm>
            <a:off x="2194560"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cxnSp>
        <p:nvCxnSpPr>
          <p:cNvPr id="37" name="Straight Connector 36"/>
          <p:cNvCxnSpPr/>
          <p:nvPr/>
        </p:nvCxnSpPr>
        <p:spPr>
          <a:xfrm>
            <a:off x="4392590" y="2189132"/>
            <a:ext cx="217078"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334256" y="2185416"/>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43" name="Rectangle 42"/>
          <p:cNvSpPr/>
          <p:nvPr/>
        </p:nvSpPr>
        <p:spPr>
          <a:xfrm>
            <a:off x="292608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7" name="Group 51"/>
          <p:cNvGrpSpPr/>
          <p:nvPr/>
        </p:nvGrpSpPr>
        <p:grpSpPr>
          <a:xfrm>
            <a:off x="4572000" y="2185416"/>
            <a:ext cx="394408" cy="338554"/>
            <a:chOff x="4572000" y="2185416"/>
            <a:chExt cx="394408" cy="338554"/>
          </a:xfrm>
        </p:grpSpPr>
        <p:cxnSp>
          <p:nvCxnSpPr>
            <p:cNvPr id="48" name="Straight Connector 47"/>
            <p:cNvCxnSpPr/>
            <p:nvPr/>
          </p:nvCxnSpPr>
          <p:spPr>
            <a:xfrm>
              <a:off x="4586694" y="2190720"/>
              <a:ext cx="275412" cy="530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572000" y="2185416"/>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grpSp>
      <p:sp>
        <p:nvSpPr>
          <p:cNvPr id="53" name="Rectangle 52"/>
          <p:cNvSpPr/>
          <p:nvPr/>
        </p:nvSpPr>
        <p:spPr>
          <a:xfrm>
            <a:off x="3291840" y="5660136"/>
            <a:ext cx="189311" cy="4846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8" name="Group 36"/>
          <p:cNvGrpSpPr/>
          <p:nvPr/>
        </p:nvGrpSpPr>
        <p:grpSpPr>
          <a:xfrm>
            <a:off x="4724400" y="1679713"/>
            <a:ext cx="2717865" cy="643354"/>
            <a:chOff x="4724400" y="1679713"/>
            <a:chExt cx="2717865" cy="643354"/>
          </a:xfrm>
        </p:grpSpPr>
        <p:sp>
          <p:nvSpPr>
            <p:cNvPr id="40" name="TextBox 39"/>
            <p:cNvSpPr txBox="1"/>
            <p:nvPr/>
          </p:nvSpPr>
          <p:spPr>
            <a:xfrm>
              <a:off x="5759804" y="1815236"/>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50" name="TextBox 49"/>
            <p:cNvSpPr txBox="1"/>
            <p:nvPr/>
          </p:nvSpPr>
          <p:spPr>
            <a:xfrm>
              <a:off x="6400800" y="1679713"/>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51" name="TextBox 50"/>
            <p:cNvSpPr txBox="1"/>
            <p:nvPr/>
          </p:nvSpPr>
          <p:spPr>
            <a:xfrm>
              <a:off x="4724400" y="1710490"/>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52" name="TextBox 51"/>
            <p:cNvSpPr txBox="1"/>
            <p:nvPr/>
          </p:nvSpPr>
          <p:spPr>
            <a:xfrm>
              <a:off x="5257800" y="1895155"/>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54" name="TextBox 53"/>
            <p:cNvSpPr txBox="1"/>
            <p:nvPr/>
          </p:nvSpPr>
          <p:spPr>
            <a:xfrm>
              <a:off x="7047857" y="1984513"/>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grpSp>
      <p:grpSp>
        <p:nvGrpSpPr>
          <p:cNvPr id="9" name="Group 61"/>
          <p:cNvGrpSpPr/>
          <p:nvPr/>
        </p:nvGrpSpPr>
        <p:grpSpPr>
          <a:xfrm>
            <a:off x="4809744" y="2194560"/>
            <a:ext cx="394408" cy="338554"/>
            <a:chOff x="4809744" y="2194560"/>
            <a:chExt cx="394408" cy="338554"/>
          </a:xfrm>
        </p:grpSpPr>
        <p:cxnSp>
          <p:nvCxnSpPr>
            <p:cNvPr id="59" name="Straight Connector 58"/>
            <p:cNvCxnSpPr/>
            <p:nvPr/>
          </p:nvCxnSpPr>
          <p:spPr>
            <a:xfrm>
              <a:off x="4833652" y="2196024"/>
              <a:ext cx="26551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809744" y="2194560"/>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grpSp>
      <p:sp>
        <p:nvSpPr>
          <p:cNvPr id="63" name="Rectangle 62"/>
          <p:cNvSpPr/>
          <p:nvPr/>
        </p:nvSpPr>
        <p:spPr>
          <a:xfrm>
            <a:off x="365760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42" name="TextBox 41"/>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471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slide(fromBottom)">
                                      <p:cBhvr>
                                        <p:cTn id="17" dur="500"/>
                                        <p:tgtEl>
                                          <p:spTgt spid="63"/>
                                        </p:tgtEl>
                                      </p:cBhvr>
                                    </p:animEffect>
                                  </p:childTnLst>
                                </p:cTn>
                              </p:par>
                            </p:childTnLst>
                          </p:cTn>
                        </p:par>
                        <p:par>
                          <p:cTn id="18" fill="hold">
                            <p:stCondLst>
                              <p:cond delay="1000"/>
                            </p:stCondLst>
                            <p:childTnLst>
                              <p:par>
                                <p:cTn id="19" presetID="2" presetClass="exit" presetSubtype="8" accel="50000" decel="50000" fill="hold" nodeType="after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0-ppt_w/2"/>
                                          </p:val>
                                        </p:tav>
                                      </p:tavLst>
                                    </p:anim>
                                    <p:anim calcmode="lin" valueType="num">
                                      <p:cBhvr additive="base">
                                        <p:cTn id="21" dur="500"/>
                                        <p:tgtEl>
                                          <p:spTgt spid="8"/>
                                        </p:tgtEl>
                                        <p:attrNameLst>
                                          <p:attrName>ppt_y</p:attrName>
                                        </p:attrNameLst>
                                      </p:cBhvr>
                                      <p:tavLst>
                                        <p:tav tm="0">
                                          <p:val>
                                            <p:strVal val="ppt_y"/>
                                          </p:val>
                                        </p:tav>
                                        <p:tav tm="100000">
                                          <p:val>
                                            <p:strVal val="ppt_y"/>
                                          </p:val>
                                        </p:tav>
                                      </p:tavLst>
                                    </p:anim>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7" name="Straight Connector 66"/>
          <p:cNvCxnSpPr/>
          <p:nvPr/>
        </p:nvCxnSpPr>
        <p:spPr>
          <a:xfrm>
            <a:off x="1639489" y="2751876"/>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39489" y="2413322"/>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5019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nvGrpSpPr>
          <p:cNvPr id="3" name="Group 105"/>
          <p:cNvGrpSpPr/>
          <p:nvPr/>
        </p:nvGrpSpPr>
        <p:grpSpPr>
          <a:xfrm>
            <a:off x="1405550" y="1895155"/>
            <a:ext cx="5642307" cy="632531"/>
            <a:chOff x="1432560" y="2030187"/>
            <a:chExt cx="5642307" cy="632531"/>
          </a:xfrm>
        </p:grpSpPr>
        <p:sp>
          <p:nvSpPr>
            <p:cNvPr id="19" name="TextBox 18"/>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104"/>
            <p:cNvGrpSpPr/>
            <p:nvPr/>
          </p:nvGrpSpPr>
          <p:grpSpPr>
            <a:xfrm>
              <a:off x="1666499" y="2030187"/>
              <a:ext cx="5408368" cy="632531"/>
              <a:chOff x="1666499" y="2030187"/>
              <a:chExt cx="5408368" cy="632531"/>
            </a:xfrm>
          </p:grpSpPr>
          <p:grpSp>
            <p:nvGrpSpPr>
              <p:cNvPr id="5" name="Group 96"/>
              <p:cNvGrpSpPr/>
              <p:nvPr/>
            </p:nvGrpSpPr>
            <p:grpSpPr>
              <a:xfrm>
                <a:off x="1666499" y="2322576"/>
                <a:ext cx="5408368" cy="340142"/>
                <a:chOff x="1666499" y="1905000"/>
                <a:chExt cx="5408368" cy="340142"/>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22" name="TextBox 21"/>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28" name="TextBox 27"/>
          <p:cNvSpPr txBox="1"/>
          <p:nvPr/>
        </p:nvSpPr>
        <p:spPr>
          <a:xfrm>
            <a:off x="1639489" y="1295400"/>
            <a:ext cx="6797040" cy="369332"/>
          </a:xfrm>
          <a:prstGeom prst="rect">
            <a:avLst/>
          </a:prstGeom>
          <a:noFill/>
        </p:spPr>
        <p:txBody>
          <a:bodyPr wrap="square" rtlCol="0">
            <a:spAutoFit/>
          </a:bodyPr>
          <a:lstStyle/>
          <a:p>
            <a:r>
              <a:rPr lang="en-US" dirty="0">
                <a:solidFill>
                  <a:prstClr val="black"/>
                </a:solidFill>
                <a:latin typeface="Gill Sans MT"/>
              </a:rPr>
              <a:t>Only give polymerase one nucleotide at a time:</a:t>
            </a:r>
          </a:p>
        </p:txBody>
      </p:sp>
      <p:sp>
        <p:nvSpPr>
          <p:cNvPr id="29" name="TextBox 28"/>
          <p:cNvSpPr txBox="1"/>
          <p:nvPr/>
        </p:nvSpPr>
        <p:spPr>
          <a:xfrm>
            <a:off x="1639497" y="3048000"/>
            <a:ext cx="6797040" cy="369332"/>
          </a:xfrm>
          <a:prstGeom prst="rect">
            <a:avLst/>
          </a:prstGeom>
          <a:noFill/>
        </p:spPr>
        <p:txBody>
          <a:bodyPr wrap="square" rtlCol="0">
            <a:spAutoFit/>
          </a:bodyPr>
          <a:lstStyle/>
          <a:p>
            <a:r>
              <a:rPr lang="en-US" dirty="0">
                <a:solidFill>
                  <a:prstClr val="black"/>
                </a:solidFill>
                <a:latin typeface="Gill Sans MT"/>
              </a:rPr>
              <a:t>If that nucleotide is incorporated, enzymes turn by-products into light:</a:t>
            </a:r>
          </a:p>
        </p:txBody>
      </p:sp>
      <p:grpSp>
        <p:nvGrpSpPr>
          <p:cNvPr id="6" name="Group 37"/>
          <p:cNvGrpSpPr/>
          <p:nvPr/>
        </p:nvGrpSpPr>
        <p:grpSpPr>
          <a:xfrm>
            <a:off x="1219200" y="3579810"/>
            <a:ext cx="6986897" cy="2934120"/>
            <a:chOff x="1219200" y="3579810"/>
            <a:chExt cx="6986897" cy="2934120"/>
          </a:xfrm>
        </p:grpSpPr>
        <p:cxnSp>
          <p:nvCxnSpPr>
            <p:cNvPr id="17" name="Straight Connector 16"/>
            <p:cNvCxnSpPr/>
            <p:nvPr/>
          </p:nvCxnSpPr>
          <p:spPr>
            <a:xfrm>
              <a:off x="1639493" y="6172200"/>
              <a:ext cx="445650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343302" y="4876005"/>
              <a:ext cx="259238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39489" y="6173788"/>
              <a:ext cx="6566608" cy="340142"/>
            </a:xfrm>
            <a:prstGeom prst="rect">
              <a:avLst/>
            </a:prstGeom>
            <a:noFill/>
          </p:spPr>
          <p:txBody>
            <a:bodyPr wrap="square" rtlCol="0">
              <a:spAutoFit/>
            </a:bodyPr>
            <a:lstStyle/>
            <a:p>
              <a:r>
                <a:rPr lang="en-US" sz="1600" b="1" dirty="0">
                  <a:solidFill>
                    <a:prstClr val="black"/>
                  </a:solidFill>
                  <a:latin typeface="Lucida Console"/>
                </a:rPr>
                <a:t> T  C  A  G  T  C  A  G  T  C  A  G</a:t>
              </a:r>
            </a:p>
          </p:txBody>
        </p:sp>
        <p:sp>
          <p:nvSpPr>
            <p:cNvPr id="31" name="TextBox 30"/>
            <p:cNvSpPr txBox="1"/>
            <p:nvPr/>
          </p:nvSpPr>
          <p:spPr>
            <a:xfrm>
              <a:off x="1219200" y="3579810"/>
              <a:ext cx="430887" cy="2593977"/>
            </a:xfrm>
            <a:prstGeom prst="rect">
              <a:avLst/>
            </a:prstGeom>
            <a:noFill/>
          </p:spPr>
          <p:txBody>
            <a:bodyPr vert="vert270" wrap="square" rtlCol="0">
              <a:spAutoFit/>
            </a:bodyPr>
            <a:lstStyle/>
            <a:p>
              <a:r>
                <a:rPr lang="en-US" sz="1600" b="1" dirty="0">
                  <a:solidFill>
                    <a:prstClr val="black"/>
                  </a:solidFill>
                  <a:latin typeface="Lucida Console"/>
                </a:rPr>
                <a:t>   1   2   3   4   5</a:t>
              </a:r>
            </a:p>
          </p:txBody>
        </p:sp>
      </p:grpSp>
      <p:sp>
        <p:nvSpPr>
          <p:cNvPr id="39" name="Rectangle 38"/>
          <p:cNvSpPr/>
          <p:nvPr/>
        </p:nvSpPr>
        <p:spPr>
          <a:xfrm>
            <a:off x="1819656" y="6117336"/>
            <a:ext cx="189311" cy="274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38" name="Rectangle 37"/>
          <p:cNvSpPr/>
          <p:nvPr/>
        </p:nvSpPr>
        <p:spPr>
          <a:xfrm>
            <a:off x="2194560"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cxnSp>
        <p:nvCxnSpPr>
          <p:cNvPr id="37" name="Straight Connector 36"/>
          <p:cNvCxnSpPr/>
          <p:nvPr/>
        </p:nvCxnSpPr>
        <p:spPr>
          <a:xfrm>
            <a:off x="4392590" y="2189132"/>
            <a:ext cx="217078"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334256" y="2185416"/>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43" name="Rectangle 42"/>
          <p:cNvSpPr/>
          <p:nvPr/>
        </p:nvSpPr>
        <p:spPr>
          <a:xfrm>
            <a:off x="292608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7" name="Group 51"/>
          <p:cNvGrpSpPr/>
          <p:nvPr/>
        </p:nvGrpSpPr>
        <p:grpSpPr>
          <a:xfrm>
            <a:off x="4572000" y="2185416"/>
            <a:ext cx="394408" cy="338554"/>
            <a:chOff x="4572000" y="2185416"/>
            <a:chExt cx="394408" cy="338554"/>
          </a:xfrm>
        </p:grpSpPr>
        <p:cxnSp>
          <p:nvCxnSpPr>
            <p:cNvPr id="48" name="Straight Connector 47"/>
            <p:cNvCxnSpPr/>
            <p:nvPr/>
          </p:nvCxnSpPr>
          <p:spPr>
            <a:xfrm>
              <a:off x="4586694" y="2190720"/>
              <a:ext cx="275412" cy="530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572000" y="2185416"/>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grpSp>
      <p:sp>
        <p:nvSpPr>
          <p:cNvPr id="53" name="Rectangle 52"/>
          <p:cNvSpPr/>
          <p:nvPr/>
        </p:nvSpPr>
        <p:spPr>
          <a:xfrm>
            <a:off x="3291840" y="5660136"/>
            <a:ext cx="189311" cy="4846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8" name="Group 61"/>
          <p:cNvGrpSpPr/>
          <p:nvPr/>
        </p:nvGrpSpPr>
        <p:grpSpPr>
          <a:xfrm>
            <a:off x="4809744" y="2194560"/>
            <a:ext cx="394408" cy="338554"/>
            <a:chOff x="4809744" y="2194560"/>
            <a:chExt cx="394408" cy="338554"/>
          </a:xfrm>
        </p:grpSpPr>
        <p:cxnSp>
          <p:nvCxnSpPr>
            <p:cNvPr id="59" name="Straight Connector 58"/>
            <p:cNvCxnSpPr/>
            <p:nvPr/>
          </p:nvCxnSpPr>
          <p:spPr>
            <a:xfrm>
              <a:off x="4833652" y="2196024"/>
              <a:ext cx="26551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809744" y="2194560"/>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grpSp>
      <p:sp>
        <p:nvSpPr>
          <p:cNvPr id="63" name="Rectangle 62"/>
          <p:cNvSpPr/>
          <p:nvPr/>
        </p:nvSpPr>
        <p:spPr>
          <a:xfrm>
            <a:off x="365760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9" name="Group 36"/>
          <p:cNvGrpSpPr/>
          <p:nvPr/>
        </p:nvGrpSpPr>
        <p:grpSpPr>
          <a:xfrm>
            <a:off x="4724400" y="1679713"/>
            <a:ext cx="2717865" cy="643354"/>
            <a:chOff x="4724400" y="1679713"/>
            <a:chExt cx="2717865" cy="643354"/>
          </a:xfrm>
        </p:grpSpPr>
        <p:sp>
          <p:nvSpPr>
            <p:cNvPr id="44" name="TextBox 43"/>
            <p:cNvSpPr txBox="1"/>
            <p:nvPr/>
          </p:nvSpPr>
          <p:spPr>
            <a:xfrm>
              <a:off x="5759804" y="1815236"/>
              <a:ext cx="394408" cy="338554"/>
            </a:xfrm>
            <a:prstGeom prst="rect">
              <a:avLst/>
            </a:prstGeom>
            <a:noFill/>
          </p:spPr>
          <p:txBody>
            <a:bodyPr wrap="square" rtlCol="0">
              <a:spAutoFit/>
            </a:bodyPr>
            <a:lstStyle/>
            <a:p>
              <a:r>
                <a:rPr lang="en-US" sz="1600" b="1" dirty="0">
                  <a:solidFill>
                    <a:prstClr val="black"/>
                  </a:solidFill>
                  <a:latin typeface="Lucida Console"/>
                </a:rPr>
                <a:t>A</a:t>
              </a:r>
            </a:p>
          </p:txBody>
        </p:sp>
        <p:sp>
          <p:nvSpPr>
            <p:cNvPr id="45" name="TextBox 44"/>
            <p:cNvSpPr txBox="1"/>
            <p:nvPr/>
          </p:nvSpPr>
          <p:spPr>
            <a:xfrm>
              <a:off x="6400800" y="1679713"/>
              <a:ext cx="394408" cy="338554"/>
            </a:xfrm>
            <a:prstGeom prst="rect">
              <a:avLst/>
            </a:prstGeom>
            <a:noFill/>
          </p:spPr>
          <p:txBody>
            <a:bodyPr wrap="square" rtlCol="0">
              <a:spAutoFit/>
            </a:bodyPr>
            <a:lstStyle/>
            <a:p>
              <a:r>
                <a:rPr lang="en-US" sz="1600" b="1" dirty="0">
                  <a:solidFill>
                    <a:prstClr val="black"/>
                  </a:solidFill>
                  <a:latin typeface="Lucida Console"/>
                </a:rPr>
                <a:t>A</a:t>
              </a:r>
            </a:p>
          </p:txBody>
        </p:sp>
        <p:sp>
          <p:nvSpPr>
            <p:cNvPr id="46" name="TextBox 45"/>
            <p:cNvSpPr txBox="1"/>
            <p:nvPr/>
          </p:nvSpPr>
          <p:spPr>
            <a:xfrm>
              <a:off x="4724400" y="1710490"/>
              <a:ext cx="394408" cy="338554"/>
            </a:xfrm>
            <a:prstGeom prst="rect">
              <a:avLst/>
            </a:prstGeom>
            <a:noFill/>
          </p:spPr>
          <p:txBody>
            <a:bodyPr wrap="square" rtlCol="0">
              <a:spAutoFit/>
            </a:bodyPr>
            <a:lstStyle/>
            <a:p>
              <a:r>
                <a:rPr lang="en-US" sz="1600" b="1" dirty="0">
                  <a:solidFill>
                    <a:prstClr val="black"/>
                  </a:solidFill>
                  <a:latin typeface="Lucida Console"/>
                </a:rPr>
                <a:t>A</a:t>
              </a:r>
            </a:p>
          </p:txBody>
        </p:sp>
        <p:sp>
          <p:nvSpPr>
            <p:cNvPr id="47" name="TextBox 46"/>
            <p:cNvSpPr txBox="1"/>
            <p:nvPr/>
          </p:nvSpPr>
          <p:spPr>
            <a:xfrm>
              <a:off x="5257800" y="1895155"/>
              <a:ext cx="394408" cy="338554"/>
            </a:xfrm>
            <a:prstGeom prst="rect">
              <a:avLst/>
            </a:prstGeom>
            <a:noFill/>
          </p:spPr>
          <p:txBody>
            <a:bodyPr wrap="square" rtlCol="0">
              <a:spAutoFit/>
            </a:bodyPr>
            <a:lstStyle/>
            <a:p>
              <a:r>
                <a:rPr lang="en-US" sz="1600" b="1" dirty="0">
                  <a:solidFill>
                    <a:prstClr val="black"/>
                  </a:solidFill>
                  <a:latin typeface="Lucida Console"/>
                </a:rPr>
                <a:t>A</a:t>
              </a:r>
            </a:p>
          </p:txBody>
        </p:sp>
        <p:sp>
          <p:nvSpPr>
            <p:cNvPr id="55" name="TextBox 54"/>
            <p:cNvSpPr txBox="1"/>
            <p:nvPr/>
          </p:nvSpPr>
          <p:spPr>
            <a:xfrm>
              <a:off x="7047857" y="1984513"/>
              <a:ext cx="394408" cy="338554"/>
            </a:xfrm>
            <a:prstGeom prst="rect">
              <a:avLst/>
            </a:prstGeom>
            <a:noFill/>
          </p:spPr>
          <p:txBody>
            <a:bodyPr wrap="square" rtlCol="0">
              <a:spAutoFit/>
            </a:bodyPr>
            <a:lstStyle/>
            <a:p>
              <a:r>
                <a:rPr lang="en-US" sz="1600" b="1" dirty="0">
                  <a:solidFill>
                    <a:prstClr val="black"/>
                  </a:solidFill>
                  <a:latin typeface="Lucida Console"/>
                </a:rPr>
                <a:t>A</a:t>
              </a:r>
            </a:p>
          </p:txBody>
        </p:sp>
      </p:grpSp>
      <p:sp>
        <p:nvSpPr>
          <p:cNvPr id="42" name="TextBox 41"/>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450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xit" presetSubtype="8" accel="50000" decel="50000" fill="hold" nodeType="afterEffect">
                                  <p:stCondLst>
                                    <p:cond delay="1000"/>
                                  </p:stCondLst>
                                  <p:childTnLst>
                                    <p:anim calcmode="lin" valueType="num">
                                      <p:cBhvr additive="base">
                                        <p:cTn id="11" dur="500"/>
                                        <p:tgtEl>
                                          <p:spTgt spid="9"/>
                                        </p:tgtEl>
                                        <p:attrNameLst>
                                          <p:attrName>ppt_x</p:attrName>
                                        </p:attrNameLst>
                                      </p:cBhvr>
                                      <p:tavLst>
                                        <p:tav tm="0">
                                          <p:val>
                                            <p:strVal val="ppt_x"/>
                                          </p:val>
                                        </p:tav>
                                        <p:tav tm="100000">
                                          <p:val>
                                            <p:strVal val="0-ppt_w/2"/>
                                          </p:val>
                                        </p:tav>
                                      </p:tavLst>
                                    </p:anim>
                                    <p:anim calcmode="lin" valueType="num">
                                      <p:cBhvr additive="base">
                                        <p:cTn id="12" dur="500"/>
                                        <p:tgtEl>
                                          <p:spTgt spid="9"/>
                                        </p:tgtEl>
                                        <p:attrNameLst>
                                          <p:attrName>ppt_y</p:attrName>
                                        </p:attrNameLst>
                                      </p:cBhvr>
                                      <p:tavLst>
                                        <p:tav tm="0">
                                          <p:val>
                                            <p:strVal val="ppt_y"/>
                                          </p:val>
                                        </p:tav>
                                        <p:tav tm="100000">
                                          <p:val>
                                            <p:strVal val="ppt_y"/>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7" name="Straight Connector 66"/>
          <p:cNvCxnSpPr/>
          <p:nvPr/>
        </p:nvCxnSpPr>
        <p:spPr>
          <a:xfrm>
            <a:off x="1639489" y="2751876"/>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39489" y="2413322"/>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5019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nvGrpSpPr>
          <p:cNvPr id="3" name="Group 105"/>
          <p:cNvGrpSpPr/>
          <p:nvPr/>
        </p:nvGrpSpPr>
        <p:grpSpPr>
          <a:xfrm>
            <a:off x="1405550" y="1895155"/>
            <a:ext cx="5642307" cy="632531"/>
            <a:chOff x="1432560" y="2030187"/>
            <a:chExt cx="5642307" cy="632531"/>
          </a:xfrm>
        </p:grpSpPr>
        <p:sp>
          <p:nvSpPr>
            <p:cNvPr id="19" name="TextBox 18"/>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104"/>
            <p:cNvGrpSpPr/>
            <p:nvPr/>
          </p:nvGrpSpPr>
          <p:grpSpPr>
            <a:xfrm>
              <a:off x="1666499" y="2030187"/>
              <a:ext cx="5408368" cy="632531"/>
              <a:chOff x="1666499" y="2030187"/>
              <a:chExt cx="5408368" cy="632531"/>
            </a:xfrm>
          </p:grpSpPr>
          <p:grpSp>
            <p:nvGrpSpPr>
              <p:cNvPr id="5" name="Group 96"/>
              <p:cNvGrpSpPr/>
              <p:nvPr/>
            </p:nvGrpSpPr>
            <p:grpSpPr>
              <a:xfrm>
                <a:off x="1666499" y="2322576"/>
                <a:ext cx="5408368" cy="340142"/>
                <a:chOff x="1666499" y="1905000"/>
                <a:chExt cx="5408368" cy="340142"/>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22" name="TextBox 21"/>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28" name="TextBox 27"/>
          <p:cNvSpPr txBox="1"/>
          <p:nvPr/>
        </p:nvSpPr>
        <p:spPr>
          <a:xfrm>
            <a:off x="1639489" y="1295400"/>
            <a:ext cx="6797040" cy="369332"/>
          </a:xfrm>
          <a:prstGeom prst="rect">
            <a:avLst/>
          </a:prstGeom>
          <a:noFill/>
        </p:spPr>
        <p:txBody>
          <a:bodyPr wrap="square" rtlCol="0">
            <a:spAutoFit/>
          </a:bodyPr>
          <a:lstStyle/>
          <a:p>
            <a:r>
              <a:rPr lang="en-US" dirty="0">
                <a:solidFill>
                  <a:prstClr val="black"/>
                </a:solidFill>
                <a:latin typeface="Gill Sans MT"/>
              </a:rPr>
              <a:t>Only give polymerase one nucleotide at a time:</a:t>
            </a:r>
          </a:p>
        </p:txBody>
      </p:sp>
      <p:sp>
        <p:nvSpPr>
          <p:cNvPr id="29" name="TextBox 28"/>
          <p:cNvSpPr txBox="1"/>
          <p:nvPr/>
        </p:nvSpPr>
        <p:spPr>
          <a:xfrm>
            <a:off x="1639497" y="3048000"/>
            <a:ext cx="6797040" cy="369332"/>
          </a:xfrm>
          <a:prstGeom prst="rect">
            <a:avLst/>
          </a:prstGeom>
          <a:noFill/>
        </p:spPr>
        <p:txBody>
          <a:bodyPr wrap="square" rtlCol="0">
            <a:spAutoFit/>
          </a:bodyPr>
          <a:lstStyle/>
          <a:p>
            <a:r>
              <a:rPr lang="en-US" dirty="0">
                <a:solidFill>
                  <a:prstClr val="black"/>
                </a:solidFill>
                <a:latin typeface="Gill Sans MT"/>
              </a:rPr>
              <a:t>If that nucleotide is incorporated, enzymes turn by-products into light:</a:t>
            </a:r>
          </a:p>
        </p:txBody>
      </p:sp>
      <p:grpSp>
        <p:nvGrpSpPr>
          <p:cNvPr id="6" name="Group 37"/>
          <p:cNvGrpSpPr/>
          <p:nvPr/>
        </p:nvGrpSpPr>
        <p:grpSpPr>
          <a:xfrm>
            <a:off x="1219200" y="3579810"/>
            <a:ext cx="6986897" cy="2934120"/>
            <a:chOff x="1219200" y="3579810"/>
            <a:chExt cx="6986897" cy="2934120"/>
          </a:xfrm>
        </p:grpSpPr>
        <p:cxnSp>
          <p:nvCxnSpPr>
            <p:cNvPr id="17" name="Straight Connector 16"/>
            <p:cNvCxnSpPr/>
            <p:nvPr/>
          </p:nvCxnSpPr>
          <p:spPr>
            <a:xfrm>
              <a:off x="1639493" y="6172200"/>
              <a:ext cx="445650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343302" y="4876005"/>
              <a:ext cx="259238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39489" y="6173788"/>
              <a:ext cx="6566608" cy="340142"/>
            </a:xfrm>
            <a:prstGeom prst="rect">
              <a:avLst/>
            </a:prstGeom>
            <a:noFill/>
          </p:spPr>
          <p:txBody>
            <a:bodyPr wrap="square" rtlCol="0">
              <a:spAutoFit/>
            </a:bodyPr>
            <a:lstStyle/>
            <a:p>
              <a:r>
                <a:rPr lang="en-US" sz="1600" b="1" dirty="0">
                  <a:solidFill>
                    <a:prstClr val="black"/>
                  </a:solidFill>
                  <a:latin typeface="Lucida Console"/>
                </a:rPr>
                <a:t> T  C  A  G  T  C  A  G  T  C  A  G</a:t>
              </a:r>
            </a:p>
          </p:txBody>
        </p:sp>
        <p:sp>
          <p:nvSpPr>
            <p:cNvPr id="31" name="TextBox 30"/>
            <p:cNvSpPr txBox="1"/>
            <p:nvPr/>
          </p:nvSpPr>
          <p:spPr>
            <a:xfrm>
              <a:off x="1219200" y="3579810"/>
              <a:ext cx="430887" cy="2593977"/>
            </a:xfrm>
            <a:prstGeom prst="rect">
              <a:avLst/>
            </a:prstGeom>
            <a:noFill/>
          </p:spPr>
          <p:txBody>
            <a:bodyPr vert="vert270" wrap="square" rtlCol="0">
              <a:spAutoFit/>
            </a:bodyPr>
            <a:lstStyle/>
            <a:p>
              <a:r>
                <a:rPr lang="en-US" sz="1600" b="1" dirty="0">
                  <a:solidFill>
                    <a:prstClr val="black"/>
                  </a:solidFill>
                  <a:latin typeface="Lucida Console"/>
                </a:rPr>
                <a:t>   1   2   3   4   5</a:t>
              </a:r>
            </a:p>
          </p:txBody>
        </p:sp>
      </p:grpSp>
      <p:sp>
        <p:nvSpPr>
          <p:cNvPr id="39" name="Rectangle 38"/>
          <p:cNvSpPr/>
          <p:nvPr/>
        </p:nvSpPr>
        <p:spPr>
          <a:xfrm>
            <a:off x="1819656" y="6117336"/>
            <a:ext cx="189311" cy="274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38" name="Rectangle 37"/>
          <p:cNvSpPr/>
          <p:nvPr/>
        </p:nvSpPr>
        <p:spPr>
          <a:xfrm>
            <a:off x="2194560"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cxnSp>
        <p:nvCxnSpPr>
          <p:cNvPr id="37" name="Straight Connector 36"/>
          <p:cNvCxnSpPr/>
          <p:nvPr/>
        </p:nvCxnSpPr>
        <p:spPr>
          <a:xfrm>
            <a:off x="4392590" y="2189132"/>
            <a:ext cx="217078"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334256" y="2185416"/>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43" name="Rectangle 42"/>
          <p:cNvSpPr/>
          <p:nvPr/>
        </p:nvSpPr>
        <p:spPr>
          <a:xfrm>
            <a:off x="292608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7" name="Group 51"/>
          <p:cNvGrpSpPr/>
          <p:nvPr/>
        </p:nvGrpSpPr>
        <p:grpSpPr>
          <a:xfrm>
            <a:off x="4572000" y="2185416"/>
            <a:ext cx="394408" cy="338554"/>
            <a:chOff x="4572000" y="2185416"/>
            <a:chExt cx="394408" cy="338554"/>
          </a:xfrm>
        </p:grpSpPr>
        <p:cxnSp>
          <p:nvCxnSpPr>
            <p:cNvPr id="48" name="Straight Connector 47"/>
            <p:cNvCxnSpPr/>
            <p:nvPr/>
          </p:nvCxnSpPr>
          <p:spPr>
            <a:xfrm>
              <a:off x="4586694" y="2190720"/>
              <a:ext cx="275412" cy="530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572000" y="2185416"/>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grpSp>
      <p:sp>
        <p:nvSpPr>
          <p:cNvPr id="53" name="Rectangle 52"/>
          <p:cNvSpPr/>
          <p:nvPr/>
        </p:nvSpPr>
        <p:spPr>
          <a:xfrm>
            <a:off x="3291840" y="5660136"/>
            <a:ext cx="189311" cy="4846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8" name="Group 61"/>
          <p:cNvGrpSpPr/>
          <p:nvPr/>
        </p:nvGrpSpPr>
        <p:grpSpPr>
          <a:xfrm>
            <a:off x="4809744" y="2194560"/>
            <a:ext cx="394408" cy="338554"/>
            <a:chOff x="4809744" y="2194560"/>
            <a:chExt cx="394408" cy="338554"/>
          </a:xfrm>
        </p:grpSpPr>
        <p:cxnSp>
          <p:nvCxnSpPr>
            <p:cNvPr id="59" name="Straight Connector 58"/>
            <p:cNvCxnSpPr/>
            <p:nvPr/>
          </p:nvCxnSpPr>
          <p:spPr>
            <a:xfrm>
              <a:off x="4833652" y="2196024"/>
              <a:ext cx="26551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809744" y="2194560"/>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grpSp>
      <p:sp>
        <p:nvSpPr>
          <p:cNvPr id="63" name="Rectangle 62"/>
          <p:cNvSpPr/>
          <p:nvPr/>
        </p:nvSpPr>
        <p:spPr>
          <a:xfrm>
            <a:off x="365760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9" name="Group 36"/>
          <p:cNvGrpSpPr/>
          <p:nvPr/>
        </p:nvGrpSpPr>
        <p:grpSpPr>
          <a:xfrm>
            <a:off x="4724400" y="1679713"/>
            <a:ext cx="2717865" cy="643354"/>
            <a:chOff x="4724400" y="1679713"/>
            <a:chExt cx="2717865" cy="643354"/>
          </a:xfrm>
        </p:grpSpPr>
        <p:sp>
          <p:nvSpPr>
            <p:cNvPr id="42" name="TextBox 41"/>
            <p:cNvSpPr txBox="1"/>
            <p:nvPr/>
          </p:nvSpPr>
          <p:spPr>
            <a:xfrm>
              <a:off x="5759804" y="1815236"/>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50" name="TextBox 49"/>
            <p:cNvSpPr txBox="1"/>
            <p:nvPr/>
          </p:nvSpPr>
          <p:spPr>
            <a:xfrm>
              <a:off x="6400800" y="1679713"/>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51" name="TextBox 50"/>
            <p:cNvSpPr txBox="1"/>
            <p:nvPr/>
          </p:nvSpPr>
          <p:spPr>
            <a:xfrm>
              <a:off x="4724400" y="1710490"/>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52" name="TextBox 51"/>
            <p:cNvSpPr txBox="1"/>
            <p:nvPr/>
          </p:nvSpPr>
          <p:spPr>
            <a:xfrm>
              <a:off x="5257800" y="1895155"/>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54" name="TextBox 53"/>
            <p:cNvSpPr txBox="1"/>
            <p:nvPr/>
          </p:nvSpPr>
          <p:spPr>
            <a:xfrm>
              <a:off x="7047857" y="1984513"/>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grpSp>
      <p:sp>
        <p:nvSpPr>
          <p:cNvPr id="56" name="Rectangle 55"/>
          <p:cNvSpPr/>
          <p:nvPr/>
        </p:nvSpPr>
        <p:spPr>
          <a:xfrm>
            <a:off x="4382689"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44" name="TextBox 43"/>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937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slide(fromBottom)">
                                      <p:cBhvr>
                                        <p:cTn id="12" dur="500"/>
                                        <p:tgtEl>
                                          <p:spTgt spid="56"/>
                                        </p:tgtEl>
                                      </p:cBhvr>
                                    </p:animEffect>
                                  </p:childTnLst>
                                </p:cTn>
                              </p:par>
                            </p:childTnLst>
                          </p:cTn>
                        </p:par>
                        <p:par>
                          <p:cTn id="13" fill="hold">
                            <p:stCondLst>
                              <p:cond delay="1000"/>
                            </p:stCondLst>
                            <p:childTnLst>
                              <p:par>
                                <p:cTn id="14" presetID="2" presetClass="exit" presetSubtype="8" accel="50000" decel="50000" fill="hold" nodeType="afterEffect">
                                  <p:stCondLst>
                                    <p:cond delay="500"/>
                                  </p:stCondLst>
                                  <p:childTnLst>
                                    <p:anim calcmode="lin" valueType="num">
                                      <p:cBhvr additive="base">
                                        <p:cTn id="15" dur="500"/>
                                        <p:tgtEl>
                                          <p:spTgt spid="9"/>
                                        </p:tgtEl>
                                        <p:attrNameLst>
                                          <p:attrName>ppt_x</p:attrName>
                                        </p:attrNameLst>
                                      </p:cBhvr>
                                      <p:tavLst>
                                        <p:tav tm="0">
                                          <p:val>
                                            <p:strVal val="ppt_x"/>
                                          </p:val>
                                        </p:tav>
                                        <p:tav tm="100000">
                                          <p:val>
                                            <p:strVal val="0-ppt_w/2"/>
                                          </p:val>
                                        </p:tav>
                                      </p:tavLst>
                                    </p:anim>
                                    <p:anim calcmode="lin" valueType="num">
                                      <p:cBhvr additive="base">
                                        <p:cTn id="16" dur="500"/>
                                        <p:tgtEl>
                                          <p:spTgt spid="9"/>
                                        </p:tgtEl>
                                        <p:attrNameLst>
                                          <p:attrName>ppt_y</p:attrName>
                                        </p:attrNameLst>
                                      </p:cBhvr>
                                      <p:tavLst>
                                        <p:tav tm="0">
                                          <p:val>
                                            <p:strVal val="ppt_y"/>
                                          </p:val>
                                        </p:tav>
                                        <p:tav tm="100000">
                                          <p:val>
                                            <p:strVal val="ppt_y"/>
                                          </p:val>
                                        </p:tav>
                                      </p:tavLst>
                                    </p:anim>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7" name="Straight Connector 66"/>
          <p:cNvCxnSpPr/>
          <p:nvPr/>
        </p:nvCxnSpPr>
        <p:spPr>
          <a:xfrm>
            <a:off x="1639489" y="2751876"/>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39489" y="2413322"/>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5019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nvGrpSpPr>
          <p:cNvPr id="3" name="Group 105"/>
          <p:cNvGrpSpPr/>
          <p:nvPr/>
        </p:nvGrpSpPr>
        <p:grpSpPr>
          <a:xfrm>
            <a:off x="1405550" y="1895155"/>
            <a:ext cx="5642307" cy="632531"/>
            <a:chOff x="1432560" y="2030187"/>
            <a:chExt cx="5642307" cy="632531"/>
          </a:xfrm>
        </p:grpSpPr>
        <p:sp>
          <p:nvSpPr>
            <p:cNvPr id="19" name="TextBox 18"/>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104"/>
            <p:cNvGrpSpPr/>
            <p:nvPr/>
          </p:nvGrpSpPr>
          <p:grpSpPr>
            <a:xfrm>
              <a:off x="1666499" y="2030187"/>
              <a:ext cx="5408368" cy="632531"/>
              <a:chOff x="1666499" y="2030187"/>
              <a:chExt cx="5408368" cy="632531"/>
            </a:xfrm>
          </p:grpSpPr>
          <p:grpSp>
            <p:nvGrpSpPr>
              <p:cNvPr id="5" name="Group 96"/>
              <p:cNvGrpSpPr/>
              <p:nvPr/>
            </p:nvGrpSpPr>
            <p:grpSpPr>
              <a:xfrm>
                <a:off x="1666499" y="2322576"/>
                <a:ext cx="5408368" cy="340142"/>
                <a:chOff x="1666499" y="1905000"/>
                <a:chExt cx="5408368" cy="340142"/>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22" name="TextBox 21"/>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28" name="TextBox 27"/>
          <p:cNvSpPr txBox="1"/>
          <p:nvPr/>
        </p:nvSpPr>
        <p:spPr>
          <a:xfrm>
            <a:off x="1639489" y="1295400"/>
            <a:ext cx="6797040" cy="369332"/>
          </a:xfrm>
          <a:prstGeom prst="rect">
            <a:avLst/>
          </a:prstGeom>
          <a:noFill/>
        </p:spPr>
        <p:txBody>
          <a:bodyPr wrap="square" rtlCol="0">
            <a:spAutoFit/>
          </a:bodyPr>
          <a:lstStyle/>
          <a:p>
            <a:r>
              <a:rPr lang="en-US" dirty="0">
                <a:solidFill>
                  <a:prstClr val="black"/>
                </a:solidFill>
                <a:latin typeface="Gill Sans MT"/>
              </a:rPr>
              <a:t>Only give polymerase one nucleotide at a time:</a:t>
            </a:r>
          </a:p>
        </p:txBody>
      </p:sp>
      <p:sp>
        <p:nvSpPr>
          <p:cNvPr id="29" name="TextBox 28"/>
          <p:cNvSpPr txBox="1"/>
          <p:nvPr/>
        </p:nvSpPr>
        <p:spPr>
          <a:xfrm>
            <a:off x="1639497" y="3048000"/>
            <a:ext cx="6797040" cy="369332"/>
          </a:xfrm>
          <a:prstGeom prst="rect">
            <a:avLst/>
          </a:prstGeom>
          <a:noFill/>
        </p:spPr>
        <p:txBody>
          <a:bodyPr wrap="square" rtlCol="0">
            <a:spAutoFit/>
          </a:bodyPr>
          <a:lstStyle/>
          <a:p>
            <a:r>
              <a:rPr lang="en-US" dirty="0">
                <a:solidFill>
                  <a:prstClr val="black"/>
                </a:solidFill>
                <a:latin typeface="Gill Sans MT"/>
              </a:rPr>
              <a:t>If that nucleotide is incorporated, enzymes turn by-products into light:</a:t>
            </a:r>
          </a:p>
        </p:txBody>
      </p:sp>
      <p:grpSp>
        <p:nvGrpSpPr>
          <p:cNvPr id="6" name="Group 37"/>
          <p:cNvGrpSpPr/>
          <p:nvPr/>
        </p:nvGrpSpPr>
        <p:grpSpPr>
          <a:xfrm>
            <a:off x="1219200" y="3579810"/>
            <a:ext cx="6986897" cy="2934120"/>
            <a:chOff x="1219200" y="3579810"/>
            <a:chExt cx="6986897" cy="2934120"/>
          </a:xfrm>
        </p:grpSpPr>
        <p:cxnSp>
          <p:nvCxnSpPr>
            <p:cNvPr id="17" name="Straight Connector 16"/>
            <p:cNvCxnSpPr/>
            <p:nvPr/>
          </p:nvCxnSpPr>
          <p:spPr>
            <a:xfrm>
              <a:off x="1639493" y="6172200"/>
              <a:ext cx="445650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343302" y="4876005"/>
              <a:ext cx="259238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39489" y="6173788"/>
              <a:ext cx="6566608" cy="340142"/>
            </a:xfrm>
            <a:prstGeom prst="rect">
              <a:avLst/>
            </a:prstGeom>
            <a:noFill/>
          </p:spPr>
          <p:txBody>
            <a:bodyPr wrap="square" rtlCol="0">
              <a:spAutoFit/>
            </a:bodyPr>
            <a:lstStyle/>
            <a:p>
              <a:r>
                <a:rPr lang="en-US" sz="1600" b="1" dirty="0">
                  <a:solidFill>
                    <a:prstClr val="black"/>
                  </a:solidFill>
                  <a:latin typeface="Lucida Console"/>
                </a:rPr>
                <a:t> T  C  A  G  T  C  A  G  T  C  A  G</a:t>
              </a:r>
            </a:p>
          </p:txBody>
        </p:sp>
        <p:sp>
          <p:nvSpPr>
            <p:cNvPr id="31" name="TextBox 30"/>
            <p:cNvSpPr txBox="1"/>
            <p:nvPr/>
          </p:nvSpPr>
          <p:spPr>
            <a:xfrm>
              <a:off x="1219200" y="3579810"/>
              <a:ext cx="430887" cy="2593977"/>
            </a:xfrm>
            <a:prstGeom prst="rect">
              <a:avLst/>
            </a:prstGeom>
            <a:noFill/>
          </p:spPr>
          <p:txBody>
            <a:bodyPr vert="vert270" wrap="square" rtlCol="0">
              <a:spAutoFit/>
            </a:bodyPr>
            <a:lstStyle/>
            <a:p>
              <a:r>
                <a:rPr lang="en-US" sz="1600" b="1" dirty="0">
                  <a:solidFill>
                    <a:prstClr val="black"/>
                  </a:solidFill>
                  <a:latin typeface="Lucida Console"/>
                </a:rPr>
                <a:t>   1   2   3   4   5</a:t>
              </a:r>
            </a:p>
          </p:txBody>
        </p:sp>
      </p:grpSp>
      <p:sp>
        <p:nvSpPr>
          <p:cNvPr id="39" name="Rectangle 38"/>
          <p:cNvSpPr/>
          <p:nvPr/>
        </p:nvSpPr>
        <p:spPr>
          <a:xfrm>
            <a:off x="1819656" y="6117336"/>
            <a:ext cx="189311" cy="274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38" name="Rectangle 37"/>
          <p:cNvSpPr/>
          <p:nvPr/>
        </p:nvSpPr>
        <p:spPr>
          <a:xfrm>
            <a:off x="2194560"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cxnSp>
        <p:nvCxnSpPr>
          <p:cNvPr id="37" name="Straight Connector 36"/>
          <p:cNvCxnSpPr/>
          <p:nvPr/>
        </p:nvCxnSpPr>
        <p:spPr>
          <a:xfrm>
            <a:off x="4392590" y="2189132"/>
            <a:ext cx="217078"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334256" y="2185416"/>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43" name="Rectangle 42"/>
          <p:cNvSpPr/>
          <p:nvPr/>
        </p:nvSpPr>
        <p:spPr>
          <a:xfrm>
            <a:off x="292608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7" name="Group 51"/>
          <p:cNvGrpSpPr/>
          <p:nvPr/>
        </p:nvGrpSpPr>
        <p:grpSpPr>
          <a:xfrm>
            <a:off x="4572000" y="2185416"/>
            <a:ext cx="394408" cy="338554"/>
            <a:chOff x="4572000" y="2185416"/>
            <a:chExt cx="394408" cy="338554"/>
          </a:xfrm>
        </p:grpSpPr>
        <p:cxnSp>
          <p:nvCxnSpPr>
            <p:cNvPr id="48" name="Straight Connector 47"/>
            <p:cNvCxnSpPr/>
            <p:nvPr/>
          </p:nvCxnSpPr>
          <p:spPr>
            <a:xfrm>
              <a:off x="4586694" y="2190720"/>
              <a:ext cx="275412" cy="530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572000" y="2185416"/>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grpSp>
      <p:sp>
        <p:nvSpPr>
          <p:cNvPr id="53" name="Rectangle 52"/>
          <p:cNvSpPr/>
          <p:nvPr/>
        </p:nvSpPr>
        <p:spPr>
          <a:xfrm>
            <a:off x="3291840" y="5660136"/>
            <a:ext cx="189311" cy="4846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cxnSp>
        <p:nvCxnSpPr>
          <p:cNvPr id="59" name="Straight Connector 58"/>
          <p:cNvCxnSpPr/>
          <p:nvPr/>
        </p:nvCxnSpPr>
        <p:spPr>
          <a:xfrm>
            <a:off x="4833652" y="2196024"/>
            <a:ext cx="26551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809744" y="2194560"/>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63" name="Rectangle 62"/>
          <p:cNvSpPr/>
          <p:nvPr/>
        </p:nvSpPr>
        <p:spPr>
          <a:xfrm>
            <a:off x="365760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56" name="Rectangle 55"/>
          <p:cNvSpPr/>
          <p:nvPr/>
        </p:nvSpPr>
        <p:spPr>
          <a:xfrm>
            <a:off x="4382689"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8" name="Group 43"/>
          <p:cNvGrpSpPr/>
          <p:nvPr/>
        </p:nvGrpSpPr>
        <p:grpSpPr>
          <a:xfrm>
            <a:off x="4724400" y="1679713"/>
            <a:ext cx="2717865" cy="643354"/>
            <a:chOff x="4724400" y="1679713"/>
            <a:chExt cx="2717865" cy="643354"/>
          </a:xfrm>
        </p:grpSpPr>
        <p:sp>
          <p:nvSpPr>
            <p:cNvPr id="45" name="TextBox 44"/>
            <p:cNvSpPr txBox="1"/>
            <p:nvPr/>
          </p:nvSpPr>
          <p:spPr>
            <a:xfrm>
              <a:off x="5759804" y="1815236"/>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sp>
          <p:nvSpPr>
            <p:cNvPr id="46" name="TextBox 45"/>
            <p:cNvSpPr txBox="1"/>
            <p:nvPr/>
          </p:nvSpPr>
          <p:spPr>
            <a:xfrm>
              <a:off x="6400800" y="1679713"/>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sp>
          <p:nvSpPr>
            <p:cNvPr id="47" name="TextBox 46"/>
            <p:cNvSpPr txBox="1"/>
            <p:nvPr/>
          </p:nvSpPr>
          <p:spPr>
            <a:xfrm>
              <a:off x="4724400" y="1710490"/>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sp>
          <p:nvSpPr>
            <p:cNvPr id="55" name="TextBox 54"/>
            <p:cNvSpPr txBox="1"/>
            <p:nvPr/>
          </p:nvSpPr>
          <p:spPr>
            <a:xfrm>
              <a:off x="5257800" y="1895155"/>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sp>
          <p:nvSpPr>
            <p:cNvPr id="57" name="TextBox 56"/>
            <p:cNvSpPr txBox="1"/>
            <p:nvPr/>
          </p:nvSpPr>
          <p:spPr>
            <a:xfrm>
              <a:off x="7047857" y="1984513"/>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grpSp>
      <p:grpSp>
        <p:nvGrpSpPr>
          <p:cNvPr id="9" name="Group 64"/>
          <p:cNvGrpSpPr/>
          <p:nvPr/>
        </p:nvGrpSpPr>
        <p:grpSpPr>
          <a:xfrm>
            <a:off x="5006948" y="2194560"/>
            <a:ext cx="746152" cy="338554"/>
            <a:chOff x="5006948" y="2194560"/>
            <a:chExt cx="746152" cy="338554"/>
          </a:xfrm>
        </p:grpSpPr>
        <p:cxnSp>
          <p:nvCxnSpPr>
            <p:cNvPr id="58" name="Straight Connector 57"/>
            <p:cNvCxnSpPr>
              <a:stCxn id="61" idx="0"/>
            </p:cNvCxnSpPr>
            <p:nvPr/>
          </p:nvCxnSpPr>
          <p:spPr>
            <a:xfrm rot="16200000" flipH="1">
              <a:off x="5283248" y="1918260"/>
              <a:ext cx="3052" cy="5556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5067300" y="2194560"/>
              <a:ext cx="685800" cy="338554"/>
            </a:xfrm>
            <a:prstGeom prst="rect">
              <a:avLst/>
            </a:prstGeom>
            <a:noFill/>
          </p:spPr>
          <p:txBody>
            <a:bodyPr wrap="square" rtlCol="0">
              <a:spAutoFit/>
            </a:bodyPr>
            <a:lstStyle/>
            <a:p>
              <a:r>
                <a:rPr lang="en-US" sz="1600" b="1" dirty="0">
                  <a:solidFill>
                    <a:prstClr val="black"/>
                  </a:solidFill>
                  <a:latin typeface="Lucida Console"/>
                </a:rPr>
                <a:t>T T</a:t>
              </a:r>
            </a:p>
          </p:txBody>
        </p:sp>
      </p:grpSp>
      <p:sp>
        <p:nvSpPr>
          <p:cNvPr id="66" name="Rectangle 65"/>
          <p:cNvSpPr/>
          <p:nvPr/>
        </p:nvSpPr>
        <p:spPr>
          <a:xfrm>
            <a:off x="4745736" y="5257800"/>
            <a:ext cx="189311" cy="8915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50" name="TextBox 49"/>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461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slide(fromBottom)">
                                      <p:cBhvr>
                                        <p:cTn id="16" dur="500"/>
                                        <p:tgtEl>
                                          <p:spTgt spid="66"/>
                                        </p:tgtEl>
                                      </p:cBhvr>
                                    </p:animEffect>
                                  </p:childTnLst>
                                </p:cTn>
                              </p:par>
                            </p:childTnLst>
                          </p:cTn>
                        </p:par>
                        <p:par>
                          <p:cTn id="17" fill="hold">
                            <p:stCondLst>
                              <p:cond delay="1500"/>
                            </p:stCondLst>
                            <p:childTnLst>
                              <p:par>
                                <p:cTn id="18" presetID="2" presetClass="exit" presetSubtype="8" accel="50000" decel="50000" fill="hold" nodeType="afterEffect">
                                  <p:stCondLst>
                                    <p:cond delay="0"/>
                                  </p:stCondLst>
                                  <p:childTnLst>
                                    <p:anim calcmode="lin" valueType="num">
                                      <p:cBhvr additive="base">
                                        <p:cTn id="19" dur="500"/>
                                        <p:tgtEl>
                                          <p:spTgt spid="8"/>
                                        </p:tgtEl>
                                        <p:attrNameLst>
                                          <p:attrName>ppt_x</p:attrName>
                                        </p:attrNameLst>
                                      </p:cBhvr>
                                      <p:tavLst>
                                        <p:tav tm="0">
                                          <p:val>
                                            <p:strVal val="ppt_x"/>
                                          </p:val>
                                        </p:tav>
                                        <p:tav tm="100000">
                                          <p:val>
                                            <p:strVal val="0-ppt_w/2"/>
                                          </p:val>
                                        </p:tav>
                                      </p:tavLst>
                                    </p:anim>
                                    <p:anim calcmode="lin" valueType="num">
                                      <p:cBhvr additive="base">
                                        <p:cTn id="20" dur="500"/>
                                        <p:tgtEl>
                                          <p:spTgt spid="8"/>
                                        </p:tgtEl>
                                        <p:attrNameLst>
                                          <p:attrName>ppt_y</p:attrName>
                                        </p:attrNameLst>
                                      </p:cBhvr>
                                      <p:tavLst>
                                        <p:tav tm="0">
                                          <p:val>
                                            <p:strVal val="ppt_y"/>
                                          </p:val>
                                        </p:tav>
                                        <p:tav tm="100000">
                                          <p:val>
                                            <p:strVal val="ppt_y"/>
                                          </p:val>
                                        </p:tav>
                                      </p:tavLst>
                                    </p:anim>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7" name="Straight Connector 66"/>
          <p:cNvCxnSpPr/>
          <p:nvPr/>
        </p:nvCxnSpPr>
        <p:spPr>
          <a:xfrm>
            <a:off x="1639489" y="2751876"/>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39489" y="2413322"/>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5019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nvGrpSpPr>
          <p:cNvPr id="3" name="Group 105"/>
          <p:cNvGrpSpPr/>
          <p:nvPr/>
        </p:nvGrpSpPr>
        <p:grpSpPr>
          <a:xfrm>
            <a:off x="1405550" y="1895155"/>
            <a:ext cx="5642307" cy="632531"/>
            <a:chOff x="1432560" y="2030187"/>
            <a:chExt cx="5642307" cy="632531"/>
          </a:xfrm>
        </p:grpSpPr>
        <p:sp>
          <p:nvSpPr>
            <p:cNvPr id="19" name="TextBox 18"/>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104"/>
            <p:cNvGrpSpPr/>
            <p:nvPr/>
          </p:nvGrpSpPr>
          <p:grpSpPr>
            <a:xfrm>
              <a:off x="1666499" y="2030187"/>
              <a:ext cx="5408368" cy="632531"/>
              <a:chOff x="1666499" y="2030187"/>
              <a:chExt cx="5408368" cy="632531"/>
            </a:xfrm>
          </p:grpSpPr>
          <p:grpSp>
            <p:nvGrpSpPr>
              <p:cNvPr id="5" name="Group 96"/>
              <p:cNvGrpSpPr/>
              <p:nvPr/>
            </p:nvGrpSpPr>
            <p:grpSpPr>
              <a:xfrm>
                <a:off x="1666499" y="2322576"/>
                <a:ext cx="5408368" cy="340142"/>
                <a:chOff x="1666499" y="1905000"/>
                <a:chExt cx="5408368" cy="340142"/>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22" name="TextBox 21"/>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28" name="TextBox 27"/>
          <p:cNvSpPr txBox="1"/>
          <p:nvPr/>
        </p:nvSpPr>
        <p:spPr>
          <a:xfrm>
            <a:off x="1639489" y="1295400"/>
            <a:ext cx="6797040" cy="369332"/>
          </a:xfrm>
          <a:prstGeom prst="rect">
            <a:avLst/>
          </a:prstGeom>
          <a:noFill/>
        </p:spPr>
        <p:txBody>
          <a:bodyPr wrap="square" rtlCol="0">
            <a:spAutoFit/>
          </a:bodyPr>
          <a:lstStyle/>
          <a:p>
            <a:r>
              <a:rPr lang="en-US" dirty="0">
                <a:solidFill>
                  <a:prstClr val="black"/>
                </a:solidFill>
                <a:latin typeface="Gill Sans MT"/>
              </a:rPr>
              <a:t>Only give polymerase one nucleotide at a time:</a:t>
            </a:r>
          </a:p>
        </p:txBody>
      </p:sp>
      <p:sp>
        <p:nvSpPr>
          <p:cNvPr id="29" name="TextBox 28"/>
          <p:cNvSpPr txBox="1"/>
          <p:nvPr/>
        </p:nvSpPr>
        <p:spPr>
          <a:xfrm>
            <a:off x="1639497" y="3048000"/>
            <a:ext cx="6797040" cy="369332"/>
          </a:xfrm>
          <a:prstGeom prst="rect">
            <a:avLst/>
          </a:prstGeom>
          <a:noFill/>
        </p:spPr>
        <p:txBody>
          <a:bodyPr wrap="square" rtlCol="0">
            <a:spAutoFit/>
          </a:bodyPr>
          <a:lstStyle/>
          <a:p>
            <a:r>
              <a:rPr lang="en-US" dirty="0">
                <a:solidFill>
                  <a:prstClr val="black"/>
                </a:solidFill>
                <a:latin typeface="Gill Sans MT"/>
              </a:rPr>
              <a:t>If that nucleotide is incorporated, enzymes turn by-products into light:</a:t>
            </a:r>
          </a:p>
        </p:txBody>
      </p:sp>
      <p:grpSp>
        <p:nvGrpSpPr>
          <p:cNvPr id="6" name="Group 37"/>
          <p:cNvGrpSpPr/>
          <p:nvPr/>
        </p:nvGrpSpPr>
        <p:grpSpPr>
          <a:xfrm>
            <a:off x="1219200" y="3579810"/>
            <a:ext cx="6986897" cy="2934120"/>
            <a:chOff x="1219200" y="3579810"/>
            <a:chExt cx="6986897" cy="2934120"/>
          </a:xfrm>
        </p:grpSpPr>
        <p:cxnSp>
          <p:nvCxnSpPr>
            <p:cNvPr id="17" name="Straight Connector 16"/>
            <p:cNvCxnSpPr/>
            <p:nvPr/>
          </p:nvCxnSpPr>
          <p:spPr>
            <a:xfrm>
              <a:off x="1639493" y="6172200"/>
              <a:ext cx="445650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343302" y="4876005"/>
              <a:ext cx="259238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39489" y="6173788"/>
              <a:ext cx="6566608" cy="340142"/>
            </a:xfrm>
            <a:prstGeom prst="rect">
              <a:avLst/>
            </a:prstGeom>
            <a:noFill/>
          </p:spPr>
          <p:txBody>
            <a:bodyPr wrap="square" rtlCol="0">
              <a:spAutoFit/>
            </a:bodyPr>
            <a:lstStyle/>
            <a:p>
              <a:r>
                <a:rPr lang="en-US" sz="1600" b="1" dirty="0">
                  <a:solidFill>
                    <a:prstClr val="black"/>
                  </a:solidFill>
                  <a:latin typeface="Lucida Console"/>
                </a:rPr>
                <a:t> T  C  A  G  T  C  A  G  T  C  A  G</a:t>
              </a:r>
            </a:p>
          </p:txBody>
        </p:sp>
        <p:sp>
          <p:nvSpPr>
            <p:cNvPr id="31" name="TextBox 30"/>
            <p:cNvSpPr txBox="1"/>
            <p:nvPr/>
          </p:nvSpPr>
          <p:spPr>
            <a:xfrm>
              <a:off x="1219200" y="3579810"/>
              <a:ext cx="430887" cy="2593977"/>
            </a:xfrm>
            <a:prstGeom prst="rect">
              <a:avLst/>
            </a:prstGeom>
            <a:noFill/>
          </p:spPr>
          <p:txBody>
            <a:bodyPr vert="vert270" wrap="square" rtlCol="0">
              <a:spAutoFit/>
            </a:bodyPr>
            <a:lstStyle/>
            <a:p>
              <a:r>
                <a:rPr lang="en-US" sz="1600" b="1" dirty="0">
                  <a:solidFill>
                    <a:prstClr val="black"/>
                  </a:solidFill>
                  <a:latin typeface="Lucida Console"/>
                </a:rPr>
                <a:t>   1   2   3   4   5</a:t>
              </a:r>
            </a:p>
          </p:txBody>
        </p:sp>
      </p:grpSp>
      <p:sp>
        <p:nvSpPr>
          <p:cNvPr id="39" name="Rectangle 38"/>
          <p:cNvSpPr/>
          <p:nvPr/>
        </p:nvSpPr>
        <p:spPr>
          <a:xfrm>
            <a:off x="1819656" y="6117336"/>
            <a:ext cx="189311" cy="274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38" name="Rectangle 37"/>
          <p:cNvSpPr/>
          <p:nvPr/>
        </p:nvSpPr>
        <p:spPr>
          <a:xfrm>
            <a:off x="2194560"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cxnSp>
        <p:nvCxnSpPr>
          <p:cNvPr id="37" name="Straight Connector 36"/>
          <p:cNvCxnSpPr/>
          <p:nvPr/>
        </p:nvCxnSpPr>
        <p:spPr>
          <a:xfrm>
            <a:off x="4392590" y="2189132"/>
            <a:ext cx="217078"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334256" y="2185416"/>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43" name="Rectangle 42"/>
          <p:cNvSpPr/>
          <p:nvPr/>
        </p:nvSpPr>
        <p:spPr>
          <a:xfrm>
            <a:off x="292608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7" name="Group 51"/>
          <p:cNvGrpSpPr/>
          <p:nvPr/>
        </p:nvGrpSpPr>
        <p:grpSpPr>
          <a:xfrm>
            <a:off x="4572000" y="2185416"/>
            <a:ext cx="394408" cy="338554"/>
            <a:chOff x="4572000" y="2185416"/>
            <a:chExt cx="394408" cy="338554"/>
          </a:xfrm>
        </p:grpSpPr>
        <p:cxnSp>
          <p:nvCxnSpPr>
            <p:cNvPr id="48" name="Straight Connector 47"/>
            <p:cNvCxnSpPr/>
            <p:nvPr/>
          </p:nvCxnSpPr>
          <p:spPr>
            <a:xfrm>
              <a:off x="4586694" y="2190720"/>
              <a:ext cx="275412" cy="530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572000" y="2185416"/>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grpSp>
      <p:sp>
        <p:nvSpPr>
          <p:cNvPr id="53" name="Rectangle 52"/>
          <p:cNvSpPr/>
          <p:nvPr/>
        </p:nvSpPr>
        <p:spPr>
          <a:xfrm>
            <a:off x="3291840" y="5660136"/>
            <a:ext cx="189311" cy="4846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cxnSp>
        <p:nvCxnSpPr>
          <p:cNvPr id="59" name="Straight Connector 58"/>
          <p:cNvCxnSpPr/>
          <p:nvPr/>
        </p:nvCxnSpPr>
        <p:spPr>
          <a:xfrm>
            <a:off x="4833652" y="2196024"/>
            <a:ext cx="26551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809744" y="2194560"/>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63" name="Rectangle 62"/>
          <p:cNvSpPr/>
          <p:nvPr/>
        </p:nvSpPr>
        <p:spPr>
          <a:xfrm>
            <a:off x="365760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56" name="Rectangle 55"/>
          <p:cNvSpPr/>
          <p:nvPr/>
        </p:nvSpPr>
        <p:spPr>
          <a:xfrm>
            <a:off x="4382689"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8" name="Group 64"/>
          <p:cNvGrpSpPr/>
          <p:nvPr/>
        </p:nvGrpSpPr>
        <p:grpSpPr>
          <a:xfrm>
            <a:off x="5006948" y="2194560"/>
            <a:ext cx="746152" cy="338554"/>
            <a:chOff x="5006948" y="2194560"/>
            <a:chExt cx="746152" cy="338554"/>
          </a:xfrm>
        </p:grpSpPr>
        <p:cxnSp>
          <p:nvCxnSpPr>
            <p:cNvPr id="58" name="Straight Connector 57"/>
            <p:cNvCxnSpPr>
              <a:stCxn id="61" idx="0"/>
            </p:cNvCxnSpPr>
            <p:nvPr/>
          </p:nvCxnSpPr>
          <p:spPr>
            <a:xfrm rot="16200000" flipH="1">
              <a:off x="5283248" y="1918260"/>
              <a:ext cx="3052" cy="5556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5067300" y="2194560"/>
              <a:ext cx="685800" cy="338554"/>
            </a:xfrm>
            <a:prstGeom prst="rect">
              <a:avLst/>
            </a:prstGeom>
            <a:noFill/>
          </p:spPr>
          <p:txBody>
            <a:bodyPr wrap="square" rtlCol="0">
              <a:spAutoFit/>
            </a:bodyPr>
            <a:lstStyle/>
            <a:p>
              <a:r>
                <a:rPr lang="en-US" sz="1600" b="1" dirty="0">
                  <a:solidFill>
                    <a:prstClr val="black"/>
                  </a:solidFill>
                  <a:latin typeface="Lucida Console"/>
                </a:rPr>
                <a:t>T T</a:t>
              </a:r>
            </a:p>
          </p:txBody>
        </p:sp>
      </p:grpSp>
      <p:sp>
        <p:nvSpPr>
          <p:cNvPr id="66" name="Rectangle 65"/>
          <p:cNvSpPr/>
          <p:nvPr/>
        </p:nvSpPr>
        <p:spPr>
          <a:xfrm>
            <a:off x="4745736" y="5257800"/>
            <a:ext cx="189311" cy="8915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9" name="Group 36"/>
          <p:cNvGrpSpPr/>
          <p:nvPr/>
        </p:nvGrpSpPr>
        <p:grpSpPr>
          <a:xfrm>
            <a:off x="4724400" y="1679713"/>
            <a:ext cx="2717865" cy="643354"/>
            <a:chOff x="4724400" y="1679713"/>
            <a:chExt cx="2717865" cy="643354"/>
          </a:xfrm>
        </p:grpSpPr>
        <p:sp>
          <p:nvSpPr>
            <p:cNvPr id="50" name="TextBox 49"/>
            <p:cNvSpPr txBox="1"/>
            <p:nvPr/>
          </p:nvSpPr>
          <p:spPr>
            <a:xfrm>
              <a:off x="5759804" y="1815236"/>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51" name="TextBox 50"/>
            <p:cNvSpPr txBox="1"/>
            <p:nvPr/>
          </p:nvSpPr>
          <p:spPr>
            <a:xfrm>
              <a:off x="6400800" y="1679713"/>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52" name="TextBox 51"/>
            <p:cNvSpPr txBox="1"/>
            <p:nvPr/>
          </p:nvSpPr>
          <p:spPr>
            <a:xfrm>
              <a:off x="4724400" y="1710490"/>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54" name="TextBox 53"/>
            <p:cNvSpPr txBox="1"/>
            <p:nvPr/>
          </p:nvSpPr>
          <p:spPr>
            <a:xfrm>
              <a:off x="5257800" y="1895155"/>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60" name="TextBox 59"/>
            <p:cNvSpPr txBox="1"/>
            <p:nvPr/>
          </p:nvSpPr>
          <p:spPr>
            <a:xfrm>
              <a:off x="7047857" y="1984513"/>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grpSp>
      <p:sp>
        <p:nvSpPr>
          <p:cNvPr id="45" name="TextBox 44"/>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3869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xit" presetSubtype="8" accel="50000" decel="50000" fill="hold" nodeType="afterEffect">
                                  <p:stCondLst>
                                    <p:cond delay="500"/>
                                  </p:stCondLst>
                                  <p:childTnLst>
                                    <p:anim calcmode="lin" valueType="num">
                                      <p:cBhvr additive="base">
                                        <p:cTn id="11" dur="500"/>
                                        <p:tgtEl>
                                          <p:spTgt spid="9"/>
                                        </p:tgtEl>
                                        <p:attrNameLst>
                                          <p:attrName>ppt_x</p:attrName>
                                        </p:attrNameLst>
                                      </p:cBhvr>
                                      <p:tavLst>
                                        <p:tav tm="0">
                                          <p:val>
                                            <p:strVal val="ppt_x"/>
                                          </p:val>
                                        </p:tav>
                                        <p:tav tm="100000">
                                          <p:val>
                                            <p:strVal val="0-ppt_w/2"/>
                                          </p:val>
                                        </p:tav>
                                      </p:tavLst>
                                    </p:anim>
                                    <p:anim calcmode="lin" valueType="num">
                                      <p:cBhvr additive="base">
                                        <p:cTn id="12" dur="500"/>
                                        <p:tgtEl>
                                          <p:spTgt spid="9"/>
                                        </p:tgtEl>
                                        <p:attrNameLst>
                                          <p:attrName>ppt_y</p:attrName>
                                        </p:attrNameLst>
                                      </p:cBhvr>
                                      <p:tavLst>
                                        <p:tav tm="0">
                                          <p:val>
                                            <p:strVal val="ppt_y"/>
                                          </p:val>
                                        </p:tav>
                                        <p:tav tm="100000">
                                          <p:val>
                                            <p:strVal val="ppt_y"/>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7" name="Straight Connector 66"/>
          <p:cNvCxnSpPr/>
          <p:nvPr/>
        </p:nvCxnSpPr>
        <p:spPr>
          <a:xfrm>
            <a:off x="1639489" y="2751876"/>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39489" y="2413322"/>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5019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nvGrpSpPr>
          <p:cNvPr id="3" name="Group 105"/>
          <p:cNvGrpSpPr/>
          <p:nvPr/>
        </p:nvGrpSpPr>
        <p:grpSpPr>
          <a:xfrm>
            <a:off x="1405550" y="1895155"/>
            <a:ext cx="5642307" cy="632531"/>
            <a:chOff x="1432560" y="2030187"/>
            <a:chExt cx="5642307" cy="632531"/>
          </a:xfrm>
        </p:grpSpPr>
        <p:sp>
          <p:nvSpPr>
            <p:cNvPr id="19" name="TextBox 18"/>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104"/>
            <p:cNvGrpSpPr/>
            <p:nvPr/>
          </p:nvGrpSpPr>
          <p:grpSpPr>
            <a:xfrm>
              <a:off x="1666499" y="2030187"/>
              <a:ext cx="5408368" cy="632531"/>
              <a:chOff x="1666499" y="2030187"/>
              <a:chExt cx="5408368" cy="632531"/>
            </a:xfrm>
          </p:grpSpPr>
          <p:grpSp>
            <p:nvGrpSpPr>
              <p:cNvPr id="5" name="Group 96"/>
              <p:cNvGrpSpPr/>
              <p:nvPr/>
            </p:nvGrpSpPr>
            <p:grpSpPr>
              <a:xfrm>
                <a:off x="1666499" y="2322576"/>
                <a:ext cx="5408368" cy="340142"/>
                <a:chOff x="1666499" y="1905000"/>
                <a:chExt cx="5408368" cy="340142"/>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22" name="TextBox 21"/>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28" name="TextBox 27"/>
          <p:cNvSpPr txBox="1"/>
          <p:nvPr/>
        </p:nvSpPr>
        <p:spPr>
          <a:xfrm>
            <a:off x="1639489" y="1295400"/>
            <a:ext cx="6797040" cy="369332"/>
          </a:xfrm>
          <a:prstGeom prst="rect">
            <a:avLst/>
          </a:prstGeom>
          <a:noFill/>
        </p:spPr>
        <p:txBody>
          <a:bodyPr wrap="square" rtlCol="0">
            <a:spAutoFit/>
          </a:bodyPr>
          <a:lstStyle/>
          <a:p>
            <a:r>
              <a:rPr lang="en-US" dirty="0">
                <a:solidFill>
                  <a:prstClr val="black"/>
                </a:solidFill>
                <a:latin typeface="Gill Sans MT"/>
              </a:rPr>
              <a:t>Only give polymerase one nucleotide at a time:</a:t>
            </a:r>
          </a:p>
        </p:txBody>
      </p:sp>
      <p:sp>
        <p:nvSpPr>
          <p:cNvPr id="29" name="TextBox 28"/>
          <p:cNvSpPr txBox="1"/>
          <p:nvPr/>
        </p:nvSpPr>
        <p:spPr>
          <a:xfrm>
            <a:off x="1639497" y="3048000"/>
            <a:ext cx="6797040" cy="369332"/>
          </a:xfrm>
          <a:prstGeom prst="rect">
            <a:avLst/>
          </a:prstGeom>
          <a:noFill/>
        </p:spPr>
        <p:txBody>
          <a:bodyPr wrap="square" rtlCol="0">
            <a:spAutoFit/>
          </a:bodyPr>
          <a:lstStyle/>
          <a:p>
            <a:r>
              <a:rPr lang="en-US" dirty="0">
                <a:solidFill>
                  <a:prstClr val="black"/>
                </a:solidFill>
                <a:latin typeface="Gill Sans MT"/>
              </a:rPr>
              <a:t>If that nucleotide is incorporated, enzymes turn by-products into light:</a:t>
            </a:r>
          </a:p>
        </p:txBody>
      </p:sp>
      <p:grpSp>
        <p:nvGrpSpPr>
          <p:cNvPr id="6" name="Group 37"/>
          <p:cNvGrpSpPr/>
          <p:nvPr/>
        </p:nvGrpSpPr>
        <p:grpSpPr>
          <a:xfrm>
            <a:off x="1219200" y="3579810"/>
            <a:ext cx="6986897" cy="2934120"/>
            <a:chOff x="1219200" y="3579810"/>
            <a:chExt cx="6986897" cy="2934120"/>
          </a:xfrm>
        </p:grpSpPr>
        <p:cxnSp>
          <p:nvCxnSpPr>
            <p:cNvPr id="17" name="Straight Connector 16"/>
            <p:cNvCxnSpPr/>
            <p:nvPr/>
          </p:nvCxnSpPr>
          <p:spPr>
            <a:xfrm>
              <a:off x="1639493" y="6172200"/>
              <a:ext cx="445650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343302" y="4876005"/>
              <a:ext cx="259238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39489" y="6173788"/>
              <a:ext cx="6566608" cy="340142"/>
            </a:xfrm>
            <a:prstGeom prst="rect">
              <a:avLst/>
            </a:prstGeom>
            <a:noFill/>
          </p:spPr>
          <p:txBody>
            <a:bodyPr wrap="square" rtlCol="0">
              <a:spAutoFit/>
            </a:bodyPr>
            <a:lstStyle/>
            <a:p>
              <a:r>
                <a:rPr lang="en-US" sz="1600" b="1" dirty="0">
                  <a:solidFill>
                    <a:prstClr val="black"/>
                  </a:solidFill>
                  <a:latin typeface="Lucida Console"/>
                </a:rPr>
                <a:t> T  C  A  G  T  C  A  G  T  C  A  G</a:t>
              </a:r>
            </a:p>
          </p:txBody>
        </p:sp>
        <p:sp>
          <p:nvSpPr>
            <p:cNvPr id="31" name="TextBox 30"/>
            <p:cNvSpPr txBox="1"/>
            <p:nvPr/>
          </p:nvSpPr>
          <p:spPr>
            <a:xfrm>
              <a:off x="1219200" y="3579810"/>
              <a:ext cx="430887" cy="2593977"/>
            </a:xfrm>
            <a:prstGeom prst="rect">
              <a:avLst/>
            </a:prstGeom>
            <a:noFill/>
          </p:spPr>
          <p:txBody>
            <a:bodyPr vert="vert270" wrap="square" rtlCol="0">
              <a:spAutoFit/>
            </a:bodyPr>
            <a:lstStyle/>
            <a:p>
              <a:r>
                <a:rPr lang="en-US" sz="1600" b="1" dirty="0">
                  <a:solidFill>
                    <a:prstClr val="black"/>
                  </a:solidFill>
                  <a:latin typeface="Lucida Console"/>
                </a:rPr>
                <a:t>   1   2   3   4   5</a:t>
              </a:r>
            </a:p>
          </p:txBody>
        </p:sp>
      </p:grpSp>
      <p:sp>
        <p:nvSpPr>
          <p:cNvPr id="39" name="Rectangle 38"/>
          <p:cNvSpPr/>
          <p:nvPr/>
        </p:nvSpPr>
        <p:spPr>
          <a:xfrm>
            <a:off x="1819656" y="6117336"/>
            <a:ext cx="189311" cy="274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38" name="Rectangle 37"/>
          <p:cNvSpPr/>
          <p:nvPr/>
        </p:nvSpPr>
        <p:spPr>
          <a:xfrm>
            <a:off x="2194560"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cxnSp>
        <p:nvCxnSpPr>
          <p:cNvPr id="37" name="Straight Connector 36"/>
          <p:cNvCxnSpPr/>
          <p:nvPr/>
        </p:nvCxnSpPr>
        <p:spPr>
          <a:xfrm>
            <a:off x="4392590" y="2189132"/>
            <a:ext cx="217078"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334256" y="2185416"/>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43" name="Rectangle 42"/>
          <p:cNvSpPr/>
          <p:nvPr/>
        </p:nvSpPr>
        <p:spPr>
          <a:xfrm>
            <a:off x="292608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7" name="Group 51"/>
          <p:cNvGrpSpPr/>
          <p:nvPr/>
        </p:nvGrpSpPr>
        <p:grpSpPr>
          <a:xfrm>
            <a:off x="4572000" y="2185416"/>
            <a:ext cx="394408" cy="338554"/>
            <a:chOff x="4572000" y="2185416"/>
            <a:chExt cx="394408" cy="338554"/>
          </a:xfrm>
        </p:grpSpPr>
        <p:cxnSp>
          <p:nvCxnSpPr>
            <p:cNvPr id="48" name="Straight Connector 47"/>
            <p:cNvCxnSpPr/>
            <p:nvPr/>
          </p:nvCxnSpPr>
          <p:spPr>
            <a:xfrm>
              <a:off x="4586694" y="2190720"/>
              <a:ext cx="275412" cy="530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572000" y="2185416"/>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grpSp>
      <p:sp>
        <p:nvSpPr>
          <p:cNvPr id="53" name="Rectangle 52"/>
          <p:cNvSpPr/>
          <p:nvPr/>
        </p:nvSpPr>
        <p:spPr>
          <a:xfrm>
            <a:off x="3291840" y="5660136"/>
            <a:ext cx="189311" cy="4846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cxnSp>
        <p:nvCxnSpPr>
          <p:cNvPr id="59" name="Straight Connector 58"/>
          <p:cNvCxnSpPr/>
          <p:nvPr/>
        </p:nvCxnSpPr>
        <p:spPr>
          <a:xfrm>
            <a:off x="4833652" y="2196024"/>
            <a:ext cx="26551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809744" y="2194560"/>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63" name="Rectangle 62"/>
          <p:cNvSpPr/>
          <p:nvPr/>
        </p:nvSpPr>
        <p:spPr>
          <a:xfrm>
            <a:off x="365760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56" name="Rectangle 55"/>
          <p:cNvSpPr/>
          <p:nvPr/>
        </p:nvSpPr>
        <p:spPr>
          <a:xfrm>
            <a:off x="4382689"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8" name="Group 64"/>
          <p:cNvGrpSpPr/>
          <p:nvPr/>
        </p:nvGrpSpPr>
        <p:grpSpPr>
          <a:xfrm>
            <a:off x="5006948" y="2194560"/>
            <a:ext cx="746152" cy="338554"/>
            <a:chOff x="5006948" y="2194560"/>
            <a:chExt cx="746152" cy="338554"/>
          </a:xfrm>
        </p:grpSpPr>
        <p:cxnSp>
          <p:nvCxnSpPr>
            <p:cNvPr id="58" name="Straight Connector 57"/>
            <p:cNvCxnSpPr>
              <a:stCxn id="61" idx="0"/>
            </p:cNvCxnSpPr>
            <p:nvPr/>
          </p:nvCxnSpPr>
          <p:spPr>
            <a:xfrm rot="16200000" flipH="1">
              <a:off x="5283248" y="1918260"/>
              <a:ext cx="3052" cy="5556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5067300" y="2194560"/>
              <a:ext cx="685800" cy="338554"/>
            </a:xfrm>
            <a:prstGeom prst="rect">
              <a:avLst/>
            </a:prstGeom>
            <a:noFill/>
          </p:spPr>
          <p:txBody>
            <a:bodyPr wrap="square" rtlCol="0">
              <a:spAutoFit/>
            </a:bodyPr>
            <a:lstStyle/>
            <a:p>
              <a:r>
                <a:rPr lang="en-US" sz="1600" b="1" dirty="0">
                  <a:solidFill>
                    <a:prstClr val="black"/>
                  </a:solidFill>
                  <a:latin typeface="Lucida Console"/>
                </a:rPr>
                <a:t>T T</a:t>
              </a:r>
            </a:p>
          </p:txBody>
        </p:sp>
      </p:grpSp>
      <p:sp>
        <p:nvSpPr>
          <p:cNvPr id="66" name="Rectangle 65"/>
          <p:cNvSpPr/>
          <p:nvPr/>
        </p:nvSpPr>
        <p:spPr>
          <a:xfrm>
            <a:off x="4745736" y="5257800"/>
            <a:ext cx="189311" cy="8915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9" name="Group 36"/>
          <p:cNvGrpSpPr/>
          <p:nvPr/>
        </p:nvGrpSpPr>
        <p:grpSpPr>
          <a:xfrm>
            <a:off x="4724400" y="1679713"/>
            <a:ext cx="2717865" cy="643354"/>
            <a:chOff x="4724400" y="1679713"/>
            <a:chExt cx="2717865" cy="643354"/>
          </a:xfrm>
        </p:grpSpPr>
        <p:sp>
          <p:nvSpPr>
            <p:cNvPr id="45" name="TextBox 44"/>
            <p:cNvSpPr txBox="1"/>
            <p:nvPr/>
          </p:nvSpPr>
          <p:spPr>
            <a:xfrm>
              <a:off x="5759804" y="1815236"/>
              <a:ext cx="394408" cy="338554"/>
            </a:xfrm>
            <a:prstGeom prst="rect">
              <a:avLst/>
            </a:prstGeom>
            <a:noFill/>
          </p:spPr>
          <p:txBody>
            <a:bodyPr wrap="square" rtlCol="0">
              <a:spAutoFit/>
            </a:bodyPr>
            <a:lstStyle/>
            <a:p>
              <a:r>
                <a:rPr lang="en-US" sz="1600" b="1" dirty="0">
                  <a:solidFill>
                    <a:prstClr val="black"/>
                  </a:solidFill>
                  <a:latin typeface="Lucida Console"/>
                </a:rPr>
                <a:t>A</a:t>
              </a:r>
            </a:p>
          </p:txBody>
        </p:sp>
        <p:sp>
          <p:nvSpPr>
            <p:cNvPr id="46" name="TextBox 45"/>
            <p:cNvSpPr txBox="1"/>
            <p:nvPr/>
          </p:nvSpPr>
          <p:spPr>
            <a:xfrm>
              <a:off x="6400800" y="1679713"/>
              <a:ext cx="394408" cy="338554"/>
            </a:xfrm>
            <a:prstGeom prst="rect">
              <a:avLst/>
            </a:prstGeom>
            <a:noFill/>
          </p:spPr>
          <p:txBody>
            <a:bodyPr wrap="square" rtlCol="0">
              <a:spAutoFit/>
            </a:bodyPr>
            <a:lstStyle/>
            <a:p>
              <a:r>
                <a:rPr lang="en-US" sz="1600" b="1" dirty="0">
                  <a:solidFill>
                    <a:prstClr val="black"/>
                  </a:solidFill>
                  <a:latin typeface="Lucida Console"/>
                </a:rPr>
                <a:t>A</a:t>
              </a:r>
            </a:p>
          </p:txBody>
        </p:sp>
        <p:sp>
          <p:nvSpPr>
            <p:cNvPr id="47" name="TextBox 46"/>
            <p:cNvSpPr txBox="1"/>
            <p:nvPr/>
          </p:nvSpPr>
          <p:spPr>
            <a:xfrm>
              <a:off x="4724400" y="1710490"/>
              <a:ext cx="394408" cy="338554"/>
            </a:xfrm>
            <a:prstGeom prst="rect">
              <a:avLst/>
            </a:prstGeom>
            <a:noFill/>
          </p:spPr>
          <p:txBody>
            <a:bodyPr wrap="square" rtlCol="0">
              <a:spAutoFit/>
            </a:bodyPr>
            <a:lstStyle/>
            <a:p>
              <a:r>
                <a:rPr lang="en-US" sz="1600" b="1" dirty="0">
                  <a:solidFill>
                    <a:prstClr val="black"/>
                  </a:solidFill>
                  <a:latin typeface="Lucida Console"/>
                </a:rPr>
                <a:t>A</a:t>
              </a:r>
            </a:p>
          </p:txBody>
        </p:sp>
        <p:sp>
          <p:nvSpPr>
            <p:cNvPr id="55" name="TextBox 54"/>
            <p:cNvSpPr txBox="1"/>
            <p:nvPr/>
          </p:nvSpPr>
          <p:spPr>
            <a:xfrm>
              <a:off x="5257800" y="1895155"/>
              <a:ext cx="394408" cy="338554"/>
            </a:xfrm>
            <a:prstGeom prst="rect">
              <a:avLst/>
            </a:prstGeom>
            <a:noFill/>
          </p:spPr>
          <p:txBody>
            <a:bodyPr wrap="square" rtlCol="0">
              <a:spAutoFit/>
            </a:bodyPr>
            <a:lstStyle/>
            <a:p>
              <a:r>
                <a:rPr lang="en-US" sz="1600" b="1" dirty="0">
                  <a:solidFill>
                    <a:prstClr val="black"/>
                  </a:solidFill>
                  <a:latin typeface="Lucida Console"/>
                </a:rPr>
                <a:t>A</a:t>
              </a:r>
            </a:p>
          </p:txBody>
        </p:sp>
        <p:sp>
          <p:nvSpPr>
            <p:cNvPr id="57" name="TextBox 56"/>
            <p:cNvSpPr txBox="1"/>
            <p:nvPr/>
          </p:nvSpPr>
          <p:spPr>
            <a:xfrm>
              <a:off x="7047857" y="1984513"/>
              <a:ext cx="394408" cy="338554"/>
            </a:xfrm>
            <a:prstGeom prst="rect">
              <a:avLst/>
            </a:prstGeom>
            <a:noFill/>
          </p:spPr>
          <p:txBody>
            <a:bodyPr wrap="square" rtlCol="0">
              <a:spAutoFit/>
            </a:bodyPr>
            <a:lstStyle/>
            <a:p>
              <a:r>
                <a:rPr lang="en-US" sz="1600" b="1" dirty="0">
                  <a:solidFill>
                    <a:prstClr val="black"/>
                  </a:solidFill>
                  <a:latin typeface="Lucida Console"/>
                </a:rPr>
                <a:t>A</a:t>
              </a:r>
            </a:p>
          </p:txBody>
        </p:sp>
      </p:grpSp>
      <p:sp>
        <p:nvSpPr>
          <p:cNvPr id="62" name="Rectangle 61"/>
          <p:cNvSpPr/>
          <p:nvPr/>
        </p:nvSpPr>
        <p:spPr>
          <a:xfrm>
            <a:off x="5486400" y="6126480"/>
            <a:ext cx="189311" cy="274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50" name="TextBox 49"/>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30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500"/>
                                  </p:stCondLst>
                                  <p:childTnLst>
                                    <p:set>
                                      <p:cBhvr>
                                        <p:cTn id="11" dur="1" fill="hold">
                                          <p:stCondLst>
                                            <p:cond delay="0"/>
                                          </p:stCondLst>
                                        </p:cTn>
                                        <p:tgtEl>
                                          <p:spTgt spid="62"/>
                                        </p:tgtEl>
                                        <p:attrNameLst>
                                          <p:attrName>style.visibility</p:attrName>
                                        </p:attrNameLst>
                                      </p:cBhvr>
                                      <p:to>
                                        <p:strVal val="visible"/>
                                      </p:to>
                                    </p:set>
                                    <p:animEffect transition="in" filter="slide(fromBottom)">
                                      <p:cBhvr>
                                        <p:cTn id="12" dur="500"/>
                                        <p:tgtEl>
                                          <p:spTgt spid="62"/>
                                        </p:tgtEl>
                                      </p:cBhvr>
                                    </p:animEffect>
                                  </p:childTnLst>
                                </p:cTn>
                              </p:par>
                            </p:childTnLst>
                          </p:cTn>
                        </p:par>
                        <p:par>
                          <p:cTn id="13" fill="hold">
                            <p:stCondLst>
                              <p:cond delay="1500"/>
                            </p:stCondLst>
                            <p:childTnLst>
                              <p:par>
                                <p:cTn id="14" presetID="2" presetClass="exit" presetSubtype="8" accel="50000" decel="50000" fill="hold" nodeType="afterEffect">
                                  <p:stCondLst>
                                    <p:cond delay="500"/>
                                  </p:stCondLst>
                                  <p:childTnLst>
                                    <p:anim calcmode="lin" valueType="num">
                                      <p:cBhvr additive="base">
                                        <p:cTn id="15" dur="500"/>
                                        <p:tgtEl>
                                          <p:spTgt spid="9"/>
                                        </p:tgtEl>
                                        <p:attrNameLst>
                                          <p:attrName>ppt_x</p:attrName>
                                        </p:attrNameLst>
                                      </p:cBhvr>
                                      <p:tavLst>
                                        <p:tav tm="0">
                                          <p:val>
                                            <p:strVal val="ppt_x"/>
                                          </p:val>
                                        </p:tav>
                                        <p:tav tm="100000">
                                          <p:val>
                                            <p:strVal val="0-ppt_w/2"/>
                                          </p:val>
                                        </p:tav>
                                      </p:tavLst>
                                    </p:anim>
                                    <p:anim calcmode="lin" valueType="num">
                                      <p:cBhvr additive="base">
                                        <p:cTn id="16" dur="500"/>
                                        <p:tgtEl>
                                          <p:spTgt spid="9"/>
                                        </p:tgtEl>
                                        <p:attrNameLst>
                                          <p:attrName>ppt_y</p:attrName>
                                        </p:attrNameLst>
                                      </p:cBhvr>
                                      <p:tavLst>
                                        <p:tav tm="0">
                                          <p:val>
                                            <p:strVal val="ppt_y"/>
                                          </p:val>
                                        </p:tav>
                                        <p:tav tm="100000">
                                          <p:val>
                                            <p:strVal val="ppt_y"/>
                                          </p:val>
                                        </p:tav>
                                      </p:tavLst>
                                    </p:anim>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1011702"/>
          </a:xfrm>
        </p:spPr>
        <p:txBody>
          <a:bodyPr>
            <a:normAutofit/>
          </a:bodyPr>
          <a:lstStyle/>
          <a:p>
            <a:r>
              <a:rPr lang="en-US" dirty="0"/>
              <a:t>Shotgun Genome Sequencing</a:t>
            </a:r>
          </a:p>
        </p:txBody>
      </p:sp>
      <p:pic>
        <p:nvPicPr>
          <p:cNvPr id="12" name="Picture 11" descr="shotgun_swing_through.jpg"/>
          <p:cNvPicPr>
            <a:picLocks noChangeAspect="1"/>
          </p:cNvPicPr>
          <p:nvPr/>
        </p:nvPicPr>
        <p:blipFill>
          <a:blip r:embed="rId3"/>
          <a:stretch>
            <a:fillRect/>
          </a:stretch>
        </p:blipFill>
        <p:spPr>
          <a:xfrm>
            <a:off x="3581400" y="2438400"/>
            <a:ext cx="2617611" cy="2667000"/>
          </a:xfrm>
          <a:prstGeom prst="rect">
            <a:avLst/>
          </a:prstGeom>
        </p:spPr>
      </p:pic>
      <p:grpSp>
        <p:nvGrpSpPr>
          <p:cNvPr id="5" name="Group 16"/>
          <p:cNvGrpSpPr/>
          <p:nvPr/>
        </p:nvGrpSpPr>
        <p:grpSpPr>
          <a:xfrm>
            <a:off x="1600200" y="1828800"/>
            <a:ext cx="6934200" cy="475462"/>
            <a:chOff x="1485900" y="1828800"/>
            <a:chExt cx="6934200" cy="475462"/>
          </a:xfrm>
        </p:grpSpPr>
        <p:cxnSp>
          <p:nvCxnSpPr>
            <p:cNvPr id="18" name="Straight Connector 17"/>
            <p:cNvCxnSpPr/>
            <p:nvPr/>
          </p:nvCxnSpPr>
          <p:spPr>
            <a:xfrm>
              <a:off x="1981200" y="182880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828800" y="1981200"/>
              <a:ext cx="6858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485900" y="2132806"/>
              <a:ext cx="8001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8001000" y="2299498"/>
              <a:ext cx="3048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133600" y="198120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362200" y="212963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543800" y="230108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600200" y="1828800"/>
              <a:ext cx="21336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895600" y="183197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429000" y="183356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038600" y="183515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572000" y="183674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029200" y="1838328"/>
              <a:ext cx="762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818011" y="183991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476500" y="1830388"/>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324600" y="184150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934200" y="184309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53300" y="184468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772400" y="1846268"/>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628900" y="197961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314700" y="198358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962400" y="1987552"/>
              <a:ext cx="2667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305300" y="1991522"/>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048000" y="198278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818011" y="2139158"/>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208020" y="229076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057900" y="1996286"/>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7620000" y="2001050"/>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048000" y="2128042"/>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324350" y="2293940"/>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6934200" y="214233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781300" y="2128042"/>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191500" y="200263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772400" y="2145510"/>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818011" y="199469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562600" y="2137570"/>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505700" y="2143922"/>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667000" y="228758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933700" y="2289176"/>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667500" y="199787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162800" y="199946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477000" y="214074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848100" y="229235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8039100" y="214630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953000" y="2294734"/>
              <a:ext cx="2667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134100" y="2299498"/>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76850" y="229632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6591300" y="2302674"/>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4591050" y="2135982"/>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600450" y="2128042"/>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914900" y="1993110"/>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695450" y="2281236"/>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715000" y="2297910"/>
              <a:ext cx="152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5905500" y="2295528"/>
              <a:ext cx="152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14" name="Right Arrow 13"/>
          <p:cNvSpPr/>
          <p:nvPr/>
        </p:nvSpPr>
        <p:spPr>
          <a:xfrm rot="17687090">
            <a:off x="1973361" y="2656429"/>
            <a:ext cx="623267" cy="45719"/>
          </a:xfrm>
          <a:prstGeom prst="rightArrow">
            <a:avLst/>
          </a:prstGeom>
          <a:solidFill>
            <a:schemeClr val="tx1"/>
          </a:solidFill>
          <a:ln>
            <a:solidFill>
              <a:schemeClr val="tx1"/>
            </a:solidFill>
          </a:ln>
          <a:effectLst/>
          <a:scene3d>
            <a:camera prst="orthographicFront" fov="0">
              <a:rot lat="0" lon="0" rev="0"/>
            </a:camera>
            <a:lightRig rig="brightRoom" dir="tl">
              <a:rot lat="0" lon="0" rev="8700000"/>
            </a:lightRig>
          </a:scene3d>
          <a:sp3d extrusionH="76200" contourW="12700">
            <a:bevelT w="0" h="0"/>
            <a:extrusionClr>
              <a:schemeClr val="tx1"/>
            </a:extrusionClr>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72" name="Subtitle 2"/>
          <p:cNvSpPr txBox="1">
            <a:spLocks/>
          </p:cNvSpPr>
          <p:nvPr/>
        </p:nvSpPr>
        <p:spPr>
          <a:xfrm>
            <a:off x="1059180" y="2971800"/>
            <a:ext cx="2903220" cy="3810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1730" dirty="0">
                <a:solidFill>
                  <a:prstClr val="black"/>
                </a:solidFill>
                <a:latin typeface="Gill Sans MT"/>
              </a:rPr>
              <a:t>Fragmented g</a:t>
            </a:r>
            <a:r>
              <a:rPr lang="en-US" sz="1730" dirty="0" err="1">
                <a:solidFill>
                  <a:prstClr val="black"/>
                </a:solidFill>
                <a:latin typeface="Gill Sans MT"/>
              </a:rPr>
              <a:t>enome chunks</a:t>
            </a:r>
            <a:endParaRPr lang="en-US" sz="1730" dirty="0">
              <a:solidFill>
                <a:prstClr val="black"/>
              </a:solidFill>
              <a:latin typeface="Gill Sans MT"/>
            </a:endParaRPr>
          </a:p>
          <a:p>
            <a:pPr marL="27432" defTabSz="914400">
              <a:spcBef>
                <a:spcPts val="600"/>
              </a:spcBef>
              <a:buClr>
                <a:srgbClr val="3891A7"/>
              </a:buClr>
              <a:buSzPct val="80000"/>
              <a:buFont typeface="Wingdings 2"/>
              <a:buNone/>
              <a:defRPr/>
            </a:pPr>
            <a:endParaRPr lang="en-US" sz="2600" dirty="0">
              <a:solidFill>
                <a:srgbClr val="4F271C">
                  <a:shade val="30000"/>
                  <a:satMod val="150000"/>
                </a:srgbClr>
              </a:solidFill>
              <a:latin typeface="Gill Sans MT"/>
            </a:endParaRPr>
          </a:p>
        </p:txBody>
      </p:sp>
      <p:sp>
        <p:nvSpPr>
          <p:cNvPr id="73" name="Rounded Rectangle 72"/>
          <p:cNvSpPr/>
          <p:nvPr/>
        </p:nvSpPr>
        <p:spPr>
          <a:xfrm>
            <a:off x="2590800" y="5334000"/>
            <a:ext cx="4876800" cy="838200"/>
          </a:xfrm>
          <a:prstGeom prst="roundRect">
            <a:avLst/>
          </a:prstGeom>
          <a:solidFill>
            <a:schemeClr val="bg1">
              <a:lumMod val="95000"/>
            </a:schemeClr>
          </a:solidFill>
          <a:ln>
            <a:solidFill>
              <a:schemeClr val="tx1"/>
            </a:solidFill>
          </a:ln>
          <a:scene3d>
            <a:camera prst="orthographicFront" fov="0">
              <a:rot lat="0" lon="0" rev="0"/>
            </a:camera>
            <a:lightRig rig="brightRoom" dir="tl">
              <a:rot lat="0" lon="0" rev="8700000"/>
            </a:lightRig>
          </a:scene3d>
          <a:sp3d>
            <a:bevelT w="0" h="0"/>
            <a:contourClr>
              <a:schemeClr val="accent1">
                <a:shade val="80000"/>
              </a:schemeClr>
            </a:contourClr>
          </a:sp3d>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dirty="0">
                <a:solidFill>
                  <a:srgbClr val="000000"/>
                </a:solidFill>
                <a:latin typeface="Gill Sans MT"/>
              </a:rPr>
              <a:t>NOT REALLY DONE BY DUCK HUNTERS</a:t>
            </a:r>
          </a:p>
          <a:p>
            <a:pPr algn="ctr"/>
            <a:r>
              <a:rPr lang="en-US" dirty="0" err="1">
                <a:solidFill>
                  <a:srgbClr val="000000"/>
                </a:solidFill>
                <a:latin typeface="Gill Sans MT"/>
              </a:rPr>
              <a:t>Hydroshearing</a:t>
            </a:r>
            <a:r>
              <a:rPr lang="en-US" dirty="0">
                <a:solidFill>
                  <a:srgbClr val="000000"/>
                </a:solidFill>
                <a:latin typeface="Gill Sans MT"/>
              </a:rPr>
              <a:t>, </a:t>
            </a:r>
            <a:r>
              <a:rPr lang="en-US" dirty="0" err="1">
                <a:solidFill>
                  <a:srgbClr val="000000"/>
                </a:solidFill>
                <a:latin typeface="Gill Sans MT"/>
              </a:rPr>
              <a:t>sonication</a:t>
            </a:r>
            <a:r>
              <a:rPr lang="en-US" dirty="0">
                <a:solidFill>
                  <a:srgbClr val="000000"/>
                </a:solidFill>
                <a:latin typeface="Gill Sans MT"/>
              </a:rPr>
              <a:t>, enzymatic shearing</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76546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7" name="Straight Connector 66"/>
          <p:cNvCxnSpPr/>
          <p:nvPr/>
        </p:nvCxnSpPr>
        <p:spPr>
          <a:xfrm>
            <a:off x="1639489" y="2751876"/>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39489" y="2413322"/>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5019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nvGrpSpPr>
          <p:cNvPr id="3" name="Group 105"/>
          <p:cNvGrpSpPr/>
          <p:nvPr/>
        </p:nvGrpSpPr>
        <p:grpSpPr>
          <a:xfrm>
            <a:off x="1405550" y="1895155"/>
            <a:ext cx="5642307" cy="632531"/>
            <a:chOff x="1432560" y="2030187"/>
            <a:chExt cx="5642307" cy="632531"/>
          </a:xfrm>
        </p:grpSpPr>
        <p:sp>
          <p:nvSpPr>
            <p:cNvPr id="19" name="TextBox 18"/>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104"/>
            <p:cNvGrpSpPr/>
            <p:nvPr/>
          </p:nvGrpSpPr>
          <p:grpSpPr>
            <a:xfrm>
              <a:off x="1666499" y="2030187"/>
              <a:ext cx="5408368" cy="632531"/>
              <a:chOff x="1666499" y="2030187"/>
              <a:chExt cx="5408368" cy="632531"/>
            </a:xfrm>
          </p:grpSpPr>
          <p:grpSp>
            <p:nvGrpSpPr>
              <p:cNvPr id="5" name="Group 96"/>
              <p:cNvGrpSpPr/>
              <p:nvPr/>
            </p:nvGrpSpPr>
            <p:grpSpPr>
              <a:xfrm>
                <a:off x="1666499" y="2322576"/>
                <a:ext cx="5408368" cy="340142"/>
                <a:chOff x="1666499" y="1905000"/>
                <a:chExt cx="5408368" cy="340142"/>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22" name="TextBox 21"/>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28" name="TextBox 27"/>
          <p:cNvSpPr txBox="1"/>
          <p:nvPr/>
        </p:nvSpPr>
        <p:spPr>
          <a:xfrm>
            <a:off x="1639489" y="1295400"/>
            <a:ext cx="6797040" cy="369332"/>
          </a:xfrm>
          <a:prstGeom prst="rect">
            <a:avLst/>
          </a:prstGeom>
          <a:noFill/>
        </p:spPr>
        <p:txBody>
          <a:bodyPr wrap="square" rtlCol="0">
            <a:spAutoFit/>
          </a:bodyPr>
          <a:lstStyle/>
          <a:p>
            <a:r>
              <a:rPr lang="en-US" dirty="0">
                <a:solidFill>
                  <a:prstClr val="black"/>
                </a:solidFill>
                <a:latin typeface="Gill Sans MT"/>
              </a:rPr>
              <a:t>Only give polymerase one nucleotide at a time:</a:t>
            </a:r>
          </a:p>
        </p:txBody>
      </p:sp>
      <p:sp>
        <p:nvSpPr>
          <p:cNvPr id="29" name="TextBox 28"/>
          <p:cNvSpPr txBox="1"/>
          <p:nvPr/>
        </p:nvSpPr>
        <p:spPr>
          <a:xfrm>
            <a:off x="1639497" y="3048000"/>
            <a:ext cx="6797040" cy="369332"/>
          </a:xfrm>
          <a:prstGeom prst="rect">
            <a:avLst/>
          </a:prstGeom>
          <a:noFill/>
        </p:spPr>
        <p:txBody>
          <a:bodyPr wrap="square" rtlCol="0">
            <a:spAutoFit/>
          </a:bodyPr>
          <a:lstStyle/>
          <a:p>
            <a:r>
              <a:rPr lang="en-US" dirty="0">
                <a:solidFill>
                  <a:prstClr val="black"/>
                </a:solidFill>
                <a:latin typeface="Gill Sans MT"/>
              </a:rPr>
              <a:t>If that nucleotide is incorporated, enzymes turn by-products into light:</a:t>
            </a:r>
          </a:p>
        </p:txBody>
      </p:sp>
      <p:grpSp>
        <p:nvGrpSpPr>
          <p:cNvPr id="6" name="Group 37"/>
          <p:cNvGrpSpPr/>
          <p:nvPr/>
        </p:nvGrpSpPr>
        <p:grpSpPr>
          <a:xfrm>
            <a:off x="1219200" y="3579810"/>
            <a:ext cx="6986897" cy="2934120"/>
            <a:chOff x="1219200" y="3579810"/>
            <a:chExt cx="6986897" cy="2934120"/>
          </a:xfrm>
        </p:grpSpPr>
        <p:cxnSp>
          <p:nvCxnSpPr>
            <p:cNvPr id="17" name="Straight Connector 16"/>
            <p:cNvCxnSpPr/>
            <p:nvPr/>
          </p:nvCxnSpPr>
          <p:spPr>
            <a:xfrm>
              <a:off x="1639493" y="6172200"/>
              <a:ext cx="445650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343302" y="4876005"/>
              <a:ext cx="259238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39489" y="6173788"/>
              <a:ext cx="6566608" cy="340142"/>
            </a:xfrm>
            <a:prstGeom prst="rect">
              <a:avLst/>
            </a:prstGeom>
            <a:noFill/>
          </p:spPr>
          <p:txBody>
            <a:bodyPr wrap="square" rtlCol="0">
              <a:spAutoFit/>
            </a:bodyPr>
            <a:lstStyle/>
            <a:p>
              <a:r>
                <a:rPr lang="en-US" sz="1600" b="1" dirty="0">
                  <a:solidFill>
                    <a:prstClr val="black"/>
                  </a:solidFill>
                  <a:latin typeface="Lucida Console"/>
                </a:rPr>
                <a:t> T  C  A  G  T  C  A  G  T  C  A  G</a:t>
              </a:r>
            </a:p>
          </p:txBody>
        </p:sp>
        <p:sp>
          <p:nvSpPr>
            <p:cNvPr id="31" name="TextBox 30"/>
            <p:cNvSpPr txBox="1"/>
            <p:nvPr/>
          </p:nvSpPr>
          <p:spPr>
            <a:xfrm>
              <a:off x="1219200" y="3579810"/>
              <a:ext cx="430887" cy="2593977"/>
            </a:xfrm>
            <a:prstGeom prst="rect">
              <a:avLst/>
            </a:prstGeom>
            <a:noFill/>
          </p:spPr>
          <p:txBody>
            <a:bodyPr vert="vert270" wrap="square" rtlCol="0">
              <a:spAutoFit/>
            </a:bodyPr>
            <a:lstStyle/>
            <a:p>
              <a:r>
                <a:rPr lang="en-US" sz="1600" b="1" dirty="0">
                  <a:solidFill>
                    <a:prstClr val="black"/>
                  </a:solidFill>
                  <a:latin typeface="Lucida Console"/>
                </a:rPr>
                <a:t>   1   2   3   4   5</a:t>
              </a:r>
            </a:p>
          </p:txBody>
        </p:sp>
      </p:grpSp>
      <p:sp>
        <p:nvSpPr>
          <p:cNvPr id="39" name="Rectangle 38"/>
          <p:cNvSpPr/>
          <p:nvPr/>
        </p:nvSpPr>
        <p:spPr>
          <a:xfrm>
            <a:off x="1819656" y="6117336"/>
            <a:ext cx="189311" cy="274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38" name="Rectangle 37"/>
          <p:cNvSpPr/>
          <p:nvPr/>
        </p:nvSpPr>
        <p:spPr>
          <a:xfrm>
            <a:off x="2194560"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cxnSp>
        <p:nvCxnSpPr>
          <p:cNvPr id="37" name="Straight Connector 36"/>
          <p:cNvCxnSpPr/>
          <p:nvPr/>
        </p:nvCxnSpPr>
        <p:spPr>
          <a:xfrm>
            <a:off x="4392590" y="2189132"/>
            <a:ext cx="217078"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334256" y="2185416"/>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43" name="Rectangle 42"/>
          <p:cNvSpPr/>
          <p:nvPr/>
        </p:nvSpPr>
        <p:spPr>
          <a:xfrm>
            <a:off x="292608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7" name="Group 51"/>
          <p:cNvGrpSpPr/>
          <p:nvPr/>
        </p:nvGrpSpPr>
        <p:grpSpPr>
          <a:xfrm>
            <a:off x="4572000" y="2185416"/>
            <a:ext cx="394408" cy="338554"/>
            <a:chOff x="4572000" y="2185416"/>
            <a:chExt cx="394408" cy="338554"/>
          </a:xfrm>
        </p:grpSpPr>
        <p:cxnSp>
          <p:nvCxnSpPr>
            <p:cNvPr id="48" name="Straight Connector 47"/>
            <p:cNvCxnSpPr/>
            <p:nvPr/>
          </p:nvCxnSpPr>
          <p:spPr>
            <a:xfrm>
              <a:off x="4586694" y="2190720"/>
              <a:ext cx="275412" cy="530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572000" y="2185416"/>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grpSp>
      <p:sp>
        <p:nvSpPr>
          <p:cNvPr id="53" name="Rectangle 52"/>
          <p:cNvSpPr/>
          <p:nvPr/>
        </p:nvSpPr>
        <p:spPr>
          <a:xfrm>
            <a:off x="3291840" y="5660136"/>
            <a:ext cx="189311" cy="4846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cxnSp>
        <p:nvCxnSpPr>
          <p:cNvPr id="59" name="Straight Connector 58"/>
          <p:cNvCxnSpPr/>
          <p:nvPr/>
        </p:nvCxnSpPr>
        <p:spPr>
          <a:xfrm>
            <a:off x="4833652" y="2196024"/>
            <a:ext cx="26551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809744" y="2194560"/>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63" name="Rectangle 62"/>
          <p:cNvSpPr/>
          <p:nvPr/>
        </p:nvSpPr>
        <p:spPr>
          <a:xfrm>
            <a:off x="365760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56" name="Rectangle 55"/>
          <p:cNvSpPr/>
          <p:nvPr/>
        </p:nvSpPr>
        <p:spPr>
          <a:xfrm>
            <a:off x="4382689"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8" name="Group 64"/>
          <p:cNvGrpSpPr/>
          <p:nvPr/>
        </p:nvGrpSpPr>
        <p:grpSpPr>
          <a:xfrm>
            <a:off x="5006948" y="2194560"/>
            <a:ext cx="746152" cy="338554"/>
            <a:chOff x="5006948" y="2194560"/>
            <a:chExt cx="746152" cy="338554"/>
          </a:xfrm>
        </p:grpSpPr>
        <p:cxnSp>
          <p:nvCxnSpPr>
            <p:cNvPr id="58" name="Straight Connector 57"/>
            <p:cNvCxnSpPr>
              <a:stCxn id="61" idx="0"/>
            </p:cNvCxnSpPr>
            <p:nvPr/>
          </p:nvCxnSpPr>
          <p:spPr>
            <a:xfrm rot="16200000" flipH="1">
              <a:off x="5283248" y="1918260"/>
              <a:ext cx="3052" cy="5556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5067300" y="2194560"/>
              <a:ext cx="685800" cy="338554"/>
            </a:xfrm>
            <a:prstGeom prst="rect">
              <a:avLst/>
            </a:prstGeom>
            <a:noFill/>
          </p:spPr>
          <p:txBody>
            <a:bodyPr wrap="square" rtlCol="0">
              <a:spAutoFit/>
            </a:bodyPr>
            <a:lstStyle/>
            <a:p>
              <a:r>
                <a:rPr lang="en-US" sz="1600" b="1" dirty="0">
                  <a:solidFill>
                    <a:prstClr val="black"/>
                  </a:solidFill>
                  <a:latin typeface="Lucida Console"/>
                </a:rPr>
                <a:t>T T</a:t>
              </a:r>
            </a:p>
          </p:txBody>
        </p:sp>
      </p:grpSp>
      <p:sp>
        <p:nvSpPr>
          <p:cNvPr id="66" name="Rectangle 65"/>
          <p:cNvSpPr/>
          <p:nvPr/>
        </p:nvSpPr>
        <p:spPr>
          <a:xfrm>
            <a:off x="4745736" y="5257800"/>
            <a:ext cx="189311" cy="8915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62" name="Rectangle 61"/>
          <p:cNvSpPr/>
          <p:nvPr/>
        </p:nvSpPr>
        <p:spPr>
          <a:xfrm>
            <a:off x="5486400" y="6126480"/>
            <a:ext cx="189311" cy="274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9" name="Group 36"/>
          <p:cNvGrpSpPr/>
          <p:nvPr/>
        </p:nvGrpSpPr>
        <p:grpSpPr>
          <a:xfrm>
            <a:off x="4724400" y="1679713"/>
            <a:ext cx="2717865" cy="643354"/>
            <a:chOff x="4724400" y="1679713"/>
            <a:chExt cx="2717865" cy="643354"/>
          </a:xfrm>
        </p:grpSpPr>
        <p:sp>
          <p:nvSpPr>
            <p:cNvPr id="51" name="TextBox 50"/>
            <p:cNvSpPr txBox="1"/>
            <p:nvPr/>
          </p:nvSpPr>
          <p:spPr>
            <a:xfrm>
              <a:off x="5759804" y="1815236"/>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52" name="TextBox 51"/>
            <p:cNvSpPr txBox="1"/>
            <p:nvPr/>
          </p:nvSpPr>
          <p:spPr>
            <a:xfrm>
              <a:off x="6400800" y="1679713"/>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54" name="TextBox 53"/>
            <p:cNvSpPr txBox="1"/>
            <p:nvPr/>
          </p:nvSpPr>
          <p:spPr>
            <a:xfrm>
              <a:off x="4724400" y="1710490"/>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60" name="TextBox 59"/>
            <p:cNvSpPr txBox="1"/>
            <p:nvPr/>
          </p:nvSpPr>
          <p:spPr>
            <a:xfrm>
              <a:off x="5257800" y="1895155"/>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65" name="TextBox 64"/>
            <p:cNvSpPr txBox="1"/>
            <p:nvPr/>
          </p:nvSpPr>
          <p:spPr>
            <a:xfrm>
              <a:off x="7047857" y="1984513"/>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grpSp>
      <p:grpSp>
        <p:nvGrpSpPr>
          <p:cNvPr id="10" name="Group 77"/>
          <p:cNvGrpSpPr/>
          <p:nvPr/>
        </p:nvGrpSpPr>
        <p:grpSpPr>
          <a:xfrm>
            <a:off x="5486400" y="2189132"/>
            <a:ext cx="1453896" cy="338554"/>
            <a:chOff x="5486400" y="2189132"/>
            <a:chExt cx="1453896" cy="338554"/>
          </a:xfrm>
        </p:grpSpPr>
        <p:sp>
          <p:nvSpPr>
            <p:cNvPr id="71" name="TextBox 70"/>
            <p:cNvSpPr txBox="1"/>
            <p:nvPr/>
          </p:nvSpPr>
          <p:spPr>
            <a:xfrm>
              <a:off x="5559552" y="2189132"/>
              <a:ext cx="1380744" cy="338554"/>
            </a:xfrm>
            <a:prstGeom prst="rect">
              <a:avLst/>
            </a:prstGeom>
            <a:noFill/>
          </p:spPr>
          <p:txBody>
            <a:bodyPr wrap="square" rtlCol="0">
              <a:spAutoFit/>
            </a:bodyPr>
            <a:lstStyle/>
            <a:p>
              <a:r>
                <a:rPr lang="en-US" sz="1600" b="1" dirty="0">
                  <a:solidFill>
                    <a:prstClr val="black"/>
                  </a:solidFill>
                  <a:latin typeface="Lucida Console"/>
                </a:rPr>
                <a:t>G G G</a:t>
              </a:r>
            </a:p>
          </p:txBody>
        </p:sp>
        <p:cxnSp>
          <p:nvCxnSpPr>
            <p:cNvPr id="72" name="Straight Connector 71"/>
            <p:cNvCxnSpPr/>
            <p:nvPr/>
          </p:nvCxnSpPr>
          <p:spPr>
            <a:xfrm>
              <a:off x="5486400" y="2204520"/>
              <a:ext cx="8382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9" name="Rectangle 78"/>
          <p:cNvSpPr/>
          <p:nvPr/>
        </p:nvSpPr>
        <p:spPr>
          <a:xfrm>
            <a:off x="5852160" y="4572000"/>
            <a:ext cx="189311" cy="1577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55" name="TextBox 54"/>
          <p:cNvSpPr txBox="1"/>
          <p:nvPr/>
        </p:nvSpPr>
        <p:spPr>
          <a:xfrm>
            <a:off x="6629400" y="4114800"/>
            <a:ext cx="1987331" cy="1754327"/>
          </a:xfrm>
          <a:prstGeom prst="rect">
            <a:avLst/>
          </a:prstGeom>
          <a:noFill/>
        </p:spPr>
        <p:txBody>
          <a:bodyPr wrap="square" rtlCol="0">
            <a:spAutoFit/>
          </a:bodyPr>
          <a:lstStyle/>
          <a:p>
            <a:r>
              <a:rPr lang="en-US" dirty="0">
                <a:solidFill>
                  <a:prstClr val="black"/>
                </a:solidFill>
                <a:latin typeface="Gill Sans MT"/>
              </a:rPr>
              <a:t>The real power of this method is that it can take place in millions of tiny wells in a single plate at once.</a:t>
            </a:r>
          </a:p>
        </p:txBody>
      </p:sp>
      <p:sp>
        <p:nvSpPr>
          <p:cNvPr id="57" name="TextBox 56"/>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Shotgun sequencing by PGM/454</a:t>
            </a:r>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1758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par>
                          <p:cTn id="13" fill="hold">
                            <p:stCondLst>
                              <p:cond delay="1500"/>
                            </p:stCondLst>
                            <p:childTnLst>
                              <p:par>
                                <p:cTn id="14" presetID="12" presetClass="entr" presetSubtype="4" fill="hold" grpId="0" nodeType="afterEffect">
                                  <p:stCondLst>
                                    <p:cond delay="500"/>
                                  </p:stCondLst>
                                  <p:childTnLst>
                                    <p:set>
                                      <p:cBhvr>
                                        <p:cTn id="15" dur="1" fill="hold">
                                          <p:stCondLst>
                                            <p:cond delay="0"/>
                                          </p:stCondLst>
                                        </p:cTn>
                                        <p:tgtEl>
                                          <p:spTgt spid="79"/>
                                        </p:tgtEl>
                                        <p:attrNameLst>
                                          <p:attrName>style.visibility</p:attrName>
                                        </p:attrNameLst>
                                      </p:cBhvr>
                                      <p:to>
                                        <p:strVal val="visible"/>
                                      </p:to>
                                    </p:set>
                                    <p:animEffect transition="in" filter="slide(fromBottom)">
                                      <p:cBhvr>
                                        <p:cTn id="16" dur="500"/>
                                        <p:tgtEl>
                                          <p:spTgt spid="79"/>
                                        </p:tgtEl>
                                      </p:cBhvr>
                                    </p:animEffect>
                                  </p:childTnLst>
                                </p:cTn>
                              </p:par>
                            </p:childTnLst>
                          </p:cTn>
                        </p:par>
                        <p:par>
                          <p:cTn id="17" fill="hold">
                            <p:stCondLst>
                              <p:cond delay="2500"/>
                            </p:stCondLst>
                            <p:childTnLst>
                              <p:par>
                                <p:cTn id="18" presetID="2" presetClass="exit" presetSubtype="8" accel="50000" decel="50000" fill="hold" nodeType="afterEffect">
                                  <p:stCondLst>
                                    <p:cond delay="500"/>
                                  </p:stCondLst>
                                  <p:childTnLst>
                                    <p:anim calcmode="lin" valueType="num">
                                      <p:cBhvr additive="base">
                                        <p:cTn id="19" dur="500"/>
                                        <p:tgtEl>
                                          <p:spTgt spid="9"/>
                                        </p:tgtEl>
                                        <p:attrNameLst>
                                          <p:attrName>ppt_x</p:attrName>
                                        </p:attrNameLst>
                                      </p:cBhvr>
                                      <p:tavLst>
                                        <p:tav tm="0">
                                          <p:val>
                                            <p:strVal val="ppt_x"/>
                                          </p:val>
                                        </p:tav>
                                        <p:tav tm="100000">
                                          <p:val>
                                            <p:strVal val="0-ppt_w/2"/>
                                          </p:val>
                                        </p:tav>
                                      </p:tavLst>
                                    </p:anim>
                                    <p:anim calcmode="lin" valueType="num">
                                      <p:cBhvr additive="base">
                                        <p:cTn id="20" dur="500"/>
                                        <p:tgtEl>
                                          <p:spTgt spid="9"/>
                                        </p:tgtEl>
                                        <p:attrNameLst>
                                          <p:attrName>ppt_y</p:attrName>
                                        </p:attrNameLst>
                                      </p:cBhvr>
                                      <p:tavLst>
                                        <p:tav tm="0">
                                          <p:val>
                                            <p:strVal val="ppt_y"/>
                                          </p:val>
                                        </p:tav>
                                        <p:tav tm="100000">
                                          <p:val>
                                            <p:strVal val="ppt_y"/>
                                          </p:val>
                                        </p:tav>
                                      </p:tavLst>
                                    </p:anim>
                                    <p:set>
                                      <p:cBhvr>
                                        <p:cTn id="21" dur="1" fill="hold">
                                          <p:stCondLst>
                                            <p:cond delay="4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dissolve">
                                      <p:cBhvr>
                                        <p:cTn id="2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55" grpId="0"/>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7" name="Straight Connector 66"/>
          <p:cNvCxnSpPr/>
          <p:nvPr/>
        </p:nvCxnSpPr>
        <p:spPr>
          <a:xfrm>
            <a:off x="1639489" y="2751876"/>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39489" y="2413322"/>
            <a:ext cx="6566608" cy="340142"/>
          </a:xfrm>
          <a:prstGeom prst="rect">
            <a:avLst/>
          </a:prstGeom>
          <a:noFill/>
        </p:spPr>
        <p:txBody>
          <a:bodyPr wrap="square" rtlCol="0">
            <a:spAutoFit/>
          </a:bodyPr>
          <a:lstStyle/>
          <a:p>
            <a:r>
              <a:rPr lang="en-US" sz="1600" b="1" dirty="0">
                <a:solidFill>
                  <a:prstClr val="black"/>
                </a:solidFill>
                <a:latin typeface="Lucida Console"/>
              </a:rPr>
              <a:t>A C G C G C C G G G T C A G A A C C C G A T C G C G </a:t>
            </a:r>
          </a:p>
        </p:txBody>
      </p:sp>
      <p:sp>
        <p:nvSpPr>
          <p:cNvPr id="69" name="TextBox 68"/>
          <p:cNvSpPr txBox="1"/>
          <p:nvPr/>
        </p:nvSpPr>
        <p:spPr>
          <a:xfrm>
            <a:off x="8050190" y="2614964"/>
            <a:ext cx="386339" cy="276999"/>
          </a:xfrm>
          <a:prstGeom prst="rect">
            <a:avLst/>
          </a:prstGeom>
          <a:noFill/>
        </p:spPr>
        <p:txBody>
          <a:bodyPr wrap="square" rtlCol="0">
            <a:spAutoFit/>
          </a:bodyPr>
          <a:lstStyle/>
          <a:p>
            <a:r>
              <a:rPr lang="en-US" sz="1200" dirty="0">
                <a:solidFill>
                  <a:prstClr val="black"/>
                </a:solidFill>
                <a:latin typeface="Helvetica"/>
              </a:rPr>
              <a:t>5’</a:t>
            </a:r>
          </a:p>
        </p:txBody>
      </p:sp>
      <p:sp>
        <p:nvSpPr>
          <p:cNvPr id="70" name="TextBox 69"/>
          <p:cNvSpPr txBox="1"/>
          <p:nvPr/>
        </p:nvSpPr>
        <p:spPr>
          <a:xfrm>
            <a:off x="1405550" y="2614964"/>
            <a:ext cx="386339" cy="276999"/>
          </a:xfrm>
          <a:prstGeom prst="rect">
            <a:avLst/>
          </a:prstGeom>
          <a:noFill/>
        </p:spPr>
        <p:txBody>
          <a:bodyPr wrap="square" rtlCol="0">
            <a:spAutoFit/>
          </a:bodyPr>
          <a:lstStyle/>
          <a:p>
            <a:r>
              <a:rPr lang="en-US" sz="1200" dirty="0">
                <a:solidFill>
                  <a:prstClr val="black"/>
                </a:solidFill>
                <a:latin typeface="Helvetica"/>
              </a:rPr>
              <a:t>3’</a:t>
            </a:r>
          </a:p>
        </p:txBody>
      </p:sp>
      <p:grpSp>
        <p:nvGrpSpPr>
          <p:cNvPr id="3" name="Group 105"/>
          <p:cNvGrpSpPr/>
          <p:nvPr/>
        </p:nvGrpSpPr>
        <p:grpSpPr>
          <a:xfrm>
            <a:off x="1405550" y="1895155"/>
            <a:ext cx="5642307" cy="632531"/>
            <a:chOff x="1432560" y="2030187"/>
            <a:chExt cx="5642307" cy="632531"/>
          </a:xfrm>
        </p:grpSpPr>
        <p:sp>
          <p:nvSpPr>
            <p:cNvPr id="19" name="TextBox 18"/>
            <p:cNvSpPr txBox="1"/>
            <p:nvPr/>
          </p:nvSpPr>
          <p:spPr>
            <a:xfrm>
              <a:off x="1432560" y="2184076"/>
              <a:ext cx="386339" cy="276999"/>
            </a:xfrm>
            <a:prstGeom prst="rect">
              <a:avLst/>
            </a:prstGeom>
            <a:noFill/>
          </p:spPr>
          <p:txBody>
            <a:bodyPr wrap="square" rtlCol="0">
              <a:spAutoFit/>
            </a:bodyPr>
            <a:lstStyle/>
            <a:p>
              <a:r>
                <a:rPr lang="en-US" sz="1200" dirty="0">
                  <a:solidFill>
                    <a:prstClr val="black"/>
                  </a:solidFill>
                  <a:latin typeface="Helvetica"/>
                </a:rPr>
                <a:t>5’</a:t>
              </a:r>
            </a:p>
          </p:txBody>
        </p:sp>
        <p:grpSp>
          <p:nvGrpSpPr>
            <p:cNvPr id="4" name="Group 104"/>
            <p:cNvGrpSpPr/>
            <p:nvPr/>
          </p:nvGrpSpPr>
          <p:grpSpPr>
            <a:xfrm>
              <a:off x="1666499" y="2030187"/>
              <a:ext cx="5408368" cy="632531"/>
              <a:chOff x="1666499" y="2030187"/>
              <a:chExt cx="5408368" cy="632531"/>
            </a:xfrm>
          </p:grpSpPr>
          <p:grpSp>
            <p:nvGrpSpPr>
              <p:cNvPr id="5" name="Group 96"/>
              <p:cNvGrpSpPr/>
              <p:nvPr/>
            </p:nvGrpSpPr>
            <p:grpSpPr>
              <a:xfrm>
                <a:off x="1666499" y="2322576"/>
                <a:ext cx="5408368" cy="340142"/>
                <a:chOff x="1666499" y="1905000"/>
                <a:chExt cx="5408368" cy="340142"/>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38554"/>
                </a:xfrm>
                <a:prstGeom prst="rect">
                  <a:avLst/>
                </a:prstGeom>
                <a:noFill/>
              </p:spPr>
              <p:txBody>
                <a:bodyPr wrap="square" rtlCol="0">
                  <a:spAutoFit/>
                </a:bodyPr>
                <a:lstStyle/>
                <a:p>
                  <a:r>
                    <a:rPr lang="en-US" sz="1600" b="1" dirty="0">
                      <a:solidFill>
                        <a:prstClr val="black"/>
                      </a:solidFill>
                      <a:latin typeface="Lucida Console"/>
                    </a:rPr>
                    <a:t>T G C G C G G C C C A</a:t>
                  </a:r>
                </a:p>
              </p:txBody>
            </p:sp>
          </p:grpSp>
          <p:sp>
            <p:nvSpPr>
              <p:cNvPr id="22" name="TextBox 21"/>
              <p:cNvSpPr txBox="1"/>
              <p:nvPr/>
            </p:nvSpPr>
            <p:spPr>
              <a:xfrm>
                <a:off x="2590800" y="2030187"/>
                <a:ext cx="701040" cy="307777"/>
              </a:xfrm>
              <a:prstGeom prst="rect">
                <a:avLst/>
              </a:prstGeom>
              <a:noFill/>
            </p:spPr>
            <p:txBody>
              <a:bodyPr wrap="square" rtlCol="0">
                <a:spAutoFit/>
              </a:bodyPr>
              <a:lstStyle/>
              <a:p>
                <a:r>
                  <a:rPr lang="en-US" sz="1400" dirty="0">
                    <a:solidFill>
                      <a:prstClr val="black"/>
                    </a:solidFill>
                    <a:latin typeface="Gill Sans MT"/>
                  </a:rPr>
                  <a:t>Primer</a:t>
                </a:r>
              </a:p>
            </p:txBody>
          </p:sp>
        </p:grpSp>
      </p:grpSp>
      <p:sp>
        <p:nvSpPr>
          <p:cNvPr id="28" name="TextBox 27"/>
          <p:cNvSpPr txBox="1"/>
          <p:nvPr/>
        </p:nvSpPr>
        <p:spPr>
          <a:xfrm>
            <a:off x="1639489" y="1295400"/>
            <a:ext cx="6797040" cy="369332"/>
          </a:xfrm>
          <a:prstGeom prst="rect">
            <a:avLst/>
          </a:prstGeom>
          <a:noFill/>
        </p:spPr>
        <p:txBody>
          <a:bodyPr wrap="square" rtlCol="0">
            <a:spAutoFit/>
          </a:bodyPr>
          <a:lstStyle/>
          <a:p>
            <a:r>
              <a:rPr lang="en-US" dirty="0">
                <a:solidFill>
                  <a:prstClr val="black"/>
                </a:solidFill>
                <a:latin typeface="Gill Sans MT"/>
              </a:rPr>
              <a:t>Only give polymerase one nucleotide at a time:</a:t>
            </a:r>
          </a:p>
        </p:txBody>
      </p:sp>
      <p:sp>
        <p:nvSpPr>
          <p:cNvPr id="29" name="TextBox 28"/>
          <p:cNvSpPr txBox="1"/>
          <p:nvPr/>
        </p:nvSpPr>
        <p:spPr>
          <a:xfrm>
            <a:off x="1639497" y="3048000"/>
            <a:ext cx="6797040" cy="369332"/>
          </a:xfrm>
          <a:prstGeom prst="rect">
            <a:avLst/>
          </a:prstGeom>
          <a:noFill/>
        </p:spPr>
        <p:txBody>
          <a:bodyPr wrap="square" rtlCol="0">
            <a:spAutoFit/>
          </a:bodyPr>
          <a:lstStyle/>
          <a:p>
            <a:r>
              <a:rPr lang="en-US" dirty="0">
                <a:solidFill>
                  <a:prstClr val="black"/>
                </a:solidFill>
                <a:latin typeface="Gill Sans MT"/>
              </a:rPr>
              <a:t>If that nucleotide is incorporated, enzymes turn by-products into light:</a:t>
            </a:r>
          </a:p>
        </p:txBody>
      </p:sp>
      <p:grpSp>
        <p:nvGrpSpPr>
          <p:cNvPr id="6" name="Group 37"/>
          <p:cNvGrpSpPr/>
          <p:nvPr/>
        </p:nvGrpSpPr>
        <p:grpSpPr>
          <a:xfrm>
            <a:off x="1219200" y="3579810"/>
            <a:ext cx="6986897" cy="2934120"/>
            <a:chOff x="1219200" y="3579810"/>
            <a:chExt cx="6986897" cy="2934120"/>
          </a:xfrm>
        </p:grpSpPr>
        <p:cxnSp>
          <p:nvCxnSpPr>
            <p:cNvPr id="17" name="Straight Connector 16"/>
            <p:cNvCxnSpPr/>
            <p:nvPr/>
          </p:nvCxnSpPr>
          <p:spPr>
            <a:xfrm>
              <a:off x="1639493" y="6172200"/>
              <a:ext cx="445650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343302" y="4876005"/>
              <a:ext cx="259238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39489" y="6173788"/>
              <a:ext cx="6566608" cy="340142"/>
            </a:xfrm>
            <a:prstGeom prst="rect">
              <a:avLst/>
            </a:prstGeom>
            <a:noFill/>
          </p:spPr>
          <p:txBody>
            <a:bodyPr wrap="square" rtlCol="0">
              <a:spAutoFit/>
            </a:bodyPr>
            <a:lstStyle/>
            <a:p>
              <a:r>
                <a:rPr lang="en-US" sz="1600" b="1" dirty="0">
                  <a:solidFill>
                    <a:prstClr val="black"/>
                  </a:solidFill>
                  <a:latin typeface="Lucida Console"/>
                </a:rPr>
                <a:t> T  C  A  G  T  C  A  G  T  C  A  G</a:t>
              </a:r>
            </a:p>
          </p:txBody>
        </p:sp>
        <p:sp>
          <p:nvSpPr>
            <p:cNvPr id="31" name="TextBox 30"/>
            <p:cNvSpPr txBox="1"/>
            <p:nvPr/>
          </p:nvSpPr>
          <p:spPr>
            <a:xfrm>
              <a:off x="1219200" y="3579810"/>
              <a:ext cx="430887" cy="2593977"/>
            </a:xfrm>
            <a:prstGeom prst="rect">
              <a:avLst/>
            </a:prstGeom>
            <a:noFill/>
          </p:spPr>
          <p:txBody>
            <a:bodyPr vert="vert270" wrap="square" rtlCol="0">
              <a:spAutoFit/>
            </a:bodyPr>
            <a:lstStyle/>
            <a:p>
              <a:r>
                <a:rPr lang="en-US" sz="1600" b="1" dirty="0">
                  <a:solidFill>
                    <a:prstClr val="black"/>
                  </a:solidFill>
                  <a:latin typeface="Lucida Console"/>
                </a:rPr>
                <a:t>   1   2   3   4   5</a:t>
              </a:r>
            </a:p>
          </p:txBody>
        </p:sp>
      </p:grpSp>
      <p:sp>
        <p:nvSpPr>
          <p:cNvPr id="39" name="Rectangle 38"/>
          <p:cNvSpPr/>
          <p:nvPr/>
        </p:nvSpPr>
        <p:spPr>
          <a:xfrm>
            <a:off x="1819656" y="6117336"/>
            <a:ext cx="189311" cy="274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38" name="Rectangle 37"/>
          <p:cNvSpPr/>
          <p:nvPr/>
        </p:nvSpPr>
        <p:spPr>
          <a:xfrm>
            <a:off x="2194560"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cxnSp>
        <p:nvCxnSpPr>
          <p:cNvPr id="37" name="Straight Connector 36"/>
          <p:cNvCxnSpPr/>
          <p:nvPr/>
        </p:nvCxnSpPr>
        <p:spPr>
          <a:xfrm>
            <a:off x="4392590" y="2189132"/>
            <a:ext cx="217078"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334256" y="2185416"/>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43" name="Rectangle 42"/>
          <p:cNvSpPr/>
          <p:nvPr/>
        </p:nvSpPr>
        <p:spPr>
          <a:xfrm>
            <a:off x="292608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7" name="Group 51"/>
          <p:cNvGrpSpPr/>
          <p:nvPr/>
        </p:nvGrpSpPr>
        <p:grpSpPr>
          <a:xfrm>
            <a:off x="4572000" y="2185416"/>
            <a:ext cx="394408" cy="338554"/>
            <a:chOff x="4572000" y="2185416"/>
            <a:chExt cx="394408" cy="338554"/>
          </a:xfrm>
        </p:grpSpPr>
        <p:cxnSp>
          <p:nvCxnSpPr>
            <p:cNvPr id="48" name="Straight Connector 47"/>
            <p:cNvCxnSpPr/>
            <p:nvPr/>
          </p:nvCxnSpPr>
          <p:spPr>
            <a:xfrm>
              <a:off x="4586694" y="2190720"/>
              <a:ext cx="275412" cy="530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572000" y="2185416"/>
              <a:ext cx="394408" cy="338554"/>
            </a:xfrm>
            <a:prstGeom prst="rect">
              <a:avLst/>
            </a:prstGeom>
            <a:noFill/>
          </p:spPr>
          <p:txBody>
            <a:bodyPr wrap="square" rtlCol="0">
              <a:spAutoFit/>
            </a:bodyPr>
            <a:lstStyle/>
            <a:p>
              <a:r>
                <a:rPr lang="en-US" sz="1600" b="1" dirty="0">
                  <a:solidFill>
                    <a:prstClr val="black"/>
                  </a:solidFill>
                  <a:latin typeface="Lucida Console"/>
                </a:rPr>
                <a:t>T</a:t>
              </a:r>
            </a:p>
          </p:txBody>
        </p:sp>
      </p:grpSp>
      <p:sp>
        <p:nvSpPr>
          <p:cNvPr id="53" name="Rectangle 52"/>
          <p:cNvSpPr/>
          <p:nvPr/>
        </p:nvSpPr>
        <p:spPr>
          <a:xfrm>
            <a:off x="3291840" y="5660136"/>
            <a:ext cx="189311" cy="4846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cxnSp>
        <p:nvCxnSpPr>
          <p:cNvPr id="59" name="Straight Connector 58"/>
          <p:cNvCxnSpPr/>
          <p:nvPr/>
        </p:nvCxnSpPr>
        <p:spPr>
          <a:xfrm>
            <a:off x="4833652" y="2196024"/>
            <a:ext cx="26551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809744" y="2194560"/>
            <a:ext cx="394408" cy="338554"/>
          </a:xfrm>
          <a:prstGeom prst="rect">
            <a:avLst/>
          </a:prstGeom>
          <a:noFill/>
        </p:spPr>
        <p:txBody>
          <a:bodyPr wrap="square" rtlCol="0">
            <a:spAutoFit/>
          </a:bodyPr>
          <a:lstStyle/>
          <a:p>
            <a:r>
              <a:rPr lang="en-US" sz="1600" b="1" dirty="0">
                <a:solidFill>
                  <a:prstClr val="black"/>
                </a:solidFill>
                <a:latin typeface="Lucida Console"/>
              </a:rPr>
              <a:t>C</a:t>
            </a:r>
          </a:p>
        </p:txBody>
      </p:sp>
      <p:sp>
        <p:nvSpPr>
          <p:cNvPr id="63" name="Rectangle 62"/>
          <p:cNvSpPr/>
          <p:nvPr/>
        </p:nvSpPr>
        <p:spPr>
          <a:xfrm>
            <a:off x="3657600" y="5715000"/>
            <a:ext cx="189311" cy="434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56" name="Rectangle 55"/>
          <p:cNvSpPr/>
          <p:nvPr/>
        </p:nvSpPr>
        <p:spPr>
          <a:xfrm>
            <a:off x="4382689" y="6135624"/>
            <a:ext cx="189311" cy="91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8" name="Group 64"/>
          <p:cNvGrpSpPr/>
          <p:nvPr/>
        </p:nvGrpSpPr>
        <p:grpSpPr>
          <a:xfrm>
            <a:off x="5006948" y="2194560"/>
            <a:ext cx="746152" cy="338554"/>
            <a:chOff x="5006948" y="2194560"/>
            <a:chExt cx="746152" cy="338554"/>
          </a:xfrm>
        </p:grpSpPr>
        <p:cxnSp>
          <p:nvCxnSpPr>
            <p:cNvPr id="58" name="Straight Connector 57"/>
            <p:cNvCxnSpPr>
              <a:stCxn id="61" idx="0"/>
            </p:cNvCxnSpPr>
            <p:nvPr/>
          </p:nvCxnSpPr>
          <p:spPr>
            <a:xfrm rot="16200000" flipH="1">
              <a:off x="5283248" y="1918260"/>
              <a:ext cx="3052" cy="5556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5067300" y="2194560"/>
              <a:ext cx="685800" cy="338554"/>
            </a:xfrm>
            <a:prstGeom prst="rect">
              <a:avLst/>
            </a:prstGeom>
            <a:noFill/>
          </p:spPr>
          <p:txBody>
            <a:bodyPr wrap="square" rtlCol="0">
              <a:spAutoFit/>
            </a:bodyPr>
            <a:lstStyle/>
            <a:p>
              <a:r>
                <a:rPr lang="en-US" sz="1600" b="1" dirty="0">
                  <a:solidFill>
                    <a:prstClr val="black"/>
                  </a:solidFill>
                  <a:latin typeface="Lucida Console"/>
                </a:rPr>
                <a:t>T T</a:t>
              </a:r>
            </a:p>
          </p:txBody>
        </p:sp>
      </p:grpSp>
      <p:sp>
        <p:nvSpPr>
          <p:cNvPr id="66" name="Rectangle 65"/>
          <p:cNvSpPr/>
          <p:nvPr/>
        </p:nvSpPr>
        <p:spPr>
          <a:xfrm>
            <a:off x="4745736" y="5257800"/>
            <a:ext cx="189311" cy="8915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62" name="Rectangle 61"/>
          <p:cNvSpPr/>
          <p:nvPr/>
        </p:nvSpPr>
        <p:spPr>
          <a:xfrm>
            <a:off x="5486400" y="6126480"/>
            <a:ext cx="189311" cy="2743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grpSp>
        <p:nvGrpSpPr>
          <p:cNvPr id="9" name="Group 36"/>
          <p:cNvGrpSpPr/>
          <p:nvPr/>
        </p:nvGrpSpPr>
        <p:grpSpPr>
          <a:xfrm>
            <a:off x="4724400" y="1679713"/>
            <a:ext cx="2717865" cy="643354"/>
            <a:chOff x="4724400" y="1679713"/>
            <a:chExt cx="2717865" cy="643354"/>
          </a:xfrm>
        </p:grpSpPr>
        <p:sp>
          <p:nvSpPr>
            <p:cNvPr id="51" name="TextBox 50"/>
            <p:cNvSpPr txBox="1"/>
            <p:nvPr/>
          </p:nvSpPr>
          <p:spPr>
            <a:xfrm>
              <a:off x="5759804" y="1815236"/>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52" name="TextBox 51"/>
            <p:cNvSpPr txBox="1"/>
            <p:nvPr/>
          </p:nvSpPr>
          <p:spPr>
            <a:xfrm>
              <a:off x="6400800" y="1679713"/>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54" name="TextBox 53"/>
            <p:cNvSpPr txBox="1"/>
            <p:nvPr/>
          </p:nvSpPr>
          <p:spPr>
            <a:xfrm>
              <a:off x="4724400" y="1710490"/>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60" name="TextBox 59"/>
            <p:cNvSpPr txBox="1"/>
            <p:nvPr/>
          </p:nvSpPr>
          <p:spPr>
            <a:xfrm>
              <a:off x="5257800" y="1895155"/>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sp>
          <p:nvSpPr>
            <p:cNvPr id="65" name="TextBox 64"/>
            <p:cNvSpPr txBox="1"/>
            <p:nvPr/>
          </p:nvSpPr>
          <p:spPr>
            <a:xfrm>
              <a:off x="7047857" y="1984513"/>
              <a:ext cx="394408" cy="338554"/>
            </a:xfrm>
            <a:prstGeom prst="rect">
              <a:avLst/>
            </a:prstGeom>
            <a:noFill/>
          </p:spPr>
          <p:txBody>
            <a:bodyPr wrap="square" rtlCol="0">
              <a:spAutoFit/>
            </a:bodyPr>
            <a:lstStyle/>
            <a:p>
              <a:r>
                <a:rPr lang="en-US" sz="1600" b="1" dirty="0">
                  <a:solidFill>
                    <a:prstClr val="black"/>
                  </a:solidFill>
                  <a:latin typeface="Lucida Console"/>
                </a:rPr>
                <a:t>G</a:t>
              </a:r>
            </a:p>
          </p:txBody>
        </p:sp>
      </p:grpSp>
      <p:grpSp>
        <p:nvGrpSpPr>
          <p:cNvPr id="10" name="Group 77"/>
          <p:cNvGrpSpPr/>
          <p:nvPr/>
        </p:nvGrpSpPr>
        <p:grpSpPr>
          <a:xfrm>
            <a:off x="5486400" y="2189132"/>
            <a:ext cx="1453896" cy="338554"/>
            <a:chOff x="5486400" y="2189132"/>
            <a:chExt cx="1453896" cy="338554"/>
          </a:xfrm>
        </p:grpSpPr>
        <p:sp>
          <p:nvSpPr>
            <p:cNvPr id="71" name="TextBox 70"/>
            <p:cNvSpPr txBox="1"/>
            <p:nvPr/>
          </p:nvSpPr>
          <p:spPr>
            <a:xfrm>
              <a:off x="5559552" y="2189132"/>
              <a:ext cx="1380744" cy="338554"/>
            </a:xfrm>
            <a:prstGeom prst="rect">
              <a:avLst/>
            </a:prstGeom>
            <a:noFill/>
          </p:spPr>
          <p:txBody>
            <a:bodyPr wrap="square" rtlCol="0">
              <a:spAutoFit/>
            </a:bodyPr>
            <a:lstStyle/>
            <a:p>
              <a:r>
                <a:rPr lang="en-US" sz="1600" b="1" dirty="0">
                  <a:solidFill>
                    <a:prstClr val="black"/>
                  </a:solidFill>
                  <a:latin typeface="Lucida Console"/>
                </a:rPr>
                <a:t>G G G</a:t>
              </a:r>
            </a:p>
          </p:txBody>
        </p:sp>
        <p:cxnSp>
          <p:nvCxnSpPr>
            <p:cNvPr id="72" name="Straight Connector 71"/>
            <p:cNvCxnSpPr/>
            <p:nvPr/>
          </p:nvCxnSpPr>
          <p:spPr>
            <a:xfrm>
              <a:off x="5486400" y="2204520"/>
              <a:ext cx="8382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9" name="Rectangle 78"/>
          <p:cNvSpPr/>
          <p:nvPr/>
        </p:nvSpPr>
        <p:spPr>
          <a:xfrm>
            <a:off x="5852160" y="4572000"/>
            <a:ext cx="189311" cy="157734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ill Sans MT"/>
            </a:endParaRPr>
          </a:p>
        </p:txBody>
      </p:sp>
      <p:sp>
        <p:nvSpPr>
          <p:cNvPr id="55" name="TextBox 54"/>
          <p:cNvSpPr txBox="1"/>
          <p:nvPr/>
        </p:nvSpPr>
        <p:spPr>
          <a:xfrm>
            <a:off x="6629400" y="4114800"/>
            <a:ext cx="1987331" cy="1754327"/>
          </a:xfrm>
          <a:prstGeom prst="rect">
            <a:avLst/>
          </a:prstGeom>
          <a:noFill/>
        </p:spPr>
        <p:txBody>
          <a:bodyPr wrap="square" rtlCol="0">
            <a:spAutoFit/>
          </a:bodyPr>
          <a:lstStyle/>
          <a:p>
            <a:r>
              <a:rPr lang="en-US" dirty="0">
                <a:solidFill>
                  <a:prstClr val="black"/>
                </a:solidFill>
                <a:latin typeface="Gill Sans MT"/>
              </a:rPr>
              <a:t>The real power of this method is that it can take place in millions of tiny wells in a single plate at once.</a:t>
            </a:r>
          </a:p>
        </p:txBody>
      </p:sp>
      <p:sp>
        <p:nvSpPr>
          <p:cNvPr id="57" name="TextBox 56"/>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Raw 454 data</a:t>
            </a:r>
            <a:endParaRPr lang="en-US" sz="3200" b="1" dirty="0">
              <a:solidFill>
                <a:prstClr val="black"/>
              </a:solidFill>
              <a:latin typeface="Century Gothic"/>
              <a:cs typeface="Century Gothic"/>
            </a:endParaRPr>
          </a:p>
        </p:txBody>
      </p:sp>
      <p:pic>
        <p:nvPicPr>
          <p:cNvPr id="2" name="Picture 1" descr="IllegalImage.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9336" y="1042770"/>
            <a:ext cx="8128000" cy="54102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81231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lstStyle/>
          <a:p>
            <a:r>
              <a:rPr lang="en-US" dirty="0" smtClean="0"/>
              <a:t>Ion Torrent Sequencing</a:t>
            </a:r>
            <a:endParaRPr lang="en-US" dirty="0"/>
          </a:p>
        </p:txBody>
      </p:sp>
      <p:pic>
        <p:nvPicPr>
          <p:cNvPr id="6" name="Picture 5" descr="step2.jpg"/>
          <p:cNvPicPr>
            <a:picLocks noChangeAspect="1"/>
          </p:cNvPicPr>
          <p:nvPr/>
        </p:nvPicPr>
        <p:blipFill>
          <a:blip r:embed="rId2"/>
          <a:stretch>
            <a:fillRect/>
          </a:stretch>
        </p:blipFill>
        <p:spPr>
          <a:xfrm>
            <a:off x="1295400" y="1524000"/>
            <a:ext cx="7543800" cy="4572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51194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lstStyle/>
          <a:p>
            <a:r>
              <a:rPr lang="en-US" dirty="0" err="1" smtClean="0"/>
              <a:t>Illumina</a:t>
            </a:r>
            <a:r>
              <a:rPr lang="en-US" dirty="0" smtClean="0"/>
              <a:t> Sequencing</a:t>
            </a:r>
            <a:endParaRPr lang="en-US" dirty="0"/>
          </a:p>
        </p:txBody>
      </p:sp>
      <p:pic>
        <p:nvPicPr>
          <p:cNvPr id="50" name="Picture 49" descr="ilmn-step1-6.jpg"/>
          <p:cNvPicPr>
            <a:picLocks noChangeAspect="1"/>
          </p:cNvPicPr>
          <p:nvPr/>
        </p:nvPicPr>
        <p:blipFill>
          <a:blip r:embed="rId2"/>
          <a:stretch>
            <a:fillRect/>
          </a:stretch>
        </p:blipFill>
        <p:spPr>
          <a:xfrm>
            <a:off x="1296495" y="1371599"/>
            <a:ext cx="3808905" cy="5000685"/>
          </a:xfrm>
          <a:prstGeom prst="rect">
            <a:avLst/>
          </a:prstGeom>
        </p:spPr>
      </p:pic>
      <p:pic>
        <p:nvPicPr>
          <p:cNvPr id="57" name="Picture 56" descr="ilmn-step7-12.jpg"/>
          <p:cNvPicPr>
            <a:picLocks noChangeAspect="1"/>
          </p:cNvPicPr>
          <p:nvPr/>
        </p:nvPicPr>
        <p:blipFill>
          <a:blip r:embed="rId3"/>
          <a:stretch>
            <a:fillRect/>
          </a:stretch>
        </p:blipFill>
        <p:spPr>
          <a:xfrm>
            <a:off x="5181600" y="1371600"/>
            <a:ext cx="3695401" cy="500068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704044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lstStyle/>
          <a:p>
            <a:r>
              <a:rPr lang="en-US" dirty="0" smtClean="0"/>
              <a:t>Next-Gen Sequencing</a:t>
            </a:r>
            <a:endParaRPr lang="en-US" dirty="0"/>
          </a:p>
        </p:txBody>
      </p:sp>
      <p:sp>
        <p:nvSpPr>
          <p:cNvPr id="5" name="TextBox 4"/>
          <p:cNvSpPr txBox="1"/>
          <p:nvPr/>
        </p:nvSpPr>
        <p:spPr>
          <a:xfrm>
            <a:off x="1432560" y="1315720"/>
            <a:ext cx="7711440" cy="1415772"/>
          </a:xfrm>
          <a:prstGeom prst="rect">
            <a:avLst/>
          </a:prstGeom>
          <a:noFill/>
        </p:spPr>
        <p:txBody>
          <a:bodyPr wrap="square" rtlCol="0">
            <a:spAutoFit/>
          </a:bodyPr>
          <a:lstStyle/>
          <a:p>
            <a:pPr>
              <a:spcAft>
                <a:spcPts val="600"/>
              </a:spcAft>
            </a:pPr>
            <a:r>
              <a:rPr lang="en-US" sz="2800" dirty="0" smtClean="0">
                <a:solidFill>
                  <a:prstClr val="black"/>
                </a:solidFill>
                <a:latin typeface="Myriad Pro"/>
                <a:cs typeface="Myriad Pro"/>
              </a:rPr>
              <a:t>Take home message: Massively Parallel</a:t>
            </a:r>
            <a:endParaRPr lang="en-US" sz="2800" dirty="0">
              <a:solidFill>
                <a:prstClr val="black"/>
              </a:solidFill>
              <a:latin typeface="Myriad Pro"/>
              <a:cs typeface="Myriad Pro"/>
            </a:endParaRPr>
          </a:p>
          <a:p>
            <a:pPr>
              <a:spcAft>
                <a:spcPts val="600"/>
              </a:spcAft>
            </a:pPr>
            <a:r>
              <a:rPr lang="en-US" sz="2400" dirty="0" smtClean="0">
                <a:solidFill>
                  <a:prstClr val="black"/>
                </a:solidFill>
                <a:latin typeface="Myriad Pro"/>
                <a:cs typeface="Myriad Pro"/>
              </a:rPr>
              <a:t>	1,000 monkeys at 1,000 typewriters is nothing</a:t>
            </a:r>
          </a:p>
          <a:p>
            <a:pPr>
              <a:spcAft>
                <a:spcPts val="600"/>
              </a:spcAft>
            </a:pPr>
            <a:r>
              <a:rPr lang="en-US" sz="2400" dirty="0">
                <a:solidFill>
                  <a:prstClr val="black"/>
                </a:solidFill>
                <a:latin typeface="Myriad Pro"/>
                <a:cs typeface="Myriad Pro"/>
              </a:rPr>
              <a:t>	</a:t>
            </a:r>
            <a:r>
              <a:rPr lang="en-US" sz="2400" dirty="0" smtClean="0">
                <a:solidFill>
                  <a:prstClr val="black"/>
                </a:solidFill>
                <a:latin typeface="Myriad Pro"/>
                <a:cs typeface="Myriad Pro"/>
              </a:rPr>
              <a:t>We’re talking 100,000 to 100 million concurrent reads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93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943809" y="1050618"/>
            <a:ext cx="7037631" cy="2554545"/>
          </a:xfrm>
          <a:prstGeom prst="rect">
            <a:avLst/>
          </a:prstGeom>
          <a:noFill/>
        </p:spPr>
        <p:txBody>
          <a:bodyPr wrap="square" rtlCol="0">
            <a:spAutoFit/>
          </a:bodyPr>
          <a:lstStyle/>
          <a:p>
            <a:r>
              <a:rPr lang="en-US" sz="3200" b="1" dirty="0" smtClean="0">
                <a:solidFill>
                  <a:prstClr val="black"/>
                </a:solidFill>
                <a:latin typeface="Century Gothic"/>
                <a:cs typeface="Century Gothic"/>
              </a:rPr>
              <a:t>Overview</a:t>
            </a:r>
          </a:p>
          <a:p>
            <a:pPr marL="457200" indent="-457200">
              <a:buFont typeface="Arial"/>
              <a:buChar char="•"/>
            </a:pPr>
            <a:r>
              <a:rPr lang="en-US" sz="2400" dirty="0" smtClean="0">
                <a:solidFill>
                  <a:srgbClr val="BFBFBF"/>
                </a:solidFill>
                <a:cs typeface="Century Gothic"/>
              </a:rPr>
              <a:t>Prologue: Assembly and Finishing</a:t>
            </a:r>
          </a:p>
          <a:p>
            <a:pPr marL="457200" indent="-457200">
              <a:buFont typeface="Arial"/>
              <a:buChar char="•"/>
            </a:pPr>
            <a:r>
              <a:rPr lang="en-US" sz="2400" dirty="0" smtClean="0">
                <a:solidFill>
                  <a:srgbClr val="BFBFBF"/>
                </a:solidFill>
                <a:cs typeface="Century Gothic"/>
              </a:rPr>
              <a:t>The Past: Sanger</a:t>
            </a:r>
          </a:p>
          <a:p>
            <a:pPr marL="457200" indent="-457200">
              <a:buFont typeface="Arial"/>
              <a:buChar char="•"/>
            </a:pPr>
            <a:r>
              <a:rPr lang="en-US" sz="2400" dirty="0" smtClean="0">
                <a:solidFill>
                  <a:srgbClr val="BFBFBF"/>
                </a:solidFill>
                <a:cs typeface="Century Gothic"/>
              </a:rPr>
              <a:t>The Present: Next-Gen (454, </a:t>
            </a:r>
            <a:r>
              <a:rPr lang="en-US" sz="2400" dirty="0" err="1" smtClean="0">
                <a:solidFill>
                  <a:srgbClr val="BFBFBF"/>
                </a:solidFill>
                <a:cs typeface="Century Gothic"/>
              </a:rPr>
              <a:t>Illumina</a:t>
            </a:r>
            <a:r>
              <a:rPr lang="en-US" sz="2400" dirty="0" smtClean="0">
                <a:solidFill>
                  <a:srgbClr val="BFBFBF"/>
                </a:solidFill>
                <a:cs typeface="Century Gothic"/>
              </a:rPr>
              <a:t>, …)</a:t>
            </a:r>
          </a:p>
          <a:p>
            <a:pPr marL="457200" indent="-457200">
              <a:buFont typeface="Arial"/>
              <a:buChar char="•"/>
            </a:pPr>
            <a:r>
              <a:rPr lang="en-US" sz="2400" dirty="0" smtClean="0">
                <a:solidFill>
                  <a:srgbClr val="000000"/>
                </a:solidFill>
                <a:cs typeface="Century Gothic"/>
              </a:rPr>
              <a:t>The Future: ? (</a:t>
            </a:r>
            <a:r>
              <a:rPr lang="en-US" sz="2400" dirty="0" err="1" smtClean="0">
                <a:solidFill>
                  <a:srgbClr val="000000"/>
                </a:solidFill>
                <a:cs typeface="Century Gothic"/>
              </a:rPr>
              <a:t>Nanopore</a:t>
            </a:r>
            <a:r>
              <a:rPr lang="en-US" sz="2400" dirty="0" smtClean="0">
                <a:solidFill>
                  <a:srgbClr val="000000"/>
                </a:solidFill>
                <a:cs typeface="Century Gothic"/>
              </a:rPr>
              <a:t>, </a:t>
            </a:r>
            <a:r>
              <a:rPr lang="en-US" sz="2400" dirty="0" err="1" smtClean="0">
                <a:solidFill>
                  <a:srgbClr val="000000"/>
                </a:solidFill>
                <a:cs typeface="Century Gothic"/>
              </a:rPr>
              <a:t>MinION</a:t>
            </a:r>
            <a:r>
              <a:rPr lang="en-US" sz="2400" dirty="0" smtClean="0">
                <a:solidFill>
                  <a:srgbClr val="000000"/>
                </a:solidFill>
                <a:cs typeface="Century Gothic"/>
              </a:rPr>
              <a:t>, Single-molecule)</a:t>
            </a:r>
            <a:endParaRPr lang="en-US" sz="2400" b="1" dirty="0" smtClean="0">
              <a:solidFill>
                <a:srgbClr val="000000"/>
              </a:solidFill>
              <a:latin typeface="Century Gothic"/>
              <a:cs typeface="Century Gothic"/>
            </a:endParaRPr>
          </a:p>
          <a:p>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24298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788160" y="232788"/>
            <a:ext cx="7122160" cy="523220"/>
          </a:xfrm>
          <a:prstGeom prst="rect">
            <a:avLst/>
          </a:prstGeom>
          <a:noFill/>
        </p:spPr>
        <p:txBody>
          <a:bodyPr wrap="square" rtlCol="0">
            <a:spAutoFit/>
          </a:bodyPr>
          <a:lstStyle/>
          <a:p>
            <a:r>
              <a:rPr lang="en-US" sz="2800" b="1" dirty="0" smtClean="0">
                <a:solidFill>
                  <a:srgbClr val="000000"/>
                </a:solidFill>
              </a:rPr>
              <a:t>Largely because of PHIRE and </a:t>
            </a:r>
            <a:r>
              <a:rPr lang="en-US" sz="2800" b="1" dirty="0">
                <a:solidFill>
                  <a:srgbClr val="000000"/>
                </a:solidFill>
              </a:rPr>
              <a:t>SEA-</a:t>
            </a:r>
            <a:r>
              <a:rPr lang="en-US" sz="2800" b="1" dirty="0" smtClean="0">
                <a:solidFill>
                  <a:srgbClr val="000000"/>
                </a:solidFill>
              </a:rPr>
              <a:t>PHAGES…</a:t>
            </a:r>
          </a:p>
        </p:txBody>
      </p:sp>
      <p:pic>
        <p:nvPicPr>
          <p:cNvPr id="6" name="Picture 5" descr="PhageGraph.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17040" y="801289"/>
            <a:ext cx="7355840" cy="551132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241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943809" y="339418"/>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DNA Sequencing over Time</a:t>
            </a:r>
          </a:p>
        </p:txBody>
      </p:sp>
      <p:pic>
        <p:nvPicPr>
          <p:cNvPr id="2" name="Picture 1" descr="CSR168.gi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46780" y="1381760"/>
            <a:ext cx="3429000" cy="3530600"/>
          </a:xfrm>
          <a:prstGeom prst="rect">
            <a:avLst/>
          </a:prstGeom>
        </p:spPr>
      </p:pic>
      <p:sp>
        <p:nvSpPr>
          <p:cNvPr id="4" name="TextBox 3"/>
          <p:cNvSpPr txBox="1"/>
          <p:nvPr/>
        </p:nvSpPr>
        <p:spPr>
          <a:xfrm>
            <a:off x="1760929" y="5240676"/>
            <a:ext cx="6812507" cy="369332"/>
          </a:xfrm>
          <a:prstGeom prst="rect">
            <a:avLst/>
          </a:prstGeom>
          <a:noFill/>
        </p:spPr>
        <p:txBody>
          <a:bodyPr wrap="square" rtlCol="0">
            <a:spAutoFit/>
          </a:bodyPr>
          <a:lstStyle/>
          <a:p>
            <a:pPr algn="ctr"/>
            <a:r>
              <a:rPr lang="en-US" dirty="0">
                <a:solidFill>
                  <a:prstClr val="black"/>
                </a:solidFill>
                <a:latin typeface="Century Gothic"/>
                <a:cs typeface="Century Gothic"/>
              </a:rPr>
              <a:t>f</a:t>
            </a:r>
            <a:r>
              <a:rPr lang="en-US" dirty="0" smtClean="0">
                <a:solidFill>
                  <a:prstClr val="black"/>
                </a:solidFill>
                <a:latin typeface="Century Gothic"/>
                <a:cs typeface="Century Gothic"/>
              </a:rPr>
              <a:t>rom</a:t>
            </a:r>
            <a:r>
              <a:rPr lang="en-US" b="1" dirty="0" smtClean="0">
                <a:solidFill>
                  <a:prstClr val="black"/>
                </a:solidFill>
                <a:latin typeface="Century Gothic"/>
                <a:cs typeface="Century Gothic"/>
              </a:rPr>
              <a:t> </a:t>
            </a:r>
            <a:r>
              <a:rPr lang="en-US" i="1" dirty="0" smtClean="0">
                <a:solidFill>
                  <a:prstClr val="black"/>
                </a:solidFill>
                <a:latin typeface="Century Gothic"/>
                <a:cs typeface="Century Gothic"/>
              </a:rPr>
              <a:t>The Economist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573364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DNA Sequencing Cost per Megabase.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59280" y="272622"/>
            <a:ext cx="7051040" cy="496993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13933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lstStyle/>
          <a:p>
            <a:r>
              <a:rPr lang="en-US" dirty="0" smtClean="0"/>
              <a:t>Single Molecule Sequencing</a:t>
            </a:r>
            <a:endParaRPr lang="en-US" dirty="0"/>
          </a:p>
        </p:txBody>
      </p:sp>
      <p:pic>
        <p:nvPicPr>
          <p:cNvPr id="5" name="Picture 4" descr="screenshot_022.png"/>
          <p:cNvPicPr>
            <a:picLocks noChangeAspect="1"/>
          </p:cNvPicPr>
          <p:nvPr/>
        </p:nvPicPr>
        <p:blipFill>
          <a:blip r:embed="rId2"/>
          <a:stretch>
            <a:fillRect/>
          </a:stretch>
        </p:blipFill>
        <p:spPr>
          <a:xfrm>
            <a:off x="2286000" y="1219200"/>
            <a:ext cx="5486400" cy="508202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2837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441178"/>
            <a:ext cx="7406640" cy="1011702"/>
          </a:xfrm>
        </p:spPr>
        <p:txBody>
          <a:bodyPr>
            <a:noAutofit/>
          </a:bodyPr>
          <a:lstStyle/>
          <a:p>
            <a:r>
              <a:rPr lang="en-US" sz="3000" dirty="0" smtClean="0"/>
              <a:t>All the King’s horses and all the King’s men…</a:t>
            </a:r>
            <a:endParaRPr lang="en-US" sz="3000" dirty="0"/>
          </a:p>
        </p:txBody>
      </p:sp>
      <p:sp>
        <p:nvSpPr>
          <p:cNvPr id="73" name="Subtitle 2"/>
          <p:cNvSpPr txBox="1">
            <a:spLocks/>
          </p:cNvSpPr>
          <p:nvPr/>
        </p:nvSpPr>
        <p:spPr>
          <a:xfrm>
            <a:off x="1432560" y="1718867"/>
            <a:ext cx="7406640" cy="1295400"/>
          </a:xfrm>
          <a:prstGeom prst="rect">
            <a:avLst/>
          </a:prstGeom>
        </p:spPr>
        <p:txBody>
          <a:bodyPr tIns="0">
            <a:normAutofit/>
          </a:bodyPr>
          <a:lstStyle/>
          <a:p>
            <a:pPr marL="27432" defTabSz="914400">
              <a:spcBef>
                <a:spcPts val="600"/>
              </a:spcBef>
              <a:buClr>
                <a:srgbClr val="3891A7"/>
              </a:buClr>
              <a:buSzPct val="80000"/>
              <a:buFont typeface="Wingdings 2"/>
              <a:buNone/>
              <a:defRPr/>
            </a:pPr>
            <a:endParaRPr lang="en-US" sz="2600" dirty="0">
              <a:solidFill>
                <a:srgbClr val="0000FF"/>
              </a:solidFill>
              <a:latin typeface="Gill Sans MT"/>
            </a:endParaRPr>
          </a:p>
        </p:txBody>
      </p:sp>
      <p:sp>
        <p:nvSpPr>
          <p:cNvPr id="15" name="Subtitle 2"/>
          <p:cNvSpPr txBox="1">
            <a:spLocks/>
          </p:cNvSpPr>
          <p:nvPr/>
        </p:nvSpPr>
        <p:spPr>
          <a:xfrm>
            <a:off x="1432560" y="1718867"/>
            <a:ext cx="7406640" cy="1295400"/>
          </a:xfrm>
          <a:prstGeom prst="rect">
            <a:avLst/>
          </a:prstGeom>
        </p:spPr>
        <p:txBody>
          <a:bodyPr tIns="0">
            <a:normAutofit/>
          </a:bodyPr>
          <a:lstStyle/>
          <a:p>
            <a:pPr marL="27432" defTabSz="914400">
              <a:spcBef>
                <a:spcPts val="600"/>
              </a:spcBef>
              <a:buClr>
                <a:srgbClr val="3891A7"/>
              </a:buClr>
              <a:buSzPct val="80000"/>
              <a:buFont typeface="Wingdings 2"/>
              <a:buNone/>
              <a:defRPr/>
            </a:pPr>
            <a:endParaRPr lang="en-US" dirty="0">
              <a:solidFill>
                <a:srgbClr val="0000FF"/>
              </a:solidFill>
              <a:latin typeface="Gill Sans MT"/>
            </a:endParaRPr>
          </a:p>
        </p:txBody>
      </p:sp>
      <p:sp>
        <p:nvSpPr>
          <p:cNvPr id="8" name="Subtitle 2"/>
          <p:cNvSpPr txBox="1">
            <a:spLocks/>
          </p:cNvSpPr>
          <p:nvPr/>
        </p:nvSpPr>
        <p:spPr>
          <a:xfrm>
            <a:off x="3581400" y="1828800"/>
            <a:ext cx="2301240" cy="3429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1600" cap="all" dirty="0">
                <a:solidFill>
                  <a:srgbClr val="0000FF"/>
                </a:solidFill>
                <a:latin typeface="Courier"/>
              </a:rPr>
              <a:t>ATTGTTCCCACAGACCG</a:t>
            </a:r>
          </a:p>
        </p:txBody>
      </p:sp>
      <p:sp>
        <p:nvSpPr>
          <p:cNvPr id="9" name="Subtitle 2"/>
          <p:cNvSpPr txBox="1">
            <a:spLocks/>
          </p:cNvSpPr>
          <p:nvPr/>
        </p:nvSpPr>
        <p:spPr>
          <a:xfrm>
            <a:off x="2487168" y="2000250"/>
            <a:ext cx="2301240" cy="3429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1600" cap="all" dirty="0">
                <a:solidFill>
                  <a:srgbClr val="0000FF"/>
                </a:solidFill>
                <a:latin typeface="Courier"/>
              </a:rPr>
              <a:t>CGGCGAAGCATTGTTCC</a:t>
            </a:r>
          </a:p>
        </p:txBody>
      </p:sp>
      <p:sp>
        <p:nvSpPr>
          <p:cNvPr id="10" name="Subtitle 2"/>
          <p:cNvSpPr txBox="1">
            <a:spLocks/>
          </p:cNvSpPr>
          <p:nvPr/>
        </p:nvSpPr>
        <p:spPr>
          <a:xfrm>
            <a:off x="5166360" y="2000250"/>
            <a:ext cx="2301240" cy="3429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1600" cap="all" dirty="0">
                <a:solidFill>
                  <a:srgbClr val="0000FF"/>
                </a:solidFill>
                <a:latin typeface="Courier"/>
              </a:rPr>
              <a:t>ACCGTGTTTTCCGACCG</a:t>
            </a:r>
          </a:p>
        </p:txBody>
      </p:sp>
      <p:sp>
        <p:nvSpPr>
          <p:cNvPr id="11" name="Subtitle 2"/>
          <p:cNvSpPr txBox="1">
            <a:spLocks/>
          </p:cNvSpPr>
          <p:nvPr/>
        </p:nvSpPr>
        <p:spPr>
          <a:xfrm>
            <a:off x="6025896" y="2171700"/>
            <a:ext cx="2301240" cy="3429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1600" cap="all" dirty="0">
                <a:solidFill>
                  <a:srgbClr val="0000FF"/>
                </a:solidFill>
                <a:latin typeface="Courier"/>
              </a:rPr>
              <a:t>TTTCCGACCGAAATGGC</a:t>
            </a:r>
          </a:p>
        </p:txBody>
      </p:sp>
      <p:sp>
        <p:nvSpPr>
          <p:cNvPr id="12" name="Subtitle 2"/>
          <p:cNvSpPr txBox="1">
            <a:spLocks/>
          </p:cNvSpPr>
          <p:nvPr/>
        </p:nvSpPr>
        <p:spPr>
          <a:xfrm>
            <a:off x="3703320" y="2171700"/>
            <a:ext cx="2444496" cy="3429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1600" cap="all" dirty="0">
                <a:solidFill>
                  <a:srgbClr val="0000FF"/>
                </a:solidFill>
                <a:latin typeface="Courier"/>
              </a:rPr>
              <a:t>TTGTTCCCACAGACCGTG</a:t>
            </a:r>
          </a:p>
        </p:txBody>
      </p:sp>
      <p:sp>
        <p:nvSpPr>
          <p:cNvPr id="13" name="Subtitle 2"/>
          <p:cNvSpPr txBox="1">
            <a:spLocks/>
          </p:cNvSpPr>
          <p:nvPr/>
        </p:nvSpPr>
        <p:spPr>
          <a:xfrm>
            <a:off x="1271016" y="2171700"/>
            <a:ext cx="2444496" cy="3429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1600" cap="all" dirty="0">
                <a:solidFill>
                  <a:srgbClr val="0000FF"/>
                </a:solidFill>
                <a:latin typeface="Courier"/>
              </a:rPr>
              <a:t>AGCTCGATGCCGGCGAAG</a:t>
            </a:r>
          </a:p>
        </p:txBody>
      </p:sp>
      <p:sp>
        <p:nvSpPr>
          <p:cNvPr id="14" name="Subtitle 2"/>
          <p:cNvSpPr txBox="1">
            <a:spLocks/>
          </p:cNvSpPr>
          <p:nvPr/>
        </p:nvSpPr>
        <p:spPr>
          <a:xfrm>
            <a:off x="2002536" y="2343150"/>
            <a:ext cx="2444496" cy="3429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1600" cap="all" dirty="0">
                <a:solidFill>
                  <a:srgbClr val="0000FF"/>
                </a:solidFill>
                <a:latin typeface="Courier"/>
              </a:rPr>
              <a:t>ATGCCGGCGAAGCATTGT</a:t>
            </a:r>
          </a:p>
        </p:txBody>
      </p:sp>
      <p:sp>
        <p:nvSpPr>
          <p:cNvPr id="16" name="Subtitle 2"/>
          <p:cNvSpPr txBox="1">
            <a:spLocks/>
          </p:cNvSpPr>
          <p:nvPr/>
        </p:nvSpPr>
        <p:spPr>
          <a:xfrm>
            <a:off x="411480" y="2514600"/>
            <a:ext cx="2444496" cy="3429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1600" cap="all" dirty="0">
                <a:solidFill>
                  <a:srgbClr val="0000FF"/>
                </a:solidFill>
                <a:latin typeface="Courier"/>
              </a:rPr>
              <a:t>TAATGCGACCTCGATGCC</a:t>
            </a:r>
          </a:p>
        </p:txBody>
      </p:sp>
      <p:sp>
        <p:nvSpPr>
          <p:cNvPr id="19" name="Subtitle 2"/>
          <p:cNvSpPr txBox="1">
            <a:spLocks/>
          </p:cNvSpPr>
          <p:nvPr/>
        </p:nvSpPr>
        <p:spPr>
          <a:xfrm>
            <a:off x="4681728" y="2343150"/>
            <a:ext cx="2444496" cy="3429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1600" cap="all" dirty="0">
                <a:solidFill>
                  <a:srgbClr val="0000FF"/>
                </a:solidFill>
                <a:latin typeface="Courier"/>
              </a:rPr>
              <a:t>ACAGACCGTGTTT</a:t>
            </a:r>
            <a:r>
              <a:rPr lang="en-US" sz="1600" cap="all" dirty="0">
                <a:solidFill>
                  <a:srgbClr val="FF0000"/>
                </a:solidFill>
                <a:latin typeface="Courier"/>
              </a:rPr>
              <a:t>C</a:t>
            </a:r>
            <a:r>
              <a:rPr lang="en-US" sz="1600" cap="all" dirty="0">
                <a:solidFill>
                  <a:srgbClr val="0000FF"/>
                </a:solidFill>
                <a:latin typeface="Courier"/>
              </a:rPr>
              <a:t>CCGA</a:t>
            </a:r>
          </a:p>
        </p:txBody>
      </p:sp>
      <p:sp>
        <p:nvSpPr>
          <p:cNvPr id="20" name="Subtitle 2"/>
          <p:cNvSpPr txBox="1">
            <a:spLocks/>
          </p:cNvSpPr>
          <p:nvPr/>
        </p:nvSpPr>
        <p:spPr>
          <a:xfrm>
            <a:off x="3099816" y="2514600"/>
            <a:ext cx="2301240" cy="3429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1600" cap="all" dirty="0">
                <a:solidFill>
                  <a:srgbClr val="0000FF"/>
                </a:solidFill>
                <a:latin typeface="Courier"/>
              </a:rPr>
              <a:t>AAGCATTGTTCCCACAG</a:t>
            </a:r>
          </a:p>
        </p:txBody>
      </p:sp>
      <p:sp>
        <p:nvSpPr>
          <p:cNvPr id="21" name="Subtitle 2"/>
          <p:cNvSpPr txBox="1">
            <a:spLocks/>
          </p:cNvSpPr>
          <p:nvPr/>
        </p:nvSpPr>
        <p:spPr>
          <a:xfrm>
            <a:off x="5660136" y="2514600"/>
            <a:ext cx="2301240" cy="3429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1600" cap="all" dirty="0">
                <a:solidFill>
                  <a:srgbClr val="0000FF"/>
                </a:solidFill>
                <a:latin typeface="Courier"/>
              </a:rPr>
              <a:t>TGTTTTCCGACCGAAAT</a:t>
            </a:r>
          </a:p>
        </p:txBody>
      </p:sp>
      <p:sp>
        <p:nvSpPr>
          <p:cNvPr id="22" name="Subtitle 2"/>
          <p:cNvSpPr txBox="1">
            <a:spLocks/>
          </p:cNvSpPr>
          <p:nvPr/>
        </p:nvSpPr>
        <p:spPr>
          <a:xfrm>
            <a:off x="6400800" y="2686050"/>
            <a:ext cx="2301240" cy="3429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1600" cap="all" dirty="0">
                <a:solidFill>
                  <a:srgbClr val="0000FF"/>
                </a:solidFill>
                <a:latin typeface="Courier"/>
              </a:rPr>
              <a:t>CCGACCGAAATGGCTCC</a:t>
            </a:r>
          </a:p>
        </p:txBody>
      </p:sp>
      <p:pic>
        <p:nvPicPr>
          <p:cNvPr id="25" name="Picture 24" descr="SG4 middle.png"/>
          <p:cNvPicPr>
            <a:picLocks noChangeAspect="1"/>
          </p:cNvPicPr>
          <p:nvPr/>
        </p:nvPicPr>
        <p:blipFill>
          <a:blip r:embed="rId2"/>
          <a:stretch>
            <a:fillRect/>
          </a:stretch>
        </p:blipFill>
        <p:spPr>
          <a:xfrm>
            <a:off x="533400" y="3124200"/>
            <a:ext cx="8043863" cy="3630910"/>
          </a:xfrm>
          <a:prstGeom prst="rect">
            <a:avLst/>
          </a:prstGeom>
        </p:spPr>
      </p:pic>
      <p:sp>
        <p:nvSpPr>
          <p:cNvPr id="23" name="Subtitle 2"/>
          <p:cNvSpPr txBox="1">
            <a:spLocks/>
          </p:cNvSpPr>
          <p:nvPr/>
        </p:nvSpPr>
        <p:spPr>
          <a:xfrm>
            <a:off x="2121408" y="2679192"/>
            <a:ext cx="2301240" cy="342900"/>
          </a:xfrm>
          <a:prstGeom prst="rect">
            <a:avLst/>
          </a:prstGeom>
        </p:spPr>
        <p:txBody>
          <a:bodyPr tIns="0">
            <a:normAutofit/>
          </a:bodyPr>
          <a:lstStyle/>
          <a:p>
            <a:pPr marL="27432" defTabSz="914400">
              <a:spcBef>
                <a:spcPts val="600"/>
              </a:spcBef>
              <a:buClr>
                <a:srgbClr val="3891A7"/>
              </a:buClr>
              <a:buSzPct val="80000"/>
              <a:buFont typeface="Wingdings 2"/>
              <a:buNone/>
              <a:defRPr/>
            </a:pPr>
            <a:r>
              <a:rPr lang="en-US" sz="1600" cap="all" dirty="0">
                <a:solidFill>
                  <a:srgbClr val="0000FF"/>
                </a:solidFill>
                <a:latin typeface="Courier"/>
              </a:rPr>
              <a:t>TGCCGGCGAAGC</a:t>
            </a:r>
            <a:r>
              <a:rPr lang="en-US" sz="1600" cap="all" dirty="0">
                <a:solidFill>
                  <a:srgbClr val="FF0000"/>
                </a:solidFill>
                <a:latin typeface="Courier"/>
              </a:rPr>
              <a:t>C</a:t>
            </a:r>
            <a:r>
              <a:rPr lang="en-US" sz="1600" cap="all" dirty="0">
                <a:solidFill>
                  <a:srgbClr val="0000FF"/>
                </a:solidFill>
                <a:latin typeface="Courier"/>
              </a:rPr>
              <a:t>TTGT</a:t>
            </a:r>
          </a:p>
        </p:txBody>
      </p:sp>
      <p:sp>
        <p:nvSpPr>
          <p:cNvPr id="26" name="TextBox 25"/>
          <p:cNvSpPr txBox="1"/>
          <p:nvPr/>
        </p:nvSpPr>
        <p:spPr>
          <a:xfrm>
            <a:off x="1405550"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Assembly, aka</a:t>
            </a:r>
            <a:endParaRPr lang="en-US" sz="3200" b="1"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28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accel="50000" decel="5000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ppt_x"/>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accel="50000" decel="5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2000" fill="hold"/>
                                        <p:tgtEl>
                                          <p:spTgt spid="10"/>
                                        </p:tgtEl>
                                        <p:attrNameLst>
                                          <p:attrName>ppt_x</p:attrName>
                                        </p:attrNameLst>
                                      </p:cBhvr>
                                      <p:tavLst>
                                        <p:tav tm="0">
                                          <p:val>
                                            <p:strVal val="#ppt_x"/>
                                          </p:val>
                                        </p:tav>
                                        <p:tav tm="100000">
                                          <p:val>
                                            <p:strVal val="#ppt_x"/>
                                          </p:val>
                                        </p:tav>
                                      </p:tavLst>
                                    </p:anim>
                                    <p:anim calcmode="lin" valueType="num">
                                      <p:cBhvr additive="base">
                                        <p:cTn id="23" dur="20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accel="50000" decel="5000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2000" fill="hold"/>
                                        <p:tgtEl>
                                          <p:spTgt spid="11"/>
                                        </p:tgtEl>
                                        <p:attrNameLst>
                                          <p:attrName>ppt_x</p:attrName>
                                        </p:attrNameLst>
                                      </p:cBhvr>
                                      <p:tavLst>
                                        <p:tav tm="0">
                                          <p:val>
                                            <p:strVal val="#ppt_x"/>
                                          </p:val>
                                        </p:tav>
                                        <p:tav tm="100000">
                                          <p:val>
                                            <p:strVal val="#ppt_x"/>
                                          </p:val>
                                        </p:tav>
                                      </p:tavLst>
                                    </p:anim>
                                    <p:anim calcmode="lin" valueType="num">
                                      <p:cBhvr additive="base">
                                        <p:cTn id="28" dur="20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6000"/>
                            </p:stCondLst>
                            <p:childTnLst>
                              <p:par>
                                <p:cTn id="30" presetID="2" presetClass="entr" presetSubtype="4" accel="50000" decel="5000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ppt_x"/>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7000"/>
                            </p:stCondLst>
                            <p:childTnLst>
                              <p:par>
                                <p:cTn id="35" presetID="2" presetClass="entr" presetSubtype="4" accel="50000" decel="5000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1000" fill="hold"/>
                                        <p:tgtEl>
                                          <p:spTgt spid="13"/>
                                        </p:tgtEl>
                                        <p:attrNameLst>
                                          <p:attrName>ppt_x</p:attrName>
                                        </p:attrNameLst>
                                      </p:cBhvr>
                                      <p:tavLst>
                                        <p:tav tm="0">
                                          <p:val>
                                            <p:strVal val="#ppt_x"/>
                                          </p:val>
                                        </p:tav>
                                        <p:tav tm="100000">
                                          <p:val>
                                            <p:strVal val="#ppt_x"/>
                                          </p:val>
                                        </p:tav>
                                      </p:tavLst>
                                    </p:anim>
                                    <p:anim calcmode="lin" valueType="num">
                                      <p:cBhvr additive="base">
                                        <p:cTn id="38" dur="1000" fill="hold"/>
                                        <p:tgtEl>
                                          <p:spTgt spid="13"/>
                                        </p:tgtEl>
                                        <p:attrNameLst>
                                          <p:attrName>ppt_y</p:attrName>
                                        </p:attrNameLst>
                                      </p:cBhvr>
                                      <p:tavLst>
                                        <p:tav tm="0">
                                          <p:val>
                                            <p:strVal val="1+#ppt_h/2"/>
                                          </p:val>
                                        </p:tav>
                                        <p:tav tm="100000">
                                          <p:val>
                                            <p:strVal val="#ppt_y"/>
                                          </p:val>
                                        </p:tav>
                                      </p:tavLst>
                                    </p:anim>
                                  </p:childTnLst>
                                </p:cTn>
                              </p:par>
                            </p:childTnLst>
                          </p:cTn>
                        </p:par>
                        <p:par>
                          <p:cTn id="39" fill="hold">
                            <p:stCondLst>
                              <p:cond delay="8000"/>
                            </p:stCondLst>
                            <p:childTnLst>
                              <p:par>
                                <p:cTn id="40" presetID="2" presetClass="entr" presetSubtype="4" accel="50000" decel="5000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par>
                          <p:cTn id="44" fill="hold">
                            <p:stCondLst>
                              <p:cond delay="8500"/>
                            </p:stCondLst>
                            <p:childTnLst>
                              <p:par>
                                <p:cTn id="45" presetID="2" presetClass="entr" presetSubtype="4" accel="50000" decel="5000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par>
                          <p:cTn id="49" fill="hold">
                            <p:stCondLst>
                              <p:cond delay="9000"/>
                            </p:stCondLst>
                            <p:childTnLst>
                              <p:par>
                                <p:cTn id="50" presetID="2" presetClass="entr" presetSubtype="4" accel="50000" decel="5000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par>
                          <p:cTn id="54" fill="hold">
                            <p:stCondLst>
                              <p:cond delay="9500"/>
                            </p:stCondLst>
                            <p:childTnLst>
                              <p:par>
                                <p:cTn id="55" presetID="2" presetClass="entr" presetSubtype="4" accel="50000" decel="5000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par>
                          <p:cTn id="59" fill="hold">
                            <p:stCondLst>
                              <p:cond delay="10000"/>
                            </p:stCondLst>
                            <p:childTnLst>
                              <p:par>
                                <p:cTn id="60" presetID="2" presetClass="entr" presetSubtype="4" accel="50000" decel="5000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par>
                          <p:cTn id="64" fill="hold">
                            <p:stCondLst>
                              <p:cond delay="10500"/>
                            </p:stCondLst>
                            <p:childTnLst>
                              <p:par>
                                <p:cTn id="65" presetID="2" presetClass="entr" presetSubtype="4" accel="50000" decel="5000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par>
                          <p:cTn id="69" fill="hold">
                            <p:stCondLst>
                              <p:cond delay="11000"/>
                            </p:stCondLst>
                            <p:childTnLst>
                              <p:par>
                                <p:cTn id="70" presetID="2" presetClass="entr" presetSubtype="4" accel="50000" decel="50000" fill="hold" grpId="0" nodeType="after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500" fill="hold"/>
                                        <p:tgtEl>
                                          <p:spTgt spid="23"/>
                                        </p:tgtEl>
                                        <p:attrNameLst>
                                          <p:attrName>ppt_x</p:attrName>
                                        </p:attrNameLst>
                                      </p:cBhvr>
                                      <p:tavLst>
                                        <p:tav tm="0">
                                          <p:val>
                                            <p:strVal val="#ppt_x"/>
                                          </p:val>
                                        </p:tav>
                                        <p:tav tm="100000">
                                          <p:val>
                                            <p:strVal val="#ppt_x"/>
                                          </p:val>
                                        </p:tav>
                                      </p:tavLst>
                                    </p:anim>
                                    <p:anim calcmode="lin" valueType="num">
                                      <p:cBhvr additive="base">
                                        <p:cTn id="7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P spid="13" grpId="0"/>
      <p:bldP spid="14" grpId="0"/>
      <p:bldP spid="16" grpId="0"/>
      <p:bldP spid="19" grpId="0"/>
      <p:bldP spid="20" grpId="0"/>
      <p:bldP spid="21" grpId="0"/>
      <p:bldP spid="22" grpId="0"/>
      <p:bldP spid="23" grpId="0"/>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dnausb.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580640" y="3080378"/>
            <a:ext cx="5808980" cy="3519812"/>
          </a:xfrm>
          <a:prstGeom prst="rect">
            <a:avLst/>
          </a:prstGeom>
        </p:spPr>
      </p:pic>
      <p:pic>
        <p:nvPicPr>
          <p:cNvPr id="4" name="Picture 3" descr="Nanopore_New_Images-26_copy-2.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86024" y="139773"/>
            <a:ext cx="4374845" cy="294060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814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943809" y="227658"/>
            <a:ext cx="6812507" cy="6370974"/>
          </a:xfrm>
          <a:prstGeom prst="rect">
            <a:avLst/>
          </a:prstGeom>
          <a:noFill/>
        </p:spPr>
        <p:txBody>
          <a:bodyPr wrap="square" rtlCol="0">
            <a:spAutoFit/>
          </a:bodyPr>
          <a:lstStyle/>
          <a:p>
            <a:r>
              <a:rPr lang="en-US" sz="2400" dirty="0" smtClean="0"/>
              <a:t>“The </a:t>
            </a:r>
            <a:r>
              <a:rPr lang="en-US" sz="2400" dirty="0" err="1"/>
              <a:t>MinION</a:t>
            </a:r>
            <a:r>
              <a:rPr lang="en-US" sz="2400" dirty="0"/>
              <a:t> has been used to successfully read the genome of a lambda bacteriophage, which has 48,500-ish base pairs, twice during one pass. That's impressive, because reading 100,000 base pairs during a single DNA capture has never been managed before using traditional sequencing techniques.</a:t>
            </a:r>
          </a:p>
          <a:p>
            <a:endParaRPr lang="en-US" sz="2400" dirty="0" smtClean="0"/>
          </a:p>
          <a:p>
            <a:r>
              <a:rPr lang="en-US" sz="2400" dirty="0" smtClean="0"/>
              <a:t>The </a:t>
            </a:r>
            <a:r>
              <a:rPr lang="en-US" sz="2400" dirty="0"/>
              <a:t>operational life of the </a:t>
            </a:r>
            <a:r>
              <a:rPr lang="en-US" sz="2400" dirty="0">
                <a:hlinkClick r:id="rId2"/>
              </a:rPr>
              <a:t>MinION</a:t>
            </a:r>
            <a:r>
              <a:rPr lang="en-US" sz="2400" dirty="0"/>
              <a:t> is only about six hours, but during that time it can read more than 150 million base pairs. That's somewhat short of the larger human chromosomes (which contain up to 250 million base pairs), but Oxford </a:t>
            </a:r>
            <a:r>
              <a:rPr lang="en-US" sz="2400" dirty="0" err="1"/>
              <a:t>Nanopore</a:t>
            </a:r>
            <a:r>
              <a:rPr lang="en-US" sz="2400" dirty="0"/>
              <a:t> has also introduced </a:t>
            </a:r>
            <a:r>
              <a:rPr lang="en-US" sz="2400" dirty="0" err="1"/>
              <a:t>GridION</a:t>
            </a:r>
            <a:r>
              <a:rPr lang="en-US" sz="2400" dirty="0"/>
              <a:t> -- a platform where multiple cartridges can be clustered together. The company reckon that a 20-node </a:t>
            </a:r>
            <a:r>
              <a:rPr lang="en-US" sz="2400" dirty="0" err="1"/>
              <a:t>GridION</a:t>
            </a:r>
            <a:r>
              <a:rPr lang="en-US" sz="2400" dirty="0"/>
              <a:t> setup can sequence a complete human genome in just 15 minutes</a:t>
            </a:r>
            <a:r>
              <a:rPr lang="en-US" sz="2400" dirty="0" smtClean="0"/>
              <a:t>.”</a:t>
            </a:r>
            <a:endParaRPr lang="en-US" sz="2400" dirty="0"/>
          </a:p>
          <a:p>
            <a:endParaRPr lang="en-US" sz="2400" b="1" dirty="0">
              <a:solidFill>
                <a:prstClr val="black"/>
              </a:solidFill>
              <a:latin typeface="Century Gothic"/>
              <a:cs typeface="Century Gothic"/>
            </a:endParaRPr>
          </a:p>
        </p:txBody>
      </p:sp>
      <p:sp>
        <p:nvSpPr>
          <p:cNvPr id="3" name="TextBox 2"/>
          <p:cNvSpPr txBox="1"/>
          <p:nvPr/>
        </p:nvSpPr>
        <p:spPr>
          <a:xfrm>
            <a:off x="2096209" y="6141105"/>
            <a:ext cx="6812507" cy="461665"/>
          </a:xfrm>
          <a:prstGeom prst="rect">
            <a:avLst/>
          </a:prstGeom>
          <a:noFill/>
        </p:spPr>
        <p:txBody>
          <a:bodyPr wrap="square" rtlCol="0">
            <a:spAutoFit/>
          </a:bodyPr>
          <a:lstStyle/>
          <a:p>
            <a:pPr algn="r"/>
            <a:r>
              <a:rPr lang="en-US" sz="2400" dirty="0" smtClean="0"/>
              <a:t>—</a:t>
            </a:r>
            <a:r>
              <a:rPr lang="en-US" sz="2400" i="1" dirty="0" smtClean="0"/>
              <a:t>Wired</a:t>
            </a: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097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dissolve">
                                      <p:cBhvr>
                                        <p:cTn id="11" dur="500"/>
                                        <p:tgtEl>
                                          <p:spTgt spid="5">
                                            <p:txEl>
                                              <p:pRg st="2" end="2"/>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P spid="3" grpId="0" build="p" bldLvl="2"/>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29709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943809" y="1050618"/>
            <a:ext cx="6812507" cy="1846659"/>
          </a:xfrm>
          <a:prstGeom prst="rect">
            <a:avLst/>
          </a:prstGeom>
          <a:noFill/>
        </p:spPr>
        <p:txBody>
          <a:bodyPr wrap="square" rtlCol="0">
            <a:spAutoFit/>
          </a:bodyPr>
          <a:lstStyle/>
          <a:p>
            <a:pPr>
              <a:spcAft>
                <a:spcPts val="600"/>
              </a:spcAft>
            </a:pPr>
            <a:r>
              <a:rPr lang="en-US" sz="3200" b="1" dirty="0" smtClean="0">
                <a:solidFill>
                  <a:prstClr val="black"/>
                </a:solidFill>
                <a:latin typeface="Century Gothic"/>
                <a:cs typeface="Century Gothic"/>
              </a:rPr>
              <a:t>Epilogue</a:t>
            </a:r>
            <a:endParaRPr lang="en-US" sz="3200" b="1" dirty="0">
              <a:solidFill>
                <a:prstClr val="black"/>
              </a:solidFill>
              <a:latin typeface="Century Gothic"/>
              <a:cs typeface="Century Gothic"/>
            </a:endParaRPr>
          </a:p>
          <a:p>
            <a:pPr>
              <a:spcAft>
                <a:spcPts val="600"/>
              </a:spcAft>
            </a:pPr>
            <a:endParaRPr lang="en-US" sz="2400" dirty="0">
              <a:solidFill>
                <a:prstClr val="black"/>
              </a:solidFill>
              <a:latin typeface="Calibri"/>
              <a:cs typeface="Century Gothic"/>
            </a:endParaRPr>
          </a:p>
          <a:p>
            <a:pPr>
              <a:spcAft>
                <a:spcPts val="600"/>
              </a:spcAft>
            </a:pPr>
            <a:r>
              <a:rPr lang="en-US" sz="2400" dirty="0" smtClean="0">
                <a:solidFill>
                  <a:prstClr val="black"/>
                </a:solidFill>
                <a:latin typeface="Calibri"/>
                <a:cs typeface="Century Gothic"/>
              </a:rPr>
              <a:t>So should we really still be sequencing more </a:t>
            </a:r>
            <a:r>
              <a:rPr lang="en-US" sz="2400" dirty="0" err="1" smtClean="0">
                <a:solidFill>
                  <a:prstClr val="black"/>
                </a:solidFill>
                <a:latin typeface="Calibri"/>
                <a:cs typeface="Century Gothic"/>
              </a:rPr>
              <a:t>mycobacteriophage</a:t>
            </a:r>
            <a:r>
              <a:rPr lang="en-US" sz="2400" dirty="0" smtClean="0">
                <a:solidFill>
                  <a:prstClr val="black"/>
                </a:solidFill>
                <a:latin typeface="Calibri"/>
                <a:cs typeface="Century Gothic"/>
              </a:rPr>
              <a:t> genomes?  We have 250+…</a:t>
            </a:r>
            <a:endParaRPr lang="en-US" sz="2400" dirty="0">
              <a:solidFill>
                <a:prstClr val="black"/>
              </a:solidFill>
              <a:latin typeface="Calibri"/>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63756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600200"/>
            <a:ext cx="6172200" cy="609600"/>
          </a:xfrm>
          <a:effectLst/>
        </p:spPr>
        <p:txBody>
          <a:bodyPr>
            <a:normAutofit/>
          </a:bodyPr>
          <a:lstStyle/>
          <a:p>
            <a:r>
              <a:rPr lang="en-US" sz="2800" b="1" dirty="0" smtClean="0">
                <a:solidFill>
                  <a:srgbClr val="000000"/>
                </a:solidFill>
                <a:effectLst/>
              </a:rPr>
              <a:t>Chimps vs. Humans</a:t>
            </a:r>
            <a:endParaRPr lang="en-US" sz="2800" b="1" dirty="0">
              <a:solidFill>
                <a:srgbClr val="000000"/>
              </a:solidFill>
              <a:effectLst/>
            </a:endParaRPr>
          </a:p>
        </p:txBody>
      </p:sp>
      <p:sp>
        <p:nvSpPr>
          <p:cNvPr id="9" name="Title 1"/>
          <p:cNvSpPr txBox="1">
            <a:spLocks/>
          </p:cNvSpPr>
          <p:nvPr/>
        </p:nvSpPr>
        <p:spPr>
          <a:xfrm>
            <a:off x="3327400" y="3362960"/>
            <a:ext cx="3556000" cy="924234"/>
          </a:xfrm>
          <a:prstGeom prst="rect">
            <a:avLst/>
          </a:prstGeom>
          <a:effectLst/>
        </p:spPr>
        <p:txBody>
          <a:bodyPr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mj-lt"/>
                <a:ea typeface="+mj-ea"/>
                <a:cs typeface="+mj-cs"/>
              </a:rPr>
              <a:t>Cluster A vs. Cluster B Mycobacteriophages</a:t>
            </a:r>
            <a:endParaRPr kumimoji="0" lang="en-US" sz="2800" b="1" i="0" u="none" strike="noStrike" kern="1200" cap="none" spc="0" normalizeH="0" baseline="0" noProof="0" dirty="0">
              <a:ln>
                <a:noFill/>
              </a:ln>
              <a:solidFill>
                <a:srgbClr val="000000"/>
              </a:solidFill>
              <a:effectLst/>
              <a:uLnTx/>
              <a:uFillTx/>
              <a:latin typeface="+mj-lt"/>
              <a:ea typeface="+mj-ea"/>
              <a:cs typeface="+mj-cs"/>
            </a:endParaRPr>
          </a:p>
        </p:txBody>
      </p:sp>
      <p:sp>
        <p:nvSpPr>
          <p:cNvPr id="13" name="Title 1"/>
          <p:cNvSpPr txBox="1">
            <a:spLocks/>
          </p:cNvSpPr>
          <p:nvPr/>
        </p:nvSpPr>
        <p:spPr>
          <a:xfrm>
            <a:off x="1981200" y="533400"/>
            <a:ext cx="6172200" cy="924234"/>
          </a:xfrm>
          <a:prstGeom prst="rect">
            <a:avLst/>
          </a:prstGeom>
          <a:effectLst/>
        </p:spPr>
        <p:txBody>
          <a:bodyPr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lumMod val="65000"/>
                    <a:lumOff val="35000"/>
                  </a:schemeClr>
                </a:solidFill>
                <a:effectLst/>
                <a:uLnTx/>
                <a:uFillTx/>
                <a:latin typeface="+mj-lt"/>
                <a:ea typeface="+mj-ea"/>
                <a:cs typeface="+mj-cs"/>
              </a:rPr>
              <a:t>At the DNA level…</a:t>
            </a:r>
            <a:endParaRPr kumimoji="0" lang="en-US" sz="3200" b="1" i="0" u="none" strike="noStrike" kern="1200" cap="none" spc="0" normalizeH="0" baseline="0" noProof="0" dirty="0">
              <a:ln>
                <a:noFill/>
              </a:ln>
              <a:solidFill>
                <a:schemeClr val="tx1">
                  <a:lumMod val="65000"/>
                  <a:lumOff val="35000"/>
                </a:schemeClr>
              </a:solidFill>
              <a:effectLst/>
              <a:uLnTx/>
              <a:uFillTx/>
              <a:latin typeface="+mj-lt"/>
              <a:ea typeface="+mj-ea"/>
              <a:cs typeface="+mj-cs"/>
            </a:endParaRPr>
          </a:p>
        </p:txBody>
      </p:sp>
      <p:sp>
        <p:nvSpPr>
          <p:cNvPr id="16" name="Rounded Rectangle 15"/>
          <p:cNvSpPr/>
          <p:nvPr/>
        </p:nvSpPr>
        <p:spPr>
          <a:xfrm>
            <a:off x="3429000" y="2362200"/>
            <a:ext cx="3352800" cy="838200"/>
          </a:xfrm>
          <a:prstGeom prst="roundRect">
            <a:avLst/>
          </a:prstGeom>
          <a:solidFill>
            <a:srgbClr val="CCFFCC"/>
          </a:solidFill>
          <a:ln>
            <a:solidFill>
              <a:schemeClr val="tx1"/>
            </a:solidFill>
          </a:ln>
          <a:scene3d>
            <a:camera prst="orthographicFront" fov="0">
              <a:rot lat="0" lon="0" rev="0"/>
            </a:camera>
            <a:lightRig rig="brightRoom" dir="tl">
              <a:rot lat="0" lon="0" rev="8700000"/>
            </a:lightRig>
          </a:scene3d>
          <a:sp3d>
            <a:bevelT w="0" h="0"/>
            <a:contourClr>
              <a:schemeClr val="accent1">
                <a:shade val="8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&gt; 95% similar</a:t>
            </a:r>
            <a:endParaRPr lang="en-US" sz="2400" b="1" dirty="0">
              <a:solidFill>
                <a:schemeClr val="tx1"/>
              </a:solidFill>
            </a:endParaRPr>
          </a:p>
        </p:txBody>
      </p:sp>
      <p:sp>
        <p:nvSpPr>
          <p:cNvPr id="17" name="Rounded Rectangle 16"/>
          <p:cNvSpPr/>
          <p:nvPr/>
        </p:nvSpPr>
        <p:spPr>
          <a:xfrm>
            <a:off x="3429000" y="4419600"/>
            <a:ext cx="3352800" cy="838200"/>
          </a:xfrm>
          <a:prstGeom prst="roundRect">
            <a:avLst/>
          </a:prstGeom>
          <a:solidFill>
            <a:schemeClr val="accent2">
              <a:lumMod val="20000"/>
              <a:lumOff val="80000"/>
            </a:schemeClr>
          </a:solidFill>
          <a:ln>
            <a:solidFill>
              <a:schemeClr val="tx1"/>
            </a:solidFill>
          </a:ln>
          <a:scene3d>
            <a:camera prst="orthographicFront" fov="0">
              <a:rot lat="0" lon="0" rev="0"/>
            </a:camera>
            <a:lightRig rig="brightRoom" dir="tl">
              <a:rot lat="0" lon="0" rev="8700000"/>
            </a:lightRig>
          </a:scene3d>
          <a:sp3d>
            <a:bevelT w="0" h="0"/>
            <a:contourClr>
              <a:schemeClr val="accent1">
                <a:shade val="8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&lt; 50% similar</a:t>
            </a:r>
            <a:endParaRPr lang="en-US" sz="2400" b="1" dirty="0">
              <a:solidFill>
                <a:schemeClr val="tx1"/>
              </a:solidFill>
            </a:endParaRPr>
          </a:p>
        </p:txBody>
      </p:sp>
      <p:sp>
        <p:nvSpPr>
          <p:cNvPr id="18" name="Title 1"/>
          <p:cNvSpPr txBox="1">
            <a:spLocks/>
          </p:cNvSpPr>
          <p:nvPr/>
        </p:nvSpPr>
        <p:spPr>
          <a:xfrm>
            <a:off x="3886200" y="5334000"/>
            <a:ext cx="4267200" cy="924234"/>
          </a:xfrm>
          <a:prstGeom prst="rect">
            <a:avLst/>
          </a:prstGeom>
          <a:effectLst/>
        </p:spPr>
        <p:txBody>
          <a:bodyPr anchor="b">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lumMod val="65000"/>
                    <a:lumOff val="35000"/>
                  </a:schemeClr>
                </a:solidFill>
                <a:effectLst/>
                <a:uLnTx/>
                <a:uFillTx/>
                <a:latin typeface="+mj-lt"/>
                <a:ea typeface="+mj-ea"/>
                <a:cs typeface="+mj-cs"/>
              </a:rPr>
              <a:t>…but that’s just one pair of clusters</a:t>
            </a:r>
            <a:r>
              <a:rPr lang="en-US" sz="2000" b="1" dirty="0" smtClean="0">
                <a:solidFill>
                  <a:schemeClr val="tx1">
                    <a:lumMod val="65000"/>
                    <a:lumOff val="35000"/>
                  </a:schemeClr>
                </a:solidFill>
                <a:latin typeface="+mj-lt"/>
                <a:ea typeface="+mj-ea"/>
                <a:cs typeface="+mj-cs"/>
              </a:rPr>
              <a:t>, how many are there?</a:t>
            </a:r>
            <a:endParaRPr kumimoji="0" lang="en-US" sz="2000" b="1" i="0" u="none" strike="noStrike" kern="1200" cap="none" spc="0" normalizeH="0" baseline="0" noProof="0" dirty="0">
              <a:ln>
                <a:noFill/>
              </a:ln>
              <a:solidFill>
                <a:schemeClr val="tx1">
                  <a:lumMod val="65000"/>
                  <a:lumOff val="35000"/>
                </a:schemeClr>
              </a:solidFill>
              <a:effectLst/>
              <a:uLnTx/>
              <a:uFillTx/>
              <a:latin typeface="+mj-lt"/>
              <a:ea typeface="+mj-ea"/>
              <a:cs typeface="+mj-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882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animBg="1"/>
      <p:bldP spid="18" grpId="0"/>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943809" y="339418"/>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DNA Sequencing over Time</a:t>
            </a:r>
          </a:p>
        </p:txBody>
      </p:sp>
      <p:sp>
        <p:nvSpPr>
          <p:cNvPr id="4" name="TextBox 3"/>
          <p:cNvSpPr txBox="1"/>
          <p:nvPr/>
        </p:nvSpPr>
        <p:spPr>
          <a:xfrm>
            <a:off x="1760929" y="5240676"/>
            <a:ext cx="6812507" cy="369332"/>
          </a:xfrm>
          <a:prstGeom prst="rect">
            <a:avLst/>
          </a:prstGeom>
          <a:noFill/>
        </p:spPr>
        <p:txBody>
          <a:bodyPr wrap="square" rtlCol="0">
            <a:spAutoFit/>
          </a:bodyPr>
          <a:lstStyle/>
          <a:p>
            <a:pPr algn="ctr"/>
            <a:r>
              <a:rPr lang="en-US" dirty="0">
                <a:solidFill>
                  <a:prstClr val="black"/>
                </a:solidFill>
                <a:latin typeface="Century Gothic"/>
                <a:cs typeface="Century Gothic"/>
              </a:rPr>
              <a:t>f</a:t>
            </a:r>
            <a:r>
              <a:rPr lang="en-US" dirty="0" smtClean="0">
                <a:solidFill>
                  <a:prstClr val="black"/>
                </a:solidFill>
                <a:latin typeface="Century Gothic"/>
                <a:cs typeface="Century Gothic"/>
              </a:rPr>
              <a:t>rom</a:t>
            </a:r>
            <a:r>
              <a:rPr lang="en-US" b="1" dirty="0" smtClean="0">
                <a:solidFill>
                  <a:prstClr val="black"/>
                </a:solidFill>
                <a:latin typeface="Century Gothic"/>
                <a:cs typeface="Century Gothic"/>
              </a:rPr>
              <a:t> </a:t>
            </a:r>
            <a:r>
              <a:rPr lang="en-US" i="1" dirty="0" smtClean="0">
                <a:solidFill>
                  <a:prstClr val="black"/>
                </a:solidFill>
                <a:latin typeface="Century Gothic"/>
                <a:cs typeface="Century Gothic"/>
              </a:rPr>
              <a:t>The Economist</a:t>
            </a:r>
          </a:p>
        </p:txBody>
      </p:sp>
      <p:pic>
        <p:nvPicPr>
          <p:cNvPr id="3" name="Picture 2" descr="PhagesClusterChart.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51322" y="0"/>
            <a:ext cx="6948237" cy="6858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533117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normAutofit/>
          </a:bodyPr>
          <a:lstStyle/>
          <a:p>
            <a:r>
              <a:rPr lang="en-US" sz="3600" dirty="0" smtClean="0"/>
              <a:t>Comparing Different Technologies</a:t>
            </a:r>
            <a:endParaRPr lang="en-US" sz="3600" dirty="0"/>
          </a:p>
        </p:txBody>
      </p:sp>
      <p:graphicFrame>
        <p:nvGraphicFramePr>
          <p:cNvPr id="4" name="Table 3"/>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50819973"/>
              </p:ext>
            </p:extLst>
          </p:nvPr>
        </p:nvGraphicFramePr>
        <p:xfrm>
          <a:off x="2133600" y="2133600"/>
          <a:ext cx="6096000" cy="3839351"/>
        </p:xfrm>
        <a:graphic>
          <a:graphicData uri="http://schemas.openxmlformats.org/drawingml/2006/table">
            <a:tbl>
              <a:tblPr firstRow="1" bandRow="1">
                <a:tableStyleId>{5C22544A-7EE6-4342-B048-85BDC9FD1C3A}</a:tableStyleId>
              </a:tblPr>
              <a:tblGrid>
                <a:gridCol w="3048000"/>
                <a:gridCol w="3048000"/>
              </a:tblGrid>
              <a:tr h="584200">
                <a:tc>
                  <a:txBody>
                    <a:bodyPr/>
                    <a:lstStyle/>
                    <a:p>
                      <a:pPr algn="ctr"/>
                      <a:r>
                        <a:rPr lang="en-US" dirty="0" smtClean="0"/>
                        <a:t>Advantages</a:t>
                      </a:r>
                      <a:endParaRPr lang="en-US" dirty="0"/>
                    </a:p>
                  </a:txBody>
                  <a:tcPr anchor="ctr">
                    <a:solidFill>
                      <a:srgbClr val="008000"/>
                    </a:solidFill>
                  </a:tcPr>
                </a:tc>
                <a:tc>
                  <a:txBody>
                    <a:bodyPr/>
                    <a:lstStyle/>
                    <a:p>
                      <a:pPr algn="ctr"/>
                      <a:r>
                        <a:rPr lang="en-US" dirty="0" smtClean="0"/>
                        <a:t>Disadvantages</a:t>
                      </a:r>
                      <a:endParaRPr lang="en-US" dirty="0"/>
                    </a:p>
                  </a:txBody>
                  <a:tcPr anchor="ctr">
                    <a:solidFill>
                      <a:schemeClr val="accent3"/>
                    </a:solidFill>
                  </a:tcPr>
                </a:tc>
              </a:tr>
              <a:tr h="3255151">
                <a:tc>
                  <a:txBody>
                    <a:bodyPr/>
                    <a:lstStyle/>
                    <a:p>
                      <a:r>
                        <a:rPr lang="en-US" dirty="0" smtClean="0"/>
                        <a:t>Lowest</a:t>
                      </a:r>
                      <a:r>
                        <a:rPr lang="en-US" baseline="0" dirty="0" smtClean="0"/>
                        <a:t> error rate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Long read length (~750 bp)</a:t>
                      </a:r>
                    </a:p>
                    <a:p>
                      <a:endParaRPr lang="en-US" baseline="0" dirty="0" smtClean="0"/>
                    </a:p>
                    <a:p>
                      <a:r>
                        <a:rPr lang="en-US" baseline="0" dirty="0" smtClean="0"/>
                        <a:t>Can target a primer</a:t>
                      </a:r>
                      <a:endParaRPr lang="en-US" dirty="0"/>
                    </a:p>
                  </a:txBody>
                  <a:tcPr marL="182880" marR="182880" marT="91440" marB="91440">
                    <a:solidFill>
                      <a:schemeClr val="bg1">
                        <a:lumMod val="85000"/>
                      </a:schemeClr>
                    </a:solidFill>
                  </a:tcPr>
                </a:tc>
                <a:tc>
                  <a:txBody>
                    <a:bodyPr/>
                    <a:lstStyle/>
                    <a:p>
                      <a:r>
                        <a:rPr lang="en-US" dirty="0" smtClean="0"/>
                        <a:t>High cost per base</a:t>
                      </a:r>
                    </a:p>
                    <a:p>
                      <a:endParaRPr lang="en-US" dirty="0" smtClean="0"/>
                    </a:p>
                    <a:p>
                      <a:r>
                        <a:rPr lang="en-US" dirty="0" smtClean="0"/>
                        <a:t>Long time to generate data</a:t>
                      </a:r>
                    </a:p>
                    <a:p>
                      <a:endParaRPr lang="en-US" dirty="0" smtClean="0"/>
                    </a:p>
                    <a:p>
                      <a:r>
                        <a:rPr lang="en-US" dirty="0" smtClean="0"/>
                        <a:t>Need for cloning</a:t>
                      </a:r>
                    </a:p>
                    <a:p>
                      <a:endParaRPr lang="en-US" dirty="0" smtClean="0"/>
                    </a:p>
                    <a:p>
                      <a:r>
                        <a:rPr lang="en-US" dirty="0" smtClean="0"/>
                        <a:t>Amount of data per run</a:t>
                      </a:r>
                    </a:p>
                  </a:txBody>
                  <a:tcPr marL="182880" marR="182880" marT="91440" marB="91440">
                    <a:solidFill>
                      <a:schemeClr val="bg1">
                        <a:lumMod val="85000"/>
                      </a:schemeClr>
                    </a:solidFill>
                  </a:tcPr>
                </a:tc>
              </a:tr>
            </a:tbl>
          </a:graphicData>
        </a:graphic>
      </p:graphicFrame>
      <p:sp>
        <p:nvSpPr>
          <p:cNvPr id="6" name="TextBox 5"/>
          <p:cNvSpPr txBox="1"/>
          <p:nvPr/>
        </p:nvSpPr>
        <p:spPr>
          <a:xfrm>
            <a:off x="3555021" y="1371600"/>
            <a:ext cx="3070071" cy="523220"/>
          </a:xfrm>
          <a:prstGeom prst="rect">
            <a:avLst/>
          </a:prstGeom>
          <a:noFill/>
        </p:spPr>
        <p:txBody>
          <a:bodyPr wrap="none" rtlCol="0">
            <a:spAutoFit/>
          </a:bodyPr>
          <a:lstStyle/>
          <a:p>
            <a:pPr algn="ctr"/>
            <a:r>
              <a:rPr lang="en-US" sz="2800" b="1" dirty="0">
                <a:solidFill>
                  <a:prstClr val="black"/>
                </a:solidFill>
                <a:latin typeface="Gill Sans MT"/>
              </a:rPr>
              <a:t>Sanger</a:t>
            </a:r>
            <a:r>
              <a:rPr lang="en-US" sz="2800" dirty="0">
                <a:solidFill>
                  <a:prstClr val="black"/>
                </a:solidFill>
                <a:latin typeface="Gill Sans MT"/>
              </a:rPr>
              <a:t> Sequencing</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023872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normAutofit/>
          </a:bodyPr>
          <a:lstStyle/>
          <a:p>
            <a:r>
              <a:rPr lang="en-US" sz="3600" dirty="0" smtClean="0"/>
              <a:t>Comparing Different Technologies</a:t>
            </a:r>
            <a:endParaRPr lang="en-US" sz="3600" dirty="0"/>
          </a:p>
        </p:txBody>
      </p:sp>
      <p:graphicFrame>
        <p:nvGraphicFramePr>
          <p:cNvPr id="4" name="Table 3"/>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049407884"/>
              </p:ext>
            </p:extLst>
          </p:nvPr>
        </p:nvGraphicFramePr>
        <p:xfrm>
          <a:off x="2133600" y="2133600"/>
          <a:ext cx="6096000" cy="3839351"/>
        </p:xfrm>
        <a:graphic>
          <a:graphicData uri="http://schemas.openxmlformats.org/drawingml/2006/table">
            <a:tbl>
              <a:tblPr firstRow="1" bandRow="1">
                <a:tableStyleId>{5C22544A-7EE6-4342-B048-85BDC9FD1C3A}</a:tableStyleId>
              </a:tblPr>
              <a:tblGrid>
                <a:gridCol w="3048000"/>
                <a:gridCol w="3048000"/>
              </a:tblGrid>
              <a:tr h="584200">
                <a:tc>
                  <a:txBody>
                    <a:bodyPr/>
                    <a:lstStyle/>
                    <a:p>
                      <a:pPr algn="ctr"/>
                      <a:r>
                        <a:rPr lang="en-US" dirty="0" smtClean="0"/>
                        <a:t>Advantages</a:t>
                      </a:r>
                      <a:endParaRPr lang="en-US" dirty="0"/>
                    </a:p>
                  </a:txBody>
                  <a:tcPr anchor="ctr">
                    <a:solidFill>
                      <a:srgbClr val="008000"/>
                    </a:solidFill>
                  </a:tcPr>
                </a:tc>
                <a:tc>
                  <a:txBody>
                    <a:bodyPr/>
                    <a:lstStyle/>
                    <a:p>
                      <a:pPr algn="ctr"/>
                      <a:r>
                        <a:rPr lang="en-US" dirty="0" smtClean="0"/>
                        <a:t>Disadvantages</a:t>
                      </a:r>
                      <a:endParaRPr lang="en-US" dirty="0"/>
                    </a:p>
                  </a:txBody>
                  <a:tcPr anchor="ctr">
                    <a:solidFill>
                      <a:schemeClr val="accent3"/>
                    </a:solidFill>
                  </a:tcPr>
                </a:tc>
              </a:tr>
              <a:tr h="3255151">
                <a:tc>
                  <a:txBody>
                    <a:bodyPr/>
                    <a:lstStyle/>
                    <a:p>
                      <a:r>
                        <a:rPr lang="en-US" dirty="0" smtClean="0"/>
                        <a:t>Low</a:t>
                      </a:r>
                      <a:r>
                        <a:rPr lang="en-US" baseline="0" dirty="0" smtClean="0"/>
                        <a:t> error rate</a:t>
                      </a:r>
                    </a:p>
                    <a:p>
                      <a:endParaRPr lang="en-US" baseline="0" dirty="0" smtClean="0"/>
                    </a:p>
                    <a:p>
                      <a:r>
                        <a:rPr lang="en-US" baseline="0" dirty="0" smtClean="0"/>
                        <a:t>Medium read length</a:t>
                      </a:r>
                    </a:p>
                    <a:p>
                      <a:r>
                        <a:rPr lang="en-US" baseline="0" dirty="0" smtClean="0"/>
                        <a:t>(~400-600 bp)</a:t>
                      </a:r>
                    </a:p>
                    <a:p>
                      <a:endParaRPr lang="en-US" baseline="0" dirty="0" smtClean="0"/>
                    </a:p>
                  </a:txBody>
                  <a:tcPr marL="182880" marR="182880" marT="91440" marB="91440">
                    <a:solidFill>
                      <a:schemeClr val="bg1">
                        <a:lumMod val="85000"/>
                      </a:schemeClr>
                    </a:solidFill>
                  </a:tcPr>
                </a:tc>
                <a:tc>
                  <a:txBody>
                    <a:bodyPr/>
                    <a:lstStyle/>
                    <a:p>
                      <a:r>
                        <a:rPr lang="en-US" dirty="0" smtClean="0"/>
                        <a:t>Relatively high cost per base</a:t>
                      </a:r>
                    </a:p>
                    <a:p>
                      <a:endParaRPr lang="en-US" dirty="0" smtClean="0"/>
                    </a:p>
                    <a:p>
                      <a:r>
                        <a:rPr lang="en-US" dirty="0" smtClean="0"/>
                        <a:t>Must run at</a:t>
                      </a:r>
                      <a:r>
                        <a:rPr lang="en-US" baseline="0" dirty="0" smtClean="0"/>
                        <a:t> large scale</a:t>
                      </a:r>
                      <a:endParaRPr lang="en-US" dirty="0" smtClean="0"/>
                    </a:p>
                    <a:p>
                      <a:endParaRPr lang="en-US" dirty="0" smtClean="0"/>
                    </a:p>
                    <a:p>
                      <a:r>
                        <a:rPr lang="en-US" dirty="0" smtClean="0"/>
                        <a:t>Medium</a:t>
                      </a:r>
                      <a:r>
                        <a:rPr lang="en-US" baseline="0" dirty="0" smtClean="0"/>
                        <a:t>/high startup costs</a:t>
                      </a:r>
                      <a:endParaRPr lang="en-US" dirty="0" smtClean="0"/>
                    </a:p>
                  </a:txBody>
                  <a:tcPr marL="182880" marR="182880" marT="91440" marB="91440">
                    <a:solidFill>
                      <a:schemeClr val="bg1">
                        <a:lumMod val="85000"/>
                      </a:schemeClr>
                    </a:solidFill>
                  </a:tcPr>
                </a:tc>
              </a:tr>
            </a:tbl>
          </a:graphicData>
        </a:graphic>
      </p:graphicFrame>
      <p:sp>
        <p:nvSpPr>
          <p:cNvPr id="6" name="TextBox 5"/>
          <p:cNvSpPr txBox="1"/>
          <p:nvPr/>
        </p:nvSpPr>
        <p:spPr>
          <a:xfrm>
            <a:off x="3842748" y="1371600"/>
            <a:ext cx="2494618" cy="523220"/>
          </a:xfrm>
          <a:prstGeom prst="rect">
            <a:avLst/>
          </a:prstGeom>
          <a:noFill/>
        </p:spPr>
        <p:txBody>
          <a:bodyPr wrap="none" rtlCol="0">
            <a:spAutoFit/>
          </a:bodyPr>
          <a:lstStyle/>
          <a:p>
            <a:pPr algn="ctr"/>
            <a:r>
              <a:rPr lang="en-US" sz="2800" b="1" dirty="0">
                <a:solidFill>
                  <a:prstClr val="black"/>
                </a:solidFill>
                <a:latin typeface="Gill Sans MT"/>
              </a:rPr>
              <a:t>454 </a:t>
            </a:r>
            <a:r>
              <a:rPr lang="en-US" sz="2800" dirty="0">
                <a:solidFill>
                  <a:prstClr val="black"/>
                </a:solidFill>
                <a:latin typeface="Gill Sans MT"/>
              </a:rPr>
              <a:t>Sequencing</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17553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normAutofit/>
          </a:bodyPr>
          <a:lstStyle/>
          <a:p>
            <a:r>
              <a:rPr lang="en-US" sz="3600" dirty="0" smtClean="0"/>
              <a:t>Comparing Different Technologies</a:t>
            </a:r>
            <a:endParaRPr lang="en-US" sz="3600" dirty="0"/>
          </a:p>
        </p:txBody>
      </p:sp>
      <p:graphicFrame>
        <p:nvGraphicFramePr>
          <p:cNvPr id="4" name="Table 3"/>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2144656"/>
              </p:ext>
            </p:extLst>
          </p:nvPr>
        </p:nvGraphicFramePr>
        <p:xfrm>
          <a:off x="2133600" y="2133600"/>
          <a:ext cx="6096000" cy="3839351"/>
        </p:xfrm>
        <a:graphic>
          <a:graphicData uri="http://schemas.openxmlformats.org/drawingml/2006/table">
            <a:tbl>
              <a:tblPr firstRow="1" bandRow="1">
                <a:tableStyleId>{5C22544A-7EE6-4342-B048-85BDC9FD1C3A}</a:tableStyleId>
              </a:tblPr>
              <a:tblGrid>
                <a:gridCol w="3048000"/>
                <a:gridCol w="3048000"/>
              </a:tblGrid>
              <a:tr h="584200">
                <a:tc>
                  <a:txBody>
                    <a:bodyPr/>
                    <a:lstStyle/>
                    <a:p>
                      <a:pPr algn="ctr"/>
                      <a:r>
                        <a:rPr lang="en-US" dirty="0" smtClean="0"/>
                        <a:t>Advantages</a:t>
                      </a:r>
                      <a:endParaRPr lang="en-US" dirty="0"/>
                    </a:p>
                  </a:txBody>
                  <a:tcPr anchor="ctr">
                    <a:solidFill>
                      <a:srgbClr val="008000"/>
                    </a:solidFill>
                  </a:tcPr>
                </a:tc>
                <a:tc>
                  <a:txBody>
                    <a:bodyPr/>
                    <a:lstStyle/>
                    <a:p>
                      <a:pPr algn="ctr"/>
                      <a:r>
                        <a:rPr lang="en-US" dirty="0" smtClean="0"/>
                        <a:t>Disadvantages</a:t>
                      </a:r>
                      <a:endParaRPr lang="en-US" dirty="0"/>
                    </a:p>
                  </a:txBody>
                  <a:tcPr anchor="ctr">
                    <a:solidFill>
                      <a:schemeClr val="accent3"/>
                    </a:solidFill>
                  </a:tcPr>
                </a:tc>
              </a:tr>
              <a:tr h="3255151">
                <a:tc>
                  <a:txBody>
                    <a:bodyPr/>
                    <a:lstStyle/>
                    <a:p>
                      <a:r>
                        <a:rPr lang="en-US" baseline="0" dirty="0" smtClean="0"/>
                        <a:t>Low startup costs</a:t>
                      </a:r>
                    </a:p>
                    <a:p>
                      <a:endParaRPr lang="en-US" baseline="0" dirty="0" smtClean="0"/>
                    </a:p>
                    <a:p>
                      <a:r>
                        <a:rPr lang="en-US" baseline="0" dirty="0" smtClean="0"/>
                        <a:t>Scalable (10 – 1000 Mb of data per run)</a:t>
                      </a:r>
                    </a:p>
                    <a:p>
                      <a:endParaRPr lang="en-US" baseline="0" dirty="0" smtClean="0"/>
                    </a:p>
                    <a:p>
                      <a:r>
                        <a:rPr lang="en-US" baseline="0" dirty="0" smtClean="0"/>
                        <a:t>Medium/low cost per base</a:t>
                      </a:r>
                    </a:p>
                    <a:p>
                      <a:endParaRPr lang="en-US" baseline="0" dirty="0" smtClean="0"/>
                    </a:p>
                    <a:p>
                      <a:r>
                        <a:rPr lang="en-US" baseline="0" dirty="0" smtClean="0"/>
                        <a:t>Low error rate</a:t>
                      </a:r>
                    </a:p>
                    <a:p>
                      <a:endParaRPr lang="en-US" baseline="0" dirty="0" smtClean="0"/>
                    </a:p>
                    <a:p>
                      <a:r>
                        <a:rPr lang="en-US" baseline="0" dirty="0" smtClean="0"/>
                        <a:t>Fast runs (&lt;3 hours)</a:t>
                      </a:r>
                    </a:p>
                  </a:txBody>
                  <a:tcPr marL="182880" marR="182880" marT="91440" marB="91440">
                    <a:solidFill>
                      <a:schemeClr val="bg1">
                        <a:lumMod val="85000"/>
                      </a:schemeClr>
                    </a:solidFill>
                  </a:tcPr>
                </a:tc>
                <a:tc>
                  <a:txBody>
                    <a:bodyPr/>
                    <a:lstStyle/>
                    <a:p>
                      <a:r>
                        <a:rPr lang="en-US" dirty="0" smtClean="0"/>
                        <a:t>New, developing technology</a:t>
                      </a:r>
                    </a:p>
                    <a:p>
                      <a:endParaRPr lang="en-US" dirty="0" smtClean="0"/>
                    </a:p>
                    <a:p>
                      <a:r>
                        <a:rPr lang="en-US" dirty="0" smtClean="0"/>
                        <a:t>Cost not as low as </a:t>
                      </a:r>
                      <a:r>
                        <a:rPr lang="en-US" dirty="0" err="1" smtClean="0"/>
                        <a:t>Illumina</a:t>
                      </a:r>
                      <a:endParaRPr lang="en-US" dirty="0" smtClean="0"/>
                    </a:p>
                    <a:p>
                      <a:endParaRPr lang="en-US" dirty="0" smtClean="0"/>
                    </a:p>
                    <a:p>
                      <a:r>
                        <a:rPr lang="en-US" dirty="0" smtClean="0"/>
                        <a:t>Read</a:t>
                      </a:r>
                      <a:r>
                        <a:rPr lang="en-US" baseline="0" dirty="0" smtClean="0"/>
                        <a:t> lengths only ~100-200 bp so far</a:t>
                      </a:r>
                      <a:endParaRPr lang="en-US" dirty="0" smtClean="0"/>
                    </a:p>
                    <a:p>
                      <a:endParaRPr lang="en-US" dirty="0" smtClean="0"/>
                    </a:p>
                  </a:txBody>
                  <a:tcPr marL="182880" marR="182880" marT="91440" marB="91440">
                    <a:solidFill>
                      <a:schemeClr val="bg1">
                        <a:lumMod val="85000"/>
                      </a:schemeClr>
                    </a:solidFill>
                  </a:tcPr>
                </a:tc>
              </a:tr>
            </a:tbl>
          </a:graphicData>
        </a:graphic>
      </p:graphicFrame>
      <p:sp>
        <p:nvSpPr>
          <p:cNvPr id="6" name="TextBox 5"/>
          <p:cNvSpPr txBox="1"/>
          <p:nvPr/>
        </p:nvSpPr>
        <p:spPr>
          <a:xfrm>
            <a:off x="3207451" y="1371600"/>
            <a:ext cx="3765223" cy="523220"/>
          </a:xfrm>
          <a:prstGeom prst="rect">
            <a:avLst/>
          </a:prstGeom>
          <a:noFill/>
        </p:spPr>
        <p:txBody>
          <a:bodyPr wrap="none" rtlCol="0">
            <a:spAutoFit/>
          </a:bodyPr>
          <a:lstStyle/>
          <a:p>
            <a:pPr algn="ctr"/>
            <a:r>
              <a:rPr lang="en-US" sz="2800" b="1" dirty="0">
                <a:solidFill>
                  <a:prstClr val="black"/>
                </a:solidFill>
                <a:latin typeface="Gill Sans MT"/>
              </a:rPr>
              <a:t>Ion Torrent </a:t>
            </a:r>
            <a:r>
              <a:rPr lang="en-US" sz="2800" dirty="0">
                <a:solidFill>
                  <a:prstClr val="black"/>
                </a:solidFill>
                <a:latin typeface="Gill Sans MT"/>
              </a:rPr>
              <a:t>Sequencing</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516414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normAutofit/>
          </a:bodyPr>
          <a:lstStyle/>
          <a:p>
            <a:r>
              <a:rPr lang="en-US" sz="3600" dirty="0" smtClean="0"/>
              <a:t>Comparing Different Technologies</a:t>
            </a:r>
            <a:endParaRPr lang="en-US" sz="3600" dirty="0"/>
          </a:p>
        </p:txBody>
      </p:sp>
      <p:graphicFrame>
        <p:nvGraphicFramePr>
          <p:cNvPr id="4" name="Table 3"/>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067895138"/>
              </p:ext>
            </p:extLst>
          </p:nvPr>
        </p:nvGraphicFramePr>
        <p:xfrm>
          <a:off x="2133600" y="2133600"/>
          <a:ext cx="6096000" cy="3839351"/>
        </p:xfrm>
        <a:graphic>
          <a:graphicData uri="http://schemas.openxmlformats.org/drawingml/2006/table">
            <a:tbl>
              <a:tblPr firstRow="1" bandRow="1">
                <a:tableStyleId>{5C22544A-7EE6-4342-B048-85BDC9FD1C3A}</a:tableStyleId>
              </a:tblPr>
              <a:tblGrid>
                <a:gridCol w="3048000"/>
                <a:gridCol w="3048000"/>
              </a:tblGrid>
              <a:tr h="584200">
                <a:tc>
                  <a:txBody>
                    <a:bodyPr/>
                    <a:lstStyle/>
                    <a:p>
                      <a:pPr algn="ctr"/>
                      <a:r>
                        <a:rPr lang="en-US" dirty="0" smtClean="0"/>
                        <a:t>Advantages</a:t>
                      </a:r>
                      <a:endParaRPr lang="en-US" dirty="0"/>
                    </a:p>
                  </a:txBody>
                  <a:tcPr anchor="ctr">
                    <a:solidFill>
                      <a:srgbClr val="008000"/>
                    </a:solidFill>
                  </a:tcPr>
                </a:tc>
                <a:tc>
                  <a:txBody>
                    <a:bodyPr/>
                    <a:lstStyle/>
                    <a:p>
                      <a:pPr algn="ctr"/>
                      <a:r>
                        <a:rPr lang="en-US" dirty="0" smtClean="0"/>
                        <a:t>Disadvantages</a:t>
                      </a:r>
                      <a:endParaRPr lang="en-US" dirty="0"/>
                    </a:p>
                  </a:txBody>
                  <a:tcPr anchor="ctr">
                    <a:solidFill>
                      <a:schemeClr val="accent3"/>
                    </a:solidFill>
                  </a:tcPr>
                </a:tc>
              </a:tr>
              <a:tr h="3255151">
                <a:tc>
                  <a:txBody>
                    <a:bodyPr/>
                    <a:lstStyle/>
                    <a:p>
                      <a:r>
                        <a:rPr lang="en-US" dirty="0" smtClean="0"/>
                        <a:t>Low</a:t>
                      </a:r>
                      <a:r>
                        <a:rPr lang="en-US" baseline="0" dirty="0" smtClean="0"/>
                        <a:t> error rate</a:t>
                      </a:r>
                    </a:p>
                    <a:p>
                      <a:endParaRPr lang="en-US" baseline="0" dirty="0" smtClean="0"/>
                    </a:p>
                    <a:p>
                      <a:r>
                        <a:rPr lang="en-US" baseline="0" dirty="0" smtClean="0"/>
                        <a:t>Lowest cost per base</a:t>
                      </a:r>
                    </a:p>
                    <a:p>
                      <a:endParaRPr lang="en-US" baseline="0" dirty="0" smtClean="0"/>
                    </a:p>
                    <a:p>
                      <a:r>
                        <a:rPr lang="en-US" baseline="0" dirty="0" smtClean="0"/>
                        <a:t>Tons of data</a:t>
                      </a:r>
                    </a:p>
                  </a:txBody>
                  <a:tcPr marL="182880" marR="182880" marT="91440" marB="91440">
                    <a:solidFill>
                      <a:schemeClr val="bg1">
                        <a:lumMod val="85000"/>
                      </a:schemeClr>
                    </a:solidFill>
                  </a:tcPr>
                </a:tc>
                <a:tc>
                  <a:txBody>
                    <a:bodyPr/>
                    <a:lstStyle/>
                    <a:p>
                      <a:r>
                        <a:rPr lang="en-US" dirty="0" smtClean="0"/>
                        <a:t>Must run at</a:t>
                      </a:r>
                      <a:r>
                        <a:rPr lang="en-US" baseline="0" dirty="0" smtClean="0"/>
                        <a:t> very large scale</a:t>
                      </a:r>
                      <a:endParaRPr lang="en-US" dirty="0" smtClean="0"/>
                    </a:p>
                    <a:p>
                      <a:endParaRPr lang="en-US" dirty="0" smtClean="0"/>
                    </a:p>
                    <a:p>
                      <a:r>
                        <a:rPr lang="en-US" baseline="0" dirty="0" smtClean="0"/>
                        <a:t>Short read length</a:t>
                      </a:r>
                    </a:p>
                    <a:p>
                      <a:r>
                        <a:rPr lang="en-US" baseline="0" dirty="0" smtClean="0"/>
                        <a:t>(50-75 bp)</a:t>
                      </a:r>
                    </a:p>
                    <a:p>
                      <a:endParaRPr lang="en-US" dirty="0" smtClean="0"/>
                    </a:p>
                    <a:p>
                      <a:r>
                        <a:rPr lang="en-US" dirty="0" smtClean="0"/>
                        <a:t>Runs take</a:t>
                      </a:r>
                      <a:r>
                        <a:rPr lang="en-US" baseline="0" dirty="0" smtClean="0"/>
                        <a:t> multiple days</a:t>
                      </a:r>
                    </a:p>
                    <a:p>
                      <a:endParaRPr lang="en-US" baseline="0" dirty="0" smtClean="0"/>
                    </a:p>
                    <a:p>
                      <a:r>
                        <a:rPr lang="en-US" baseline="0" dirty="0" smtClean="0"/>
                        <a:t>High startup costs</a:t>
                      </a:r>
                    </a:p>
                    <a:p>
                      <a:endParaRPr lang="en-US" baseline="0" dirty="0" smtClean="0"/>
                    </a:p>
                    <a:p>
                      <a:r>
                        <a:rPr lang="en-US" baseline="0" dirty="0" smtClean="0"/>
                        <a:t>De Novo assembly difficult</a:t>
                      </a:r>
                      <a:endParaRPr lang="en-US" dirty="0" smtClean="0"/>
                    </a:p>
                  </a:txBody>
                  <a:tcPr marL="182880" marR="182880" marT="91440" marB="91440">
                    <a:solidFill>
                      <a:schemeClr val="bg1">
                        <a:lumMod val="85000"/>
                      </a:schemeClr>
                    </a:solidFill>
                  </a:tcPr>
                </a:tc>
              </a:tr>
            </a:tbl>
          </a:graphicData>
        </a:graphic>
      </p:graphicFrame>
      <p:sp>
        <p:nvSpPr>
          <p:cNvPr id="6" name="TextBox 5"/>
          <p:cNvSpPr txBox="1"/>
          <p:nvPr/>
        </p:nvSpPr>
        <p:spPr>
          <a:xfrm>
            <a:off x="3457552" y="1371600"/>
            <a:ext cx="3265012" cy="523220"/>
          </a:xfrm>
          <a:prstGeom prst="rect">
            <a:avLst/>
          </a:prstGeom>
          <a:noFill/>
        </p:spPr>
        <p:txBody>
          <a:bodyPr wrap="none" rtlCol="0">
            <a:spAutoFit/>
          </a:bodyPr>
          <a:lstStyle/>
          <a:p>
            <a:pPr algn="ctr"/>
            <a:r>
              <a:rPr lang="en-US" sz="2800" b="1" dirty="0" err="1">
                <a:solidFill>
                  <a:prstClr val="black"/>
                </a:solidFill>
                <a:latin typeface="Gill Sans MT"/>
              </a:rPr>
              <a:t>Illumina</a:t>
            </a:r>
            <a:r>
              <a:rPr lang="en-US" sz="2800" b="1" dirty="0">
                <a:solidFill>
                  <a:prstClr val="black"/>
                </a:solidFill>
                <a:latin typeface="Gill Sans MT"/>
              </a:rPr>
              <a:t> </a:t>
            </a:r>
            <a:r>
              <a:rPr lang="en-US" sz="2800" dirty="0">
                <a:solidFill>
                  <a:prstClr val="black"/>
                </a:solidFill>
                <a:latin typeface="Gill Sans MT"/>
              </a:rPr>
              <a:t>Sequencing</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24906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Box 11"/>
          <p:cNvSpPr txBox="1"/>
          <p:nvPr/>
        </p:nvSpPr>
        <p:spPr>
          <a:xfrm>
            <a:off x="1943809" y="238590"/>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Dan’s recommended assemblers</a:t>
            </a:r>
            <a:endParaRPr lang="en-US" sz="3200" b="1" dirty="0">
              <a:solidFill>
                <a:prstClr val="black"/>
              </a:solidFill>
              <a:latin typeface="Century Gothic"/>
              <a:cs typeface="Century Gothic"/>
            </a:endParaRPr>
          </a:p>
        </p:txBody>
      </p:sp>
      <p:graphicFrame>
        <p:nvGraphicFramePr>
          <p:cNvPr id="2" name="Table 1"/>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934122948"/>
              </p:ext>
            </p:extLst>
          </p:nvPr>
        </p:nvGraphicFramePr>
        <p:xfrm>
          <a:off x="1943809" y="1048350"/>
          <a:ext cx="6812506" cy="4180840"/>
        </p:xfrm>
        <a:graphic>
          <a:graphicData uri="http://schemas.openxmlformats.org/drawingml/2006/table">
            <a:tbl>
              <a:tblPr firstRow="1" bandRow="1">
                <a:tableStyleId>{073A0DAA-6AF3-43AB-8588-CEC1D06C72B9}</a:tableStyleId>
              </a:tblPr>
              <a:tblGrid>
                <a:gridCol w="3406253"/>
                <a:gridCol w="3406253"/>
              </a:tblGrid>
              <a:tr h="1045210">
                <a:tc>
                  <a:txBody>
                    <a:bodyPr/>
                    <a:lstStyle/>
                    <a:p>
                      <a:pPr algn="ctr"/>
                      <a:r>
                        <a:rPr lang="en-US" dirty="0" smtClean="0"/>
                        <a:t>Your Sequencing Technology</a:t>
                      </a:r>
                      <a:endParaRPr lang="en-US" dirty="0"/>
                    </a:p>
                  </a:txBody>
                  <a:tcPr anchor="ctr"/>
                </a:tc>
                <a:tc>
                  <a:txBody>
                    <a:bodyPr/>
                    <a:lstStyle/>
                    <a:p>
                      <a:pPr algn="ctr"/>
                      <a:r>
                        <a:rPr lang="en-US" dirty="0" smtClean="0"/>
                        <a:t>Recommended</a:t>
                      </a:r>
                      <a:r>
                        <a:rPr lang="en-US" baseline="0" dirty="0" smtClean="0"/>
                        <a:t> Assembler</a:t>
                      </a:r>
                      <a:endParaRPr lang="en-US" dirty="0"/>
                    </a:p>
                  </a:txBody>
                  <a:tcPr anchor="ctr"/>
                </a:tc>
              </a:tr>
              <a:tr h="1045210">
                <a:tc>
                  <a:txBody>
                    <a:bodyPr/>
                    <a:lstStyle/>
                    <a:p>
                      <a:pPr algn="ctr"/>
                      <a:r>
                        <a:rPr lang="en-US" dirty="0" smtClean="0"/>
                        <a:t>Sanger</a:t>
                      </a:r>
                      <a:endParaRPr lang="en-US" dirty="0"/>
                    </a:p>
                  </a:txBody>
                  <a:tcPr anchor="ctr"/>
                </a:tc>
                <a:tc>
                  <a:txBody>
                    <a:bodyPr/>
                    <a:lstStyle/>
                    <a:p>
                      <a:pPr algn="ctr"/>
                      <a:r>
                        <a:rPr lang="en-US" dirty="0" err="1" smtClean="0"/>
                        <a:t>phredPhrap</a:t>
                      </a:r>
                      <a:endParaRPr lang="en-US" dirty="0"/>
                    </a:p>
                  </a:txBody>
                  <a:tcPr anchor="ctr"/>
                </a:tc>
              </a:tr>
              <a:tr h="1045210">
                <a:tc>
                  <a:txBody>
                    <a:bodyPr/>
                    <a:lstStyle/>
                    <a:p>
                      <a:pPr algn="ctr"/>
                      <a:r>
                        <a:rPr lang="en-US" dirty="0" smtClean="0"/>
                        <a:t>Ion</a:t>
                      </a:r>
                      <a:r>
                        <a:rPr lang="en-US" baseline="0" dirty="0" smtClean="0"/>
                        <a:t> Torrent/454</a:t>
                      </a:r>
                      <a:endParaRPr lang="en-US" dirty="0"/>
                    </a:p>
                  </a:txBody>
                  <a:tcPr anchor="ctr"/>
                </a:tc>
                <a:tc>
                  <a:txBody>
                    <a:bodyPr/>
                    <a:lstStyle/>
                    <a:p>
                      <a:pPr algn="ctr"/>
                      <a:r>
                        <a:rPr lang="en-US" dirty="0" err="1" smtClean="0"/>
                        <a:t>Newbler</a:t>
                      </a:r>
                      <a:endParaRPr lang="en-US" dirty="0"/>
                    </a:p>
                  </a:txBody>
                  <a:tcPr anchor="ctr"/>
                </a:tc>
              </a:tr>
              <a:tr h="1045210">
                <a:tc>
                  <a:txBody>
                    <a:bodyPr/>
                    <a:lstStyle/>
                    <a:p>
                      <a:pPr algn="ctr"/>
                      <a:r>
                        <a:rPr lang="en-US" dirty="0" err="1" smtClean="0"/>
                        <a:t>Illumina</a:t>
                      </a:r>
                      <a:endParaRPr lang="en-US" dirty="0"/>
                    </a:p>
                  </a:txBody>
                  <a:tcPr anchor="ctr"/>
                </a:tc>
                <a:tc>
                  <a:txBody>
                    <a:bodyPr/>
                    <a:lstStyle/>
                    <a:p>
                      <a:pPr algn="ctr"/>
                      <a:r>
                        <a:rPr lang="en-US" smtClean="0"/>
                        <a:t>velvet</a:t>
                      </a:r>
                      <a:endParaRPr lang="en-US" dirty="0"/>
                    </a:p>
                  </a:txBody>
                  <a:tcPr anchor="ctr"/>
                </a:tc>
              </a:tr>
            </a:tbl>
          </a:graphicData>
        </a:graphic>
      </p:graphicFrame>
      <p:sp>
        <p:nvSpPr>
          <p:cNvPr id="19" name="TextBox 18"/>
          <p:cNvSpPr txBox="1"/>
          <p:nvPr/>
        </p:nvSpPr>
        <p:spPr>
          <a:xfrm>
            <a:off x="1943808" y="5531950"/>
            <a:ext cx="6812507" cy="830997"/>
          </a:xfrm>
          <a:prstGeom prst="rect">
            <a:avLst/>
          </a:prstGeom>
          <a:noFill/>
        </p:spPr>
        <p:txBody>
          <a:bodyPr wrap="square" rtlCol="0">
            <a:spAutoFit/>
          </a:bodyPr>
          <a:lstStyle/>
          <a:p>
            <a:r>
              <a:rPr lang="en-US" sz="2400" b="1" dirty="0" smtClean="0">
                <a:solidFill>
                  <a:srgbClr val="D73735"/>
                </a:solidFill>
                <a:latin typeface="Century Gothic"/>
                <a:cs typeface="Century Gothic"/>
              </a:rPr>
              <a:t>REGARDLESS OF ASSEMBLY PROGRAM, I’D RECOMMEND USING CONSED FOR FINISHING!</a:t>
            </a:r>
            <a:endParaRPr lang="en-US" sz="2400" b="1" dirty="0">
              <a:solidFill>
                <a:srgbClr val="D73735"/>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152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783102"/>
          </a:xfrm>
        </p:spPr>
        <p:txBody>
          <a:bodyPr>
            <a:normAutofit/>
          </a:bodyPr>
          <a:lstStyle/>
          <a:p>
            <a:r>
              <a:rPr lang="en-US" sz="3600" dirty="0" smtClean="0"/>
              <a:t>Comparing Different Technologies</a:t>
            </a:r>
            <a:endParaRPr lang="en-US" sz="3600" dirty="0"/>
          </a:p>
        </p:txBody>
      </p:sp>
      <p:graphicFrame>
        <p:nvGraphicFramePr>
          <p:cNvPr id="4" name="Table 3"/>
          <p:cNvGraphicFramePr>
            <a:graphicFrameLocks noGrp="1"/>
          </p:cNvGraphicFramePr>
          <p:nvPr/>
        </p:nvGraphicFramePr>
        <p:xfrm>
          <a:off x="2133600" y="2133600"/>
          <a:ext cx="6096000" cy="3839351"/>
        </p:xfrm>
        <a:graphic>
          <a:graphicData uri="http://schemas.openxmlformats.org/drawingml/2006/table">
            <a:tbl>
              <a:tblPr firstRow="1" bandRow="1">
                <a:tableStyleId>{5C22544A-7EE6-4342-B048-85BDC9FD1C3A}</a:tableStyleId>
              </a:tblPr>
              <a:tblGrid>
                <a:gridCol w="3048000"/>
                <a:gridCol w="3048000"/>
              </a:tblGrid>
              <a:tr h="584200">
                <a:tc>
                  <a:txBody>
                    <a:bodyPr/>
                    <a:lstStyle/>
                    <a:p>
                      <a:pPr algn="ctr"/>
                      <a:r>
                        <a:rPr lang="en-US" dirty="0" smtClean="0"/>
                        <a:t>Advantages</a:t>
                      </a:r>
                      <a:endParaRPr lang="en-US" dirty="0"/>
                    </a:p>
                  </a:txBody>
                  <a:tcPr anchor="ctr">
                    <a:solidFill>
                      <a:srgbClr val="008000"/>
                    </a:solidFill>
                  </a:tcPr>
                </a:tc>
                <a:tc>
                  <a:txBody>
                    <a:bodyPr/>
                    <a:lstStyle/>
                    <a:p>
                      <a:pPr algn="ctr"/>
                      <a:r>
                        <a:rPr lang="en-US" dirty="0" smtClean="0"/>
                        <a:t>Disadvantages</a:t>
                      </a:r>
                      <a:endParaRPr lang="en-US" dirty="0"/>
                    </a:p>
                  </a:txBody>
                  <a:tcPr anchor="ctr">
                    <a:solidFill>
                      <a:schemeClr val="accent3"/>
                    </a:solidFill>
                  </a:tcPr>
                </a:tc>
              </a:tr>
              <a:tr h="3255151">
                <a:tc>
                  <a:txBody>
                    <a:bodyPr/>
                    <a:lstStyle/>
                    <a:p>
                      <a:r>
                        <a:rPr lang="en-US" dirty="0" smtClean="0"/>
                        <a:t>Can use single molecule</a:t>
                      </a:r>
                      <a:r>
                        <a:rPr lang="en-US" baseline="0" dirty="0" smtClean="0"/>
                        <a:t> as template</a:t>
                      </a:r>
                    </a:p>
                    <a:p>
                      <a:endParaRPr lang="en-US" baseline="0" dirty="0" smtClean="0"/>
                    </a:p>
                    <a:p>
                      <a:r>
                        <a:rPr lang="en-US" baseline="0" dirty="0" smtClean="0"/>
                        <a:t>Potential for very long reads</a:t>
                      </a:r>
                    </a:p>
                    <a:p>
                      <a:r>
                        <a:rPr lang="en-US" baseline="0" dirty="0" smtClean="0"/>
                        <a:t>(several kb+)</a:t>
                      </a:r>
                    </a:p>
                    <a:p>
                      <a:endParaRPr lang="en-US" baseline="0" dirty="0" smtClean="0"/>
                    </a:p>
                  </a:txBody>
                  <a:tcPr marL="182880" marR="182880" marT="91440" marB="91440">
                    <a:solidFill>
                      <a:schemeClr val="bg1">
                        <a:lumMod val="85000"/>
                      </a:schemeClr>
                    </a:solidFill>
                  </a:tcPr>
                </a:tc>
                <a:tc>
                  <a:txBody>
                    <a:bodyPr/>
                    <a:lstStyle/>
                    <a:p>
                      <a:r>
                        <a:rPr lang="en-US" dirty="0" smtClean="0"/>
                        <a:t>High error rate (~10-15%) </a:t>
                      </a:r>
                    </a:p>
                    <a:p>
                      <a:endParaRPr lang="en-US" dirty="0" smtClean="0"/>
                    </a:p>
                    <a:p>
                      <a:r>
                        <a:rPr lang="en-US" dirty="0" smtClean="0"/>
                        <a:t>Medium/high cost per base</a:t>
                      </a:r>
                    </a:p>
                    <a:p>
                      <a:endParaRPr lang="en-US" baseline="0" dirty="0" smtClean="0"/>
                    </a:p>
                    <a:p>
                      <a:r>
                        <a:rPr lang="en-US" baseline="0" dirty="0" smtClean="0"/>
                        <a:t>High startup costs</a:t>
                      </a:r>
                      <a:endParaRPr lang="en-US" dirty="0" smtClean="0"/>
                    </a:p>
                  </a:txBody>
                  <a:tcPr marL="182880" marR="182880" marT="91440" marB="91440">
                    <a:solidFill>
                      <a:schemeClr val="bg1">
                        <a:lumMod val="85000"/>
                      </a:schemeClr>
                    </a:solidFill>
                  </a:tcPr>
                </a:tc>
              </a:tr>
            </a:tbl>
          </a:graphicData>
        </a:graphic>
      </p:graphicFrame>
      <p:sp>
        <p:nvSpPr>
          <p:cNvPr id="6" name="TextBox 5"/>
          <p:cNvSpPr txBox="1"/>
          <p:nvPr/>
        </p:nvSpPr>
        <p:spPr>
          <a:xfrm>
            <a:off x="3561436" y="1371600"/>
            <a:ext cx="3057247" cy="523220"/>
          </a:xfrm>
          <a:prstGeom prst="rect">
            <a:avLst/>
          </a:prstGeom>
          <a:noFill/>
        </p:spPr>
        <p:txBody>
          <a:bodyPr wrap="none" rtlCol="0">
            <a:spAutoFit/>
          </a:bodyPr>
          <a:lstStyle/>
          <a:p>
            <a:pPr algn="ctr"/>
            <a:r>
              <a:rPr lang="en-US" sz="2800" b="1" dirty="0" err="1">
                <a:solidFill>
                  <a:prstClr val="black"/>
                </a:solidFill>
                <a:latin typeface="Gill Sans MT"/>
              </a:rPr>
              <a:t>PacBio</a:t>
            </a:r>
            <a:r>
              <a:rPr lang="en-US" sz="2800" b="1" dirty="0">
                <a:solidFill>
                  <a:prstClr val="black"/>
                </a:solidFill>
                <a:latin typeface="Gill Sans MT"/>
              </a:rPr>
              <a:t> </a:t>
            </a:r>
            <a:r>
              <a:rPr lang="en-US" sz="2800" dirty="0">
                <a:solidFill>
                  <a:prstClr val="black"/>
                </a:solidFill>
                <a:latin typeface="Gill Sans MT"/>
              </a:rPr>
              <a:t>Sequencing</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2294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1943809" y="1541997"/>
            <a:ext cx="6496828" cy="369332"/>
          </a:xfrm>
          <a:prstGeom prst="rect">
            <a:avLst/>
          </a:prstGeom>
          <a:noFill/>
        </p:spPr>
        <p:txBody>
          <a:bodyPr wrap="none" rtlCol="0">
            <a:spAutoFit/>
          </a:bodyPr>
          <a:lstStyle/>
          <a:p>
            <a:r>
              <a:rPr lang="en-US" dirty="0">
                <a:solidFill>
                  <a:prstClr val="black"/>
                </a:solidFill>
                <a:latin typeface="Century Gothic"/>
                <a:cs typeface="Century Gothic"/>
              </a:rPr>
              <a:t>Some words have special meanings in scientific context</a:t>
            </a:r>
          </a:p>
        </p:txBody>
      </p:sp>
      <p:sp>
        <p:nvSpPr>
          <p:cNvPr id="11" name="TextBox 10"/>
          <p:cNvSpPr txBox="1"/>
          <p:nvPr/>
        </p:nvSpPr>
        <p:spPr>
          <a:xfrm>
            <a:off x="3058250" y="2271087"/>
            <a:ext cx="4613305" cy="1107996"/>
          </a:xfrm>
          <a:prstGeom prst="rect">
            <a:avLst/>
          </a:prstGeom>
          <a:noFill/>
        </p:spPr>
        <p:txBody>
          <a:bodyPr wrap="square" rtlCol="0">
            <a:spAutoFit/>
          </a:bodyPr>
          <a:lstStyle/>
          <a:p>
            <a:pPr algn="ctr"/>
            <a:r>
              <a:rPr lang="en-US" sz="6600" dirty="0">
                <a:solidFill>
                  <a:prstClr val="black"/>
                </a:solidFill>
                <a:effectLst>
                  <a:outerShdw blurRad="50800" dist="38100" dir="2700000" algn="tl" rotWithShape="0">
                    <a:srgbClr val="000000">
                      <a:alpha val="43000"/>
                    </a:srgbClr>
                  </a:outerShdw>
                </a:effectLst>
                <a:latin typeface="Calibri"/>
              </a:rPr>
              <a:t>THEORY</a:t>
            </a:r>
          </a:p>
        </p:txBody>
      </p:sp>
      <p:sp>
        <p:nvSpPr>
          <p:cNvPr id="12" name="TextBox 11"/>
          <p:cNvSpPr txBox="1"/>
          <p:nvPr/>
        </p:nvSpPr>
        <p:spPr>
          <a:xfrm>
            <a:off x="3058250" y="3636854"/>
            <a:ext cx="4613305" cy="1107996"/>
          </a:xfrm>
          <a:prstGeom prst="rect">
            <a:avLst/>
          </a:prstGeom>
          <a:noFill/>
        </p:spPr>
        <p:txBody>
          <a:bodyPr wrap="square" rtlCol="0">
            <a:spAutoFit/>
          </a:bodyPr>
          <a:lstStyle/>
          <a:p>
            <a:pPr algn="ctr"/>
            <a:r>
              <a:rPr lang="en-US" sz="6600">
                <a:solidFill>
                  <a:prstClr val="black"/>
                </a:solidFill>
                <a:effectLst>
                  <a:outerShdw blurRad="50800" dist="38100" dir="2700000" algn="tl" rotWithShape="0">
                    <a:srgbClr val="000000">
                      <a:alpha val="43000"/>
                    </a:srgbClr>
                  </a:outerShdw>
                </a:effectLst>
                <a:latin typeface="Calibri"/>
              </a:rPr>
              <a:t>FINISH</a:t>
            </a:r>
          </a:p>
        </p:txBody>
      </p:sp>
      <p:sp>
        <p:nvSpPr>
          <p:cNvPr id="13" name="TextBox 12"/>
          <p:cNvSpPr txBox="1"/>
          <p:nvPr/>
        </p:nvSpPr>
        <p:spPr>
          <a:xfrm>
            <a:off x="1943809" y="272117"/>
            <a:ext cx="6812507" cy="584776"/>
          </a:xfrm>
          <a:prstGeom prst="rect">
            <a:avLst/>
          </a:prstGeom>
          <a:noFill/>
        </p:spPr>
        <p:txBody>
          <a:bodyPr wrap="square" rtlCol="0">
            <a:spAutoFit/>
          </a:bodyPr>
          <a:lstStyle/>
          <a:p>
            <a:r>
              <a:rPr lang="en-US" sz="3200" b="1" dirty="0" smtClean="0">
                <a:solidFill>
                  <a:prstClr val="black"/>
                </a:solidFill>
                <a:latin typeface="Century Gothic"/>
                <a:cs typeface="Century Gothic"/>
              </a:rPr>
              <a:t>Special use of the word “finish”</a:t>
            </a:r>
            <a:endParaRPr lang="en-US" sz="3200" b="1" dirty="0">
              <a:solidFill>
                <a:prstClr val="black"/>
              </a:solidFill>
              <a:latin typeface="Century Gothic"/>
              <a:cs typeface="Century Gothic"/>
            </a:endParaRPr>
          </a:p>
        </p:txBody>
      </p:sp>
      <p:sp>
        <p:nvSpPr>
          <p:cNvPr id="15" name="TextBox 14"/>
          <p:cNvSpPr txBox="1"/>
          <p:nvPr/>
        </p:nvSpPr>
        <p:spPr>
          <a:xfrm>
            <a:off x="2974412" y="5046618"/>
            <a:ext cx="5145491" cy="646331"/>
          </a:xfrm>
          <a:prstGeom prst="rect">
            <a:avLst/>
          </a:prstGeom>
          <a:noFill/>
        </p:spPr>
        <p:txBody>
          <a:bodyPr wrap="square" rtlCol="0">
            <a:spAutoFit/>
          </a:bodyPr>
          <a:lstStyle/>
          <a:p>
            <a:pPr algn="r"/>
            <a:r>
              <a:rPr lang="en-US" dirty="0" smtClean="0">
                <a:solidFill>
                  <a:prstClr val="black"/>
                </a:solidFill>
                <a:latin typeface="Century Gothic"/>
                <a:cs typeface="Century Gothic"/>
              </a:rPr>
              <a:t>Before annotation, phage genomes should be sequenced </a:t>
            </a:r>
            <a:r>
              <a:rPr lang="en-US" b="1" dirty="0" smtClean="0">
                <a:solidFill>
                  <a:prstClr val="black"/>
                </a:solidFill>
                <a:latin typeface="Century Gothic"/>
                <a:cs typeface="Century Gothic"/>
              </a:rPr>
              <a:t>AND</a:t>
            </a:r>
            <a:r>
              <a:rPr lang="en-US" dirty="0" smtClean="0">
                <a:solidFill>
                  <a:prstClr val="black"/>
                </a:solidFill>
                <a:latin typeface="Century Gothic"/>
                <a:cs typeface="Century Gothic"/>
              </a:rPr>
              <a:t> finished.</a:t>
            </a:r>
            <a:endParaRPr lang="en-US" dirty="0">
              <a:solidFill>
                <a:prstClr val="black"/>
              </a:solidFill>
              <a:latin typeface="Century Gothic"/>
              <a:cs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5908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left)">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lide(from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3024</TotalTime>
  <Words>4057</Words>
  <Application>Microsoft Macintosh PowerPoint</Application>
  <PresentationFormat>On-screen Show (4:3)</PresentationFormat>
  <Paragraphs>781</Paragraphs>
  <Slides>80</Slides>
  <Notes>7</Notes>
  <HiddenSlides>0</HiddenSlides>
  <MMClips>0</MMClips>
  <ScaleCrop>false</ScaleCrop>
  <HeadingPairs>
    <vt:vector size="4" baseType="variant">
      <vt:variant>
        <vt:lpstr>Design Template</vt:lpstr>
      </vt:variant>
      <vt:variant>
        <vt:i4>3</vt:i4>
      </vt:variant>
      <vt:variant>
        <vt:lpstr>Slide Titles</vt:lpstr>
      </vt:variant>
      <vt:variant>
        <vt:i4>80</vt:i4>
      </vt:variant>
    </vt:vector>
  </HeadingPairs>
  <TitlesOfParts>
    <vt:vector size="83" baseType="lpstr">
      <vt:lpstr>Office Theme</vt:lpstr>
      <vt:lpstr>1_Office Theme</vt:lpstr>
      <vt:lpstr>Solstice</vt:lpstr>
      <vt:lpstr>Slide 1</vt:lpstr>
      <vt:lpstr>Slide 2</vt:lpstr>
      <vt:lpstr>Slide 3</vt:lpstr>
      <vt:lpstr>Slide 4</vt:lpstr>
      <vt:lpstr>Shotgun Genome Sequencing</vt:lpstr>
      <vt:lpstr>Shotgun Genome Sequencing</vt:lpstr>
      <vt:lpstr>All the King’s horses and all the King’s men…</vt:lpstr>
      <vt:lpstr>Slide 8</vt:lpstr>
      <vt:lpstr>Slide 9</vt:lpstr>
      <vt:lpstr>Slide 10</vt:lpstr>
      <vt:lpstr>Slide 11</vt:lpstr>
      <vt:lpstr>Slide 12</vt:lpstr>
      <vt:lpstr>Slide 13</vt:lpstr>
      <vt:lpstr>Slide 14</vt:lpstr>
      <vt:lpstr>Slide 15</vt:lpstr>
      <vt:lpstr>Slide 16</vt:lpstr>
      <vt:lpstr>Slide 17</vt:lpstr>
      <vt:lpstr>Slide 18</vt:lpstr>
      <vt:lpstr>Sanger Sequencing Reactions</vt:lpstr>
      <vt:lpstr>Sanger Sequencing</vt:lpstr>
      <vt:lpstr>Sanger Sequencing</vt:lpstr>
      <vt:lpstr>Sanger Sequencing</vt:lpstr>
      <vt:lpstr>Sanger Sequencing</vt:lpstr>
      <vt:lpstr>Sanger Sequencing</vt:lpstr>
      <vt:lpstr>Sanger Sequencing</vt:lpstr>
      <vt:lpstr>Sanger Sequencing</vt:lpstr>
      <vt:lpstr>Sanger Sequencing</vt:lpstr>
      <vt:lpstr>Sanger Sequencing</vt:lpstr>
      <vt:lpstr>Sanger Sequencing Output</vt:lpstr>
      <vt:lpstr>Sanger Throughput Limitations</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Ion Torrent Sequencing</vt:lpstr>
      <vt:lpstr>Illumina Sequencing</vt:lpstr>
      <vt:lpstr>Next-Gen Sequencing</vt:lpstr>
      <vt:lpstr>Slide 65</vt:lpstr>
      <vt:lpstr>Slide 66</vt:lpstr>
      <vt:lpstr>Slide 67</vt:lpstr>
      <vt:lpstr>Slide 68</vt:lpstr>
      <vt:lpstr>Single Molecule Sequencing</vt:lpstr>
      <vt:lpstr>Slide 70</vt:lpstr>
      <vt:lpstr>Slide 71</vt:lpstr>
      <vt:lpstr>Slide 72</vt:lpstr>
      <vt:lpstr>Slide 73</vt:lpstr>
      <vt:lpstr>Chimps vs. Humans</vt:lpstr>
      <vt:lpstr>Slide 75</vt:lpstr>
      <vt:lpstr>Comparing Different Technologies</vt:lpstr>
      <vt:lpstr>Comparing Different Technologies</vt:lpstr>
      <vt:lpstr>Comparing Different Technologies</vt:lpstr>
      <vt:lpstr>Comparing Different Technologies</vt:lpstr>
      <vt:lpstr>Comparing Different Technologies</vt:lpstr>
    </vt:vector>
  </TitlesOfParts>
  <Company>University of Pittsburgh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Russell</dc:creator>
  <cp:lastModifiedBy>Dan Russell</cp:lastModifiedBy>
  <cp:revision>88</cp:revision>
  <dcterms:created xsi:type="dcterms:W3CDTF">2012-07-12T14:44:56Z</dcterms:created>
  <dcterms:modified xsi:type="dcterms:W3CDTF">2012-07-12T15:01:37Z</dcterms:modified>
</cp:coreProperties>
</file>