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3" r:id="rId4"/>
    <p:sldId id="258" r:id="rId5"/>
    <p:sldId id="271" r:id="rId6"/>
    <p:sldId id="266" r:id="rId7"/>
    <p:sldId id="275" r:id="rId8"/>
    <p:sldId id="277" r:id="rId9"/>
    <p:sldId id="276" r:id="rId10"/>
    <p:sldId id="278" r:id="rId11"/>
    <p:sldId id="279" r:id="rId12"/>
    <p:sldId id="280" r:id="rId13"/>
    <p:sldId id="285" r:id="rId14"/>
    <p:sldId id="282" r:id="rId15"/>
    <p:sldId id="284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E4319-2B66-B64C-A56D-5D252305039A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4004-6DDD-BD46-9677-30F563F7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A2E1-E317-5E47-A0F6-D94F935DF61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D2C60-4111-F040-8A53-067CBD4F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EFE0-7341-3F47-9B81-DFC67507C279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15720-209F-A046-8472-AD7FB8E1E25D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fld id="{C91A77E2-FD68-3F45-9508-AD7ED4E7A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6D8D72E-E9A7-C240-8D56-732B089EA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5AD56D7-CEDE-7E49-A7C0-0BBF967E5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9B50-EE11-084C-8C29-767574F6B0D1}" type="datetimeFigureOut">
              <a:rPr lang="en-US" smtClean="0"/>
              <a:pPr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Bacteriophage Gene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Welkin Pope</a:t>
            </a:r>
          </a:p>
          <a:p>
            <a:r>
              <a:rPr lang="en-US" dirty="0" smtClean="0"/>
              <a:t>SEA-PHAGES In </a:t>
            </a:r>
            <a:r>
              <a:rPr lang="en-US" dirty="0" err="1" smtClean="0"/>
              <a:t>Silico</a:t>
            </a:r>
            <a:r>
              <a:rPr lang="en-US" dirty="0" smtClean="0"/>
              <a:t> Workshop</a:t>
            </a:r>
            <a:r>
              <a:rPr lang="en-US" smtClean="0"/>
              <a:t>,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5594"/>
            <a:ext cx="8229600" cy="1143000"/>
          </a:xfrm>
        </p:spPr>
        <p:txBody>
          <a:bodyPr/>
          <a:lstStyle/>
          <a:p>
            <a:r>
              <a:rPr lang="en-US" dirty="0" err="1" smtClean="0"/>
              <a:t>HHPred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09-13 at 12.15.15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863" y="1600200"/>
            <a:ext cx="6198219" cy="42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09-13 at 12.15.50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2" y="1417638"/>
            <a:ext cx="7533386" cy="39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5517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Phage gene order is *somewhat* conserved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Terminase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Portal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Capsid Maturation Protease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Scaffolding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Major Capsid Subunit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Major Tail Subunit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Tail Assembly Chaperones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Tape measure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Minor Tail Proteins</a:t>
            </a:r>
          </a:p>
          <a:p>
            <a:r>
              <a:rPr lang="en-US" sz="2000" dirty="0" smtClean="0"/>
              <a:t>Lysis (</a:t>
            </a:r>
            <a:r>
              <a:rPr lang="en-US" sz="2000" dirty="0" err="1" smtClean="0"/>
              <a:t>lysins</a:t>
            </a:r>
            <a:r>
              <a:rPr lang="en-US" sz="2000" dirty="0" smtClean="0"/>
              <a:t>, </a:t>
            </a:r>
            <a:r>
              <a:rPr lang="en-US" sz="2000" dirty="0" err="1" smtClean="0"/>
              <a:t>holins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Integration cassette</a:t>
            </a:r>
          </a:p>
          <a:p>
            <a:r>
              <a:rPr lang="en-US" sz="2000" dirty="0" smtClean="0"/>
              <a:t>DNA metabolism/Replication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Phagesdb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Phamerator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Fig10 4-19-13.tif"/>
          <p:cNvPicPr>
            <a:picLocks noChangeAspect="1"/>
          </p:cNvPicPr>
          <p:nvPr/>
        </p:nvPicPr>
        <p:blipFill>
          <a:blip r:embed="rId2"/>
          <a:srcRect l="2641" t="56371" r="73985" b="15955"/>
          <a:stretch>
            <a:fillRect/>
          </a:stretch>
        </p:blipFill>
        <p:spPr bwMode="auto">
          <a:xfrm>
            <a:off x="6873875" y="3290888"/>
            <a:ext cx="22701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8" descr="Fig10 4-19-13.tif"/>
          <p:cNvPicPr>
            <a:picLocks noChangeAspect="1"/>
          </p:cNvPicPr>
          <p:nvPr/>
        </p:nvPicPr>
        <p:blipFill>
          <a:blip r:embed="rId2"/>
          <a:srcRect b="63815"/>
          <a:stretch>
            <a:fillRect/>
          </a:stretch>
        </p:blipFill>
        <p:spPr bwMode="auto">
          <a:xfrm>
            <a:off x="0" y="0"/>
            <a:ext cx="73152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0" descr="Fig10 4-19-13.tif"/>
          <p:cNvPicPr>
            <a:picLocks noChangeAspect="1"/>
          </p:cNvPicPr>
          <p:nvPr/>
        </p:nvPicPr>
        <p:blipFill>
          <a:blip r:embed="rId2"/>
          <a:srcRect t="38289" b="47861"/>
          <a:stretch>
            <a:fillRect/>
          </a:stretch>
        </p:blipFill>
        <p:spPr bwMode="auto">
          <a:xfrm>
            <a:off x="-152400" y="4267200"/>
            <a:ext cx="7315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Functions and function </a:t>
            </a:r>
            <a:r>
              <a:rPr lang="en-US" dirty="0" smtClean="0"/>
              <a:t>sources</a:t>
            </a:r>
            <a:r>
              <a:rPr lang="en-US" dirty="0"/>
              <a:t> </a:t>
            </a:r>
            <a:r>
              <a:rPr lang="en-US" dirty="0" smtClean="0"/>
              <a:t>in your Annotation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First: </a:t>
            </a:r>
            <a:r>
              <a:rPr lang="en-US" dirty="0" err="1"/>
              <a:t>Phamerator</a:t>
            </a:r>
            <a:r>
              <a:rPr lang="en-US" dirty="0"/>
              <a:t>/</a:t>
            </a:r>
            <a:r>
              <a:rPr lang="en-US" dirty="0" err="1"/>
              <a:t>Phagesdb</a:t>
            </a:r>
            <a:r>
              <a:rPr lang="en-US" dirty="0"/>
              <a:t>. Include </a:t>
            </a:r>
            <a:r>
              <a:rPr lang="en-US" dirty="0" err="1"/>
              <a:t>phagename</a:t>
            </a:r>
            <a:r>
              <a:rPr lang="en-US" dirty="0"/>
              <a:t> and gene number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Most of these will be supported by </a:t>
            </a:r>
            <a:r>
              <a:rPr lang="en-US" dirty="0" err="1"/>
              <a:t>HHpred</a:t>
            </a:r>
            <a:r>
              <a:rPr lang="en-US" dirty="0"/>
              <a:t> and BLAST on NCBI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Second: If you find a new function NOT in </a:t>
            </a:r>
            <a:r>
              <a:rPr lang="en-US" dirty="0" err="1"/>
              <a:t>Phamerator</a:t>
            </a:r>
            <a:r>
              <a:rPr lang="en-US" dirty="0"/>
              <a:t>/</a:t>
            </a:r>
            <a:r>
              <a:rPr lang="en-US" dirty="0" err="1"/>
              <a:t>Phagesdb</a:t>
            </a:r>
            <a:r>
              <a:rPr lang="en-US" dirty="0"/>
              <a:t> or in conflict with the </a:t>
            </a:r>
            <a:r>
              <a:rPr lang="en-US" dirty="0" err="1"/>
              <a:t>Phamerator</a:t>
            </a:r>
            <a:r>
              <a:rPr lang="en-US" dirty="0"/>
              <a:t>/</a:t>
            </a:r>
            <a:r>
              <a:rPr lang="en-US" dirty="0" err="1"/>
              <a:t>Phagesdb</a:t>
            </a:r>
            <a:r>
              <a:rPr lang="en-US" dirty="0"/>
              <a:t> assignment, include in your notes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HHpred</a:t>
            </a:r>
            <a:r>
              <a:rPr lang="en-US" dirty="0"/>
              <a:t>, Include probability score and approximate % of match length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Or </a:t>
            </a:r>
            <a:r>
              <a:rPr lang="en-US" dirty="0" smtClean="0"/>
              <a:t>--</a:t>
            </a:r>
            <a:endParaRPr lang="en-US" dirty="0"/>
          </a:p>
          <a:p>
            <a:pPr lvl="1"/>
            <a:r>
              <a:rPr lang="en-US" dirty="0" err="1"/>
              <a:t>BLASTp</a:t>
            </a:r>
            <a:r>
              <a:rPr lang="en-US" dirty="0"/>
              <a:t> </a:t>
            </a:r>
            <a:r>
              <a:rPr lang="en-US" dirty="0" err="1"/>
              <a:t>pn</a:t>
            </a:r>
            <a:r>
              <a:rPr lang="en-US" dirty="0"/>
              <a:t> NCBI. Include e value, species/</a:t>
            </a:r>
            <a:r>
              <a:rPr lang="en-US" dirty="0" err="1"/>
              <a:t>phagename</a:t>
            </a:r>
            <a:r>
              <a:rPr lang="en-US" dirty="0"/>
              <a:t>, and approximate % of match </a:t>
            </a:r>
            <a:r>
              <a:rPr lang="en-US"/>
              <a:t>length</a:t>
            </a:r>
            <a:r>
              <a:rPr lang="en-US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Finally: Include any other support you would like to. (Run TMHMM on a putative </a:t>
            </a:r>
            <a:r>
              <a:rPr lang="en-US" dirty="0" err="1"/>
              <a:t>holin</a:t>
            </a:r>
            <a:r>
              <a:rPr lang="en-US" dirty="0"/>
              <a:t>, and find two </a:t>
            </a:r>
            <a:r>
              <a:rPr lang="en-US" dirty="0" err="1"/>
              <a:t>transmembrane</a:t>
            </a:r>
            <a:r>
              <a:rPr lang="en-US" dirty="0"/>
              <a:t> domains? Write it down! Find one unlabeled gene between the portal and the major capsid protein? Sounds like a good candidate for the capsid maturation protease, assigned via </a:t>
            </a:r>
            <a:r>
              <a:rPr lang="en-US" dirty="0" err="1"/>
              <a:t>synteny</a:t>
            </a:r>
            <a:r>
              <a:rPr lang="en-US" dirty="0"/>
              <a:t>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7320" y="3778472"/>
            <a:ext cx="8763000" cy="25068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400" b="1" dirty="0" smtClean="0"/>
              <a:t>Virion structural and assembly genes</a:t>
            </a:r>
            <a:r>
              <a:rPr lang="en-US" sz="2400" dirty="0" smtClean="0"/>
              <a:t>, i.e. those encoding proteins that are either components of virion particles or assist in their formation.  These include genes encoding the </a:t>
            </a:r>
            <a:r>
              <a:rPr lang="en-US" sz="2400" dirty="0" err="1" smtClean="0"/>
              <a:t>terminase</a:t>
            </a:r>
            <a:r>
              <a:rPr lang="en-US" sz="2400" dirty="0" smtClean="0"/>
              <a:t>, portal, capsid maturation protease, scaffolding protein, major capsid protein, head to tail connectors, major tail subunit, tail assembly chaperones, tape measure protein, and minor tail proteins.</a:t>
            </a:r>
          </a:p>
          <a:p>
            <a:pPr lvl="0"/>
            <a:r>
              <a:rPr lang="en-US" sz="2400" b="1" dirty="0" smtClean="0"/>
              <a:t>Genes involved in phage DNA replication</a:t>
            </a:r>
            <a:r>
              <a:rPr lang="en-US" sz="2400" dirty="0" smtClean="0"/>
              <a:t>. These include DNA polymerase, DNA </a:t>
            </a:r>
            <a:r>
              <a:rPr lang="en-US" sz="2400" dirty="0" err="1" smtClean="0"/>
              <a:t>primase</a:t>
            </a:r>
            <a:r>
              <a:rPr lang="en-US" sz="2400" dirty="0" smtClean="0"/>
              <a:t>, DNA </a:t>
            </a:r>
            <a:r>
              <a:rPr lang="en-US" sz="2400" dirty="0" err="1" smtClean="0"/>
              <a:t>helicase</a:t>
            </a:r>
            <a:r>
              <a:rPr lang="en-US" sz="2400" dirty="0" smtClean="0"/>
              <a:t>, nucleotide metabolism genes, and </a:t>
            </a:r>
            <a:r>
              <a:rPr lang="en-US" sz="2400" dirty="0" err="1" smtClean="0"/>
              <a:t>ssDNA</a:t>
            </a:r>
            <a:r>
              <a:rPr lang="en-US" sz="2400" dirty="0" smtClean="0"/>
              <a:t> binding proteins.</a:t>
            </a:r>
          </a:p>
          <a:p>
            <a:pPr lvl="0"/>
            <a:r>
              <a:rPr lang="en-US" sz="2400" b="1" dirty="0" smtClean="0"/>
              <a:t>Genes involved in life cycle regulation</a:t>
            </a:r>
            <a:r>
              <a:rPr lang="en-US" sz="2400" dirty="0" smtClean="0"/>
              <a:t>.  These include various regulators such as repressors and activators, </a:t>
            </a:r>
            <a:r>
              <a:rPr lang="en-US" sz="2400" dirty="0" err="1" smtClean="0"/>
              <a:t>integrases</a:t>
            </a:r>
            <a:r>
              <a:rPr lang="en-US" sz="2400" dirty="0" smtClean="0"/>
              <a:t>, recombination directionality factors, etc.</a:t>
            </a:r>
          </a:p>
          <a:p>
            <a:pPr lvl="0"/>
            <a:r>
              <a:rPr lang="en-US" sz="2400" b="1" dirty="0" smtClean="0"/>
              <a:t>Genes involved in lysis</a:t>
            </a:r>
            <a:r>
              <a:rPr lang="en-US" sz="2400" dirty="0" smtClean="0"/>
              <a:t>, including </a:t>
            </a:r>
            <a:r>
              <a:rPr lang="en-US" sz="2400" dirty="0" err="1" smtClean="0"/>
              <a:t>endolysins</a:t>
            </a:r>
            <a:r>
              <a:rPr lang="en-US" sz="2400" dirty="0" smtClean="0"/>
              <a:t> (referred to as </a:t>
            </a:r>
            <a:r>
              <a:rPr lang="en-US" sz="2400" dirty="0" err="1" smtClean="0"/>
              <a:t>Lysin</a:t>
            </a:r>
            <a:r>
              <a:rPr lang="en-US" sz="2400" dirty="0" smtClean="0"/>
              <a:t> A in the mycobacteriophages), </a:t>
            </a:r>
            <a:r>
              <a:rPr lang="en-US" sz="2400" dirty="0" err="1" smtClean="0"/>
              <a:t>Lysin</a:t>
            </a:r>
            <a:r>
              <a:rPr lang="en-US" sz="2400" dirty="0" smtClean="0"/>
              <a:t> B, and </a:t>
            </a:r>
            <a:r>
              <a:rPr lang="en-US" sz="2400" dirty="0" err="1" smtClean="0"/>
              <a:t>Holins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b="1" dirty="0" smtClean="0"/>
              <a:t>Other well-characterized genes</a:t>
            </a:r>
            <a:r>
              <a:rPr lang="en-US" sz="2400" dirty="0" smtClean="0"/>
              <a:t>, including transcription factors, toxin/anti-toxin systems, peptidases, </a:t>
            </a:r>
            <a:r>
              <a:rPr lang="en-US" sz="2400" dirty="0" err="1" smtClean="0"/>
              <a:t>phosphatases</a:t>
            </a:r>
            <a:r>
              <a:rPr lang="en-US" sz="2400" dirty="0" smtClean="0"/>
              <a:t>, host gene homologues, </a:t>
            </a:r>
            <a:r>
              <a:rPr lang="en-US" sz="2400" dirty="0" err="1" smtClean="0"/>
              <a:t>methylases</a:t>
            </a:r>
            <a:r>
              <a:rPr lang="en-US" sz="2400" dirty="0" smtClean="0"/>
              <a:t>, nucleases, and DNA binding proteins, among others.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47" name="Picture 19" descr="Anaya_map"/>
          <p:cNvPicPr>
            <a:picLocks noChangeAspect="1" noChangeArrowheads="1"/>
          </p:cNvPicPr>
          <p:nvPr/>
        </p:nvPicPr>
        <p:blipFill>
          <a:blip r:embed="rId3"/>
          <a:srcRect t="9711"/>
          <a:stretch>
            <a:fillRect/>
          </a:stretch>
        </p:blipFill>
        <p:spPr bwMode="auto">
          <a:xfrm>
            <a:off x="304800" y="1295400"/>
            <a:ext cx="8340725" cy="2125663"/>
          </a:xfrm>
          <a:prstGeom prst="rect">
            <a:avLst/>
          </a:prstGeom>
          <a:noFill/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57200" y="6858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Anaya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omega che12_c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70831" y="1525266"/>
            <a:ext cx="5049938" cy="478808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figure1_Assembly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2388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15345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7415" y="290945"/>
            <a:ext cx="6248400" cy="1189038"/>
          </a:xfrm>
        </p:spPr>
        <p:txBody>
          <a:bodyPr/>
          <a:lstStyle/>
          <a:p>
            <a:r>
              <a:rPr lang="en-US" dirty="0" smtClean="0"/>
              <a:t>Bacteriophage HK97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3" y="304800"/>
            <a:ext cx="1467930" cy="15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gular Pentagon 7"/>
          <p:cNvSpPr/>
          <p:nvPr/>
        </p:nvSpPr>
        <p:spPr>
          <a:xfrm>
            <a:off x="304800" y="3962400"/>
            <a:ext cx="152400" cy="152400"/>
          </a:xfrm>
          <a:prstGeom prst="pentagon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228600" y="4419600"/>
            <a:ext cx="152400" cy="152400"/>
          </a:xfrm>
          <a:prstGeom prst="hexagon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6327168"/>
            <a:ext cx="96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(gp5, </a:t>
            </a:r>
            <a:r>
              <a:rPr lang="en-US" sz="1400" dirty="0" err="1" smtClean="0"/>
              <a:t>mcp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4876800"/>
            <a:ext cx="565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(gp4)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5793" y="4495800"/>
            <a:ext cx="565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(gp3)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813" y="63271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Conway, </a:t>
            </a:r>
            <a:r>
              <a:rPr lang="en-US" dirty="0" err="1" smtClean="0"/>
              <a:t>Duda</a:t>
            </a:r>
            <a:r>
              <a:rPr lang="en-US" dirty="0" smtClean="0"/>
              <a:t>, and Hendrix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mbdaTailAssembly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859" b="-985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85317" y="5941497"/>
            <a:ext cx="110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Duda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3" y="304800"/>
            <a:ext cx="1467930" cy="15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 </a:t>
            </a:r>
            <a:r>
              <a:rPr lang="en-US" dirty="0" err="1" smtClean="0"/>
              <a:t>GenBank</a:t>
            </a:r>
            <a:endParaRPr lang="en-US" dirty="0" smtClean="0"/>
          </a:p>
          <a:p>
            <a:r>
              <a:rPr lang="en-US" dirty="0" smtClean="0"/>
              <a:t>Conserved Domains</a:t>
            </a:r>
          </a:p>
          <a:p>
            <a:r>
              <a:rPr lang="en-US" dirty="0" err="1" smtClean="0"/>
              <a:t>HHPred</a:t>
            </a:r>
            <a:endParaRPr lang="en-US" dirty="0" smtClean="0"/>
          </a:p>
          <a:p>
            <a:r>
              <a:rPr lang="en-US" dirty="0" err="1" smtClean="0"/>
              <a:t>Synteny</a:t>
            </a:r>
            <a:endParaRPr lang="en-US" dirty="0" smtClean="0"/>
          </a:p>
          <a:p>
            <a:r>
              <a:rPr lang="en-US" dirty="0" smtClean="0"/>
              <a:t>Using the </a:t>
            </a:r>
            <a:r>
              <a:rPr lang="en-US" dirty="0" err="1" smtClean="0"/>
              <a:t>Hatfull</a:t>
            </a:r>
            <a:r>
              <a:rPr lang="en-US" dirty="0" smtClean="0"/>
              <a:t> maps</a:t>
            </a:r>
          </a:p>
          <a:p>
            <a:r>
              <a:rPr lang="en-US" dirty="0" smtClean="0"/>
              <a:t>BLAST </a:t>
            </a:r>
            <a:r>
              <a:rPr lang="en-US" dirty="0" err="1" smtClean="0"/>
              <a:t>Phagesdb</a:t>
            </a:r>
            <a:endParaRPr lang="en-US" dirty="0" smtClean="0"/>
          </a:p>
          <a:p>
            <a:r>
              <a:rPr lang="en-US" dirty="0" err="1" smtClean="0"/>
              <a:t>Phamerator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09-14 at 10.31.12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642" y="445079"/>
            <a:ext cx="6031250" cy="37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Screen shot 2011-09-14 at 10.31.49 AM.png"/>
          <p:cNvPicPr>
            <a:picLocks noGrp="1"/>
          </p:cNvPicPr>
          <p:nvPr>
            <p:ph idx="1"/>
          </p:nvPr>
        </p:nvPicPr>
        <p:blipFill>
          <a:blip r:embed="rId3"/>
          <a:srcRect t="-16886" b="-16886"/>
          <a:stretch>
            <a:fillRect/>
          </a:stretch>
        </p:blipFill>
        <p:spPr bwMode="auto">
          <a:xfrm>
            <a:off x="457200" y="27835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Conserved Domain Database</a:t>
            </a:r>
            <a:endParaRPr lang="en-US" dirty="0"/>
          </a:p>
        </p:txBody>
      </p:sp>
      <p:pic>
        <p:nvPicPr>
          <p:cNvPr id="4" name="Content Placeholder 3" descr="Screen shot 2011-09-14 at 10.31.36 AM.png"/>
          <p:cNvPicPr>
            <a:picLocks noGrp="1"/>
          </p:cNvPicPr>
          <p:nvPr>
            <p:ph idx="1"/>
          </p:nvPr>
        </p:nvPicPr>
        <p:blipFill>
          <a:blip r:embed="rId2"/>
          <a:srcRect t="-123410" b="-123410"/>
          <a:stretch>
            <a:fillRect/>
          </a:stretch>
        </p:blipFill>
        <p:spPr bwMode="auto">
          <a:xfrm>
            <a:off x="457201" y="694756"/>
            <a:ext cx="8229600" cy="410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1-09-14 at 11.00.03 A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1368"/>
            <a:ext cx="8229601" cy="13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297</Words>
  <Application>Microsoft Macintosh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Bacteriophage Gene Functions</vt:lpstr>
      <vt:lpstr>PowerPoint Presentation</vt:lpstr>
      <vt:lpstr>Structural genes</vt:lpstr>
      <vt:lpstr>PowerPoint Presentation</vt:lpstr>
      <vt:lpstr>Bacteriophage HK97</vt:lpstr>
      <vt:lpstr>PowerPoint Presentation</vt:lpstr>
      <vt:lpstr>Functional Assignments</vt:lpstr>
      <vt:lpstr>PowerPoint Presentation</vt:lpstr>
      <vt:lpstr>Conserved Domain Database</vt:lpstr>
      <vt:lpstr>HHPred</vt:lpstr>
      <vt:lpstr>PowerPoint Presentation</vt:lpstr>
      <vt:lpstr>Synteny</vt:lpstr>
      <vt:lpstr>Phagesdb</vt:lpstr>
      <vt:lpstr>Phamerator</vt:lpstr>
      <vt:lpstr>PowerPoint Presentation</vt:lpstr>
      <vt:lpstr>Assigning Functions and function sources in your Annotation File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Phage morphology and assembly</dc:title>
  <dc:creator>Welkin Pope</dc:creator>
  <cp:lastModifiedBy>Welkin Pope</cp:lastModifiedBy>
  <cp:revision>21</cp:revision>
  <cp:lastPrinted>2014-01-21T13:07:05Z</cp:lastPrinted>
  <dcterms:created xsi:type="dcterms:W3CDTF">2014-01-21T13:04:46Z</dcterms:created>
  <dcterms:modified xsi:type="dcterms:W3CDTF">2015-01-30T16:53:08Z</dcterms:modified>
</cp:coreProperties>
</file>