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90" r:id="rId3"/>
    <p:sldId id="284" r:id="rId4"/>
    <p:sldId id="263" r:id="rId5"/>
    <p:sldId id="278" r:id="rId6"/>
    <p:sldId id="264" r:id="rId7"/>
    <p:sldId id="316" r:id="rId8"/>
    <p:sldId id="326" r:id="rId9"/>
    <p:sldId id="303" r:id="rId10"/>
    <p:sldId id="313" r:id="rId11"/>
    <p:sldId id="269" r:id="rId12"/>
    <p:sldId id="333" r:id="rId13"/>
    <p:sldId id="304" r:id="rId14"/>
    <p:sldId id="343" r:id="rId15"/>
    <p:sldId id="339" r:id="rId16"/>
    <p:sldId id="340" r:id="rId17"/>
    <p:sldId id="344" r:id="rId18"/>
    <p:sldId id="345" r:id="rId19"/>
    <p:sldId id="358" r:id="rId20"/>
    <p:sldId id="359" r:id="rId21"/>
    <p:sldId id="351" r:id="rId22"/>
    <p:sldId id="353" r:id="rId23"/>
    <p:sldId id="354" r:id="rId24"/>
    <p:sldId id="355" r:id="rId25"/>
    <p:sldId id="357" r:id="rId26"/>
    <p:sldId id="356" r:id="rId27"/>
    <p:sldId id="352" r:id="rId28"/>
    <p:sldId id="36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629" autoAdjust="0"/>
    <p:restoredTop sz="95652" autoAdjust="0"/>
  </p:normalViewPr>
  <p:slideViewPr>
    <p:cSldViewPr snapToObjects="1">
      <p:cViewPr>
        <p:scale>
          <a:sx n="150" d="100"/>
          <a:sy n="150" d="100"/>
        </p:scale>
        <p:origin x="-34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CF90F-6595-F449-BCA2-81CE42FE2B16}" type="datetimeFigureOut">
              <a:rPr lang="en-US" smtClean="0"/>
              <a:pPr/>
              <a:t>12/8/13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9407C-7438-174F-B7EF-6B476C09A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1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7C03A-FA5D-8042-BF44-B8758CE7748A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12/8/13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12/8/13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8511-E654-F140-BEF5-6C2A30C8F460}" type="datetimeFigureOut">
              <a:rPr lang="en-US" smtClean="0"/>
              <a:pPr/>
              <a:t>12/8/13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Predicting Genes in Mycobacteriophages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December </a:t>
            </a:r>
            <a:r>
              <a:rPr lang="en-US" dirty="0" smtClean="0"/>
              <a:t>10, 2013</a:t>
            </a:r>
            <a:endParaRPr lang="en-US" dirty="0" smtClean="0"/>
          </a:p>
          <a:p>
            <a:r>
              <a:rPr lang="en-US" dirty="0" smtClean="0"/>
              <a:t>D. Jacobs-Sera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We use 2 programs, Glimmer and </a:t>
            </a:r>
            <a:r>
              <a:rPr lang="en-US" dirty="0" err="1" smtClean="0"/>
              <a:t>GeneMark</a:t>
            </a:r>
            <a:r>
              <a:rPr lang="en-US" dirty="0" smtClean="0"/>
              <a:t>, to identify coding potential.</a:t>
            </a:r>
          </a:p>
          <a:p>
            <a:r>
              <a:rPr lang="en-US" dirty="0" smtClean="0"/>
              <a:t>We can use </a:t>
            </a:r>
            <a:r>
              <a:rPr lang="en-US" dirty="0" err="1" smtClean="0"/>
              <a:t>Phamerator</a:t>
            </a:r>
            <a:r>
              <a:rPr lang="en-US" dirty="0" smtClean="0"/>
              <a:t> output for quick visual representation of gene and nucleotide similarity  </a:t>
            </a:r>
          </a:p>
          <a:p>
            <a:r>
              <a:rPr lang="en-US" dirty="0" smtClean="0"/>
              <a:t>We can:</a:t>
            </a:r>
          </a:p>
          <a:p>
            <a:pPr lvl="1"/>
            <a:r>
              <a:rPr lang="en-US" dirty="0" smtClean="0"/>
              <a:t>Add a gene</a:t>
            </a:r>
          </a:p>
          <a:p>
            <a:pPr lvl="1"/>
            <a:r>
              <a:rPr lang="en-US" dirty="0" smtClean="0"/>
              <a:t>Delete a gene</a:t>
            </a:r>
          </a:p>
          <a:p>
            <a:pPr lvl="1"/>
            <a:r>
              <a:rPr lang="en-US" dirty="0" smtClean="0"/>
              <a:t>Change a gene start</a:t>
            </a:r>
          </a:p>
          <a:p>
            <a:r>
              <a:rPr lang="en-US" dirty="0" smtClean="0"/>
              <a:t>What is the supporting data?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600"/>
            <a:ext cx="77440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4400" dirty="0" smtClean="0"/>
              <a:t>Other features found in </a:t>
            </a:r>
          </a:p>
          <a:p>
            <a:pPr marL="514350" indent="-514350"/>
            <a:r>
              <a:rPr lang="en-US" sz="4400" dirty="0" smtClean="0"/>
              <a:t>Mycobacteriophage genomes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5908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 </a:t>
            </a:r>
            <a:r>
              <a:rPr lang="en-US" sz="3200" dirty="0" err="1" smtClean="0"/>
              <a:t>tRNAs</a:t>
            </a: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 </a:t>
            </a:r>
            <a:r>
              <a:rPr lang="en-US" sz="3200" dirty="0" err="1" smtClean="0"/>
              <a:t>tmRNAs</a:t>
            </a: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 </a:t>
            </a:r>
            <a:r>
              <a:rPr lang="en-US" sz="3200" dirty="0" err="1" smtClean="0"/>
              <a:t>AttP</a:t>
            </a:r>
            <a:r>
              <a:rPr lang="en-US" sz="3200" dirty="0" smtClean="0"/>
              <a:t> sites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 Terminators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 Frame shifts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 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65355"/>
            <a:ext cx="6572250" cy="2292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2400"/>
            <a:ext cx="4178300" cy="4170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393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8523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GeneMark</a:t>
            </a:r>
            <a:r>
              <a:rPr lang="en-US" dirty="0" smtClean="0"/>
              <a:t> Output (trained on </a:t>
            </a:r>
            <a:r>
              <a:rPr lang="en-US" i="1" dirty="0" smtClean="0"/>
              <a:t>M. </a:t>
            </a:r>
            <a:r>
              <a:rPr lang="en-US" i="1" dirty="0" err="1" smtClean="0"/>
              <a:t>smegmatis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6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61551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6200" y="571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60 -61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8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80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4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Comparisons with what we already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Phamerator</a:t>
            </a:r>
            <a:r>
              <a:rPr lang="en-US" dirty="0" smtClean="0"/>
              <a:t> comparisons</a:t>
            </a:r>
          </a:p>
          <a:p>
            <a:r>
              <a:rPr lang="en-US" dirty="0" smtClean="0"/>
              <a:t>BLAST </a:t>
            </a:r>
            <a:r>
              <a:rPr lang="en-US" dirty="0" smtClean="0"/>
              <a:t>comparisons</a:t>
            </a:r>
          </a:p>
          <a:p>
            <a:pPr lvl="2"/>
            <a:r>
              <a:rPr lang="en-US" dirty="0" smtClean="0"/>
              <a:t>At NCBI</a:t>
            </a:r>
          </a:p>
          <a:p>
            <a:pPr lvl="2"/>
            <a:r>
              <a:rPr lang="en-US" dirty="0" smtClean="0"/>
              <a:t>At </a:t>
            </a:r>
            <a:r>
              <a:rPr lang="en-US" dirty="0" err="1" smtClean="0"/>
              <a:t>phagesDB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Phamerator</a:t>
            </a:r>
            <a:r>
              <a:rPr lang="en-US" dirty="0" smtClean="0"/>
              <a:t> map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751"/>
            <a:ext cx="9144000" cy="46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9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8733" y="76200"/>
            <a:ext cx="8229600" cy="1143000"/>
          </a:xfrm>
        </p:spPr>
        <p:txBody>
          <a:bodyPr/>
          <a:lstStyle/>
          <a:p>
            <a:r>
              <a:rPr lang="en-US" dirty="0" smtClean="0"/>
              <a:t>Blast Comparisons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62" y="990600"/>
            <a:ext cx="602213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8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45720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81200" y="3886200"/>
            <a:ext cx="5105400" cy="1600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438400" y="4305300"/>
          <a:ext cx="4267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name="Drawing" r:id="rId3" imgW="2462543" imgH="425513" progId="">
                  <p:embed/>
                </p:oleObj>
              </mc:Choice>
              <mc:Fallback>
                <p:oleObj name="Drawing" r:id="rId3" imgW="2462543" imgH="42551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05300"/>
                        <a:ext cx="4267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609600" y="1293812"/>
            <a:ext cx="8001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Since the beginning of time, woman (being human) has tried to make order and sense out of her surroundings.  Gene annotation and analysis is just a  primal instinct to make order.  </a:t>
            </a:r>
          </a:p>
          <a:p>
            <a:endParaRPr lang="en-US" dirty="0"/>
          </a:p>
          <a:p>
            <a:r>
              <a:rPr lang="en-US" dirty="0"/>
              <a:t>Young children, as they prepare to enter school, are tested to see if they are ready by recognizing patterns, a form of making order.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2133600" y="3211512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1.  Where will the dot appear in the 4</a:t>
            </a:r>
            <a:r>
              <a:rPr lang="en-US" baseline="30000" dirty="0"/>
              <a:t>th</a:t>
            </a:r>
            <a:r>
              <a:rPr lang="en-US" dirty="0"/>
              <a:t> box?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762000" y="57912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Remember, everything you need to know, you learned in kindergarten….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572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It is all about finding the patterns…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8583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91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95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5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0"/>
            <a:ext cx="5111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55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14300"/>
            <a:ext cx="8661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75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83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723900"/>
            <a:ext cx="84201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97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53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18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Things to do often: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.dnam5 file often</a:t>
            </a:r>
          </a:p>
          <a:p>
            <a:r>
              <a:rPr lang="en-US" dirty="0" smtClean="0"/>
              <a:t>Save .dnam5 file as a new name.  (Then don’t save the old named one.)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0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228600"/>
            <a:ext cx="35052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57200"/>
            <a:ext cx="3492500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67" y="2345267"/>
            <a:ext cx="3009900" cy="269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267" y="3429000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43561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1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60500"/>
            <a:ext cx="42545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4724400" y="2057400"/>
            <a:ext cx="3810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Remember, you are working in the putative gene world.  All gene </a:t>
            </a:r>
            <a:r>
              <a:rPr lang="en-US" b="1" dirty="0" smtClean="0"/>
              <a:t>predictions</a:t>
            </a:r>
            <a:r>
              <a:rPr lang="en-US" dirty="0" smtClean="0"/>
              <a:t> </a:t>
            </a:r>
            <a:r>
              <a:rPr lang="en-US" dirty="0"/>
              <a:t>are made with the best evidence to date.  Most of that evidence is </a:t>
            </a:r>
            <a:r>
              <a:rPr lang="en-US" dirty="0" smtClean="0"/>
              <a:t>computational (</a:t>
            </a:r>
            <a:r>
              <a:rPr lang="en-US" dirty="0" err="1" smtClean="0"/>
              <a:t>bioinformatic</a:t>
            </a:r>
            <a:r>
              <a:rPr lang="en-US" dirty="0" smtClean="0"/>
              <a:t>), </a:t>
            </a:r>
            <a:r>
              <a:rPr lang="en-US" dirty="0"/>
              <a:t>not experimental.  Tomorrow’s data may give us better evidence, but your </a:t>
            </a:r>
            <a:r>
              <a:rPr lang="en-US" dirty="0" smtClean="0"/>
              <a:t>prediction </a:t>
            </a:r>
            <a:r>
              <a:rPr lang="en-US" dirty="0"/>
              <a:t>today is the best it can be …  today!   Make good </a:t>
            </a:r>
            <a:r>
              <a:rPr lang="en-US" dirty="0" smtClean="0"/>
              <a:t>predictions </a:t>
            </a:r>
            <a:r>
              <a:rPr lang="en-US" dirty="0"/>
              <a:t>following a consistent approach.  Let these </a:t>
            </a:r>
            <a:r>
              <a:rPr lang="en-US" dirty="0" smtClean="0"/>
              <a:t>predictions </a:t>
            </a:r>
            <a:r>
              <a:rPr lang="en-US" dirty="0"/>
              <a:t>lead to experimentation that can provide the evidence to improve future </a:t>
            </a:r>
            <a:r>
              <a:rPr lang="en-US" dirty="0" smtClean="0"/>
              <a:t>predictions.</a:t>
            </a:r>
            <a:endParaRPr lang="en-US" dirty="0"/>
          </a:p>
        </p:txBody>
      </p:sp>
      <p:sp>
        <p:nvSpPr>
          <p:cNvPr id="4915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Make-Believe or Putative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/>
              <a:t>        How many ATCGS are in a typical</a:t>
            </a:r>
          </a:p>
          <a:p>
            <a:pPr marL="514350" indent="-514350"/>
            <a:r>
              <a:rPr lang="en-US" sz="3200" dirty="0" smtClean="0"/>
              <a:t>        mycobacteriophage genome?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On average 70,000 base-pairs</a:t>
            </a:r>
          </a:p>
          <a:p>
            <a:pPr algn="ctr"/>
            <a:r>
              <a:rPr lang="en-US" sz="3200" dirty="0" smtClean="0"/>
              <a:t>Range  40,000 to 165,000 bps</a:t>
            </a:r>
            <a:endParaRPr lang="en-US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       What is the universal format for a  </a:t>
            </a:r>
            <a:br>
              <a:rPr lang="en-US" sz="3200" dirty="0" smtClean="0"/>
            </a:br>
            <a:r>
              <a:rPr lang="en-US" sz="3200" dirty="0" smtClean="0"/>
              <a:t>       sequence?</a:t>
            </a:r>
            <a:endParaRPr lang="en-US" sz="3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9144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FASTA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09600"/>
            <a:ext cx="7366000" cy="562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How do you make sense of the ATCGs?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1066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Convert to genes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67001"/>
            <a:ext cx="868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do you convert ATCGs to Genes?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539067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Codons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Code for Amino Acids, Starts, Stops</a:t>
            </a:r>
            <a:endParaRPr lang="en-US" sz="48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/>
          <a:lstStyle/>
          <a:p>
            <a:pPr algn="l"/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14138"/>
            <a:ext cx="6705600" cy="6162862"/>
          </a:xfrm>
        </p:spPr>
        <p:txBody>
          <a:bodyPr/>
          <a:lstStyle/>
          <a:p>
            <a:r>
              <a:rPr lang="en-US" dirty="0" smtClean="0"/>
              <a:t>Phages use the Bacterial  </a:t>
            </a:r>
          </a:p>
          <a:p>
            <a:pPr>
              <a:buNone/>
            </a:pPr>
            <a:r>
              <a:rPr lang="en-US" dirty="0" smtClean="0"/>
              <a:t>	Plastic code (NCBI:  Table 11)</a:t>
            </a:r>
          </a:p>
          <a:p>
            <a:r>
              <a:rPr lang="en-US" dirty="0" smtClean="0"/>
              <a:t>3 starts</a:t>
            </a:r>
          </a:p>
          <a:p>
            <a:pPr lvl="2">
              <a:buFont typeface="Courier New"/>
              <a:buChar char="o"/>
            </a:pPr>
            <a:r>
              <a:rPr lang="en-US" sz="3200" dirty="0" smtClean="0"/>
              <a:t>ATG   (</a:t>
            </a:r>
            <a:r>
              <a:rPr lang="en-US" sz="3200" dirty="0" err="1" smtClean="0"/>
              <a:t>methionine</a:t>
            </a:r>
            <a:r>
              <a:rPr lang="en-US" sz="3200" dirty="0" smtClean="0"/>
              <a:t>)</a:t>
            </a:r>
          </a:p>
          <a:p>
            <a:pPr lvl="2">
              <a:buFont typeface="Courier New"/>
              <a:buChar char="o"/>
            </a:pPr>
            <a:r>
              <a:rPr lang="en-US" sz="3200" dirty="0" smtClean="0"/>
              <a:t>GTG  (</a:t>
            </a:r>
            <a:r>
              <a:rPr lang="en-US" sz="3200" dirty="0" err="1" smtClean="0"/>
              <a:t>valine</a:t>
            </a:r>
            <a:r>
              <a:rPr lang="en-US" sz="3200" dirty="0" smtClean="0"/>
              <a:t>)</a:t>
            </a:r>
          </a:p>
          <a:p>
            <a:pPr lvl="2">
              <a:buFont typeface="Courier New"/>
              <a:buChar char="o"/>
            </a:pPr>
            <a:r>
              <a:rPr lang="en-US" sz="3200" dirty="0" smtClean="0"/>
              <a:t>TTG   (</a:t>
            </a:r>
            <a:r>
              <a:rPr lang="en-US" sz="3200" dirty="0" err="1" smtClean="0"/>
              <a:t>leucine</a:t>
            </a:r>
            <a:r>
              <a:rPr lang="en-US" sz="3200" dirty="0" smtClean="0"/>
              <a:t>)</a:t>
            </a:r>
          </a:p>
          <a:p>
            <a:pPr lvl="3">
              <a:buFont typeface="Arial"/>
              <a:buChar char="•"/>
            </a:pPr>
            <a:r>
              <a:rPr lang="en-US" sz="3200" dirty="0" smtClean="0"/>
              <a:t>3 stops (TAA, TAG, TGA)</a:t>
            </a:r>
          </a:p>
          <a:p>
            <a:pPr lvl="3">
              <a:buFont typeface="Arial"/>
              <a:buChar char="•"/>
            </a:pPr>
            <a:r>
              <a:rPr lang="en-US" sz="3200" dirty="0" smtClean="0"/>
              <a:t>Space in-between:  Open Reading Frame -- ORF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4635" y="763284"/>
            <a:ext cx="2302481" cy="180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847201"/>
            <a:ext cx="1809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www.cen.ulaval.ca</a:t>
            </a:r>
            <a:endParaRPr lang="en-US" sz="1200" dirty="0"/>
          </a:p>
        </p:txBody>
      </p:sp>
      <p:pic>
        <p:nvPicPr>
          <p:cNvPr id="6" name="Picture 5" descr="Codons_aminoacids_t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199"/>
            <a:ext cx="3124200" cy="3039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/>
              <a:t>ATGGACCTCTCGCCC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685800" y="2438400"/>
            <a:ext cx="799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ATG     GAC      CTC      TCG     CCC</a:t>
            </a:r>
            <a:r>
              <a:rPr lang="en-US"/>
              <a:t>   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035050" y="3276600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TGG    ACC    TCT    CGC    ….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365250" y="4038600"/>
            <a:ext cx="671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GGA    CCT    CTC    GCC    ….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517525" y="5145088"/>
            <a:ext cx="7502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If there are 3 choices (frames) in the forward direction,</a:t>
            </a:r>
          </a:p>
          <a:p>
            <a:r>
              <a:rPr lang="en-US" sz="2400"/>
              <a:t>how many are in the reverse direction?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  <p:bldP spid="88072" grpId="0"/>
      <p:bldP spid="88073" grpId="0"/>
      <p:bldP spid="88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dirty="0" smtClean="0"/>
              <a:t>Six Frame Translations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57293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434</Words>
  <Application>Microsoft Macintosh PowerPoint</Application>
  <PresentationFormat>On-screen Show (4:3)</PresentationFormat>
  <Paragraphs>67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Drawing</vt:lpstr>
      <vt:lpstr>Predicting Genes in Mycobacteriophages</vt:lpstr>
      <vt:lpstr>PowerPoint Presentation</vt:lpstr>
      <vt:lpstr>Make-Believe or Putative</vt:lpstr>
      <vt:lpstr>       What is the universal format for a          sequence?</vt:lpstr>
      <vt:lpstr>PowerPoint Presentation</vt:lpstr>
      <vt:lpstr>How do you make sense of the ATCGs?</vt:lpstr>
      <vt:lpstr>  </vt:lpstr>
      <vt:lpstr>PowerPoint Presentation</vt:lpstr>
      <vt:lpstr>Six Frame Translations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Comparisons with what we already know</vt:lpstr>
      <vt:lpstr>Phamerator map</vt:lpstr>
      <vt:lpstr>Blast Comparisons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do often: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Genomes to GenBank </dc:title>
  <dc:creator>Deborah Jacobs-Sera</dc:creator>
  <cp:lastModifiedBy>Debbie Jacobs-Sera</cp:lastModifiedBy>
  <cp:revision>103</cp:revision>
  <dcterms:created xsi:type="dcterms:W3CDTF">2010-12-14T12:16:11Z</dcterms:created>
  <dcterms:modified xsi:type="dcterms:W3CDTF">2013-12-08T23:49:55Z</dcterms:modified>
</cp:coreProperties>
</file>