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90" r:id="rId3"/>
    <p:sldId id="284" r:id="rId4"/>
    <p:sldId id="361" r:id="rId5"/>
    <p:sldId id="362" r:id="rId6"/>
    <p:sldId id="263" r:id="rId7"/>
    <p:sldId id="278" r:id="rId8"/>
    <p:sldId id="264" r:id="rId9"/>
    <p:sldId id="316" r:id="rId10"/>
    <p:sldId id="326" r:id="rId11"/>
    <p:sldId id="303" r:id="rId12"/>
    <p:sldId id="364" r:id="rId13"/>
    <p:sldId id="365" r:id="rId14"/>
    <p:sldId id="313" r:id="rId15"/>
    <p:sldId id="269" r:id="rId16"/>
    <p:sldId id="333" r:id="rId17"/>
    <p:sldId id="304" r:id="rId18"/>
    <p:sldId id="343" r:id="rId19"/>
    <p:sldId id="339" r:id="rId20"/>
    <p:sldId id="340" r:id="rId21"/>
    <p:sldId id="344" r:id="rId22"/>
    <p:sldId id="345" r:id="rId23"/>
    <p:sldId id="358" r:id="rId24"/>
    <p:sldId id="359" r:id="rId25"/>
    <p:sldId id="351" r:id="rId26"/>
    <p:sldId id="353" r:id="rId27"/>
    <p:sldId id="354" r:id="rId28"/>
    <p:sldId id="355" r:id="rId29"/>
    <p:sldId id="357" r:id="rId30"/>
    <p:sldId id="356" r:id="rId31"/>
    <p:sldId id="352" r:id="rId32"/>
    <p:sldId id="360" r:id="rId33"/>
    <p:sldId id="366" r:id="rId34"/>
    <p:sldId id="367" r:id="rId35"/>
    <p:sldId id="368" r:id="rId36"/>
    <p:sldId id="36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A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629" autoAdjust="0"/>
    <p:restoredTop sz="95652" autoAdjust="0"/>
  </p:normalViewPr>
  <p:slideViewPr>
    <p:cSldViewPr snapToObjects="1">
      <p:cViewPr>
        <p:scale>
          <a:sx n="100" d="100"/>
          <a:sy n="100" d="100"/>
        </p:scale>
        <p:origin x="-1248" y="-7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CF90F-6595-F449-BCA2-81CE42FE2B16}" type="datetimeFigureOut">
              <a:rPr lang="en-US" smtClean="0"/>
              <a:pPr/>
              <a:t>12/16/14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9407C-7438-174F-B7EF-6B476C09AF48}" type="slidenum">
              <a:rPr lang="en-US" smtClean="0"/>
              <a:pPr/>
              <a:t>‹#›</a:t>
            </a:fld>
            <a:endParaRPr lang="en-US"/>
          </a:p>
        </p:txBody>
      </p:sp>
    </p:spTree>
    <p:extLst>
      <p:ext uri="{BB962C8B-B14F-4D97-AF65-F5344CB8AC3E}">
        <p14:creationId xmlns:p14="http://schemas.microsoft.com/office/powerpoint/2010/main" val="3502613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DD7C03A-FA5D-8042-BF44-B8758CE7748A}" type="slidenum">
              <a:rPr lang="en-US">
                <a:latin typeface="Arial" charset="0"/>
              </a:rPr>
              <a:pPr/>
              <a:t>10</a:t>
            </a:fld>
            <a:endParaRPr lang="en-US">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Normalized synonymous codon usage (NSCU) for </a:t>
            </a:r>
            <a:r>
              <a:rPr lang="en-US" i="1" dirty="0" smtClean="0"/>
              <a:t>M. </a:t>
            </a:r>
            <a:r>
              <a:rPr lang="en-US" i="1" dirty="0" err="1" smtClean="0"/>
              <a:t>smegmatis</a:t>
            </a:r>
            <a:r>
              <a:rPr lang="en-US" dirty="0" smtClean="0"/>
              <a:t> and five phage genomes. An NSCU value of 1.0 is assigned to the most commonly used codon for each amino acid, and the abundances of other codons are given relative to it. The most commonly used codon for each of the 18 amino acids using more than one codon is shown in green.  Blue is codons the correspond to </a:t>
            </a:r>
            <a:r>
              <a:rPr lang="en-US" dirty="0" err="1" smtClean="0"/>
              <a:t>tRNAS</a:t>
            </a:r>
            <a:r>
              <a:rPr lang="en-US" dirty="0" smtClean="0"/>
              <a:t> of </a:t>
            </a:r>
            <a:r>
              <a:rPr lang="en-US" dirty="0" err="1" smtClean="0"/>
              <a:t>smeg</a:t>
            </a:r>
            <a:r>
              <a:rPr lang="en-US" dirty="0" smtClean="0"/>
              <a:t> that are not commonly used.  Red are the codons that</a:t>
            </a:r>
            <a:r>
              <a:rPr lang="en-US" baseline="0" dirty="0" smtClean="0"/>
              <a:t> differ from </a:t>
            </a:r>
            <a:r>
              <a:rPr lang="en-US" baseline="0" dirty="0" err="1" smtClean="0"/>
              <a:t>smeg</a:t>
            </a:r>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13</a:t>
            </a:fld>
            <a:endParaRPr lang="en-US"/>
          </a:p>
        </p:txBody>
      </p:sp>
    </p:spTree>
    <p:extLst>
      <p:ext uri="{BB962C8B-B14F-4D97-AF65-F5344CB8AC3E}">
        <p14:creationId xmlns:p14="http://schemas.microsoft.com/office/powerpoint/2010/main" val="271459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0F8511-E654-F140-BEF5-6C2A30C8F460}" type="datetimeFigureOut">
              <a:rPr lang="en-US" smtClean="0"/>
              <a:pPr/>
              <a:t>12/16/14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0F8511-E654-F140-BEF5-6C2A30C8F460}" type="datetimeFigureOut">
              <a:rPr lang="en-US" smtClean="0"/>
              <a:pPr/>
              <a:t>12/16/14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0F8511-E654-F140-BEF5-6C2A30C8F460}" type="datetimeFigureOut">
              <a:rPr lang="en-US" smtClean="0"/>
              <a:pPr/>
              <a:t>12/16/14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0F8511-E654-F140-BEF5-6C2A30C8F460}" type="datetimeFigureOut">
              <a:rPr lang="en-US" smtClean="0"/>
              <a:pPr/>
              <a:t>12/16/14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F8511-E654-F140-BEF5-6C2A30C8F460}" type="datetimeFigureOut">
              <a:rPr lang="en-US" smtClean="0"/>
              <a:pPr/>
              <a:t>12/16/14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F8511-E654-F140-BEF5-6C2A30C8F460}" type="datetimeFigureOut">
              <a:rPr lang="en-US" smtClean="0"/>
              <a:pPr/>
              <a:t>12/16/14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F8511-E654-F140-BEF5-6C2A30C8F460}" type="datetimeFigureOut">
              <a:rPr lang="en-US" smtClean="0"/>
              <a:pPr/>
              <a:t>12/16/14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F8511-E654-F140-BEF5-6C2A30C8F460}" type="datetimeFigureOut">
              <a:rPr lang="en-US" smtClean="0"/>
              <a:pPr/>
              <a:t>12/16/14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3F42A-E7CD-8A43-BE1E-3FCB68A0F1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g"/><Relationship Id="rId5"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Predicting Genes in Mycobacteriophages</a:t>
            </a:r>
            <a:endParaRPr lang="en-US" dirty="0"/>
          </a:p>
        </p:txBody>
      </p:sp>
      <p:sp>
        <p:nvSpPr>
          <p:cNvPr id="3" name="Subtitle 2"/>
          <p:cNvSpPr>
            <a:spLocks noGrp="1"/>
          </p:cNvSpPr>
          <p:nvPr>
            <p:ph type="subTitle" idx="1"/>
          </p:nvPr>
        </p:nvSpPr>
        <p:spPr/>
        <p:txBody>
          <a:bodyPr>
            <a:normAutofit/>
          </a:bodyPr>
          <a:lstStyle/>
          <a:p>
            <a:r>
              <a:rPr lang="en-US" dirty="0" smtClean="0"/>
              <a:t>December </a:t>
            </a:r>
            <a:r>
              <a:rPr lang="en-US" dirty="0"/>
              <a:t>8</a:t>
            </a:r>
            <a:r>
              <a:rPr lang="en-US" dirty="0" smtClean="0"/>
              <a:t>, 2014</a:t>
            </a:r>
          </a:p>
          <a:p>
            <a:r>
              <a:rPr lang="en-US" dirty="0" smtClean="0"/>
              <a:t>2014 In </a:t>
            </a:r>
            <a:r>
              <a:rPr lang="en-US" dirty="0" err="1"/>
              <a:t>S</a:t>
            </a:r>
            <a:r>
              <a:rPr lang="en-US" dirty="0" err="1" smtClean="0"/>
              <a:t>ilico</a:t>
            </a:r>
            <a:r>
              <a:rPr lang="en-US" dirty="0" smtClean="0"/>
              <a:t> Workshop Training</a:t>
            </a:r>
          </a:p>
          <a:p>
            <a:r>
              <a:rPr lang="en-US" dirty="0" smtClean="0"/>
              <a:t>D. Jacobs-Sera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685800" y="1524000"/>
            <a:ext cx="7772400" cy="990600"/>
          </a:xfrm>
        </p:spPr>
        <p:txBody>
          <a:bodyPr/>
          <a:lstStyle/>
          <a:p>
            <a:pPr eaLnBrk="1" hangingPunct="1">
              <a:lnSpc>
                <a:spcPct val="90000"/>
              </a:lnSpc>
              <a:buFontTx/>
              <a:buNone/>
            </a:pPr>
            <a:r>
              <a:rPr lang="en-US" sz="4400"/>
              <a:t>ATGGACCTCTCGCCC</a:t>
            </a:r>
          </a:p>
          <a:p>
            <a:pPr eaLnBrk="1" hangingPunct="1">
              <a:lnSpc>
                <a:spcPct val="90000"/>
              </a:lnSpc>
              <a:buFontTx/>
              <a:buNone/>
            </a:pPr>
            <a:endParaRPr lang="en-US" sz="1800"/>
          </a:p>
        </p:txBody>
      </p:sp>
      <p:sp>
        <p:nvSpPr>
          <p:cNvPr id="88071" name="Text Box 7"/>
          <p:cNvSpPr txBox="1">
            <a:spLocks noChangeArrowheads="1"/>
          </p:cNvSpPr>
          <p:nvPr/>
        </p:nvSpPr>
        <p:spPr bwMode="auto">
          <a:xfrm>
            <a:off x="685800" y="2438400"/>
            <a:ext cx="7994650" cy="641350"/>
          </a:xfrm>
          <a:prstGeom prst="rect">
            <a:avLst/>
          </a:prstGeom>
          <a:noFill/>
          <a:ln w="9525">
            <a:noFill/>
            <a:miter lim="800000"/>
            <a:headEnd/>
            <a:tailEnd/>
          </a:ln>
        </p:spPr>
        <p:txBody>
          <a:bodyPr wrap="none">
            <a:prstTxWarp prst="textNoShape">
              <a:avLst/>
            </a:prstTxWarp>
            <a:spAutoFit/>
          </a:bodyPr>
          <a:lstStyle/>
          <a:p>
            <a:r>
              <a:rPr lang="en-US" sz="3600"/>
              <a:t>ATG     GAC      CTC      TCG     CCC</a:t>
            </a:r>
            <a:r>
              <a:rPr lang="en-US"/>
              <a:t>   </a:t>
            </a:r>
          </a:p>
        </p:txBody>
      </p:sp>
      <p:sp>
        <p:nvSpPr>
          <p:cNvPr id="88072" name="Text Box 8"/>
          <p:cNvSpPr txBox="1">
            <a:spLocks noChangeArrowheads="1"/>
          </p:cNvSpPr>
          <p:nvPr/>
        </p:nvSpPr>
        <p:spPr bwMode="auto">
          <a:xfrm>
            <a:off x="1035050" y="3276600"/>
            <a:ext cx="6661150" cy="641350"/>
          </a:xfrm>
          <a:prstGeom prst="rect">
            <a:avLst/>
          </a:prstGeom>
          <a:noFill/>
          <a:ln w="9525">
            <a:noFill/>
            <a:miter lim="800000"/>
            <a:headEnd/>
            <a:tailEnd/>
          </a:ln>
        </p:spPr>
        <p:txBody>
          <a:bodyPr wrap="none">
            <a:prstTxWarp prst="textNoShape">
              <a:avLst/>
            </a:prstTxWarp>
            <a:spAutoFit/>
          </a:bodyPr>
          <a:lstStyle/>
          <a:p>
            <a:r>
              <a:rPr lang="en-US" sz="3600"/>
              <a:t>TGG    ACC    TCT    CGC    ….</a:t>
            </a:r>
          </a:p>
        </p:txBody>
      </p:sp>
      <p:sp>
        <p:nvSpPr>
          <p:cNvPr id="88073" name="Text Box 9"/>
          <p:cNvSpPr txBox="1">
            <a:spLocks noChangeArrowheads="1"/>
          </p:cNvSpPr>
          <p:nvPr/>
        </p:nvSpPr>
        <p:spPr bwMode="auto">
          <a:xfrm>
            <a:off x="1365250" y="4038600"/>
            <a:ext cx="6711950" cy="641350"/>
          </a:xfrm>
          <a:prstGeom prst="rect">
            <a:avLst/>
          </a:prstGeom>
          <a:noFill/>
          <a:ln w="9525">
            <a:noFill/>
            <a:miter lim="800000"/>
            <a:headEnd/>
            <a:tailEnd/>
          </a:ln>
        </p:spPr>
        <p:txBody>
          <a:bodyPr wrap="none">
            <a:prstTxWarp prst="textNoShape">
              <a:avLst/>
            </a:prstTxWarp>
            <a:spAutoFit/>
          </a:bodyPr>
          <a:lstStyle/>
          <a:p>
            <a:r>
              <a:rPr lang="en-US" sz="3600"/>
              <a:t>GGA    CCT    CTC    GCC    ….</a:t>
            </a:r>
          </a:p>
        </p:txBody>
      </p:sp>
      <p:sp>
        <p:nvSpPr>
          <p:cNvPr id="88074" name="Text Box 10"/>
          <p:cNvSpPr txBox="1">
            <a:spLocks noChangeArrowheads="1"/>
          </p:cNvSpPr>
          <p:nvPr/>
        </p:nvSpPr>
        <p:spPr bwMode="auto">
          <a:xfrm>
            <a:off x="517525" y="5145088"/>
            <a:ext cx="7502525" cy="822325"/>
          </a:xfrm>
          <a:prstGeom prst="rect">
            <a:avLst/>
          </a:prstGeom>
          <a:noFill/>
          <a:ln w="9525">
            <a:noFill/>
            <a:miter lim="800000"/>
            <a:headEnd/>
            <a:tailEnd/>
          </a:ln>
        </p:spPr>
        <p:txBody>
          <a:bodyPr wrap="none">
            <a:prstTxWarp prst="textNoShape">
              <a:avLst/>
            </a:prstTxWarp>
            <a:spAutoFit/>
          </a:bodyPr>
          <a:lstStyle/>
          <a:p>
            <a:r>
              <a:rPr lang="en-US" sz="2400"/>
              <a:t>If there are 3 choices (frames) in the forward direction,</a:t>
            </a:r>
          </a:p>
          <a:p>
            <a:r>
              <a:rPr lang="en-US" sz="2400"/>
              <a:t>how many are in the reverse direction?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wipe(up)">
                                      <p:cBhvr>
                                        <p:cTn id="7" dur="500"/>
                                        <p:tgtEl>
                                          <p:spTgt spid="880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8072"/>
                                        </p:tgtEl>
                                        <p:attrNameLst>
                                          <p:attrName>style.visibility</p:attrName>
                                        </p:attrNameLst>
                                      </p:cBhvr>
                                      <p:to>
                                        <p:strVal val="visible"/>
                                      </p:to>
                                    </p:set>
                                    <p:animEffect transition="in" filter="wipe(up)">
                                      <p:cBhvr>
                                        <p:cTn id="12" dur="500"/>
                                        <p:tgtEl>
                                          <p:spTgt spid="880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8073"/>
                                        </p:tgtEl>
                                        <p:attrNameLst>
                                          <p:attrName>style.visibility</p:attrName>
                                        </p:attrNameLst>
                                      </p:cBhvr>
                                      <p:to>
                                        <p:strVal val="visible"/>
                                      </p:to>
                                    </p:set>
                                    <p:animEffect transition="in" filter="wipe(up)">
                                      <p:cBhvr>
                                        <p:cTn id="17" dur="500"/>
                                        <p:tgtEl>
                                          <p:spTgt spid="8807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074"/>
                                        </p:tgtEl>
                                        <p:attrNameLst>
                                          <p:attrName>style.visibility</p:attrName>
                                        </p:attrNameLst>
                                      </p:cBhvr>
                                      <p:to>
                                        <p:strVal val="visible"/>
                                      </p:to>
                                    </p:set>
                                    <p:animEffect transition="in" filter="dissolve">
                                      <p:cBhvr>
                                        <p:cTn id="22" dur="500"/>
                                        <p:tgtEl>
                                          <p:spTgt spid="88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p:bldP spid="88072" grpId="0"/>
      <p:bldP spid="88073" grpId="0"/>
      <p:bldP spid="880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
            <a:ext cx="8229600" cy="1143000"/>
          </a:xfrm>
        </p:spPr>
        <p:txBody>
          <a:bodyPr/>
          <a:lstStyle/>
          <a:p>
            <a:r>
              <a:rPr lang="en-US" dirty="0" smtClean="0"/>
              <a:t>Six Frame Translations</a:t>
            </a:r>
            <a:endParaRPr lang="en-US" dirty="0"/>
          </a:p>
        </p:txBody>
      </p:sp>
      <p:pic>
        <p:nvPicPr>
          <p:cNvPr id="3" name="Picture 2"/>
          <p:cNvPicPr>
            <a:picLocks noChangeAspect="1"/>
          </p:cNvPicPr>
          <p:nvPr/>
        </p:nvPicPr>
        <p:blipFill>
          <a:blip r:embed="rId2"/>
          <a:stretch>
            <a:fillRect/>
          </a:stretch>
        </p:blipFill>
        <p:spPr>
          <a:xfrm>
            <a:off x="1600200" y="1143000"/>
            <a:ext cx="5729377"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266824"/>
          </a:xfrm>
        </p:spPr>
        <p:txBody>
          <a:bodyPr>
            <a:noAutofit/>
          </a:bodyPr>
          <a:lstStyle/>
          <a:p>
            <a:r>
              <a:rPr lang="en-US" b="1" dirty="0" smtClean="0"/>
              <a:t>Glimmer </a:t>
            </a:r>
            <a:r>
              <a:rPr lang="en-US" b="1" dirty="0"/>
              <a:t>and </a:t>
            </a:r>
            <a:r>
              <a:rPr lang="en-US" b="1" dirty="0" err="1" smtClean="0"/>
              <a:t>GeneMark</a:t>
            </a:r>
            <a:endParaRPr lang="en-US" b="1" dirty="0"/>
          </a:p>
        </p:txBody>
      </p:sp>
      <p:sp>
        <p:nvSpPr>
          <p:cNvPr id="3" name="Content Placeholder 2"/>
          <p:cNvSpPr>
            <a:spLocks noGrp="1"/>
          </p:cNvSpPr>
          <p:nvPr>
            <p:ph idx="1"/>
          </p:nvPr>
        </p:nvSpPr>
        <p:spPr>
          <a:xfrm>
            <a:off x="457200" y="1600200"/>
            <a:ext cx="8458200" cy="5029200"/>
          </a:xfrm>
        </p:spPr>
        <p:txBody>
          <a:bodyPr>
            <a:normAutofit lnSpcReduction="10000"/>
          </a:bodyPr>
          <a:lstStyle/>
          <a:p>
            <a:r>
              <a:rPr lang="en-US" sz="3500" dirty="0"/>
              <a:t>Use Hidden Markov Models to identify coding potential</a:t>
            </a:r>
          </a:p>
          <a:p>
            <a:r>
              <a:rPr lang="en-US" sz="3500" dirty="0" smtClean="0"/>
              <a:t>Use </a:t>
            </a:r>
            <a:r>
              <a:rPr lang="en-US" sz="3500" b="1" dirty="0" smtClean="0"/>
              <a:t>a sample </a:t>
            </a:r>
            <a:r>
              <a:rPr lang="en-US" sz="3500" dirty="0" smtClean="0"/>
              <a:t>of the genome</a:t>
            </a:r>
          </a:p>
          <a:p>
            <a:r>
              <a:rPr lang="en-US" sz="3500" dirty="0" smtClean="0"/>
              <a:t>Identify longest ORFS in that sample</a:t>
            </a:r>
          </a:p>
          <a:p>
            <a:r>
              <a:rPr lang="en-US" sz="3500" dirty="0" smtClean="0"/>
              <a:t>Calculate patterns in the nucleotides:  </a:t>
            </a:r>
          </a:p>
          <a:p>
            <a:pPr marL="857250" lvl="2" indent="0">
              <a:buNone/>
            </a:pPr>
            <a:r>
              <a:rPr lang="en-US" sz="3500" dirty="0" smtClean="0"/>
              <a:t>2 at a time, 4 at a time</a:t>
            </a:r>
          </a:p>
          <a:p>
            <a:r>
              <a:rPr lang="en-US" sz="3500" dirty="0" smtClean="0"/>
              <a:t>Concept:  Each organism has a codon usage ‘preference’.  Bottom line:  Codon usage is always skewed.</a:t>
            </a:r>
          </a:p>
          <a:p>
            <a:endParaRPr lang="en-US" dirty="0"/>
          </a:p>
        </p:txBody>
      </p:sp>
    </p:spTree>
    <p:extLst>
      <p:ext uri="{BB962C8B-B14F-4D97-AF65-F5344CB8AC3E}">
        <p14:creationId xmlns:p14="http://schemas.microsoft.com/office/powerpoint/2010/main" val="244668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96862"/>
            <a:ext cx="4800600" cy="731838"/>
          </a:xfrm>
        </p:spPr>
        <p:txBody>
          <a:bodyPr>
            <a:normAutofit fontScale="90000"/>
          </a:bodyPr>
          <a:lstStyle/>
          <a:p>
            <a:r>
              <a:rPr lang="en-US" dirty="0" smtClean="0"/>
              <a:t>Codon Usage</a:t>
            </a:r>
            <a:endParaRPr lang="en-US"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5963" b="7157"/>
          <a:stretch/>
        </p:blipFill>
        <p:spPr>
          <a:xfrm>
            <a:off x="572994" y="990600"/>
            <a:ext cx="8266952" cy="5549900"/>
          </a:xfrm>
          <a:prstGeom prst="rect">
            <a:avLst/>
          </a:prstGeom>
        </p:spPr>
      </p:pic>
    </p:spTree>
    <p:extLst>
      <p:ext uri="{BB962C8B-B14F-4D97-AF65-F5344CB8AC3E}">
        <p14:creationId xmlns:p14="http://schemas.microsoft.com/office/powerpoint/2010/main" val="159741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Evaluations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use 2 programs, Glimmer and </a:t>
            </a:r>
            <a:r>
              <a:rPr lang="en-US" dirty="0" err="1" smtClean="0"/>
              <a:t>GeneMark</a:t>
            </a:r>
            <a:r>
              <a:rPr lang="en-US" dirty="0" smtClean="0"/>
              <a:t>, to identify coding potential.</a:t>
            </a:r>
          </a:p>
          <a:p>
            <a:r>
              <a:rPr lang="en-US" dirty="0" smtClean="0"/>
              <a:t>We use </a:t>
            </a:r>
            <a:r>
              <a:rPr lang="en-US" dirty="0" err="1" smtClean="0"/>
              <a:t>Phamerator</a:t>
            </a:r>
            <a:r>
              <a:rPr lang="en-US" dirty="0" smtClean="0"/>
              <a:t> output for a visual representation of gene and nucleotide similarity</a:t>
            </a:r>
          </a:p>
          <a:p>
            <a:r>
              <a:rPr lang="en-US" dirty="0" smtClean="0"/>
              <a:t>As we evaluate, we can:</a:t>
            </a:r>
          </a:p>
          <a:p>
            <a:pPr lvl="1"/>
            <a:r>
              <a:rPr lang="en-US" dirty="0" smtClean="0"/>
              <a:t>Add a gene</a:t>
            </a:r>
          </a:p>
          <a:p>
            <a:pPr lvl="1"/>
            <a:r>
              <a:rPr lang="en-US" dirty="0" smtClean="0"/>
              <a:t>Delete a gene</a:t>
            </a:r>
          </a:p>
          <a:p>
            <a:pPr lvl="1"/>
            <a:r>
              <a:rPr lang="en-US" dirty="0" smtClean="0"/>
              <a:t>Change a gene start</a:t>
            </a:r>
          </a:p>
          <a:p>
            <a:r>
              <a:rPr lang="en-US" dirty="0" smtClean="0"/>
              <a:t>We are always looking for the supporting data?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09600"/>
            <a:ext cx="7744002" cy="1446550"/>
          </a:xfrm>
          <a:prstGeom prst="rect">
            <a:avLst/>
          </a:prstGeom>
          <a:noFill/>
        </p:spPr>
        <p:txBody>
          <a:bodyPr wrap="none" rtlCol="0">
            <a:spAutoFit/>
          </a:bodyPr>
          <a:lstStyle/>
          <a:p>
            <a:pPr marL="514350" indent="-514350"/>
            <a:r>
              <a:rPr lang="en-US" sz="4400" dirty="0" smtClean="0"/>
              <a:t>Other features found in </a:t>
            </a:r>
          </a:p>
          <a:p>
            <a:pPr marL="514350" indent="-514350"/>
            <a:r>
              <a:rPr lang="en-US" sz="4400" dirty="0" smtClean="0"/>
              <a:t>Mycobacteriophage genomes</a:t>
            </a:r>
            <a:endParaRPr lang="en-US" sz="4400" dirty="0"/>
          </a:p>
        </p:txBody>
      </p:sp>
      <p:sp>
        <p:nvSpPr>
          <p:cNvPr id="5" name="TextBox 4"/>
          <p:cNvSpPr txBox="1"/>
          <p:nvPr/>
        </p:nvSpPr>
        <p:spPr>
          <a:xfrm>
            <a:off x="2286000" y="2590800"/>
            <a:ext cx="3352800" cy="3046988"/>
          </a:xfrm>
          <a:prstGeom prst="rect">
            <a:avLst/>
          </a:prstGeom>
          <a:noFill/>
        </p:spPr>
        <p:txBody>
          <a:bodyPr wrap="square" rtlCol="0">
            <a:spAutoFit/>
          </a:bodyPr>
          <a:lstStyle/>
          <a:p>
            <a:pPr>
              <a:buFont typeface="Arial"/>
              <a:buChar char="•"/>
            </a:pPr>
            <a:r>
              <a:rPr lang="en-US" sz="3200" dirty="0" smtClean="0"/>
              <a:t>  </a:t>
            </a:r>
            <a:r>
              <a:rPr lang="en-US" sz="3200" dirty="0" err="1" smtClean="0"/>
              <a:t>tRNAs</a:t>
            </a:r>
            <a:r>
              <a:rPr lang="en-US" sz="3200" dirty="0" smtClean="0"/>
              <a:t>  </a:t>
            </a:r>
            <a:r>
              <a:rPr lang="en-US" sz="3200" dirty="0" smtClean="0">
                <a:latin typeface="Zapf Dingbats"/>
                <a:ea typeface="Zapf Dingbats"/>
                <a:cs typeface="Zapf Dingbats"/>
                <a:sym typeface="Zapf Dingbats"/>
              </a:rPr>
              <a:t>✓</a:t>
            </a:r>
            <a:endParaRPr lang="en-US" sz="3200" dirty="0" smtClean="0"/>
          </a:p>
          <a:p>
            <a:pPr>
              <a:buFont typeface="Arial"/>
              <a:buChar char="•"/>
            </a:pPr>
            <a:r>
              <a:rPr lang="en-US" sz="3200" dirty="0" smtClean="0"/>
              <a:t>  </a:t>
            </a:r>
            <a:r>
              <a:rPr lang="en-US" sz="3200" dirty="0" err="1" smtClean="0"/>
              <a:t>tmRNAs</a:t>
            </a:r>
            <a:endParaRPr lang="en-US" sz="3200" dirty="0" smtClean="0"/>
          </a:p>
          <a:p>
            <a:pPr>
              <a:buFont typeface="Arial"/>
              <a:buChar char="•"/>
            </a:pPr>
            <a:r>
              <a:rPr lang="en-US" sz="3200" dirty="0" smtClean="0"/>
              <a:t>  </a:t>
            </a:r>
            <a:r>
              <a:rPr lang="en-US" sz="3200" dirty="0" err="1" smtClean="0"/>
              <a:t>AttP</a:t>
            </a:r>
            <a:r>
              <a:rPr lang="en-US" sz="3200" dirty="0" smtClean="0"/>
              <a:t> sites</a:t>
            </a:r>
          </a:p>
          <a:p>
            <a:pPr>
              <a:buFont typeface="Arial"/>
              <a:buChar char="•"/>
            </a:pPr>
            <a:r>
              <a:rPr lang="en-US" sz="3200" dirty="0" smtClean="0"/>
              <a:t>  Terminators</a:t>
            </a:r>
          </a:p>
          <a:p>
            <a:pPr>
              <a:buFont typeface="Arial"/>
              <a:buChar char="•"/>
            </a:pPr>
            <a:r>
              <a:rPr lang="en-US" sz="3200" dirty="0" smtClean="0"/>
              <a:t>  Frame shifts  </a:t>
            </a:r>
            <a:r>
              <a:rPr lang="en-US" sz="3200" dirty="0">
                <a:latin typeface="Zapf Dingbats"/>
                <a:ea typeface="Zapf Dingbats"/>
                <a:cs typeface="Zapf Dingbats"/>
              </a:rPr>
              <a:t>✓</a:t>
            </a:r>
            <a:endParaRPr lang="en-US" sz="3200" dirty="0" smtClean="0"/>
          </a:p>
          <a:p>
            <a:pPr>
              <a:buFont typeface="Arial"/>
              <a:buChar char="•"/>
            </a:pPr>
            <a:r>
              <a:rPr lang="en-US" sz="3200" dirty="0" smtClean="0"/>
              <a:t>  …</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43000" y="4565355"/>
            <a:ext cx="6572250" cy="2292645"/>
          </a:xfrm>
          <a:prstGeom prst="rect">
            <a:avLst/>
          </a:prstGeom>
        </p:spPr>
      </p:pic>
      <p:pic>
        <p:nvPicPr>
          <p:cNvPr id="3" name="Picture 2"/>
          <p:cNvPicPr>
            <a:picLocks noChangeAspect="1"/>
          </p:cNvPicPr>
          <p:nvPr/>
        </p:nvPicPr>
        <p:blipFill>
          <a:blip r:embed="rId3"/>
          <a:stretch>
            <a:fillRect/>
          </a:stretch>
        </p:blipFill>
        <p:spPr>
          <a:xfrm>
            <a:off x="1143000" y="197302"/>
            <a:ext cx="5111750" cy="4329953"/>
          </a:xfrm>
          <a:prstGeom prst="rect">
            <a:avLst/>
          </a:prstGeom>
        </p:spPr>
      </p:pic>
      <p:sp>
        <p:nvSpPr>
          <p:cNvPr id="4" name="TextBox 3"/>
          <p:cNvSpPr txBox="1"/>
          <p:nvPr/>
        </p:nvSpPr>
        <p:spPr>
          <a:xfrm>
            <a:off x="6172200" y="1066800"/>
            <a:ext cx="2438400" cy="584776"/>
          </a:xfrm>
          <a:prstGeom prst="rect">
            <a:avLst/>
          </a:prstGeom>
          <a:noFill/>
        </p:spPr>
        <p:txBody>
          <a:bodyPr wrap="square" rtlCol="0">
            <a:spAutoFit/>
          </a:bodyPr>
          <a:lstStyle/>
          <a:p>
            <a:r>
              <a:rPr lang="en-US" sz="3200" dirty="0" smtClean="0"/>
              <a:t>GLIMMER</a:t>
            </a:r>
            <a:endParaRPr lang="en-US" sz="3200" dirty="0"/>
          </a:p>
        </p:txBody>
      </p:sp>
      <p:sp>
        <p:nvSpPr>
          <p:cNvPr id="5" name="TextBox 4"/>
          <p:cNvSpPr txBox="1"/>
          <p:nvPr/>
        </p:nvSpPr>
        <p:spPr>
          <a:xfrm>
            <a:off x="2895600" y="5486400"/>
            <a:ext cx="6172200" cy="338554"/>
          </a:xfrm>
          <a:prstGeom prst="rect">
            <a:avLst/>
          </a:prstGeom>
          <a:noFill/>
        </p:spPr>
        <p:txBody>
          <a:bodyPr wrap="square" rtlCol="0">
            <a:spAutoFit/>
          </a:bodyPr>
          <a:lstStyle/>
          <a:p>
            <a:r>
              <a:rPr lang="en-US" sz="1600" dirty="0"/>
              <a:t>http://</a:t>
            </a:r>
            <a:r>
              <a:rPr lang="en-US" sz="1600" dirty="0" err="1"/>
              <a:t>www.ncbi.nlm.nih.gov</a:t>
            </a:r>
            <a:r>
              <a:rPr lang="en-US" sz="1600" dirty="0"/>
              <a:t>/genomes/MICROBES/glimmer_3.cgi</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
            <a:ext cx="5440344" cy="6858000"/>
          </a:xfrm>
          <a:prstGeom prst="rect">
            <a:avLst/>
          </a:prstGeom>
        </p:spPr>
      </p:pic>
      <p:sp>
        <p:nvSpPr>
          <p:cNvPr id="5" name="TextBox 4"/>
          <p:cNvSpPr txBox="1"/>
          <p:nvPr/>
        </p:nvSpPr>
        <p:spPr>
          <a:xfrm>
            <a:off x="5334000" y="316468"/>
            <a:ext cx="3657600" cy="1569660"/>
          </a:xfrm>
          <a:prstGeom prst="rect">
            <a:avLst/>
          </a:prstGeom>
          <a:noFill/>
        </p:spPr>
        <p:txBody>
          <a:bodyPr wrap="square" rtlCol="0">
            <a:spAutoFit/>
          </a:bodyPr>
          <a:lstStyle/>
          <a:p>
            <a:r>
              <a:rPr lang="en-US" sz="3200" dirty="0" err="1" smtClean="0"/>
              <a:t>GeneMark</a:t>
            </a:r>
            <a:r>
              <a:rPr lang="en-US" sz="3200" dirty="0" smtClean="0"/>
              <a:t> Output</a:t>
            </a:r>
          </a:p>
          <a:p>
            <a:r>
              <a:rPr lang="en-US" sz="3200" dirty="0" smtClean="0"/>
              <a:t> (trained on </a:t>
            </a:r>
          </a:p>
          <a:p>
            <a:r>
              <a:rPr lang="en-US" sz="3200" i="1" dirty="0"/>
              <a:t> </a:t>
            </a:r>
            <a:r>
              <a:rPr lang="en-US" sz="3200" i="1" dirty="0" smtClean="0"/>
              <a:t> M. tuberculosis</a:t>
            </a:r>
            <a:r>
              <a:rPr lang="en-US" sz="3200" dirty="0" smtClean="0"/>
              <a:t>)</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85800"/>
            <a:ext cx="9144000" cy="5476196"/>
          </a:xfrm>
          <a:prstGeom prst="rect">
            <a:avLst/>
          </a:prstGeom>
        </p:spPr>
      </p:pic>
    </p:spTree>
    <p:extLst>
      <p:ext uri="{BB962C8B-B14F-4D97-AF65-F5344CB8AC3E}">
        <p14:creationId xmlns:p14="http://schemas.microsoft.com/office/powerpoint/2010/main" val="19519619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220" y="-1"/>
            <a:ext cx="5765380" cy="7461081"/>
          </a:xfrm>
          <a:prstGeom prst="rect">
            <a:avLst/>
          </a:prstGeom>
        </p:spPr>
      </p:pic>
      <p:sp>
        <p:nvSpPr>
          <p:cNvPr id="3" name="TextBox 2"/>
          <p:cNvSpPr txBox="1"/>
          <p:nvPr/>
        </p:nvSpPr>
        <p:spPr>
          <a:xfrm>
            <a:off x="7696200" y="5715000"/>
            <a:ext cx="1143000" cy="369332"/>
          </a:xfrm>
          <a:prstGeom prst="rect">
            <a:avLst/>
          </a:prstGeom>
          <a:noFill/>
        </p:spPr>
        <p:txBody>
          <a:bodyPr wrap="square" rtlCol="0">
            <a:spAutoFit/>
          </a:bodyPr>
          <a:lstStyle/>
          <a:p>
            <a:r>
              <a:rPr lang="en-US" dirty="0" smtClean="0"/>
              <a:t>p. 64 -65</a:t>
            </a:r>
            <a:endParaRPr lang="en-US" dirty="0"/>
          </a:p>
        </p:txBody>
      </p:sp>
    </p:spTree>
    <p:extLst>
      <p:ext uri="{BB962C8B-B14F-4D97-AF65-F5344CB8AC3E}">
        <p14:creationId xmlns:p14="http://schemas.microsoft.com/office/powerpoint/2010/main" val="7545826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533400" y="4572000"/>
            <a:ext cx="82296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dirty="0"/>
          </a:p>
        </p:txBody>
      </p:sp>
      <p:sp>
        <p:nvSpPr>
          <p:cNvPr id="17412" name="Rectangle 4"/>
          <p:cNvSpPr>
            <a:spLocks noChangeArrowheads="1"/>
          </p:cNvSpPr>
          <p:nvPr/>
        </p:nvSpPr>
        <p:spPr bwMode="auto">
          <a:xfrm>
            <a:off x="1981200" y="3886200"/>
            <a:ext cx="5105400" cy="1600200"/>
          </a:xfrm>
          <a:prstGeom prst="rect">
            <a:avLst/>
          </a:prstGeom>
          <a:solidFill>
            <a:schemeClr val="bg1"/>
          </a:solidFill>
          <a:ln w="57150">
            <a:solidFill>
              <a:schemeClr val="tx1"/>
            </a:solidFill>
            <a:miter lim="800000"/>
            <a:headEnd/>
            <a:tailEnd/>
          </a:ln>
        </p:spPr>
        <p:txBody>
          <a:bodyPr wrap="none" anchor="ctr">
            <a:prstTxWarp prst="textNoShape">
              <a:avLst/>
            </a:prstTxWarp>
          </a:bodyPr>
          <a:lstStyle/>
          <a:p>
            <a:endParaRPr lang="en-US" dirty="0"/>
          </a:p>
        </p:txBody>
      </p:sp>
      <p:graphicFrame>
        <p:nvGraphicFramePr>
          <p:cNvPr id="17410" name="Object 2"/>
          <p:cNvGraphicFramePr>
            <a:graphicFrameLocks noChangeAspect="1"/>
          </p:cNvGraphicFramePr>
          <p:nvPr/>
        </p:nvGraphicFramePr>
        <p:xfrm>
          <a:off x="2438400" y="4305300"/>
          <a:ext cx="4267200" cy="723900"/>
        </p:xfrm>
        <a:graphic>
          <a:graphicData uri="http://schemas.openxmlformats.org/presentationml/2006/ole">
            <mc:AlternateContent xmlns:mc="http://schemas.openxmlformats.org/markup-compatibility/2006">
              <mc:Choice xmlns:v="urn:schemas-microsoft-com:vml" Requires="v">
                <p:oleObj spid="_x0000_s49203" name="Drawing" r:id="rId3" imgW="2462543" imgH="425513" progId="">
                  <p:embed/>
                </p:oleObj>
              </mc:Choice>
              <mc:Fallback>
                <p:oleObj name="Drawing" r:id="rId3" imgW="2462543" imgH="42551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305300"/>
                        <a:ext cx="42672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413" name="TextBox 7"/>
          <p:cNvSpPr txBox="1">
            <a:spLocks noChangeArrowheads="1"/>
          </p:cNvSpPr>
          <p:nvPr/>
        </p:nvSpPr>
        <p:spPr bwMode="auto">
          <a:xfrm>
            <a:off x="609600" y="1293812"/>
            <a:ext cx="8001000" cy="1754188"/>
          </a:xfrm>
          <a:prstGeom prst="rect">
            <a:avLst/>
          </a:prstGeom>
          <a:noFill/>
          <a:ln w="9525">
            <a:noFill/>
            <a:miter lim="800000"/>
            <a:headEnd/>
            <a:tailEnd/>
          </a:ln>
        </p:spPr>
        <p:txBody>
          <a:bodyPr>
            <a:prstTxWarp prst="textNoShape">
              <a:avLst/>
            </a:prstTxWarp>
            <a:spAutoFit/>
          </a:bodyPr>
          <a:lstStyle/>
          <a:p>
            <a:r>
              <a:rPr lang="en-US" dirty="0"/>
              <a:t>Since the beginning of time, woman (being human) has tried to make order and sense out of her surroundings.  Gene annotation and analysis is just a  primal instinct to make order.  </a:t>
            </a:r>
          </a:p>
          <a:p>
            <a:endParaRPr lang="en-US" dirty="0"/>
          </a:p>
          <a:p>
            <a:r>
              <a:rPr lang="en-US" dirty="0"/>
              <a:t>Young children, as they prepare to enter school, are tested to see if they are ready by recognizing patterns, a form of making order.</a:t>
            </a:r>
          </a:p>
        </p:txBody>
      </p:sp>
      <p:sp>
        <p:nvSpPr>
          <p:cNvPr id="17414" name="TextBox 8"/>
          <p:cNvSpPr txBox="1">
            <a:spLocks noChangeArrowheads="1"/>
          </p:cNvSpPr>
          <p:nvPr/>
        </p:nvSpPr>
        <p:spPr bwMode="auto">
          <a:xfrm>
            <a:off x="2133600" y="3211512"/>
            <a:ext cx="4800600" cy="369888"/>
          </a:xfrm>
          <a:prstGeom prst="rect">
            <a:avLst/>
          </a:prstGeom>
          <a:noFill/>
          <a:ln w="9525">
            <a:noFill/>
            <a:miter lim="800000"/>
            <a:headEnd/>
            <a:tailEnd/>
          </a:ln>
        </p:spPr>
        <p:txBody>
          <a:bodyPr>
            <a:prstTxWarp prst="textNoShape">
              <a:avLst/>
            </a:prstTxWarp>
            <a:spAutoFit/>
          </a:bodyPr>
          <a:lstStyle/>
          <a:p>
            <a:r>
              <a:rPr lang="en-US" dirty="0"/>
              <a:t>1.  Where will the dot appear in the 4</a:t>
            </a:r>
            <a:r>
              <a:rPr lang="en-US" baseline="30000" dirty="0"/>
              <a:t>th</a:t>
            </a:r>
            <a:r>
              <a:rPr lang="en-US" dirty="0"/>
              <a:t> box?</a:t>
            </a:r>
          </a:p>
        </p:txBody>
      </p:sp>
      <p:sp>
        <p:nvSpPr>
          <p:cNvPr id="17415" name="TextBox 9"/>
          <p:cNvSpPr txBox="1">
            <a:spLocks noChangeArrowheads="1"/>
          </p:cNvSpPr>
          <p:nvPr/>
        </p:nvSpPr>
        <p:spPr bwMode="auto">
          <a:xfrm>
            <a:off x="762000" y="5791200"/>
            <a:ext cx="8229600" cy="369888"/>
          </a:xfrm>
          <a:prstGeom prst="rect">
            <a:avLst/>
          </a:prstGeom>
          <a:noFill/>
          <a:ln w="9525">
            <a:noFill/>
            <a:miter lim="800000"/>
            <a:headEnd/>
            <a:tailEnd/>
          </a:ln>
        </p:spPr>
        <p:txBody>
          <a:bodyPr>
            <a:prstTxWarp prst="textNoShape">
              <a:avLst/>
            </a:prstTxWarp>
            <a:spAutoFit/>
          </a:bodyPr>
          <a:lstStyle/>
          <a:p>
            <a:r>
              <a:rPr lang="en-US" dirty="0"/>
              <a:t>Remember, everything you need to know, you learned in kindergarten…. </a:t>
            </a:r>
          </a:p>
        </p:txBody>
      </p:sp>
      <p:sp>
        <p:nvSpPr>
          <p:cNvPr id="8" name="TextBox 7"/>
          <p:cNvSpPr txBox="1"/>
          <p:nvPr/>
        </p:nvSpPr>
        <p:spPr>
          <a:xfrm>
            <a:off x="533400" y="457200"/>
            <a:ext cx="8229600" cy="584776"/>
          </a:xfrm>
          <a:prstGeom prst="rect">
            <a:avLst/>
          </a:prstGeom>
          <a:noFill/>
        </p:spPr>
        <p:txBody>
          <a:bodyPr wrap="square" rtlCol="0">
            <a:spAutoFit/>
          </a:bodyPr>
          <a:lstStyle/>
          <a:p>
            <a:pPr algn="ctr"/>
            <a:r>
              <a:rPr lang="en-US" sz="3200" dirty="0" smtClean="0"/>
              <a:t>It is all about finding the patterns…</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210" y="-152400"/>
            <a:ext cx="5929390" cy="7673329"/>
          </a:xfrm>
          <a:prstGeom prst="rect">
            <a:avLst/>
          </a:prstGeom>
        </p:spPr>
      </p:pic>
    </p:spTree>
    <p:extLst>
      <p:ext uri="{BB962C8B-B14F-4D97-AF65-F5344CB8AC3E}">
        <p14:creationId xmlns:p14="http://schemas.microsoft.com/office/powerpoint/2010/main" val="41866465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Comparisons with what we already know</a:t>
            </a:r>
            <a:endParaRPr lang="en-US" sz="3600" dirty="0"/>
          </a:p>
        </p:txBody>
      </p:sp>
      <p:sp>
        <p:nvSpPr>
          <p:cNvPr id="3" name="Content Placeholder 2"/>
          <p:cNvSpPr>
            <a:spLocks noGrp="1"/>
          </p:cNvSpPr>
          <p:nvPr>
            <p:ph idx="1"/>
          </p:nvPr>
        </p:nvSpPr>
        <p:spPr/>
        <p:txBody>
          <a:bodyPr/>
          <a:lstStyle/>
          <a:p>
            <a:r>
              <a:rPr lang="en-US" dirty="0" err="1" smtClean="0"/>
              <a:t>Phamerator</a:t>
            </a:r>
            <a:r>
              <a:rPr lang="en-US" dirty="0" smtClean="0"/>
              <a:t> comparisons</a:t>
            </a:r>
          </a:p>
          <a:p>
            <a:r>
              <a:rPr lang="en-US" dirty="0" smtClean="0"/>
              <a:t>BLAST comparisons</a:t>
            </a:r>
          </a:p>
          <a:p>
            <a:pPr lvl="2"/>
            <a:r>
              <a:rPr lang="en-US" dirty="0" smtClean="0"/>
              <a:t>At NCBI</a:t>
            </a:r>
          </a:p>
          <a:p>
            <a:pPr lvl="2"/>
            <a:r>
              <a:rPr lang="en-US" dirty="0" smtClean="0"/>
              <a:t>At </a:t>
            </a:r>
            <a:r>
              <a:rPr lang="en-US" dirty="0" err="1" smtClean="0"/>
              <a:t>phagesDB</a:t>
            </a:r>
            <a:endParaRPr lang="en-US" dirty="0"/>
          </a:p>
        </p:txBody>
      </p:sp>
    </p:spTree>
    <p:extLst>
      <p:ext uri="{BB962C8B-B14F-4D97-AF65-F5344CB8AC3E}">
        <p14:creationId xmlns:p14="http://schemas.microsoft.com/office/powerpoint/2010/main" val="132296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Phamerator</a:t>
            </a:r>
            <a:r>
              <a:rPr lang="en-US" dirty="0" smtClean="0"/>
              <a:t> map</a:t>
            </a:r>
            <a:endParaRPr lang="en-US" dirty="0"/>
          </a:p>
        </p:txBody>
      </p:sp>
      <p:pic>
        <p:nvPicPr>
          <p:cNvPr id="6" name="Picture 5"/>
          <p:cNvPicPr>
            <a:picLocks noChangeAspect="1"/>
          </p:cNvPicPr>
          <p:nvPr/>
        </p:nvPicPr>
        <p:blipFill>
          <a:blip r:embed="rId2"/>
          <a:stretch>
            <a:fillRect/>
          </a:stretch>
        </p:blipFill>
        <p:spPr>
          <a:xfrm>
            <a:off x="0" y="1676400"/>
            <a:ext cx="9144000" cy="5120310"/>
          </a:xfrm>
          <a:prstGeom prst="rect">
            <a:avLst/>
          </a:prstGeom>
        </p:spPr>
      </p:pic>
    </p:spTree>
    <p:extLst>
      <p:ext uri="{BB962C8B-B14F-4D97-AF65-F5344CB8AC3E}">
        <p14:creationId xmlns:p14="http://schemas.microsoft.com/office/powerpoint/2010/main" val="18315920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8733" y="76200"/>
            <a:ext cx="8229600" cy="1143000"/>
          </a:xfrm>
        </p:spPr>
        <p:txBody>
          <a:bodyPr/>
          <a:lstStyle/>
          <a:p>
            <a:r>
              <a:rPr lang="en-US" dirty="0" smtClean="0"/>
              <a:t>Blast Comparisons</a:t>
            </a:r>
            <a:endParaRPr lang="en-US" dirty="0"/>
          </a:p>
        </p:txBody>
      </p:sp>
      <p:pic>
        <p:nvPicPr>
          <p:cNvPr id="2" name="Picture 1"/>
          <p:cNvPicPr>
            <a:picLocks noChangeAspect="1"/>
          </p:cNvPicPr>
          <p:nvPr/>
        </p:nvPicPr>
        <p:blipFill>
          <a:blip r:embed="rId2"/>
          <a:stretch>
            <a:fillRect/>
          </a:stretch>
        </p:blipFill>
        <p:spPr>
          <a:xfrm>
            <a:off x="1905000" y="990600"/>
            <a:ext cx="5181600" cy="5749583"/>
          </a:xfrm>
          <a:prstGeom prst="rect">
            <a:avLst/>
          </a:prstGeom>
        </p:spPr>
      </p:pic>
    </p:spTree>
    <p:extLst>
      <p:ext uri="{BB962C8B-B14F-4D97-AF65-F5344CB8AC3E}">
        <p14:creationId xmlns:p14="http://schemas.microsoft.com/office/powerpoint/2010/main" val="1735087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0"/>
            <a:ext cx="8364311" cy="6858000"/>
          </a:xfrm>
          <a:prstGeom prst="rect">
            <a:avLst/>
          </a:prstGeom>
        </p:spPr>
      </p:pic>
    </p:spTree>
    <p:extLst>
      <p:ext uri="{BB962C8B-B14F-4D97-AF65-F5344CB8AC3E}">
        <p14:creationId xmlns:p14="http://schemas.microsoft.com/office/powerpoint/2010/main" val="2710091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23900"/>
            <a:ext cx="9144000" cy="5406951"/>
          </a:xfrm>
          <a:prstGeom prst="rect">
            <a:avLst/>
          </a:prstGeom>
        </p:spPr>
      </p:pic>
    </p:spTree>
    <p:extLst>
      <p:ext uri="{BB962C8B-B14F-4D97-AF65-F5344CB8AC3E}">
        <p14:creationId xmlns:p14="http://schemas.microsoft.com/office/powerpoint/2010/main" val="28585577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0200" y="38100"/>
            <a:ext cx="6606886" cy="6858000"/>
          </a:xfrm>
          <a:prstGeom prst="rect">
            <a:avLst/>
          </a:prstGeom>
        </p:spPr>
      </p:pic>
    </p:spTree>
    <p:extLst>
      <p:ext uri="{BB962C8B-B14F-4D97-AF65-F5344CB8AC3E}">
        <p14:creationId xmlns:p14="http://schemas.microsoft.com/office/powerpoint/2010/main" val="406855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42900"/>
            <a:ext cx="9144000" cy="6148166"/>
          </a:xfrm>
          <a:prstGeom prst="rect">
            <a:avLst/>
          </a:prstGeom>
        </p:spPr>
      </p:pic>
    </p:spTree>
    <p:extLst>
      <p:ext uri="{BB962C8B-B14F-4D97-AF65-F5344CB8AC3E}">
        <p14:creationId xmlns:p14="http://schemas.microsoft.com/office/powerpoint/2010/main" val="2241475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44600" y="787400"/>
            <a:ext cx="6642100" cy="5270500"/>
          </a:xfrm>
          <a:prstGeom prst="rect">
            <a:avLst/>
          </a:prstGeom>
        </p:spPr>
      </p:pic>
    </p:spTree>
    <p:extLst>
      <p:ext uri="{BB962C8B-B14F-4D97-AF65-F5344CB8AC3E}">
        <p14:creationId xmlns:p14="http://schemas.microsoft.com/office/powerpoint/2010/main" val="1541383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6000" y="939800"/>
            <a:ext cx="7112000" cy="4965700"/>
          </a:xfrm>
          <a:prstGeom prst="rect">
            <a:avLst/>
          </a:prstGeom>
        </p:spPr>
      </p:pic>
    </p:spTree>
    <p:extLst>
      <p:ext uri="{BB962C8B-B14F-4D97-AF65-F5344CB8AC3E}">
        <p14:creationId xmlns:p14="http://schemas.microsoft.com/office/powerpoint/2010/main" val="81049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p:cNvPicPr>
          <p:nvPr/>
        </p:nvPicPr>
        <p:blipFill>
          <a:blip r:embed="rId2"/>
          <a:srcRect/>
          <a:stretch>
            <a:fillRect/>
          </a:stretch>
        </p:blipFill>
        <p:spPr bwMode="auto">
          <a:xfrm>
            <a:off x="533400" y="1460500"/>
            <a:ext cx="4254500" cy="5397500"/>
          </a:xfrm>
          <a:prstGeom prst="rect">
            <a:avLst/>
          </a:prstGeom>
          <a:noFill/>
          <a:ln w="9525">
            <a:noFill/>
            <a:miter lim="800000"/>
            <a:headEnd/>
            <a:tailEnd/>
          </a:ln>
        </p:spPr>
      </p:pic>
      <p:sp>
        <p:nvSpPr>
          <p:cNvPr id="49155" name="TextBox 5"/>
          <p:cNvSpPr txBox="1">
            <a:spLocks noChangeArrowheads="1"/>
          </p:cNvSpPr>
          <p:nvPr/>
        </p:nvSpPr>
        <p:spPr bwMode="auto">
          <a:xfrm>
            <a:off x="4724400" y="2057400"/>
            <a:ext cx="3810000" cy="3970318"/>
          </a:xfrm>
          <a:prstGeom prst="rect">
            <a:avLst/>
          </a:prstGeom>
          <a:noFill/>
          <a:ln w="9525">
            <a:noFill/>
            <a:miter lim="800000"/>
            <a:headEnd/>
            <a:tailEnd/>
          </a:ln>
        </p:spPr>
        <p:txBody>
          <a:bodyPr>
            <a:prstTxWarp prst="textNoShape">
              <a:avLst/>
            </a:prstTxWarp>
            <a:spAutoFit/>
          </a:bodyPr>
          <a:lstStyle/>
          <a:p>
            <a:r>
              <a:rPr lang="en-US" dirty="0"/>
              <a:t>Remember, you are working in the putative gene world.  All gene </a:t>
            </a:r>
            <a:r>
              <a:rPr lang="en-US" b="1" dirty="0" smtClean="0"/>
              <a:t>predictions</a:t>
            </a:r>
            <a:r>
              <a:rPr lang="en-US" dirty="0" smtClean="0"/>
              <a:t> </a:t>
            </a:r>
            <a:r>
              <a:rPr lang="en-US" dirty="0"/>
              <a:t>are made with the best evidence to date.  Most of that evidence is </a:t>
            </a:r>
            <a:r>
              <a:rPr lang="en-US" dirty="0" smtClean="0"/>
              <a:t>computational (</a:t>
            </a:r>
            <a:r>
              <a:rPr lang="en-US" dirty="0" err="1" smtClean="0"/>
              <a:t>bioinformatic</a:t>
            </a:r>
            <a:r>
              <a:rPr lang="en-US" dirty="0" smtClean="0"/>
              <a:t>), </a:t>
            </a:r>
            <a:r>
              <a:rPr lang="en-US" dirty="0"/>
              <a:t>not experimental.  Tomorrow’s data may give us better evidence, but your </a:t>
            </a:r>
            <a:r>
              <a:rPr lang="en-US" dirty="0" smtClean="0"/>
              <a:t>prediction </a:t>
            </a:r>
            <a:r>
              <a:rPr lang="en-US" dirty="0"/>
              <a:t>today is the best it can be …  today!   Make good </a:t>
            </a:r>
            <a:r>
              <a:rPr lang="en-US" dirty="0" smtClean="0"/>
              <a:t>predictions </a:t>
            </a:r>
            <a:r>
              <a:rPr lang="en-US" dirty="0"/>
              <a:t>following a consistent approach.  Let these </a:t>
            </a:r>
            <a:r>
              <a:rPr lang="en-US" dirty="0" smtClean="0"/>
              <a:t>predictions </a:t>
            </a:r>
            <a:r>
              <a:rPr lang="en-US" dirty="0"/>
              <a:t>lead to experimentation that can provide the evidence to improve future </a:t>
            </a:r>
            <a:r>
              <a:rPr lang="en-US" dirty="0" smtClean="0"/>
              <a:t>predictions.</a:t>
            </a:r>
            <a:endParaRPr lang="en-US" dirty="0"/>
          </a:p>
        </p:txBody>
      </p:sp>
      <p:sp>
        <p:nvSpPr>
          <p:cNvPr id="49156" name="Title 6"/>
          <p:cNvSpPr>
            <a:spLocks noGrp="1"/>
          </p:cNvSpPr>
          <p:nvPr>
            <p:ph type="title"/>
          </p:nvPr>
        </p:nvSpPr>
        <p:spPr/>
        <p:txBody>
          <a:bodyPr/>
          <a:lstStyle/>
          <a:p>
            <a:pPr eaLnBrk="1" hangingPunct="1"/>
            <a:r>
              <a:rPr lang="en-US" dirty="0" smtClean="0"/>
              <a:t>Make-Believe or Putative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7400" y="0"/>
            <a:ext cx="5008652" cy="6858000"/>
          </a:xfrm>
          <a:prstGeom prst="rect">
            <a:avLst/>
          </a:prstGeom>
        </p:spPr>
      </p:pic>
    </p:spTree>
    <p:extLst>
      <p:ext uri="{BB962C8B-B14F-4D97-AF65-F5344CB8AC3E}">
        <p14:creationId xmlns:p14="http://schemas.microsoft.com/office/powerpoint/2010/main" val="491618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Things to do often:</a:t>
            </a:r>
            <a:endParaRPr lang="en-US" dirty="0"/>
          </a:p>
        </p:txBody>
      </p:sp>
      <p:sp>
        <p:nvSpPr>
          <p:cNvPr id="3" name="Content Placeholder 2"/>
          <p:cNvSpPr>
            <a:spLocks noGrp="1"/>
          </p:cNvSpPr>
          <p:nvPr>
            <p:ph idx="1"/>
          </p:nvPr>
        </p:nvSpPr>
        <p:spPr/>
        <p:txBody>
          <a:bodyPr/>
          <a:lstStyle/>
          <a:p>
            <a:r>
              <a:rPr lang="en-US" dirty="0" smtClean="0"/>
              <a:t>Save .dnam5 file often</a:t>
            </a:r>
          </a:p>
          <a:p>
            <a:r>
              <a:rPr lang="en-US" dirty="0" smtClean="0"/>
              <a:t>Save .dnam5 file as a new name.  (Then don’t save the old named one.)</a:t>
            </a:r>
            <a:endParaRPr lang="en-US" dirty="0"/>
          </a:p>
        </p:txBody>
      </p:sp>
    </p:spTree>
    <p:extLst>
      <p:ext uri="{BB962C8B-B14F-4D97-AF65-F5344CB8AC3E}">
        <p14:creationId xmlns:p14="http://schemas.microsoft.com/office/powerpoint/2010/main" val="12086063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0933" y="228600"/>
            <a:ext cx="3505200" cy="2324100"/>
          </a:xfrm>
          <a:prstGeom prst="rect">
            <a:avLst/>
          </a:prstGeom>
        </p:spPr>
      </p:pic>
      <p:pic>
        <p:nvPicPr>
          <p:cNvPr id="5" name="Picture 4"/>
          <p:cNvPicPr>
            <a:picLocks noChangeAspect="1"/>
          </p:cNvPicPr>
          <p:nvPr/>
        </p:nvPicPr>
        <p:blipFill>
          <a:blip r:embed="rId3"/>
          <a:stretch>
            <a:fillRect/>
          </a:stretch>
        </p:blipFill>
        <p:spPr>
          <a:xfrm>
            <a:off x="3276600" y="457200"/>
            <a:ext cx="3492500" cy="2324100"/>
          </a:xfrm>
          <a:prstGeom prst="rect">
            <a:avLst/>
          </a:prstGeom>
        </p:spPr>
      </p:pic>
      <p:pic>
        <p:nvPicPr>
          <p:cNvPr id="8" name="Picture 7"/>
          <p:cNvPicPr>
            <a:picLocks noChangeAspect="1"/>
          </p:cNvPicPr>
          <p:nvPr/>
        </p:nvPicPr>
        <p:blipFill>
          <a:blip r:embed="rId4"/>
          <a:stretch>
            <a:fillRect/>
          </a:stretch>
        </p:blipFill>
        <p:spPr>
          <a:xfrm>
            <a:off x="1354667" y="2345267"/>
            <a:ext cx="3009900" cy="2692400"/>
          </a:xfrm>
          <a:prstGeom prst="rect">
            <a:avLst/>
          </a:prstGeom>
        </p:spPr>
      </p:pic>
      <p:pic>
        <p:nvPicPr>
          <p:cNvPr id="7" name="Picture 6"/>
          <p:cNvPicPr>
            <a:picLocks noChangeAspect="1"/>
          </p:cNvPicPr>
          <p:nvPr/>
        </p:nvPicPr>
        <p:blipFill>
          <a:blip r:embed="rId5"/>
          <a:stretch>
            <a:fillRect/>
          </a:stretch>
        </p:blipFill>
        <p:spPr>
          <a:xfrm>
            <a:off x="2980267" y="3429000"/>
            <a:ext cx="3048000" cy="2286000"/>
          </a:xfrm>
          <a:prstGeom prst="rect">
            <a:avLst/>
          </a:prstGeom>
        </p:spPr>
      </p:pic>
      <p:pic>
        <p:nvPicPr>
          <p:cNvPr id="10" name="Picture 9"/>
          <p:cNvPicPr>
            <a:picLocks noChangeAspect="1"/>
          </p:cNvPicPr>
          <p:nvPr/>
        </p:nvPicPr>
        <p:blipFill>
          <a:blip r:embed="rId6"/>
          <a:stretch>
            <a:fillRect/>
          </a:stretch>
        </p:blipFill>
        <p:spPr>
          <a:xfrm>
            <a:off x="5486400" y="4356100"/>
            <a:ext cx="3492500" cy="2324100"/>
          </a:xfrm>
          <a:prstGeom prst="rect">
            <a:avLst/>
          </a:prstGeom>
        </p:spPr>
      </p:pic>
    </p:spTree>
    <p:extLst>
      <p:ext uri="{BB962C8B-B14F-4D97-AF65-F5344CB8AC3E}">
        <p14:creationId xmlns:p14="http://schemas.microsoft.com/office/powerpoint/2010/main" val="778617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089" y="2215444"/>
            <a:ext cx="8229600" cy="3217334"/>
          </a:xfrm>
        </p:spPr>
        <p:txBody>
          <a:bodyPr>
            <a:noAutofit/>
          </a:bodyPr>
          <a:lstStyle/>
          <a:p>
            <a:pPr>
              <a:spcBef>
                <a:spcPts val="0"/>
              </a:spcBef>
            </a:pPr>
            <a:r>
              <a:rPr lang="en-US" sz="5400" dirty="0" smtClean="0">
                <a:latin typeface="Palatino"/>
                <a:cs typeface="Palatino"/>
              </a:rPr>
              <a:t>SEA-PHAGES</a:t>
            </a:r>
            <a:br>
              <a:rPr lang="en-US" sz="5400" dirty="0" smtClean="0">
                <a:latin typeface="Palatino"/>
                <a:cs typeface="Palatino"/>
              </a:rPr>
            </a:br>
            <a:r>
              <a:rPr lang="en-US" sz="5400" dirty="0" smtClean="0">
                <a:latin typeface="Palatino"/>
                <a:cs typeface="Palatino"/>
              </a:rPr>
              <a:t>In-</a:t>
            </a:r>
            <a:r>
              <a:rPr lang="en-US" sz="5400" dirty="0" err="1" smtClean="0">
                <a:latin typeface="Palatino"/>
                <a:cs typeface="Palatino"/>
              </a:rPr>
              <a:t>Silico</a:t>
            </a:r>
            <a:r>
              <a:rPr lang="en-US" sz="5400" dirty="0" smtClean="0">
                <a:latin typeface="Palatino"/>
                <a:cs typeface="Palatino"/>
              </a:rPr>
              <a:t> Workshop  </a:t>
            </a:r>
            <a:br>
              <a:rPr lang="en-US" sz="5400" dirty="0" smtClean="0">
                <a:latin typeface="Palatino"/>
                <a:cs typeface="Palatino"/>
              </a:rPr>
            </a:br>
            <a:r>
              <a:rPr lang="en-US" sz="3200" dirty="0" smtClean="0">
                <a:latin typeface="Palatino"/>
                <a:cs typeface="Palatino"/>
              </a:rPr>
              <a:t>December 8, 2014</a:t>
            </a:r>
            <a:br>
              <a:rPr lang="en-US" sz="3200" dirty="0" smtClean="0">
                <a:latin typeface="Palatino"/>
                <a:cs typeface="Palatino"/>
              </a:rPr>
            </a:br>
            <a:r>
              <a:rPr lang="en-US" sz="7200" dirty="0" smtClean="0">
                <a:latin typeface="Palatino"/>
                <a:cs typeface="Palatino"/>
              </a:rPr>
              <a:t>Getting Started</a:t>
            </a:r>
            <a:endParaRPr lang="en-US" sz="7200" dirty="0">
              <a:latin typeface="Palatino"/>
              <a:cs typeface="Palatino"/>
            </a:endParaRPr>
          </a:p>
        </p:txBody>
      </p:sp>
    </p:spTree>
    <p:extLst>
      <p:ext uri="{BB962C8B-B14F-4D97-AF65-F5344CB8AC3E}">
        <p14:creationId xmlns:p14="http://schemas.microsoft.com/office/powerpoint/2010/main" val="997971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smtClean="0">
                <a:latin typeface="Palatino"/>
                <a:cs typeface="Palatino"/>
              </a:rPr>
              <a:t>Let’s get started!</a:t>
            </a:r>
            <a:endParaRPr lang="en-US" sz="5400" b="1" dirty="0">
              <a:latin typeface="Palatino"/>
              <a:cs typeface="Palatino"/>
            </a:endParaRPr>
          </a:p>
        </p:txBody>
      </p:sp>
      <p:sp>
        <p:nvSpPr>
          <p:cNvPr id="3" name="Content Placeholder 2"/>
          <p:cNvSpPr>
            <a:spLocks noGrp="1"/>
          </p:cNvSpPr>
          <p:nvPr>
            <p:ph idx="1"/>
          </p:nvPr>
        </p:nvSpPr>
        <p:spPr>
          <a:xfrm>
            <a:off x="457200" y="1600200"/>
            <a:ext cx="8229600" cy="3962399"/>
          </a:xfrm>
        </p:spPr>
        <p:txBody>
          <a:bodyPr>
            <a:normAutofit lnSpcReduction="10000"/>
          </a:bodyPr>
          <a:lstStyle/>
          <a:p>
            <a:pPr marL="914400" indent="-914400">
              <a:buFont typeface="+mj-lt"/>
              <a:buAutoNum type="arabicPeriod"/>
            </a:pPr>
            <a:r>
              <a:rPr lang="en-US" sz="4800" dirty="0" smtClean="0">
                <a:latin typeface="Palatino"/>
                <a:cs typeface="Palatino"/>
              </a:rPr>
              <a:t>Gather Data</a:t>
            </a:r>
          </a:p>
          <a:p>
            <a:pPr marL="914400" indent="-914400">
              <a:buFont typeface="+mj-lt"/>
              <a:buAutoNum type="arabicPeriod"/>
            </a:pPr>
            <a:r>
              <a:rPr lang="en-US" sz="4800" dirty="0" smtClean="0">
                <a:latin typeface="Palatino"/>
                <a:cs typeface="Palatino"/>
              </a:rPr>
              <a:t>Basic DNA Master functions</a:t>
            </a:r>
          </a:p>
          <a:p>
            <a:pPr marL="914400" indent="-914400">
              <a:buFont typeface="+mj-lt"/>
              <a:buAutoNum type="arabicPeriod"/>
            </a:pPr>
            <a:r>
              <a:rPr lang="en-US" sz="4800" dirty="0" smtClean="0">
                <a:solidFill>
                  <a:schemeClr val="bg1">
                    <a:lumMod val="75000"/>
                  </a:schemeClr>
                </a:solidFill>
                <a:latin typeface="Palatino"/>
                <a:cs typeface="Palatino"/>
              </a:rPr>
              <a:t>Gene Assignments</a:t>
            </a:r>
          </a:p>
          <a:p>
            <a:pPr marL="914400" indent="-914400">
              <a:buFont typeface="+mj-lt"/>
              <a:buAutoNum type="arabicPeriod"/>
            </a:pPr>
            <a:r>
              <a:rPr lang="en-US" sz="4800" dirty="0">
                <a:solidFill>
                  <a:schemeClr val="bg1">
                    <a:lumMod val="75000"/>
                  </a:schemeClr>
                </a:solidFill>
                <a:latin typeface="Palatino"/>
                <a:cs typeface="Palatino"/>
              </a:rPr>
              <a:t>Functional Assignments</a:t>
            </a:r>
          </a:p>
          <a:p>
            <a:pPr marL="0" indent="0">
              <a:buNone/>
            </a:pPr>
            <a:endParaRPr lang="en-US" sz="4800" dirty="0" smtClean="0"/>
          </a:p>
          <a:p>
            <a:pPr marL="514350" indent="-514350">
              <a:buNone/>
            </a:pPr>
            <a:endParaRPr lang="en-US" sz="4800" dirty="0" smtClean="0"/>
          </a:p>
        </p:txBody>
      </p:sp>
    </p:spTree>
    <p:extLst>
      <p:ext uri="{BB962C8B-B14F-4D97-AF65-F5344CB8AC3E}">
        <p14:creationId xmlns:p14="http://schemas.microsoft.com/office/powerpoint/2010/main" val="9112334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2832234" cy="1143000"/>
          </a:xfrm>
        </p:spPr>
        <p:txBody>
          <a:bodyPr>
            <a:noAutofit/>
          </a:bodyPr>
          <a:lstStyle/>
          <a:p>
            <a:pPr algn="l"/>
            <a:r>
              <a:rPr lang="en-US" sz="3600" dirty="0" smtClean="0">
                <a:latin typeface="Palatino"/>
                <a:cs typeface="Palatino"/>
              </a:rPr>
              <a:t>Annotation of Sheen</a:t>
            </a:r>
            <a:endParaRPr lang="en-US" sz="3600" dirty="0">
              <a:latin typeface="Palatino"/>
              <a:cs typeface="Palatino"/>
            </a:endParaRPr>
          </a:p>
        </p:txBody>
      </p:sp>
      <p:sp>
        <p:nvSpPr>
          <p:cNvPr id="3" name="Content Placeholder 2"/>
          <p:cNvSpPr>
            <a:spLocks noGrp="1"/>
          </p:cNvSpPr>
          <p:nvPr>
            <p:ph idx="1"/>
          </p:nvPr>
        </p:nvSpPr>
        <p:spPr>
          <a:xfrm>
            <a:off x="304800" y="1828800"/>
            <a:ext cx="2832234" cy="2743199"/>
          </a:xfrm>
        </p:spPr>
        <p:txBody>
          <a:bodyPr>
            <a:normAutofit/>
          </a:bodyPr>
          <a:lstStyle/>
          <a:p>
            <a:pPr marL="0" indent="0" algn="r">
              <a:buNone/>
            </a:pPr>
            <a:r>
              <a:rPr lang="en-US" sz="2800" dirty="0" smtClean="0">
                <a:latin typeface="Palatino"/>
                <a:cs typeface="Palatino"/>
              </a:rPr>
              <a:t>Found in Fort Kent, ME</a:t>
            </a:r>
          </a:p>
          <a:p>
            <a:pPr marL="0" indent="0" algn="r">
              <a:buNone/>
            </a:pPr>
            <a:r>
              <a:rPr lang="en-US" sz="2800" dirty="0" smtClean="0">
                <a:latin typeface="Palatino"/>
                <a:cs typeface="Palatino"/>
              </a:rPr>
              <a:t>by Devon Cote &amp; Zach Daigle</a:t>
            </a:r>
          </a:p>
          <a:p>
            <a:pPr marL="0" indent="0">
              <a:buNone/>
            </a:pPr>
            <a:endParaRPr lang="en-US" dirty="0" smtClean="0"/>
          </a:p>
          <a:p>
            <a:pPr marL="0" indent="0">
              <a:buNone/>
            </a:pPr>
            <a:endParaRPr lang="en-US" dirty="0"/>
          </a:p>
        </p:txBody>
      </p:sp>
      <p:sp>
        <p:nvSpPr>
          <p:cNvPr id="6" name="TextBox 5"/>
          <p:cNvSpPr txBox="1"/>
          <p:nvPr/>
        </p:nvSpPr>
        <p:spPr>
          <a:xfrm>
            <a:off x="304800" y="4769556"/>
            <a:ext cx="8571089" cy="1569660"/>
          </a:xfrm>
          <a:prstGeom prst="rect">
            <a:avLst/>
          </a:prstGeom>
          <a:noFill/>
        </p:spPr>
        <p:txBody>
          <a:bodyPr wrap="square" rtlCol="0">
            <a:spAutoFit/>
          </a:bodyPr>
          <a:lstStyle/>
          <a:p>
            <a:r>
              <a:rPr lang="en-US" sz="3200" dirty="0" smtClean="0">
                <a:latin typeface="Palatino"/>
                <a:cs typeface="Palatino"/>
              </a:rPr>
              <a:t>Genome Length:  52927</a:t>
            </a:r>
          </a:p>
          <a:p>
            <a:r>
              <a:rPr lang="en-US" sz="3200" dirty="0" smtClean="0">
                <a:latin typeface="Palatino"/>
                <a:cs typeface="Palatino"/>
              </a:rPr>
              <a:t>Defined physical ends, 10 </a:t>
            </a:r>
            <a:r>
              <a:rPr lang="en-US" sz="3200" dirty="0" err="1" smtClean="0">
                <a:latin typeface="Palatino"/>
                <a:cs typeface="Palatino"/>
              </a:rPr>
              <a:t>bp</a:t>
            </a:r>
            <a:r>
              <a:rPr lang="en-US" sz="3200" dirty="0" smtClean="0">
                <a:latin typeface="Palatino"/>
                <a:cs typeface="Palatino"/>
              </a:rPr>
              <a:t> overhang</a:t>
            </a:r>
          </a:p>
          <a:p>
            <a:r>
              <a:rPr lang="en-US" sz="3200" dirty="0" smtClean="0">
                <a:latin typeface="Palatino"/>
                <a:cs typeface="Palatino"/>
              </a:rPr>
              <a:t>GC content  63.4%</a:t>
            </a:r>
          </a:p>
        </p:txBody>
      </p:sp>
      <p:pic>
        <p:nvPicPr>
          <p:cNvPr id="7" name="Picture 6" descr="Sheen_Plaque_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1" y="685800"/>
            <a:ext cx="1472170" cy="2942429"/>
          </a:xfrm>
          <a:prstGeom prst="rect">
            <a:avLst/>
          </a:prstGeom>
        </p:spPr>
      </p:pic>
      <p:pic>
        <p:nvPicPr>
          <p:cNvPr id="9" name="Picture 8" descr="Timshel_EMPic_crop.png"/>
          <p:cNvPicPr>
            <a:picLocks noChangeAspect="1"/>
          </p:cNvPicPr>
          <p:nvPr/>
        </p:nvPicPr>
        <p:blipFill rotWithShape="1">
          <a:blip r:embed="rId3">
            <a:extLst>
              <a:ext uri="{28A0092B-C50C-407E-A947-70E740481C1C}">
                <a14:useLocalDpi xmlns:a14="http://schemas.microsoft.com/office/drawing/2010/main" val="0"/>
              </a:ext>
            </a:extLst>
          </a:blip>
          <a:srcRect t="12268" b="15775"/>
          <a:stretch/>
        </p:blipFill>
        <p:spPr>
          <a:xfrm>
            <a:off x="5648759" y="673100"/>
            <a:ext cx="2053438" cy="2955129"/>
          </a:xfrm>
          <a:prstGeom prst="rect">
            <a:avLst/>
          </a:prstGeom>
        </p:spPr>
      </p:pic>
      <p:pic>
        <p:nvPicPr>
          <p:cNvPr id="10" name="Picture 9" descr="Timshel_Plaque_cr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9871" y="685800"/>
            <a:ext cx="1471215" cy="2942429"/>
          </a:xfrm>
          <a:prstGeom prst="rect">
            <a:avLst/>
          </a:prstGeom>
        </p:spPr>
      </p:pic>
      <p:sp>
        <p:nvSpPr>
          <p:cNvPr id="11" name="TextBox 10"/>
          <p:cNvSpPr txBox="1"/>
          <p:nvPr/>
        </p:nvSpPr>
        <p:spPr>
          <a:xfrm>
            <a:off x="3278558" y="2914947"/>
            <a:ext cx="1205162" cy="584776"/>
          </a:xfrm>
          <a:prstGeom prst="rect">
            <a:avLst/>
          </a:prstGeom>
          <a:noFill/>
        </p:spPr>
        <p:txBody>
          <a:bodyPr wrap="square" rtlCol="0">
            <a:spAutoFit/>
          </a:bodyPr>
          <a:lstStyle/>
          <a:p>
            <a:r>
              <a:rPr lang="en-US" sz="3200" dirty="0" smtClean="0"/>
              <a:t>Sheen</a:t>
            </a:r>
            <a:endParaRPr lang="en-US" sz="3200" dirty="0"/>
          </a:p>
        </p:txBody>
      </p:sp>
      <p:sp>
        <p:nvSpPr>
          <p:cNvPr id="12" name="TextBox 11"/>
          <p:cNvSpPr txBox="1"/>
          <p:nvPr/>
        </p:nvSpPr>
        <p:spPr>
          <a:xfrm>
            <a:off x="4659871" y="2914947"/>
            <a:ext cx="1571111" cy="584776"/>
          </a:xfrm>
          <a:prstGeom prst="rect">
            <a:avLst/>
          </a:prstGeom>
          <a:noFill/>
        </p:spPr>
        <p:txBody>
          <a:bodyPr wrap="square" rtlCol="0">
            <a:spAutoFit/>
          </a:bodyPr>
          <a:lstStyle/>
          <a:p>
            <a:r>
              <a:rPr lang="en-US" sz="3200" dirty="0" err="1" smtClean="0"/>
              <a:t>Timshel</a:t>
            </a:r>
            <a:endParaRPr lang="en-US" sz="3200" dirty="0" smtClean="0"/>
          </a:p>
        </p:txBody>
      </p:sp>
      <p:pic>
        <p:nvPicPr>
          <p:cNvPr id="4" name="Picture 3" descr="HINdeR_dro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2301" y="673100"/>
            <a:ext cx="1477565" cy="2955129"/>
          </a:xfrm>
          <a:prstGeom prst="rect">
            <a:avLst/>
          </a:prstGeom>
        </p:spPr>
      </p:pic>
      <p:sp>
        <p:nvSpPr>
          <p:cNvPr id="14" name="TextBox 13"/>
          <p:cNvSpPr txBox="1"/>
          <p:nvPr/>
        </p:nvSpPr>
        <p:spPr>
          <a:xfrm>
            <a:off x="6131086" y="2914947"/>
            <a:ext cx="1571111" cy="584776"/>
          </a:xfrm>
          <a:prstGeom prst="rect">
            <a:avLst/>
          </a:prstGeom>
          <a:noFill/>
        </p:spPr>
        <p:txBody>
          <a:bodyPr wrap="square" rtlCol="0">
            <a:spAutoFit/>
          </a:bodyPr>
          <a:lstStyle/>
          <a:p>
            <a:r>
              <a:rPr lang="en-US" sz="3200" dirty="0" err="1" smtClean="0"/>
              <a:t>Timshel</a:t>
            </a:r>
            <a:endParaRPr lang="en-US" sz="3200" dirty="0" smtClean="0"/>
          </a:p>
        </p:txBody>
      </p:sp>
      <p:sp>
        <p:nvSpPr>
          <p:cNvPr id="15" name="TextBox 14"/>
          <p:cNvSpPr txBox="1"/>
          <p:nvPr/>
        </p:nvSpPr>
        <p:spPr>
          <a:xfrm>
            <a:off x="7602301" y="2914947"/>
            <a:ext cx="1571111" cy="584776"/>
          </a:xfrm>
          <a:prstGeom prst="rect">
            <a:avLst/>
          </a:prstGeom>
          <a:noFill/>
        </p:spPr>
        <p:txBody>
          <a:bodyPr wrap="square" rtlCol="0">
            <a:spAutoFit/>
          </a:bodyPr>
          <a:lstStyle/>
          <a:p>
            <a:r>
              <a:rPr lang="en-US" sz="3200" dirty="0" err="1" smtClean="0"/>
              <a:t>HINdeR</a:t>
            </a:r>
            <a:endParaRPr lang="en-US" sz="3200" dirty="0" smtClean="0"/>
          </a:p>
        </p:txBody>
      </p:sp>
    </p:spTree>
    <p:extLst>
      <p:ext uri="{BB962C8B-B14F-4D97-AF65-F5344CB8AC3E}">
        <p14:creationId xmlns:p14="http://schemas.microsoft.com/office/powerpoint/2010/main" val="3081730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latin typeface="Palatino"/>
                <a:cs typeface="Palatino"/>
              </a:rPr>
              <a:t>Gathering Data</a:t>
            </a:r>
            <a:r>
              <a:rPr lang="en-US" dirty="0" smtClean="0"/>
              <a:t>	</a:t>
            </a:r>
            <a:endParaRPr lang="en-US" dirty="0"/>
          </a:p>
        </p:txBody>
      </p:sp>
      <p:sp>
        <p:nvSpPr>
          <p:cNvPr id="5" name="Content Placeholder 4"/>
          <p:cNvSpPr>
            <a:spLocks noGrp="1"/>
          </p:cNvSpPr>
          <p:nvPr>
            <p:ph idx="1"/>
          </p:nvPr>
        </p:nvSpPr>
        <p:spPr>
          <a:xfrm>
            <a:off x="457200" y="1247422"/>
            <a:ext cx="8229600" cy="5370689"/>
          </a:xfrm>
        </p:spPr>
        <p:txBody>
          <a:bodyPr>
            <a:noAutofit/>
          </a:bodyPr>
          <a:lstStyle/>
          <a:p>
            <a:r>
              <a:rPr lang="en-US" sz="2600" dirty="0" smtClean="0">
                <a:latin typeface="Palatino"/>
                <a:cs typeface="Palatino"/>
              </a:rPr>
              <a:t>Obtain your genome (</a:t>
            </a:r>
            <a:r>
              <a:rPr lang="en-US" sz="2600" dirty="0" err="1" smtClean="0">
                <a:latin typeface="Palatino"/>
                <a:cs typeface="Palatino"/>
              </a:rPr>
              <a:t>phagesdb.org</a:t>
            </a:r>
            <a:r>
              <a:rPr lang="en-US" sz="2600" dirty="0" smtClean="0">
                <a:latin typeface="Palatino"/>
                <a:cs typeface="Palatino"/>
              </a:rPr>
              <a:t>)</a:t>
            </a:r>
          </a:p>
          <a:p>
            <a:r>
              <a:rPr lang="en-US" sz="2600" dirty="0" smtClean="0">
                <a:latin typeface="Palatino"/>
                <a:cs typeface="Palatino"/>
              </a:rPr>
              <a:t>Use DNA Master to obtain Glimmer, </a:t>
            </a:r>
            <a:r>
              <a:rPr lang="en-US" sz="2600" dirty="0" err="1" smtClean="0">
                <a:latin typeface="Palatino"/>
                <a:cs typeface="Palatino"/>
              </a:rPr>
              <a:t>GeneMark</a:t>
            </a:r>
            <a:r>
              <a:rPr lang="en-US" sz="2600" dirty="0" smtClean="0">
                <a:latin typeface="Palatino"/>
                <a:cs typeface="Palatino"/>
              </a:rPr>
              <a:t>, and </a:t>
            </a:r>
            <a:r>
              <a:rPr lang="en-US" sz="2600" dirty="0" err="1" smtClean="0">
                <a:latin typeface="Palatino"/>
                <a:cs typeface="Palatino"/>
              </a:rPr>
              <a:t>tRNA</a:t>
            </a:r>
            <a:r>
              <a:rPr lang="en-US" sz="2600" dirty="0" smtClean="0">
                <a:latin typeface="Palatino"/>
                <a:cs typeface="Palatino"/>
              </a:rPr>
              <a:t> (Aragorn) data</a:t>
            </a:r>
          </a:p>
          <a:p>
            <a:r>
              <a:rPr lang="en-US" sz="2600" dirty="0" smtClean="0">
                <a:latin typeface="Palatino"/>
                <a:cs typeface="Palatino"/>
              </a:rPr>
              <a:t>Obtain </a:t>
            </a:r>
            <a:r>
              <a:rPr lang="en-US" sz="2600" dirty="0" err="1" smtClean="0">
                <a:latin typeface="Palatino"/>
                <a:cs typeface="Palatino"/>
              </a:rPr>
              <a:t>GeneMark</a:t>
            </a:r>
            <a:r>
              <a:rPr lang="en-US" sz="2600" dirty="0" smtClean="0">
                <a:latin typeface="Palatino"/>
                <a:cs typeface="Palatino"/>
              </a:rPr>
              <a:t> data on web (trained on </a:t>
            </a:r>
            <a:r>
              <a:rPr lang="en-US" sz="2600" i="1" dirty="0" smtClean="0">
                <a:latin typeface="Palatino"/>
                <a:cs typeface="Palatino"/>
              </a:rPr>
              <a:t>M. </a:t>
            </a:r>
            <a:r>
              <a:rPr lang="en-US" sz="2600" i="1" dirty="0" err="1" smtClean="0">
                <a:latin typeface="Palatino"/>
                <a:cs typeface="Palatino"/>
              </a:rPr>
              <a:t>smeg</a:t>
            </a:r>
            <a:r>
              <a:rPr lang="en-US" sz="2600" dirty="0" smtClean="0">
                <a:latin typeface="Palatino"/>
                <a:cs typeface="Palatino"/>
              </a:rPr>
              <a:t>)</a:t>
            </a:r>
          </a:p>
          <a:p>
            <a:r>
              <a:rPr lang="en-US" sz="2600" dirty="0" smtClean="0">
                <a:solidFill>
                  <a:srgbClr val="000000"/>
                </a:solidFill>
                <a:latin typeface="Palatino"/>
                <a:cs typeface="Palatino"/>
              </a:rPr>
              <a:t>BLAST genome</a:t>
            </a:r>
          </a:p>
          <a:p>
            <a:r>
              <a:rPr lang="en-US" sz="2600" dirty="0" err="1">
                <a:solidFill>
                  <a:schemeClr val="bg1">
                    <a:lumMod val="65000"/>
                  </a:schemeClr>
                </a:solidFill>
                <a:latin typeface="Palatino"/>
                <a:cs typeface="Palatino"/>
              </a:rPr>
              <a:t>Phamerator</a:t>
            </a:r>
            <a:r>
              <a:rPr lang="en-US" sz="2600" dirty="0">
                <a:solidFill>
                  <a:schemeClr val="bg1">
                    <a:lumMod val="65000"/>
                  </a:schemeClr>
                </a:solidFill>
                <a:latin typeface="Palatino"/>
                <a:cs typeface="Palatino"/>
              </a:rPr>
              <a:t> data</a:t>
            </a:r>
          </a:p>
          <a:p>
            <a:endParaRPr lang="en-US" sz="2600" dirty="0">
              <a:solidFill>
                <a:schemeClr val="bg1">
                  <a:lumMod val="65000"/>
                </a:schemeClr>
              </a:solidFill>
              <a:latin typeface="Palatino"/>
              <a:cs typeface="Palatino"/>
            </a:endParaRPr>
          </a:p>
        </p:txBody>
      </p:sp>
    </p:spTree>
    <p:extLst>
      <p:ext uri="{BB962C8B-B14F-4D97-AF65-F5344CB8AC3E}">
        <p14:creationId xmlns:p14="http://schemas.microsoft.com/office/powerpoint/2010/main" val="3546413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229600" cy="1077218"/>
          </a:xfrm>
          <a:prstGeom prst="rect">
            <a:avLst/>
          </a:prstGeom>
          <a:noFill/>
        </p:spPr>
        <p:txBody>
          <a:bodyPr wrap="square" rtlCol="0">
            <a:spAutoFit/>
          </a:bodyPr>
          <a:lstStyle/>
          <a:p>
            <a:pPr marL="514350" indent="-514350"/>
            <a:r>
              <a:rPr lang="en-US" sz="3200" dirty="0" smtClean="0"/>
              <a:t>        How many ATCGS are in a typical</a:t>
            </a:r>
          </a:p>
          <a:p>
            <a:pPr marL="514350" indent="-514350"/>
            <a:r>
              <a:rPr lang="en-US" sz="3200" dirty="0" smtClean="0"/>
              <a:t>        mycobacteriophage genome?</a:t>
            </a:r>
            <a:endParaRPr lang="en-US" sz="3200" dirty="0"/>
          </a:p>
        </p:txBody>
      </p:sp>
      <p:sp>
        <p:nvSpPr>
          <p:cNvPr id="5" name="TextBox 4"/>
          <p:cNvSpPr txBox="1"/>
          <p:nvPr/>
        </p:nvSpPr>
        <p:spPr>
          <a:xfrm>
            <a:off x="457200" y="1752600"/>
            <a:ext cx="8229600" cy="1077218"/>
          </a:xfrm>
          <a:prstGeom prst="rect">
            <a:avLst/>
          </a:prstGeom>
          <a:noFill/>
        </p:spPr>
        <p:txBody>
          <a:bodyPr wrap="square" rtlCol="0">
            <a:spAutoFit/>
          </a:bodyPr>
          <a:lstStyle/>
          <a:p>
            <a:pPr algn="ctr"/>
            <a:r>
              <a:rPr lang="en-US" sz="3200" dirty="0" smtClean="0"/>
              <a:t>On average 70,000 base-pairs</a:t>
            </a:r>
          </a:p>
          <a:p>
            <a:pPr algn="ctr"/>
            <a:r>
              <a:rPr lang="en-US" sz="3200" dirty="0" smtClean="0"/>
              <a:t>Range  40,000 to 165,000 bps</a:t>
            </a:r>
            <a:endParaRPr lang="en-US" sz="3200" dirty="0"/>
          </a:p>
        </p:txBody>
      </p:sp>
      <p:sp>
        <p:nvSpPr>
          <p:cNvPr id="8" name="Title 1"/>
          <p:cNvSpPr>
            <a:spLocks noGrp="1"/>
          </p:cNvSpPr>
          <p:nvPr>
            <p:ph type="title"/>
          </p:nvPr>
        </p:nvSpPr>
        <p:spPr>
          <a:xfrm>
            <a:off x="457200" y="3200400"/>
            <a:ext cx="8229600" cy="1143000"/>
          </a:xfrm>
        </p:spPr>
        <p:txBody>
          <a:bodyPr>
            <a:normAutofit/>
          </a:bodyPr>
          <a:lstStyle/>
          <a:p>
            <a:pPr algn="l"/>
            <a:r>
              <a:rPr lang="en-US" sz="3200" dirty="0" smtClean="0"/>
              <a:t>       What is the universal format for a  </a:t>
            </a:r>
            <a:br>
              <a:rPr lang="en-US" sz="3200" dirty="0" smtClean="0"/>
            </a:br>
            <a:r>
              <a:rPr lang="en-US" sz="3200" dirty="0" smtClean="0"/>
              <a:t>       sequence?</a:t>
            </a:r>
            <a:endParaRPr lang="en-US" sz="3200" dirty="0"/>
          </a:p>
        </p:txBody>
      </p:sp>
      <p:sp>
        <p:nvSpPr>
          <p:cNvPr id="9" name="Content Placeholder 2"/>
          <p:cNvSpPr>
            <a:spLocks noGrp="1"/>
          </p:cNvSpPr>
          <p:nvPr>
            <p:ph idx="1"/>
          </p:nvPr>
        </p:nvSpPr>
        <p:spPr>
          <a:xfrm>
            <a:off x="457200" y="4724400"/>
            <a:ext cx="8229600" cy="914400"/>
          </a:xfrm>
        </p:spPr>
        <p:txBody>
          <a:bodyPr/>
          <a:lstStyle/>
          <a:p>
            <a:pPr algn="ctr">
              <a:buNone/>
            </a:pPr>
            <a:r>
              <a:rPr lang="en-US" dirty="0" smtClean="0"/>
              <a:t>FASTA</a:t>
            </a:r>
            <a:endParaRPr lang="en-US" dirty="0"/>
          </a:p>
        </p:txBody>
      </p:sp>
    </p:spTree>
    <p:extLst>
      <p:ext uri="{BB962C8B-B14F-4D97-AF65-F5344CB8AC3E}">
        <p14:creationId xmlns:p14="http://schemas.microsoft.com/office/powerpoint/2010/main" val="3561216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1066799"/>
          </a:xfrm>
        </p:spPr>
        <p:txBody>
          <a:bodyPr>
            <a:normAutofit lnSpcReduction="10000"/>
          </a:bodyPr>
          <a:lstStyle/>
          <a:p>
            <a:pPr marL="514350" indent="-514350">
              <a:buNone/>
            </a:pPr>
            <a:r>
              <a:rPr lang="en-US" dirty="0" smtClean="0"/>
              <a:t>     How many bacteriophage genome sequences are in </a:t>
            </a:r>
            <a:r>
              <a:rPr lang="en-US" dirty="0" err="1" smtClean="0"/>
              <a:t>GenBank</a:t>
            </a:r>
            <a:r>
              <a:rPr lang="en-US" dirty="0" smtClean="0"/>
              <a:t>?</a:t>
            </a:r>
            <a:endParaRPr lang="en-US" sz="6000" dirty="0" smtClean="0"/>
          </a:p>
          <a:p>
            <a:pPr marL="514350" indent="-514350" algn="ctr">
              <a:buNone/>
            </a:pPr>
            <a:endParaRPr lang="en-US" dirty="0"/>
          </a:p>
          <a:p>
            <a:pPr marL="514350" indent="-514350" algn="ctr">
              <a:buNone/>
            </a:pPr>
            <a:endParaRPr lang="en-US" dirty="0"/>
          </a:p>
        </p:txBody>
      </p:sp>
      <p:sp>
        <p:nvSpPr>
          <p:cNvPr id="5" name="Content Placeholder 2"/>
          <p:cNvSpPr txBox="1">
            <a:spLocks/>
          </p:cNvSpPr>
          <p:nvPr/>
        </p:nvSpPr>
        <p:spPr>
          <a:xfrm>
            <a:off x="381000" y="1981200"/>
            <a:ext cx="8229600" cy="1371600"/>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tabLst/>
              <a:defRPr/>
            </a:pP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 many mycobacteriophage genomes</a:t>
            </a: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sequenced?</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4953000" y="2538680"/>
            <a:ext cx="1828800" cy="1323439"/>
          </a:xfrm>
          <a:prstGeom prst="rect">
            <a:avLst/>
          </a:prstGeom>
          <a:noFill/>
        </p:spPr>
        <p:txBody>
          <a:bodyPr wrap="square" rtlCol="0">
            <a:spAutoFit/>
          </a:bodyPr>
          <a:lstStyle/>
          <a:p>
            <a:r>
              <a:rPr lang="en-US" sz="8000" dirty="0" smtClean="0"/>
              <a:t>694</a:t>
            </a:r>
          </a:p>
        </p:txBody>
      </p:sp>
      <p:sp>
        <p:nvSpPr>
          <p:cNvPr id="7" name="TextBox 6"/>
          <p:cNvSpPr txBox="1"/>
          <p:nvPr/>
        </p:nvSpPr>
        <p:spPr>
          <a:xfrm>
            <a:off x="4267200" y="838200"/>
            <a:ext cx="3200400" cy="1323439"/>
          </a:xfrm>
          <a:prstGeom prst="rect">
            <a:avLst/>
          </a:prstGeom>
          <a:noFill/>
        </p:spPr>
        <p:txBody>
          <a:bodyPr wrap="square" rtlCol="0">
            <a:spAutoFit/>
          </a:bodyPr>
          <a:lstStyle/>
          <a:p>
            <a:pPr algn="ctr"/>
            <a:r>
              <a:rPr lang="en-US" sz="8000" dirty="0" smtClean="0"/>
              <a:t>1800+</a:t>
            </a:r>
            <a:endParaRPr lang="en-US" sz="8000" dirty="0"/>
          </a:p>
        </p:txBody>
      </p:sp>
      <p:sp>
        <p:nvSpPr>
          <p:cNvPr id="8" name="Content Placeholder 2"/>
          <p:cNvSpPr txBox="1">
            <a:spLocks/>
          </p:cNvSpPr>
          <p:nvPr/>
        </p:nvSpPr>
        <p:spPr>
          <a:xfrm>
            <a:off x="457200" y="3657600"/>
            <a:ext cx="8229600" cy="1371600"/>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tabLst/>
              <a:defRPr/>
            </a:pP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 many mycobacteriophage genomes</a:t>
            </a:r>
          </a:p>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published?</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p:cNvSpPr txBox="1"/>
          <p:nvPr/>
        </p:nvSpPr>
        <p:spPr>
          <a:xfrm>
            <a:off x="1600200" y="4800600"/>
            <a:ext cx="8077200" cy="1815882"/>
          </a:xfrm>
          <a:prstGeom prst="rect">
            <a:avLst/>
          </a:prstGeom>
          <a:noFill/>
        </p:spPr>
        <p:txBody>
          <a:bodyPr wrap="square" rtlCol="0">
            <a:spAutoFit/>
          </a:bodyPr>
          <a:lstStyle/>
          <a:p>
            <a:r>
              <a:rPr lang="en-US" sz="2800" dirty="0" smtClean="0"/>
              <a:t>Tricky Question</a:t>
            </a:r>
          </a:p>
          <a:p>
            <a:r>
              <a:rPr lang="en-US" sz="2800" dirty="0" smtClean="0"/>
              <a:t>Number in GenBank:  422</a:t>
            </a:r>
          </a:p>
          <a:p>
            <a:r>
              <a:rPr lang="en-US" sz="2800" dirty="0" smtClean="0"/>
              <a:t>Number announced:  ~301</a:t>
            </a:r>
          </a:p>
          <a:p>
            <a:r>
              <a:rPr lang="en-US" sz="2800" dirty="0" smtClean="0"/>
              <a:t>Number in an additional publication:  pending!</a:t>
            </a:r>
            <a:endParaRPr lang="en-US" sz="2800" dirty="0"/>
          </a:p>
        </p:txBody>
      </p:sp>
    </p:spTree>
    <p:extLst>
      <p:ext uri="{BB962C8B-B14F-4D97-AF65-F5344CB8AC3E}">
        <p14:creationId xmlns:p14="http://schemas.microsoft.com/office/powerpoint/2010/main" val="1610229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6" grpId="0"/>
      <p:bldP spid="7" grpId="0"/>
      <p:bldP spid="8" grpId="0" build="allAtOnce"/>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229600" cy="1077218"/>
          </a:xfrm>
          <a:prstGeom prst="rect">
            <a:avLst/>
          </a:prstGeom>
          <a:noFill/>
        </p:spPr>
        <p:txBody>
          <a:bodyPr wrap="square" rtlCol="0">
            <a:spAutoFit/>
          </a:bodyPr>
          <a:lstStyle/>
          <a:p>
            <a:pPr marL="514350" indent="-514350"/>
            <a:r>
              <a:rPr lang="en-US" sz="3200" dirty="0" smtClean="0"/>
              <a:t>        How many ATCGS are in a typical</a:t>
            </a:r>
          </a:p>
          <a:p>
            <a:pPr marL="514350" indent="-514350"/>
            <a:r>
              <a:rPr lang="en-US" sz="3200" dirty="0" smtClean="0"/>
              <a:t>        mycobacteriophage genome?</a:t>
            </a:r>
            <a:endParaRPr lang="en-US" sz="3200" dirty="0"/>
          </a:p>
        </p:txBody>
      </p:sp>
      <p:sp>
        <p:nvSpPr>
          <p:cNvPr id="5" name="TextBox 4"/>
          <p:cNvSpPr txBox="1"/>
          <p:nvPr/>
        </p:nvSpPr>
        <p:spPr>
          <a:xfrm>
            <a:off x="457200" y="1752600"/>
            <a:ext cx="8229600" cy="1077218"/>
          </a:xfrm>
          <a:prstGeom prst="rect">
            <a:avLst/>
          </a:prstGeom>
          <a:noFill/>
        </p:spPr>
        <p:txBody>
          <a:bodyPr wrap="square" rtlCol="0">
            <a:spAutoFit/>
          </a:bodyPr>
          <a:lstStyle/>
          <a:p>
            <a:pPr algn="ctr"/>
            <a:r>
              <a:rPr lang="en-US" sz="3200" dirty="0" smtClean="0"/>
              <a:t>On average 70,000 base-pairs</a:t>
            </a:r>
          </a:p>
          <a:p>
            <a:pPr algn="ctr"/>
            <a:r>
              <a:rPr lang="en-US" sz="3200" dirty="0" smtClean="0"/>
              <a:t>Range  40,000 to 165,000 bps</a:t>
            </a:r>
            <a:endParaRPr lang="en-US" sz="3200" dirty="0"/>
          </a:p>
        </p:txBody>
      </p:sp>
      <p:sp>
        <p:nvSpPr>
          <p:cNvPr id="8" name="Title 1"/>
          <p:cNvSpPr>
            <a:spLocks noGrp="1"/>
          </p:cNvSpPr>
          <p:nvPr>
            <p:ph type="title"/>
          </p:nvPr>
        </p:nvSpPr>
        <p:spPr>
          <a:xfrm>
            <a:off x="457200" y="3200400"/>
            <a:ext cx="8229600" cy="1143000"/>
          </a:xfrm>
        </p:spPr>
        <p:txBody>
          <a:bodyPr>
            <a:normAutofit/>
          </a:bodyPr>
          <a:lstStyle/>
          <a:p>
            <a:pPr algn="l"/>
            <a:r>
              <a:rPr lang="en-US" sz="3200" dirty="0" smtClean="0"/>
              <a:t>       What is the universal format for a  </a:t>
            </a:r>
            <a:br>
              <a:rPr lang="en-US" sz="3200" dirty="0" smtClean="0"/>
            </a:br>
            <a:r>
              <a:rPr lang="en-US" sz="3200" dirty="0" smtClean="0"/>
              <a:t>       sequence?</a:t>
            </a:r>
            <a:endParaRPr lang="en-US" sz="3200" dirty="0"/>
          </a:p>
        </p:txBody>
      </p:sp>
      <p:sp>
        <p:nvSpPr>
          <p:cNvPr id="9" name="Content Placeholder 2"/>
          <p:cNvSpPr>
            <a:spLocks noGrp="1"/>
          </p:cNvSpPr>
          <p:nvPr>
            <p:ph idx="1"/>
          </p:nvPr>
        </p:nvSpPr>
        <p:spPr>
          <a:xfrm>
            <a:off x="457200" y="4724400"/>
            <a:ext cx="8229600" cy="914400"/>
          </a:xfrm>
        </p:spPr>
        <p:txBody>
          <a:bodyPr/>
          <a:lstStyle/>
          <a:p>
            <a:pPr algn="ctr">
              <a:buNone/>
            </a:pPr>
            <a:r>
              <a:rPr lang="en-US" dirty="0" smtClean="0"/>
              <a:t>FASTA</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9000" y="609600"/>
            <a:ext cx="7366000" cy="5626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How do you make sense of the ATCGs?</a:t>
            </a:r>
            <a:endParaRPr lang="en-US" sz="3200" dirty="0"/>
          </a:p>
        </p:txBody>
      </p:sp>
      <p:sp>
        <p:nvSpPr>
          <p:cNvPr id="3" name="Content Placeholder 2"/>
          <p:cNvSpPr>
            <a:spLocks noGrp="1"/>
          </p:cNvSpPr>
          <p:nvPr>
            <p:ph idx="1"/>
          </p:nvPr>
        </p:nvSpPr>
        <p:spPr>
          <a:xfrm>
            <a:off x="304800" y="1447800"/>
            <a:ext cx="8229600" cy="1066800"/>
          </a:xfrm>
        </p:spPr>
        <p:txBody>
          <a:bodyPr/>
          <a:lstStyle/>
          <a:p>
            <a:pPr algn="ctr">
              <a:buNone/>
            </a:pPr>
            <a:r>
              <a:rPr lang="en-US" dirty="0" smtClean="0"/>
              <a:t>Convert to genes</a:t>
            </a:r>
            <a:endParaRPr lang="en-US" dirty="0"/>
          </a:p>
        </p:txBody>
      </p:sp>
      <p:sp>
        <p:nvSpPr>
          <p:cNvPr id="4" name="TextBox 3"/>
          <p:cNvSpPr txBox="1"/>
          <p:nvPr/>
        </p:nvSpPr>
        <p:spPr>
          <a:xfrm>
            <a:off x="457200" y="2667001"/>
            <a:ext cx="8686800" cy="584776"/>
          </a:xfrm>
          <a:prstGeom prst="rect">
            <a:avLst/>
          </a:prstGeom>
          <a:noFill/>
        </p:spPr>
        <p:txBody>
          <a:bodyPr wrap="square" rtlCol="0">
            <a:spAutoFit/>
          </a:bodyPr>
          <a:lstStyle/>
          <a:p>
            <a:r>
              <a:rPr lang="en-US" sz="3200" dirty="0" smtClean="0"/>
              <a:t>How do you convert ATCGs to Genes?</a:t>
            </a:r>
            <a:endParaRPr lang="en-US" sz="3200" dirty="0"/>
          </a:p>
        </p:txBody>
      </p:sp>
      <p:sp>
        <p:nvSpPr>
          <p:cNvPr id="6" name="TextBox 5"/>
          <p:cNvSpPr txBox="1"/>
          <p:nvPr/>
        </p:nvSpPr>
        <p:spPr>
          <a:xfrm>
            <a:off x="304800" y="3539067"/>
            <a:ext cx="7848600" cy="1569660"/>
          </a:xfrm>
          <a:prstGeom prst="rect">
            <a:avLst/>
          </a:prstGeom>
          <a:noFill/>
        </p:spPr>
        <p:txBody>
          <a:bodyPr wrap="square" rtlCol="0">
            <a:spAutoFit/>
          </a:bodyPr>
          <a:lstStyle/>
          <a:p>
            <a:pPr algn="ctr"/>
            <a:r>
              <a:rPr lang="en-US" sz="3200" dirty="0" err="1" smtClean="0"/>
              <a:t>Codons</a:t>
            </a:r>
            <a:r>
              <a:rPr lang="en-US" sz="3200" dirty="0" smtClean="0"/>
              <a:t> </a:t>
            </a:r>
          </a:p>
          <a:p>
            <a:pPr algn="ctr"/>
            <a:r>
              <a:rPr lang="en-US" sz="3200" dirty="0" smtClean="0"/>
              <a:t>Code for Amino Acids, Starts, Stops</a:t>
            </a:r>
            <a:endParaRPr lang="en-US" sz="4800" dirty="0" smtClean="0"/>
          </a:p>
          <a:p>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pPr algn="l"/>
            <a:r>
              <a:rPr lang="en-US" dirty="0" smtClean="0"/>
              <a:t>		</a:t>
            </a:r>
            <a:endParaRPr lang="en-US" dirty="0"/>
          </a:p>
        </p:txBody>
      </p:sp>
      <p:sp>
        <p:nvSpPr>
          <p:cNvPr id="3" name="Content Placeholder 2"/>
          <p:cNvSpPr>
            <a:spLocks noGrp="1"/>
          </p:cNvSpPr>
          <p:nvPr>
            <p:ph idx="1"/>
          </p:nvPr>
        </p:nvSpPr>
        <p:spPr>
          <a:xfrm>
            <a:off x="2438400" y="314138"/>
            <a:ext cx="6705600" cy="6162862"/>
          </a:xfrm>
        </p:spPr>
        <p:txBody>
          <a:bodyPr/>
          <a:lstStyle/>
          <a:p>
            <a:r>
              <a:rPr lang="en-US" dirty="0" smtClean="0"/>
              <a:t>Phages use the Bacterial  </a:t>
            </a:r>
          </a:p>
          <a:p>
            <a:pPr>
              <a:buNone/>
            </a:pPr>
            <a:r>
              <a:rPr lang="en-US" dirty="0" smtClean="0"/>
              <a:t>	Plastic code (NCBI:  Table 11)</a:t>
            </a:r>
          </a:p>
          <a:p>
            <a:r>
              <a:rPr lang="en-US" dirty="0" smtClean="0"/>
              <a:t>3 starts</a:t>
            </a:r>
          </a:p>
          <a:p>
            <a:pPr lvl="2">
              <a:buFont typeface="Courier New"/>
              <a:buChar char="o"/>
            </a:pPr>
            <a:r>
              <a:rPr lang="en-US" sz="3200" dirty="0" smtClean="0"/>
              <a:t>ATG   (</a:t>
            </a:r>
            <a:r>
              <a:rPr lang="en-US" sz="3200" dirty="0" err="1" smtClean="0"/>
              <a:t>methionine</a:t>
            </a:r>
            <a:r>
              <a:rPr lang="en-US" sz="3200" dirty="0" smtClean="0"/>
              <a:t>)</a:t>
            </a:r>
          </a:p>
          <a:p>
            <a:pPr lvl="2">
              <a:buFont typeface="Courier New"/>
              <a:buChar char="o"/>
            </a:pPr>
            <a:r>
              <a:rPr lang="en-US" sz="3200" dirty="0" smtClean="0"/>
              <a:t>GTG  (</a:t>
            </a:r>
            <a:r>
              <a:rPr lang="en-US" sz="3200" dirty="0" err="1" smtClean="0"/>
              <a:t>valine</a:t>
            </a:r>
            <a:r>
              <a:rPr lang="en-US" sz="3200" dirty="0" smtClean="0"/>
              <a:t>)</a:t>
            </a:r>
          </a:p>
          <a:p>
            <a:pPr lvl="2">
              <a:buFont typeface="Courier New"/>
              <a:buChar char="o"/>
            </a:pPr>
            <a:r>
              <a:rPr lang="en-US" sz="3200" dirty="0" smtClean="0"/>
              <a:t>TTG   (</a:t>
            </a:r>
            <a:r>
              <a:rPr lang="en-US" sz="3200" dirty="0" err="1" smtClean="0"/>
              <a:t>leucine</a:t>
            </a:r>
            <a:r>
              <a:rPr lang="en-US" sz="3200" dirty="0" smtClean="0"/>
              <a:t>)</a:t>
            </a:r>
          </a:p>
          <a:p>
            <a:pPr lvl="3">
              <a:buFont typeface="Arial"/>
              <a:buChar char="•"/>
            </a:pPr>
            <a:r>
              <a:rPr lang="en-US" sz="3200" dirty="0" smtClean="0"/>
              <a:t>3 stops (TAA, TAG, TGA)</a:t>
            </a:r>
          </a:p>
          <a:p>
            <a:pPr lvl="3">
              <a:buFont typeface="Arial"/>
              <a:buChar char="•"/>
            </a:pPr>
            <a:r>
              <a:rPr lang="en-US" sz="3200" dirty="0" smtClean="0"/>
              <a:t>Space in-between:  Open Reading Frame -- ORF</a:t>
            </a:r>
            <a:endParaRPr lang="en-US" sz="3200" dirty="0"/>
          </a:p>
        </p:txBody>
      </p:sp>
      <p:pic>
        <p:nvPicPr>
          <p:cNvPr id="4" name="Picture 3"/>
          <p:cNvPicPr>
            <a:picLocks noChangeAspect="1"/>
          </p:cNvPicPr>
          <p:nvPr/>
        </p:nvPicPr>
        <p:blipFill>
          <a:blip r:embed="rId2"/>
          <a:stretch>
            <a:fillRect/>
          </a:stretch>
        </p:blipFill>
        <p:spPr>
          <a:xfrm rot="16200000">
            <a:off x="134635" y="763284"/>
            <a:ext cx="2302481" cy="1809750"/>
          </a:xfrm>
          <a:prstGeom prst="rect">
            <a:avLst/>
          </a:prstGeom>
        </p:spPr>
      </p:pic>
      <p:sp>
        <p:nvSpPr>
          <p:cNvPr id="5" name="TextBox 4"/>
          <p:cNvSpPr txBox="1"/>
          <p:nvPr/>
        </p:nvSpPr>
        <p:spPr>
          <a:xfrm>
            <a:off x="381000" y="2847201"/>
            <a:ext cx="1809751" cy="276999"/>
          </a:xfrm>
          <a:prstGeom prst="rect">
            <a:avLst/>
          </a:prstGeom>
          <a:noFill/>
        </p:spPr>
        <p:txBody>
          <a:bodyPr wrap="square" rtlCol="0">
            <a:spAutoFit/>
          </a:bodyPr>
          <a:lstStyle/>
          <a:p>
            <a:r>
              <a:rPr lang="en-US" sz="1200" dirty="0" err="1" smtClean="0"/>
              <a:t>www.cen.ulaval.ca</a:t>
            </a:r>
            <a:endParaRPr lang="en-US" sz="1200" dirty="0"/>
          </a:p>
        </p:txBody>
      </p:sp>
      <p:pic>
        <p:nvPicPr>
          <p:cNvPr id="6" name="Picture 5" descr="Codons_aminoacids_table.jpg"/>
          <p:cNvPicPr>
            <a:picLocks noChangeAspect="1"/>
          </p:cNvPicPr>
          <p:nvPr/>
        </p:nvPicPr>
        <p:blipFill>
          <a:blip r:embed="rId3"/>
          <a:stretch>
            <a:fillRect/>
          </a:stretch>
        </p:blipFill>
        <p:spPr>
          <a:xfrm>
            <a:off x="304800" y="3505199"/>
            <a:ext cx="3124200" cy="3039269"/>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5059</TotalTime>
  <Words>710</Words>
  <Application>Microsoft Macintosh PowerPoint</Application>
  <PresentationFormat>On-screen Show (4:3)</PresentationFormat>
  <Paragraphs>122</Paragraphs>
  <Slides>36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Drawing</vt:lpstr>
      <vt:lpstr>Predicting Genes in Mycobacteriophages</vt:lpstr>
      <vt:lpstr>PowerPoint Presentation</vt:lpstr>
      <vt:lpstr>Make-Believe or Putative</vt:lpstr>
      <vt:lpstr>       What is the universal format for a          sequence?</vt:lpstr>
      <vt:lpstr>PowerPoint Presentation</vt:lpstr>
      <vt:lpstr>       What is the universal format for a          sequence?</vt:lpstr>
      <vt:lpstr>PowerPoint Presentation</vt:lpstr>
      <vt:lpstr>How do you make sense of the ATCGs?</vt:lpstr>
      <vt:lpstr>  </vt:lpstr>
      <vt:lpstr>PowerPoint Presentation</vt:lpstr>
      <vt:lpstr>Six Frame Translations</vt:lpstr>
      <vt:lpstr>Glimmer and GeneMark</vt:lpstr>
      <vt:lpstr>Codon Usage</vt:lpstr>
      <vt:lpstr>Gene Evaluations</vt:lpstr>
      <vt:lpstr>PowerPoint Presentation</vt:lpstr>
      <vt:lpstr>PowerPoint Presentation</vt:lpstr>
      <vt:lpstr>PowerPoint Presentation</vt:lpstr>
      <vt:lpstr>PowerPoint Presentation</vt:lpstr>
      <vt:lpstr>PowerPoint Presentation</vt:lpstr>
      <vt:lpstr>PowerPoint Presentation</vt:lpstr>
      <vt:lpstr>Comparisons with what we already know</vt:lpstr>
      <vt:lpstr>Phamerator map</vt:lpstr>
      <vt:lpstr>Blast Comparisons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do often:</vt:lpstr>
      <vt:lpstr>PowerPoint Presentation</vt:lpstr>
      <vt:lpstr>SEA-PHAGES In-Silico Workshop   December 8, 2014 Getting Started</vt:lpstr>
      <vt:lpstr>Let’s get started!</vt:lpstr>
      <vt:lpstr>Annotation of Sheen</vt:lpstr>
      <vt:lpstr>Gathering Data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Genomes to GenBank </dc:title>
  <dc:creator>Deborah Jacobs-Sera</dc:creator>
  <cp:lastModifiedBy>Debbie Jacobs-Sera</cp:lastModifiedBy>
  <cp:revision>115</cp:revision>
  <dcterms:created xsi:type="dcterms:W3CDTF">2010-12-14T12:16:11Z</dcterms:created>
  <dcterms:modified xsi:type="dcterms:W3CDTF">2014-12-16T21:27:30Z</dcterms:modified>
</cp:coreProperties>
</file>