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Lst>
  <p:sldSz cy="27432000" cx="43891200"/>
  <p:notesSz cx="6858000" cy="9144000"/>
  <p:embeddedFontLst>
    <p:embeddedFont>
      <p:font typeface="Roboto"/>
      <p:regular r:id="rId117"/>
      <p:bold r:id="rId118"/>
      <p:italic r:id="rId119"/>
      <p:boldItalic r:id="rId1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21" roundtripDataSignature="AMtx7mjc2h1LasD/aN0pSzuldglIy9Kg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121" Type="http://customschemas.google.com/relationships/presentationmetadata" Target="metadata"/><Relationship Id="rId25" Type="http://schemas.openxmlformats.org/officeDocument/2006/relationships/slide" Target="slides/slide21.xml"/><Relationship Id="rId120" Type="http://schemas.openxmlformats.org/officeDocument/2006/relationships/font" Target="fonts/Roboto-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font" Target="fonts/Roboto-bold.fntdata"/><Relationship Id="rId117" Type="http://schemas.openxmlformats.org/officeDocument/2006/relationships/font" Target="fonts/Roboto-regular.fntdata"/><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font" Target="fonts/Roboto-italic.fntdata"/><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4493"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4493"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4493"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4493"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4493"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4493"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4493"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4493"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4493"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3312440cc2_1_81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3312440cc2_1_8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304" name="Google Shape;304;g23312440cc2_1_8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9" name="Shape 2809"/>
        <p:cNvGrpSpPr/>
        <p:nvPr/>
      </p:nvGrpSpPr>
      <p:grpSpPr>
        <a:xfrm>
          <a:off x="0" y="0"/>
          <a:ext cx="0" cy="0"/>
          <a:chOff x="0" y="0"/>
          <a:chExt cx="0" cy="0"/>
        </a:xfrm>
      </p:grpSpPr>
      <p:sp>
        <p:nvSpPr>
          <p:cNvPr id="2810" name="Google Shape;2810;g222b3446623_0_20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1" name="Google Shape;2811;g222b3446623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812" name="Google Shape;2812;g222b3446623_0_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7" name="Shape 2837"/>
        <p:cNvGrpSpPr/>
        <p:nvPr/>
      </p:nvGrpSpPr>
      <p:grpSpPr>
        <a:xfrm>
          <a:off x="0" y="0"/>
          <a:ext cx="0" cy="0"/>
          <a:chOff x="0" y="0"/>
          <a:chExt cx="0" cy="0"/>
        </a:xfrm>
      </p:grpSpPr>
      <p:sp>
        <p:nvSpPr>
          <p:cNvPr id="2838" name="Google Shape;2838;g222b3446167_1_40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9" name="Google Shape;2839;g222b3446167_1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840" name="Google Shape;2840;g222b3446167_1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4" name="Shape 2864"/>
        <p:cNvGrpSpPr/>
        <p:nvPr/>
      </p:nvGrpSpPr>
      <p:grpSpPr>
        <a:xfrm>
          <a:off x="0" y="0"/>
          <a:ext cx="0" cy="0"/>
          <a:chOff x="0" y="0"/>
          <a:chExt cx="0" cy="0"/>
        </a:xfrm>
      </p:grpSpPr>
      <p:sp>
        <p:nvSpPr>
          <p:cNvPr id="2865" name="Google Shape;2865;g222b3446167_1_509: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6" name="Google Shape;2866;g222b3446167_1_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867" name="Google Shape;2867;g222b3446167_1_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0" name="Shape 2890"/>
        <p:cNvGrpSpPr/>
        <p:nvPr/>
      </p:nvGrpSpPr>
      <p:grpSpPr>
        <a:xfrm>
          <a:off x="0" y="0"/>
          <a:ext cx="0" cy="0"/>
          <a:chOff x="0" y="0"/>
          <a:chExt cx="0" cy="0"/>
        </a:xfrm>
      </p:grpSpPr>
      <p:sp>
        <p:nvSpPr>
          <p:cNvPr id="2891" name="Google Shape;2891;g222b3446623_0_309: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2" name="Google Shape;2892;g222b3446623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893" name="Google Shape;2893;g222b3446623_0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9" name="Shape 2919"/>
        <p:cNvGrpSpPr/>
        <p:nvPr/>
      </p:nvGrpSpPr>
      <p:grpSpPr>
        <a:xfrm>
          <a:off x="0" y="0"/>
          <a:ext cx="0" cy="0"/>
          <a:chOff x="0" y="0"/>
          <a:chExt cx="0" cy="0"/>
        </a:xfrm>
      </p:grpSpPr>
      <p:sp>
        <p:nvSpPr>
          <p:cNvPr id="2920" name="Google Shape;2920;g222b3446167_1_61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1" name="Google Shape;2921;g222b3446167_1_6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922" name="Google Shape;2922;g222b3446167_1_6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2" name="Shape 2942"/>
        <p:cNvGrpSpPr/>
        <p:nvPr/>
      </p:nvGrpSpPr>
      <p:grpSpPr>
        <a:xfrm>
          <a:off x="0" y="0"/>
          <a:ext cx="0" cy="0"/>
          <a:chOff x="0" y="0"/>
          <a:chExt cx="0" cy="0"/>
        </a:xfrm>
      </p:grpSpPr>
      <p:sp>
        <p:nvSpPr>
          <p:cNvPr id="2943" name="Google Shape;2943;g222b3446167_1_70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4" name="Google Shape;2944;g222b3446167_1_7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945" name="Google Shape;2945;g222b3446167_1_7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8" name="Shape 2968"/>
        <p:cNvGrpSpPr/>
        <p:nvPr/>
      </p:nvGrpSpPr>
      <p:grpSpPr>
        <a:xfrm>
          <a:off x="0" y="0"/>
          <a:ext cx="0" cy="0"/>
          <a:chOff x="0" y="0"/>
          <a:chExt cx="0" cy="0"/>
        </a:xfrm>
      </p:grpSpPr>
      <p:sp>
        <p:nvSpPr>
          <p:cNvPr id="2969" name="Google Shape;2969;g222b3446623_0_413: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0" name="Google Shape;2970;g222b3446623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971" name="Google Shape;2971;g222b3446623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6" name="Shape 2996"/>
        <p:cNvGrpSpPr/>
        <p:nvPr/>
      </p:nvGrpSpPr>
      <p:grpSpPr>
        <a:xfrm>
          <a:off x="0" y="0"/>
          <a:ext cx="0" cy="0"/>
          <a:chOff x="0" y="0"/>
          <a:chExt cx="0" cy="0"/>
        </a:xfrm>
      </p:grpSpPr>
      <p:sp>
        <p:nvSpPr>
          <p:cNvPr id="2997" name="Google Shape;2997;g222b3446167_1_807: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8" name="Google Shape;2998;g222b3446167_1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999" name="Google Shape;2999;g222b3446167_1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3" name="Shape 3023"/>
        <p:cNvGrpSpPr/>
        <p:nvPr/>
      </p:nvGrpSpPr>
      <p:grpSpPr>
        <a:xfrm>
          <a:off x="0" y="0"/>
          <a:ext cx="0" cy="0"/>
          <a:chOff x="0" y="0"/>
          <a:chExt cx="0" cy="0"/>
        </a:xfrm>
      </p:grpSpPr>
      <p:sp>
        <p:nvSpPr>
          <p:cNvPr id="3024" name="Google Shape;3024;g222b3446167_1_91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5" name="Google Shape;3025;g222b3446167_1_9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3026" name="Google Shape;3026;g222b3446167_1_9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8" name="Shape 3048"/>
        <p:cNvGrpSpPr/>
        <p:nvPr/>
      </p:nvGrpSpPr>
      <p:grpSpPr>
        <a:xfrm>
          <a:off x="0" y="0"/>
          <a:ext cx="0" cy="0"/>
          <a:chOff x="0" y="0"/>
          <a:chExt cx="0" cy="0"/>
        </a:xfrm>
      </p:grpSpPr>
      <p:sp>
        <p:nvSpPr>
          <p:cNvPr id="3049" name="Google Shape;3049;g222b3446623_0_51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0" name="Google Shape;3050;g222b3446623_0_5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3051" name="Google Shape;3051;g222b3446623_0_5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3312440cc2_3_29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23312440cc2_3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329" name="Google Shape;329;g23312440cc2_3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7" name="Shape 3077"/>
        <p:cNvGrpSpPr/>
        <p:nvPr/>
      </p:nvGrpSpPr>
      <p:grpSpPr>
        <a:xfrm>
          <a:off x="0" y="0"/>
          <a:ext cx="0" cy="0"/>
          <a:chOff x="0" y="0"/>
          <a:chExt cx="0" cy="0"/>
        </a:xfrm>
      </p:grpSpPr>
      <p:sp>
        <p:nvSpPr>
          <p:cNvPr id="3078" name="Google Shape;3078;g222b3446167_1_101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9" name="Google Shape;3079;g222b3446167_1_10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3080" name="Google Shape;3080;g222b3446167_1_10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2" name="Shape 3102"/>
        <p:cNvGrpSpPr/>
        <p:nvPr/>
      </p:nvGrpSpPr>
      <p:grpSpPr>
        <a:xfrm>
          <a:off x="0" y="0"/>
          <a:ext cx="0" cy="0"/>
          <a:chOff x="0" y="0"/>
          <a:chExt cx="0" cy="0"/>
        </a:xfrm>
      </p:grpSpPr>
      <p:sp>
        <p:nvSpPr>
          <p:cNvPr id="3103" name="Google Shape;3103;g222b3446623_0_62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4" name="Google Shape;3104;g222b3446623_0_6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3105" name="Google Shape;3105;g222b3446623_0_6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7" name="Shape 3137"/>
        <p:cNvGrpSpPr/>
        <p:nvPr/>
      </p:nvGrpSpPr>
      <p:grpSpPr>
        <a:xfrm>
          <a:off x="0" y="0"/>
          <a:ext cx="0" cy="0"/>
          <a:chOff x="0" y="0"/>
          <a:chExt cx="0" cy="0"/>
        </a:xfrm>
      </p:grpSpPr>
      <p:sp>
        <p:nvSpPr>
          <p:cNvPr id="3138" name="Google Shape;3138;g278d9af1bd8_0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p:spPr>
      </p:sp>
      <p:sp>
        <p:nvSpPr>
          <p:cNvPr id="3139" name="Google Shape;3139;g278d9af1bd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0" name="Google Shape;3140;g278d9af1bd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3312440cc2_1_91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3312440cc2_1_9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357" name="Google Shape;357;g23312440cc2_1_9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3312440cc2_1_101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3312440cc2_1_10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383" name="Google Shape;383;g23312440cc2_1_10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3312440cc2_3_40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23312440cc2_3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410" name="Google Shape;410;g23312440cc2_3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3312440cc2_1_1115: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3312440cc2_1_1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 Start is probably 3645</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440" name="Google Shape;440;g23312440cc2_1_1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3312440cc2_1_121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3312440cc2_1_1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468" name="Google Shape;468;g23312440cc2_1_1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3312440cc2_3_504: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3312440cc2_3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491" name="Google Shape;491;g23312440cc2_3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3312440cc2_1_1317: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3312440cc2_1_1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526" name="Google Shape;526;g23312440cc2_1_1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3312440cc2_1_141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23312440cc2_1_1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552" name="Google Shape;552;g23312440cc2_1_1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3312440cc2_1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3312440cc2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93" name="Google Shape;93;g23312440cc2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3312440cc2_3_613: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3312440cc2_3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000"/>
              <a:t>Secondary Annotator Notes: Check each piece of evidence provided and confirm whether your interpretation supports that of the primary annotator: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rPr lang="en-US" sz="2000"/>
              <a:t>Secondary Annotator #1 Name: </a:t>
            </a:r>
            <a:endParaRPr sz="2000"/>
          </a:p>
          <a:p>
            <a:pPr indent="0" lvl="0" marL="0" rtl="0" algn="l">
              <a:lnSpc>
                <a:spcPct val="100000"/>
              </a:lnSpc>
              <a:spcBef>
                <a:spcPts val="0"/>
              </a:spcBef>
              <a:spcAft>
                <a:spcPts val="0"/>
              </a:spcAft>
              <a:buClr>
                <a:schemeClr val="dk1"/>
              </a:buClr>
              <a:buSzPts val="1400"/>
              <a:buFont typeface="Arial"/>
              <a:buNone/>
            </a:pPr>
            <a: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rPr lang="en-US" sz="2000"/>
              <a:t>Secondary Annotator #2 Name: </a:t>
            </a:r>
            <a:endParaRPr sz="2000"/>
          </a:p>
        </p:txBody>
      </p:sp>
      <p:sp>
        <p:nvSpPr>
          <p:cNvPr id="577" name="Google Shape;577;g23312440cc2_3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3312440cc2_1_1519: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23312440cc2_1_1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000"/>
              <a:t>Secondary Annotator Notes: Check each piece of evidence provided and confirm whether your interpretation supports that of the primary annotator: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rPr lang="en-US" sz="2000"/>
              <a:t>Secondary Annotator #1 Name: </a:t>
            </a:r>
            <a:r>
              <a:rPr lang="en-US" sz="2000">
                <a:solidFill>
                  <a:srgbClr val="0000FF"/>
                </a:solidFill>
              </a:rPr>
              <a:t>Frank Vereline. </a:t>
            </a:r>
            <a:endParaRPr sz="2000">
              <a:solidFill>
                <a:srgbClr val="0000FF"/>
              </a:solidFill>
            </a:endParaRPr>
          </a:p>
          <a:p>
            <a:pPr indent="0" lvl="0" marL="0" rtl="0" algn="l">
              <a:lnSpc>
                <a:spcPct val="100000"/>
              </a:lnSpc>
              <a:spcBef>
                <a:spcPts val="0"/>
              </a:spcBef>
              <a:spcAft>
                <a:spcPts val="0"/>
              </a:spcAft>
              <a:buSzPts val="1400"/>
              <a:buNone/>
            </a:pPr>
            <a:r>
              <a:rPr lang="en-US" sz="2000">
                <a:solidFill>
                  <a:srgbClr val="0000FF"/>
                </a:solidFill>
              </a:rPr>
              <a:t>Is it a gene? Evidence shows good coding potential and other phages having this gene-agree with primary. </a:t>
            </a:r>
            <a:endParaRPr sz="2000">
              <a:solidFill>
                <a:srgbClr val="0000FF"/>
              </a:solidFill>
            </a:endParaRPr>
          </a:p>
          <a:p>
            <a:pPr indent="0" lvl="0" marL="0" rtl="0" algn="l">
              <a:lnSpc>
                <a:spcPct val="100000"/>
              </a:lnSpc>
              <a:spcBef>
                <a:spcPts val="0"/>
              </a:spcBef>
              <a:spcAft>
                <a:spcPts val="0"/>
              </a:spcAft>
              <a:buSzPts val="1400"/>
              <a:buNone/>
            </a:pPr>
            <a:r>
              <a:rPr lang="en-US" sz="2000">
                <a:solidFill>
                  <a:srgbClr val="0000FF"/>
                </a:solidFill>
              </a:rPr>
              <a:t>Where does it start? Evidence shows start aligns with best RBS, many 1:1 Blast alignments, starterator supports start call. </a:t>
            </a:r>
            <a:endParaRPr sz="2000">
              <a:solidFill>
                <a:srgbClr val="0000FF"/>
              </a:solidFill>
            </a:endParaRPr>
          </a:p>
          <a:p>
            <a:pPr indent="0" lvl="0" marL="0" rtl="0" algn="l">
              <a:lnSpc>
                <a:spcPct val="100000"/>
              </a:lnSpc>
              <a:spcBef>
                <a:spcPts val="0"/>
              </a:spcBef>
              <a:spcAft>
                <a:spcPts val="0"/>
              </a:spcAft>
              <a:buSzPts val="1400"/>
              <a:buNone/>
            </a:pPr>
            <a:r>
              <a:rPr lang="en-US" sz="2000">
                <a:solidFill>
                  <a:srgbClr val="0000FF"/>
                </a:solidFill>
              </a:rPr>
              <a:t>Conclusion: Predicted start is correct.</a:t>
            </a:r>
            <a:endParaRPr sz="2000">
              <a:solidFill>
                <a:srgbClr val="0000FF"/>
              </a:solidFill>
            </a:endParaRPr>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rPr lang="en-US" sz="2000"/>
              <a:t>Secondary Annotator #2 Name:  </a:t>
            </a:r>
            <a:endParaRPr sz="2000"/>
          </a:p>
        </p:txBody>
      </p:sp>
      <p:sp>
        <p:nvSpPr>
          <p:cNvPr id="614" name="Google Shape;614;g23312440cc2_1_1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3312440cc2_1_1623: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23312440cc2_1_16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643" name="Google Shape;643;g23312440cc2_1_16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3312440cc2_1_1719: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23312440cc2_1_17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000"/>
              <a:t>Secondary Annotator Notes: Check each piece of evidence provided and confirm whether your interpretation supports that of the primary annotator: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rPr lang="en-US" sz="2000"/>
              <a:t>Secondary Annotator #1 Name:</a:t>
            </a:r>
            <a:r>
              <a:rPr lang="en-US" sz="2000">
                <a:solidFill>
                  <a:srgbClr val="0000FF"/>
                </a:solidFill>
              </a:rPr>
              <a:t> </a:t>
            </a:r>
            <a:endParaRPr sz="2000">
              <a:solidFill>
                <a:srgbClr val="0000FF"/>
              </a:solidFill>
            </a:endParaRPr>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rPr lang="en-US" sz="2000"/>
              <a:t>Secondary Annotator #2 Name: </a:t>
            </a:r>
            <a:endParaRPr sz="2000"/>
          </a:p>
        </p:txBody>
      </p:sp>
      <p:sp>
        <p:nvSpPr>
          <p:cNvPr id="664" name="Google Shape;664;g23312440cc2_1_17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3312440cc2_1_182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g23312440cc2_1_18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400"/>
              <a:t>Secondary Annotator Notes: Check each piece of evidence provided and confirm whether your interpretation supports that of the primary annotator: </a:t>
            </a:r>
            <a:endParaRPr sz="2400"/>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rPr lang="en-US" sz="2400"/>
              <a:t>Secondary Annotator #1 Name:Justin I-PhageB</a:t>
            </a:r>
            <a:endParaRPr sz="2400"/>
          </a:p>
          <a:p>
            <a:pPr indent="0" lvl="0" marL="0" rtl="0" algn="l">
              <a:lnSpc>
                <a:spcPct val="100000"/>
              </a:lnSpc>
              <a:spcBef>
                <a:spcPts val="0"/>
              </a:spcBef>
              <a:spcAft>
                <a:spcPts val="0"/>
              </a:spcAft>
              <a:buSzPts val="1400"/>
              <a:buNone/>
            </a:pPr>
            <a:r>
              <a:rPr lang="en-US" sz="2400"/>
              <a:t>Evidence shows that the gene has good coding potential and aligns with other data provided by different databases. The start aligns with best OneInAGillion and Tempo, many 1:1 genes. </a:t>
            </a:r>
            <a:endParaRPr sz="2400"/>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rPr lang="en-US" sz="2400"/>
              <a:t>Secondary Annotator #2 Name: Chloe</a:t>
            </a:r>
            <a:endParaRPr sz="2400"/>
          </a:p>
          <a:p>
            <a:pPr indent="0" lvl="0" marL="0" rtl="0" algn="l">
              <a:lnSpc>
                <a:spcPct val="100000"/>
              </a:lnSpc>
              <a:spcBef>
                <a:spcPts val="0"/>
              </a:spcBef>
              <a:spcAft>
                <a:spcPts val="0"/>
              </a:spcAft>
              <a:buSzPts val="1400"/>
              <a:buNone/>
            </a:pPr>
            <a:r>
              <a:rPr lang="en-US" sz="2400">
                <a:solidFill>
                  <a:srgbClr val="FF0000"/>
                </a:solidFill>
              </a:rPr>
              <a:t>Evidence points to this being a gene, other organisms have it, it’s called by both at the same start, and has relatively good coding potential towards the end of the gene. However, still needs blast data and staterator image inserted.</a:t>
            </a:r>
            <a:endParaRPr sz="2400">
              <a:solidFill>
                <a:srgbClr val="FF0000"/>
              </a:solidFill>
            </a:endParaRPr>
          </a:p>
          <a:p>
            <a:pPr indent="0" lvl="0" marL="0" rtl="0" algn="l">
              <a:lnSpc>
                <a:spcPct val="100000"/>
              </a:lnSpc>
              <a:spcBef>
                <a:spcPts val="0"/>
              </a:spcBef>
              <a:spcAft>
                <a:spcPts val="0"/>
              </a:spcAft>
              <a:buSzPts val="1400"/>
              <a:buNone/>
            </a:pPr>
            <a:r>
              <a:t/>
            </a:r>
            <a:endParaRPr sz="2400">
              <a:solidFill>
                <a:srgbClr val="FF0000"/>
              </a:solidFill>
            </a:endParaRPr>
          </a:p>
        </p:txBody>
      </p:sp>
      <p:sp>
        <p:nvSpPr>
          <p:cNvPr id="692" name="Google Shape;692;g23312440cc2_1_18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3312440cc2_1_1924: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23312440cc2_1_19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400"/>
              <a:t>Secondary Annotator Notes: Check each piece of evidence provided and confirm whether your interpretation supports that of the primary annotator: </a:t>
            </a:r>
            <a:endParaRPr sz="2400"/>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rPr lang="en-US" sz="2400"/>
              <a:t>Secondary Annotator #1 Name: </a:t>
            </a:r>
            <a:r>
              <a:rPr lang="en-US" sz="2000"/>
              <a:t>Chloe</a:t>
            </a:r>
            <a:endParaRPr sz="2000"/>
          </a:p>
          <a:p>
            <a:pPr indent="0" lvl="0" marL="0" rtl="0" algn="l">
              <a:lnSpc>
                <a:spcPct val="100000"/>
              </a:lnSpc>
              <a:spcBef>
                <a:spcPts val="0"/>
              </a:spcBef>
              <a:spcAft>
                <a:spcPts val="0"/>
              </a:spcAft>
              <a:buSzPts val="1400"/>
              <a:buNone/>
            </a:pPr>
            <a:r>
              <a:rPr lang="en-US" sz="2000">
                <a:solidFill>
                  <a:srgbClr val="FF0000"/>
                </a:solidFill>
              </a:rPr>
              <a:t>Evidence points to this being a gene. The gene is originally called by both at the same start, it also has coding potential in certain sections of this gene, other organisms have this gene, coding potential aligns with the predicted start, it is the most called start in the staterator image, and the alignments have a 1:1 ratio as well. Overall this seems to be a gene.</a:t>
            </a:r>
            <a:endParaRPr sz="2000">
              <a:solidFill>
                <a:srgbClr val="FF0000"/>
              </a:solidFill>
            </a:endParaRPr>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rPr lang="en-US" sz="2400"/>
              <a:t>Secondary Annotator #2 Name:</a:t>
            </a:r>
            <a:r>
              <a:rPr lang="en-US"/>
              <a:t> </a:t>
            </a:r>
            <a:r>
              <a:rPr lang="en-US" sz="2000"/>
              <a:t>Emma</a:t>
            </a:r>
            <a:endParaRPr sz="2000"/>
          </a:p>
          <a:p>
            <a:pPr indent="0" lvl="0" marL="0" rtl="0" algn="l">
              <a:lnSpc>
                <a:spcPct val="100000"/>
              </a:lnSpc>
              <a:spcBef>
                <a:spcPts val="0"/>
              </a:spcBef>
              <a:spcAft>
                <a:spcPts val="0"/>
              </a:spcAft>
              <a:buSzPts val="1400"/>
              <a:buNone/>
            </a:pPr>
            <a:r>
              <a:rPr lang="en-US" sz="2000">
                <a:solidFill>
                  <a:srgbClr val="A64D79"/>
                </a:solidFill>
              </a:rPr>
              <a:t>Evidence supports this being a gene shown above. It is called by both at the same start and it is found in other organisms which are OneInAGillion and Tempo. These have high similarities as well. The alignments have a 1:1 ratio which is supportive evidence. The e-values are also similar in both BLAST Alignments. Therefore there is good evidence supporting that this is a gene. </a:t>
            </a:r>
            <a:endParaRPr sz="2000">
              <a:solidFill>
                <a:srgbClr val="A64D79"/>
              </a:solidFill>
            </a:endParaRPr>
          </a:p>
        </p:txBody>
      </p:sp>
      <p:sp>
        <p:nvSpPr>
          <p:cNvPr id="719" name="Google Shape;719;g23312440cc2_1_19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3998234a3f_4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g23998234a3f_4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250"/>
              <a:t>Secondary Annotator Notes: Check each piece of evidence provided and confirm whether your interpretation supports that of the primary annotator: </a:t>
            </a:r>
            <a:endParaRPr sz="2250"/>
          </a:p>
          <a:p>
            <a:pPr indent="0" lvl="0" marL="0" rtl="0" algn="l">
              <a:lnSpc>
                <a:spcPct val="100000"/>
              </a:lnSpc>
              <a:spcBef>
                <a:spcPts val="0"/>
              </a:spcBef>
              <a:spcAft>
                <a:spcPts val="0"/>
              </a:spcAft>
              <a:buSzPts val="1400"/>
              <a:buNone/>
            </a:pPr>
            <a:r>
              <a:t/>
            </a:r>
            <a:endParaRPr sz="2250"/>
          </a:p>
          <a:p>
            <a:pPr indent="0" lvl="0" marL="0" rtl="0" algn="l">
              <a:lnSpc>
                <a:spcPct val="100000"/>
              </a:lnSpc>
              <a:spcBef>
                <a:spcPts val="0"/>
              </a:spcBef>
              <a:spcAft>
                <a:spcPts val="0"/>
              </a:spcAft>
              <a:buSzPts val="1400"/>
              <a:buNone/>
            </a:pPr>
            <a:r>
              <a:rPr lang="en-US" sz="2250"/>
              <a:t>Secondary Annotator #1 Name: </a:t>
            </a:r>
            <a:r>
              <a:rPr lang="en-US" sz="2250">
                <a:solidFill>
                  <a:srgbClr val="741B47"/>
                </a:solidFill>
              </a:rPr>
              <a:t>Emma </a:t>
            </a:r>
            <a:endParaRPr sz="2250">
              <a:solidFill>
                <a:srgbClr val="741B47"/>
              </a:solidFill>
            </a:endParaRPr>
          </a:p>
          <a:p>
            <a:pPr indent="0" lvl="0" marL="0" rtl="0" algn="l">
              <a:lnSpc>
                <a:spcPct val="100000"/>
              </a:lnSpc>
              <a:spcBef>
                <a:spcPts val="0"/>
              </a:spcBef>
              <a:spcAft>
                <a:spcPts val="0"/>
              </a:spcAft>
              <a:buSzPts val="1400"/>
              <a:buNone/>
            </a:pPr>
            <a:r>
              <a:rPr lang="en-US" sz="2250">
                <a:solidFill>
                  <a:srgbClr val="741B47"/>
                </a:solidFill>
              </a:rPr>
              <a:t>There is good evidence that supports this is a gene. It is originally called on by both glimmerstart and genemark start. The coding potential is very high, therefore it is correct that the genemark is correct. The BLAST alignments also show a 1:1 ratio indicating that they started at the same location which is strong evidence that this is a gene. </a:t>
            </a:r>
            <a:endParaRPr sz="2250">
              <a:solidFill>
                <a:srgbClr val="741B47"/>
              </a:solidFill>
            </a:endParaRPr>
          </a:p>
          <a:p>
            <a:pPr indent="0" lvl="0" marL="0" rtl="0" algn="l">
              <a:lnSpc>
                <a:spcPct val="100000"/>
              </a:lnSpc>
              <a:spcBef>
                <a:spcPts val="0"/>
              </a:spcBef>
              <a:spcAft>
                <a:spcPts val="0"/>
              </a:spcAft>
              <a:buSzPts val="1400"/>
              <a:buNone/>
            </a:pPr>
            <a:r>
              <a:t/>
            </a:r>
            <a:endParaRPr sz="2250"/>
          </a:p>
          <a:p>
            <a:pPr indent="0" lvl="0" marL="0" rtl="0" algn="l">
              <a:lnSpc>
                <a:spcPct val="100000"/>
              </a:lnSpc>
              <a:spcBef>
                <a:spcPts val="0"/>
              </a:spcBef>
              <a:spcAft>
                <a:spcPts val="0"/>
              </a:spcAft>
              <a:buSzPts val="1400"/>
              <a:buNone/>
            </a:pPr>
            <a:r>
              <a:t/>
            </a:r>
            <a:endParaRPr sz="2250"/>
          </a:p>
          <a:p>
            <a:pPr indent="0" lvl="0" marL="0" rtl="0" algn="l">
              <a:lnSpc>
                <a:spcPct val="100000"/>
              </a:lnSpc>
              <a:spcBef>
                <a:spcPts val="0"/>
              </a:spcBef>
              <a:spcAft>
                <a:spcPts val="0"/>
              </a:spcAft>
              <a:buSzPts val="1400"/>
              <a:buNone/>
            </a:pPr>
            <a:r>
              <a:rPr lang="en-US" sz="2250"/>
              <a:t>Secondary Annotator #2 Name: </a:t>
            </a:r>
            <a:r>
              <a:rPr lang="en-US" sz="2250">
                <a:solidFill>
                  <a:srgbClr val="FF00FF"/>
                </a:solidFill>
              </a:rPr>
              <a:t>Leah </a:t>
            </a:r>
            <a:endParaRPr sz="2250">
              <a:solidFill>
                <a:srgbClr val="FF00FF"/>
              </a:solidFill>
            </a:endParaRPr>
          </a:p>
          <a:p>
            <a:pPr indent="0" lvl="0" marL="0" rtl="0" algn="l">
              <a:lnSpc>
                <a:spcPct val="100000"/>
              </a:lnSpc>
              <a:spcBef>
                <a:spcPts val="0"/>
              </a:spcBef>
              <a:spcAft>
                <a:spcPts val="0"/>
              </a:spcAft>
              <a:buSzPts val="1400"/>
              <a:buNone/>
            </a:pPr>
            <a:r>
              <a:rPr lang="en-US" sz="2250">
                <a:solidFill>
                  <a:srgbClr val="FF00FF"/>
                </a:solidFill>
              </a:rPr>
              <a:t>The evidence for this gene is very well presented, both started off at 12958 and ended at 14376 which is very good. The coding potential was interpreted correctly and it is obvious that it's coding potential is good. As for the gap which you were unsure of, the gap is 128 according to Pecaan. Other than that all the information looks correct :) </a:t>
            </a:r>
            <a:endParaRPr sz="2250">
              <a:solidFill>
                <a:srgbClr val="FF00FF"/>
              </a:solidFill>
            </a:endParaRPr>
          </a:p>
        </p:txBody>
      </p:sp>
      <p:sp>
        <p:nvSpPr>
          <p:cNvPr id="742" name="Google Shape;742;g23998234a3f_4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3998234a3f_4_105: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g23998234a3f_4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250"/>
              <a:t>Secondary Annotator Notes: Check each piece of evidence provided and confirm whether your interpretation supports that of the primary annotator: </a:t>
            </a:r>
            <a:endParaRPr sz="2250"/>
          </a:p>
          <a:p>
            <a:pPr indent="0" lvl="0" marL="0" rtl="0" algn="l">
              <a:lnSpc>
                <a:spcPct val="100000"/>
              </a:lnSpc>
              <a:spcBef>
                <a:spcPts val="0"/>
              </a:spcBef>
              <a:spcAft>
                <a:spcPts val="0"/>
              </a:spcAft>
              <a:buSzPts val="1400"/>
              <a:buNone/>
            </a:pPr>
            <a:r>
              <a:t/>
            </a:r>
            <a:endParaRPr sz="2250"/>
          </a:p>
          <a:p>
            <a:pPr indent="0" lvl="0" marL="0" rtl="0" algn="l">
              <a:lnSpc>
                <a:spcPct val="100000"/>
              </a:lnSpc>
              <a:spcBef>
                <a:spcPts val="0"/>
              </a:spcBef>
              <a:spcAft>
                <a:spcPts val="0"/>
              </a:spcAft>
              <a:buSzPts val="1400"/>
              <a:buNone/>
            </a:pPr>
            <a:r>
              <a:rPr lang="en-US" sz="2250"/>
              <a:t>Secondary Annotator #1 Name: Sophia Crandall. Is it a gene? Evidence shows good coding potential and other phages having this gene.- agree with primary. Where does is start? Evidence shows start aligns with RBS, many 1:1 blast assignments. </a:t>
            </a:r>
            <a:endParaRPr sz="2250"/>
          </a:p>
          <a:p>
            <a:pPr indent="0" lvl="0" marL="0" rtl="0" algn="l">
              <a:lnSpc>
                <a:spcPct val="100000"/>
              </a:lnSpc>
              <a:spcBef>
                <a:spcPts val="0"/>
              </a:spcBef>
              <a:spcAft>
                <a:spcPts val="0"/>
              </a:spcAft>
              <a:buSzPts val="1400"/>
              <a:buNone/>
            </a:pPr>
            <a:r>
              <a:t/>
            </a:r>
            <a:endParaRPr sz="2250"/>
          </a:p>
          <a:p>
            <a:pPr indent="0" lvl="0" marL="0" rtl="0" algn="l">
              <a:lnSpc>
                <a:spcPct val="100000"/>
              </a:lnSpc>
              <a:spcBef>
                <a:spcPts val="0"/>
              </a:spcBef>
              <a:spcAft>
                <a:spcPts val="0"/>
              </a:spcAft>
              <a:buSzPts val="1400"/>
              <a:buNone/>
            </a:pPr>
            <a:r>
              <a:t/>
            </a:r>
            <a:endParaRPr sz="2250"/>
          </a:p>
          <a:p>
            <a:pPr indent="0" lvl="0" marL="0" rtl="0" algn="l">
              <a:lnSpc>
                <a:spcPct val="100000"/>
              </a:lnSpc>
              <a:spcBef>
                <a:spcPts val="0"/>
              </a:spcBef>
              <a:spcAft>
                <a:spcPts val="0"/>
              </a:spcAft>
              <a:buSzPts val="1400"/>
              <a:buNone/>
            </a:pPr>
            <a:r>
              <a:rPr lang="en-US" sz="2250"/>
              <a:t>Secondary Annotator #2 Name: </a:t>
            </a:r>
            <a:r>
              <a:rPr lang="en-US" sz="2250">
                <a:solidFill>
                  <a:srgbClr val="4A86E8"/>
                </a:solidFill>
              </a:rPr>
              <a:t>wesley tender. This is good evidence that this i sa gene.  genestart starts at 14442 and glimmermark starts at 14443. they are very close to  the same start. I agree with primary, alignments line up, and there is excellent coding potential.</a:t>
            </a:r>
            <a:endParaRPr sz="2250">
              <a:solidFill>
                <a:srgbClr val="4A86E8"/>
              </a:solidFill>
            </a:endParaRPr>
          </a:p>
        </p:txBody>
      </p:sp>
      <p:sp>
        <p:nvSpPr>
          <p:cNvPr id="774" name="Google Shape;774;g23998234a3f_4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3312440cc2_3_724: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g23312440cc2_3_7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193"/>
              <a:t>Secondary Annotator Notes: Check each piece of evidence provided and confirm whether your interpretation supports that of the primary annotator: </a:t>
            </a:r>
            <a:endParaRPr sz="2193"/>
          </a:p>
          <a:p>
            <a:pPr indent="0" lvl="0" marL="0" rtl="0" algn="l">
              <a:lnSpc>
                <a:spcPct val="100000"/>
              </a:lnSpc>
              <a:spcBef>
                <a:spcPts val="0"/>
              </a:spcBef>
              <a:spcAft>
                <a:spcPts val="0"/>
              </a:spcAft>
              <a:buSzPts val="1400"/>
              <a:buNone/>
            </a:pPr>
            <a:r>
              <a:rPr lang="en-US" sz="2193"/>
              <a:t>Secondary Annotator #1 Name:</a:t>
            </a:r>
            <a:r>
              <a:rPr lang="en-US" sz="2193">
                <a:solidFill>
                  <a:schemeClr val="accent6"/>
                </a:solidFill>
              </a:rPr>
              <a:t> Ariyanna Phillips</a:t>
            </a:r>
            <a:endParaRPr sz="2193">
              <a:solidFill>
                <a:schemeClr val="accent6"/>
              </a:solidFill>
            </a:endParaRPr>
          </a:p>
          <a:p>
            <a:pPr indent="0" lvl="0" marL="0" rtl="0" algn="l">
              <a:lnSpc>
                <a:spcPct val="100000"/>
              </a:lnSpc>
              <a:spcBef>
                <a:spcPts val="0"/>
              </a:spcBef>
              <a:spcAft>
                <a:spcPts val="0"/>
              </a:spcAft>
              <a:buSzPts val="1400"/>
              <a:buNone/>
            </a:pPr>
            <a:r>
              <a:rPr lang="en-US" sz="1993">
                <a:solidFill>
                  <a:schemeClr val="accent6"/>
                </a:solidFill>
              </a:rPr>
              <a:t>Is it a gene? Yes this evidence shows good coding potential as well as other phage having this gene as well. </a:t>
            </a:r>
            <a:r>
              <a:rPr i="1" lang="en-US" sz="1993">
                <a:solidFill>
                  <a:schemeClr val="accent6"/>
                </a:solidFill>
              </a:rPr>
              <a:t>Agree with Primary. </a:t>
            </a:r>
            <a:r>
              <a:rPr lang="en-US" sz="1993">
                <a:solidFill>
                  <a:schemeClr val="accent6"/>
                </a:solidFill>
              </a:rPr>
              <a:t>Where does it start? Evidence shows that start is aligned with best RBS, there are many 1:1 blast alignments, and startarator shows every gene in this pham beginning at this called start. </a:t>
            </a:r>
            <a:r>
              <a:rPr i="1" lang="en-US" sz="1993">
                <a:solidFill>
                  <a:schemeClr val="accent6"/>
                </a:solidFill>
              </a:rPr>
              <a:t>Agree with Primary. </a:t>
            </a:r>
            <a:endParaRPr sz="1993">
              <a:solidFill>
                <a:schemeClr val="accent6"/>
              </a:solidFill>
            </a:endParaRPr>
          </a:p>
          <a:p>
            <a:pPr indent="0" lvl="0" marL="0" rtl="0" algn="l">
              <a:lnSpc>
                <a:spcPct val="100000"/>
              </a:lnSpc>
              <a:spcBef>
                <a:spcPts val="0"/>
              </a:spcBef>
              <a:spcAft>
                <a:spcPts val="0"/>
              </a:spcAft>
              <a:buSzPts val="1400"/>
              <a:buNone/>
            </a:pPr>
            <a:r>
              <a:t/>
            </a:r>
            <a:endParaRPr sz="2193"/>
          </a:p>
          <a:p>
            <a:pPr indent="0" lvl="0" marL="0" rtl="0" algn="l">
              <a:lnSpc>
                <a:spcPct val="100000"/>
              </a:lnSpc>
              <a:spcBef>
                <a:spcPts val="0"/>
              </a:spcBef>
              <a:spcAft>
                <a:spcPts val="0"/>
              </a:spcAft>
              <a:buSzPts val="1400"/>
              <a:buNone/>
            </a:pPr>
            <a:r>
              <a:t/>
            </a:r>
            <a:endParaRPr sz="2193"/>
          </a:p>
          <a:p>
            <a:pPr indent="0" lvl="0" marL="0" rtl="0" algn="l">
              <a:lnSpc>
                <a:spcPct val="100000"/>
              </a:lnSpc>
              <a:spcBef>
                <a:spcPts val="0"/>
              </a:spcBef>
              <a:spcAft>
                <a:spcPts val="0"/>
              </a:spcAft>
              <a:buSzPts val="1400"/>
              <a:buNone/>
            </a:pPr>
            <a:r>
              <a:rPr lang="en-US" sz="2193"/>
              <a:t>Secondary Annotator #2 Name:</a:t>
            </a:r>
            <a:r>
              <a:rPr lang="en-US" sz="2193">
                <a:solidFill>
                  <a:srgbClr val="0000FF"/>
                </a:solidFill>
              </a:rPr>
              <a:t> Justin I </a:t>
            </a:r>
            <a:r>
              <a:rPr lang="en-US" sz="2193"/>
              <a:t>PhageB-</a:t>
            </a:r>
            <a:endParaRPr sz="2193"/>
          </a:p>
          <a:p>
            <a:pPr indent="0" lvl="0" marL="0" rtl="0" algn="l">
              <a:lnSpc>
                <a:spcPct val="100000"/>
              </a:lnSpc>
              <a:spcBef>
                <a:spcPts val="0"/>
              </a:spcBef>
              <a:spcAft>
                <a:spcPts val="0"/>
              </a:spcAft>
              <a:buSzPts val="1400"/>
              <a:buNone/>
            </a:pPr>
            <a:r>
              <a:rPr lang="en-US" sz="2193">
                <a:solidFill>
                  <a:srgbClr val="0000FF"/>
                </a:solidFill>
              </a:rPr>
              <a:t>Is it a Gene? Evidence shows that it has good coding potential along with other genes within other phages. Where does it start? The start aligned best with RBS, many 1:1 alignments and the starterator shows every gene in pharmerator blast at start. Agree with primary</a:t>
            </a:r>
            <a:endParaRPr sz="2193">
              <a:solidFill>
                <a:srgbClr val="0000FF"/>
              </a:solidFill>
            </a:endParaRPr>
          </a:p>
        </p:txBody>
      </p:sp>
      <p:sp>
        <p:nvSpPr>
          <p:cNvPr id="798" name="Google Shape;798;g23312440cc2_3_7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3312440cc2_3_827: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g23312440cc2_3_8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000"/>
              <a:t>Secondary Annotator Notes: Check each piece of evidence provided and confirm whether your interpretation supports that of the primary annotator: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rPr lang="en-US" sz="2000"/>
              <a:t>Secondary Annotator #1 Name: </a:t>
            </a:r>
            <a:r>
              <a:rPr lang="en-US" sz="2000">
                <a:solidFill>
                  <a:srgbClr val="0000FF"/>
                </a:solidFill>
              </a:rPr>
              <a:t>Frank Vereline</a:t>
            </a:r>
            <a:endParaRPr sz="2000">
              <a:solidFill>
                <a:srgbClr val="0000FF"/>
              </a:solidFill>
            </a:endParaRPr>
          </a:p>
          <a:p>
            <a:pPr indent="0" lvl="0" marL="0" rtl="0" algn="l">
              <a:lnSpc>
                <a:spcPct val="100000"/>
              </a:lnSpc>
              <a:spcBef>
                <a:spcPts val="0"/>
              </a:spcBef>
              <a:spcAft>
                <a:spcPts val="0"/>
              </a:spcAft>
              <a:buSzPts val="1400"/>
              <a:buNone/>
            </a:pPr>
            <a:r>
              <a:rPr lang="en-US" sz="2000">
                <a:solidFill>
                  <a:srgbClr val="0000FF"/>
                </a:solidFill>
              </a:rPr>
              <a:t>Is it a gene? Evidence points to good coding potential, and several other phages have this gene. </a:t>
            </a:r>
            <a:endParaRPr sz="2000">
              <a:solidFill>
                <a:srgbClr val="0000FF"/>
              </a:solidFill>
            </a:endParaRPr>
          </a:p>
          <a:p>
            <a:pPr indent="0" lvl="0" marL="0" rtl="0" algn="l">
              <a:lnSpc>
                <a:spcPct val="100000"/>
              </a:lnSpc>
              <a:spcBef>
                <a:spcPts val="0"/>
              </a:spcBef>
              <a:spcAft>
                <a:spcPts val="0"/>
              </a:spcAft>
              <a:buSzPts val="1400"/>
              <a:buNone/>
            </a:pPr>
            <a:r>
              <a:rPr lang="en-US" sz="2000">
                <a:solidFill>
                  <a:srgbClr val="0000FF"/>
                </a:solidFill>
              </a:rPr>
              <a:t>Where does it start? Evidence shows start with best RBS, and it has many 1:1 Blast alignments. Starterator also supports start call.</a:t>
            </a:r>
            <a:endParaRPr sz="2000">
              <a:solidFill>
                <a:srgbClr val="0000FF"/>
              </a:solidFill>
            </a:endParaRPr>
          </a:p>
          <a:p>
            <a:pPr indent="0" lvl="0" marL="0" rtl="0" algn="l">
              <a:lnSpc>
                <a:spcPct val="100000"/>
              </a:lnSpc>
              <a:spcBef>
                <a:spcPts val="0"/>
              </a:spcBef>
              <a:spcAft>
                <a:spcPts val="0"/>
              </a:spcAft>
              <a:buSzPts val="1400"/>
              <a:buNone/>
            </a:pPr>
            <a:r>
              <a:rPr lang="en-US" sz="2000">
                <a:solidFill>
                  <a:srgbClr val="0000FF"/>
                </a:solidFill>
              </a:rPr>
              <a:t>Conclusion: Predicted start is correct</a:t>
            </a:r>
            <a:endParaRPr sz="2000">
              <a:solidFill>
                <a:srgbClr val="0000FF"/>
              </a:solidFill>
            </a:endParaRPr>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rPr lang="en-US" sz="2000"/>
              <a:t>Secondary Annotator #2 Name: </a:t>
            </a:r>
            <a:r>
              <a:rPr lang="en-US" sz="2000">
                <a:solidFill>
                  <a:schemeClr val="accent1"/>
                </a:solidFill>
              </a:rPr>
              <a:t>Jenna Collins</a:t>
            </a:r>
            <a:endParaRPr sz="2000">
              <a:solidFill>
                <a:schemeClr val="accent1"/>
              </a:solidFill>
            </a:endParaRPr>
          </a:p>
          <a:p>
            <a:pPr indent="0" lvl="0" marL="0" rtl="0" algn="l">
              <a:lnSpc>
                <a:spcPct val="100000"/>
              </a:lnSpc>
              <a:spcBef>
                <a:spcPts val="0"/>
              </a:spcBef>
              <a:spcAft>
                <a:spcPts val="0"/>
              </a:spcAft>
              <a:buSzPts val="1400"/>
              <a:buNone/>
            </a:pPr>
            <a:r>
              <a:rPr lang="en-US" sz="2000">
                <a:solidFill>
                  <a:schemeClr val="accent1"/>
                </a:solidFill>
              </a:rPr>
              <a:t>Is it a gene? Evidence shows good coding potential and other phages having this gene. Agree with primary annotator. Where does it start? Evidence shows start aligns with best RBS and numerous 1:1 blast alignments. Starterator supports a different call- but all phages with this start call it, so evidence is in favor of the predicted start. Conclusion: predicted start is correct</a:t>
            </a:r>
            <a:endParaRPr sz="2000">
              <a:solidFill>
                <a:schemeClr val="accent1"/>
              </a:solidFill>
            </a:endParaRPr>
          </a:p>
        </p:txBody>
      </p:sp>
      <p:sp>
        <p:nvSpPr>
          <p:cNvPr id="827" name="Google Shape;827;g23312440cc2_3_8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3312440cc2_1_20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3312440cc2_1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23" name="Google Shape;123;g23312440cc2_1_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23998234a3f_0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g23998234a3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193"/>
              <a:t>Secondary Annotator Notes: Check each piece of evidence provided and confirm whether your interpretation supports that of the primary annotator: </a:t>
            </a:r>
            <a:endParaRPr sz="2193"/>
          </a:p>
          <a:p>
            <a:pPr indent="0" lvl="0" marL="0" rtl="0" algn="l">
              <a:lnSpc>
                <a:spcPct val="100000"/>
              </a:lnSpc>
              <a:spcBef>
                <a:spcPts val="0"/>
              </a:spcBef>
              <a:spcAft>
                <a:spcPts val="0"/>
              </a:spcAft>
              <a:buSzPts val="1400"/>
              <a:buNone/>
            </a:pPr>
            <a:r>
              <a:t/>
            </a:r>
            <a:endParaRPr sz="2193"/>
          </a:p>
          <a:p>
            <a:pPr indent="0" lvl="0" marL="0" rtl="0" algn="l">
              <a:lnSpc>
                <a:spcPct val="100000"/>
              </a:lnSpc>
              <a:spcBef>
                <a:spcPts val="0"/>
              </a:spcBef>
              <a:spcAft>
                <a:spcPts val="0"/>
              </a:spcAft>
              <a:buSzPts val="1400"/>
              <a:buNone/>
            </a:pPr>
            <a:r>
              <a:rPr lang="en-US" sz="2193"/>
              <a:t>Secondary Annotator #1 Name: </a:t>
            </a:r>
            <a:r>
              <a:rPr lang="en-US" sz="2193">
                <a:solidFill>
                  <a:schemeClr val="accent6"/>
                </a:solidFill>
              </a:rPr>
              <a:t>Ariyanna Phillips</a:t>
            </a:r>
            <a:endParaRPr sz="2193">
              <a:solidFill>
                <a:schemeClr val="accent6"/>
              </a:solidFill>
            </a:endParaRPr>
          </a:p>
          <a:p>
            <a:pPr indent="0" lvl="0" marL="0" rtl="0" algn="l">
              <a:lnSpc>
                <a:spcPct val="100000"/>
              </a:lnSpc>
              <a:spcBef>
                <a:spcPts val="0"/>
              </a:spcBef>
              <a:spcAft>
                <a:spcPts val="0"/>
              </a:spcAft>
              <a:buSzPts val="1400"/>
              <a:buNone/>
            </a:pPr>
            <a:r>
              <a:rPr lang="en-US" sz="2193">
                <a:solidFill>
                  <a:schemeClr val="accent6"/>
                </a:solidFill>
              </a:rPr>
              <a:t>Is it a gene? This gene shows good coding potential and many phages also have this gene. </a:t>
            </a:r>
            <a:r>
              <a:rPr i="1" lang="en-US" sz="2193">
                <a:solidFill>
                  <a:schemeClr val="accent6"/>
                </a:solidFill>
              </a:rPr>
              <a:t>Agree with Primary. </a:t>
            </a:r>
            <a:r>
              <a:rPr lang="en-US" sz="2193">
                <a:solidFill>
                  <a:schemeClr val="accent6"/>
                </a:solidFill>
              </a:rPr>
              <a:t>Where does it start? Evidence aligns this start with the best RBS as well as having many 1:1 blast ratios both locally and in the NCBI database. While the startarator shows this is not the most annotated start site amongst this pham it is called 100% of the time it is present. </a:t>
            </a:r>
            <a:r>
              <a:rPr i="1" lang="en-US" sz="2193">
                <a:solidFill>
                  <a:schemeClr val="accent6"/>
                </a:solidFill>
              </a:rPr>
              <a:t>Agree with primary. </a:t>
            </a:r>
            <a:endParaRPr i="1" sz="2193">
              <a:solidFill>
                <a:schemeClr val="accent6"/>
              </a:solidFill>
            </a:endParaRPr>
          </a:p>
          <a:p>
            <a:pPr indent="0" lvl="0" marL="0" rtl="0" algn="l">
              <a:lnSpc>
                <a:spcPct val="100000"/>
              </a:lnSpc>
              <a:spcBef>
                <a:spcPts val="0"/>
              </a:spcBef>
              <a:spcAft>
                <a:spcPts val="0"/>
              </a:spcAft>
              <a:buSzPts val="1400"/>
              <a:buNone/>
            </a:pPr>
            <a:r>
              <a:t/>
            </a:r>
            <a:endParaRPr sz="2193"/>
          </a:p>
          <a:p>
            <a:pPr indent="0" lvl="0" marL="0" rtl="0" algn="l">
              <a:lnSpc>
                <a:spcPct val="100000"/>
              </a:lnSpc>
              <a:spcBef>
                <a:spcPts val="0"/>
              </a:spcBef>
              <a:spcAft>
                <a:spcPts val="0"/>
              </a:spcAft>
              <a:buSzPts val="1400"/>
              <a:buNone/>
            </a:pPr>
            <a:r>
              <a:t/>
            </a:r>
            <a:endParaRPr sz="2193"/>
          </a:p>
          <a:p>
            <a:pPr indent="0" lvl="0" marL="0" rtl="0" algn="l">
              <a:lnSpc>
                <a:spcPct val="100000"/>
              </a:lnSpc>
              <a:spcBef>
                <a:spcPts val="0"/>
              </a:spcBef>
              <a:spcAft>
                <a:spcPts val="0"/>
              </a:spcAft>
              <a:buSzPts val="1400"/>
              <a:buNone/>
            </a:pPr>
            <a:r>
              <a:rPr lang="en-US" sz="1400"/>
              <a:t>Secondary Annotator #2 Name:  Emma Rabideau</a:t>
            </a:r>
            <a:endParaRPr sz="1400"/>
          </a:p>
          <a:p>
            <a:pPr indent="0" lvl="0" marL="0" rtl="0" algn="l">
              <a:lnSpc>
                <a:spcPct val="100000"/>
              </a:lnSpc>
              <a:spcBef>
                <a:spcPts val="0"/>
              </a:spcBef>
              <a:spcAft>
                <a:spcPts val="0"/>
              </a:spcAft>
              <a:buSzPts val="1400"/>
              <a:buNone/>
            </a:pPr>
            <a:r>
              <a:rPr lang="en-US" sz="1400"/>
              <a:t>is it a gene?: evidence shows there is good coding potential, multiple phages have this gene</a:t>
            </a:r>
            <a:endParaRPr sz="1400"/>
          </a:p>
          <a:p>
            <a:pPr indent="0" lvl="0" marL="0" rtl="0" algn="l">
              <a:lnSpc>
                <a:spcPct val="100000"/>
              </a:lnSpc>
              <a:spcBef>
                <a:spcPts val="0"/>
              </a:spcBef>
              <a:spcAft>
                <a:spcPts val="0"/>
              </a:spcAft>
              <a:buSzPts val="1400"/>
              <a:buNone/>
            </a:pPr>
            <a:r>
              <a:rPr lang="en-US" sz="1400"/>
              <a:t>where does it start? evidence show this aligns with the best RBS and have many blast alignments. starterator says this is not the most annotated start but all within the pham have it present. all in all, agree with primary</a:t>
            </a:r>
            <a:endParaRPr sz="1400"/>
          </a:p>
        </p:txBody>
      </p:sp>
      <p:sp>
        <p:nvSpPr>
          <p:cNvPr id="856" name="Google Shape;856;g23998234a3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3998234a3f_0_99: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23998234a3f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393"/>
              <a:t>Secondary Annotator Notes: Check each piece of evidence provided and confirm whether your interpretation supports that of the primary annotator: </a:t>
            </a:r>
            <a:endParaRPr sz="2393"/>
          </a:p>
          <a:p>
            <a:pPr indent="0" lvl="0" marL="0" rtl="0" algn="l">
              <a:lnSpc>
                <a:spcPct val="100000"/>
              </a:lnSpc>
              <a:spcBef>
                <a:spcPts val="0"/>
              </a:spcBef>
              <a:spcAft>
                <a:spcPts val="0"/>
              </a:spcAft>
              <a:buSzPts val="1400"/>
              <a:buNone/>
            </a:pPr>
            <a:r>
              <a:t/>
            </a:r>
            <a:endParaRPr sz="2393"/>
          </a:p>
          <a:p>
            <a:pPr indent="0" lvl="0" marL="0" rtl="0" algn="l">
              <a:lnSpc>
                <a:spcPct val="100000"/>
              </a:lnSpc>
              <a:spcBef>
                <a:spcPts val="0"/>
              </a:spcBef>
              <a:spcAft>
                <a:spcPts val="0"/>
              </a:spcAft>
              <a:buSzPts val="1400"/>
              <a:buNone/>
            </a:pPr>
            <a:r>
              <a:rPr lang="en-US" sz="2393"/>
              <a:t>Secondary Annotator #1 Name:</a:t>
            </a:r>
            <a:r>
              <a:rPr lang="en-US" sz="2393">
                <a:solidFill>
                  <a:schemeClr val="accent6"/>
                </a:solidFill>
              </a:rPr>
              <a:t> Ariyanna Phillips</a:t>
            </a:r>
            <a:endParaRPr sz="2393">
              <a:solidFill>
                <a:schemeClr val="accent6"/>
              </a:solidFill>
            </a:endParaRPr>
          </a:p>
          <a:p>
            <a:pPr indent="0" lvl="0" marL="0" rtl="0" algn="l">
              <a:lnSpc>
                <a:spcPct val="100000"/>
              </a:lnSpc>
              <a:spcBef>
                <a:spcPts val="0"/>
              </a:spcBef>
              <a:spcAft>
                <a:spcPts val="0"/>
              </a:spcAft>
              <a:buSzPts val="1400"/>
              <a:buNone/>
            </a:pPr>
            <a:r>
              <a:rPr lang="en-US" sz="2093">
                <a:solidFill>
                  <a:schemeClr val="accent6"/>
                </a:solidFill>
              </a:rPr>
              <a:t>Is it a gene? This gene shows good coding potential, as well as many other phages having this gene. </a:t>
            </a:r>
            <a:r>
              <a:rPr i="1" lang="en-US" sz="2093">
                <a:solidFill>
                  <a:schemeClr val="accent6"/>
                </a:solidFill>
              </a:rPr>
              <a:t>Agree with Primary. </a:t>
            </a:r>
            <a:r>
              <a:rPr lang="en-US" sz="2093">
                <a:solidFill>
                  <a:schemeClr val="accent6"/>
                </a:solidFill>
              </a:rPr>
              <a:t>Where does it start? Evidence aligns start with best RBS, however the images shown for the blast alignments are incorrect and no annotation can be made about them. The starterator data shows genes in this pham agree with the start site predicted. </a:t>
            </a:r>
            <a:r>
              <a:rPr i="1" lang="en-US" sz="2093">
                <a:solidFill>
                  <a:schemeClr val="accent6"/>
                </a:solidFill>
              </a:rPr>
              <a:t>Agree with Primary.</a:t>
            </a:r>
            <a:endParaRPr i="1" sz="2093">
              <a:solidFill>
                <a:schemeClr val="accent6"/>
              </a:solidFill>
            </a:endParaRPr>
          </a:p>
          <a:p>
            <a:pPr indent="0" lvl="0" marL="0" rtl="0" algn="l">
              <a:lnSpc>
                <a:spcPct val="100000"/>
              </a:lnSpc>
              <a:spcBef>
                <a:spcPts val="0"/>
              </a:spcBef>
              <a:spcAft>
                <a:spcPts val="0"/>
              </a:spcAft>
              <a:buSzPts val="1400"/>
              <a:buNone/>
            </a:pPr>
            <a:r>
              <a:rPr lang="en-US" sz="2093">
                <a:solidFill>
                  <a:schemeClr val="accent6"/>
                </a:solidFill>
              </a:rPr>
              <a:t>When correct blast data was looked up there are many 1:1 blast ratios both locally and in NCIB. </a:t>
            </a:r>
            <a:endParaRPr sz="2093">
              <a:solidFill>
                <a:schemeClr val="accent6"/>
              </a:solidFill>
            </a:endParaRPr>
          </a:p>
          <a:p>
            <a:pPr indent="0" lvl="0" marL="0" rtl="0" algn="l">
              <a:lnSpc>
                <a:spcPct val="100000"/>
              </a:lnSpc>
              <a:spcBef>
                <a:spcPts val="0"/>
              </a:spcBef>
              <a:spcAft>
                <a:spcPts val="0"/>
              </a:spcAft>
              <a:buSzPts val="1400"/>
              <a:buNone/>
            </a:pPr>
            <a:r>
              <a:t/>
            </a:r>
            <a:endParaRPr sz="2393"/>
          </a:p>
          <a:p>
            <a:pPr indent="0" lvl="0" marL="0" rtl="0" algn="l">
              <a:lnSpc>
                <a:spcPct val="100000"/>
              </a:lnSpc>
              <a:spcBef>
                <a:spcPts val="0"/>
              </a:spcBef>
              <a:spcAft>
                <a:spcPts val="0"/>
              </a:spcAft>
              <a:buSzPts val="1400"/>
              <a:buNone/>
            </a:pPr>
            <a:r>
              <a:rPr lang="en-US" sz="2393"/>
              <a:t>Secondary Annotator #2 Name: </a:t>
            </a:r>
            <a:r>
              <a:rPr lang="en-US" sz="2393">
                <a:solidFill>
                  <a:schemeClr val="accent1"/>
                </a:solidFill>
              </a:rPr>
              <a:t>Jenna Collins</a:t>
            </a:r>
            <a:endParaRPr sz="2393">
              <a:solidFill>
                <a:schemeClr val="accent1"/>
              </a:solidFill>
            </a:endParaRPr>
          </a:p>
          <a:p>
            <a:pPr indent="0" lvl="0" marL="0" rtl="0" algn="l">
              <a:lnSpc>
                <a:spcPct val="100000"/>
              </a:lnSpc>
              <a:spcBef>
                <a:spcPts val="0"/>
              </a:spcBef>
              <a:spcAft>
                <a:spcPts val="0"/>
              </a:spcAft>
              <a:buClr>
                <a:schemeClr val="dk1"/>
              </a:buClr>
              <a:buSzPts val="1400"/>
              <a:buFont typeface="Arial"/>
              <a:buNone/>
            </a:pPr>
            <a:r>
              <a:rPr lang="en-US" sz="1700">
                <a:solidFill>
                  <a:schemeClr val="accent1"/>
                </a:solidFill>
              </a:rPr>
              <a:t>Is it a gene? Evidence shows good coding potential since the curve is flat and other phages having this gene. I agree with the primary. Where does it start? Evidence shows start aligns with best RBS, many 1:1 blast alignments, starterator supports a different call- but all phages with this start call it, so evidence is in favor of predicted start. Conclusion: predicted start is correct. </a:t>
            </a:r>
            <a:endParaRPr sz="2993">
              <a:solidFill>
                <a:schemeClr val="accent1"/>
              </a:solidFill>
            </a:endParaRPr>
          </a:p>
        </p:txBody>
      </p:sp>
      <p:sp>
        <p:nvSpPr>
          <p:cNvPr id="881" name="Google Shape;881;g23998234a3f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3998234a3f_3_0:notes"/>
          <p:cNvSpPr/>
          <p:nvPr>
            <p:ph idx="2" type="sldImg"/>
          </p:nvPr>
        </p:nvSpPr>
        <p:spPr>
          <a:xfrm>
            <a:off x="960445"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g23998234a3f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400"/>
              <a:t>Secondary Annotator Notes: Check each piece of evidence provided and confirm whether your interpretation supports that of the primary annotator: </a:t>
            </a:r>
            <a:endParaRPr sz="2400"/>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rPr lang="en-US" sz="2400"/>
              <a:t>Secondary Annotator #1 Name:  </a:t>
            </a:r>
            <a:r>
              <a:rPr lang="en-US" sz="2400">
                <a:solidFill>
                  <a:srgbClr val="0000FF"/>
                </a:solidFill>
              </a:rPr>
              <a:t>Justin I PhageB</a:t>
            </a:r>
            <a:endParaRPr sz="2400">
              <a:solidFill>
                <a:srgbClr val="0000FF"/>
              </a:solidFill>
            </a:endParaRPr>
          </a:p>
          <a:p>
            <a:pPr indent="0" lvl="0" marL="0" rtl="0" algn="l">
              <a:lnSpc>
                <a:spcPct val="100000"/>
              </a:lnSpc>
              <a:spcBef>
                <a:spcPts val="0"/>
              </a:spcBef>
              <a:spcAft>
                <a:spcPts val="0"/>
              </a:spcAft>
              <a:buSzPts val="1400"/>
              <a:buNone/>
            </a:pPr>
            <a:r>
              <a:rPr lang="en-US" sz="2400">
                <a:solidFill>
                  <a:srgbClr val="0000FF"/>
                </a:solidFill>
              </a:rPr>
              <a:t>Is it a gene?  While the gene shows ok coding potential, only a few phages that share the gene. I do not agree with primary that it is a gene. Evidence of this is a lack of many 1:1 blast ratios in both the local blast and the NCBI database. There is no evidence to prove it is called 100% of the time.Disagree with primary</a:t>
            </a:r>
            <a:endParaRPr sz="2400">
              <a:solidFill>
                <a:srgbClr val="0000FF"/>
              </a:solidFill>
            </a:endParaRPr>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2400"/>
              <a:t>Secondary Annotator #2 Name: </a:t>
            </a:r>
            <a:endParaRPr sz="2400"/>
          </a:p>
        </p:txBody>
      </p:sp>
      <p:sp>
        <p:nvSpPr>
          <p:cNvPr id="909" name="Google Shape;909;g23998234a3f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3998234a3f_3_73:notes"/>
          <p:cNvSpPr/>
          <p:nvPr>
            <p:ph idx="2" type="sldImg"/>
          </p:nvPr>
        </p:nvSpPr>
        <p:spPr>
          <a:xfrm>
            <a:off x="960445"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23998234a3f_3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2400"/>
              <a:t>Secondary Annotator Notes: Check each piece of evidence provided and confirm whether your interpretation supports that of the primary annotator: </a:t>
            </a:r>
            <a:endParaRPr sz="2400"/>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rPr lang="en-US" sz="2400"/>
              <a:t>Secondary Annotator #1 Name:</a:t>
            </a:r>
            <a:r>
              <a:rPr lang="en-US" sz="2400">
                <a:solidFill>
                  <a:srgbClr val="0000FF"/>
                </a:solidFill>
              </a:rPr>
              <a:t> Justin I Phage B-</a:t>
            </a:r>
            <a:endParaRPr sz="2400">
              <a:solidFill>
                <a:srgbClr val="0000FF"/>
              </a:solidFill>
            </a:endParaRPr>
          </a:p>
          <a:p>
            <a:pPr indent="0" lvl="0" marL="0" rtl="0" algn="l">
              <a:lnSpc>
                <a:spcPct val="100000"/>
              </a:lnSpc>
              <a:spcBef>
                <a:spcPts val="0"/>
              </a:spcBef>
              <a:spcAft>
                <a:spcPts val="0"/>
              </a:spcAft>
              <a:buSzPts val="1400"/>
              <a:buNone/>
            </a:pPr>
            <a:r>
              <a:rPr lang="en-US" sz="2400">
                <a:solidFill>
                  <a:srgbClr val="0000FF"/>
                </a:solidFill>
              </a:rPr>
              <a:t>Is it a gene? While this has a good gene potential, it is a forward gene as seen on the chart. There is only one other phage that shares the that gene though. Agree with primary. Where does it start? Evidence aligns with RBS. While there are not many blast alignments it seems that tempo is the phage with the most similarity. I cannot tell if it is a 1:1 ratio of gene elements so I conclude that it is not a gen. Disagree with primary. </a:t>
            </a:r>
            <a:endParaRPr sz="2400">
              <a:solidFill>
                <a:srgbClr val="0000FF"/>
              </a:solidFill>
            </a:endParaRPr>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t/>
            </a:r>
            <a:endParaRPr sz="2400"/>
          </a:p>
          <a:p>
            <a:pPr indent="0" lvl="0" marL="0" rtl="0" algn="l">
              <a:lnSpc>
                <a:spcPct val="100000"/>
              </a:lnSpc>
              <a:spcBef>
                <a:spcPts val="0"/>
              </a:spcBef>
              <a:spcAft>
                <a:spcPts val="0"/>
              </a:spcAft>
              <a:buSzPts val="1400"/>
              <a:buNone/>
            </a:pPr>
            <a:r>
              <a:rPr lang="en-US" sz="2400"/>
              <a:t>Secondary Annotator #2 Name: </a:t>
            </a:r>
            <a:endParaRPr sz="2400"/>
          </a:p>
        </p:txBody>
      </p:sp>
      <p:sp>
        <p:nvSpPr>
          <p:cNvPr id="937" name="Google Shape;937;g23998234a3f_3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3afcb6ccb3_1_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g23afcb6ccb3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965" name="Google Shape;965;g23afcb6ccb3_1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3afcb6ccb3_2_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g23afcb6ccb3_2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995" name="Google Shape;995;g23afcb6ccb3_2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3afcb6ccb3_1_104: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g23afcb6ccb3_1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022" name="Google Shape;1022;g23afcb6ccb3_1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3afcb6ccb3_2_10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5" name="Google Shape;1045;g23afcb6ccb3_2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046" name="Google Shape;1046;g23afcb6ccb3_2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3afcb6ccb3_2_21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4" name="Google Shape;1074;g23afcb6ccb3_2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075" name="Google Shape;1075;g23afcb6ccb3_2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3afcb6ccb3_1_30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3" name="Google Shape;1103;g23afcb6ccb3_1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104" name="Google Shape;1104;g23afcb6ccb3_1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3312440cc2_1_40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3312440cc2_1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49" name="Google Shape;149;g23312440cc2_1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23afcb6ccb3_4_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g23afcb6ccb3_4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142" name="Google Shape;1142;g23afcb6ccb3_4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23afcb6ccb3_4_107: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1" name="Google Shape;1171;g23afcb6ccb3_4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172" name="Google Shape;1172;g23afcb6ccb3_4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3afcb6ccb3_5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6" name="Google Shape;1196;g23afcb6ccb3_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197" name="Google Shape;1197;g23afcb6ccb3_5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23afcb6ccb3_4_20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8" name="Google Shape;1228;g23afcb6ccb3_4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229" name="Google Shape;1229;g23afcb6ccb3_4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3afcb6ccb3_4_30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3" name="Google Shape;1253;g23afcb6ccb3_4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254" name="Google Shape;1254;g23afcb6ccb3_4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3afcb6ccb3_5_10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8" name="Google Shape;1278;g23afcb6ccb3_5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279" name="Google Shape;1279;g23afcb6ccb3_5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23afcb6ccb3_4_41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8" name="Google Shape;1308;g23afcb6ccb3_4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309" name="Google Shape;1309;g23afcb6ccb3_4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3afcb6ccb3_5_209: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5" name="Google Shape;1335;g23afcb6ccb3_5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336" name="Google Shape;1336;g23afcb6ccb3_5_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23afcb6ccb3_5_309: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1" name="Google Shape;1361;g23afcb6ccb3_5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362" name="Google Shape;1362;g23afcb6ccb3_5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23afcb6ccb3_4_517: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3" name="Google Shape;1403;g23afcb6ccb3_4_5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404" name="Google Shape;1404;g23afcb6ccb3_4_5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3312440cc2_3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3312440cc2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76" name="Google Shape;176;g23312440cc2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256439ee610_0_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7" name="Google Shape;1417;g256439ee610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418" name="Google Shape;1418;g256439ee610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23cfcc5533f_2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2" name="Google Shape;1432;g23cfcc5533f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433" name="Google Shape;1433;g23cfcc5533f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23cfcc5533f_2_103: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3" name="Google Shape;1463;g23cfcc5533f_2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464" name="Google Shape;1464;g23cfcc5533f_2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23cfcc5533f_1_5: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1" name="Google Shape;1491;g23cfcc5533f_1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492" name="Google Shape;1492;g23cfcc5533f_1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23cfcc5533f_1_10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7" name="Google Shape;1517;g23cfcc5533f_1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518" name="Google Shape;1518;g23cfcc5533f_1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23cfcc5533f_2_205: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3" name="Google Shape;1543;g23cfcc5533f_2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544" name="Google Shape;1544;g23cfcc5533f_2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23cfcc5533f_1_20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2" name="Google Shape;1572;g23cfcc5533f_1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573" name="Google Shape;1573;g23cfcc5533f_1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23cfcc5533f_2_30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2" name="Google Shape;1602;g23cfcc5533f_2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603" name="Google Shape;1603;g23cfcc5533f_2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23cfcc5533f_2_409: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9" name="Google Shape;1629;g23cfcc5533f_2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630" name="Google Shape;1630;g23cfcc5533f_2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g23cfcc5533f_1_315: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8" name="Google Shape;1658;g23cfcc5533f_1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659" name="Google Shape;1659;g23cfcc5533f_1_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3312440cc2_1_60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3312440cc2_1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04" name="Google Shape;204;g23312440cc2_1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g23cfcc5533f_2_51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7" name="Google Shape;1687;g23cfcc5533f_2_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688" name="Google Shape;1688;g23cfcc5533f_2_5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g23cfcc5533f_2_614: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4" name="Google Shape;1714;g23cfcc5533f_2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715" name="Google Shape;1715;g23cfcc5533f_2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g23cfcc5533f_1_42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5" name="Google Shape;1745;g23cfcc5533f_1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746" name="Google Shape;1746;g23cfcc5533f_1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9" name="Shape 1769"/>
        <p:cNvGrpSpPr/>
        <p:nvPr/>
      </p:nvGrpSpPr>
      <p:grpSpPr>
        <a:xfrm>
          <a:off x="0" y="0"/>
          <a:ext cx="0" cy="0"/>
          <a:chOff x="0" y="0"/>
          <a:chExt cx="0" cy="0"/>
        </a:xfrm>
      </p:grpSpPr>
      <p:sp>
        <p:nvSpPr>
          <p:cNvPr id="1770" name="Google Shape;1770;g23cfcc5533f_1_52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1" name="Google Shape;1771;g23cfcc5533f_1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772" name="Google Shape;1772;g23cfcc5533f_1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g23cfcc5533f_2_72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0" name="Google Shape;1800;g23cfcc5533f_2_7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801" name="Google Shape;1801;g23cfcc5533f_2_7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g23cfcc5533f_1_625: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9" name="Google Shape;1829;g23cfcc5533f_1_6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830" name="Google Shape;1830;g23cfcc5533f_1_6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23cfcc5533f_2_823: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6" name="Google Shape;1856;g23cfcc5533f_2_8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857" name="Google Shape;1857;g23cfcc5533f_2_8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23cfcc5533f_2_92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1" name="Google Shape;1881;g23cfcc5533f_2_9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882" name="Google Shape;1882;g23cfcc5533f_2_9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g20a2f66c6a9_2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7" name="Google Shape;1917;g20a2f66c6a9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918" name="Google Shape;1918;g20a2f66c6a9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0" name="Shape 1940"/>
        <p:cNvGrpSpPr/>
        <p:nvPr/>
      </p:nvGrpSpPr>
      <p:grpSpPr>
        <a:xfrm>
          <a:off x="0" y="0"/>
          <a:ext cx="0" cy="0"/>
          <a:chOff x="0" y="0"/>
          <a:chExt cx="0" cy="0"/>
        </a:xfrm>
      </p:grpSpPr>
      <p:sp>
        <p:nvSpPr>
          <p:cNvPr id="1941" name="Google Shape;1941;g20a2f66c6a9_2_10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2" name="Google Shape;1942;g20a2f66c6a9_2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943" name="Google Shape;1943;g20a2f66c6a9_2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3312440cc2_3_10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3312440cc2_3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29" name="Google Shape;229;g23312440cc2_3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20a2f66c6a9_0_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7" name="Google Shape;1967;g20a2f66c6a9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1968" name="Google Shape;1968;g20a2f66c6a9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0" name="Shape 2000"/>
        <p:cNvGrpSpPr/>
        <p:nvPr/>
      </p:nvGrpSpPr>
      <p:grpSpPr>
        <a:xfrm>
          <a:off x="0" y="0"/>
          <a:ext cx="0" cy="0"/>
          <a:chOff x="0" y="0"/>
          <a:chExt cx="0" cy="0"/>
        </a:xfrm>
      </p:grpSpPr>
      <p:sp>
        <p:nvSpPr>
          <p:cNvPr id="2001" name="Google Shape;2001;g20a2f66c6a9_2_20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2" name="Google Shape;2002;g20a2f66c6a9_2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003" name="Google Shape;2003;g20a2f66c6a9_2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0" name="Shape 2040"/>
        <p:cNvGrpSpPr/>
        <p:nvPr/>
      </p:nvGrpSpPr>
      <p:grpSpPr>
        <a:xfrm>
          <a:off x="0" y="0"/>
          <a:ext cx="0" cy="0"/>
          <a:chOff x="0" y="0"/>
          <a:chExt cx="0" cy="0"/>
        </a:xfrm>
      </p:grpSpPr>
      <p:sp>
        <p:nvSpPr>
          <p:cNvPr id="2041" name="Google Shape;2041;g20a2f66c6a9_0_11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2" name="Google Shape;2042;g20a2f66c6a9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043" name="Google Shape;2043;g20a2f66c6a9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g20a2f66c6a9_0_20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0" name="Google Shape;2060;g20a2f66c6a9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061" name="Google Shape;2061;g20a2f66c6a9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g20a2f66c6a9_2_31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1" name="Google Shape;2091;g20a2f66c6a9_2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092" name="Google Shape;2092;g20a2f66c6a9_2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8" name="Shape 2118"/>
        <p:cNvGrpSpPr/>
        <p:nvPr/>
      </p:nvGrpSpPr>
      <p:grpSpPr>
        <a:xfrm>
          <a:off x="0" y="0"/>
          <a:ext cx="0" cy="0"/>
          <a:chOff x="0" y="0"/>
          <a:chExt cx="0" cy="0"/>
        </a:xfrm>
      </p:grpSpPr>
      <p:sp>
        <p:nvSpPr>
          <p:cNvPr id="2119" name="Google Shape;2119;g20a2f66c6a9_0_307: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0" name="Google Shape;2120;g20a2f66c6a9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121" name="Google Shape;2121;g20a2f66c6a9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g20a2f66c6a9_0_40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5" name="Google Shape;2145;g20a2f66c6a9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146" name="Google Shape;2146;g20a2f66c6a9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g20a2f66c6a9_2_423: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3" name="Google Shape;2183;g20a2f66c6a9_2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184" name="Google Shape;2184;g20a2f66c6a9_2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g20a2f66c6a9_2_524: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9" name="Google Shape;2209;g20a2f66c6a9_2_5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210" name="Google Shape;2210;g20a2f66c6a9_2_5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g20a2f66c6a9_0_51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8" name="Google Shape;2238;g20a2f66c6a9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239" name="Google Shape;2239;g20a2f66c6a9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3312440cc2_3_195: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3312440cc2_3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48" name="Google Shape;248;g23312440cc2_3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9" name="Shape 2269"/>
        <p:cNvGrpSpPr/>
        <p:nvPr/>
      </p:nvGrpSpPr>
      <p:grpSpPr>
        <a:xfrm>
          <a:off x="0" y="0"/>
          <a:ext cx="0" cy="0"/>
          <a:chOff x="0" y="0"/>
          <a:chExt cx="0" cy="0"/>
        </a:xfrm>
      </p:grpSpPr>
      <p:sp>
        <p:nvSpPr>
          <p:cNvPr id="2270" name="Google Shape;2270;g20a2f66c6a9_2_73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1" name="Google Shape;2271;g20a2f66c6a9_2_7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272" name="Google Shape;2272;g20a2f66c6a9_2_7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4" name="Shape 2294"/>
        <p:cNvGrpSpPr/>
        <p:nvPr/>
      </p:nvGrpSpPr>
      <p:grpSpPr>
        <a:xfrm>
          <a:off x="0" y="0"/>
          <a:ext cx="0" cy="0"/>
          <a:chOff x="0" y="0"/>
          <a:chExt cx="0" cy="0"/>
        </a:xfrm>
      </p:grpSpPr>
      <p:sp>
        <p:nvSpPr>
          <p:cNvPr id="2295" name="Google Shape;2295;g20a2f66c6a9_2_83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6" name="Google Shape;2296;g20a2f66c6a9_2_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297" name="Google Shape;2297;g20a2f66c6a9_2_8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8" name="Shape 2318"/>
        <p:cNvGrpSpPr/>
        <p:nvPr/>
      </p:nvGrpSpPr>
      <p:grpSpPr>
        <a:xfrm>
          <a:off x="0" y="0"/>
          <a:ext cx="0" cy="0"/>
          <a:chOff x="0" y="0"/>
          <a:chExt cx="0" cy="0"/>
        </a:xfrm>
      </p:grpSpPr>
      <p:sp>
        <p:nvSpPr>
          <p:cNvPr id="2319" name="Google Shape;2319;g20a2f66c6a9_0_625: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0" name="Google Shape;2320;g20a2f66c6a9_0_6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321" name="Google Shape;2321;g20a2f66c6a9_0_6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g20a2f66c6a9_2_932: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9" name="Google Shape;2349;g20a2f66c6a9_2_9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350" name="Google Shape;2350;g20a2f66c6a9_2_9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3" name="Shape 2373"/>
        <p:cNvGrpSpPr/>
        <p:nvPr/>
      </p:nvGrpSpPr>
      <p:grpSpPr>
        <a:xfrm>
          <a:off x="0" y="0"/>
          <a:ext cx="0" cy="0"/>
          <a:chOff x="0" y="0"/>
          <a:chExt cx="0" cy="0"/>
        </a:xfrm>
      </p:grpSpPr>
      <p:sp>
        <p:nvSpPr>
          <p:cNvPr id="2374" name="Google Shape;2374;g20a2f66c6a9_0_72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5" name="Google Shape;2375;g20a2f66c6a9_0_7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376" name="Google Shape;2376;g20a2f66c6a9_0_7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7" name="Shape 2397"/>
        <p:cNvGrpSpPr/>
        <p:nvPr/>
      </p:nvGrpSpPr>
      <p:grpSpPr>
        <a:xfrm>
          <a:off x="0" y="0"/>
          <a:ext cx="0" cy="0"/>
          <a:chOff x="0" y="0"/>
          <a:chExt cx="0" cy="0"/>
        </a:xfrm>
      </p:grpSpPr>
      <p:sp>
        <p:nvSpPr>
          <p:cNvPr id="2398" name="Google Shape;2398;g20a2f66c6a9_0_82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9" name="Google Shape;2399;g20a2f66c6a9_0_8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400" name="Google Shape;2400;g20a2f66c6a9_0_8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6" name="Shape 2426"/>
        <p:cNvGrpSpPr/>
        <p:nvPr/>
      </p:nvGrpSpPr>
      <p:grpSpPr>
        <a:xfrm>
          <a:off x="0" y="0"/>
          <a:ext cx="0" cy="0"/>
          <a:chOff x="0" y="0"/>
          <a:chExt cx="0" cy="0"/>
        </a:xfrm>
      </p:grpSpPr>
      <p:sp>
        <p:nvSpPr>
          <p:cNvPr id="2427" name="Google Shape;2427;g20a2f66c6a9_2_113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8" name="Google Shape;2428;g20a2f66c6a9_2_1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429" name="Google Shape;2429;g20a2f66c6a9_2_1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g20a2f66c6a9_0_929: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3" name="Google Shape;2453;g20a2f66c6a9_0_9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454" name="Google Shape;2454;g20a2f66c6a9_0_9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6" name="Shape 2476"/>
        <p:cNvGrpSpPr/>
        <p:nvPr/>
      </p:nvGrpSpPr>
      <p:grpSpPr>
        <a:xfrm>
          <a:off x="0" y="0"/>
          <a:ext cx="0" cy="0"/>
          <a:chOff x="0" y="0"/>
          <a:chExt cx="0" cy="0"/>
        </a:xfrm>
      </p:grpSpPr>
      <p:sp>
        <p:nvSpPr>
          <p:cNvPr id="2477" name="Google Shape;2477;g20a2f66c6a9_0_102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8" name="Google Shape;2478;g20a2f66c6a9_0_10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479" name="Google Shape;2479;g20a2f66c6a9_0_10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4" name="Shape 2504"/>
        <p:cNvGrpSpPr/>
        <p:nvPr/>
      </p:nvGrpSpPr>
      <p:grpSpPr>
        <a:xfrm>
          <a:off x="0" y="0"/>
          <a:ext cx="0" cy="0"/>
          <a:chOff x="0" y="0"/>
          <a:chExt cx="0" cy="0"/>
        </a:xfrm>
      </p:grpSpPr>
      <p:sp>
        <p:nvSpPr>
          <p:cNvPr id="2505" name="Google Shape;2505;g20a2f66c6a9_2_1238: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6" name="Google Shape;2506;g20a2f66c6a9_2_1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507" name="Google Shape;2507;g20a2f66c6a9_2_1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3312440cc2_1_71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3312440cc2_1_7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79" name="Google Shape;279;g23312440cc2_1_7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1" name="Shape 2531"/>
        <p:cNvGrpSpPr/>
        <p:nvPr/>
      </p:nvGrpSpPr>
      <p:grpSpPr>
        <a:xfrm>
          <a:off x="0" y="0"/>
          <a:ext cx="0" cy="0"/>
          <a:chOff x="0" y="0"/>
          <a:chExt cx="0" cy="0"/>
        </a:xfrm>
      </p:grpSpPr>
      <p:sp>
        <p:nvSpPr>
          <p:cNvPr id="2532" name="Google Shape;2532;g20a2f66c6a9_0_1136: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3" name="Google Shape;2533;g20a2f66c6a9_0_1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534" name="Google Shape;2534;g20a2f66c6a9_0_1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4" name="Shape 2554"/>
        <p:cNvGrpSpPr/>
        <p:nvPr/>
      </p:nvGrpSpPr>
      <p:grpSpPr>
        <a:xfrm>
          <a:off x="0" y="0"/>
          <a:ext cx="0" cy="0"/>
          <a:chOff x="0" y="0"/>
          <a:chExt cx="0" cy="0"/>
        </a:xfrm>
      </p:grpSpPr>
      <p:sp>
        <p:nvSpPr>
          <p:cNvPr id="2555" name="Google Shape;2555;g20a2f66c6a9_0_1233: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6" name="Google Shape;2556;g20a2f66c6a9_0_1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557" name="Google Shape;2557;g20a2f66c6a9_0_1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2" name="Shape 2582"/>
        <p:cNvGrpSpPr/>
        <p:nvPr/>
      </p:nvGrpSpPr>
      <p:grpSpPr>
        <a:xfrm>
          <a:off x="0" y="0"/>
          <a:ext cx="0" cy="0"/>
          <a:chOff x="0" y="0"/>
          <a:chExt cx="0" cy="0"/>
        </a:xfrm>
      </p:grpSpPr>
      <p:sp>
        <p:nvSpPr>
          <p:cNvPr id="2583" name="Google Shape;2583;g222b3446167_0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4" name="Google Shape;2584;g222b344616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585" name="Google Shape;2585;g222b344616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8" name="Shape 2608"/>
        <p:cNvGrpSpPr/>
        <p:nvPr/>
      </p:nvGrpSpPr>
      <p:grpSpPr>
        <a:xfrm>
          <a:off x="0" y="0"/>
          <a:ext cx="0" cy="0"/>
          <a:chOff x="0" y="0"/>
          <a:chExt cx="0" cy="0"/>
        </a:xfrm>
      </p:grpSpPr>
      <p:sp>
        <p:nvSpPr>
          <p:cNvPr id="2609" name="Google Shape;2609;g222b3446167_0_101: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0" name="Google Shape;2610;g222b3446167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611" name="Google Shape;2611;g222b3446167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3" name="Shape 2633"/>
        <p:cNvGrpSpPr/>
        <p:nvPr/>
      </p:nvGrpSpPr>
      <p:grpSpPr>
        <a:xfrm>
          <a:off x="0" y="0"/>
          <a:ext cx="0" cy="0"/>
          <a:chOff x="0" y="0"/>
          <a:chExt cx="0" cy="0"/>
        </a:xfrm>
      </p:grpSpPr>
      <p:sp>
        <p:nvSpPr>
          <p:cNvPr id="2634" name="Google Shape;2634;g222b3446623_0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5" name="Google Shape;2635;g222b344662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636" name="Google Shape;2636;g222b344662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6" name="Shape 2666"/>
        <p:cNvGrpSpPr/>
        <p:nvPr/>
      </p:nvGrpSpPr>
      <p:grpSpPr>
        <a:xfrm>
          <a:off x="0" y="0"/>
          <a:ext cx="0" cy="0"/>
          <a:chOff x="0" y="0"/>
          <a:chExt cx="0" cy="0"/>
        </a:xfrm>
      </p:grpSpPr>
      <p:sp>
        <p:nvSpPr>
          <p:cNvPr id="2667" name="Google Shape;2667;g222b3446167_1_0: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8" name="Google Shape;2668;g222b3446167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669" name="Google Shape;2669;g222b3446167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g222b3446167_1_103: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6" name="Google Shape;2696;g222b3446167_1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697" name="Google Shape;2697;g222b3446167_1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0" name="Shape 2720"/>
        <p:cNvGrpSpPr/>
        <p:nvPr/>
      </p:nvGrpSpPr>
      <p:grpSpPr>
        <a:xfrm>
          <a:off x="0" y="0"/>
          <a:ext cx="0" cy="0"/>
          <a:chOff x="0" y="0"/>
          <a:chExt cx="0" cy="0"/>
        </a:xfrm>
      </p:grpSpPr>
      <p:sp>
        <p:nvSpPr>
          <p:cNvPr id="2721" name="Google Shape;2721;g222b3446623_0_103: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2" name="Google Shape;2722;g222b3446623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723" name="Google Shape;2723;g222b3446623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7" name="Shape 2757"/>
        <p:cNvGrpSpPr/>
        <p:nvPr/>
      </p:nvGrpSpPr>
      <p:grpSpPr>
        <a:xfrm>
          <a:off x="0" y="0"/>
          <a:ext cx="0" cy="0"/>
          <a:chOff x="0" y="0"/>
          <a:chExt cx="0" cy="0"/>
        </a:xfrm>
      </p:grpSpPr>
      <p:sp>
        <p:nvSpPr>
          <p:cNvPr id="2758" name="Google Shape;2758;g222b3446167_1_204: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9" name="Google Shape;2759;g222b3446167_1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760" name="Google Shape;2760;g222b3446167_1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3" name="Shape 2783"/>
        <p:cNvGrpSpPr/>
        <p:nvPr/>
      </p:nvGrpSpPr>
      <p:grpSpPr>
        <a:xfrm>
          <a:off x="0" y="0"/>
          <a:ext cx="0" cy="0"/>
          <a:chOff x="0" y="0"/>
          <a:chExt cx="0" cy="0"/>
        </a:xfrm>
      </p:grpSpPr>
      <p:sp>
        <p:nvSpPr>
          <p:cNvPr id="2784" name="Google Shape;2784;g222b3446167_1_305:notes"/>
          <p:cNvSpPr/>
          <p:nvPr>
            <p:ph idx="2" type="sldImg"/>
          </p:nvPr>
        </p:nvSpPr>
        <p:spPr>
          <a:xfrm>
            <a:off x="960438" y="1143000"/>
            <a:ext cx="4937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5" name="Google Shape;2785;g222b3446167_1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a:t>Secondary Annotator Notes: Check each piece of evidence provided and confirm whether your interpretation supports that of the primary annotator: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#1 Name: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Secondary Annotator #2 Name: </a:t>
            </a:r>
            <a:endParaRPr/>
          </a:p>
        </p:txBody>
      </p:sp>
      <p:sp>
        <p:nvSpPr>
          <p:cNvPr id="2786" name="Google Shape;2786;g222b3446167_1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11"/>
          <p:cNvSpPr txBox="1"/>
          <p:nvPr>
            <p:ph type="ctrTitle"/>
          </p:nvPr>
        </p:nvSpPr>
        <p:spPr>
          <a:xfrm>
            <a:off x="5486400" y="4489452"/>
            <a:ext cx="32918400" cy="9550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21600"/>
              <a:buFont typeface="Calibri"/>
              <a:buNone/>
              <a:defRPr sz="2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11"/>
          <p:cNvSpPr txBox="1"/>
          <p:nvPr>
            <p:ph idx="1" type="subTitle"/>
          </p:nvPr>
        </p:nvSpPr>
        <p:spPr>
          <a:xfrm>
            <a:off x="5486400" y="14408152"/>
            <a:ext cx="32918400" cy="6623048"/>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600"/>
              </a:spcBef>
              <a:spcAft>
                <a:spcPts val="0"/>
              </a:spcAft>
              <a:buClr>
                <a:schemeClr val="dk1"/>
              </a:buClr>
              <a:buSzPts val="8640"/>
              <a:buNone/>
              <a:defRPr sz="8640"/>
            </a:lvl1pPr>
            <a:lvl2pPr lvl="1" algn="ctr">
              <a:lnSpc>
                <a:spcPct val="90000"/>
              </a:lnSpc>
              <a:spcBef>
                <a:spcPts val="1800"/>
              </a:spcBef>
              <a:spcAft>
                <a:spcPts val="0"/>
              </a:spcAft>
              <a:buClr>
                <a:schemeClr val="dk1"/>
              </a:buClr>
              <a:buSzPts val="7200"/>
              <a:buNone/>
              <a:defRPr sz="7200"/>
            </a:lvl2pPr>
            <a:lvl3pPr lvl="2" algn="ctr">
              <a:lnSpc>
                <a:spcPct val="90000"/>
              </a:lnSpc>
              <a:spcBef>
                <a:spcPts val="1800"/>
              </a:spcBef>
              <a:spcAft>
                <a:spcPts val="0"/>
              </a:spcAft>
              <a:buClr>
                <a:schemeClr val="dk1"/>
              </a:buClr>
              <a:buSzPts val="6480"/>
              <a:buNone/>
              <a:defRPr sz="6480"/>
            </a:lvl3pPr>
            <a:lvl4pPr lvl="3" algn="ctr">
              <a:lnSpc>
                <a:spcPct val="90000"/>
              </a:lnSpc>
              <a:spcBef>
                <a:spcPts val="1800"/>
              </a:spcBef>
              <a:spcAft>
                <a:spcPts val="0"/>
              </a:spcAft>
              <a:buClr>
                <a:schemeClr val="dk1"/>
              </a:buClr>
              <a:buSzPts val="5760"/>
              <a:buNone/>
              <a:defRPr sz="5760"/>
            </a:lvl4pPr>
            <a:lvl5pPr lvl="4" algn="ctr">
              <a:lnSpc>
                <a:spcPct val="90000"/>
              </a:lnSpc>
              <a:spcBef>
                <a:spcPts val="1800"/>
              </a:spcBef>
              <a:spcAft>
                <a:spcPts val="0"/>
              </a:spcAft>
              <a:buClr>
                <a:schemeClr val="dk1"/>
              </a:buClr>
              <a:buSzPts val="5760"/>
              <a:buNone/>
              <a:defRPr sz="5760"/>
            </a:lvl5pPr>
            <a:lvl6pPr lvl="5" algn="ctr">
              <a:lnSpc>
                <a:spcPct val="90000"/>
              </a:lnSpc>
              <a:spcBef>
                <a:spcPts val="1800"/>
              </a:spcBef>
              <a:spcAft>
                <a:spcPts val="0"/>
              </a:spcAft>
              <a:buClr>
                <a:schemeClr val="dk1"/>
              </a:buClr>
              <a:buSzPts val="5760"/>
              <a:buNone/>
              <a:defRPr sz="5760"/>
            </a:lvl6pPr>
            <a:lvl7pPr lvl="6" algn="ctr">
              <a:lnSpc>
                <a:spcPct val="90000"/>
              </a:lnSpc>
              <a:spcBef>
                <a:spcPts val="1800"/>
              </a:spcBef>
              <a:spcAft>
                <a:spcPts val="0"/>
              </a:spcAft>
              <a:buClr>
                <a:schemeClr val="dk1"/>
              </a:buClr>
              <a:buSzPts val="5760"/>
              <a:buNone/>
              <a:defRPr sz="5760"/>
            </a:lvl7pPr>
            <a:lvl8pPr lvl="7" algn="ctr">
              <a:lnSpc>
                <a:spcPct val="90000"/>
              </a:lnSpc>
              <a:spcBef>
                <a:spcPts val="1800"/>
              </a:spcBef>
              <a:spcAft>
                <a:spcPts val="0"/>
              </a:spcAft>
              <a:buClr>
                <a:schemeClr val="dk1"/>
              </a:buClr>
              <a:buSzPts val="5760"/>
              <a:buNone/>
              <a:defRPr sz="5760"/>
            </a:lvl8pPr>
            <a:lvl9pPr lvl="8" algn="ctr">
              <a:lnSpc>
                <a:spcPct val="90000"/>
              </a:lnSpc>
              <a:spcBef>
                <a:spcPts val="1800"/>
              </a:spcBef>
              <a:spcAft>
                <a:spcPts val="0"/>
              </a:spcAft>
              <a:buClr>
                <a:schemeClr val="dk1"/>
              </a:buClr>
              <a:buSzPts val="5760"/>
              <a:buNone/>
              <a:defRPr sz="5760"/>
            </a:lvl9pPr>
          </a:lstStyle>
          <a:p/>
        </p:txBody>
      </p:sp>
      <p:sp>
        <p:nvSpPr>
          <p:cNvPr id="18" name="Google Shape;18;p111"/>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11"/>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11"/>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20"/>
          <p:cNvSpPr txBox="1"/>
          <p:nvPr>
            <p:ph type="title"/>
          </p:nvPr>
        </p:nvSpPr>
        <p:spPr>
          <a:xfrm>
            <a:off x="3017520" y="1460502"/>
            <a:ext cx="37856160" cy="530225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20"/>
          <p:cNvSpPr txBox="1"/>
          <p:nvPr>
            <p:ph idx="1" type="body"/>
          </p:nvPr>
        </p:nvSpPr>
        <p:spPr>
          <a:xfrm rot="5400000">
            <a:off x="13242924" y="-2922904"/>
            <a:ext cx="17405352" cy="378561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75" name="Google Shape;75;p120"/>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0"/>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20"/>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1"/>
          <p:cNvSpPr txBox="1"/>
          <p:nvPr>
            <p:ph type="title"/>
          </p:nvPr>
        </p:nvSpPr>
        <p:spPr>
          <a:xfrm rot="5400000">
            <a:off x="24517984" y="8352156"/>
            <a:ext cx="23247352" cy="94640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1"/>
          <p:cNvSpPr txBox="1"/>
          <p:nvPr>
            <p:ph idx="1" type="body"/>
          </p:nvPr>
        </p:nvSpPr>
        <p:spPr>
          <a:xfrm rot="5400000">
            <a:off x="5315584" y="-837564"/>
            <a:ext cx="23247352" cy="278434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81" name="Google Shape;81;p121"/>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1"/>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1"/>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12"/>
          <p:cNvSpPr txBox="1"/>
          <p:nvPr>
            <p:ph type="title"/>
          </p:nvPr>
        </p:nvSpPr>
        <p:spPr>
          <a:xfrm>
            <a:off x="3017520" y="1460502"/>
            <a:ext cx="37856160" cy="530225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12"/>
          <p:cNvSpPr txBox="1"/>
          <p:nvPr>
            <p:ph idx="1" type="body"/>
          </p:nvPr>
        </p:nvSpPr>
        <p:spPr>
          <a:xfrm>
            <a:off x="3017520" y="7302500"/>
            <a:ext cx="37856160" cy="174053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24" name="Google Shape;24;p112"/>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12"/>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12"/>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13"/>
          <p:cNvSpPr txBox="1"/>
          <p:nvPr>
            <p:ph type="title"/>
          </p:nvPr>
        </p:nvSpPr>
        <p:spPr>
          <a:xfrm>
            <a:off x="2994660" y="6838954"/>
            <a:ext cx="37856160" cy="1141094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1600"/>
              <a:buFont typeface="Calibri"/>
              <a:buNone/>
              <a:defRPr sz="2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13"/>
          <p:cNvSpPr txBox="1"/>
          <p:nvPr>
            <p:ph idx="1" type="body"/>
          </p:nvPr>
        </p:nvSpPr>
        <p:spPr>
          <a:xfrm>
            <a:off x="2994660" y="18357854"/>
            <a:ext cx="37856160" cy="600074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600"/>
              </a:spcBef>
              <a:spcAft>
                <a:spcPts val="0"/>
              </a:spcAft>
              <a:buClr>
                <a:srgbClr val="888888"/>
              </a:buClr>
              <a:buSzPts val="8640"/>
              <a:buNone/>
              <a:defRPr sz="8640">
                <a:solidFill>
                  <a:srgbClr val="888888"/>
                </a:solidFill>
              </a:defRPr>
            </a:lvl1pPr>
            <a:lvl2pPr indent="-228600" lvl="1" marL="914400" algn="l">
              <a:lnSpc>
                <a:spcPct val="90000"/>
              </a:lnSpc>
              <a:spcBef>
                <a:spcPts val="1800"/>
              </a:spcBef>
              <a:spcAft>
                <a:spcPts val="0"/>
              </a:spcAft>
              <a:buClr>
                <a:srgbClr val="888888"/>
              </a:buClr>
              <a:buSzPts val="7200"/>
              <a:buNone/>
              <a:defRPr sz="7200">
                <a:solidFill>
                  <a:srgbClr val="888888"/>
                </a:solidFill>
              </a:defRPr>
            </a:lvl2pPr>
            <a:lvl3pPr indent="-228600" lvl="2" marL="1371600" algn="l">
              <a:lnSpc>
                <a:spcPct val="90000"/>
              </a:lnSpc>
              <a:spcBef>
                <a:spcPts val="1800"/>
              </a:spcBef>
              <a:spcAft>
                <a:spcPts val="0"/>
              </a:spcAft>
              <a:buClr>
                <a:srgbClr val="888888"/>
              </a:buClr>
              <a:buSzPts val="6480"/>
              <a:buNone/>
              <a:defRPr sz="6480">
                <a:solidFill>
                  <a:srgbClr val="888888"/>
                </a:solidFill>
              </a:defRPr>
            </a:lvl3pPr>
            <a:lvl4pPr indent="-228600" lvl="3" marL="1828800" algn="l">
              <a:lnSpc>
                <a:spcPct val="90000"/>
              </a:lnSpc>
              <a:spcBef>
                <a:spcPts val="1800"/>
              </a:spcBef>
              <a:spcAft>
                <a:spcPts val="0"/>
              </a:spcAft>
              <a:buClr>
                <a:srgbClr val="888888"/>
              </a:buClr>
              <a:buSzPts val="5760"/>
              <a:buNone/>
              <a:defRPr sz="5760">
                <a:solidFill>
                  <a:srgbClr val="888888"/>
                </a:solidFill>
              </a:defRPr>
            </a:lvl4pPr>
            <a:lvl5pPr indent="-228600" lvl="4" marL="2286000" algn="l">
              <a:lnSpc>
                <a:spcPct val="90000"/>
              </a:lnSpc>
              <a:spcBef>
                <a:spcPts val="1800"/>
              </a:spcBef>
              <a:spcAft>
                <a:spcPts val="0"/>
              </a:spcAft>
              <a:buClr>
                <a:srgbClr val="888888"/>
              </a:buClr>
              <a:buSzPts val="5760"/>
              <a:buNone/>
              <a:defRPr sz="5760">
                <a:solidFill>
                  <a:srgbClr val="888888"/>
                </a:solidFill>
              </a:defRPr>
            </a:lvl5pPr>
            <a:lvl6pPr indent="-228600" lvl="5" marL="2743200" algn="l">
              <a:lnSpc>
                <a:spcPct val="90000"/>
              </a:lnSpc>
              <a:spcBef>
                <a:spcPts val="1800"/>
              </a:spcBef>
              <a:spcAft>
                <a:spcPts val="0"/>
              </a:spcAft>
              <a:buClr>
                <a:srgbClr val="888888"/>
              </a:buClr>
              <a:buSzPts val="5760"/>
              <a:buNone/>
              <a:defRPr sz="5760">
                <a:solidFill>
                  <a:srgbClr val="888888"/>
                </a:solidFill>
              </a:defRPr>
            </a:lvl6pPr>
            <a:lvl7pPr indent="-228600" lvl="6" marL="3200400" algn="l">
              <a:lnSpc>
                <a:spcPct val="90000"/>
              </a:lnSpc>
              <a:spcBef>
                <a:spcPts val="1800"/>
              </a:spcBef>
              <a:spcAft>
                <a:spcPts val="0"/>
              </a:spcAft>
              <a:buClr>
                <a:srgbClr val="888888"/>
              </a:buClr>
              <a:buSzPts val="5760"/>
              <a:buNone/>
              <a:defRPr sz="5760">
                <a:solidFill>
                  <a:srgbClr val="888888"/>
                </a:solidFill>
              </a:defRPr>
            </a:lvl7pPr>
            <a:lvl8pPr indent="-228600" lvl="7" marL="3657600" algn="l">
              <a:lnSpc>
                <a:spcPct val="90000"/>
              </a:lnSpc>
              <a:spcBef>
                <a:spcPts val="1800"/>
              </a:spcBef>
              <a:spcAft>
                <a:spcPts val="0"/>
              </a:spcAft>
              <a:buClr>
                <a:srgbClr val="888888"/>
              </a:buClr>
              <a:buSzPts val="5760"/>
              <a:buNone/>
              <a:defRPr sz="5760">
                <a:solidFill>
                  <a:srgbClr val="888888"/>
                </a:solidFill>
              </a:defRPr>
            </a:lvl8pPr>
            <a:lvl9pPr indent="-228600" lvl="8" marL="4114800" algn="l">
              <a:lnSpc>
                <a:spcPct val="90000"/>
              </a:lnSpc>
              <a:spcBef>
                <a:spcPts val="1800"/>
              </a:spcBef>
              <a:spcAft>
                <a:spcPts val="0"/>
              </a:spcAft>
              <a:buClr>
                <a:srgbClr val="888888"/>
              </a:buClr>
              <a:buSzPts val="5760"/>
              <a:buNone/>
              <a:defRPr sz="5760">
                <a:solidFill>
                  <a:srgbClr val="888888"/>
                </a:solidFill>
              </a:defRPr>
            </a:lvl9pPr>
          </a:lstStyle>
          <a:p/>
        </p:txBody>
      </p:sp>
      <p:sp>
        <p:nvSpPr>
          <p:cNvPr id="30" name="Google Shape;30;p113"/>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13"/>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13"/>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14"/>
          <p:cNvSpPr txBox="1"/>
          <p:nvPr>
            <p:ph type="title"/>
          </p:nvPr>
        </p:nvSpPr>
        <p:spPr>
          <a:xfrm>
            <a:off x="3017520" y="1460502"/>
            <a:ext cx="37856160" cy="530225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4"/>
          <p:cNvSpPr txBox="1"/>
          <p:nvPr>
            <p:ph idx="1" type="body"/>
          </p:nvPr>
        </p:nvSpPr>
        <p:spPr>
          <a:xfrm>
            <a:off x="3017520" y="7302500"/>
            <a:ext cx="18653760" cy="174053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36" name="Google Shape;36;p114"/>
          <p:cNvSpPr txBox="1"/>
          <p:nvPr>
            <p:ph idx="2" type="body"/>
          </p:nvPr>
        </p:nvSpPr>
        <p:spPr>
          <a:xfrm>
            <a:off x="22219920" y="7302500"/>
            <a:ext cx="18653760" cy="174053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37" name="Google Shape;37;p114"/>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4"/>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14"/>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15"/>
          <p:cNvSpPr txBox="1"/>
          <p:nvPr>
            <p:ph type="title"/>
          </p:nvPr>
        </p:nvSpPr>
        <p:spPr>
          <a:xfrm>
            <a:off x="3023237" y="1460502"/>
            <a:ext cx="37856160" cy="530225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15"/>
          <p:cNvSpPr txBox="1"/>
          <p:nvPr>
            <p:ph idx="1" type="body"/>
          </p:nvPr>
        </p:nvSpPr>
        <p:spPr>
          <a:xfrm>
            <a:off x="3023239" y="6724652"/>
            <a:ext cx="18568033" cy="329564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3600"/>
              </a:spcBef>
              <a:spcAft>
                <a:spcPts val="0"/>
              </a:spcAft>
              <a:buClr>
                <a:schemeClr val="dk1"/>
              </a:buClr>
              <a:buSzPts val="8640"/>
              <a:buNone/>
              <a:defRPr b="1" sz="8640"/>
            </a:lvl1pPr>
            <a:lvl2pPr indent="-228600" lvl="1" marL="914400" algn="l">
              <a:lnSpc>
                <a:spcPct val="90000"/>
              </a:lnSpc>
              <a:spcBef>
                <a:spcPts val="1800"/>
              </a:spcBef>
              <a:spcAft>
                <a:spcPts val="0"/>
              </a:spcAft>
              <a:buClr>
                <a:schemeClr val="dk1"/>
              </a:buClr>
              <a:buSzPts val="7200"/>
              <a:buNone/>
              <a:defRPr b="1" sz="7200"/>
            </a:lvl2pPr>
            <a:lvl3pPr indent="-228600" lvl="2" marL="1371600" algn="l">
              <a:lnSpc>
                <a:spcPct val="90000"/>
              </a:lnSpc>
              <a:spcBef>
                <a:spcPts val="1800"/>
              </a:spcBef>
              <a:spcAft>
                <a:spcPts val="0"/>
              </a:spcAft>
              <a:buClr>
                <a:schemeClr val="dk1"/>
              </a:buClr>
              <a:buSzPts val="6480"/>
              <a:buNone/>
              <a:defRPr b="1" sz="6480"/>
            </a:lvl3pPr>
            <a:lvl4pPr indent="-228600" lvl="3" marL="1828800" algn="l">
              <a:lnSpc>
                <a:spcPct val="90000"/>
              </a:lnSpc>
              <a:spcBef>
                <a:spcPts val="1800"/>
              </a:spcBef>
              <a:spcAft>
                <a:spcPts val="0"/>
              </a:spcAft>
              <a:buClr>
                <a:schemeClr val="dk1"/>
              </a:buClr>
              <a:buSzPts val="5760"/>
              <a:buNone/>
              <a:defRPr b="1" sz="5760"/>
            </a:lvl4pPr>
            <a:lvl5pPr indent="-228600" lvl="4" marL="2286000" algn="l">
              <a:lnSpc>
                <a:spcPct val="90000"/>
              </a:lnSpc>
              <a:spcBef>
                <a:spcPts val="1800"/>
              </a:spcBef>
              <a:spcAft>
                <a:spcPts val="0"/>
              </a:spcAft>
              <a:buClr>
                <a:schemeClr val="dk1"/>
              </a:buClr>
              <a:buSzPts val="5760"/>
              <a:buNone/>
              <a:defRPr b="1" sz="5760"/>
            </a:lvl5pPr>
            <a:lvl6pPr indent="-228600" lvl="5" marL="2743200" algn="l">
              <a:lnSpc>
                <a:spcPct val="90000"/>
              </a:lnSpc>
              <a:spcBef>
                <a:spcPts val="1800"/>
              </a:spcBef>
              <a:spcAft>
                <a:spcPts val="0"/>
              </a:spcAft>
              <a:buClr>
                <a:schemeClr val="dk1"/>
              </a:buClr>
              <a:buSzPts val="5760"/>
              <a:buNone/>
              <a:defRPr b="1" sz="5760"/>
            </a:lvl6pPr>
            <a:lvl7pPr indent="-228600" lvl="6" marL="3200400" algn="l">
              <a:lnSpc>
                <a:spcPct val="90000"/>
              </a:lnSpc>
              <a:spcBef>
                <a:spcPts val="1800"/>
              </a:spcBef>
              <a:spcAft>
                <a:spcPts val="0"/>
              </a:spcAft>
              <a:buClr>
                <a:schemeClr val="dk1"/>
              </a:buClr>
              <a:buSzPts val="5760"/>
              <a:buNone/>
              <a:defRPr b="1" sz="5760"/>
            </a:lvl7pPr>
            <a:lvl8pPr indent="-228600" lvl="7" marL="3657600" algn="l">
              <a:lnSpc>
                <a:spcPct val="90000"/>
              </a:lnSpc>
              <a:spcBef>
                <a:spcPts val="1800"/>
              </a:spcBef>
              <a:spcAft>
                <a:spcPts val="0"/>
              </a:spcAft>
              <a:buClr>
                <a:schemeClr val="dk1"/>
              </a:buClr>
              <a:buSzPts val="5760"/>
              <a:buNone/>
              <a:defRPr b="1" sz="5760"/>
            </a:lvl8pPr>
            <a:lvl9pPr indent="-228600" lvl="8" marL="4114800" algn="l">
              <a:lnSpc>
                <a:spcPct val="90000"/>
              </a:lnSpc>
              <a:spcBef>
                <a:spcPts val="1800"/>
              </a:spcBef>
              <a:spcAft>
                <a:spcPts val="0"/>
              </a:spcAft>
              <a:buClr>
                <a:schemeClr val="dk1"/>
              </a:buClr>
              <a:buSzPts val="5760"/>
              <a:buNone/>
              <a:defRPr b="1" sz="5760"/>
            </a:lvl9pPr>
          </a:lstStyle>
          <a:p/>
        </p:txBody>
      </p:sp>
      <p:sp>
        <p:nvSpPr>
          <p:cNvPr id="43" name="Google Shape;43;p115"/>
          <p:cNvSpPr txBox="1"/>
          <p:nvPr>
            <p:ph idx="2" type="body"/>
          </p:nvPr>
        </p:nvSpPr>
        <p:spPr>
          <a:xfrm>
            <a:off x="3023239" y="10020300"/>
            <a:ext cx="18568033" cy="147383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44" name="Google Shape;44;p115"/>
          <p:cNvSpPr txBox="1"/>
          <p:nvPr>
            <p:ph idx="3" type="body"/>
          </p:nvPr>
        </p:nvSpPr>
        <p:spPr>
          <a:xfrm>
            <a:off x="22219920" y="6724652"/>
            <a:ext cx="18659477" cy="329564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3600"/>
              </a:spcBef>
              <a:spcAft>
                <a:spcPts val="0"/>
              </a:spcAft>
              <a:buClr>
                <a:schemeClr val="dk1"/>
              </a:buClr>
              <a:buSzPts val="8640"/>
              <a:buNone/>
              <a:defRPr b="1" sz="8640"/>
            </a:lvl1pPr>
            <a:lvl2pPr indent="-228600" lvl="1" marL="914400" algn="l">
              <a:lnSpc>
                <a:spcPct val="90000"/>
              </a:lnSpc>
              <a:spcBef>
                <a:spcPts val="1800"/>
              </a:spcBef>
              <a:spcAft>
                <a:spcPts val="0"/>
              </a:spcAft>
              <a:buClr>
                <a:schemeClr val="dk1"/>
              </a:buClr>
              <a:buSzPts val="7200"/>
              <a:buNone/>
              <a:defRPr b="1" sz="7200"/>
            </a:lvl2pPr>
            <a:lvl3pPr indent="-228600" lvl="2" marL="1371600" algn="l">
              <a:lnSpc>
                <a:spcPct val="90000"/>
              </a:lnSpc>
              <a:spcBef>
                <a:spcPts val="1800"/>
              </a:spcBef>
              <a:spcAft>
                <a:spcPts val="0"/>
              </a:spcAft>
              <a:buClr>
                <a:schemeClr val="dk1"/>
              </a:buClr>
              <a:buSzPts val="6480"/>
              <a:buNone/>
              <a:defRPr b="1" sz="6480"/>
            </a:lvl3pPr>
            <a:lvl4pPr indent="-228600" lvl="3" marL="1828800" algn="l">
              <a:lnSpc>
                <a:spcPct val="90000"/>
              </a:lnSpc>
              <a:spcBef>
                <a:spcPts val="1800"/>
              </a:spcBef>
              <a:spcAft>
                <a:spcPts val="0"/>
              </a:spcAft>
              <a:buClr>
                <a:schemeClr val="dk1"/>
              </a:buClr>
              <a:buSzPts val="5760"/>
              <a:buNone/>
              <a:defRPr b="1" sz="5760"/>
            </a:lvl4pPr>
            <a:lvl5pPr indent="-228600" lvl="4" marL="2286000" algn="l">
              <a:lnSpc>
                <a:spcPct val="90000"/>
              </a:lnSpc>
              <a:spcBef>
                <a:spcPts val="1800"/>
              </a:spcBef>
              <a:spcAft>
                <a:spcPts val="0"/>
              </a:spcAft>
              <a:buClr>
                <a:schemeClr val="dk1"/>
              </a:buClr>
              <a:buSzPts val="5760"/>
              <a:buNone/>
              <a:defRPr b="1" sz="5760"/>
            </a:lvl5pPr>
            <a:lvl6pPr indent="-228600" lvl="5" marL="2743200" algn="l">
              <a:lnSpc>
                <a:spcPct val="90000"/>
              </a:lnSpc>
              <a:spcBef>
                <a:spcPts val="1800"/>
              </a:spcBef>
              <a:spcAft>
                <a:spcPts val="0"/>
              </a:spcAft>
              <a:buClr>
                <a:schemeClr val="dk1"/>
              </a:buClr>
              <a:buSzPts val="5760"/>
              <a:buNone/>
              <a:defRPr b="1" sz="5760"/>
            </a:lvl6pPr>
            <a:lvl7pPr indent="-228600" lvl="6" marL="3200400" algn="l">
              <a:lnSpc>
                <a:spcPct val="90000"/>
              </a:lnSpc>
              <a:spcBef>
                <a:spcPts val="1800"/>
              </a:spcBef>
              <a:spcAft>
                <a:spcPts val="0"/>
              </a:spcAft>
              <a:buClr>
                <a:schemeClr val="dk1"/>
              </a:buClr>
              <a:buSzPts val="5760"/>
              <a:buNone/>
              <a:defRPr b="1" sz="5760"/>
            </a:lvl7pPr>
            <a:lvl8pPr indent="-228600" lvl="7" marL="3657600" algn="l">
              <a:lnSpc>
                <a:spcPct val="90000"/>
              </a:lnSpc>
              <a:spcBef>
                <a:spcPts val="1800"/>
              </a:spcBef>
              <a:spcAft>
                <a:spcPts val="0"/>
              </a:spcAft>
              <a:buClr>
                <a:schemeClr val="dk1"/>
              </a:buClr>
              <a:buSzPts val="5760"/>
              <a:buNone/>
              <a:defRPr b="1" sz="5760"/>
            </a:lvl8pPr>
            <a:lvl9pPr indent="-228600" lvl="8" marL="4114800" algn="l">
              <a:lnSpc>
                <a:spcPct val="90000"/>
              </a:lnSpc>
              <a:spcBef>
                <a:spcPts val="1800"/>
              </a:spcBef>
              <a:spcAft>
                <a:spcPts val="0"/>
              </a:spcAft>
              <a:buClr>
                <a:schemeClr val="dk1"/>
              </a:buClr>
              <a:buSzPts val="5760"/>
              <a:buNone/>
              <a:defRPr b="1" sz="5760"/>
            </a:lvl9pPr>
          </a:lstStyle>
          <a:p/>
        </p:txBody>
      </p:sp>
      <p:sp>
        <p:nvSpPr>
          <p:cNvPr id="45" name="Google Shape;45;p115"/>
          <p:cNvSpPr txBox="1"/>
          <p:nvPr>
            <p:ph idx="4" type="body"/>
          </p:nvPr>
        </p:nvSpPr>
        <p:spPr>
          <a:xfrm>
            <a:off x="22219920" y="10020300"/>
            <a:ext cx="18659477" cy="147383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46" name="Google Shape;46;p115"/>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5"/>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5"/>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16"/>
          <p:cNvSpPr txBox="1"/>
          <p:nvPr>
            <p:ph type="title"/>
          </p:nvPr>
        </p:nvSpPr>
        <p:spPr>
          <a:xfrm>
            <a:off x="3017520" y="1460502"/>
            <a:ext cx="37856160" cy="530225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16"/>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6"/>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6"/>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17"/>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7"/>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17"/>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18"/>
          <p:cNvSpPr txBox="1"/>
          <p:nvPr>
            <p:ph type="title"/>
          </p:nvPr>
        </p:nvSpPr>
        <p:spPr>
          <a:xfrm>
            <a:off x="3023239" y="1828800"/>
            <a:ext cx="14156053" cy="6400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1520"/>
              <a:buFont typeface="Calibri"/>
              <a:buNone/>
              <a:defRPr sz="1152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18"/>
          <p:cNvSpPr txBox="1"/>
          <p:nvPr>
            <p:ph idx="1" type="body"/>
          </p:nvPr>
        </p:nvSpPr>
        <p:spPr>
          <a:xfrm>
            <a:off x="18659477" y="3949702"/>
            <a:ext cx="22219920" cy="19494500"/>
          </a:xfrm>
          <a:prstGeom prst="rect">
            <a:avLst/>
          </a:prstGeom>
          <a:noFill/>
          <a:ln>
            <a:noFill/>
          </a:ln>
        </p:spPr>
        <p:txBody>
          <a:bodyPr anchorCtr="0" anchor="t" bIns="45700" lIns="91425" spcFirstLastPara="1" rIns="91425" wrap="square" tIns="45700">
            <a:normAutofit/>
          </a:bodyPr>
          <a:lstStyle>
            <a:lvl1pPr indent="-960120" lvl="0" marL="457200" algn="l">
              <a:lnSpc>
                <a:spcPct val="90000"/>
              </a:lnSpc>
              <a:spcBef>
                <a:spcPts val="3600"/>
              </a:spcBef>
              <a:spcAft>
                <a:spcPts val="0"/>
              </a:spcAft>
              <a:buClr>
                <a:schemeClr val="dk1"/>
              </a:buClr>
              <a:buSzPts val="11520"/>
              <a:buChar char="•"/>
              <a:defRPr sz="11520"/>
            </a:lvl1pPr>
            <a:lvl2pPr indent="-868680" lvl="1" marL="914400" algn="l">
              <a:lnSpc>
                <a:spcPct val="90000"/>
              </a:lnSpc>
              <a:spcBef>
                <a:spcPts val="1800"/>
              </a:spcBef>
              <a:spcAft>
                <a:spcPts val="0"/>
              </a:spcAft>
              <a:buClr>
                <a:schemeClr val="dk1"/>
              </a:buClr>
              <a:buSzPts val="10080"/>
              <a:buChar char="•"/>
              <a:defRPr sz="10080"/>
            </a:lvl2pPr>
            <a:lvl3pPr indent="-777240" lvl="2" marL="1371600" algn="l">
              <a:lnSpc>
                <a:spcPct val="90000"/>
              </a:lnSpc>
              <a:spcBef>
                <a:spcPts val="1800"/>
              </a:spcBef>
              <a:spcAft>
                <a:spcPts val="0"/>
              </a:spcAft>
              <a:buClr>
                <a:schemeClr val="dk1"/>
              </a:buClr>
              <a:buSzPts val="8640"/>
              <a:buChar char="•"/>
              <a:defRPr sz="8640"/>
            </a:lvl3pPr>
            <a:lvl4pPr indent="-685800" lvl="3" marL="1828800" algn="l">
              <a:lnSpc>
                <a:spcPct val="90000"/>
              </a:lnSpc>
              <a:spcBef>
                <a:spcPts val="1800"/>
              </a:spcBef>
              <a:spcAft>
                <a:spcPts val="0"/>
              </a:spcAft>
              <a:buClr>
                <a:schemeClr val="dk1"/>
              </a:buClr>
              <a:buSzPts val="7200"/>
              <a:buChar char="•"/>
              <a:defRPr sz="7200"/>
            </a:lvl4pPr>
            <a:lvl5pPr indent="-685800" lvl="4" marL="2286000" algn="l">
              <a:lnSpc>
                <a:spcPct val="90000"/>
              </a:lnSpc>
              <a:spcBef>
                <a:spcPts val="1800"/>
              </a:spcBef>
              <a:spcAft>
                <a:spcPts val="0"/>
              </a:spcAft>
              <a:buClr>
                <a:schemeClr val="dk1"/>
              </a:buClr>
              <a:buSzPts val="7200"/>
              <a:buChar char="•"/>
              <a:defRPr sz="7200"/>
            </a:lvl5pPr>
            <a:lvl6pPr indent="-685800" lvl="5" marL="2743200" algn="l">
              <a:lnSpc>
                <a:spcPct val="90000"/>
              </a:lnSpc>
              <a:spcBef>
                <a:spcPts val="1800"/>
              </a:spcBef>
              <a:spcAft>
                <a:spcPts val="0"/>
              </a:spcAft>
              <a:buClr>
                <a:schemeClr val="dk1"/>
              </a:buClr>
              <a:buSzPts val="7200"/>
              <a:buChar char="•"/>
              <a:defRPr sz="7200"/>
            </a:lvl6pPr>
            <a:lvl7pPr indent="-685800" lvl="6" marL="3200400" algn="l">
              <a:lnSpc>
                <a:spcPct val="90000"/>
              </a:lnSpc>
              <a:spcBef>
                <a:spcPts val="1800"/>
              </a:spcBef>
              <a:spcAft>
                <a:spcPts val="0"/>
              </a:spcAft>
              <a:buClr>
                <a:schemeClr val="dk1"/>
              </a:buClr>
              <a:buSzPts val="7200"/>
              <a:buChar char="•"/>
              <a:defRPr sz="7200"/>
            </a:lvl7pPr>
            <a:lvl8pPr indent="-685800" lvl="7" marL="3657600" algn="l">
              <a:lnSpc>
                <a:spcPct val="90000"/>
              </a:lnSpc>
              <a:spcBef>
                <a:spcPts val="1800"/>
              </a:spcBef>
              <a:spcAft>
                <a:spcPts val="0"/>
              </a:spcAft>
              <a:buClr>
                <a:schemeClr val="dk1"/>
              </a:buClr>
              <a:buSzPts val="7200"/>
              <a:buChar char="•"/>
              <a:defRPr sz="7200"/>
            </a:lvl8pPr>
            <a:lvl9pPr indent="-685800" lvl="8" marL="4114800" algn="l">
              <a:lnSpc>
                <a:spcPct val="90000"/>
              </a:lnSpc>
              <a:spcBef>
                <a:spcPts val="1800"/>
              </a:spcBef>
              <a:spcAft>
                <a:spcPts val="0"/>
              </a:spcAft>
              <a:buClr>
                <a:schemeClr val="dk1"/>
              </a:buClr>
              <a:buSzPts val="7200"/>
              <a:buChar char="•"/>
              <a:defRPr sz="7200"/>
            </a:lvl9pPr>
          </a:lstStyle>
          <a:p/>
        </p:txBody>
      </p:sp>
      <p:sp>
        <p:nvSpPr>
          <p:cNvPr id="61" name="Google Shape;61;p118"/>
          <p:cNvSpPr txBox="1"/>
          <p:nvPr>
            <p:ph idx="2" type="body"/>
          </p:nvPr>
        </p:nvSpPr>
        <p:spPr>
          <a:xfrm>
            <a:off x="3023239" y="8229600"/>
            <a:ext cx="14156053" cy="1524635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600"/>
              </a:spcBef>
              <a:spcAft>
                <a:spcPts val="0"/>
              </a:spcAft>
              <a:buClr>
                <a:schemeClr val="dk1"/>
              </a:buClr>
              <a:buSzPts val="5760"/>
              <a:buNone/>
              <a:defRPr sz="5760"/>
            </a:lvl1pPr>
            <a:lvl2pPr indent="-228600" lvl="1" marL="914400" algn="l">
              <a:lnSpc>
                <a:spcPct val="90000"/>
              </a:lnSpc>
              <a:spcBef>
                <a:spcPts val="1800"/>
              </a:spcBef>
              <a:spcAft>
                <a:spcPts val="0"/>
              </a:spcAft>
              <a:buClr>
                <a:schemeClr val="dk1"/>
              </a:buClr>
              <a:buSzPts val="5040"/>
              <a:buNone/>
              <a:defRPr sz="5040"/>
            </a:lvl2pPr>
            <a:lvl3pPr indent="-228600" lvl="2" marL="1371600" algn="l">
              <a:lnSpc>
                <a:spcPct val="90000"/>
              </a:lnSpc>
              <a:spcBef>
                <a:spcPts val="1800"/>
              </a:spcBef>
              <a:spcAft>
                <a:spcPts val="0"/>
              </a:spcAft>
              <a:buClr>
                <a:schemeClr val="dk1"/>
              </a:buClr>
              <a:buSzPts val="4320"/>
              <a:buNone/>
              <a:defRPr sz="4320"/>
            </a:lvl3pPr>
            <a:lvl4pPr indent="-228600" lvl="3" marL="1828800" algn="l">
              <a:lnSpc>
                <a:spcPct val="90000"/>
              </a:lnSpc>
              <a:spcBef>
                <a:spcPts val="1800"/>
              </a:spcBef>
              <a:spcAft>
                <a:spcPts val="0"/>
              </a:spcAft>
              <a:buClr>
                <a:schemeClr val="dk1"/>
              </a:buClr>
              <a:buSzPts val="3600"/>
              <a:buNone/>
              <a:defRPr sz="3600"/>
            </a:lvl4pPr>
            <a:lvl5pPr indent="-228600" lvl="4" marL="2286000" algn="l">
              <a:lnSpc>
                <a:spcPct val="90000"/>
              </a:lnSpc>
              <a:spcBef>
                <a:spcPts val="1800"/>
              </a:spcBef>
              <a:spcAft>
                <a:spcPts val="0"/>
              </a:spcAft>
              <a:buClr>
                <a:schemeClr val="dk1"/>
              </a:buClr>
              <a:buSzPts val="3600"/>
              <a:buNone/>
              <a:defRPr sz="3600"/>
            </a:lvl5pPr>
            <a:lvl6pPr indent="-228600" lvl="5" marL="2743200" algn="l">
              <a:lnSpc>
                <a:spcPct val="90000"/>
              </a:lnSpc>
              <a:spcBef>
                <a:spcPts val="1800"/>
              </a:spcBef>
              <a:spcAft>
                <a:spcPts val="0"/>
              </a:spcAft>
              <a:buClr>
                <a:schemeClr val="dk1"/>
              </a:buClr>
              <a:buSzPts val="3600"/>
              <a:buNone/>
              <a:defRPr sz="3600"/>
            </a:lvl6pPr>
            <a:lvl7pPr indent="-228600" lvl="6" marL="3200400" algn="l">
              <a:lnSpc>
                <a:spcPct val="90000"/>
              </a:lnSpc>
              <a:spcBef>
                <a:spcPts val="1800"/>
              </a:spcBef>
              <a:spcAft>
                <a:spcPts val="0"/>
              </a:spcAft>
              <a:buClr>
                <a:schemeClr val="dk1"/>
              </a:buClr>
              <a:buSzPts val="3600"/>
              <a:buNone/>
              <a:defRPr sz="3600"/>
            </a:lvl7pPr>
            <a:lvl8pPr indent="-228600" lvl="7" marL="3657600" algn="l">
              <a:lnSpc>
                <a:spcPct val="90000"/>
              </a:lnSpc>
              <a:spcBef>
                <a:spcPts val="1800"/>
              </a:spcBef>
              <a:spcAft>
                <a:spcPts val="0"/>
              </a:spcAft>
              <a:buClr>
                <a:schemeClr val="dk1"/>
              </a:buClr>
              <a:buSzPts val="3600"/>
              <a:buNone/>
              <a:defRPr sz="3600"/>
            </a:lvl8pPr>
            <a:lvl9pPr indent="-228600" lvl="8" marL="4114800" algn="l">
              <a:lnSpc>
                <a:spcPct val="90000"/>
              </a:lnSpc>
              <a:spcBef>
                <a:spcPts val="1800"/>
              </a:spcBef>
              <a:spcAft>
                <a:spcPts val="0"/>
              </a:spcAft>
              <a:buClr>
                <a:schemeClr val="dk1"/>
              </a:buClr>
              <a:buSzPts val="3600"/>
              <a:buNone/>
              <a:defRPr sz="3600"/>
            </a:lvl9pPr>
          </a:lstStyle>
          <a:p/>
        </p:txBody>
      </p:sp>
      <p:sp>
        <p:nvSpPr>
          <p:cNvPr id="62" name="Google Shape;62;p118"/>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8"/>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8"/>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19"/>
          <p:cNvSpPr txBox="1"/>
          <p:nvPr>
            <p:ph type="title"/>
          </p:nvPr>
        </p:nvSpPr>
        <p:spPr>
          <a:xfrm>
            <a:off x="3023239" y="1828800"/>
            <a:ext cx="14156053" cy="6400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1520"/>
              <a:buFont typeface="Calibri"/>
              <a:buNone/>
              <a:defRPr sz="1152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9"/>
          <p:cNvSpPr/>
          <p:nvPr>
            <p:ph idx="2" type="pic"/>
          </p:nvPr>
        </p:nvSpPr>
        <p:spPr>
          <a:xfrm>
            <a:off x="18659477" y="3949702"/>
            <a:ext cx="22219920" cy="19494500"/>
          </a:xfrm>
          <a:prstGeom prst="rect">
            <a:avLst/>
          </a:prstGeom>
          <a:noFill/>
          <a:ln>
            <a:noFill/>
          </a:ln>
        </p:spPr>
      </p:sp>
      <p:sp>
        <p:nvSpPr>
          <p:cNvPr id="68" name="Google Shape;68;p119"/>
          <p:cNvSpPr txBox="1"/>
          <p:nvPr>
            <p:ph idx="1" type="body"/>
          </p:nvPr>
        </p:nvSpPr>
        <p:spPr>
          <a:xfrm>
            <a:off x="3023239" y="8229600"/>
            <a:ext cx="14156053" cy="1524635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600"/>
              </a:spcBef>
              <a:spcAft>
                <a:spcPts val="0"/>
              </a:spcAft>
              <a:buClr>
                <a:schemeClr val="dk1"/>
              </a:buClr>
              <a:buSzPts val="5760"/>
              <a:buNone/>
              <a:defRPr sz="5760"/>
            </a:lvl1pPr>
            <a:lvl2pPr indent="-228600" lvl="1" marL="914400" algn="l">
              <a:lnSpc>
                <a:spcPct val="90000"/>
              </a:lnSpc>
              <a:spcBef>
                <a:spcPts val="1800"/>
              </a:spcBef>
              <a:spcAft>
                <a:spcPts val="0"/>
              </a:spcAft>
              <a:buClr>
                <a:schemeClr val="dk1"/>
              </a:buClr>
              <a:buSzPts val="5040"/>
              <a:buNone/>
              <a:defRPr sz="5040"/>
            </a:lvl2pPr>
            <a:lvl3pPr indent="-228600" lvl="2" marL="1371600" algn="l">
              <a:lnSpc>
                <a:spcPct val="90000"/>
              </a:lnSpc>
              <a:spcBef>
                <a:spcPts val="1800"/>
              </a:spcBef>
              <a:spcAft>
                <a:spcPts val="0"/>
              </a:spcAft>
              <a:buClr>
                <a:schemeClr val="dk1"/>
              </a:buClr>
              <a:buSzPts val="4320"/>
              <a:buNone/>
              <a:defRPr sz="4320"/>
            </a:lvl3pPr>
            <a:lvl4pPr indent="-228600" lvl="3" marL="1828800" algn="l">
              <a:lnSpc>
                <a:spcPct val="90000"/>
              </a:lnSpc>
              <a:spcBef>
                <a:spcPts val="1800"/>
              </a:spcBef>
              <a:spcAft>
                <a:spcPts val="0"/>
              </a:spcAft>
              <a:buClr>
                <a:schemeClr val="dk1"/>
              </a:buClr>
              <a:buSzPts val="3600"/>
              <a:buNone/>
              <a:defRPr sz="3600"/>
            </a:lvl4pPr>
            <a:lvl5pPr indent="-228600" lvl="4" marL="2286000" algn="l">
              <a:lnSpc>
                <a:spcPct val="90000"/>
              </a:lnSpc>
              <a:spcBef>
                <a:spcPts val="1800"/>
              </a:spcBef>
              <a:spcAft>
                <a:spcPts val="0"/>
              </a:spcAft>
              <a:buClr>
                <a:schemeClr val="dk1"/>
              </a:buClr>
              <a:buSzPts val="3600"/>
              <a:buNone/>
              <a:defRPr sz="3600"/>
            </a:lvl5pPr>
            <a:lvl6pPr indent="-228600" lvl="5" marL="2743200" algn="l">
              <a:lnSpc>
                <a:spcPct val="90000"/>
              </a:lnSpc>
              <a:spcBef>
                <a:spcPts val="1800"/>
              </a:spcBef>
              <a:spcAft>
                <a:spcPts val="0"/>
              </a:spcAft>
              <a:buClr>
                <a:schemeClr val="dk1"/>
              </a:buClr>
              <a:buSzPts val="3600"/>
              <a:buNone/>
              <a:defRPr sz="3600"/>
            </a:lvl6pPr>
            <a:lvl7pPr indent="-228600" lvl="6" marL="3200400" algn="l">
              <a:lnSpc>
                <a:spcPct val="90000"/>
              </a:lnSpc>
              <a:spcBef>
                <a:spcPts val="1800"/>
              </a:spcBef>
              <a:spcAft>
                <a:spcPts val="0"/>
              </a:spcAft>
              <a:buClr>
                <a:schemeClr val="dk1"/>
              </a:buClr>
              <a:buSzPts val="3600"/>
              <a:buNone/>
              <a:defRPr sz="3600"/>
            </a:lvl7pPr>
            <a:lvl8pPr indent="-228600" lvl="7" marL="3657600" algn="l">
              <a:lnSpc>
                <a:spcPct val="90000"/>
              </a:lnSpc>
              <a:spcBef>
                <a:spcPts val="1800"/>
              </a:spcBef>
              <a:spcAft>
                <a:spcPts val="0"/>
              </a:spcAft>
              <a:buClr>
                <a:schemeClr val="dk1"/>
              </a:buClr>
              <a:buSzPts val="3600"/>
              <a:buNone/>
              <a:defRPr sz="3600"/>
            </a:lvl8pPr>
            <a:lvl9pPr indent="-228600" lvl="8" marL="4114800" algn="l">
              <a:lnSpc>
                <a:spcPct val="90000"/>
              </a:lnSpc>
              <a:spcBef>
                <a:spcPts val="1800"/>
              </a:spcBef>
              <a:spcAft>
                <a:spcPts val="0"/>
              </a:spcAft>
              <a:buClr>
                <a:schemeClr val="dk1"/>
              </a:buClr>
              <a:buSzPts val="3600"/>
              <a:buNone/>
              <a:defRPr sz="3600"/>
            </a:lvl9pPr>
          </a:lstStyle>
          <a:p/>
        </p:txBody>
      </p:sp>
      <p:sp>
        <p:nvSpPr>
          <p:cNvPr id="69" name="Google Shape;69;p119"/>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9"/>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9"/>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0"/>
          <p:cNvSpPr txBox="1"/>
          <p:nvPr>
            <p:ph type="title"/>
          </p:nvPr>
        </p:nvSpPr>
        <p:spPr>
          <a:xfrm>
            <a:off x="3017520" y="1460502"/>
            <a:ext cx="37856160" cy="530225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15840"/>
              <a:buFont typeface="Calibri"/>
              <a:buNone/>
              <a:defRPr b="0" i="0" sz="15839"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0"/>
          <p:cNvSpPr txBox="1"/>
          <p:nvPr>
            <p:ph idx="1" type="body"/>
          </p:nvPr>
        </p:nvSpPr>
        <p:spPr>
          <a:xfrm>
            <a:off x="3017520" y="7302500"/>
            <a:ext cx="37856160" cy="17405352"/>
          </a:xfrm>
          <a:prstGeom prst="rect">
            <a:avLst/>
          </a:prstGeom>
          <a:noFill/>
          <a:ln>
            <a:noFill/>
          </a:ln>
        </p:spPr>
        <p:txBody>
          <a:bodyPr anchorCtr="0" anchor="t" bIns="45700" lIns="91425" spcFirstLastPara="1" rIns="91425" wrap="square" tIns="45700">
            <a:normAutofit/>
          </a:bodyPr>
          <a:lstStyle>
            <a:lvl1pPr indent="-868680" lvl="0" marL="457200" marR="0" rtl="0" algn="l">
              <a:lnSpc>
                <a:spcPct val="90000"/>
              </a:lnSpc>
              <a:spcBef>
                <a:spcPts val="3600"/>
              </a:spcBef>
              <a:spcAft>
                <a:spcPts val="0"/>
              </a:spcAft>
              <a:buClr>
                <a:schemeClr val="dk1"/>
              </a:buClr>
              <a:buSzPts val="10080"/>
              <a:buFont typeface="Arial"/>
              <a:buChar char="•"/>
              <a:defRPr b="0" i="0" sz="10080" u="none" cap="none" strike="noStrike">
                <a:solidFill>
                  <a:schemeClr val="dk1"/>
                </a:solidFill>
                <a:latin typeface="Calibri"/>
                <a:ea typeface="Calibri"/>
                <a:cs typeface="Calibri"/>
                <a:sym typeface="Calibri"/>
              </a:defRPr>
            </a:lvl1pPr>
            <a:lvl2pPr indent="-777240" lvl="1" marL="914400" marR="0" rtl="0" algn="l">
              <a:lnSpc>
                <a:spcPct val="90000"/>
              </a:lnSpc>
              <a:spcBef>
                <a:spcPts val="1800"/>
              </a:spcBef>
              <a:spcAft>
                <a:spcPts val="0"/>
              </a:spcAft>
              <a:buClr>
                <a:schemeClr val="dk1"/>
              </a:buClr>
              <a:buSzPts val="8640"/>
              <a:buFont typeface="Arial"/>
              <a:buChar char="•"/>
              <a:defRPr b="0" i="0" sz="8640" u="none" cap="none" strike="noStrike">
                <a:solidFill>
                  <a:schemeClr val="dk1"/>
                </a:solidFill>
                <a:latin typeface="Calibri"/>
                <a:ea typeface="Calibri"/>
                <a:cs typeface="Calibri"/>
                <a:sym typeface="Calibri"/>
              </a:defRPr>
            </a:lvl2pPr>
            <a:lvl3pPr indent="-685800" lvl="2" marL="1371600" marR="0" rtl="0" algn="l">
              <a:lnSpc>
                <a:spcPct val="90000"/>
              </a:lnSpc>
              <a:spcBef>
                <a:spcPts val="1800"/>
              </a:spcBef>
              <a:spcAft>
                <a:spcPts val="0"/>
              </a:spcAft>
              <a:buClr>
                <a:schemeClr val="dk1"/>
              </a:buClr>
              <a:buSzPts val="7200"/>
              <a:buFont typeface="Arial"/>
              <a:buChar char="•"/>
              <a:defRPr b="0" i="0" sz="7200" u="none" cap="none" strike="noStrike">
                <a:solidFill>
                  <a:schemeClr val="dk1"/>
                </a:solidFill>
                <a:latin typeface="Calibri"/>
                <a:ea typeface="Calibri"/>
                <a:cs typeface="Calibri"/>
                <a:sym typeface="Calibri"/>
              </a:defRPr>
            </a:lvl3pPr>
            <a:lvl4pPr indent="-640080" lvl="3" marL="18288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4pPr>
            <a:lvl5pPr indent="-640079" lvl="4" marL="22860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5pPr>
            <a:lvl6pPr indent="-640079" lvl="5" marL="27432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6pPr>
            <a:lvl7pPr indent="-640079" lvl="6" marL="32004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7pPr>
            <a:lvl8pPr indent="-640079" lvl="7" marL="36576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8pPr>
            <a:lvl9pPr indent="-640079" lvl="8" marL="41148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9pPr>
          </a:lstStyle>
          <a:p/>
        </p:txBody>
      </p:sp>
      <p:sp>
        <p:nvSpPr>
          <p:cNvPr id="12" name="Google Shape;12;p110"/>
          <p:cNvSpPr txBox="1"/>
          <p:nvPr>
            <p:ph idx="10" type="dt"/>
          </p:nvPr>
        </p:nvSpPr>
        <p:spPr>
          <a:xfrm>
            <a:off x="3017520" y="25425402"/>
            <a:ext cx="9875520" cy="14605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432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9pPr>
          </a:lstStyle>
          <a:p/>
        </p:txBody>
      </p:sp>
      <p:sp>
        <p:nvSpPr>
          <p:cNvPr id="13" name="Google Shape;13;p110"/>
          <p:cNvSpPr txBox="1"/>
          <p:nvPr>
            <p:ph idx="11" type="ftr"/>
          </p:nvPr>
        </p:nvSpPr>
        <p:spPr>
          <a:xfrm>
            <a:off x="14538960" y="25425402"/>
            <a:ext cx="14813280" cy="14605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32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739" u="none" cap="none" strike="noStrike">
                <a:solidFill>
                  <a:schemeClr val="dk1"/>
                </a:solidFill>
                <a:latin typeface="Calibri"/>
                <a:ea typeface="Calibri"/>
                <a:cs typeface="Calibri"/>
                <a:sym typeface="Calibri"/>
              </a:defRPr>
            </a:lvl9pPr>
          </a:lstStyle>
          <a:p/>
        </p:txBody>
      </p:sp>
      <p:sp>
        <p:nvSpPr>
          <p:cNvPr id="14" name="Google Shape;14;p110"/>
          <p:cNvSpPr txBox="1"/>
          <p:nvPr>
            <p:ph idx="12" type="sldNum"/>
          </p:nvPr>
        </p:nvSpPr>
        <p:spPr>
          <a:xfrm>
            <a:off x="30998160" y="25425402"/>
            <a:ext cx="9875520" cy="1460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38.png"/><Relationship Id="rId10" Type="http://schemas.openxmlformats.org/officeDocument/2006/relationships/image" Target="../media/image134.png"/><Relationship Id="rId13" Type="http://schemas.openxmlformats.org/officeDocument/2006/relationships/image" Target="../media/image147.png"/><Relationship Id="rId12"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24.png"/><Relationship Id="rId9" Type="http://schemas.openxmlformats.org/officeDocument/2006/relationships/image" Target="../media/image132.png"/><Relationship Id="rId15" Type="http://schemas.openxmlformats.org/officeDocument/2006/relationships/image" Target="../media/image142.png"/><Relationship Id="rId14" Type="http://schemas.openxmlformats.org/officeDocument/2006/relationships/image" Target="../media/image149.png"/><Relationship Id="rId16" Type="http://schemas.openxmlformats.org/officeDocument/2006/relationships/image" Target="../media/image146.png"/><Relationship Id="rId5" Type="http://schemas.openxmlformats.org/officeDocument/2006/relationships/image" Target="../media/image128.png"/><Relationship Id="rId6" Type="http://schemas.openxmlformats.org/officeDocument/2006/relationships/image" Target="../media/image137.png"/><Relationship Id="rId7" Type="http://schemas.openxmlformats.org/officeDocument/2006/relationships/image" Target="../media/image135.png"/><Relationship Id="rId8" Type="http://schemas.openxmlformats.org/officeDocument/2006/relationships/image" Target="../media/image133.png"/></Relationships>
</file>

<file path=ppt/slides/_rels/slide100.xml.rels><?xml version="1.0" encoding="UTF-8" standalone="yes"?><Relationships xmlns="http://schemas.openxmlformats.org/package/2006/relationships"><Relationship Id="rId20" Type="http://schemas.openxmlformats.org/officeDocument/2006/relationships/image" Target="../media/image1744.png"/><Relationship Id="rId21" Type="http://schemas.openxmlformats.org/officeDocument/2006/relationships/image" Target="../media/image1758.png"/><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748.png"/><Relationship Id="rId9" Type="http://schemas.openxmlformats.org/officeDocument/2006/relationships/image" Target="../media/image1734.png"/><Relationship Id="rId5" Type="http://schemas.openxmlformats.org/officeDocument/2006/relationships/image" Target="../media/image1742.png"/><Relationship Id="rId6" Type="http://schemas.openxmlformats.org/officeDocument/2006/relationships/image" Target="../media/image1740.png"/><Relationship Id="rId7" Type="http://schemas.openxmlformats.org/officeDocument/2006/relationships/image" Target="../media/image1741.png"/><Relationship Id="rId8" Type="http://schemas.openxmlformats.org/officeDocument/2006/relationships/image" Target="../media/image1728.png"/><Relationship Id="rId11" Type="http://schemas.openxmlformats.org/officeDocument/2006/relationships/image" Target="../media/image1736.png"/><Relationship Id="rId10" Type="http://schemas.openxmlformats.org/officeDocument/2006/relationships/image" Target="../media/image1737.png"/><Relationship Id="rId13" Type="http://schemas.openxmlformats.org/officeDocument/2006/relationships/image" Target="../media/image1739.png"/><Relationship Id="rId12" Type="http://schemas.openxmlformats.org/officeDocument/2006/relationships/image" Target="../media/image1745.png"/><Relationship Id="rId15" Type="http://schemas.openxmlformats.org/officeDocument/2006/relationships/image" Target="../media/image1751.png"/><Relationship Id="rId14" Type="http://schemas.openxmlformats.org/officeDocument/2006/relationships/image" Target="../media/image1738.png"/><Relationship Id="rId17" Type="http://schemas.openxmlformats.org/officeDocument/2006/relationships/image" Target="../media/image1747.png"/><Relationship Id="rId16" Type="http://schemas.openxmlformats.org/officeDocument/2006/relationships/image" Target="../media/image1743.png"/><Relationship Id="rId19" Type="http://schemas.openxmlformats.org/officeDocument/2006/relationships/image" Target="../media/image1762.png"/><Relationship Id="rId18" Type="http://schemas.openxmlformats.org/officeDocument/2006/relationships/image" Target="../media/image1746.png"/></Relationships>
</file>

<file path=ppt/slides/_rels/slide101.xml.rels><?xml version="1.0" encoding="UTF-8" standalone="yes"?><Relationships xmlns="http://schemas.openxmlformats.org/package/2006/relationships"><Relationship Id="rId20" Type="http://schemas.openxmlformats.org/officeDocument/2006/relationships/image" Target="../media/image1774.png"/><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766.png"/><Relationship Id="rId4" Type="http://schemas.openxmlformats.org/officeDocument/2006/relationships/image" Target="../media/image1752.png"/><Relationship Id="rId9" Type="http://schemas.openxmlformats.org/officeDocument/2006/relationships/image" Target="../media/image1755.png"/><Relationship Id="rId5" Type="http://schemas.openxmlformats.org/officeDocument/2006/relationships/image" Target="../media/image1749.png"/><Relationship Id="rId6" Type="http://schemas.openxmlformats.org/officeDocument/2006/relationships/image" Target="../media/image1759.png"/><Relationship Id="rId7" Type="http://schemas.openxmlformats.org/officeDocument/2006/relationships/image" Target="../media/image1750.png"/><Relationship Id="rId8" Type="http://schemas.openxmlformats.org/officeDocument/2006/relationships/image" Target="../media/image1753.png"/><Relationship Id="rId11" Type="http://schemas.openxmlformats.org/officeDocument/2006/relationships/image" Target="../media/image1754.png"/><Relationship Id="rId10" Type="http://schemas.openxmlformats.org/officeDocument/2006/relationships/image" Target="../media/image1772.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1760.png"/><Relationship Id="rId15" Type="http://schemas.openxmlformats.org/officeDocument/2006/relationships/image" Target="../media/image1763.png"/><Relationship Id="rId14" Type="http://schemas.openxmlformats.org/officeDocument/2006/relationships/image" Target="../media/image1768.png"/><Relationship Id="rId17" Type="http://schemas.openxmlformats.org/officeDocument/2006/relationships/image" Target="../media/image1764.png"/><Relationship Id="rId16" Type="http://schemas.openxmlformats.org/officeDocument/2006/relationships/image" Target="../media/image1757.png"/><Relationship Id="rId19" Type="http://schemas.openxmlformats.org/officeDocument/2006/relationships/image" Target="../media/image1785.png"/><Relationship Id="rId18" Type="http://schemas.openxmlformats.org/officeDocument/2006/relationships/image" Target="../media/image176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756.png"/><Relationship Id="rId9" Type="http://schemas.openxmlformats.org/officeDocument/2006/relationships/image" Target="../media/image1773.png"/><Relationship Id="rId5" Type="http://schemas.openxmlformats.org/officeDocument/2006/relationships/image" Target="../media/image1765.png"/><Relationship Id="rId6" Type="http://schemas.openxmlformats.org/officeDocument/2006/relationships/image" Target="../media/image1769.png"/><Relationship Id="rId7" Type="http://schemas.openxmlformats.org/officeDocument/2006/relationships/image" Target="../media/image1776.png"/><Relationship Id="rId8" Type="http://schemas.openxmlformats.org/officeDocument/2006/relationships/image" Target="../media/image1767.png"/><Relationship Id="rId11" Type="http://schemas.openxmlformats.org/officeDocument/2006/relationships/image" Target="../media/image1782.png"/><Relationship Id="rId10" Type="http://schemas.openxmlformats.org/officeDocument/2006/relationships/image" Target="../media/image1781.png"/><Relationship Id="rId13" Type="http://schemas.openxmlformats.org/officeDocument/2006/relationships/image" Target="../media/image1775.png"/><Relationship Id="rId12" Type="http://schemas.openxmlformats.org/officeDocument/2006/relationships/image" Target="../media/image1770.png"/><Relationship Id="rId15" Type="http://schemas.openxmlformats.org/officeDocument/2006/relationships/image" Target="../media/image1777.png"/><Relationship Id="rId14" Type="http://schemas.openxmlformats.org/officeDocument/2006/relationships/image" Target="../media/image1802.png"/><Relationship Id="rId17" Type="http://schemas.openxmlformats.org/officeDocument/2006/relationships/image" Target="../media/image1779.png"/><Relationship Id="rId16" Type="http://schemas.openxmlformats.org/officeDocument/2006/relationships/image" Target="../media/image1784.png"/></Relationships>
</file>

<file path=ppt/slides/_rels/slide103.xml.rels><?xml version="1.0" encoding="UTF-8" standalone="yes"?><Relationships xmlns="http://schemas.openxmlformats.org/package/2006/relationships"><Relationship Id="rId20" Type="http://schemas.openxmlformats.org/officeDocument/2006/relationships/image" Target="../media/image1800.png"/><Relationship Id="rId22" Type="http://schemas.openxmlformats.org/officeDocument/2006/relationships/image" Target="../media/image1796.png"/><Relationship Id="rId21" Type="http://schemas.openxmlformats.org/officeDocument/2006/relationships/image" Target="../media/image1799.png"/><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797.png"/><Relationship Id="rId9" Type="http://schemas.openxmlformats.org/officeDocument/2006/relationships/image" Target="../media/image1794.png"/><Relationship Id="rId5" Type="http://schemas.openxmlformats.org/officeDocument/2006/relationships/image" Target="../media/image1780.png"/><Relationship Id="rId6" Type="http://schemas.openxmlformats.org/officeDocument/2006/relationships/image" Target="../media/image1783.png"/><Relationship Id="rId7" Type="http://schemas.openxmlformats.org/officeDocument/2006/relationships/image" Target="../media/image1790.png"/><Relationship Id="rId8" Type="http://schemas.openxmlformats.org/officeDocument/2006/relationships/image" Target="../media/image1798.png"/><Relationship Id="rId11" Type="http://schemas.openxmlformats.org/officeDocument/2006/relationships/image" Target="../media/image1787.png"/><Relationship Id="rId10" Type="http://schemas.openxmlformats.org/officeDocument/2006/relationships/image" Target="../media/image1788.png"/><Relationship Id="rId13" Type="http://schemas.openxmlformats.org/officeDocument/2006/relationships/image" Target="../media/image1789.png"/><Relationship Id="rId12" Type="http://schemas.openxmlformats.org/officeDocument/2006/relationships/image" Target="../media/image1803.png"/><Relationship Id="rId15" Type="http://schemas.openxmlformats.org/officeDocument/2006/relationships/image" Target="../media/image1791.png"/><Relationship Id="rId14" Type="http://schemas.openxmlformats.org/officeDocument/2006/relationships/image" Target="../media/image1786.png"/><Relationship Id="rId17" Type="http://schemas.openxmlformats.org/officeDocument/2006/relationships/image" Target="../media/image1793.png"/><Relationship Id="rId16" Type="http://schemas.openxmlformats.org/officeDocument/2006/relationships/image" Target="../media/image1801.png"/><Relationship Id="rId19" Type="http://schemas.openxmlformats.org/officeDocument/2006/relationships/image" Target="../media/image1795.png"/><Relationship Id="rId18" Type="http://schemas.openxmlformats.org/officeDocument/2006/relationships/image" Target="../media/image179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820.png"/><Relationship Id="rId4" Type="http://schemas.openxmlformats.org/officeDocument/2006/relationships/image" Target="../media/image1812.png"/><Relationship Id="rId9" Type="http://schemas.openxmlformats.org/officeDocument/2006/relationships/hyperlink" Target="https://docs.google.com/spreadsheets/d/1FNcTlsU41iI1U8Jq0Yd-YqwJDUa089AInNnULL-K9hE/edit#gid=0" TargetMode="External"/><Relationship Id="rId5" Type="http://schemas.openxmlformats.org/officeDocument/2006/relationships/image" Target="../media/image1804.png"/><Relationship Id="rId6" Type="http://schemas.openxmlformats.org/officeDocument/2006/relationships/image" Target="../media/image1813.png"/><Relationship Id="rId7" Type="http://schemas.openxmlformats.org/officeDocument/2006/relationships/image" Target="../media/image1811.png"/><Relationship Id="rId8" Type="http://schemas.openxmlformats.org/officeDocument/2006/relationships/image" Target="../media/image1809.png"/><Relationship Id="rId11" Type="http://schemas.openxmlformats.org/officeDocument/2006/relationships/image" Target="../media/image1805.png"/><Relationship Id="rId10" Type="http://schemas.openxmlformats.org/officeDocument/2006/relationships/image" Target="../media/image1806.png"/><Relationship Id="rId13" Type="http://schemas.openxmlformats.org/officeDocument/2006/relationships/image" Target="../media/image1807.png"/><Relationship Id="rId12" Type="http://schemas.openxmlformats.org/officeDocument/2006/relationships/image" Target="../media/image1808.png"/><Relationship Id="rId15" Type="http://schemas.openxmlformats.org/officeDocument/2006/relationships/image" Target="../media/image1817.png"/><Relationship Id="rId14" Type="http://schemas.openxmlformats.org/officeDocument/2006/relationships/image" Target="../media/image1815.png"/><Relationship Id="rId16" Type="http://schemas.openxmlformats.org/officeDocument/2006/relationships/image" Target="../media/image181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810.png"/><Relationship Id="rId9" Type="http://schemas.openxmlformats.org/officeDocument/2006/relationships/image" Target="../media/image1818.png"/><Relationship Id="rId5" Type="http://schemas.openxmlformats.org/officeDocument/2006/relationships/image" Target="../media/image1829.png"/><Relationship Id="rId6" Type="http://schemas.openxmlformats.org/officeDocument/2006/relationships/image" Target="../media/image1816.png"/><Relationship Id="rId7" Type="http://schemas.openxmlformats.org/officeDocument/2006/relationships/image" Target="../media/image1822.png"/><Relationship Id="rId8" Type="http://schemas.openxmlformats.org/officeDocument/2006/relationships/image" Target="../media/image1827.png"/><Relationship Id="rId11" Type="http://schemas.openxmlformats.org/officeDocument/2006/relationships/image" Target="../media/image1824.png"/><Relationship Id="rId10" Type="http://schemas.openxmlformats.org/officeDocument/2006/relationships/image" Target="../media/image1819.png"/><Relationship Id="rId13" Type="http://schemas.openxmlformats.org/officeDocument/2006/relationships/image" Target="../media/image1825.png"/><Relationship Id="rId12" Type="http://schemas.openxmlformats.org/officeDocument/2006/relationships/image" Target="../media/image1838.png"/><Relationship Id="rId15" Type="http://schemas.openxmlformats.org/officeDocument/2006/relationships/image" Target="../media/image1839.png"/><Relationship Id="rId14" Type="http://schemas.openxmlformats.org/officeDocument/2006/relationships/image" Target="../media/image1828.png"/><Relationship Id="rId16" Type="http://schemas.openxmlformats.org/officeDocument/2006/relationships/image" Target="../media/image1826.png"/></Relationships>
</file>

<file path=ppt/slides/_rels/slide106.xml.rels><?xml version="1.0" encoding="UTF-8" standalone="yes"?><Relationships xmlns="http://schemas.openxmlformats.org/package/2006/relationships"><Relationship Id="rId20" Type="http://schemas.openxmlformats.org/officeDocument/2006/relationships/image" Target="../media/image1845.png"/><Relationship Id="rId21" Type="http://schemas.openxmlformats.org/officeDocument/2006/relationships/image" Target="../media/image1847.png"/><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834.png"/><Relationship Id="rId9" Type="http://schemas.openxmlformats.org/officeDocument/2006/relationships/image" Target="../media/image1833.png"/><Relationship Id="rId5" Type="http://schemas.openxmlformats.org/officeDocument/2006/relationships/image" Target="../media/image1837.png"/><Relationship Id="rId6" Type="http://schemas.openxmlformats.org/officeDocument/2006/relationships/image" Target="../media/image1836.png"/><Relationship Id="rId7" Type="http://schemas.openxmlformats.org/officeDocument/2006/relationships/image" Target="../media/image1832.png"/><Relationship Id="rId8" Type="http://schemas.openxmlformats.org/officeDocument/2006/relationships/image" Target="../media/image1830.png"/><Relationship Id="rId11" Type="http://schemas.openxmlformats.org/officeDocument/2006/relationships/image" Target="../media/image1831.png"/><Relationship Id="rId10" Type="http://schemas.openxmlformats.org/officeDocument/2006/relationships/image" Target="../media/image1850.png"/><Relationship Id="rId13" Type="http://schemas.openxmlformats.org/officeDocument/2006/relationships/image" Target="../media/image1835.png"/><Relationship Id="rId12" Type="http://schemas.openxmlformats.org/officeDocument/2006/relationships/image" Target="../media/image1840.png"/><Relationship Id="rId15" Type="http://schemas.openxmlformats.org/officeDocument/2006/relationships/image" Target="../media/image1843.png"/><Relationship Id="rId14" Type="http://schemas.openxmlformats.org/officeDocument/2006/relationships/image" Target="../media/image1841.png"/><Relationship Id="rId17" Type="http://schemas.openxmlformats.org/officeDocument/2006/relationships/image" Target="../media/image1844.png"/><Relationship Id="rId16" Type="http://schemas.openxmlformats.org/officeDocument/2006/relationships/image" Target="../media/image1842.png"/><Relationship Id="rId19" Type="http://schemas.openxmlformats.org/officeDocument/2006/relationships/image" Target="../media/image1848.png"/><Relationship Id="rId18" Type="http://schemas.openxmlformats.org/officeDocument/2006/relationships/image" Target="../media/image1855.png"/></Relationships>
</file>

<file path=ppt/slides/_rels/slide107.xml.rels><?xml version="1.0" encoding="UTF-8" standalone="yes"?><Relationships xmlns="http://schemas.openxmlformats.org/package/2006/relationships"><Relationship Id="rId20" Type="http://schemas.openxmlformats.org/officeDocument/2006/relationships/image" Target="../media/image1861.png"/><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851.png"/><Relationship Id="rId4" Type="http://schemas.openxmlformats.org/officeDocument/2006/relationships/image" Target="../media/image1853.png"/><Relationship Id="rId9" Type="http://schemas.openxmlformats.org/officeDocument/2006/relationships/image" Target="../media/image1858.png"/><Relationship Id="rId5" Type="http://schemas.openxmlformats.org/officeDocument/2006/relationships/image" Target="../media/image1846.png"/><Relationship Id="rId6" Type="http://schemas.openxmlformats.org/officeDocument/2006/relationships/image" Target="../media/image1849.png"/><Relationship Id="rId7" Type="http://schemas.openxmlformats.org/officeDocument/2006/relationships/image" Target="../media/image1869.png"/><Relationship Id="rId8" Type="http://schemas.openxmlformats.org/officeDocument/2006/relationships/image" Target="../media/image1852.png"/><Relationship Id="rId11" Type="http://schemas.openxmlformats.org/officeDocument/2006/relationships/image" Target="../media/image1854.png"/><Relationship Id="rId10" Type="http://schemas.openxmlformats.org/officeDocument/2006/relationships/image" Target="../media/image1856.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1857.png"/><Relationship Id="rId15" Type="http://schemas.openxmlformats.org/officeDocument/2006/relationships/image" Target="../media/image1867.png"/><Relationship Id="rId14" Type="http://schemas.openxmlformats.org/officeDocument/2006/relationships/image" Target="../media/image1870.png"/><Relationship Id="rId17" Type="http://schemas.openxmlformats.org/officeDocument/2006/relationships/image" Target="../media/image1860.png"/><Relationship Id="rId16" Type="http://schemas.openxmlformats.org/officeDocument/2006/relationships/image" Target="../media/image1859.png"/><Relationship Id="rId19" Type="http://schemas.openxmlformats.org/officeDocument/2006/relationships/image" Target="../media/image1862.png"/><Relationship Id="rId18" Type="http://schemas.openxmlformats.org/officeDocument/2006/relationships/image" Target="../media/image186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863.png"/><Relationship Id="rId9" Type="http://schemas.openxmlformats.org/officeDocument/2006/relationships/image" Target="../media/image1875.png"/><Relationship Id="rId5" Type="http://schemas.openxmlformats.org/officeDocument/2006/relationships/image" Target="../media/image1864.png"/><Relationship Id="rId6" Type="http://schemas.openxmlformats.org/officeDocument/2006/relationships/image" Target="../media/image1868.png"/><Relationship Id="rId7" Type="http://schemas.openxmlformats.org/officeDocument/2006/relationships/image" Target="../media/image1866.png"/><Relationship Id="rId8" Type="http://schemas.openxmlformats.org/officeDocument/2006/relationships/image" Target="../media/image1872.png"/><Relationship Id="rId11" Type="http://schemas.openxmlformats.org/officeDocument/2006/relationships/image" Target="../media/image1878.png"/><Relationship Id="rId10" Type="http://schemas.openxmlformats.org/officeDocument/2006/relationships/image" Target="../media/image1874.png"/><Relationship Id="rId13" Type="http://schemas.openxmlformats.org/officeDocument/2006/relationships/image" Target="../media/image1876.png"/><Relationship Id="rId12" Type="http://schemas.openxmlformats.org/officeDocument/2006/relationships/image" Target="../media/image1882.png"/><Relationship Id="rId15" Type="http://schemas.openxmlformats.org/officeDocument/2006/relationships/image" Target="../media/image1879.png"/><Relationship Id="rId14" Type="http://schemas.openxmlformats.org/officeDocument/2006/relationships/image" Target="../media/image1880.png"/><Relationship Id="rId16" Type="http://schemas.openxmlformats.org/officeDocument/2006/relationships/image" Target="../media/image1877.png"/></Relationships>
</file>

<file path=ppt/slides/_rels/slide109.xml.rels><?xml version="1.0" encoding="UTF-8" standalone="yes"?><Relationships xmlns="http://schemas.openxmlformats.org/package/2006/relationships"><Relationship Id="rId20" Type="http://schemas.openxmlformats.org/officeDocument/2006/relationships/image" Target="../media/image1897.png"/><Relationship Id="rId22" Type="http://schemas.openxmlformats.org/officeDocument/2006/relationships/image" Target="../media/image1905.png"/><Relationship Id="rId21" Type="http://schemas.openxmlformats.org/officeDocument/2006/relationships/image" Target="../media/image1899.png"/><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889.png"/><Relationship Id="rId9" Type="http://schemas.openxmlformats.org/officeDocument/2006/relationships/image" Target="../media/image1886.png"/><Relationship Id="rId5" Type="http://schemas.openxmlformats.org/officeDocument/2006/relationships/image" Target="../media/image1898.png"/><Relationship Id="rId6" Type="http://schemas.openxmlformats.org/officeDocument/2006/relationships/image" Target="../media/image1881.png"/><Relationship Id="rId7" Type="http://schemas.openxmlformats.org/officeDocument/2006/relationships/image" Target="../media/image1883.png"/><Relationship Id="rId8" Type="http://schemas.openxmlformats.org/officeDocument/2006/relationships/image" Target="../media/image1884.png"/><Relationship Id="rId11" Type="http://schemas.openxmlformats.org/officeDocument/2006/relationships/image" Target="../media/image1885.png"/><Relationship Id="rId10" Type="http://schemas.openxmlformats.org/officeDocument/2006/relationships/image" Target="../media/image1891.png"/><Relationship Id="rId13" Type="http://schemas.openxmlformats.org/officeDocument/2006/relationships/image" Target="../media/image1887.png"/><Relationship Id="rId12" Type="http://schemas.openxmlformats.org/officeDocument/2006/relationships/image" Target="../media/image1894.png"/><Relationship Id="rId15" Type="http://schemas.openxmlformats.org/officeDocument/2006/relationships/image" Target="../media/image1888.png"/><Relationship Id="rId14" Type="http://schemas.openxmlformats.org/officeDocument/2006/relationships/image" Target="../media/image1890.png"/><Relationship Id="rId17" Type="http://schemas.openxmlformats.org/officeDocument/2006/relationships/image" Target="../media/image1895.png"/><Relationship Id="rId16" Type="http://schemas.openxmlformats.org/officeDocument/2006/relationships/image" Target="../media/image1892.png"/><Relationship Id="rId19" Type="http://schemas.openxmlformats.org/officeDocument/2006/relationships/image" Target="../media/image1902.png"/><Relationship Id="rId18" Type="http://schemas.openxmlformats.org/officeDocument/2006/relationships/image" Target="../media/image1893.png"/></Relationships>
</file>

<file path=ppt/slides/_rels/slide11.xml.rels><?xml version="1.0" encoding="UTF-8" standalone="yes"?><Relationships xmlns="http://schemas.openxmlformats.org/package/2006/relationships"><Relationship Id="rId20" Type="http://schemas.openxmlformats.org/officeDocument/2006/relationships/image" Target="../media/image156.png"/><Relationship Id="rId11" Type="http://schemas.openxmlformats.org/officeDocument/2006/relationships/image" Target="../media/image150.png"/><Relationship Id="rId10" Type="http://schemas.openxmlformats.org/officeDocument/2006/relationships/image" Target="../media/image159.png"/><Relationship Id="rId21" Type="http://schemas.openxmlformats.org/officeDocument/2006/relationships/image" Target="../media/image161.png"/><Relationship Id="rId13" Type="http://schemas.openxmlformats.org/officeDocument/2006/relationships/image" Target="../media/image154.png"/><Relationship Id="rId12"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39.png"/><Relationship Id="rId9" Type="http://schemas.openxmlformats.org/officeDocument/2006/relationships/image" Target="../media/image143.png"/><Relationship Id="rId15" Type="http://schemas.openxmlformats.org/officeDocument/2006/relationships/image" Target="../media/image158.png"/><Relationship Id="rId14" Type="http://schemas.openxmlformats.org/officeDocument/2006/relationships/image" Target="../media/image153.png"/><Relationship Id="rId17" Type="http://schemas.openxmlformats.org/officeDocument/2006/relationships/image" Target="../media/image157.png"/><Relationship Id="rId16" Type="http://schemas.openxmlformats.org/officeDocument/2006/relationships/image" Target="../media/image152.png"/><Relationship Id="rId5" Type="http://schemas.openxmlformats.org/officeDocument/2006/relationships/image" Target="../media/image151.png"/><Relationship Id="rId19" Type="http://schemas.openxmlformats.org/officeDocument/2006/relationships/image" Target="../media/image163.png"/><Relationship Id="rId6" Type="http://schemas.openxmlformats.org/officeDocument/2006/relationships/image" Target="../media/image141.png"/><Relationship Id="rId18" Type="http://schemas.openxmlformats.org/officeDocument/2006/relationships/image" Target="../media/image166.png"/><Relationship Id="rId7" Type="http://schemas.openxmlformats.org/officeDocument/2006/relationships/image" Target="../media/image155.png"/><Relationship Id="rId8" Type="http://schemas.openxmlformats.org/officeDocument/2006/relationships/image" Target="../media/image14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896.png"/><Relationship Id="rId9" Type="http://schemas.openxmlformats.org/officeDocument/2006/relationships/image" Target="../media/image1918.png"/><Relationship Id="rId5" Type="http://schemas.openxmlformats.org/officeDocument/2006/relationships/image" Target="../media/image1900.png"/><Relationship Id="rId6" Type="http://schemas.openxmlformats.org/officeDocument/2006/relationships/image" Target="../media/image1904.png"/><Relationship Id="rId7" Type="http://schemas.openxmlformats.org/officeDocument/2006/relationships/image" Target="../media/image1903.png"/><Relationship Id="rId8" Type="http://schemas.openxmlformats.org/officeDocument/2006/relationships/image" Target="../media/image1901.png"/><Relationship Id="rId11" Type="http://schemas.openxmlformats.org/officeDocument/2006/relationships/image" Target="../media/image1915.png"/><Relationship Id="rId10" Type="http://schemas.openxmlformats.org/officeDocument/2006/relationships/image" Target="../media/image1913.png"/><Relationship Id="rId13" Type="http://schemas.openxmlformats.org/officeDocument/2006/relationships/image" Target="../media/image1907.png"/><Relationship Id="rId12" Type="http://schemas.openxmlformats.org/officeDocument/2006/relationships/image" Target="../media/image1910.png"/><Relationship Id="rId15" Type="http://schemas.openxmlformats.org/officeDocument/2006/relationships/image" Target="../media/image1916.png"/><Relationship Id="rId14" Type="http://schemas.openxmlformats.org/officeDocument/2006/relationships/image" Target="../media/image1908.png"/><Relationship Id="rId17" Type="http://schemas.openxmlformats.org/officeDocument/2006/relationships/image" Target="../media/image1914.png"/><Relationship Id="rId16" Type="http://schemas.openxmlformats.org/officeDocument/2006/relationships/image" Target="../media/image1912.png"/></Relationships>
</file>

<file path=ppt/slides/_rels/slide111.xml.rels><?xml version="1.0" encoding="UTF-8" standalone="yes"?><Relationships xmlns="http://schemas.openxmlformats.org/package/2006/relationships"><Relationship Id="rId20" Type="http://schemas.openxmlformats.org/officeDocument/2006/relationships/image" Target="../media/image1929.png"/><Relationship Id="rId22" Type="http://schemas.openxmlformats.org/officeDocument/2006/relationships/image" Target="../media/image1931.png"/><Relationship Id="rId21" Type="http://schemas.openxmlformats.org/officeDocument/2006/relationships/image" Target="../media/image1935.png"/><Relationship Id="rId24" Type="http://schemas.openxmlformats.org/officeDocument/2006/relationships/image" Target="../media/image1939.png"/><Relationship Id="rId23" Type="http://schemas.openxmlformats.org/officeDocument/2006/relationships/image" Target="../media/image1933.png"/><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917.png"/><Relationship Id="rId9" Type="http://schemas.openxmlformats.org/officeDocument/2006/relationships/image" Target="../media/image1923.png"/><Relationship Id="rId26" Type="http://schemas.openxmlformats.org/officeDocument/2006/relationships/image" Target="../media/image1938.png"/><Relationship Id="rId25" Type="http://schemas.openxmlformats.org/officeDocument/2006/relationships/image" Target="../media/image1932.png"/><Relationship Id="rId27" Type="http://schemas.openxmlformats.org/officeDocument/2006/relationships/image" Target="../media/image1937.png"/><Relationship Id="rId5" Type="http://schemas.openxmlformats.org/officeDocument/2006/relationships/image" Target="../media/image1909.png"/><Relationship Id="rId6" Type="http://schemas.openxmlformats.org/officeDocument/2006/relationships/image" Target="../media/image1906.png"/><Relationship Id="rId7" Type="http://schemas.openxmlformats.org/officeDocument/2006/relationships/image" Target="../media/image1934.png"/><Relationship Id="rId8" Type="http://schemas.openxmlformats.org/officeDocument/2006/relationships/image" Target="../media/image1926.png"/><Relationship Id="rId11" Type="http://schemas.openxmlformats.org/officeDocument/2006/relationships/image" Target="../media/image1920.png"/><Relationship Id="rId10" Type="http://schemas.openxmlformats.org/officeDocument/2006/relationships/image" Target="../media/image1936.png"/><Relationship Id="rId13" Type="http://schemas.openxmlformats.org/officeDocument/2006/relationships/image" Target="../media/image1921.png"/><Relationship Id="rId12" Type="http://schemas.openxmlformats.org/officeDocument/2006/relationships/image" Target="../media/image1919.png"/><Relationship Id="rId15" Type="http://schemas.openxmlformats.org/officeDocument/2006/relationships/image" Target="../media/image1927.png"/><Relationship Id="rId14" Type="http://schemas.openxmlformats.org/officeDocument/2006/relationships/image" Target="../media/image1924.png"/><Relationship Id="rId17" Type="http://schemas.openxmlformats.org/officeDocument/2006/relationships/image" Target="../media/image1922.png"/><Relationship Id="rId16" Type="http://schemas.openxmlformats.org/officeDocument/2006/relationships/image" Target="../media/image1925.png"/><Relationship Id="rId19" Type="http://schemas.openxmlformats.org/officeDocument/2006/relationships/image" Target="../media/image1928.png"/><Relationship Id="rId18" Type="http://schemas.openxmlformats.org/officeDocument/2006/relationships/image" Target="../media/image193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940.png"/><Relationship Id="rId4" Type="http://schemas.openxmlformats.org/officeDocument/2006/relationships/image" Target="../media/image1941.png"/></Relationships>
</file>

<file path=ppt/slides/_rels/slide12.xml.rels><?xml version="1.0" encoding="UTF-8" standalone="yes"?><Relationships xmlns="http://schemas.openxmlformats.org/package/2006/relationships"><Relationship Id="rId11" Type="http://schemas.openxmlformats.org/officeDocument/2006/relationships/image" Target="../media/image165.png"/><Relationship Id="rId10" Type="http://schemas.openxmlformats.org/officeDocument/2006/relationships/image" Target="../media/image170.png"/><Relationship Id="rId13" Type="http://schemas.openxmlformats.org/officeDocument/2006/relationships/image" Target="../media/image174.png"/><Relationship Id="rId12"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7.png"/><Relationship Id="rId4" Type="http://schemas.openxmlformats.org/officeDocument/2006/relationships/image" Target="../media/image168.png"/><Relationship Id="rId9" Type="http://schemas.openxmlformats.org/officeDocument/2006/relationships/hyperlink" Target="https://docs.google.com/spreadsheets/d/1FNcTlsU41iI1U8Jq0Yd-YqwJDUa089AInNnULL-K9hE/edit#gid=0" TargetMode="External"/><Relationship Id="rId15" Type="http://schemas.openxmlformats.org/officeDocument/2006/relationships/image" Target="../media/image178.png"/><Relationship Id="rId14" Type="http://schemas.openxmlformats.org/officeDocument/2006/relationships/image" Target="../media/image187.png"/><Relationship Id="rId17" Type="http://schemas.openxmlformats.org/officeDocument/2006/relationships/image" Target="../media/image172.png"/><Relationship Id="rId16" Type="http://schemas.openxmlformats.org/officeDocument/2006/relationships/image" Target="../media/image171.png"/><Relationship Id="rId5" Type="http://schemas.openxmlformats.org/officeDocument/2006/relationships/image" Target="../media/image162.png"/><Relationship Id="rId19" Type="http://schemas.openxmlformats.org/officeDocument/2006/relationships/image" Target="../media/image180.png"/><Relationship Id="rId6" Type="http://schemas.openxmlformats.org/officeDocument/2006/relationships/image" Target="../media/image173.png"/><Relationship Id="rId18" Type="http://schemas.openxmlformats.org/officeDocument/2006/relationships/image" Target="../media/image176.png"/><Relationship Id="rId7" Type="http://schemas.openxmlformats.org/officeDocument/2006/relationships/image" Target="../media/image164.png"/><Relationship Id="rId8" Type="http://schemas.openxmlformats.org/officeDocument/2006/relationships/image" Target="../media/image175.png"/></Relationships>
</file>

<file path=ppt/slides/_rels/slide13.xml.rels><?xml version="1.0" encoding="UTF-8" standalone="yes"?><Relationships xmlns="http://schemas.openxmlformats.org/package/2006/relationships"><Relationship Id="rId11" Type="http://schemas.openxmlformats.org/officeDocument/2006/relationships/image" Target="../media/image179.png"/><Relationship Id="rId10" Type="http://schemas.openxmlformats.org/officeDocument/2006/relationships/image" Target="../media/image185.png"/><Relationship Id="rId13" Type="http://schemas.openxmlformats.org/officeDocument/2006/relationships/image" Target="../media/image182.png"/><Relationship Id="rId12" Type="http://schemas.openxmlformats.org/officeDocument/2006/relationships/image" Target="../media/image181.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86.png"/><Relationship Id="rId9" Type="http://schemas.openxmlformats.org/officeDocument/2006/relationships/image" Target="../media/image194.png"/><Relationship Id="rId15" Type="http://schemas.openxmlformats.org/officeDocument/2006/relationships/image" Target="../media/image183.png"/><Relationship Id="rId14" Type="http://schemas.openxmlformats.org/officeDocument/2006/relationships/image" Target="../media/image189.png"/><Relationship Id="rId17" Type="http://schemas.openxmlformats.org/officeDocument/2006/relationships/image" Target="../media/image216.png"/><Relationship Id="rId16" Type="http://schemas.openxmlformats.org/officeDocument/2006/relationships/image" Target="../media/image195.png"/><Relationship Id="rId5" Type="http://schemas.openxmlformats.org/officeDocument/2006/relationships/image" Target="../media/image177.png"/><Relationship Id="rId6" Type="http://schemas.openxmlformats.org/officeDocument/2006/relationships/image" Target="../media/image190.png"/><Relationship Id="rId18" Type="http://schemas.openxmlformats.org/officeDocument/2006/relationships/image" Target="../media/image193.png"/><Relationship Id="rId7" Type="http://schemas.openxmlformats.org/officeDocument/2006/relationships/image" Target="../media/image191.png"/><Relationship Id="rId8" Type="http://schemas.openxmlformats.org/officeDocument/2006/relationships/image" Target="../media/image184.png"/></Relationships>
</file>

<file path=ppt/slides/_rels/slide14.xml.rels><?xml version="1.0" encoding="UTF-8" standalone="yes"?><Relationships xmlns="http://schemas.openxmlformats.org/package/2006/relationships"><Relationship Id="rId20" Type="http://schemas.openxmlformats.org/officeDocument/2006/relationships/image" Target="../media/image202.png"/><Relationship Id="rId11" Type="http://schemas.openxmlformats.org/officeDocument/2006/relationships/image" Target="../media/image199.png"/><Relationship Id="rId22" Type="http://schemas.openxmlformats.org/officeDocument/2006/relationships/image" Target="../media/image214.png"/><Relationship Id="rId10" Type="http://schemas.openxmlformats.org/officeDocument/2006/relationships/image" Target="../media/image206.png"/><Relationship Id="rId21" Type="http://schemas.openxmlformats.org/officeDocument/2006/relationships/image" Target="../media/image207.png"/><Relationship Id="rId13" Type="http://schemas.openxmlformats.org/officeDocument/2006/relationships/image" Target="../media/image213.png"/><Relationship Id="rId12" Type="http://schemas.openxmlformats.org/officeDocument/2006/relationships/image" Target="../media/image204.png"/><Relationship Id="rId23" Type="http://schemas.openxmlformats.org/officeDocument/2006/relationships/image" Target="../media/image21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98.png"/><Relationship Id="rId9" Type="http://schemas.openxmlformats.org/officeDocument/2006/relationships/image" Target="../media/image196.png"/><Relationship Id="rId15" Type="http://schemas.openxmlformats.org/officeDocument/2006/relationships/image" Target="../media/image209.png"/><Relationship Id="rId14" Type="http://schemas.openxmlformats.org/officeDocument/2006/relationships/image" Target="../media/image220.png"/><Relationship Id="rId17" Type="http://schemas.openxmlformats.org/officeDocument/2006/relationships/image" Target="../media/image250.png"/><Relationship Id="rId16" Type="http://schemas.openxmlformats.org/officeDocument/2006/relationships/image" Target="../media/image200.png"/><Relationship Id="rId5" Type="http://schemas.openxmlformats.org/officeDocument/2006/relationships/image" Target="../media/image201.png"/><Relationship Id="rId19" Type="http://schemas.openxmlformats.org/officeDocument/2006/relationships/image" Target="../media/image205.png"/><Relationship Id="rId6" Type="http://schemas.openxmlformats.org/officeDocument/2006/relationships/image" Target="../media/image203.png"/><Relationship Id="rId18" Type="http://schemas.openxmlformats.org/officeDocument/2006/relationships/image" Target="../media/image208.png"/><Relationship Id="rId7" Type="http://schemas.openxmlformats.org/officeDocument/2006/relationships/image" Target="../media/image197.png"/><Relationship Id="rId8" Type="http://schemas.openxmlformats.org/officeDocument/2006/relationships/image" Target="../media/image215.png"/></Relationships>
</file>

<file path=ppt/slides/_rels/slide15.xml.rels><?xml version="1.0" encoding="UTF-8" standalone="yes"?><Relationships xmlns="http://schemas.openxmlformats.org/package/2006/relationships"><Relationship Id="rId20" Type="http://schemas.openxmlformats.org/officeDocument/2006/relationships/image" Target="../media/image229.png"/><Relationship Id="rId11" Type="http://schemas.openxmlformats.org/officeDocument/2006/relationships/hyperlink" Target="https://docs.google.com/spreadsheets/d/1FNcTlsU41iI1U8Jq0Yd-YqwJDUa089AInNnULL-K9hE/edit#gid=0" TargetMode="External"/><Relationship Id="rId10" Type="http://schemas.openxmlformats.org/officeDocument/2006/relationships/image" Target="../media/image219.png"/><Relationship Id="rId21" Type="http://schemas.openxmlformats.org/officeDocument/2006/relationships/image" Target="../media/image247.png"/><Relationship Id="rId13" Type="http://schemas.openxmlformats.org/officeDocument/2006/relationships/image" Target="../media/image221.png"/><Relationship Id="rId12"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4.png"/><Relationship Id="rId4" Type="http://schemas.openxmlformats.org/officeDocument/2006/relationships/image" Target="../media/image210.png"/><Relationship Id="rId9" Type="http://schemas.openxmlformats.org/officeDocument/2006/relationships/image" Target="../media/image222.png"/><Relationship Id="rId15" Type="http://schemas.openxmlformats.org/officeDocument/2006/relationships/image" Target="../media/image228.png"/><Relationship Id="rId14" Type="http://schemas.openxmlformats.org/officeDocument/2006/relationships/image" Target="../media/image223.png"/><Relationship Id="rId17" Type="http://schemas.openxmlformats.org/officeDocument/2006/relationships/image" Target="../media/image227.png"/><Relationship Id="rId16" Type="http://schemas.openxmlformats.org/officeDocument/2006/relationships/image" Target="../media/image232.png"/><Relationship Id="rId5" Type="http://schemas.openxmlformats.org/officeDocument/2006/relationships/image" Target="../media/image212.png"/><Relationship Id="rId19" Type="http://schemas.openxmlformats.org/officeDocument/2006/relationships/image" Target="../media/image231.png"/><Relationship Id="rId6" Type="http://schemas.openxmlformats.org/officeDocument/2006/relationships/image" Target="../media/image225.png"/><Relationship Id="rId18" Type="http://schemas.openxmlformats.org/officeDocument/2006/relationships/image" Target="../media/image226.png"/><Relationship Id="rId7" Type="http://schemas.openxmlformats.org/officeDocument/2006/relationships/image" Target="../media/image217.png"/><Relationship Id="rId8" Type="http://schemas.openxmlformats.org/officeDocument/2006/relationships/image" Target="../media/image218.png"/></Relationships>
</file>

<file path=ppt/slides/_rels/slide16.xml.rels><?xml version="1.0" encoding="UTF-8" standalone="yes"?><Relationships xmlns="http://schemas.openxmlformats.org/package/2006/relationships"><Relationship Id="rId11" Type="http://schemas.openxmlformats.org/officeDocument/2006/relationships/image" Target="../media/image238.png"/><Relationship Id="rId10" Type="http://schemas.openxmlformats.org/officeDocument/2006/relationships/image" Target="../media/image243.png"/><Relationship Id="rId13" Type="http://schemas.openxmlformats.org/officeDocument/2006/relationships/image" Target="../media/image253.png"/><Relationship Id="rId12" Type="http://schemas.openxmlformats.org/officeDocument/2006/relationships/image" Target="../media/image240.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236.png"/><Relationship Id="rId9" Type="http://schemas.openxmlformats.org/officeDocument/2006/relationships/image" Target="../media/image233.png"/><Relationship Id="rId15" Type="http://schemas.openxmlformats.org/officeDocument/2006/relationships/image" Target="../media/image251.png"/><Relationship Id="rId14" Type="http://schemas.openxmlformats.org/officeDocument/2006/relationships/image" Target="../media/image248.png"/><Relationship Id="rId5" Type="http://schemas.openxmlformats.org/officeDocument/2006/relationships/image" Target="../media/image241.png"/><Relationship Id="rId6" Type="http://schemas.openxmlformats.org/officeDocument/2006/relationships/image" Target="../media/image235.png"/><Relationship Id="rId7" Type="http://schemas.openxmlformats.org/officeDocument/2006/relationships/image" Target="../media/image237.png"/><Relationship Id="rId8" Type="http://schemas.openxmlformats.org/officeDocument/2006/relationships/image" Target="../media/image245.png"/></Relationships>
</file>

<file path=ppt/slides/_rels/slide17.xml.rels><?xml version="1.0" encoding="UTF-8" standalone="yes"?><Relationships xmlns="http://schemas.openxmlformats.org/package/2006/relationships"><Relationship Id="rId20" Type="http://schemas.openxmlformats.org/officeDocument/2006/relationships/image" Target="../media/image257.png"/><Relationship Id="rId22" Type="http://schemas.openxmlformats.org/officeDocument/2006/relationships/image" Target="../media/image260.png"/><Relationship Id="rId21" Type="http://schemas.openxmlformats.org/officeDocument/2006/relationships/image" Target="../media/image263.png"/><Relationship Id="rId24" Type="http://schemas.openxmlformats.org/officeDocument/2006/relationships/image" Target="../media/image281.png"/><Relationship Id="rId23" Type="http://schemas.openxmlformats.org/officeDocument/2006/relationships/image" Target="../media/image268.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276.png"/><Relationship Id="rId9" Type="http://schemas.openxmlformats.org/officeDocument/2006/relationships/image" Target="../media/image242.png"/><Relationship Id="rId26" Type="http://schemas.openxmlformats.org/officeDocument/2006/relationships/image" Target="../media/image273.png"/><Relationship Id="rId25" Type="http://schemas.openxmlformats.org/officeDocument/2006/relationships/image" Target="../media/image264.png"/><Relationship Id="rId28" Type="http://schemas.openxmlformats.org/officeDocument/2006/relationships/image" Target="../media/image278.png"/><Relationship Id="rId27" Type="http://schemas.openxmlformats.org/officeDocument/2006/relationships/image" Target="../media/image269.png"/><Relationship Id="rId5" Type="http://schemas.openxmlformats.org/officeDocument/2006/relationships/image" Target="../media/image239.png"/><Relationship Id="rId6" Type="http://schemas.openxmlformats.org/officeDocument/2006/relationships/image" Target="../media/image246.png"/><Relationship Id="rId7" Type="http://schemas.openxmlformats.org/officeDocument/2006/relationships/image" Target="../media/image254.png"/><Relationship Id="rId8" Type="http://schemas.openxmlformats.org/officeDocument/2006/relationships/image" Target="../media/image244.png"/><Relationship Id="rId11" Type="http://schemas.openxmlformats.org/officeDocument/2006/relationships/image" Target="../media/image262.png"/><Relationship Id="rId10" Type="http://schemas.openxmlformats.org/officeDocument/2006/relationships/image" Target="../media/image259.png"/><Relationship Id="rId13" Type="http://schemas.openxmlformats.org/officeDocument/2006/relationships/image" Target="../media/image249.png"/><Relationship Id="rId12" Type="http://schemas.openxmlformats.org/officeDocument/2006/relationships/image" Target="../media/image255.png"/><Relationship Id="rId15" Type="http://schemas.openxmlformats.org/officeDocument/2006/relationships/image" Target="../media/image258.png"/><Relationship Id="rId14" Type="http://schemas.openxmlformats.org/officeDocument/2006/relationships/image" Target="../media/image275.png"/><Relationship Id="rId17" Type="http://schemas.openxmlformats.org/officeDocument/2006/relationships/image" Target="../media/image252.png"/><Relationship Id="rId16" Type="http://schemas.openxmlformats.org/officeDocument/2006/relationships/image" Target="../media/image261.png"/><Relationship Id="rId19" Type="http://schemas.openxmlformats.org/officeDocument/2006/relationships/image" Target="../media/image256.png"/><Relationship Id="rId18" Type="http://schemas.openxmlformats.org/officeDocument/2006/relationships/image" Target="../media/image2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6.png"/><Relationship Id="rId4" Type="http://schemas.openxmlformats.org/officeDocument/2006/relationships/image" Target="../media/image266.png"/><Relationship Id="rId9" Type="http://schemas.openxmlformats.org/officeDocument/2006/relationships/image" Target="../media/image272.png"/><Relationship Id="rId5" Type="http://schemas.openxmlformats.org/officeDocument/2006/relationships/image" Target="../media/image265.png"/><Relationship Id="rId6" Type="http://schemas.openxmlformats.org/officeDocument/2006/relationships/image" Target="../media/image300.png"/><Relationship Id="rId7" Type="http://schemas.openxmlformats.org/officeDocument/2006/relationships/image" Target="../media/image298.png"/><Relationship Id="rId8" Type="http://schemas.openxmlformats.org/officeDocument/2006/relationships/image" Target="../media/image283.png"/><Relationship Id="rId11" Type="http://schemas.openxmlformats.org/officeDocument/2006/relationships/image" Target="../media/image271.png"/><Relationship Id="rId10" Type="http://schemas.openxmlformats.org/officeDocument/2006/relationships/image" Target="../media/image285.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270.png"/><Relationship Id="rId15" Type="http://schemas.openxmlformats.org/officeDocument/2006/relationships/image" Target="../media/image289.png"/><Relationship Id="rId14" Type="http://schemas.openxmlformats.org/officeDocument/2006/relationships/image" Target="../media/image274.png"/><Relationship Id="rId17" Type="http://schemas.openxmlformats.org/officeDocument/2006/relationships/image" Target="../media/image277.png"/><Relationship Id="rId16" Type="http://schemas.openxmlformats.org/officeDocument/2006/relationships/image" Target="../media/image294.png"/><Relationship Id="rId19" Type="http://schemas.openxmlformats.org/officeDocument/2006/relationships/image" Target="../media/image304.png"/><Relationship Id="rId18" Type="http://schemas.openxmlformats.org/officeDocument/2006/relationships/image" Target="../media/image27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284.png"/><Relationship Id="rId9" Type="http://schemas.openxmlformats.org/officeDocument/2006/relationships/image" Target="../media/image293.png"/><Relationship Id="rId5" Type="http://schemas.openxmlformats.org/officeDocument/2006/relationships/image" Target="../media/image280.png"/><Relationship Id="rId6" Type="http://schemas.openxmlformats.org/officeDocument/2006/relationships/image" Target="../media/image282.png"/><Relationship Id="rId7" Type="http://schemas.openxmlformats.org/officeDocument/2006/relationships/image" Target="../media/image292.png"/><Relationship Id="rId8" Type="http://schemas.openxmlformats.org/officeDocument/2006/relationships/image" Target="../media/image290.png"/><Relationship Id="rId11" Type="http://schemas.openxmlformats.org/officeDocument/2006/relationships/image" Target="../media/image295.png"/><Relationship Id="rId10" Type="http://schemas.openxmlformats.org/officeDocument/2006/relationships/image" Target="../media/image287.png"/><Relationship Id="rId13" Type="http://schemas.openxmlformats.org/officeDocument/2006/relationships/image" Target="../media/image296.png"/><Relationship Id="rId12" Type="http://schemas.openxmlformats.org/officeDocument/2006/relationships/image" Target="../media/image297.png"/><Relationship Id="rId15" Type="http://schemas.openxmlformats.org/officeDocument/2006/relationships/image" Target="../media/image301.png"/><Relationship Id="rId14" Type="http://schemas.openxmlformats.org/officeDocument/2006/relationships/image" Target="../media/image308.png"/><Relationship Id="rId16" Type="http://schemas.openxmlformats.org/officeDocument/2006/relationships/image" Target="../media/image299.png"/></Relationships>
</file>

<file path=ppt/slides/_rels/slide2.xml.rels><?xml version="1.0" encoding="UTF-8" standalone="yes"?><Relationships xmlns="http://schemas.openxmlformats.org/package/2006/relationships"><Relationship Id="rId20" Type="http://schemas.openxmlformats.org/officeDocument/2006/relationships/image" Target="../media/image23.png"/><Relationship Id="rId11" Type="http://schemas.openxmlformats.org/officeDocument/2006/relationships/hyperlink" Target="https://docs.google.com/spreadsheets/d/1FNcTlsU41iI1U8Jq0Yd-YqwJDUa089AInNnULL-K9hE/edit#gid=0" TargetMode="External"/><Relationship Id="rId22" Type="http://schemas.openxmlformats.org/officeDocument/2006/relationships/image" Target="../media/image3.png"/><Relationship Id="rId10" Type="http://schemas.openxmlformats.org/officeDocument/2006/relationships/image" Target="../media/image5.png"/><Relationship Id="rId21" Type="http://schemas.openxmlformats.org/officeDocument/2006/relationships/image" Target="../media/image4.png"/><Relationship Id="rId13" Type="http://schemas.openxmlformats.org/officeDocument/2006/relationships/image" Target="../media/image20.png"/><Relationship Id="rId12"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7.png"/><Relationship Id="rId15" Type="http://schemas.openxmlformats.org/officeDocument/2006/relationships/image" Target="../media/image17.png"/><Relationship Id="rId14" Type="http://schemas.openxmlformats.org/officeDocument/2006/relationships/image" Target="../media/image11.png"/><Relationship Id="rId17" Type="http://schemas.openxmlformats.org/officeDocument/2006/relationships/image" Target="../media/image15.png"/><Relationship Id="rId16" Type="http://schemas.openxmlformats.org/officeDocument/2006/relationships/image" Target="../media/image14.png"/><Relationship Id="rId5" Type="http://schemas.openxmlformats.org/officeDocument/2006/relationships/image" Target="../media/image10.png"/><Relationship Id="rId19" Type="http://schemas.openxmlformats.org/officeDocument/2006/relationships/image" Target="../media/image12.png"/><Relationship Id="rId6" Type="http://schemas.openxmlformats.org/officeDocument/2006/relationships/image" Target="../media/image16.png"/><Relationship Id="rId18" Type="http://schemas.openxmlformats.org/officeDocument/2006/relationships/image" Target="../media/image13.png"/><Relationship Id="rId7" Type="http://schemas.openxmlformats.org/officeDocument/2006/relationships/image" Target="../media/image6.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20" Type="http://schemas.openxmlformats.org/officeDocument/2006/relationships/image" Target="../media/image324.png"/><Relationship Id="rId22" Type="http://schemas.openxmlformats.org/officeDocument/2006/relationships/image" Target="../media/image322.png"/><Relationship Id="rId21" Type="http://schemas.openxmlformats.org/officeDocument/2006/relationships/image" Target="../media/image315.png"/><Relationship Id="rId24" Type="http://schemas.openxmlformats.org/officeDocument/2006/relationships/image" Target="../media/image319.png"/><Relationship Id="rId23" Type="http://schemas.openxmlformats.org/officeDocument/2006/relationships/image" Target="../media/image325.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309.png"/><Relationship Id="rId9" Type="http://schemas.openxmlformats.org/officeDocument/2006/relationships/image" Target="../media/image302.png"/><Relationship Id="rId26" Type="http://schemas.openxmlformats.org/officeDocument/2006/relationships/image" Target="../media/image320.png"/><Relationship Id="rId25" Type="http://schemas.openxmlformats.org/officeDocument/2006/relationships/image" Target="../media/image345.png"/><Relationship Id="rId28" Type="http://schemas.openxmlformats.org/officeDocument/2006/relationships/image" Target="../media/image323.png"/><Relationship Id="rId27" Type="http://schemas.openxmlformats.org/officeDocument/2006/relationships/image" Target="../media/image329.png"/><Relationship Id="rId5" Type="http://schemas.openxmlformats.org/officeDocument/2006/relationships/image" Target="../media/image303.png"/><Relationship Id="rId6" Type="http://schemas.openxmlformats.org/officeDocument/2006/relationships/image" Target="../media/image307.png"/><Relationship Id="rId29" Type="http://schemas.openxmlformats.org/officeDocument/2006/relationships/image" Target="../media/image327.png"/><Relationship Id="rId7" Type="http://schemas.openxmlformats.org/officeDocument/2006/relationships/image" Target="../media/image311.png"/><Relationship Id="rId8" Type="http://schemas.openxmlformats.org/officeDocument/2006/relationships/image" Target="../media/image316.png"/><Relationship Id="rId30" Type="http://schemas.openxmlformats.org/officeDocument/2006/relationships/image" Target="../media/image321.png"/><Relationship Id="rId11" Type="http://schemas.openxmlformats.org/officeDocument/2006/relationships/image" Target="../media/image306.png"/><Relationship Id="rId10" Type="http://schemas.openxmlformats.org/officeDocument/2006/relationships/image" Target="../media/image314.png"/><Relationship Id="rId13" Type="http://schemas.openxmlformats.org/officeDocument/2006/relationships/image" Target="../media/image313.png"/><Relationship Id="rId12" Type="http://schemas.openxmlformats.org/officeDocument/2006/relationships/image" Target="../media/image312.png"/><Relationship Id="rId15" Type="http://schemas.openxmlformats.org/officeDocument/2006/relationships/image" Target="../media/image310.png"/><Relationship Id="rId14" Type="http://schemas.openxmlformats.org/officeDocument/2006/relationships/image" Target="../media/image305.png"/><Relationship Id="rId17" Type="http://schemas.openxmlformats.org/officeDocument/2006/relationships/image" Target="../media/image318.png"/><Relationship Id="rId16" Type="http://schemas.openxmlformats.org/officeDocument/2006/relationships/image" Target="../media/image317.png"/><Relationship Id="rId19" Type="http://schemas.openxmlformats.org/officeDocument/2006/relationships/image" Target="../media/image326.png"/><Relationship Id="rId18" Type="http://schemas.openxmlformats.org/officeDocument/2006/relationships/image" Target="../media/image331.png"/></Relationships>
</file>

<file path=ppt/slides/_rels/slide21.xml.rels><?xml version="1.0" encoding="UTF-8" standalone="yes"?><Relationships xmlns="http://schemas.openxmlformats.org/package/2006/relationships"><Relationship Id="rId20" Type="http://schemas.openxmlformats.org/officeDocument/2006/relationships/image" Target="../media/image343.png"/><Relationship Id="rId21" Type="http://schemas.openxmlformats.org/officeDocument/2006/relationships/image" Target="../media/image346.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330.png"/><Relationship Id="rId9" Type="http://schemas.openxmlformats.org/officeDocument/2006/relationships/image" Target="../media/image334.png"/><Relationship Id="rId5" Type="http://schemas.openxmlformats.org/officeDocument/2006/relationships/image" Target="../media/image333.png"/><Relationship Id="rId6" Type="http://schemas.openxmlformats.org/officeDocument/2006/relationships/image" Target="../media/image338.png"/><Relationship Id="rId7" Type="http://schemas.openxmlformats.org/officeDocument/2006/relationships/image" Target="../media/image328.png"/><Relationship Id="rId8" Type="http://schemas.openxmlformats.org/officeDocument/2006/relationships/image" Target="../media/image335.png"/><Relationship Id="rId11" Type="http://schemas.openxmlformats.org/officeDocument/2006/relationships/image" Target="../media/image332.png"/><Relationship Id="rId10" Type="http://schemas.openxmlformats.org/officeDocument/2006/relationships/image" Target="../media/image339.png"/><Relationship Id="rId13" Type="http://schemas.openxmlformats.org/officeDocument/2006/relationships/image" Target="../media/image337.png"/><Relationship Id="rId12" Type="http://schemas.openxmlformats.org/officeDocument/2006/relationships/image" Target="../media/image351.png"/><Relationship Id="rId15" Type="http://schemas.openxmlformats.org/officeDocument/2006/relationships/image" Target="../media/image336.png"/><Relationship Id="rId14" Type="http://schemas.openxmlformats.org/officeDocument/2006/relationships/image" Target="../media/image341.png"/><Relationship Id="rId17" Type="http://schemas.openxmlformats.org/officeDocument/2006/relationships/image" Target="../media/image54.png"/><Relationship Id="rId16" Type="http://schemas.openxmlformats.org/officeDocument/2006/relationships/image" Target="../media/image344.png"/><Relationship Id="rId19" Type="http://schemas.openxmlformats.org/officeDocument/2006/relationships/image" Target="../media/image354.png"/><Relationship Id="rId18" Type="http://schemas.openxmlformats.org/officeDocument/2006/relationships/image" Target="../media/image3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5.png"/><Relationship Id="rId4" Type="http://schemas.openxmlformats.org/officeDocument/2006/relationships/image" Target="../media/image348.png"/><Relationship Id="rId9" Type="http://schemas.openxmlformats.org/officeDocument/2006/relationships/image" Target="../media/image352.png"/><Relationship Id="rId5" Type="http://schemas.openxmlformats.org/officeDocument/2006/relationships/image" Target="../media/image350.png"/><Relationship Id="rId6" Type="http://schemas.openxmlformats.org/officeDocument/2006/relationships/image" Target="../media/image367.png"/><Relationship Id="rId7" Type="http://schemas.openxmlformats.org/officeDocument/2006/relationships/hyperlink" Target="https://docs.google.com/spreadsheets/d/1FNcTlsU41iI1U8Jq0Yd-YqwJDUa089AInNnULL-K9hE/edit#gid=0" TargetMode="External"/><Relationship Id="rId8" Type="http://schemas.openxmlformats.org/officeDocument/2006/relationships/image" Target="../media/image356.png"/><Relationship Id="rId11" Type="http://schemas.openxmlformats.org/officeDocument/2006/relationships/image" Target="../media/image349.png"/><Relationship Id="rId10" Type="http://schemas.openxmlformats.org/officeDocument/2006/relationships/image" Target="../media/image362.png"/><Relationship Id="rId13" Type="http://schemas.openxmlformats.org/officeDocument/2006/relationships/image" Target="../media/image360.png"/><Relationship Id="rId12" Type="http://schemas.openxmlformats.org/officeDocument/2006/relationships/image" Target="../media/image357.png"/><Relationship Id="rId14" Type="http://schemas.openxmlformats.org/officeDocument/2006/relationships/image" Target="../media/image3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368.png"/><Relationship Id="rId9" Type="http://schemas.openxmlformats.org/officeDocument/2006/relationships/image" Target="../media/image372.png"/><Relationship Id="rId5" Type="http://schemas.openxmlformats.org/officeDocument/2006/relationships/image" Target="../media/image358.png"/><Relationship Id="rId6" Type="http://schemas.openxmlformats.org/officeDocument/2006/relationships/image" Target="../media/image363.png"/><Relationship Id="rId7" Type="http://schemas.openxmlformats.org/officeDocument/2006/relationships/image" Target="../media/image376.png"/><Relationship Id="rId8" Type="http://schemas.openxmlformats.org/officeDocument/2006/relationships/image" Target="../media/image361.png"/><Relationship Id="rId11" Type="http://schemas.openxmlformats.org/officeDocument/2006/relationships/image" Target="../media/image365.png"/><Relationship Id="rId10" Type="http://schemas.openxmlformats.org/officeDocument/2006/relationships/image" Target="../media/image359.png"/><Relationship Id="rId13" Type="http://schemas.openxmlformats.org/officeDocument/2006/relationships/image" Target="../media/image369.png"/><Relationship Id="rId12" Type="http://schemas.openxmlformats.org/officeDocument/2006/relationships/image" Target="../media/image371.png"/><Relationship Id="rId15" Type="http://schemas.openxmlformats.org/officeDocument/2006/relationships/image" Target="../media/image374.png"/><Relationship Id="rId14" Type="http://schemas.openxmlformats.org/officeDocument/2006/relationships/image" Target="../media/image366.png"/><Relationship Id="rId17" Type="http://schemas.openxmlformats.org/officeDocument/2006/relationships/image" Target="../media/image381.png"/><Relationship Id="rId16" Type="http://schemas.openxmlformats.org/officeDocument/2006/relationships/image" Target="../media/image373.png"/><Relationship Id="rId19" Type="http://schemas.openxmlformats.org/officeDocument/2006/relationships/image" Target="../media/image370.png"/><Relationship Id="rId18" Type="http://schemas.openxmlformats.org/officeDocument/2006/relationships/image" Target="../media/image384.png"/></Relationships>
</file>

<file path=ppt/slides/_rels/slide24.xml.rels><?xml version="1.0" encoding="UTF-8" standalone="yes"?><Relationships xmlns="http://schemas.openxmlformats.org/package/2006/relationships"><Relationship Id="rId20" Type="http://schemas.openxmlformats.org/officeDocument/2006/relationships/image" Target="../media/image406.png"/><Relationship Id="rId21" Type="http://schemas.openxmlformats.org/officeDocument/2006/relationships/image" Target="../media/image392.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blast.ncbi.nlm.nih.gov/Blast.cgi" TargetMode="External"/><Relationship Id="rId4" Type="http://schemas.openxmlformats.org/officeDocument/2006/relationships/image" Target="../media/image378.png"/><Relationship Id="rId9" Type="http://schemas.openxmlformats.org/officeDocument/2006/relationships/image" Target="../media/image383.png"/><Relationship Id="rId5" Type="http://schemas.openxmlformats.org/officeDocument/2006/relationships/image" Target="../media/image379.png"/><Relationship Id="rId6" Type="http://schemas.openxmlformats.org/officeDocument/2006/relationships/image" Target="../media/image387.png"/><Relationship Id="rId7" Type="http://schemas.openxmlformats.org/officeDocument/2006/relationships/image" Target="../media/image375.png"/><Relationship Id="rId8" Type="http://schemas.openxmlformats.org/officeDocument/2006/relationships/image" Target="../media/image380.png"/><Relationship Id="rId11" Type="http://schemas.openxmlformats.org/officeDocument/2006/relationships/image" Target="../media/image390.png"/><Relationship Id="rId10" Type="http://schemas.openxmlformats.org/officeDocument/2006/relationships/image" Target="../media/image385.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388.png"/><Relationship Id="rId15" Type="http://schemas.openxmlformats.org/officeDocument/2006/relationships/image" Target="../media/image382.png"/><Relationship Id="rId14" Type="http://schemas.openxmlformats.org/officeDocument/2006/relationships/image" Target="../media/image386.png"/><Relationship Id="rId17" Type="http://schemas.openxmlformats.org/officeDocument/2006/relationships/image" Target="../media/image393.png"/><Relationship Id="rId16" Type="http://schemas.openxmlformats.org/officeDocument/2006/relationships/image" Target="../media/image391.png"/><Relationship Id="rId19" Type="http://schemas.openxmlformats.org/officeDocument/2006/relationships/image" Target="../media/image389.png"/><Relationship Id="rId18" Type="http://schemas.openxmlformats.org/officeDocument/2006/relationships/image" Target="../media/image4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395.png"/><Relationship Id="rId9" Type="http://schemas.openxmlformats.org/officeDocument/2006/relationships/image" Target="../media/image404.png"/><Relationship Id="rId5" Type="http://schemas.openxmlformats.org/officeDocument/2006/relationships/image" Target="../media/image394.png"/><Relationship Id="rId6" Type="http://schemas.openxmlformats.org/officeDocument/2006/relationships/image" Target="../media/image396.png"/><Relationship Id="rId7" Type="http://schemas.openxmlformats.org/officeDocument/2006/relationships/image" Target="../media/image415.png"/><Relationship Id="rId8" Type="http://schemas.openxmlformats.org/officeDocument/2006/relationships/image" Target="../media/image397.png"/><Relationship Id="rId11" Type="http://schemas.openxmlformats.org/officeDocument/2006/relationships/image" Target="../media/image400.png"/><Relationship Id="rId10" Type="http://schemas.openxmlformats.org/officeDocument/2006/relationships/image" Target="../media/image405.png"/><Relationship Id="rId13" Type="http://schemas.openxmlformats.org/officeDocument/2006/relationships/image" Target="../media/image426.png"/><Relationship Id="rId12" Type="http://schemas.openxmlformats.org/officeDocument/2006/relationships/image" Target="../media/image403.png"/><Relationship Id="rId14" Type="http://schemas.openxmlformats.org/officeDocument/2006/relationships/image" Target="../media/image401.png"/></Relationships>
</file>

<file path=ppt/slides/_rels/slide26.xml.rels><?xml version="1.0" encoding="UTF-8" standalone="yes"?><Relationships xmlns="http://schemas.openxmlformats.org/package/2006/relationships"><Relationship Id="rId20" Type="http://schemas.openxmlformats.org/officeDocument/2006/relationships/image" Target="../media/image443.png"/><Relationship Id="rId21" Type="http://schemas.openxmlformats.org/officeDocument/2006/relationships/image" Target="../media/image425.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409.png"/><Relationship Id="rId9" Type="http://schemas.openxmlformats.org/officeDocument/2006/relationships/image" Target="../media/image418.png"/><Relationship Id="rId5" Type="http://schemas.openxmlformats.org/officeDocument/2006/relationships/image" Target="../media/image408.png"/><Relationship Id="rId6" Type="http://schemas.openxmlformats.org/officeDocument/2006/relationships/image" Target="../media/image402.png"/><Relationship Id="rId7" Type="http://schemas.openxmlformats.org/officeDocument/2006/relationships/image" Target="../media/image413.png"/><Relationship Id="rId8" Type="http://schemas.openxmlformats.org/officeDocument/2006/relationships/image" Target="../media/image399.png"/><Relationship Id="rId11" Type="http://schemas.openxmlformats.org/officeDocument/2006/relationships/image" Target="../media/image414.png"/><Relationship Id="rId10" Type="http://schemas.openxmlformats.org/officeDocument/2006/relationships/image" Target="../media/image407.png"/><Relationship Id="rId13" Type="http://schemas.openxmlformats.org/officeDocument/2006/relationships/image" Target="../media/image421.png"/><Relationship Id="rId12" Type="http://schemas.openxmlformats.org/officeDocument/2006/relationships/image" Target="../media/image411.png"/><Relationship Id="rId15" Type="http://schemas.openxmlformats.org/officeDocument/2006/relationships/image" Target="../media/image417.png"/><Relationship Id="rId14" Type="http://schemas.openxmlformats.org/officeDocument/2006/relationships/image" Target="../media/image416.png"/><Relationship Id="rId17" Type="http://schemas.openxmlformats.org/officeDocument/2006/relationships/image" Target="../media/image424.png"/><Relationship Id="rId16" Type="http://schemas.openxmlformats.org/officeDocument/2006/relationships/image" Target="../media/image422.png"/><Relationship Id="rId19" Type="http://schemas.openxmlformats.org/officeDocument/2006/relationships/image" Target="../media/image431.png"/><Relationship Id="rId18" Type="http://schemas.openxmlformats.org/officeDocument/2006/relationships/image" Target="../media/image4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428.png"/><Relationship Id="rId9" Type="http://schemas.openxmlformats.org/officeDocument/2006/relationships/image" Target="../media/image435.png"/><Relationship Id="rId5" Type="http://schemas.openxmlformats.org/officeDocument/2006/relationships/image" Target="../media/image427.png"/><Relationship Id="rId6" Type="http://schemas.openxmlformats.org/officeDocument/2006/relationships/image" Target="../media/image429.png"/><Relationship Id="rId7" Type="http://schemas.openxmlformats.org/officeDocument/2006/relationships/image" Target="../media/image438.png"/><Relationship Id="rId8" Type="http://schemas.openxmlformats.org/officeDocument/2006/relationships/image" Target="../media/image432.png"/><Relationship Id="rId11" Type="http://schemas.openxmlformats.org/officeDocument/2006/relationships/image" Target="../media/image450.png"/><Relationship Id="rId10" Type="http://schemas.openxmlformats.org/officeDocument/2006/relationships/image" Target="../media/image433.png"/><Relationship Id="rId13" Type="http://schemas.openxmlformats.org/officeDocument/2006/relationships/image" Target="../media/image444.png"/><Relationship Id="rId12" Type="http://schemas.openxmlformats.org/officeDocument/2006/relationships/image" Target="../media/image446.png"/><Relationship Id="rId15" Type="http://schemas.openxmlformats.org/officeDocument/2006/relationships/image" Target="../media/image434.png"/><Relationship Id="rId14" Type="http://schemas.openxmlformats.org/officeDocument/2006/relationships/image" Target="../media/image441.png"/></Relationships>
</file>

<file path=ppt/slides/_rels/slide28.xml.rels><?xml version="1.0" encoding="UTF-8" standalone="yes"?><Relationships xmlns="http://schemas.openxmlformats.org/package/2006/relationships"><Relationship Id="rId20" Type="http://schemas.openxmlformats.org/officeDocument/2006/relationships/image" Target="../media/image468.png"/><Relationship Id="rId22" Type="http://schemas.openxmlformats.org/officeDocument/2006/relationships/image" Target="../media/image453.png"/><Relationship Id="rId21" Type="http://schemas.openxmlformats.org/officeDocument/2006/relationships/image" Target="../media/image462.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440.png"/><Relationship Id="rId9" Type="http://schemas.openxmlformats.org/officeDocument/2006/relationships/image" Target="../media/image449.png"/><Relationship Id="rId5" Type="http://schemas.openxmlformats.org/officeDocument/2006/relationships/image" Target="../media/image436.png"/><Relationship Id="rId6" Type="http://schemas.openxmlformats.org/officeDocument/2006/relationships/image" Target="../media/image458.png"/><Relationship Id="rId7" Type="http://schemas.openxmlformats.org/officeDocument/2006/relationships/image" Target="../media/image439.png"/><Relationship Id="rId8" Type="http://schemas.openxmlformats.org/officeDocument/2006/relationships/image" Target="../media/image442.png"/><Relationship Id="rId11" Type="http://schemas.openxmlformats.org/officeDocument/2006/relationships/image" Target="../media/image447.png"/><Relationship Id="rId10" Type="http://schemas.openxmlformats.org/officeDocument/2006/relationships/image" Target="../media/image445.png"/><Relationship Id="rId13" Type="http://schemas.openxmlformats.org/officeDocument/2006/relationships/image" Target="../media/image461.png"/><Relationship Id="rId12" Type="http://schemas.openxmlformats.org/officeDocument/2006/relationships/image" Target="../media/image451.png"/><Relationship Id="rId15" Type="http://schemas.openxmlformats.org/officeDocument/2006/relationships/image" Target="../media/image455.png"/><Relationship Id="rId14" Type="http://schemas.openxmlformats.org/officeDocument/2006/relationships/image" Target="../media/image448.png"/><Relationship Id="rId17" Type="http://schemas.openxmlformats.org/officeDocument/2006/relationships/image" Target="../media/image454.png"/><Relationship Id="rId16" Type="http://schemas.openxmlformats.org/officeDocument/2006/relationships/image" Target="../media/image452.png"/><Relationship Id="rId19" Type="http://schemas.openxmlformats.org/officeDocument/2006/relationships/image" Target="../media/image460.png"/><Relationship Id="rId18" Type="http://schemas.openxmlformats.org/officeDocument/2006/relationships/image" Target="../media/image457.png"/></Relationships>
</file>

<file path=ppt/slides/_rels/slide29.xml.rels><?xml version="1.0" encoding="UTF-8" standalone="yes"?><Relationships xmlns="http://schemas.openxmlformats.org/package/2006/relationships"><Relationship Id="rId20" Type="http://schemas.openxmlformats.org/officeDocument/2006/relationships/image" Target="../media/image469.png"/><Relationship Id="rId22" Type="http://schemas.openxmlformats.org/officeDocument/2006/relationships/image" Target="../media/image475.png"/><Relationship Id="rId21" Type="http://schemas.openxmlformats.org/officeDocument/2006/relationships/image" Target="../media/image472.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459.png"/><Relationship Id="rId9" Type="http://schemas.openxmlformats.org/officeDocument/2006/relationships/image" Target="../media/image474.png"/><Relationship Id="rId5" Type="http://schemas.openxmlformats.org/officeDocument/2006/relationships/image" Target="../media/image463.png"/><Relationship Id="rId6" Type="http://schemas.openxmlformats.org/officeDocument/2006/relationships/image" Target="../media/image456.png"/><Relationship Id="rId7" Type="http://schemas.openxmlformats.org/officeDocument/2006/relationships/image" Target="../media/image466.png"/><Relationship Id="rId8" Type="http://schemas.openxmlformats.org/officeDocument/2006/relationships/image" Target="../media/image465.png"/><Relationship Id="rId11" Type="http://schemas.openxmlformats.org/officeDocument/2006/relationships/image" Target="../media/image487.png"/><Relationship Id="rId10" Type="http://schemas.openxmlformats.org/officeDocument/2006/relationships/image" Target="../media/image470.png"/><Relationship Id="rId13" Type="http://schemas.openxmlformats.org/officeDocument/2006/relationships/image" Target="../media/image493.png"/><Relationship Id="rId12" Type="http://schemas.openxmlformats.org/officeDocument/2006/relationships/image" Target="../media/image464.png"/><Relationship Id="rId15" Type="http://schemas.openxmlformats.org/officeDocument/2006/relationships/image" Target="../media/image467.png"/><Relationship Id="rId14" Type="http://schemas.openxmlformats.org/officeDocument/2006/relationships/image" Target="../media/image489.png"/><Relationship Id="rId17" Type="http://schemas.openxmlformats.org/officeDocument/2006/relationships/image" Target="../media/image480.png"/><Relationship Id="rId16" Type="http://schemas.openxmlformats.org/officeDocument/2006/relationships/image" Target="../media/image479.png"/><Relationship Id="rId19" Type="http://schemas.openxmlformats.org/officeDocument/2006/relationships/image" Target="../media/image471.png"/><Relationship Id="rId18" Type="http://schemas.openxmlformats.org/officeDocument/2006/relationships/image" Target="../media/image477.png"/></Relationships>
</file>

<file path=ppt/slides/_rels/slide3.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7.png"/><Relationship Id="rId13" Type="http://schemas.openxmlformats.org/officeDocument/2006/relationships/image" Target="../media/image31.png"/><Relationship Id="rId12"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8.png"/><Relationship Id="rId9" Type="http://schemas.openxmlformats.org/officeDocument/2006/relationships/image" Target="../media/image19.png"/><Relationship Id="rId15" Type="http://schemas.openxmlformats.org/officeDocument/2006/relationships/image" Target="../media/image28.png"/><Relationship Id="rId14" Type="http://schemas.openxmlformats.org/officeDocument/2006/relationships/image" Target="../media/image29.png"/><Relationship Id="rId17" Type="http://schemas.openxmlformats.org/officeDocument/2006/relationships/image" Target="../media/image32.png"/><Relationship Id="rId16" Type="http://schemas.openxmlformats.org/officeDocument/2006/relationships/image" Target="../media/image48.png"/><Relationship Id="rId5" Type="http://schemas.openxmlformats.org/officeDocument/2006/relationships/image" Target="../media/image18.png"/><Relationship Id="rId19" Type="http://schemas.openxmlformats.org/officeDocument/2006/relationships/image" Target="../media/image30.png"/><Relationship Id="rId6" Type="http://schemas.openxmlformats.org/officeDocument/2006/relationships/image" Target="../media/image24.png"/><Relationship Id="rId18" Type="http://schemas.openxmlformats.org/officeDocument/2006/relationships/image" Target="../media/image60.png"/><Relationship Id="rId7" Type="http://schemas.openxmlformats.org/officeDocument/2006/relationships/image" Target="../media/image35.png"/><Relationship Id="rId8"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473.png"/><Relationship Id="rId9" Type="http://schemas.openxmlformats.org/officeDocument/2006/relationships/image" Target="../media/image497.png"/><Relationship Id="rId5" Type="http://schemas.openxmlformats.org/officeDocument/2006/relationships/image" Target="../media/image476.png"/><Relationship Id="rId6" Type="http://schemas.openxmlformats.org/officeDocument/2006/relationships/image" Target="../media/image481.png"/><Relationship Id="rId7" Type="http://schemas.openxmlformats.org/officeDocument/2006/relationships/image" Target="../media/image484.png"/><Relationship Id="rId8" Type="http://schemas.openxmlformats.org/officeDocument/2006/relationships/image" Target="../media/image482.png"/><Relationship Id="rId11" Type="http://schemas.openxmlformats.org/officeDocument/2006/relationships/image" Target="../media/image492.png"/><Relationship Id="rId10" Type="http://schemas.openxmlformats.org/officeDocument/2006/relationships/image" Target="../media/image490.png"/><Relationship Id="rId13" Type="http://schemas.openxmlformats.org/officeDocument/2006/relationships/image" Target="../media/image491.png"/><Relationship Id="rId12" Type="http://schemas.openxmlformats.org/officeDocument/2006/relationships/image" Target="../media/image486.png"/><Relationship Id="rId15" Type="http://schemas.openxmlformats.org/officeDocument/2006/relationships/image" Target="../media/image485.png"/><Relationship Id="rId14" Type="http://schemas.openxmlformats.org/officeDocument/2006/relationships/image" Target="../media/image488.png"/><Relationship Id="rId16" Type="http://schemas.openxmlformats.org/officeDocument/2006/relationships/image" Target="../media/image49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494.png"/><Relationship Id="rId9" Type="http://schemas.openxmlformats.org/officeDocument/2006/relationships/image" Target="../media/image510.png"/><Relationship Id="rId5" Type="http://schemas.openxmlformats.org/officeDocument/2006/relationships/image" Target="../media/image509.png"/><Relationship Id="rId6" Type="http://schemas.openxmlformats.org/officeDocument/2006/relationships/image" Target="../media/image496.png"/><Relationship Id="rId7" Type="http://schemas.openxmlformats.org/officeDocument/2006/relationships/image" Target="../media/image501.png"/><Relationship Id="rId8" Type="http://schemas.openxmlformats.org/officeDocument/2006/relationships/image" Target="../media/image498.png"/><Relationship Id="rId11" Type="http://schemas.openxmlformats.org/officeDocument/2006/relationships/image" Target="../media/image502.png"/><Relationship Id="rId10" Type="http://schemas.openxmlformats.org/officeDocument/2006/relationships/image" Target="../media/image503.png"/><Relationship Id="rId13" Type="http://schemas.openxmlformats.org/officeDocument/2006/relationships/image" Target="../media/image512.png"/><Relationship Id="rId12" Type="http://schemas.openxmlformats.org/officeDocument/2006/relationships/image" Target="../media/image507.png"/><Relationship Id="rId15" Type="http://schemas.openxmlformats.org/officeDocument/2006/relationships/image" Target="../media/image506.png"/><Relationship Id="rId14" Type="http://schemas.openxmlformats.org/officeDocument/2006/relationships/image" Target="../media/image500.png"/><Relationship Id="rId17" Type="http://schemas.openxmlformats.org/officeDocument/2006/relationships/image" Target="../media/image504.png"/><Relationship Id="rId16" Type="http://schemas.openxmlformats.org/officeDocument/2006/relationships/image" Target="../media/image505.png"/><Relationship Id="rId19" Type="http://schemas.openxmlformats.org/officeDocument/2006/relationships/image" Target="../media/image508.png"/><Relationship Id="rId18" Type="http://schemas.openxmlformats.org/officeDocument/2006/relationships/image" Target="../media/image513.png"/></Relationships>
</file>

<file path=ppt/slides/_rels/slide32.xml.rels><?xml version="1.0" encoding="UTF-8" standalone="yes"?><Relationships xmlns="http://schemas.openxmlformats.org/package/2006/relationships"><Relationship Id="rId20" Type="http://schemas.openxmlformats.org/officeDocument/2006/relationships/image" Target="../media/image527.png"/><Relationship Id="rId21" Type="http://schemas.openxmlformats.org/officeDocument/2006/relationships/image" Target="../media/image529.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526.png"/><Relationship Id="rId9" Type="http://schemas.openxmlformats.org/officeDocument/2006/relationships/image" Target="../media/image517.png"/><Relationship Id="rId5" Type="http://schemas.openxmlformats.org/officeDocument/2006/relationships/image" Target="../media/image516.png"/><Relationship Id="rId6" Type="http://schemas.openxmlformats.org/officeDocument/2006/relationships/image" Target="../media/image514.png"/><Relationship Id="rId7" Type="http://schemas.openxmlformats.org/officeDocument/2006/relationships/image" Target="../media/image523.png"/><Relationship Id="rId8" Type="http://schemas.openxmlformats.org/officeDocument/2006/relationships/image" Target="../media/image554.png"/><Relationship Id="rId11" Type="http://schemas.openxmlformats.org/officeDocument/2006/relationships/image" Target="../media/image524.png"/><Relationship Id="rId10" Type="http://schemas.openxmlformats.org/officeDocument/2006/relationships/image" Target="../media/image515.png"/><Relationship Id="rId13" Type="http://schemas.openxmlformats.org/officeDocument/2006/relationships/image" Target="../media/image532.png"/><Relationship Id="rId12" Type="http://schemas.openxmlformats.org/officeDocument/2006/relationships/image" Target="../media/image511.png"/><Relationship Id="rId15" Type="http://schemas.openxmlformats.org/officeDocument/2006/relationships/image" Target="../media/image519.png"/><Relationship Id="rId14" Type="http://schemas.openxmlformats.org/officeDocument/2006/relationships/image" Target="../media/image520.png"/><Relationship Id="rId17" Type="http://schemas.openxmlformats.org/officeDocument/2006/relationships/image" Target="../media/image521.png"/><Relationship Id="rId16" Type="http://schemas.openxmlformats.org/officeDocument/2006/relationships/image" Target="../media/image522.png"/><Relationship Id="rId19" Type="http://schemas.openxmlformats.org/officeDocument/2006/relationships/image" Target="../media/image531.png"/><Relationship Id="rId18" Type="http://schemas.openxmlformats.org/officeDocument/2006/relationships/image" Target="../media/image525.png"/></Relationships>
</file>

<file path=ppt/slides/_rels/slide33.xml.rels><?xml version="1.0" encoding="UTF-8" standalone="yes"?><Relationships xmlns="http://schemas.openxmlformats.org/package/2006/relationships"><Relationship Id="rId20" Type="http://schemas.openxmlformats.org/officeDocument/2006/relationships/image" Target="../media/image547.png"/><Relationship Id="rId21" Type="http://schemas.openxmlformats.org/officeDocument/2006/relationships/image" Target="../media/image545.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537.png"/><Relationship Id="rId9" Type="http://schemas.openxmlformats.org/officeDocument/2006/relationships/image" Target="../media/image535.png"/><Relationship Id="rId5" Type="http://schemas.openxmlformats.org/officeDocument/2006/relationships/image" Target="../media/image528.png"/><Relationship Id="rId6" Type="http://schemas.openxmlformats.org/officeDocument/2006/relationships/image" Target="../media/image530.png"/><Relationship Id="rId7" Type="http://schemas.openxmlformats.org/officeDocument/2006/relationships/image" Target="../media/image534.png"/><Relationship Id="rId8" Type="http://schemas.openxmlformats.org/officeDocument/2006/relationships/image" Target="../media/image549.png"/><Relationship Id="rId11" Type="http://schemas.openxmlformats.org/officeDocument/2006/relationships/image" Target="../media/image536.png"/><Relationship Id="rId10" Type="http://schemas.openxmlformats.org/officeDocument/2006/relationships/image" Target="../media/image542.png"/><Relationship Id="rId13" Type="http://schemas.openxmlformats.org/officeDocument/2006/relationships/image" Target="../media/image533.png"/><Relationship Id="rId12" Type="http://schemas.openxmlformats.org/officeDocument/2006/relationships/image" Target="../media/image538.png"/><Relationship Id="rId15" Type="http://schemas.openxmlformats.org/officeDocument/2006/relationships/image" Target="../media/image543.png"/><Relationship Id="rId14" Type="http://schemas.openxmlformats.org/officeDocument/2006/relationships/image" Target="../media/image539.png"/><Relationship Id="rId17" Type="http://schemas.openxmlformats.org/officeDocument/2006/relationships/image" Target="../media/image540.png"/><Relationship Id="rId16" Type="http://schemas.openxmlformats.org/officeDocument/2006/relationships/image" Target="../media/image544.png"/><Relationship Id="rId19" Type="http://schemas.openxmlformats.org/officeDocument/2006/relationships/image" Target="../media/image541.png"/><Relationship Id="rId18" Type="http://schemas.openxmlformats.org/officeDocument/2006/relationships/image" Target="../media/image555.png"/></Relationships>
</file>

<file path=ppt/slides/_rels/slide34.xml.rels><?xml version="1.0" encoding="UTF-8" standalone="yes"?><Relationships xmlns="http://schemas.openxmlformats.org/package/2006/relationships"><Relationship Id="rId20" Type="http://schemas.openxmlformats.org/officeDocument/2006/relationships/image" Target="../media/image586.png"/><Relationship Id="rId22" Type="http://schemas.openxmlformats.org/officeDocument/2006/relationships/image" Target="../media/image572.png"/><Relationship Id="rId21" Type="http://schemas.openxmlformats.org/officeDocument/2006/relationships/image" Target="../media/image562.png"/><Relationship Id="rId23" Type="http://schemas.openxmlformats.org/officeDocument/2006/relationships/image" Target="../media/image563.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546.png"/><Relationship Id="rId9" Type="http://schemas.openxmlformats.org/officeDocument/2006/relationships/image" Target="../media/image548.png"/><Relationship Id="rId5" Type="http://schemas.openxmlformats.org/officeDocument/2006/relationships/image" Target="../media/image550.png"/><Relationship Id="rId6" Type="http://schemas.openxmlformats.org/officeDocument/2006/relationships/image" Target="../media/image553.png"/><Relationship Id="rId7" Type="http://schemas.openxmlformats.org/officeDocument/2006/relationships/image" Target="../media/image564.png"/><Relationship Id="rId8" Type="http://schemas.openxmlformats.org/officeDocument/2006/relationships/image" Target="../media/image551.png"/><Relationship Id="rId11" Type="http://schemas.openxmlformats.org/officeDocument/2006/relationships/image" Target="../media/image552.png"/><Relationship Id="rId10" Type="http://schemas.openxmlformats.org/officeDocument/2006/relationships/image" Target="../media/image558.png"/><Relationship Id="rId13" Type="http://schemas.openxmlformats.org/officeDocument/2006/relationships/image" Target="../media/image557.png"/><Relationship Id="rId12" Type="http://schemas.openxmlformats.org/officeDocument/2006/relationships/image" Target="../media/image559.png"/><Relationship Id="rId15" Type="http://schemas.openxmlformats.org/officeDocument/2006/relationships/image" Target="../media/image556.png"/><Relationship Id="rId14" Type="http://schemas.openxmlformats.org/officeDocument/2006/relationships/image" Target="../media/image561.png"/><Relationship Id="rId17" Type="http://schemas.openxmlformats.org/officeDocument/2006/relationships/image" Target="../media/image580.png"/><Relationship Id="rId16" Type="http://schemas.openxmlformats.org/officeDocument/2006/relationships/image" Target="../media/image567.png"/><Relationship Id="rId19" Type="http://schemas.openxmlformats.org/officeDocument/2006/relationships/image" Target="../media/image560.png"/><Relationship Id="rId18" Type="http://schemas.openxmlformats.org/officeDocument/2006/relationships/image" Target="../media/image574.png"/></Relationships>
</file>

<file path=ppt/slides/_rels/slide35.xml.rels><?xml version="1.0" encoding="UTF-8" standalone="yes"?><Relationships xmlns="http://schemas.openxmlformats.org/package/2006/relationships"><Relationship Id="rId20" Type="http://schemas.openxmlformats.org/officeDocument/2006/relationships/image" Target="../media/image600.png"/><Relationship Id="rId21" Type="http://schemas.openxmlformats.org/officeDocument/2006/relationships/image" Target="../media/image590.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565.png"/><Relationship Id="rId9" Type="http://schemas.openxmlformats.org/officeDocument/2006/relationships/image" Target="../media/image570.png"/><Relationship Id="rId5" Type="http://schemas.openxmlformats.org/officeDocument/2006/relationships/image" Target="../media/image581.png"/><Relationship Id="rId6" Type="http://schemas.openxmlformats.org/officeDocument/2006/relationships/image" Target="../media/image569.png"/><Relationship Id="rId7" Type="http://schemas.openxmlformats.org/officeDocument/2006/relationships/image" Target="../media/image576.png"/><Relationship Id="rId8" Type="http://schemas.openxmlformats.org/officeDocument/2006/relationships/image" Target="../media/image568.png"/><Relationship Id="rId11" Type="http://schemas.openxmlformats.org/officeDocument/2006/relationships/image" Target="../media/image566.png"/><Relationship Id="rId10" Type="http://schemas.openxmlformats.org/officeDocument/2006/relationships/image" Target="../media/image575.png"/><Relationship Id="rId13" Type="http://schemas.openxmlformats.org/officeDocument/2006/relationships/image" Target="../media/image577.png"/><Relationship Id="rId12" Type="http://schemas.openxmlformats.org/officeDocument/2006/relationships/image" Target="../media/image573.png"/><Relationship Id="rId15" Type="http://schemas.openxmlformats.org/officeDocument/2006/relationships/image" Target="../media/image585.png"/><Relationship Id="rId14" Type="http://schemas.openxmlformats.org/officeDocument/2006/relationships/image" Target="../media/image571.png"/><Relationship Id="rId17" Type="http://schemas.openxmlformats.org/officeDocument/2006/relationships/image" Target="../media/image578.png"/><Relationship Id="rId16" Type="http://schemas.openxmlformats.org/officeDocument/2006/relationships/image" Target="../media/image579.png"/><Relationship Id="rId19" Type="http://schemas.openxmlformats.org/officeDocument/2006/relationships/image" Target="../media/image603.png"/><Relationship Id="rId18" Type="http://schemas.openxmlformats.org/officeDocument/2006/relationships/image" Target="../media/image5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592.png"/><Relationship Id="rId9" Type="http://schemas.openxmlformats.org/officeDocument/2006/relationships/image" Target="../media/image589.png"/><Relationship Id="rId5" Type="http://schemas.openxmlformats.org/officeDocument/2006/relationships/image" Target="../media/image583.png"/><Relationship Id="rId6" Type="http://schemas.openxmlformats.org/officeDocument/2006/relationships/image" Target="../media/image588.png"/><Relationship Id="rId7" Type="http://schemas.openxmlformats.org/officeDocument/2006/relationships/image" Target="../media/image584.png"/><Relationship Id="rId8" Type="http://schemas.openxmlformats.org/officeDocument/2006/relationships/image" Target="../media/image587.png"/><Relationship Id="rId11" Type="http://schemas.openxmlformats.org/officeDocument/2006/relationships/image" Target="../media/image593.png"/><Relationship Id="rId10" Type="http://schemas.openxmlformats.org/officeDocument/2006/relationships/image" Target="../media/image594.png"/><Relationship Id="rId13" Type="http://schemas.openxmlformats.org/officeDocument/2006/relationships/image" Target="../media/image595.png"/><Relationship Id="rId12" Type="http://schemas.openxmlformats.org/officeDocument/2006/relationships/image" Target="../media/image591.png"/><Relationship Id="rId15" Type="http://schemas.openxmlformats.org/officeDocument/2006/relationships/image" Target="../media/image598.png"/><Relationship Id="rId14" Type="http://schemas.openxmlformats.org/officeDocument/2006/relationships/image" Target="../media/image599.png"/><Relationship Id="rId17" Type="http://schemas.openxmlformats.org/officeDocument/2006/relationships/image" Target="../media/image596.png"/><Relationship Id="rId16" Type="http://schemas.openxmlformats.org/officeDocument/2006/relationships/image" Target="../media/image597.png"/></Relationships>
</file>

<file path=ppt/slides/_rels/slide37.xml.rels><?xml version="1.0" encoding="UTF-8" standalone="yes"?><Relationships xmlns="http://schemas.openxmlformats.org/package/2006/relationships"><Relationship Id="rId20" Type="http://schemas.openxmlformats.org/officeDocument/2006/relationships/image" Target="../media/image610.png"/><Relationship Id="rId22" Type="http://schemas.openxmlformats.org/officeDocument/2006/relationships/image" Target="../media/image616.png"/><Relationship Id="rId21" Type="http://schemas.openxmlformats.org/officeDocument/2006/relationships/image" Target="../media/image617.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06.png"/><Relationship Id="rId4" Type="http://schemas.openxmlformats.org/officeDocument/2006/relationships/image" Target="../media/image605.png"/><Relationship Id="rId9" Type="http://schemas.openxmlformats.org/officeDocument/2006/relationships/image" Target="../media/image611.png"/><Relationship Id="rId5" Type="http://schemas.openxmlformats.org/officeDocument/2006/relationships/image" Target="../media/image601.png"/><Relationship Id="rId6" Type="http://schemas.openxmlformats.org/officeDocument/2006/relationships/image" Target="../media/image619.png"/><Relationship Id="rId7" Type="http://schemas.openxmlformats.org/officeDocument/2006/relationships/image" Target="../media/image608.png"/><Relationship Id="rId8" Type="http://schemas.openxmlformats.org/officeDocument/2006/relationships/image" Target="../media/image604.png"/><Relationship Id="rId11" Type="http://schemas.openxmlformats.org/officeDocument/2006/relationships/image" Target="../media/image609.png"/><Relationship Id="rId10" Type="http://schemas.openxmlformats.org/officeDocument/2006/relationships/image" Target="../media/image613.png"/><Relationship Id="rId13" Type="http://schemas.openxmlformats.org/officeDocument/2006/relationships/image" Target="../media/image607.png"/><Relationship Id="rId12" Type="http://schemas.openxmlformats.org/officeDocument/2006/relationships/image" Target="../media/image614.png"/><Relationship Id="rId15" Type="http://schemas.openxmlformats.org/officeDocument/2006/relationships/hyperlink" Target="https://docs.google.com/spreadsheets/d/1FNcTlsU41iI1U8Jq0Yd-YqwJDUa089AInNnULL-K9hE/edit#gid=0" TargetMode="External"/><Relationship Id="rId14" Type="http://schemas.openxmlformats.org/officeDocument/2006/relationships/image" Target="../media/image621.png"/><Relationship Id="rId17" Type="http://schemas.openxmlformats.org/officeDocument/2006/relationships/image" Target="../media/image624.png"/><Relationship Id="rId16" Type="http://schemas.openxmlformats.org/officeDocument/2006/relationships/image" Target="../media/image612.png"/><Relationship Id="rId19" Type="http://schemas.openxmlformats.org/officeDocument/2006/relationships/image" Target="../media/image622.png"/><Relationship Id="rId18" Type="http://schemas.openxmlformats.org/officeDocument/2006/relationships/image" Target="../media/image602.png"/></Relationships>
</file>

<file path=ppt/slides/_rels/slide38.xml.rels><?xml version="1.0" encoding="UTF-8" standalone="yes"?><Relationships xmlns="http://schemas.openxmlformats.org/package/2006/relationships"><Relationship Id="rId20" Type="http://schemas.openxmlformats.org/officeDocument/2006/relationships/image" Target="../media/image631.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615.png"/><Relationship Id="rId9" Type="http://schemas.openxmlformats.org/officeDocument/2006/relationships/image" Target="../media/image626.png"/><Relationship Id="rId5" Type="http://schemas.openxmlformats.org/officeDocument/2006/relationships/image" Target="../media/image620.png"/><Relationship Id="rId6" Type="http://schemas.openxmlformats.org/officeDocument/2006/relationships/image" Target="../media/image618.png"/><Relationship Id="rId7" Type="http://schemas.openxmlformats.org/officeDocument/2006/relationships/image" Target="../media/image628.png"/><Relationship Id="rId8" Type="http://schemas.openxmlformats.org/officeDocument/2006/relationships/image" Target="../media/image640.png"/><Relationship Id="rId11" Type="http://schemas.openxmlformats.org/officeDocument/2006/relationships/image" Target="../media/image625.png"/><Relationship Id="rId10" Type="http://schemas.openxmlformats.org/officeDocument/2006/relationships/image" Target="../media/image634.png"/><Relationship Id="rId13" Type="http://schemas.openxmlformats.org/officeDocument/2006/relationships/image" Target="../media/image630.png"/><Relationship Id="rId12" Type="http://schemas.openxmlformats.org/officeDocument/2006/relationships/image" Target="../media/image623.png"/><Relationship Id="rId15" Type="http://schemas.openxmlformats.org/officeDocument/2006/relationships/image" Target="../media/image636.png"/><Relationship Id="rId14" Type="http://schemas.openxmlformats.org/officeDocument/2006/relationships/image" Target="../media/image633.png"/><Relationship Id="rId17" Type="http://schemas.openxmlformats.org/officeDocument/2006/relationships/image" Target="../media/image637.png"/><Relationship Id="rId16" Type="http://schemas.openxmlformats.org/officeDocument/2006/relationships/image" Target="../media/image627.png"/><Relationship Id="rId19" Type="http://schemas.openxmlformats.org/officeDocument/2006/relationships/image" Target="../media/image632.png"/><Relationship Id="rId18" Type="http://schemas.openxmlformats.org/officeDocument/2006/relationships/image" Target="../media/image642.png"/></Relationships>
</file>

<file path=ppt/slides/_rels/slide39.xml.rels><?xml version="1.0" encoding="UTF-8" standalone="yes"?><Relationships xmlns="http://schemas.openxmlformats.org/package/2006/relationships"><Relationship Id="rId20" Type="http://schemas.openxmlformats.org/officeDocument/2006/relationships/image" Target="../media/image648.png"/><Relationship Id="rId22" Type="http://schemas.openxmlformats.org/officeDocument/2006/relationships/image" Target="../media/image678.png"/><Relationship Id="rId21" Type="http://schemas.openxmlformats.org/officeDocument/2006/relationships/image" Target="../media/image652.png"/><Relationship Id="rId24" Type="http://schemas.openxmlformats.org/officeDocument/2006/relationships/image" Target="../media/image659.png"/><Relationship Id="rId23" Type="http://schemas.openxmlformats.org/officeDocument/2006/relationships/image" Target="../media/image656.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635.png"/><Relationship Id="rId9" Type="http://schemas.openxmlformats.org/officeDocument/2006/relationships/image" Target="../media/image643.png"/><Relationship Id="rId26" Type="http://schemas.openxmlformats.org/officeDocument/2006/relationships/image" Target="../media/image655.png"/><Relationship Id="rId25" Type="http://schemas.openxmlformats.org/officeDocument/2006/relationships/image" Target="../media/image654.png"/><Relationship Id="rId28" Type="http://schemas.openxmlformats.org/officeDocument/2006/relationships/image" Target="../media/image665.png"/><Relationship Id="rId27" Type="http://schemas.openxmlformats.org/officeDocument/2006/relationships/image" Target="../media/image660.png"/><Relationship Id="rId5" Type="http://schemas.openxmlformats.org/officeDocument/2006/relationships/image" Target="../media/image653.png"/><Relationship Id="rId6" Type="http://schemas.openxmlformats.org/officeDocument/2006/relationships/image" Target="../media/image641.png"/><Relationship Id="rId29" Type="http://schemas.openxmlformats.org/officeDocument/2006/relationships/image" Target="../media/image664.png"/><Relationship Id="rId7" Type="http://schemas.openxmlformats.org/officeDocument/2006/relationships/image" Target="../media/image644.png"/><Relationship Id="rId8" Type="http://schemas.openxmlformats.org/officeDocument/2006/relationships/image" Target="../media/image638.png"/><Relationship Id="rId31" Type="http://schemas.openxmlformats.org/officeDocument/2006/relationships/image" Target="../media/image662.png"/><Relationship Id="rId30" Type="http://schemas.openxmlformats.org/officeDocument/2006/relationships/image" Target="../media/image667.png"/><Relationship Id="rId11" Type="http://schemas.openxmlformats.org/officeDocument/2006/relationships/image" Target="../media/image666.png"/><Relationship Id="rId10" Type="http://schemas.openxmlformats.org/officeDocument/2006/relationships/image" Target="../media/image661.png"/><Relationship Id="rId13" Type="http://schemas.openxmlformats.org/officeDocument/2006/relationships/image" Target="../media/image647.png"/><Relationship Id="rId12" Type="http://schemas.openxmlformats.org/officeDocument/2006/relationships/image" Target="../media/image645.png"/><Relationship Id="rId15" Type="http://schemas.openxmlformats.org/officeDocument/2006/relationships/image" Target="../media/image658.png"/><Relationship Id="rId14" Type="http://schemas.openxmlformats.org/officeDocument/2006/relationships/image" Target="../media/image649.png"/><Relationship Id="rId17" Type="http://schemas.openxmlformats.org/officeDocument/2006/relationships/image" Target="../media/image650.png"/><Relationship Id="rId16" Type="http://schemas.openxmlformats.org/officeDocument/2006/relationships/image" Target="../media/image646.png"/><Relationship Id="rId19" Type="http://schemas.openxmlformats.org/officeDocument/2006/relationships/image" Target="../media/image657.png"/><Relationship Id="rId18" Type="http://schemas.openxmlformats.org/officeDocument/2006/relationships/image" Target="../media/image651.png"/></Relationships>
</file>

<file path=ppt/slides/_rels/slide4.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51.png"/><Relationship Id="rId13" Type="http://schemas.openxmlformats.org/officeDocument/2006/relationships/image" Target="../media/image46.png"/><Relationship Id="rId12"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34.png"/><Relationship Id="rId9" Type="http://schemas.openxmlformats.org/officeDocument/2006/relationships/image" Target="../media/image33.png"/><Relationship Id="rId15" Type="http://schemas.openxmlformats.org/officeDocument/2006/relationships/image" Target="../media/image38.png"/><Relationship Id="rId14" Type="http://schemas.openxmlformats.org/officeDocument/2006/relationships/image" Target="../media/image47.png"/><Relationship Id="rId17" Type="http://schemas.openxmlformats.org/officeDocument/2006/relationships/image" Target="../media/image44.png"/><Relationship Id="rId16" Type="http://schemas.openxmlformats.org/officeDocument/2006/relationships/image" Target="../media/image45.png"/><Relationship Id="rId5" Type="http://schemas.openxmlformats.org/officeDocument/2006/relationships/image" Target="../media/image41.png"/><Relationship Id="rId6" Type="http://schemas.openxmlformats.org/officeDocument/2006/relationships/image" Target="../media/image37.png"/><Relationship Id="rId18" Type="http://schemas.openxmlformats.org/officeDocument/2006/relationships/image" Target="../media/image53.png"/><Relationship Id="rId7" Type="http://schemas.openxmlformats.org/officeDocument/2006/relationships/image" Target="../media/image39.png"/><Relationship Id="rId8" Type="http://schemas.openxmlformats.org/officeDocument/2006/relationships/image" Target="../media/image43.png"/></Relationships>
</file>

<file path=ppt/slides/_rels/slide40.xml.rels><?xml version="1.0" encoding="UTF-8" standalone="yes"?><Relationships xmlns="http://schemas.openxmlformats.org/package/2006/relationships"><Relationship Id="rId20" Type="http://schemas.openxmlformats.org/officeDocument/2006/relationships/image" Target="../media/image685.png"/><Relationship Id="rId22" Type="http://schemas.openxmlformats.org/officeDocument/2006/relationships/image" Target="../media/image683.png"/><Relationship Id="rId21" Type="http://schemas.openxmlformats.org/officeDocument/2006/relationships/image" Target="../media/image691.png"/><Relationship Id="rId23" Type="http://schemas.openxmlformats.org/officeDocument/2006/relationships/image" Target="../media/image679.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63.png"/><Relationship Id="rId4" Type="http://schemas.openxmlformats.org/officeDocument/2006/relationships/image" Target="../media/image705.png"/><Relationship Id="rId9" Type="http://schemas.openxmlformats.org/officeDocument/2006/relationships/image" Target="../media/image698.png"/><Relationship Id="rId5" Type="http://schemas.openxmlformats.org/officeDocument/2006/relationships/image" Target="../media/image669.png"/><Relationship Id="rId6" Type="http://schemas.openxmlformats.org/officeDocument/2006/relationships/image" Target="../media/image670.png"/><Relationship Id="rId7" Type="http://schemas.openxmlformats.org/officeDocument/2006/relationships/image" Target="../media/image674.png"/><Relationship Id="rId8" Type="http://schemas.openxmlformats.org/officeDocument/2006/relationships/image" Target="../media/image673.png"/><Relationship Id="rId11" Type="http://schemas.openxmlformats.org/officeDocument/2006/relationships/image" Target="../media/image675.png"/><Relationship Id="rId10" Type="http://schemas.openxmlformats.org/officeDocument/2006/relationships/image" Target="../media/image671.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690.png"/><Relationship Id="rId15" Type="http://schemas.openxmlformats.org/officeDocument/2006/relationships/image" Target="../media/image668.png"/><Relationship Id="rId14" Type="http://schemas.openxmlformats.org/officeDocument/2006/relationships/image" Target="../media/image676.png"/><Relationship Id="rId17" Type="http://schemas.openxmlformats.org/officeDocument/2006/relationships/image" Target="../media/image672.png"/><Relationship Id="rId16" Type="http://schemas.openxmlformats.org/officeDocument/2006/relationships/image" Target="../media/image688.png"/><Relationship Id="rId19" Type="http://schemas.openxmlformats.org/officeDocument/2006/relationships/image" Target="../media/image680.png"/><Relationship Id="rId18" Type="http://schemas.openxmlformats.org/officeDocument/2006/relationships/image" Target="../media/image6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677.png"/><Relationship Id="rId9" Type="http://schemas.openxmlformats.org/officeDocument/2006/relationships/image" Target="../media/image687.png"/><Relationship Id="rId5" Type="http://schemas.openxmlformats.org/officeDocument/2006/relationships/image" Target="../media/image682.png"/><Relationship Id="rId6" Type="http://schemas.openxmlformats.org/officeDocument/2006/relationships/image" Target="../media/image686.png"/><Relationship Id="rId7" Type="http://schemas.openxmlformats.org/officeDocument/2006/relationships/image" Target="../media/image693.png"/><Relationship Id="rId8" Type="http://schemas.openxmlformats.org/officeDocument/2006/relationships/image" Target="../media/image710.png"/><Relationship Id="rId11" Type="http://schemas.openxmlformats.org/officeDocument/2006/relationships/image" Target="../media/image695.png"/><Relationship Id="rId10" Type="http://schemas.openxmlformats.org/officeDocument/2006/relationships/image" Target="../media/image702.png"/><Relationship Id="rId13" Type="http://schemas.openxmlformats.org/officeDocument/2006/relationships/image" Target="../media/image700.png"/><Relationship Id="rId12" Type="http://schemas.openxmlformats.org/officeDocument/2006/relationships/image" Target="../media/image689.png"/><Relationship Id="rId15" Type="http://schemas.openxmlformats.org/officeDocument/2006/relationships/image" Target="../media/image707.png"/><Relationship Id="rId14" Type="http://schemas.openxmlformats.org/officeDocument/2006/relationships/image" Target="../media/image699.png"/><Relationship Id="rId16" Type="http://schemas.openxmlformats.org/officeDocument/2006/relationships/image" Target="../media/image697.png"/></Relationships>
</file>

<file path=ppt/slides/_rels/slide42.xml.rels><?xml version="1.0" encoding="UTF-8" standalone="yes"?><Relationships xmlns="http://schemas.openxmlformats.org/package/2006/relationships"><Relationship Id="rId20" Type="http://schemas.openxmlformats.org/officeDocument/2006/relationships/image" Target="../media/image731.png"/><Relationship Id="rId22" Type="http://schemas.openxmlformats.org/officeDocument/2006/relationships/image" Target="../media/image712.png"/><Relationship Id="rId21" Type="http://schemas.openxmlformats.org/officeDocument/2006/relationships/image" Target="../media/image718.png"/><Relationship Id="rId24" Type="http://schemas.openxmlformats.org/officeDocument/2006/relationships/image" Target="../media/image723.png"/><Relationship Id="rId23" Type="http://schemas.openxmlformats.org/officeDocument/2006/relationships/image" Target="../media/image716.pn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692.png"/><Relationship Id="rId9" Type="http://schemas.openxmlformats.org/officeDocument/2006/relationships/image" Target="../media/image711.png"/><Relationship Id="rId5" Type="http://schemas.openxmlformats.org/officeDocument/2006/relationships/image" Target="../media/image704.png"/><Relationship Id="rId6" Type="http://schemas.openxmlformats.org/officeDocument/2006/relationships/image" Target="../media/image696.png"/><Relationship Id="rId7" Type="http://schemas.openxmlformats.org/officeDocument/2006/relationships/image" Target="../media/image701.png"/><Relationship Id="rId8" Type="http://schemas.openxmlformats.org/officeDocument/2006/relationships/image" Target="../media/image703.png"/><Relationship Id="rId11" Type="http://schemas.openxmlformats.org/officeDocument/2006/relationships/image" Target="../media/image728.png"/><Relationship Id="rId10" Type="http://schemas.openxmlformats.org/officeDocument/2006/relationships/image" Target="../media/image715.png"/><Relationship Id="rId13" Type="http://schemas.openxmlformats.org/officeDocument/2006/relationships/image" Target="../media/image714.png"/><Relationship Id="rId12" Type="http://schemas.openxmlformats.org/officeDocument/2006/relationships/image" Target="../media/image706.png"/><Relationship Id="rId15" Type="http://schemas.openxmlformats.org/officeDocument/2006/relationships/image" Target="../media/image708.png"/><Relationship Id="rId14" Type="http://schemas.openxmlformats.org/officeDocument/2006/relationships/image" Target="../media/image726.png"/><Relationship Id="rId17" Type="http://schemas.openxmlformats.org/officeDocument/2006/relationships/image" Target="../media/image713.png"/><Relationship Id="rId16" Type="http://schemas.openxmlformats.org/officeDocument/2006/relationships/image" Target="../media/image719.png"/><Relationship Id="rId19" Type="http://schemas.openxmlformats.org/officeDocument/2006/relationships/image" Target="../media/image717.png"/><Relationship Id="rId18" Type="http://schemas.openxmlformats.org/officeDocument/2006/relationships/image" Target="../media/image70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20.png"/><Relationship Id="rId4" Type="http://schemas.openxmlformats.org/officeDocument/2006/relationships/image" Target="../media/image722.png"/><Relationship Id="rId9" Type="http://schemas.openxmlformats.org/officeDocument/2006/relationships/image" Target="../media/image724.png"/><Relationship Id="rId5" Type="http://schemas.openxmlformats.org/officeDocument/2006/relationships/image" Target="../media/image742.png"/><Relationship Id="rId6" Type="http://schemas.openxmlformats.org/officeDocument/2006/relationships/image" Target="../media/image725.png"/><Relationship Id="rId7" Type="http://schemas.openxmlformats.org/officeDocument/2006/relationships/image" Target="../media/image721.png"/><Relationship Id="rId8" Type="http://schemas.openxmlformats.org/officeDocument/2006/relationships/image" Target="../media/image727.png"/><Relationship Id="rId11" Type="http://schemas.openxmlformats.org/officeDocument/2006/relationships/image" Target="../media/image739.png"/><Relationship Id="rId10" Type="http://schemas.openxmlformats.org/officeDocument/2006/relationships/image" Target="../media/image736.png"/><Relationship Id="rId13" Type="http://schemas.openxmlformats.org/officeDocument/2006/relationships/image" Target="../media/image733.png"/><Relationship Id="rId12" Type="http://schemas.openxmlformats.org/officeDocument/2006/relationships/hyperlink" Target="https://docs.google.com/spreadsheets/d/1FNcTlsU41iI1U8Jq0Yd-YqwJDUa089AInNnULL-K9hE/edit#gid=0" TargetMode="External"/><Relationship Id="rId15" Type="http://schemas.openxmlformats.org/officeDocument/2006/relationships/image" Target="../media/image758.png"/><Relationship Id="rId14" Type="http://schemas.openxmlformats.org/officeDocument/2006/relationships/image" Target="../media/image734.png"/><Relationship Id="rId17" Type="http://schemas.openxmlformats.org/officeDocument/2006/relationships/image" Target="../media/image743.png"/><Relationship Id="rId16" Type="http://schemas.openxmlformats.org/officeDocument/2006/relationships/image" Target="../media/image729.png"/><Relationship Id="rId18" Type="http://schemas.openxmlformats.org/officeDocument/2006/relationships/image" Target="../media/image7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738.png"/><Relationship Id="rId9" Type="http://schemas.openxmlformats.org/officeDocument/2006/relationships/image" Target="../media/image753.png"/><Relationship Id="rId5" Type="http://schemas.openxmlformats.org/officeDocument/2006/relationships/image" Target="../media/image735.png"/><Relationship Id="rId6" Type="http://schemas.openxmlformats.org/officeDocument/2006/relationships/image" Target="../media/image737.png"/><Relationship Id="rId7" Type="http://schemas.openxmlformats.org/officeDocument/2006/relationships/image" Target="../media/image740.png"/><Relationship Id="rId8" Type="http://schemas.openxmlformats.org/officeDocument/2006/relationships/image" Target="../media/image747.png"/><Relationship Id="rId11" Type="http://schemas.openxmlformats.org/officeDocument/2006/relationships/image" Target="../media/image741.png"/><Relationship Id="rId10" Type="http://schemas.openxmlformats.org/officeDocument/2006/relationships/image" Target="../media/image748.png"/><Relationship Id="rId13" Type="http://schemas.openxmlformats.org/officeDocument/2006/relationships/image" Target="../media/image749.png"/><Relationship Id="rId12" Type="http://schemas.openxmlformats.org/officeDocument/2006/relationships/image" Target="../media/image776.png"/><Relationship Id="rId15" Type="http://schemas.openxmlformats.org/officeDocument/2006/relationships/image" Target="../media/image754.png"/><Relationship Id="rId14" Type="http://schemas.openxmlformats.org/officeDocument/2006/relationships/image" Target="../media/image755.png"/><Relationship Id="rId16" Type="http://schemas.openxmlformats.org/officeDocument/2006/relationships/image" Target="../media/image746.png"/></Relationships>
</file>

<file path=ppt/slides/_rels/slide45.xml.rels><?xml version="1.0" encoding="UTF-8" standalone="yes"?><Relationships xmlns="http://schemas.openxmlformats.org/package/2006/relationships"><Relationship Id="rId20" Type="http://schemas.openxmlformats.org/officeDocument/2006/relationships/image" Target="../media/image763.png"/><Relationship Id="rId22" Type="http://schemas.openxmlformats.org/officeDocument/2006/relationships/image" Target="../media/image767.png"/><Relationship Id="rId21" Type="http://schemas.openxmlformats.org/officeDocument/2006/relationships/image" Target="../media/image764.png"/><Relationship Id="rId23" Type="http://schemas.openxmlformats.org/officeDocument/2006/relationships/image" Target="../media/image769.pn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771.png"/><Relationship Id="rId9" Type="http://schemas.openxmlformats.org/officeDocument/2006/relationships/image" Target="../media/image751.png"/><Relationship Id="rId5" Type="http://schemas.openxmlformats.org/officeDocument/2006/relationships/image" Target="../media/image750.png"/><Relationship Id="rId6" Type="http://schemas.openxmlformats.org/officeDocument/2006/relationships/image" Target="../media/image752.png"/><Relationship Id="rId7" Type="http://schemas.openxmlformats.org/officeDocument/2006/relationships/image" Target="../media/image759.png"/><Relationship Id="rId8" Type="http://schemas.openxmlformats.org/officeDocument/2006/relationships/image" Target="../media/image756.png"/><Relationship Id="rId11" Type="http://schemas.openxmlformats.org/officeDocument/2006/relationships/image" Target="../media/image774.png"/><Relationship Id="rId10" Type="http://schemas.openxmlformats.org/officeDocument/2006/relationships/image" Target="../media/image757.png"/><Relationship Id="rId13" Type="http://schemas.openxmlformats.org/officeDocument/2006/relationships/image" Target="../media/image765.png"/><Relationship Id="rId12" Type="http://schemas.openxmlformats.org/officeDocument/2006/relationships/image" Target="../media/image760.png"/><Relationship Id="rId15" Type="http://schemas.openxmlformats.org/officeDocument/2006/relationships/image" Target="../media/image761.png"/><Relationship Id="rId14" Type="http://schemas.openxmlformats.org/officeDocument/2006/relationships/image" Target="../media/image773.png"/><Relationship Id="rId17" Type="http://schemas.openxmlformats.org/officeDocument/2006/relationships/image" Target="../media/image768.png"/><Relationship Id="rId16" Type="http://schemas.openxmlformats.org/officeDocument/2006/relationships/image" Target="../media/image766.png"/><Relationship Id="rId19" Type="http://schemas.openxmlformats.org/officeDocument/2006/relationships/image" Target="../media/image762.png"/><Relationship Id="rId18" Type="http://schemas.openxmlformats.org/officeDocument/2006/relationships/image" Target="../media/image783.png"/></Relationships>
</file>

<file path=ppt/slides/_rels/slide46.xml.rels><?xml version="1.0" encoding="UTF-8" standalone="yes"?><Relationships xmlns="http://schemas.openxmlformats.org/package/2006/relationships"><Relationship Id="rId20" Type="http://schemas.openxmlformats.org/officeDocument/2006/relationships/image" Target="../media/image780.pn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75.png"/><Relationship Id="rId4" Type="http://schemas.openxmlformats.org/officeDocument/2006/relationships/image" Target="../media/image772.png"/><Relationship Id="rId9" Type="http://schemas.openxmlformats.org/officeDocument/2006/relationships/image" Target="../media/image789.png"/><Relationship Id="rId5" Type="http://schemas.openxmlformats.org/officeDocument/2006/relationships/image" Target="../media/image770.png"/><Relationship Id="rId6" Type="http://schemas.openxmlformats.org/officeDocument/2006/relationships/image" Target="../media/image781.png"/><Relationship Id="rId7" Type="http://schemas.openxmlformats.org/officeDocument/2006/relationships/image" Target="../media/image779.png"/><Relationship Id="rId8" Type="http://schemas.openxmlformats.org/officeDocument/2006/relationships/image" Target="../media/image782.png"/><Relationship Id="rId11" Type="http://schemas.openxmlformats.org/officeDocument/2006/relationships/image" Target="../media/image778.png"/><Relationship Id="rId10" Type="http://schemas.openxmlformats.org/officeDocument/2006/relationships/image" Target="../media/image777.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788.png"/><Relationship Id="rId15" Type="http://schemas.openxmlformats.org/officeDocument/2006/relationships/image" Target="../media/image786.png"/><Relationship Id="rId14" Type="http://schemas.openxmlformats.org/officeDocument/2006/relationships/image" Target="../media/image785.png"/><Relationship Id="rId17" Type="http://schemas.openxmlformats.org/officeDocument/2006/relationships/image" Target="../media/image784.png"/><Relationship Id="rId16" Type="http://schemas.openxmlformats.org/officeDocument/2006/relationships/image" Target="../media/image794.png"/><Relationship Id="rId19" Type="http://schemas.openxmlformats.org/officeDocument/2006/relationships/image" Target="../media/image801.png"/><Relationship Id="rId18" Type="http://schemas.openxmlformats.org/officeDocument/2006/relationships/image" Target="../media/image7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797.png"/><Relationship Id="rId9" Type="http://schemas.openxmlformats.org/officeDocument/2006/relationships/image" Target="../media/image791.png"/><Relationship Id="rId5" Type="http://schemas.openxmlformats.org/officeDocument/2006/relationships/image" Target="../media/image790.png"/><Relationship Id="rId6" Type="http://schemas.openxmlformats.org/officeDocument/2006/relationships/image" Target="../media/image793.png"/><Relationship Id="rId7" Type="http://schemas.openxmlformats.org/officeDocument/2006/relationships/image" Target="../media/image803.png"/><Relationship Id="rId8" Type="http://schemas.openxmlformats.org/officeDocument/2006/relationships/image" Target="../media/image800.png"/><Relationship Id="rId11" Type="http://schemas.openxmlformats.org/officeDocument/2006/relationships/image" Target="../media/image798.png"/><Relationship Id="rId10" Type="http://schemas.openxmlformats.org/officeDocument/2006/relationships/image" Target="../media/image792.png"/><Relationship Id="rId13" Type="http://schemas.openxmlformats.org/officeDocument/2006/relationships/image" Target="../media/image808.png"/><Relationship Id="rId12" Type="http://schemas.openxmlformats.org/officeDocument/2006/relationships/image" Target="../media/image795.png"/><Relationship Id="rId15" Type="http://schemas.openxmlformats.org/officeDocument/2006/relationships/image" Target="../media/image813.png"/><Relationship Id="rId14" Type="http://schemas.openxmlformats.org/officeDocument/2006/relationships/image" Target="../media/image812.png"/><Relationship Id="rId17" Type="http://schemas.openxmlformats.org/officeDocument/2006/relationships/image" Target="../media/image799.png"/><Relationship Id="rId16" Type="http://schemas.openxmlformats.org/officeDocument/2006/relationships/image" Target="../media/image802.png"/></Relationships>
</file>

<file path=ppt/slides/_rels/slide48.xml.rels><?xml version="1.0" encoding="UTF-8" standalone="yes"?><Relationships xmlns="http://schemas.openxmlformats.org/package/2006/relationships"><Relationship Id="rId20" Type="http://schemas.openxmlformats.org/officeDocument/2006/relationships/image" Target="../media/image823.png"/><Relationship Id="rId22" Type="http://schemas.openxmlformats.org/officeDocument/2006/relationships/image" Target="../media/image834.png"/><Relationship Id="rId21" Type="http://schemas.openxmlformats.org/officeDocument/2006/relationships/image" Target="../media/image824.png"/><Relationship Id="rId24" Type="http://schemas.openxmlformats.org/officeDocument/2006/relationships/image" Target="../media/image836.png"/><Relationship Id="rId23" Type="http://schemas.openxmlformats.org/officeDocument/2006/relationships/image" Target="../media/image819.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805.png"/><Relationship Id="rId9" Type="http://schemas.openxmlformats.org/officeDocument/2006/relationships/image" Target="../media/image817.png"/><Relationship Id="rId26" Type="http://schemas.openxmlformats.org/officeDocument/2006/relationships/image" Target="../media/image831.png"/><Relationship Id="rId25" Type="http://schemas.openxmlformats.org/officeDocument/2006/relationships/image" Target="../media/image825.png"/><Relationship Id="rId28" Type="http://schemas.openxmlformats.org/officeDocument/2006/relationships/image" Target="../media/image826.png"/><Relationship Id="rId27" Type="http://schemas.openxmlformats.org/officeDocument/2006/relationships/image" Target="../media/image832.png"/><Relationship Id="rId5" Type="http://schemas.openxmlformats.org/officeDocument/2006/relationships/image" Target="../media/image814.png"/><Relationship Id="rId6" Type="http://schemas.openxmlformats.org/officeDocument/2006/relationships/image" Target="../media/image807.png"/><Relationship Id="rId29" Type="http://schemas.openxmlformats.org/officeDocument/2006/relationships/image" Target="../media/image828.png"/><Relationship Id="rId7" Type="http://schemas.openxmlformats.org/officeDocument/2006/relationships/image" Target="../media/image815.png"/><Relationship Id="rId8" Type="http://schemas.openxmlformats.org/officeDocument/2006/relationships/image" Target="../media/image804.png"/><Relationship Id="rId31" Type="http://schemas.openxmlformats.org/officeDocument/2006/relationships/image" Target="../media/image827.png"/><Relationship Id="rId30" Type="http://schemas.openxmlformats.org/officeDocument/2006/relationships/image" Target="../media/image833.png"/><Relationship Id="rId11" Type="http://schemas.openxmlformats.org/officeDocument/2006/relationships/image" Target="../media/image809.png"/><Relationship Id="rId33" Type="http://schemas.openxmlformats.org/officeDocument/2006/relationships/image" Target="../media/image838.png"/><Relationship Id="rId10" Type="http://schemas.openxmlformats.org/officeDocument/2006/relationships/image" Target="../media/image810.png"/><Relationship Id="rId32" Type="http://schemas.openxmlformats.org/officeDocument/2006/relationships/image" Target="../media/image830.png"/><Relationship Id="rId13" Type="http://schemas.openxmlformats.org/officeDocument/2006/relationships/image" Target="../media/image816.png"/><Relationship Id="rId35" Type="http://schemas.openxmlformats.org/officeDocument/2006/relationships/image" Target="../media/image837.png"/><Relationship Id="rId12" Type="http://schemas.openxmlformats.org/officeDocument/2006/relationships/image" Target="../media/image811.png"/><Relationship Id="rId34" Type="http://schemas.openxmlformats.org/officeDocument/2006/relationships/image" Target="../media/image840.png"/><Relationship Id="rId15" Type="http://schemas.openxmlformats.org/officeDocument/2006/relationships/image" Target="../media/image821.png"/><Relationship Id="rId14" Type="http://schemas.openxmlformats.org/officeDocument/2006/relationships/image" Target="../media/image822.png"/><Relationship Id="rId17" Type="http://schemas.openxmlformats.org/officeDocument/2006/relationships/image" Target="../media/image829.png"/><Relationship Id="rId16" Type="http://schemas.openxmlformats.org/officeDocument/2006/relationships/image" Target="../media/image835.png"/><Relationship Id="rId19" Type="http://schemas.openxmlformats.org/officeDocument/2006/relationships/image" Target="../media/image818.png"/><Relationship Id="rId18" Type="http://schemas.openxmlformats.org/officeDocument/2006/relationships/image" Target="../media/image8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842.png"/><Relationship Id="rId5" Type="http://schemas.openxmlformats.org/officeDocument/2006/relationships/image" Target="../media/image839.png"/><Relationship Id="rId6" Type="http://schemas.openxmlformats.org/officeDocument/2006/relationships/image" Target="../media/image841.png"/><Relationship Id="rId7" Type="http://schemas.openxmlformats.org/officeDocument/2006/relationships/image" Target="../media/image863.png"/></Relationships>
</file>

<file path=ppt/slides/_rels/slide5.xml.rels><?xml version="1.0" encoding="UTF-8" standalone="yes"?><Relationships xmlns="http://schemas.openxmlformats.org/package/2006/relationships"><Relationship Id="rId20" Type="http://schemas.openxmlformats.org/officeDocument/2006/relationships/image" Target="../media/image69.png"/><Relationship Id="rId11" Type="http://schemas.openxmlformats.org/officeDocument/2006/relationships/image" Target="../media/image58.png"/><Relationship Id="rId10" Type="http://schemas.openxmlformats.org/officeDocument/2006/relationships/image" Target="../media/image52.png"/><Relationship Id="rId21" Type="http://schemas.openxmlformats.org/officeDocument/2006/relationships/image" Target="../media/image67.png"/><Relationship Id="rId13" Type="http://schemas.openxmlformats.org/officeDocument/2006/relationships/image" Target="../media/image55.png"/><Relationship Id="rId12"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59.png"/><Relationship Id="rId9" Type="http://schemas.openxmlformats.org/officeDocument/2006/relationships/image" Target="../media/image56.png"/><Relationship Id="rId15" Type="http://schemas.openxmlformats.org/officeDocument/2006/relationships/image" Target="../media/image63.png"/><Relationship Id="rId14" Type="http://schemas.openxmlformats.org/officeDocument/2006/relationships/image" Target="../media/image54.png"/><Relationship Id="rId17" Type="http://schemas.openxmlformats.org/officeDocument/2006/relationships/image" Target="../media/image61.png"/><Relationship Id="rId16" Type="http://schemas.openxmlformats.org/officeDocument/2006/relationships/image" Target="../media/image64.png"/><Relationship Id="rId5" Type="http://schemas.openxmlformats.org/officeDocument/2006/relationships/image" Target="../media/image71.png"/><Relationship Id="rId19" Type="http://schemas.openxmlformats.org/officeDocument/2006/relationships/image" Target="../media/image62.png"/><Relationship Id="rId6" Type="http://schemas.openxmlformats.org/officeDocument/2006/relationships/image" Target="../media/image50.png"/><Relationship Id="rId18" Type="http://schemas.openxmlformats.org/officeDocument/2006/relationships/image" Target="../media/image57.png"/><Relationship Id="rId7" Type="http://schemas.openxmlformats.org/officeDocument/2006/relationships/image" Target="../media/image65.png"/><Relationship Id="rId8" Type="http://schemas.openxmlformats.org/officeDocument/2006/relationships/image" Target="../media/image6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845.png"/><Relationship Id="rId9" Type="http://schemas.openxmlformats.org/officeDocument/2006/relationships/image" Target="../media/image848.png"/><Relationship Id="rId5" Type="http://schemas.openxmlformats.org/officeDocument/2006/relationships/image" Target="../media/image846.png"/><Relationship Id="rId6" Type="http://schemas.openxmlformats.org/officeDocument/2006/relationships/image" Target="../media/image854.png"/><Relationship Id="rId7" Type="http://schemas.openxmlformats.org/officeDocument/2006/relationships/image" Target="../media/image881.png"/><Relationship Id="rId8" Type="http://schemas.openxmlformats.org/officeDocument/2006/relationships/image" Target="../media/image843.png"/></Relationships>
</file>

<file path=ppt/slides/_rels/slide51.xml.rels><?xml version="1.0" encoding="UTF-8" standalone="yes"?><Relationships xmlns="http://schemas.openxmlformats.org/package/2006/relationships"><Relationship Id="rId20" Type="http://schemas.openxmlformats.org/officeDocument/2006/relationships/image" Target="../media/image865.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844.png"/><Relationship Id="rId9" Type="http://schemas.openxmlformats.org/officeDocument/2006/relationships/image" Target="../media/image858.png"/><Relationship Id="rId5" Type="http://schemas.openxmlformats.org/officeDocument/2006/relationships/image" Target="../media/image847.png"/><Relationship Id="rId6" Type="http://schemas.openxmlformats.org/officeDocument/2006/relationships/image" Target="../media/image857.png"/><Relationship Id="rId7" Type="http://schemas.openxmlformats.org/officeDocument/2006/relationships/image" Target="../media/image866.png"/><Relationship Id="rId8" Type="http://schemas.openxmlformats.org/officeDocument/2006/relationships/image" Target="../media/image849.png"/><Relationship Id="rId11" Type="http://schemas.openxmlformats.org/officeDocument/2006/relationships/image" Target="../media/image850.png"/><Relationship Id="rId10" Type="http://schemas.openxmlformats.org/officeDocument/2006/relationships/image" Target="../media/image856.png"/><Relationship Id="rId13" Type="http://schemas.openxmlformats.org/officeDocument/2006/relationships/image" Target="../media/image864.png"/><Relationship Id="rId12" Type="http://schemas.openxmlformats.org/officeDocument/2006/relationships/image" Target="../media/image855.png"/><Relationship Id="rId15" Type="http://schemas.openxmlformats.org/officeDocument/2006/relationships/image" Target="../media/image852.png"/><Relationship Id="rId14" Type="http://schemas.openxmlformats.org/officeDocument/2006/relationships/image" Target="../media/image851.png"/><Relationship Id="rId17" Type="http://schemas.openxmlformats.org/officeDocument/2006/relationships/image" Target="../media/image862.png"/><Relationship Id="rId16" Type="http://schemas.openxmlformats.org/officeDocument/2006/relationships/image" Target="../media/image859.png"/><Relationship Id="rId19" Type="http://schemas.openxmlformats.org/officeDocument/2006/relationships/image" Target="../media/image860.png"/><Relationship Id="rId18" Type="http://schemas.openxmlformats.org/officeDocument/2006/relationships/image" Target="../media/image880.png"/></Relationships>
</file>

<file path=ppt/slides/_rels/slide52.xml.rels><?xml version="1.0" encoding="UTF-8" standalone="yes"?><Relationships xmlns="http://schemas.openxmlformats.org/package/2006/relationships"><Relationship Id="rId20" Type="http://schemas.openxmlformats.org/officeDocument/2006/relationships/image" Target="../media/image893.png"/><Relationship Id="rId21" Type="http://schemas.openxmlformats.org/officeDocument/2006/relationships/image" Target="../media/image886.png"/><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869.png"/><Relationship Id="rId9" Type="http://schemas.openxmlformats.org/officeDocument/2006/relationships/image" Target="../media/image874.png"/><Relationship Id="rId5" Type="http://schemas.openxmlformats.org/officeDocument/2006/relationships/image" Target="../media/image868.png"/><Relationship Id="rId6" Type="http://schemas.openxmlformats.org/officeDocument/2006/relationships/image" Target="../media/image871.png"/><Relationship Id="rId7" Type="http://schemas.openxmlformats.org/officeDocument/2006/relationships/image" Target="../media/image870.png"/><Relationship Id="rId8" Type="http://schemas.openxmlformats.org/officeDocument/2006/relationships/image" Target="../media/image875.png"/><Relationship Id="rId11" Type="http://schemas.openxmlformats.org/officeDocument/2006/relationships/image" Target="../media/image883.png"/><Relationship Id="rId10" Type="http://schemas.openxmlformats.org/officeDocument/2006/relationships/image" Target="../media/image872.png"/><Relationship Id="rId13" Type="http://schemas.openxmlformats.org/officeDocument/2006/relationships/image" Target="../media/image882.png"/><Relationship Id="rId12" Type="http://schemas.openxmlformats.org/officeDocument/2006/relationships/image" Target="../media/image884.png"/><Relationship Id="rId15" Type="http://schemas.openxmlformats.org/officeDocument/2006/relationships/image" Target="../media/image877.png"/><Relationship Id="rId14" Type="http://schemas.openxmlformats.org/officeDocument/2006/relationships/image" Target="../media/image876.png"/><Relationship Id="rId17" Type="http://schemas.openxmlformats.org/officeDocument/2006/relationships/image" Target="../media/image890.png"/><Relationship Id="rId16" Type="http://schemas.openxmlformats.org/officeDocument/2006/relationships/image" Target="../media/image885.png"/><Relationship Id="rId19" Type="http://schemas.openxmlformats.org/officeDocument/2006/relationships/image" Target="../media/image878.png"/><Relationship Id="rId18" Type="http://schemas.openxmlformats.org/officeDocument/2006/relationships/image" Target="../media/image8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91.png"/><Relationship Id="rId4" Type="http://schemas.openxmlformats.org/officeDocument/2006/relationships/image" Target="../media/image887.png"/><Relationship Id="rId9" Type="http://schemas.openxmlformats.org/officeDocument/2006/relationships/image" Target="../media/image889.png"/><Relationship Id="rId5" Type="http://schemas.openxmlformats.org/officeDocument/2006/relationships/image" Target="../media/image888.png"/><Relationship Id="rId6" Type="http://schemas.openxmlformats.org/officeDocument/2006/relationships/image" Target="../media/image894.png"/><Relationship Id="rId7" Type="http://schemas.openxmlformats.org/officeDocument/2006/relationships/image" Target="../media/image921.png"/><Relationship Id="rId8" Type="http://schemas.openxmlformats.org/officeDocument/2006/relationships/image" Target="../media/image896.png"/><Relationship Id="rId11" Type="http://schemas.openxmlformats.org/officeDocument/2006/relationships/image" Target="../media/image895.png"/><Relationship Id="rId10" Type="http://schemas.openxmlformats.org/officeDocument/2006/relationships/image" Target="../media/image892.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908.png"/><Relationship Id="rId15" Type="http://schemas.openxmlformats.org/officeDocument/2006/relationships/image" Target="../media/image906.png"/><Relationship Id="rId14" Type="http://schemas.openxmlformats.org/officeDocument/2006/relationships/image" Target="../media/image899.png"/><Relationship Id="rId17" Type="http://schemas.openxmlformats.org/officeDocument/2006/relationships/image" Target="../media/image901.png"/><Relationship Id="rId16" Type="http://schemas.openxmlformats.org/officeDocument/2006/relationships/image" Target="../media/image898.png"/><Relationship Id="rId19" Type="http://schemas.openxmlformats.org/officeDocument/2006/relationships/image" Target="../media/image905.png"/><Relationship Id="rId18" Type="http://schemas.openxmlformats.org/officeDocument/2006/relationships/image" Target="../media/image8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900.png"/><Relationship Id="rId9" Type="http://schemas.openxmlformats.org/officeDocument/2006/relationships/image" Target="../media/image907.png"/><Relationship Id="rId5" Type="http://schemas.openxmlformats.org/officeDocument/2006/relationships/image" Target="../media/image902.png"/><Relationship Id="rId6" Type="http://schemas.openxmlformats.org/officeDocument/2006/relationships/image" Target="../media/image913.png"/><Relationship Id="rId7" Type="http://schemas.openxmlformats.org/officeDocument/2006/relationships/image" Target="../media/image917.png"/><Relationship Id="rId8" Type="http://schemas.openxmlformats.org/officeDocument/2006/relationships/image" Target="../media/image909.png"/><Relationship Id="rId11" Type="http://schemas.openxmlformats.org/officeDocument/2006/relationships/image" Target="../media/image919.png"/><Relationship Id="rId10" Type="http://schemas.openxmlformats.org/officeDocument/2006/relationships/image" Target="../media/image903.png"/><Relationship Id="rId13" Type="http://schemas.openxmlformats.org/officeDocument/2006/relationships/image" Target="../media/image914.png"/><Relationship Id="rId12" Type="http://schemas.openxmlformats.org/officeDocument/2006/relationships/image" Target="../media/image904.png"/><Relationship Id="rId15" Type="http://schemas.openxmlformats.org/officeDocument/2006/relationships/image" Target="../media/image920.png"/><Relationship Id="rId14" Type="http://schemas.openxmlformats.org/officeDocument/2006/relationships/image" Target="../media/image910.png"/><Relationship Id="rId17" Type="http://schemas.openxmlformats.org/officeDocument/2006/relationships/image" Target="../media/image943.png"/><Relationship Id="rId16" Type="http://schemas.openxmlformats.org/officeDocument/2006/relationships/image" Target="../media/image923.png"/></Relationships>
</file>

<file path=ppt/slides/_rels/slide55.xml.rels><?xml version="1.0" encoding="UTF-8" standalone="yes"?><Relationships xmlns="http://schemas.openxmlformats.org/package/2006/relationships"><Relationship Id="rId20" Type="http://schemas.openxmlformats.org/officeDocument/2006/relationships/image" Target="../media/image940.png"/><Relationship Id="rId22" Type="http://schemas.openxmlformats.org/officeDocument/2006/relationships/image" Target="../media/image930.png"/><Relationship Id="rId21" Type="http://schemas.openxmlformats.org/officeDocument/2006/relationships/image" Target="../media/image936.png"/><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911.png"/><Relationship Id="rId9" Type="http://schemas.openxmlformats.org/officeDocument/2006/relationships/image" Target="../media/image926.png"/><Relationship Id="rId5" Type="http://schemas.openxmlformats.org/officeDocument/2006/relationships/image" Target="../media/image931.png"/><Relationship Id="rId6" Type="http://schemas.openxmlformats.org/officeDocument/2006/relationships/image" Target="../media/image918.png"/><Relationship Id="rId7" Type="http://schemas.openxmlformats.org/officeDocument/2006/relationships/image" Target="../media/image916.png"/><Relationship Id="rId8" Type="http://schemas.openxmlformats.org/officeDocument/2006/relationships/image" Target="../media/image925.png"/><Relationship Id="rId11" Type="http://schemas.openxmlformats.org/officeDocument/2006/relationships/image" Target="../media/image934.png"/><Relationship Id="rId10" Type="http://schemas.openxmlformats.org/officeDocument/2006/relationships/image" Target="../media/image924.png"/><Relationship Id="rId13" Type="http://schemas.openxmlformats.org/officeDocument/2006/relationships/image" Target="../media/image922.png"/><Relationship Id="rId12" Type="http://schemas.openxmlformats.org/officeDocument/2006/relationships/image" Target="../media/image933.png"/><Relationship Id="rId15" Type="http://schemas.openxmlformats.org/officeDocument/2006/relationships/image" Target="../media/image942.png"/><Relationship Id="rId14" Type="http://schemas.openxmlformats.org/officeDocument/2006/relationships/image" Target="../media/image927.png"/><Relationship Id="rId17" Type="http://schemas.openxmlformats.org/officeDocument/2006/relationships/image" Target="../media/image935.png"/><Relationship Id="rId16" Type="http://schemas.openxmlformats.org/officeDocument/2006/relationships/image" Target="../media/image939.png"/><Relationship Id="rId19" Type="http://schemas.openxmlformats.org/officeDocument/2006/relationships/image" Target="../media/image938.png"/><Relationship Id="rId18" Type="http://schemas.openxmlformats.org/officeDocument/2006/relationships/image" Target="../media/image928.png"/></Relationships>
</file>

<file path=ppt/slides/_rels/slide56.xml.rels><?xml version="1.0" encoding="UTF-8" standalone="yes"?><Relationships xmlns="http://schemas.openxmlformats.org/package/2006/relationships"><Relationship Id="rId20" Type="http://schemas.openxmlformats.org/officeDocument/2006/relationships/image" Target="../media/image960.png"/><Relationship Id="rId22" Type="http://schemas.openxmlformats.org/officeDocument/2006/relationships/image" Target="../media/image951.png"/><Relationship Id="rId21" Type="http://schemas.openxmlformats.org/officeDocument/2006/relationships/image" Target="../media/image954.png"/><Relationship Id="rId23" Type="http://schemas.openxmlformats.org/officeDocument/2006/relationships/image" Target="../media/image964.pn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37.png"/><Relationship Id="rId4" Type="http://schemas.openxmlformats.org/officeDocument/2006/relationships/image" Target="../media/image929.png"/><Relationship Id="rId9" Type="http://schemas.openxmlformats.org/officeDocument/2006/relationships/image" Target="../media/image947.png"/><Relationship Id="rId5" Type="http://schemas.openxmlformats.org/officeDocument/2006/relationships/image" Target="../media/image941.png"/><Relationship Id="rId6" Type="http://schemas.openxmlformats.org/officeDocument/2006/relationships/image" Target="../media/image932.png"/><Relationship Id="rId7" Type="http://schemas.openxmlformats.org/officeDocument/2006/relationships/image" Target="../media/image944.png"/><Relationship Id="rId8" Type="http://schemas.openxmlformats.org/officeDocument/2006/relationships/image" Target="../media/image945.png"/><Relationship Id="rId11" Type="http://schemas.openxmlformats.org/officeDocument/2006/relationships/image" Target="../media/image950.png"/><Relationship Id="rId10" Type="http://schemas.openxmlformats.org/officeDocument/2006/relationships/image" Target="../media/image953.png"/><Relationship Id="rId13" Type="http://schemas.openxmlformats.org/officeDocument/2006/relationships/image" Target="../media/image949.png"/><Relationship Id="rId12" Type="http://schemas.openxmlformats.org/officeDocument/2006/relationships/hyperlink" Target="https://docs.google.com/spreadsheets/d/1FNcTlsU41iI1U8Jq0Yd-YqwJDUa089AInNnULL-K9hE/edit#gid=0" TargetMode="External"/><Relationship Id="rId15" Type="http://schemas.openxmlformats.org/officeDocument/2006/relationships/image" Target="../media/image948.png"/><Relationship Id="rId14" Type="http://schemas.openxmlformats.org/officeDocument/2006/relationships/image" Target="../media/image957.png"/><Relationship Id="rId17" Type="http://schemas.openxmlformats.org/officeDocument/2006/relationships/image" Target="../media/image955.png"/><Relationship Id="rId16" Type="http://schemas.openxmlformats.org/officeDocument/2006/relationships/image" Target="../media/image946.png"/><Relationship Id="rId19" Type="http://schemas.openxmlformats.org/officeDocument/2006/relationships/image" Target="../media/image956.png"/><Relationship Id="rId18" Type="http://schemas.openxmlformats.org/officeDocument/2006/relationships/image" Target="../media/image952.png"/></Relationships>
</file>

<file path=ppt/slides/_rels/slide57.xml.rels><?xml version="1.0" encoding="UTF-8" standalone="yes"?><Relationships xmlns="http://schemas.openxmlformats.org/package/2006/relationships"><Relationship Id="rId20" Type="http://schemas.openxmlformats.org/officeDocument/2006/relationships/image" Target="../media/image972.pn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963.png"/><Relationship Id="rId9" Type="http://schemas.openxmlformats.org/officeDocument/2006/relationships/image" Target="../media/image961.png"/><Relationship Id="rId5" Type="http://schemas.openxmlformats.org/officeDocument/2006/relationships/image" Target="../media/image973.png"/><Relationship Id="rId6" Type="http://schemas.openxmlformats.org/officeDocument/2006/relationships/image" Target="../media/image958.png"/><Relationship Id="rId7" Type="http://schemas.openxmlformats.org/officeDocument/2006/relationships/image" Target="../media/image983.png"/><Relationship Id="rId8" Type="http://schemas.openxmlformats.org/officeDocument/2006/relationships/image" Target="../media/image959.png"/><Relationship Id="rId11" Type="http://schemas.openxmlformats.org/officeDocument/2006/relationships/image" Target="../media/image984.png"/><Relationship Id="rId10" Type="http://schemas.openxmlformats.org/officeDocument/2006/relationships/image" Target="../media/image970.png"/><Relationship Id="rId13" Type="http://schemas.openxmlformats.org/officeDocument/2006/relationships/image" Target="../media/image966.png"/><Relationship Id="rId12" Type="http://schemas.openxmlformats.org/officeDocument/2006/relationships/image" Target="../media/image965.png"/><Relationship Id="rId15" Type="http://schemas.openxmlformats.org/officeDocument/2006/relationships/image" Target="../media/image969.png"/><Relationship Id="rId14" Type="http://schemas.openxmlformats.org/officeDocument/2006/relationships/image" Target="../media/image979.png"/><Relationship Id="rId17" Type="http://schemas.openxmlformats.org/officeDocument/2006/relationships/image" Target="../media/image962.png"/><Relationship Id="rId16" Type="http://schemas.openxmlformats.org/officeDocument/2006/relationships/image" Target="../media/image967.png"/><Relationship Id="rId19" Type="http://schemas.openxmlformats.org/officeDocument/2006/relationships/image" Target="../media/image982.png"/><Relationship Id="rId18" Type="http://schemas.openxmlformats.org/officeDocument/2006/relationships/image" Target="../media/image968.png"/></Relationships>
</file>

<file path=ppt/slides/_rels/slide58.xml.rels><?xml version="1.0" encoding="UTF-8" standalone="yes"?><Relationships xmlns="http://schemas.openxmlformats.org/package/2006/relationships"><Relationship Id="rId20" Type="http://schemas.openxmlformats.org/officeDocument/2006/relationships/image" Target="../media/image990.png"/><Relationship Id="rId22" Type="http://schemas.openxmlformats.org/officeDocument/2006/relationships/image" Target="../media/image993.png"/><Relationship Id="rId21" Type="http://schemas.openxmlformats.org/officeDocument/2006/relationships/image" Target="../media/image992.png"/><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975.png"/><Relationship Id="rId9" Type="http://schemas.openxmlformats.org/officeDocument/2006/relationships/image" Target="../media/image986.png"/><Relationship Id="rId5" Type="http://schemas.openxmlformats.org/officeDocument/2006/relationships/image" Target="../media/image971.png"/><Relationship Id="rId6" Type="http://schemas.openxmlformats.org/officeDocument/2006/relationships/image" Target="../media/image974.png"/><Relationship Id="rId7" Type="http://schemas.openxmlformats.org/officeDocument/2006/relationships/image" Target="../media/image989.png"/><Relationship Id="rId8" Type="http://schemas.openxmlformats.org/officeDocument/2006/relationships/image" Target="../media/image978.png"/><Relationship Id="rId11" Type="http://schemas.openxmlformats.org/officeDocument/2006/relationships/image" Target="../media/image977.png"/><Relationship Id="rId10" Type="http://schemas.openxmlformats.org/officeDocument/2006/relationships/image" Target="../media/image991.png"/><Relationship Id="rId13" Type="http://schemas.openxmlformats.org/officeDocument/2006/relationships/image" Target="../media/image976.png"/><Relationship Id="rId12" Type="http://schemas.openxmlformats.org/officeDocument/2006/relationships/image" Target="../media/image987.png"/><Relationship Id="rId15" Type="http://schemas.openxmlformats.org/officeDocument/2006/relationships/image" Target="../media/image994.png"/><Relationship Id="rId14" Type="http://schemas.openxmlformats.org/officeDocument/2006/relationships/image" Target="../media/image980.png"/><Relationship Id="rId17" Type="http://schemas.openxmlformats.org/officeDocument/2006/relationships/image" Target="../media/image985.png"/><Relationship Id="rId16" Type="http://schemas.openxmlformats.org/officeDocument/2006/relationships/image" Target="../media/image1008.png"/><Relationship Id="rId19" Type="http://schemas.openxmlformats.org/officeDocument/2006/relationships/image" Target="../media/image988.png"/><Relationship Id="rId18" Type="http://schemas.openxmlformats.org/officeDocument/2006/relationships/image" Target="../media/image981.png"/></Relationships>
</file>

<file path=ppt/slides/_rels/slide59.xml.rels><?xml version="1.0" encoding="UTF-8" standalone="yes"?><Relationships xmlns="http://schemas.openxmlformats.org/package/2006/relationships"><Relationship Id="rId20" Type="http://schemas.openxmlformats.org/officeDocument/2006/relationships/image" Target="../media/image1007.png"/><Relationship Id="rId21" Type="http://schemas.openxmlformats.org/officeDocument/2006/relationships/image" Target="../media/image1030.png"/><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97.png"/><Relationship Id="rId4" Type="http://schemas.openxmlformats.org/officeDocument/2006/relationships/image" Target="../media/image996.png"/><Relationship Id="rId9" Type="http://schemas.openxmlformats.org/officeDocument/2006/relationships/image" Target="../media/image1009.png"/><Relationship Id="rId5" Type="http://schemas.openxmlformats.org/officeDocument/2006/relationships/image" Target="../media/image1000.png"/><Relationship Id="rId6" Type="http://schemas.openxmlformats.org/officeDocument/2006/relationships/image" Target="../media/image995.png"/><Relationship Id="rId7" Type="http://schemas.openxmlformats.org/officeDocument/2006/relationships/image" Target="../media/image1011.png"/><Relationship Id="rId8" Type="http://schemas.openxmlformats.org/officeDocument/2006/relationships/image" Target="../media/image998.png"/><Relationship Id="rId11" Type="http://schemas.openxmlformats.org/officeDocument/2006/relationships/image" Target="../media/image1028.png"/><Relationship Id="rId10" Type="http://schemas.openxmlformats.org/officeDocument/2006/relationships/image" Target="../media/image1018.png"/><Relationship Id="rId13" Type="http://schemas.openxmlformats.org/officeDocument/2006/relationships/image" Target="../media/image999.png"/><Relationship Id="rId12" Type="http://schemas.openxmlformats.org/officeDocument/2006/relationships/image" Target="../media/image1002.png"/><Relationship Id="rId15" Type="http://schemas.openxmlformats.org/officeDocument/2006/relationships/image" Target="../media/image1031.png"/><Relationship Id="rId14" Type="http://schemas.openxmlformats.org/officeDocument/2006/relationships/hyperlink" Target="https://docs.google.com/spreadsheets/d/1FNcTlsU41iI1U8Jq0Yd-YqwJDUa089AInNnULL-K9hE/edit#gid=0" TargetMode="External"/><Relationship Id="rId17" Type="http://schemas.openxmlformats.org/officeDocument/2006/relationships/image" Target="../media/image1001.png"/><Relationship Id="rId16" Type="http://schemas.openxmlformats.org/officeDocument/2006/relationships/image" Target="../media/image1006.png"/><Relationship Id="rId19" Type="http://schemas.openxmlformats.org/officeDocument/2006/relationships/image" Target="../media/image1005.png"/><Relationship Id="rId18" Type="http://schemas.openxmlformats.org/officeDocument/2006/relationships/image" Target="../media/image1017.png"/></Relationships>
</file>

<file path=ppt/slides/_rels/slide6.xml.rels><?xml version="1.0" encoding="UTF-8" standalone="yes"?><Relationships xmlns="http://schemas.openxmlformats.org/package/2006/relationships"><Relationship Id="rId11" Type="http://schemas.openxmlformats.org/officeDocument/2006/relationships/hyperlink" Target="https://docs.google.com/spreadsheets/d/1FNcTlsU41iI1U8Jq0Yd-YqwJDUa089AInNnULL-K9hE/edit#gid=0" TargetMode="External"/><Relationship Id="rId10" Type="http://schemas.openxmlformats.org/officeDocument/2006/relationships/image" Target="../media/image80.png"/><Relationship Id="rId13" Type="http://schemas.openxmlformats.org/officeDocument/2006/relationships/image" Target="../media/image85.png"/><Relationship Id="rId12"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0.png"/><Relationship Id="rId4" Type="http://schemas.openxmlformats.org/officeDocument/2006/relationships/image" Target="../media/image72.png"/><Relationship Id="rId9" Type="http://schemas.openxmlformats.org/officeDocument/2006/relationships/image" Target="../media/image73.png"/><Relationship Id="rId15" Type="http://schemas.openxmlformats.org/officeDocument/2006/relationships/image" Target="../media/image77.png"/><Relationship Id="rId14" Type="http://schemas.openxmlformats.org/officeDocument/2006/relationships/image" Target="../media/image75.png"/><Relationship Id="rId17" Type="http://schemas.openxmlformats.org/officeDocument/2006/relationships/image" Target="../media/image91.png"/><Relationship Id="rId16" Type="http://schemas.openxmlformats.org/officeDocument/2006/relationships/image" Target="../media/image83.png"/><Relationship Id="rId5" Type="http://schemas.openxmlformats.org/officeDocument/2006/relationships/image" Target="../media/image74.png"/><Relationship Id="rId6" Type="http://schemas.openxmlformats.org/officeDocument/2006/relationships/image" Target="../media/image78.png"/><Relationship Id="rId18" Type="http://schemas.openxmlformats.org/officeDocument/2006/relationships/image" Target="../media/image79.png"/><Relationship Id="rId7" Type="http://schemas.openxmlformats.org/officeDocument/2006/relationships/image" Target="../media/image76.png"/><Relationship Id="rId8" Type="http://schemas.openxmlformats.org/officeDocument/2006/relationships/image" Target="../media/image10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004.png"/><Relationship Id="rId9" Type="http://schemas.openxmlformats.org/officeDocument/2006/relationships/image" Target="../media/image1014.png"/><Relationship Id="rId5" Type="http://schemas.openxmlformats.org/officeDocument/2006/relationships/image" Target="../media/image1003.png"/><Relationship Id="rId6" Type="http://schemas.openxmlformats.org/officeDocument/2006/relationships/image" Target="../media/image1012.png"/><Relationship Id="rId7" Type="http://schemas.openxmlformats.org/officeDocument/2006/relationships/image" Target="../media/image1010.png"/><Relationship Id="rId8" Type="http://schemas.openxmlformats.org/officeDocument/2006/relationships/image" Target="../media/image1020.png"/><Relationship Id="rId11" Type="http://schemas.openxmlformats.org/officeDocument/2006/relationships/image" Target="../media/image1019.png"/><Relationship Id="rId10" Type="http://schemas.openxmlformats.org/officeDocument/2006/relationships/image" Target="../media/image1021.png"/><Relationship Id="rId13" Type="http://schemas.openxmlformats.org/officeDocument/2006/relationships/image" Target="../media/image1016.png"/><Relationship Id="rId12" Type="http://schemas.openxmlformats.org/officeDocument/2006/relationships/image" Target="../media/image1024.png"/><Relationship Id="rId15" Type="http://schemas.openxmlformats.org/officeDocument/2006/relationships/image" Target="../media/image1025.png"/><Relationship Id="rId14" Type="http://schemas.openxmlformats.org/officeDocument/2006/relationships/image" Target="../media/image1015.png"/><Relationship Id="rId17" Type="http://schemas.openxmlformats.org/officeDocument/2006/relationships/image" Target="../media/image1027.png"/><Relationship Id="rId16" Type="http://schemas.openxmlformats.org/officeDocument/2006/relationships/image" Target="../media/image1026.png"/><Relationship Id="rId18" Type="http://schemas.openxmlformats.org/officeDocument/2006/relationships/image" Target="../media/image1029.png"/></Relationships>
</file>

<file path=ppt/slides/_rels/slide61.xml.rels><?xml version="1.0" encoding="UTF-8" standalone="yes"?><Relationships xmlns="http://schemas.openxmlformats.org/package/2006/relationships"><Relationship Id="rId20" Type="http://schemas.openxmlformats.org/officeDocument/2006/relationships/image" Target="../media/image1041.png"/><Relationship Id="rId22" Type="http://schemas.openxmlformats.org/officeDocument/2006/relationships/image" Target="../media/image1050.png"/><Relationship Id="rId21" Type="http://schemas.openxmlformats.org/officeDocument/2006/relationships/image" Target="../media/image1048.png"/><Relationship Id="rId24" Type="http://schemas.openxmlformats.org/officeDocument/2006/relationships/image" Target="../media/image1042.png"/><Relationship Id="rId23" Type="http://schemas.openxmlformats.org/officeDocument/2006/relationships/image" Target="../media/image1044.png"/><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022.png"/><Relationship Id="rId9" Type="http://schemas.openxmlformats.org/officeDocument/2006/relationships/image" Target="../media/image1035.png"/><Relationship Id="rId5" Type="http://schemas.openxmlformats.org/officeDocument/2006/relationships/image" Target="../media/image1045.png"/><Relationship Id="rId6" Type="http://schemas.openxmlformats.org/officeDocument/2006/relationships/image" Target="../media/image1032.png"/><Relationship Id="rId7" Type="http://schemas.openxmlformats.org/officeDocument/2006/relationships/image" Target="../media/image1043.png"/><Relationship Id="rId8" Type="http://schemas.openxmlformats.org/officeDocument/2006/relationships/image" Target="../media/image1033.png"/><Relationship Id="rId11" Type="http://schemas.openxmlformats.org/officeDocument/2006/relationships/image" Target="../media/image1047.png"/><Relationship Id="rId10" Type="http://schemas.openxmlformats.org/officeDocument/2006/relationships/image" Target="../media/image1038.png"/><Relationship Id="rId13" Type="http://schemas.openxmlformats.org/officeDocument/2006/relationships/image" Target="../media/image1064.png"/><Relationship Id="rId12" Type="http://schemas.openxmlformats.org/officeDocument/2006/relationships/image" Target="../media/image1056.png"/><Relationship Id="rId15" Type="http://schemas.openxmlformats.org/officeDocument/2006/relationships/image" Target="../media/image1034.png"/><Relationship Id="rId14" Type="http://schemas.openxmlformats.org/officeDocument/2006/relationships/image" Target="../media/image1039.png"/><Relationship Id="rId17" Type="http://schemas.openxmlformats.org/officeDocument/2006/relationships/image" Target="../media/image1036.png"/><Relationship Id="rId16" Type="http://schemas.openxmlformats.org/officeDocument/2006/relationships/image" Target="../media/image1046.png"/><Relationship Id="rId19" Type="http://schemas.openxmlformats.org/officeDocument/2006/relationships/image" Target="../media/image1040.png"/><Relationship Id="rId18" Type="http://schemas.openxmlformats.org/officeDocument/2006/relationships/image" Target="../media/image10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55.png"/><Relationship Id="rId4" Type="http://schemas.openxmlformats.org/officeDocument/2006/relationships/image" Target="../media/image1052.png"/><Relationship Id="rId9" Type="http://schemas.openxmlformats.org/officeDocument/2006/relationships/image" Target="../media/image1059.png"/><Relationship Id="rId5" Type="http://schemas.openxmlformats.org/officeDocument/2006/relationships/image" Target="../media/image1051.png"/><Relationship Id="rId6" Type="http://schemas.openxmlformats.org/officeDocument/2006/relationships/image" Target="../media/image1049.png"/><Relationship Id="rId7" Type="http://schemas.openxmlformats.org/officeDocument/2006/relationships/image" Target="../media/image1058.png"/><Relationship Id="rId8" Type="http://schemas.openxmlformats.org/officeDocument/2006/relationships/image" Target="../media/image1053.png"/><Relationship Id="rId11" Type="http://schemas.openxmlformats.org/officeDocument/2006/relationships/image" Target="../media/image1066.png"/><Relationship Id="rId10" Type="http://schemas.openxmlformats.org/officeDocument/2006/relationships/image" Target="../media/image1067.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1054.png"/><Relationship Id="rId15" Type="http://schemas.openxmlformats.org/officeDocument/2006/relationships/image" Target="../media/image1065.png"/><Relationship Id="rId14" Type="http://schemas.openxmlformats.org/officeDocument/2006/relationships/image" Target="../media/image1069.png"/><Relationship Id="rId17" Type="http://schemas.openxmlformats.org/officeDocument/2006/relationships/image" Target="../media/image1061.png"/><Relationship Id="rId16" Type="http://schemas.openxmlformats.org/officeDocument/2006/relationships/image" Target="../media/image1080.png"/><Relationship Id="rId19" Type="http://schemas.openxmlformats.org/officeDocument/2006/relationships/image" Target="../media/image1060.png"/><Relationship Id="rId18" Type="http://schemas.openxmlformats.org/officeDocument/2006/relationships/image" Target="../media/image1057.png"/></Relationships>
</file>

<file path=ppt/slides/_rels/slide63.xml.rels><?xml version="1.0" encoding="UTF-8" standalone="yes"?><Relationships xmlns="http://schemas.openxmlformats.org/package/2006/relationships"><Relationship Id="rId20" Type="http://schemas.openxmlformats.org/officeDocument/2006/relationships/image" Target="../media/image1100.png"/><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083.png"/><Relationship Id="rId9" Type="http://schemas.openxmlformats.org/officeDocument/2006/relationships/image" Target="../media/image1070.png"/><Relationship Id="rId5" Type="http://schemas.openxmlformats.org/officeDocument/2006/relationships/image" Target="../media/image1063.png"/><Relationship Id="rId6" Type="http://schemas.openxmlformats.org/officeDocument/2006/relationships/image" Target="../media/image1074.png"/><Relationship Id="rId7" Type="http://schemas.openxmlformats.org/officeDocument/2006/relationships/image" Target="../media/image1072.png"/><Relationship Id="rId8" Type="http://schemas.openxmlformats.org/officeDocument/2006/relationships/image" Target="../media/image1062.png"/><Relationship Id="rId11" Type="http://schemas.openxmlformats.org/officeDocument/2006/relationships/image" Target="../media/image1075.png"/><Relationship Id="rId10" Type="http://schemas.openxmlformats.org/officeDocument/2006/relationships/image" Target="../media/image1068.png"/><Relationship Id="rId13" Type="http://schemas.openxmlformats.org/officeDocument/2006/relationships/image" Target="../media/image1081.png"/><Relationship Id="rId12" Type="http://schemas.openxmlformats.org/officeDocument/2006/relationships/image" Target="../media/image1085.png"/><Relationship Id="rId15" Type="http://schemas.openxmlformats.org/officeDocument/2006/relationships/image" Target="../media/image1076.png"/><Relationship Id="rId14" Type="http://schemas.openxmlformats.org/officeDocument/2006/relationships/image" Target="../media/image1078.png"/><Relationship Id="rId17" Type="http://schemas.openxmlformats.org/officeDocument/2006/relationships/image" Target="../media/image1086.png"/><Relationship Id="rId16" Type="http://schemas.openxmlformats.org/officeDocument/2006/relationships/image" Target="../media/image1087.png"/><Relationship Id="rId19" Type="http://schemas.openxmlformats.org/officeDocument/2006/relationships/image" Target="../media/image1089.png"/><Relationship Id="rId18" Type="http://schemas.openxmlformats.org/officeDocument/2006/relationships/image" Target="../media/image1077.png"/></Relationships>
</file>

<file path=ppt/slides/_rels/slide64.xml.rels><?xml version="1.0" encoding="UTF-8" standalone="yes"?><Relationships xmlns="http://schemas.openxmlformats.org/package/2006/relationships"><Relationship Id="rId20" Type="http://schemas.openxmlformats.org/officeDocument/2006/relationships/image" Target="../media/image1102.png"/><Relationship Id="rId22" Type="http://schemas.openxmlformats.org/officeDocument/2006/relationships/image" Target="../media/image1117.png"/><Relationship Id="rId21" Type="http://schemas.openxmlformats.org/officeDocument/2006/relationships/image" Target="../media/image1103.png"/><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079.png"/><Relationship Id="rId9" Type="http://schemas.openxmlformats.org/officeDocument/2006/relationships/image" Target="../media/image1094.png"/><Relationship Id="rId5" Type="http://schemas.openxmlformats.org/officeDocument/2006/relationships/image" Target="../media/image1106.png"/><Relationship Id="rId6" Type="http://schemas.openxmlformats.org/officeDocument/2006/relationships/image" Target="../media/image1093.png"/><Relationship Id="rId7" Type="http://schemas.openxmlformats.org/officeDocument/2006/relationships/image" Target="../media/image1082.png"/><Relationship Id="rId8" Type="http://schemas.openxmlformats.org/officeDocument/2006/relationships/image" Target="../media/image1084.png"/><Relationship Id="rId11" Type="http://schemas.openxmlformats.org/officeDocument/2006/relationships/image" Target="../media/image1107.png"/><Relationship Id="rId10" Type="http://schemas.openxmlformats.org/officeDocument/2006/relationships/image" Target="../media/image1088.png"/><Relationship Id="rId13" Type="http://schemas.openxmlformats.org/officeDocument/2006/relationships/image" Target="../media/image1101.png"/><Relationship Id="rId12" Type="http://schemas.openxmlformats.org/officeDocument/2006/relationships/image" Target="../media/image1097.png"/><Relationship Id="rId15" Type="http://schemas.openxmlformats.org/officeDocument/2006/relationships/image" Target="../media/image1092.png"/><Relationship Id="rId14" Type="http://schemas.openxmlformats.org/officeDocument/2006/relationships/image" Target="../media/image1090.png"/><Relationship Id="rId17" Type="http://schemas.openxmlformats.org/officeDocument/2006/relationships/image" Target="../media/image1091.png"/><Relationship Id="rId16" Type="http://schemas.openxmlformats.org/officeDocument/2006/relationships/image" Target="../media/image1096.png"/><Relationship Id="rId19" Type="http://schemas.openxmlformats.org/officeDocument/2006/relationships/image" Target="../media/image1095.png"/><Relationship Id="rId18" Type="http://schemas.openxmlformats.org/officeDocument/2006/relationships/image" Target="../media/image1104.png"/></Relationships>
</file>

<file path=ppt/slides/_rels/slide65.xml.rels><?xml version="1.0" encoding="UTF-8" standalone="yes"?><Relationships xmlns="http://schemas.openxmlformats.org/package/2006/relationships"><Relationship Id="rId20" Type="http://schemas.openxmlformats.org/officeDocument/2006/relationships/image" Target="../media/image1121.png"/><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105.png"/><Relationship Id="rId4" Type="http://schemas.openxmlformats.org/officeDocument/2006/relationships/image" Target="../media/image1098.png"/><Relationship Id="rId9" Type="http://schemas.openxmlformats.org/officeDocument/2006/relationships/image" Target="../media/image1125.png"/><Relationship Id="rId5" Type="http://schemas.openxmlformats.org/officeDocument/2006/relationships/image" Target="../media/image1108.png"/><Relationship Id="rId6" Type="http://schemas.openxmlformats.org/officeDocument/2006/relationships/image" Target="../media/image1099.png"/><Relationship Id="rId7" Type="http://schemas.openxmlformats.org/officeDocument/2006/relationships/image" Target="../media/image1113.png"/><Relationship Id="rId8" Type="http://schemas.openxmlformats.org/officeDocument/2006/relationships/image" Target="../media/image1128.png"/><Relationship Id="rId11" Type="http://schemas.openxmlformats.org/officeDocument/2006/relationships/image" Target="../media/image1115.png"/><Relationship Id="rId10" Type="http://schemas.openxmlformats.org/officeDocument/2006/relationships/image" Target="../media/image1110.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1111.png"/><Relationship Id="rId15" Type="http://schemas.openxmlformats.org/officeDocument/2006/relationships/image" Target="../media/image1109.png"/><Relationship Id="rId14" Type="http://schemas.openxmlformats.org/officeDocument/2006/relationships/image" Target="../media/image1114.png"/><Relationship Id="rId17" Type="http://schemas.openxmlformats.org/officeDocument/2006/relationships/image" Target="../media/image1130.png"/><Relationship Id="rId16" Type="http://schemas.openxmlformats.org/officeDocument/2006/relationships/image" Target="../media/image1119.png"/><Relationship Id="rId19" Type="http://schemas.openxmlformats.org/officeDocument/2006/relationships/image" Target="../media/image1116.png"/><Relationship Id="rId18" Type="http://schemas.openxmlformats.org/officeDocument/2006/relationships/image" Target="../media/image11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123.png"/><Relationship Id="rId9" Type="http://schemas.openxmlformats.org/officeDocument/2006/relationships/image" Target="../media/image1126.png"/><Relationship Id="rId5" Type="http://schemas.openxmlformats.org/officeDocument/2006/relationships/image" Target="../media/image1122.png"/><Relationship Id="rId6" Type="http://schemas.openxmlformats.org/officeDocument/2006/relationships/image" Target="../media/image1120.png"/><Relationship Id="rId7" Type="http://schemas.openxmlformats.org/officeDocument/2006/relationships/image" Target="../media/image1118.png"/><Relationship Id="rId8" Type="http://schemas.openxmlformats.org/officeDocument/2006/relationships/image" Target="../media/image1124.png"/><Relationship Id="rId11" Type="http://schemas.openxmlformats.org/officeDocument/2006/relationships/image" Target="../media/image1140.png"/><Relationship Id="rId10" Type="http://schemas.openxmlformats.org/officeDocument/2006/relationships/image" Target="../media/image1127.png"/><Relationship Id="rId13" Type="http://schemas.openxmlformats.org/officeDocument/2006/relationships/image" Target="../media/image1131.png"/><Relationship Id="rId12" Type="http://schemas.openxmlformats.org/officeDocument/2006/relationships/image" Target="../media/image1135.png"/><Relationship Id="rId15" Type="http://schemas.openxmlformats.org/officeDocument/2006/relationships/image" Target="../media/image1134.png"/><Relationship Id="rId14" Type="http://schemas.openxmlformats.org/officeDocument/2006/relationships/image" Target="../media/image1133.png"/><Relationship Id="rId16" Type="http://schemas.openxmlformats.org/officeDocument/2006/relationships/image" Target="../media/image1136.png"/></Relationships>
</file>

<file path=ppt/slides/_rels/slide67.xml.rels><?xml version="1.0" encoding="UTF-8" standalone="yes"?><Relationships xmlns="http://schemas.openxmlformats.org/package/2006/relationships"><Relationship Id="rId20" Type="http://schemas.openxmlformats.org/officeDocument/2006/relationships/image" Target="../media/image1149.png"/><Relationship Id="rId22" Type="http://schemas.openxmlformats.org/officeDocument/2006/relationships/image" Target="../media/image1155.png"/><Relationship Id="rId21" Type="http://schemas.openxmlformats.org/officeDocument/2006/relationships/image" Target="../media/image1154.png"/><Relationship Id="rId24" Type="http://schemas.openxmlformats.org/officeDocument/2006/relationships/image" Target="../media/image1152.png"/><Relationship Id="rId23" Type="http://schemas.openxmlformats.org/officeDocument/2006/relationships/image" Target="../media/image1161.png"/><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139.png"/><Relationship Id="rId9" Type="http://schemas.openxmlformats.org/officeDocument/2006/relationships/image" Target="../media/image1145.png"/><Relationship Id="rId26" Type="http://schemas.openxmlformats.org/officeDocument/2006/relationships/image" Target="../media/image1157.png"/><Relationship Id="rId25" Type="http://schemas.openxmlformats.org/officeDocument/2006/relationships/image" Target="../media/image1156.png"/><Relationship Id="rId28" Type="http://schemas.openxmlformats.org/officeDocument/2006/relationships/image" Target="../media/image1160.png"/><Relationship Id="rId27" Type="http://schemas.openxmlformats.org/officeDocument/2006/relationships/image" Target="../media/image1159.png"/><Relationship Id="rId5" Type="http://schemas.openxmlformats.org/officeDocument/2006/relationships/image" Target="../media/image1138.png"/><Relationship Id="rId6" Type="http://schemas.openxmlformats.org/officeDocument/2006/relationships/image" Target="../media/image1141.png"/><Relationship Id="rId29" Type="http://schemas.openxmlformats.org/officeDocument/2006/relationships/image" Target="../media/image1169.png"/><Relationship Id="rId7" Type="http://schemas.openxmlformats.org/officeDocument/2006/relationships/image" Target="../media/image1143.png"/><Relationship Id="rId8" Type="http://schemas.openxmlformats.org/officeDocument/2006/relationships/image" Target="../media/image1137.png"/><Relationship Id="rId11" Type="http://schemas.openxmlformats.org/officeDocument/2006/relationships/image" Target="../media/image1142.png"/><Relationship Id="rId10" Type="http://schemas.openxmlformats.org/officeDocument/2006/relationships/image" Target="../media/image1165.png"/><Relationship Id="rId13" Type="http://schemas.openxmlformats.org/officeDocument/2006/relationships/image" Target="../media/image1144.png"/><Relationship Id="rId12" Type="http://schemas.openxmlformats.org/officeDocument/2006/relationships/image" Target="../media/image1148.png"/><Relationship Id="rId15" Type="http://schemas.openxmlformats.org/officeDocument/2006/relationships/image" Target="../media/image1146.png"/><Relationship Id="rId14" Type="http://schemas.openxmlformats.org/officeDocument/2006/relationships/image" Target="../media/image1147.png"/><Relationship Id="rId17" Type="http://schemas.openxmlformats.org/officeDocument/2006/relationships/image" Target="../media/image1158.png"/><Relationship Id="rId16" Type="http://schemas.openxmlformats.org/officeDocument/2006/relationships/image" Target="../media/image1151.png"/><Relationship Id="rId19" Type="http://schemas.openxmlformats.org/officeDocument/2006/relationships/image" Target="../media/image1153.png"/><Relationship Id="rId18" Type="http://schemas.openxmlformats.org/officeDocument/2006/relationships/image" Target="../media/image11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167.png"/><Relationship Id="rId4" Type="http://schemas.openxmlformats.org/officeDocument/2006/relationships/image" Target="../media/image1168.png"/><Relationship Id="rId9" Type="http://schemas.openxmlformats.org/officeDocument/2006/relationships/image" Target="../media/image1171.png"/><Relationship Id="rId5" Type="http://schemas.openxmlformats.org/officeDocument/2006/relationships/image" Target="../media/image1174.png"/><Relationship Id="rId6" Type="http://schemas.openxmlformats.org/officeDocument/2006/relationships/image" Target="../media/image1163.png"/><Relationship Id="rId7" Type="http://schemas.openxmlformats.org/officeDocument/2006/relationships/image" Target="../media/image1173.png"/><Relationship Id="rId8" Type="http://schemas.openxmlformats.org/officeDocument/2006/relationships/image" Target="../media/image1162.png"/><Relationship Id="rId11" Type="http://schemas.openxmlformats.org/officeDocument/2006/relationships/hyperlink" Target="https://docs.google.com/spreadsheets/d/1FNcTlsU41iI1U8Jq0Yd-YqwJDUa089AInNnULL-K9hE/edit#gid=0" TargetMode="External"/><Relationship Id="rId10" Type="http://schemas.openxmlformats.org/officeDocument/2006/relationships/image" Target="../media/image1164.png"/><Relationship Id="rId13" Type="http://schemas.openxmlformats.org/officeDocument/2006/relationships/image" Target="../media/image1172.png"/><Relationship Id="rId12" Type="http://schemas.openxmlformats.org/officeDocument/2006/relationships/image" Target="../media/image1166.png"/><Relationship Id="rId15" Type="http://schemas.openxmlformats.org/officeDocument/2006/relationships/image" Target="../media/image1176.png"/><Relationship Id="rId14" Type="http://schemas.openxmlformats.org/officeDocument/2006/relationships/image" Target="../media/image1170.png"/><Relationship Id="rId17" Type="http://schemas.openxmlformats.org/officeDocument/2006/relationships/image" Target="../media/image1189.png"/><Relationship Id="rId16" Type="http://schemas.openxmlformats.org/officeDocument/2006/relationships/image" Target="../media/image1175.png"/><Relationship Id="rId18" Type="http://schemas.openxmlformats.org/officeDocument/2006/relationships/image" Target="../media/image11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178.png"/><Relationship Id="rId9" Type="http://schemas.openxmlformats.org/officeDocument/2006/relationships/image" Target="../media/image1179.png"/><Relationship Id="rId5" Type="http://schemas.openxmlformats.org/officeDocument/2006/relationships/image" Target="../media/image1188.png"/><Relationship Id="rId6" Type="http://schemas.openxmlformats.org/officeDocument/2006/relationships/image" Target="../media/image1197.png"/><Relationship Id="rId7" Type="http://schemas.openxmlformats.org/officeDocument/2006/relationships/image" Target="../media/image1186.png"/><Relationship Id="rId8" Type="http://schemas.openxmlformats.org/officeDocument/2006/relationships/image" Target="../media/image1184.png"/><Relationship Id="rId11" Type="http://schemas.openxmlformats.org/officeDocument/2006/relationships/image" Target="../media/image1202.png"/><Relationship Id="rId10" Type="http://schemas.openxmlformats.org/officeDocument/2006/relationships/image" Target="../media/image1190.png"/><Relationship Id="rId13" Type="http://schemas.openxmlformats.org/officeDocument/2006/relationships/image" Target="../media/image1180.png"/><Relationship Id="rId12" Type="http://schemas.openxmlformats.org/officeDocument/2006/relationships/image" Target="../media/image1183.png"/><Relationship Id="rId15" Type="http://schemas.openxmlformats.org/officeDocument/2006/relationships/image" Target="../media/image1187.png"/><Relationship Id="rId14" Type="http://schemas.openxmlformats.org/officeDocument/2006/relationships/image" Target="../media/image1181.png"/><Relationship Id="rId16" Type="http://schemas.openxmlformats.org/officeDocument/2006/relationships/image" Target="../media/image1193.png"/></Relationships>
</file>

<file path=ppt/slides/_rels/slide7.xml.rels><?xml version="1.0" encoding="UTF-8" standalone="yes"?><Relationships xmlns="http://schemas.openxmlformats.org/package/2006/relationships"><Relationship Id="rId11" Type="http://schemas.openxmlformats.org/officeDocument/2006/relationships/image" Target="../media/image86.png"/><Relationship Id="rId10"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84.png"/><Relationship Id="rId9" Type="http://schemas.openxmlformats.org/officeDocument/2006/relationships/image" Target="../media/image90.png"/><Relationship Id="rId5" Type="http://schemas.openxmlformats.org/officeDocument/2006/relationships/image" Target="../media/image95.png"/><Relationship Id="rId6" Type="http://schemas.openxmlformats.org/officeDocument/2006/relationships/image" Target="../media/image82.png"/><Relationship Id="rId7" Type="http://schemas.openxmlformats.org/officeDocument/2006/relationships/image" Target="../media/image81.png"/><Relationship Id="rId8" Type="http://schemas.openxmlformats.org/officeDocument/2006/relationships/image" Target="../media/image117.png"/></Relationships>
</file>

<file path=ppt/slides/_rels/slide70.xml.rels><?xml version="1.0" encoding="UTF-8" standalone="yes"?><Relationships xmlns="http://schemas.openxmlformats.org/package/2006/relationships"><Relationship Id="rId20" Type="http://schemas.openxmlformats.org/officeDocument/2006/relationships/image" Target="../media/image1207.png"/><Relationship Id="rId22" Type="http://schemas.openxmlformats.org/officeDocument/2006/relationships/image" Target="../media/image1218.png"/><Relationship Id="rId21" Type="http://schemas.openxmlformats.org/officeDocument/2006/relationships/image" Target="../media/image1208.png"/><Relationship Id="rId24" Type="http://schemas.openxmlformats.org/officeDocument/2006/relationships/image" Target="../media/image1210.png"/><Relationship Id="rId23" Type="http://schemas.openxmlformats.org/officeDocument/2006/relationships/image" Target="../media/image1213.png"/><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182.png"/><Relationship Id="rId9" Type="http://schemas.openxmlformats.org/officeDocument/2006/relationships/image" Target="../media/image1211.png"/><Relationship Id="rId26" Type="http://schemas.openxmlformats.org/officeDocument/2006/relationships/image" Target="../media/image1209.png"/><Relationship Id="rId25" Type="http://schemas.openxmlformats.org/officeDocument/2006/relationships/image" Target="../media/image1212.png"/><Relationship Id="rId28" Type="http://schemas.openxmlformats.org/officeDocument/2006/relationships/image" Target="../media/image1214.png"/><Relationship Id="rId27" Type="http://schemas.openxmlformats.org/officeDocument/2006/relationships/image" Target="../media/image1215.png"/><Relationship Id="rId5" Type="http://schemas.openxmlformats.org/officeDocument/2006/relationships/image" Target="../media/image1216.png"/><Relationship Id="rId6" Type="http://schemas.openxmlformats.org/officeDocument/2006/relationships/image" Target="../media/image1199.png"/><Relationship Id="rId7" Type="http://schemas.openxmlformats.org/officeDocument/2006/relationships/image" Target="../media/image1191.png"/><Relationship Id="rId8" Type="http://schemas.openxmlformats.org/officeDocument/2006/relationships/image" Target="../media/image1198.png"/><Relationship Id="rId11" Type="http://schemas.openxmlformats.org/officeDocument/2006/relationships/image" Target="../media/image1196.png"/><Relationship Id="rId10" Type="http://schemas.openxmlformats.org/officeDocument/2006/relationships/image" Target="../media/image1192.png"/><Relationship Id="rId13" Type="http://schemas.openxmlformats.org/officeDocument/2006/relationships/image" Target="../media/image1194.png"/><Relationship Id="rId12" Type="http://schemas.openxmlformats.org/officeDocument/2006/relationships/image" Target="../media/image1200.png"/><Relationship Id="rId15" Type="http://schemas.openxmlformats.org/officeDocument/2006/relationships/image" Target="../media/image1204.png"/><Relationship Id="rId14" Type="http://schemas.openxmlformats.org/officeDocument/2006/relationships/image" Target="../media/image1201.png"/><Relationship Id="rId17" Type="http://schemas.openxmlformats.org/officeDocument/2006/relationships/image" Target="../media/image1206.png"/><Relationship Id="rId16" Type="http://schemas.openxmlformats.org/officeDocument/2006/relationships/image" Target="../media/image1205.png"/><Relationship Id="rId19" Type="http://schemas.openxmlformats.org/officeDocument/2006/relationships/image" Target="../media/image1203.png"/><Relationship Id="rId18" Type="http://schemas.openxmlformats.org/officeDocument/2006/relationships/hyperlink" Target="https://docs.google.com/spreadsheets/d/1FNcTlsU41iI1U8Jq0Yd-YqwJDUa089AInNnULL-K9hE/edit#gid=0" TargetMode="External"/></Relationships>
</file>

<file path=ppt/slides/_rels/slide71.xml.rels><?xml version="1.0" encoding="UTF-8" standalone="yes"?><Relationships xmlns="http://schemas.openxmlformats.org/package/2006/relationships"><Relationship Id="rId20" Type="http://schemas.openxmlformats.org/officeDocument/2006/relationships/image" Target="../media/image1226.png"/><Relationship Id="rId22" Type="http://schemas.openxmlformats.org/officeDocument/2006/relationships/image" Target="../media/image1241.png"/><Relationship Id="rId21" Type="http://schemas.openxmlformats.org/officeDocument/2006/relationships/image" Target="../media/image1227.png"/><Relationship Id="rId24" Type="http://schemas.openxmlformats.org/officeDocument/2006/relationships/image" Target="../media/image1230.png"/><Relationship Id="rId23" Type="http://schemas.openxmlformats.org/officeDocument/2006/relationships/image" Target="../media/image1231.png"/><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237.png"/><Relationship Id="rId4" Type="http://schemas.openxmlformats.org/officeDocument/2006/relationships/image" Target="../media/image1217.png"/><Relationship Id="rId9" Type="http://schemas.openxmlformats.org/officeDocument/2006/relationships/image" Target="../media/image1223.png"/><Relationship Id="rId26" Type="http://schemas.openxmlformats.org/officeDocument/2006/relationships/image" Target="../media/image1236.png"/><Relationship Id="rId25" Type="http://schemas.openxmlformats.org/officeDocument/2006/relationships/image" Target="../media/image1235.png"/><Relationship Id="rId28" Type="http://schemas.openxmlformats.org/officeDocument/2006/relationships/image" Target="../media/image1234.png"/><Relationship Id="rId27" Type="http://schemas.openxmlformats.org/officeDocument/2006/relationships/image" Target="../media/image1244.png"/><Relationship Id="rId5" Type="http://schemas.openxmlformats.org/officeDocument/2006/relationships/image" Target="../media/image1240.png"/><Relationship Id="rId6" Type="http://schemas.openxmlformats.org/officeDocument/2006/relationships/image" Target="../media/image1229.png"/><Relationship Id="rId29" Type="http://schemas.openxmlformats.org/officeDocument/2006/relationships/image" Target="../media/image1247.png"/><Relationship Id="rId7" Type="http://schemas.openxmlformats.org/officeDocument/2006/relationships/image" Target="../media/image1220.png"/><Relationship Id="rId8" Type="http://schemas.openxmlformats.org/officeDocument/2006/relationships/image" Target="../media/image1221.png"/><Relationship Id="rId31" Type="http://schemas.openxmlformats.org/officeDocument/2006/relationships/image" Target="../media/image1246.png"/><Relationship Id="rId30" Type="http://schemas.openxmlformats.org/officeDocument/2006/relationships/image" Target="../media/image1243.png"/><Relationship Id="rId11" Type="http://schemas.openxmlformats.org/officeDocument/2006/relationships/image" Target="../media/image1219.png"/><Relationship Id="rId10" Type="http://schemas.openxmlformats.org/officeDocument/2006/relationships/hyperlink" Target="https://docs.google.com/spreadsheets/d/1FNcTlsU41iI1U8Jq0Yd-YqwJDUa089AInNnULL-K9hE/edit#gid=0" TargetMode="External"/><Relationship Id="rId13" Type="http://schemas.openxmlformats.org/officeDocument/2006/relationships/image" Target="../media/image1232.png"/><Relationship Id="rId12" Type="http://schemas.openxmlformats.org/officeDocument/2006/relationships/image" Target="../media/image1233.png"/><Relationship Id="rId15" Type="http://schemas.openxmlformats.org/officeDocument/2006/relationships/image" Target="../media/image1222.png"/><Relationship Id="rId14" Type="http://schemas.openxmlformats.org/officeDocument/2006/relationships/image" Target="../media/image1228.png"/><Relationship Id="rId17" Type="http://schemas.openxmlformats.org/officeDocument/2006/relationships/image" Target="../media/image1225.png"/><Relationship Id="rId16" Type="http://schemas.openxmlformats.org/officeDocument/2006/relationships/image" Target="../media/image1224.png"/><Relationship Id="rId19" Type="http://schemas.openxmlformats.org/officeDocument/2006/relationships/image" Target="../media/image1238.png"/><Relationship Id="rId18" Type="http://schemas.openxmlformats.org/officeDocument/2006/relationships/image" Target="../media/image12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239.png"/><Relationship Id="rId9" Type="http://schemas.openxmlformats.org/officeDocument/2006/relationships/image" Target="../media/image1248.png"/><Relationship Id="rId5" Type="http://schemas.openxmlformats.org/officeDocument/2006/relationships/image" Target="../media/image1278.png"/><Relationship Id="rId6" Type="http://schemas.openxmlformats.org/officeDocument/2006/relationships/image" Target="../media/image1250.png"/><Relationship Id="rId7" Type="http://schemas.openxmlformats.org/officeDocument/2006/relationships/image" Target="../media/image1245.png"/><Relationship Id="rId8" Type="http://schemas.openxmlformats.org/officeDocument/2006/relationships/image" Target="../media/image1242.png"/><Relationship Id="rId11" Type="http://schemas.openxmlformats.org/officeDocument/2006/relationships/image" Target="../media/image1252.png"/><Relationship Id="rId10" Type="http://schemas.openxmlformats.org/officeDocument/2006/relationships/image" Target="../media/image1251.png"/></Relationships>
</file>

<file path=ppt/slides/_rels/slide73.xml.rels><?xml version="1.0" encoding="UTF-8" standalone="yes"?><Relationships xmlns="http://schemas.openxmlformats.org/package/2006/relationships"><Relationship Id="rId20" Type="http://schemas.openxmlformats.org/officeDocument/2006/relationships/image" Target="../media/image1267.png"/><Relationship Id="rId22" Type="http://schemas.openxmlformats.org/officeDocument/2006/relationships/image" Target="../media/image1269.png"/><Relationship Id="rId21" Type="http://schemas.openxmlformats.org/officeDocument/2006/relationships/image" Target="../media/image1272.png"/><Relationship Id="rId24" Type="http://schemas.openxmlformats.org/officeDocument/2006/relationships/image" Target="../media/image1329.png"/><Relationship Id="rId23" Type="http://schemas.openxmlformats.org/officeDocument/2006/relationships/image" Target="../media/image1268.png"/><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249.png"/><Relationship Id="rId9" Type="http://schemas.openxmlformats.org/officeDocument/2006/relationships/image" Target="../media/image1263.png"/><Relationship Id="rId5" Type="http://schemas.openxmlformats.org/officeDocument/2006/relationships/image" Target="../media/image1258.png"/><Relationship Id="rId6" Type="http://schemas.openxmlformats.org/officeDocument/2006/relationships/image" Target="../media/image1254.png"/><Relationship Id="rId7" Type="http://schemas.openxmlformats.org/officeDocument/2006/relationships/image" Target="../media/image1262.png"/><Relationship Id="rId8" Type="http://schemas.openxmlformats.org/officeDocument/2006/relationships/image" Target="../media/image1256.png"/><Relationship Id="rId11" Type="http://schemas.openxmlformats.org/officeDocument/2006/relationships/image" Target="../media/image1255.png"/><Relationship Id="rId10" Type="http://schemas.openxmlformats.org/officeDocument/2006/relationships/image" Target="../media/image1253.png"/><Relationship Id="rId13" Type="http://schemas.openxmlformats.org/officeDocument/2006/relationships/image" Target="../media/image1264.png"/><Relationship Id="rId12" Type="http://schemas.openxmlformats.org/officeDocument/2006/relationships/image" Target="../media/image1266.png"/><Relationship Id="rId15" Type="http://schemas.openxmlformats.org/officeDocument/2006/relationships/image" Target="../media/image1261.png"/><Relationship Id="rId14" Type="http://schemas.openxmlformats.org/officeDocument/2006/relationships/image" Target="../media/image1260.png"/><Relationship Id="rId17" Type="http://schemas.openxmlformats.org/officeDocument/2006/relationships/image" Target="../media/image1265.png"/><Relationship Id="rId16" Type="http://schemas.openxmlformats.org/officeDocument/2006/relationships/image" Target="../media/image1259.png"/><Relationship Id="rId19" Type="http://schemas.openxmlformats.org/officeDocument/2006/relationships/image" Target="../media/image1270.png"/><Relationship Id="rId18" Type="http://schemas.openxmlformats.org/officeDocument/2006/relationships/image" Target="../media/image1271.png"/></Relationships>
</file>

<file path=ppt/slides/_rels/slide74.xml.rels><?xml version="1.0" encoding="UTF-8" standalone="yes"?><Relationships xmlns="http://schemas.openxmlformats.org/package/2006/relationships"><Relationship Id="rId20" Type="http://schemas.openxmlformats.org/officeDocument/2006/relationships/image" Target="../media/image1287.png"/><Relationship Id="rId22" Type="http://schemas.openxmlformats.org/officeDocument/2006/relationships/image" Target="../media/image1294.png"/><Relationship Id="rId21" Type="http://schemas.openxmlformats.org/officeDocument/2006/relationships/image" Target="../media/image1285.png"/><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274.png"/><Relationship Id="rId4" Type="http://schemas.openxmlformats.org/officeDocument/2006/relationships/image" Target="../media/image1273.png"/><Relationship Id="rId9" Type="http://schemas.openxmlformats.org/officeDocument/2006/relationships/image" Target="../media/image1279.png"/><Relationship Id="rId5" Type="http://schemas.openxmlformats.org/officeDocument/2006/relationships/image" Target="../media/image1275.png"/><Relationship Id="rId6" Type="http://schemas.openxmlformats.org/officeDocument/2006/relationships/image" Target="../media/image1297.png"/><Relationship Id="rId7" Type="http://schemas.openxmlformats.org/officeDocument/2006/relationships/image" Target="../media/image1284.png"/><Relationship Id="rId8" Type="http://schemas.openxmlformats.org/officeDocument/2006/relationships/image" Target="../media/image1276.png"/><Relationship Id="rId11" Type="http://schemas.openxmlformats.org/officeDocument/2006/relationships/image" Target="../media/image1283.png"/><Relationship Id="rId10" Type="http://schemas.openxmlformats.org/officeDocument/2006/relationships/image" Target="../media/image1277.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1282.png"/><Relationship Id="rId15" Type="http://schemas.openxmlformats.org/officeDocument/2006/relationships/image" Target="../media/image1289.png"/><Relationship Id="rId14" Type="http://schemas.openxmlformats.org/officeDocument/2006/relationships/image" Target="../media/image1286.png"/><Relationship Id="rId17" Type="http://schemas.openxmlformats.org/officeDocument/2006/relationships/image" Target="../media/image1280.png"/><Relationship Id="rId16" Type="http://schemas.openxmlformats.org/officeDocument/2006/relationships/image" Target="../media/image1281.png"/><Relationship Id="rId19" Type="http://schemas.openxmlformats.org/officeDocument/2006/relationships/image" Target="../media/image1299.png"/><Relationship Id="rId18" Type="http://schemas.openxmlformats.org/officeDocument/2006/relationships/image" Target="../media/image129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288.png"/><Relationship Id="rId9" Type="http://schemas.openxmlformats.org/officeDocument/2006/relationships/image" Target="../media/image1292.png"/><Relationship Id="rId5" Type="http://schemas.openxmlformats.org/officeDocument/2006/relationships/image" Target="../media/image1310.png"/><Relationship Id="rId6" Type="http://schemas.openxmlformats.org/officeDocument/2006/relationships/image" Target="../media/image1290.png"/><Relationship Id="rId7" Type="http://schemas.openxmlformats.org/officeDocument/2006/relationships/image" Target="../media/image1300.png"/><Relationship Id="rId8" Type="http://schemas.openxmlformats.org/officeDocument/2006/relationships/image" Target="../media/image1295.png"/><Relationship Id="rId11" Type="http://schemas.openxmlformats.org/officeDocument/2006/relationships/image" Target="../media/image1291.png"/><Relationship Id="rId10" Type="http://schemas.openxmlformats.org/officeDocument/2006/relationships/image" Target="../media/image1304.png"/><Relationship Id="rId13" Type="http://schemas.openxmlformats.org/officeDocument/2006/relationships/image" Target="../media/image1302.png"/><Relationship Id="rId12" Type="http://schemas.openxmlformats.org/officeDocument/2006/relationships/image" Target="../media/image1301.png"/><Relationship Id="rId15" Type="http://schemas.openxmlformats.org/officeDocument/2006/relationships/image" Target="../media/image1306.png"/><Relationship Id="rId14" Type="http://schemas.openxmlformats.org/officeDocument/2006/relationships/image" Target="../media/image1298.png"/><Relationship Id="rId16" Type="http://schemas.openxmlformats.org/officeDocument/2006/relationships/image" Target="../media/image1305.png"/></Relationships>
</file>

<file path=ppt/slides/_rels/slide76.xml.rels><?xml version="1.0" encoding="UTF-8" standalone="yes"?><Relationships xmlns="http://schemas.openxmlformats.org/package/2006/relationships"><Relationship Id="rId20" Type="http://schemas.openxmlformats.org/officeDocument/2006/relationships/image" Target="../media/image1321.png"/><Relationship Id="rId22" Type="http://schemas.openxmlformats.org/officeDocument/2006/relationships/image" Target="../media/image1327.png"/><Relationship Id="rId21" Type="http://schemas.openxmlformats.org/officeDocument/2006/relationships/image" Target="../media/image1322.png"/><Relationship Id="rId24" Type="http://schemas.openxmlformats.org/officeDocument/2006/relationships/image" Target="../media/image1324.png"/><Relationship Id="rId23" Type="http://schemas.openxmlformats.org/officeDocument/2006/relationships/image" Target="../media/image1326.png"/><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320.png"/><Relationship Id="rId9" Type="http://schemas.openxmlformats.org/officeDocument/2006/relationships/image" Target="../media/image1309.png"/><Relationship Id="rId26" Type="http://schemas.openxmlformats.org/officeDocument/2006/relationships/image" Target="../media/image1338.png"/><Relationship Id="rId25" Type="http://schemas.openxmlformats.org/officeDocument/2006/relationships/image" Target="../media/image1323.png"/><Relationship Id="rId28" Type="http://schemas.openxmlformats.org/officeDocument/2006/relationships/image" Target="../media/image1335.png"/><Relationship Id="rId27" Type="http://schemas.openxmlformats.org/officeDocument/2006/relationships/image" Target="../media/image1325.png"/><Relationship Id="rId5" Type="http://schemas.openxmlformats.org/officeDocument/2006/relationships/image" Target="../media/image1311.png"/><Relationship Id="rId6" Type="http://schemas.openxmlformats.org/officeDocument/2006/relationships/image" Target="../media/image1308.png"/><Relationship Id="rId29" Type="http://schemas.openxmlformats.org/officeDocument/2006/relationships/image" Target="../media/image1334.png"/><Relationship Id="rId7" Type="http://schemas.openxmlformats.org/officeDocument/2006/relationships/image" Target="../media/image1317.png"/><Relationship Id="rId8" Type="http://schemas.openxmlformats.org/officeDocument/2006/relationships/image" Target="../media/image1307.png"/><Relationship Id="rId31" Type="http://schemas.openxmlformats.org/officeDocument/2006/relationships/image" Target="../media/image1342.png"/><Relationship Id="rId30" Type="http://schemas.openxmlformats.org/officeDocument/2006/relationships/image" Target="../media/image1332.png"/><Relationship Id="rId11" Type="http://schemas.openxmlformats.org/officeDocument/2006/relationships/image" Target="../media/image1328.png"/><Relationship Id="rId10" Type="http://schemas.openxmlformats.org/officeDocument/2006/relationships/image" Target="../media/image1316.png"/><Relationship Id="rId13" Type="http://schemas.openxmlformats.org/officeDocument/2006/relationships/image" Target="../media/image1333.png"/><Relationship Id="rId12" Type="http://schemas.openxmlformats.org/officeDocument/2006/relationships/image" Target="../media/image1314.png"/><Relationship Id="rId15" Type="http://schemas.openxmlformats.org/officeDocument/2006/relationships/image" Target="../media/image1313.png"/><Relationship Id="rId14" Type="http://schemas.openxmlformats.org/officeDocument/2006/relationships/image" Target="../media/image1312.png"/><Relationship Id="rId17" Type="http://schemas.openxmlformats.org/officeDocument/2006/relationships/image" Target="../media/image1318.png"/><Relationship Id="rId16" Type="http://schemas.openxmlformats.org/officeDocument/2006/relationships/image" Target="../media/image1330.png"/><Relationship Id="rId19" Type="http://schemas.openxmlformats.org/officeDocument/2006/relationships/image" Target="../media/image1319.png"/><Relationship Id="rId18" Type="http://schemas.openxmlformats.org/officeDocument/2006/relationships/image" Target="../media/image131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341.png"/><Relationship Id="rId4" Type="http://schemas.openxmlformats.org/officeDocument/2006/relationships/image" Target="../media/image1331.png"/><Relationship Id="rId9" Type="http://schemas.openxmlformats.org/officeDocument/2006/relationships/image" Target="../media/image1336.png"/><Relationship Id="rId5" Type="http://schemas.openxmlformats.org/officeDocument/2006/relationships/image" Target="../media/image1343.png"/><Relationship Id="rId6" Type="http://schemas.openxmlformats.org/officeDocument/2006/relationships/image" Target="../media/image1337.png"/><Relationship Id="rId7" Type="http://schemas.openxmlformats.org/officeDocument/2006/relationships/image" Target="../media/image1339.png"/><Relationship Id="rId8" Type="http://schemas.openxmlformats.org/officeDocument/2006/relationships/image" Target="../media/image1397.png"/><Relationship Id="rId11" Type="http://schemas.openxmlformats.org/officeDocument/2006/relationships/image" Target="../media/image1351.png"/><Relationship Id="rId10" Type="http://schemas.openxmlformats.org/officeDocument/2006/relationships/image" Target="../media/image1340.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1347.png"/><Relationship Id="rId15" Type="http://schemas.openxmlformats.org/officeDocument/2006/relationships/image" Target="../media/image1350.png"/><Relationship Id="rId14" Type="http://schemas.openxmlformats.org/officeDocument/2006/relationships/image" Target="../media/image1353.png"/><Relationship Id="rId17" Type="http://schemas.openxmlformats.org/officeDocument/2006/relationships/image" Target="../media/image1357.png"/><Relationship Id="rId16" Type="http://schemas.openxmlformats.org/officeDocument/2006/relationships/image" Target="../media/image1345.png"/><Relationship Id="rId19" Type="http://schemas.openxmlformats.org/officeDocument/2006/relationships/image" Target="../media/image1359.png"/><Relationship Id="rId18" Type="http://schemas.openxmlformats.org/officeDocument/2006/relationships/image" Target="../media/image1349.png"/></Relationships>
</file>

<file path=ppt/slides/_rels/slide78.xml.rels><?xml version="1.0" encoding="UTF-8" standalone="yes"?><Relationships xmlns="http://schemas.openxmlformats.org/package/2006/relationships"><Relationship Id="rId20" Type="http://schemas.openxmlformats.org/officeDocument/2006/relationships/image" Target="../media/image1367.png"/><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348.png"/><Relationship Id="rId9" Type="http://schemas.openxmlformats.org/officeDocument/2006/relationships/image" Target="../media/image1360.png"/><Relationship Id="rId5" Type="http://schemas.openxmlformats.org/officeDocument/2006/relationships/image" Target="../media/image1346.png"/><Relationship Id="rId6" Type="http://schemas.openxmlformats.org/officeDocument/2006/relationships/image" Target="../media/image1344.png"/><Relationship Id="rId7" Type="http://schemas.openxmlformats.org/officeDocument/2006/relationships/image" Target="../media/image1370.png"/><Relationship Id="rId8" Type="http://schemas.openxmlformats.org/officeDocument/2006/relationships/image" Target="../media/image1352.png"/><Relationship Id="rId11" Type="http://schemas.openxmlformats.org/officeDocument/2006/relationships/image" Target="../media/image1365.png"/><Relationship Id="rId10" Type="http://schemas.openxmlformats.org/officeDocument/2006/relationships/image" Target="../media/image1362.png"/><Relationship Id="rId13" Type="http://schemas.openxmlformats.org/officeDocument/2006/relationships/image" Target="../media/image1356.png"/><Relationship Id="rId12" Type="http://schemas.openxmlformats.org/officeDocument/2006/relationships/image" Target="../media/image1364.png"/><Relationship Id="rId15" Type="http://schemas.openxmlformats.org/officeDocument/2006/relationships/image" Target="../media/image1361.png"/><Relationship Id="rId14" Type="http://schemas.openxmlformats.org/officeDocument/2006/relationships/image" Target="../media/image1355.png"/><Relationship Id="rId17" Type="http://schemas.openxmlformats.org/officeDocument/2006/relationships/image" Target="../media/image1363.png"/><Relationship Id="rId16" Type="http://schemas.openxmlformats.org/officeDocument/2006/relationships/image" Target="../media/image1358.png"/><Relationship Id="rId19" Type="http://schemas.openxmlformats.org/officeDocument/2006/relationships/image" Target="../media/image1373.png"/><Relationship Id="rId18" Type="http://schemas.openxmlformats.org/officeDocument/2006/relationships/image" Target="../media/image1368.png"/></Relationships>
</file>

<file path=ppt/slides/_rels/slide79.xml.rels><?xml version="1.0" encoding="UTF-8" standalone="yes"?><Relationships xmlns="http://schemas.openxmlformats.org/package/2006/relationships"><Relationship Id="rId20" Type="http://schemas.openxmlformats.org/officeDocument/2006/relationships/image" Target="../media/image1396.png"/><Relationship Id="rId22" Type="http://schemas.openxmlformats.org/officeDocument/2006/relationships/image" Target="../media/image1393.png"/><Relationship Id="rId21" Type="http://schemas.openxmlformats.org/officeDocument/2006/relationships/image" Target="../media/image1386.png"/><Relationship Id="rId24" Type="http://schemas.openxmlformats.org/officeDocument/2006/relationships/image" Target="../media/image1395.png"/><Relationship Id="rId23" Type="http://schemas.openxmlformats.org/officeDocument/2006/relationships/image" Target="../media/image1389.png"/><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366.png"/><Relationship Id="rId9" Type="http://schemas.openxmlformats.org/officeDocument/2006/relationships/image" Target="../media/image1377.png"/><Relationship Id="rId26" Type="http://schemas.openxmlformats.org/officeDocument/2006/relationships/image" Target="../media/image1385.png"/><Relationship Id="rId25" Type="http://schemas.openxmlformats.org/officeDocument/2006/relationships/image" Target="../media/image1387.png"/><Relationship Id="rId5" Type="http://schemas.openxmlformats.org/officeDocument/2006/relationships/image" Target="../media/image1372.png"/><Relationship Id="rId6" Type="http://schemas.openxmlformats.org/officeDocument/2006/relationships/image" Target="../media/image1371.png"/><Relationship Id="rId7" Type="http://schemas.openxmlformats.org/officeDocument/2006/relationships/image" Target="../media/image1383.png"/><Relationship Id="rId8" Type="http://schemas.openxmlformats.org/officeDocument/2006/relationships/image" Target="../media/image1375.png"/><Relationship Id="rId11" Type="http://schemas.openxmlformats.org/officeDocument/2006/relationships/image" Target="../media/image1402.png"/><Relationship Id="rId10" Type="http://schemas.openxmlformats.org/officeDocument/2006/relationships/image" Target="../media/image1380.png"/><Relationship Id="rId13" Type="http://schemas.openxmlformats.org/officeDocument/2006/relationships/image" Target="../media/image1374.png"/><Relationship Id="rId12" Type="http://schemas.openxmlformats.org/officeDocument/2006/relationships/image" Target="../media/image1378.png"/><Relationship Id="rId15" Type="http://schemas.openxmlformats.org/officeDocument/2006/relationships/image" Target="../media/image1382.png"/><Relationship Id="rId14" Type="http://schemas.openxmlformats.org/officeDocument/2006/relationships/image" Target="../media/image1376.png"/><Relationship Id="rId17" Type="http://schemas.openxmlformats.org/officeDocument/2006/relationships/image" Target="../media/image1379.png"/><Relationship Id="rId16" Type="http://schemas.openxmlformats.org/officeDocument/2006/relationships/image" Target="../media/image1399.png"/><Relationship Id="rId19" Type="http://schemas.openxmlformats.org/officeDocument/2006/relationships/image" Target="../media/image1381.png"/><Relationship Id="rId18" Type="http://schemas.openxmlformats.org/officeDocument/2006/relationships/image" Target="../media/image1384.png"/></Relationships>
</file>

<file path=ppt/slides/_rels/slide8.xml.rels><?xml version="1.0" encoding="UTF-8" standalone="yes"?><Relationships xmlns="http://schemas.openxmlformats.org/package/2006/relationships"><Relationship Id="rId20" Type="http://schemas.openxmlformats.org/officeDocument/2006/relationships/image" Target="../media/image113.png"/><Relationship Id="rId11" Type="http://schemas.openxmlformats.org/officeDocument/2006/relationships/image" Target="../media/image106.png"/><Relationship Id="rId22" Type="http://schemas.openxmlformats.org/officeDocument/2006/relationships/image" Target="../media/image111.png"/><Relationship Id="rId10" Type="http://schemas.openxmlformats.org/officeDocument/2006/relationships/image" Target="../media/image97.png"/><Relationship Id="rId21" Type="http://schemas.openxmlformats.org/officeDocument/2006/relationships/image" Target="../media/image107.png"/><Relationship Id="rId13" Type="http://schemas.openxmlformats.org/officeDocument/2006/relationships/image" Target="../media/image101.png"/><Relationship Id="rId24" Type="http://schemas.openxmlformats.org/officeDocument/2006/relationships/image" Target="../media/image112.png"/><Relationship Id="rId12" Type="http://schemas.openxmlformats.org/officeDocument/2006/relationships/image" Target="../media/image98.png"/><Relationship Id="rId23"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92.png"/><Relationship Id="rId9" Type="http://schemas.openxmlformats.org/officeDocument/2006/relationships/image" Target="../media/image102.png"/><Relationship Id="rId15" Type="http://schemas.openxmlformats.org/officeDocument/2006/relationships/image" Target="../media/image100.png"/><Relationship Id="rId14" Type="http://schemas.openxmlformats.org/officeDocument/2006/relationships/image" Target="../media/image99.png"/><Relationship Id="rId17" Type="http://schemas.openxmlformats.org/officeDocument/2006/relationships/image" Target="../media/image110.png"/><Relationship Id="rId16" Type="http://schemas.openxmlformats.org/officeDocument/2006/relationships/image" Target="../media/image64.png"/><Relationship Id="rId5" Type="http://schemas.openxmlformats.org/officeDocument/2006/relationships/image" Target="../media/image94.png"/><Relationship Id="rId19" Type="http://schemas.openxmlformats.org/officeDocument/2006/relationships/image" Target="../media/image108.png"/><Relationship Id="rId6" Type="http://schemas.openxmlformats.org/officeDocument/2006/relationships/image" Target="../media/image93.png"/><Relationship Id="rId18" Type="http://schemas.openxmlformats.org/officeDocument/2006/relationships/image" Target="../media/image103.png"/><Relationship Id="rId7" Type="http://schemas.openxmlformats.org/officeDocument/2006/relationships/image" Target="../media/image114.png"/><Relationship Id="rId8" Type="http://schemas.openxmlformats.org/officeDocument/2006/relationships/image" Target="../media/image10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390.png"/><Relationship Id="rId4" Type="http://schemas.openxmlformats.org/officeDocument/2006/relationships/image" Target="../media/image1416.png"/><Relationship Id="rId9" Type="http://schemas.openxmlformats.org/officeDocument/2006/relationships/image" Target="../media/image1400.png"/><Relationship Id="rId5" Type="http://schemas.openxmlformats.org/officeDocument/2006/relationships/image" Target="../media/image1388.png"/><Relationship Id="rId6" Type="http://schemas.openxmlformats.org/officeDocument/2006/relationships/image" Target="../media/image1391.png"/><Relationship Id="rId7" Type="http://schemas.openxmlformats.org/officeDocument/2006/relationships/image" Target="../media/image1403.png"/><Relationship Id="rId8" Type="http://schemas.openxmlformats.org/officeDocument/2006/relationships/image" Target="../media/image1398.png"/><Relationship Id="rId11" Type="http://schemas.openxmlformats.org/officeDocument/2006/relationships/hyperlink" Target="https://docs.google.com/spreadsheets/d/1FNcTlsU41iI1U8Jq0Yd-YqwJDUa089AInNnULL-K9hE/edit#gid=0" TargetMode="External"/><Relationship Id="rId10" Type="http://schemas.openxmlformats.org/officeDocument/2006/relationships/image" Target="../media/image1394.png"/><Relationship Id="rId13" Type="http://schemas.openxmlformats.org/officeDocument/2006/relationships/image" Target="../media/image1417.png"/><Relationship Id="rId12" Type="http://schemas.openxmlformats.org/officeDocument/2006/relationships/image" Target="../media/image1392.png"/><Relationship Id="rId15" Type="http://schemas.openxmlformats.org/officeDocument/2006/relationships/image" Target="../media/image1409.png"/><Relationship Id="rId14" Type="http://schemas.openxmlformats.org/officeDocument/2006/relationships/image" Target="../media/image1401.png"/><Relationship Id="rId17" Type="http://schemas.openxmlformats.org/officeDocument/2006/relationships/image" Target="../media/image1406.png"/><Relationship Id="rId16" Type="http://schemas.openxmlformats.org/officeDocument/2006/relationships/image" Target="../media/image1408.png"/><Relationship Id="rId18" Type="http://schemas.openxmlformats.org/officeDocument/2006/relationships/image" Target="../media/image140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418.png"/><Relationship Id="rId9" Type="http://schemas.openxmlformats.org/officeDocument/2006/relationships/image" Target="../media/image1421.png"/><Relationship Id="rId5" Type="http://schemas.openxmlformats.org/officeDocument/2006/relationships/image" Target="../media/image1413.png"/><Relationship Id="rId6" Type="http://schemas.openxmlformats.org/officeDocument/2006/relationships/image" Target="../media/image1414.png"/><Relationship Id="rId7" Type="http://schemas.openxmlformats.org/officeDocument/2006/relationships/image" Target="../media/image1405.png"/><Relationship Id="rId8" Type="http://schemas.openxmlformats.org/officeDocument/2006/relationships/image" Target="../media/image1407.png"/><Relationship Id="rId11" Type="http://schemas.openxmlformats.org/officeDocument/2006/relationships/image" Target="../media/image1420.png"/><Relationship Id="rId10" Type="http://schemas.openxmlformats.org/officeDocument/2006/relationships/image" Target="../media/image1412.png"/><Relationship Id="rId13" Type="http://schemas.openxmlformats.org/officeDocument/2006/relationships/image" Target="../media/image1423.png"/><Relationship Id="rId12" Type="http://schemas.openxmlformats.org/officeDocument/2006/relationships/image" Target="../media/image1411.png"/><Relationship Id="rId15" Type="http://schemas.openxmlformats.org/officeDocument/2006/relationships/image" Target="../media/image1419.png"/><Relationship Id="rId14" Type="http://schemas.openxmlformats.org/officeDocument/2006/relationships/image" Target="../media/image1441.png"/></Relationships>
</file>

<file path=ppt/slides/_rels/slide82.xml.rels><?xml version="1.0" encoding="UTF-8" standalone="yes"?><Relationships xmlns="http://schemas.openxmlformats.org/package/2006/relationships"><Relationship Id="rId20" Type="http://schemas.openxmlformats.org/officeDocument/2006/relationships/image" Target="../media/image1445.png"/><Relationship Id="rId22" Type="http://schemas.openxmlformats.org/officeDocument/2006/relationships/image" Target="../media/image1434.png"/><Relationship Id="rId21" Type="http://schemas.openxmlformats.org/officeDocument/2006/relationships/image" Target="../media/image1439.png"/><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426.png"/><Relationship Id="rId9" Type="http://schemas.openxmlformats.org/officeDocument/2006/relationships/image" Target="../media/image1429.png"/><Relationship Id="rId5" Type="http://schemas.openxmlformats.org/officeDocument/2006/relationships/image" Target="../media/image1436.png"/><Relationship Id="rId6" Type="http://schemas.openxmlformats.org/officeDocument/2006/relationships/image" Target="../media/image1424.png"/><Relationship Id="rId7" Type="http://schemas.openxmlformats.org/officeDocument/2006/relationships/image" Target="../media/image1435.png"/><Relationship Id="rId8" Type="http://schemas.openxmlformats.org/officeDocument/2006/relationships/image" Target="../media/image1422.png"/><Relationship Id="rId11" Type="http://schemas.openxmlformats.org/officeDocument/2006/relationships/image" Target="../media/image1433.png"/><Relationship Id="rId10" Type="http://schemas.openxmlformats.org/officeDocument/2006/relationships/image" Target="../media/image1431.png"/><Relationship Id="rId13" Type="http://schemas.openxmlformats.org/officeDocument/2006/relationships/image" Target="../media/image1425.png"/><Relationship Id="rId12" Type="http://schemas.openxmlformats.org/officeDocument/2006/relationships/image" Target="../media/image1449.png"/><Relationship Id="rId15" Type="http://schemas.openxmlformats.org/officeDocument/2006/relationships/image" Target="../media/image1427.png"/><Relationship Id="rId14" Type="http://schemas.openxmlformats.org/officeDocument/2006/relationships/image" Target="../media/image1430.png"/><Relationship Id="rId17" Type="http://schemas.openxmlformats.org/officeDocument/2006/relationships/image" Target="../media/image1437.png"/><Relationship Id="rId16" Type="http://schemas.openxmlformats.org/officeDocument/2006/relationships/image" Target="../media/image1428.png"/><Relationship Id="rId19" Type="http://schemas.openxmlformats.org/officeDocument/2006/relationships/image" Target="../media/image1438.png"/><Relationship Id="rId18" Type="http://schemas.openxmlformats.org/officeDocument/2006/relationships/image" Target="../media/image143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443.png"/><Relationship Id="rId4" Type="http://schemas.openxmlformats.org/officeDocument/2006/relationships/image" Target="../media/image1440.png"/><Relationship Id="rId9" Type="http://schemas.openxmlformats.org/officeDocument/2006/relationships/image" Target="../media/image1447.png"/><Relationship Id="rId5" Type="http://schemas.openxmlformats.org/officeDocument/2006/relationships/image" Target="../media/image1444.png"/><Relationship Id="rId6" Type="http://schemas.openxmlformats.org/officeDocument/2006/relationships/image" Target="../media/image1442.png"/><Relationship Id="rId7" Type="http://schemas.openxmlformats.org/officeDocument/2006/relationships/image" Target="../media/image1482.png"/><Relationship Id="rId8" Type="http://schemas.openxmlformats.org/officeDocument/2006/relationships/image" Target="../media/image1469.png"/><Relationship Id="rId11" Type="http://schemas.openxmlformats.org/officeDocument/2006/relationships/image" Target="../media/image1446.png"/><Relationship Id="rId10" Type="http://schemas.openxmlformats.org/officeDocument/2006/relationships/image" Target="../media/image1448.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1456.png"/><Relationship Id="rId15" Type="http://schemas.openxmlformats.org/officeDocument/2006/relationships/image" Target="../media/image1454.png"/><Relationship Id="rId14" Type="http://schemas.openxmlformats.org/officeDocument/2006/relationships/image" Target="../media/image1452.png"/><Relationship Id="rId17" Type="http://schemas.openxmlformats.org/officeDocument/2006/relationships/image" Target="../media/image1451.png"/><Relationship Id="rId16" Type="http://schemas.openxmlformats.org/officeDocument/2006/relationships/image" Target="../media/image1450.png"/><Relationship Id="rId19" Type="http://schemas.openxmlformats.org/officeDocument/2006/relationships/image" Target="../media/image1458.png"/><Relationship Id="rId18" Type="http://schemas.openxmlformats.org/officeDocument/2006/relationships/image" Target="../media/image14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457.png"/><Relationship Id="rId9" Type="http://schemas.openxmlformats.org/officeDocument/2006/relationships/image" Target="../media/image1453.png"/><Relationship Id="rId5" Type="http://schemas.openxmlformats.org/officeDocument/2006/relationships/image" Target="../media/image1455.png"/><Relationship Id="rId6" Type="http://schemas.openxmlformats.org/officeDocument/2006/relationships/image" Target="../media/image1459.png"/><Relationship Id="rId7" Type="http://schemas.openxmlformats.org/officeDocument/2006/relationships/image" Target="../media/image1462.png"/><Relationship Id="rId8" Type="http://schemas.openxmlformats.org/officeDocument/2006/relationships/image" Target="../media/image1460.png"/><Relationship Id="rId11" Type="http://schemas.openxmlformats.org/officeDocument/2006/relationships/image" Target="../media/image1465.png"/><Relationship Id="rId10" Type="http://schemas.openxmlformats.org/officeDocument/2006/relationships/image" Target="../media/image1471.png"/><Relationship Id="rId13" Type="http://schemas.openxmlformats.org/officeDocument/2006/relationships/image" Target="../media/image1466.png"/><Relationship Id="rId12" Type="http://schemas.openxmlformats.org/officeDocument/2006/relationships/image" Target="../media/image1472.png"/><Relationship Id="rId15" Type="http://schemas.openxmlformats.org/officeDocument/2006/relationships/image" Target="../media/image1464.png"/><Relationship Id="rId14" Type="http://schemas.openxmlformats.org/officeDocument/2006/relationships/image" Target="../media/image1467.png"/></Relationships>
</file>

<file path=ppt/slides/_rels/slide85.xml.rels><?xml version="1.0" encoding="UTF-8" standalone="yes"?><Relationships xmlns="http://schemas.openxmlformats.org/package/2006/relationships"><Relationship Id="rId20" Type="http://schemas.openxmlformats.org/officeDocument/2006/relationships/image" Target="../media/image1484.png"/><Relationship Id="rId21" Type="http://schemas.openxmlformats.org/officeDocument/2006/relationships/image" Target="../media/image1490.png"/><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468.png"/><Relationship Id="rId9" Type="http://schemas.openxmlformats.org/officeDocument/2006/relationships/image" Target="../media/image1473.png"/><Relationship Id="rId5" Type="http://schemas.openxmlformats.org/officeDocument/2006/relationships/image" Target="../media/image1470.png"/><Relationship Id="rId6" Type="http://schemas.openxmlformats.org/officeDocument/2006/relationships/image" Target="../media/image1492.png"/><Relationship Id="rId7" Type="http://schemas.openxmlformats.org/officeDocument/2006/relationships/image" Target="../media/image1477.png"/><Relationship Id="rId8" Type="http://schemas.openxmlformats.org/officeDocument/2006/relationships/image" Target="../media/image1476.png"/><Relationship Id="rId11" Type="http://schemas.openxmlformats.org/officeDocument/2006/relationships/image" Target="../media/image1478.png"/><Relationship Id="rId10" Type="http://schemas.openxmlformats.org/officeDocument/2006/relationships/image" Target="../media/image1474.png"/><Relationship Id="rId13" Type="http://schemas.openxmlformats.org/officeDocument/2006/relationships/image" Target="../media/image1483.png"/><Relationship Id="rId12" Type="http://schemas.openxmlformats.org/officeDocument/2006/relationships/image" Target="../media/image1481.png"/><Relationship Id="rId15" Type="http://schemas.openxmlformats.org/officeDocument/2006/relationships/image" Target="../media/image1479.png"/><Relationship Id="rId14" Type="http://schemas.openxmlformats.org/officeDocument/2006/relationships/image" Target="../media/image1475.png"/><Relationship Id="rId17" Type="http://schemas.openxmlformats.org/officeDocument/2006/relationships/image" Target="../media/image1496.png"/><Relationship Id="rId16" Type="http://schemas.openxmlformats.org/officeDocument/2006/relationships/image" Target="../media/image1486.png"/><Relationship Id="rId19" Type="http://schemas.openxmlformats.org/officeDocument/2006/relationships/image" Target="../media/image1485.png"/><Relationship Id="rId18" Type="http://schemas.openxmlformats.org/officeDocument/2006/relationships/image" Target="../media/image14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499.png"/><Relationship Id="rId4" Type="http://schemas.openxmlformats.org/officeDocument/2006/relationships/image" Target="../media/image1491.png"/><Relationship Id="rId9" Type="http://schemas.openxmlformats.org/officeDocument/2006/relationships/image" Target="../media/image1493.png"/><Relationship Id="rId5" Type="http://schemas.openxmlformats.org/officeDocument/2006/relationships/image" Target="../media/image1488.png"/><Relationship Id="rId6" Type="http://schemas.openxmlformats.org/officeDocument/2006/relationships/image" Target="../media/image1522.png"/><Relationship Id="rId7" Type="http://schemas.openxmlformats.org/officeDocument/2006/relationships/image" Target="../media/image1498.png"/><Relationship Id="rId8" Type="http://schemas.openxmlformats.org/officeDocument/2006/relationships/image" Target="../media/image1497.png"/><Relationship Id="rId11" Type="http://schemas.openxmlformats.org/officeDocument/2006/relationships/hyperlink" Target="https://docs.google.com/spreadsheets/d/1FNcTlsU41iI1U8Jq0Yd-YqwJDUa089AInNnULL-K9hE/edit#gid=0" TargetMode="External"/><Relationship Id="rId10" Type="http://schemas.openxmlformats.org/officeDocument/2006/relationships/image" Target="../media/image1489.png"/><Relationship Id="rId13" Type="http://schemas.openxmlformats.org/officeDocument/2006/relationships/image" Target="../media/image1504.png"/><Relationship Id="rId12" Type="http://schemas.openxmlformats.org/officeDocument/2006/relationships/image" Target="../media/image1495.png"/><Relationship Id="rId15" Type="http://schemas.openxmlformats.org/officeDocument/2006/relationships/image" Target="../media/image1527.png"/><Relationship Id="rId14" Type="http://schemas.openxmlformats.org/officeDocument/2006/relationships/image" Target="../media/image1514.png"/><Relationship Id="rId17" Type="http://schemas.openxmlformats.org/officeDocument/2006/relationships/image" Target="../media/image1509.png"/><Relationship Id="rId16" Type="http://schemas.openxmlformats.org/officeDocument/2006/relationships/image" Target="../media/image1505.png"/><Relationship Id="rId18" Type="http://schemas.openxmlformats.org/officeDocument/2006/relationships/image" Target="../media/image150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502.png"/><Relationship Id="rId9" Type="http://schemas.openxmlformats.org/officeDocument/2006/relationships/image" Target="../media/image1508.png"/><Relationship Id="rId5" Type="http://schemas.openxmlformats.org/officeDocument/2006/relationships/image" Target="../media/image1501.png"/><Relationship Id="rId6" Type="http://schemas.openxmlformats.org/officeDocument/2006/relationships/image" Target="../media/image1503.png"/><Relationship Id="rId7" Type="http://schemas.openxmlformats.org/officeDocument/2006/relationships/image" Target="../media/image1510.png"/><Relationship Id="rId8" Type="http://schemas.openxmlformats.org/officeDocument/2006/relationships/image" Target="../media/image1511.png"/><Relationship Id="rId11" Type="http://schemas.openxmlformats.org/officeDocument/2006/relationships/image" Target="../media/image1515.png"/><Relationship Id="rId10" Type="http://schemas.openxmlformats.org/officeDocument/2006/relationships/image" Target="../media/image1506.png"/><Relationship Id="rId13" Type="http://schemas.openxmlformats.org/officeDocument/2006/relationships/image" Target="../media/image1524.png"/><Relationship Id="rId12" Type="http://schemas.openxmlformats.org/officeDocument/2006/relationships/image" Target="../media/image1513.png"/><Relationship Id="rId15" Type="http://schemas.openxmlformats.org/officeDocument/2006/relationships/image" Target="../media/image1517.png"/><Relationship Id="rId14" Type="http://schemas.openxmlformats.org/officeDocument/2006/relationships/image" Target="../media/image1516.png"/><Relationship Id="rId16" Type="http://schemas.openxmlformats.org/officeDocument/2006/relationships/image" Target="../media/image1519.png"/></Relationships>
</file>

<file path=ppt/slides/_rels/slide88.xml.rels><?xml version="1.0" encoding="UTF-8" standalone="yes"?><Relationships xmlns="http://schemas.openxmlformats.org/package/2006/relationships"><Relationship Id="rId20" Type="http://schemas.openxmlformats.org/officeDocument/2006/relationships/image" Target="../media/image1533.png"/><Relationship Id="rId21" Type="http://schemas.openxmlformats.org/officeDocument/2006/relationships/image" Target="../media/image1535.png"/><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518.png"/><Relationship Id="rId9" Type="http://schemas.openxmlformats.org/officeDocument/2006/relationships/image" Target="../media/image1525.png"/><Relationship Id="rId5" Type="http://schemas.openxmlformats.org/officeDocument/2006/relationships/image" Target="../media/image1520.png"/><Relationship Id="rId6" Type="http://schemas.openxmlformats.org/officeDocument/2006/relationships/image" Target="../media/image1529.png"/><Relationship Id="rId7" Type="http://schemas.openxmlformats.org/officeDocument/2006/relationships/image" Target="../media/image1521.png"/><Relationship Id="rId8" Type="http://schemas.openxmlformats.org/officeDocument/2006/relationships/image" Target="../media/image1537.png"/><Relationship Id="rId11" Type="http://schemas.openxmlformats.org/officeDocument/2006/relationships/image" Target="../media/image1523.png"/><Relationship Id="rId10" Type="http://schemas.openxmlformats.org/officeDocument/2006/relationships/image" Target="../media/image1532.png"/><Relationship Id="rId13" Type="http://schemas.openxmlformats.org/officeDocument/2006/relationships/image" Target="../media/image1526.png"/><Relationship Id="rId12" Type="http://schemas.openxmlformats.org/officeDocument/2006/relationships/image" Target="../media/image1539.png"/><Relationship Id="rId15" Type="http://schemas.openxmlformats.org/officeDocument/2006/relationships/image" Target="../media/image1536.png"/><Relationship Id="rId14" Type="http://schemas.openxmlformats.org/officeDocument/2006/relationships/image" Target="../media/image1528.png"/><Relationship Id="rId17" Type="http://schemas.openxmlformats.org/officeDocument/2006/relationships/image" Target="../media/image1541.png"/><Relationship Id="rId16" Type="http://schemas.openxmlformats.org/officeDocument/2006/relationships/image" Target="../media/image1534.png"/><Relationship Id="rId19" Type="http://schemas.openxmlformats.org/officeDocument/2006/relationships/image" Target="../media/image1531.png"/><Relationship Id="rId18" Type="http://schemas.openxmlformats.org/officeDocument/2006/relationships/image" Target="../media/image1530.png"/></Relationships>
</file>

<file path=ppt/slides/_rels/slide89.xml.rels><?xml version="1.0" encoding="UTF-8" standalone="yes"?><Relationships xmlns="http://schemas.openxmlformats.org/package/2006/relationships"><Relationship Id="rId20" Type="http://schemas.openxmlformats.org/officeDocument/2006/relationships/image" Target="../media/image1552.png"/><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538.png"/><Relationship Id="rId4" Type="http://schemas.openxmlformats.org/officeDocument/2006/relationships/image" Target="../media/image1543.png"/><Relationship Id="rId9" Type="http://schemas.openxmlformats.org/officeDocument/2006/relationships/image" Target="../media/image1546.png"/><Relationship Id="rId5" Type="http://schemas.openxmlformats.org/officeDocument/2006/relationships/image" Target="../media/image1542.png"/><Relationship Id="rId6" Type="http://schemas.openxmlformats.org/officeDocument/2006/relationships/image" Target="../media/image1544.png"/><Relationship Id="rId7" Type="http://schemas.openxmlformats.org/officeDocument/2006/relationships/image" Target="../media/image1548.png"/><Relationship Id="rId8" Type="http://schemas.openxmlformats.org/officeDocument/2006/relationships/image" Target="../media/image1547.png"/><Relationship Id="rId11" Type="http://schemas.openxmlformats.org/officeDocument/2006/relationships/image" Target="../media/image1562.png"/><Relationship Id="rId10" Type="http://schemas.openxmlformats.org/officeDocument/2006/relationships/image" Target="../media/image1540.png"/><Relationship Id="rId13" Type="http://schemas.openxmlformats.org/officeDocument/2006/relationships/image" Target="../media/image1556.png"/><Relationship Id="rId12" Type="http://schemas.openxmlformats.org/officeDocument/2006/relationships/image" Target="../media/image1545.png"/><Relationship Id="rId15" Type="http://schemas.openxmlformats.org/officeDocument/2006/relationships/image" Target="../media/image1555.png"/><Relationship Id="rId14" Type="http://schemas.openxmlformats.org/officeDocument/2006/relationships/hyperlink" Target="https://docs.google.com/spreadsheets/d/1FNcTlsU41iI1U8Jq0Yd-YqwJDUa089AInNnULL-K9hE/edit#gid=0" TargetMode="External"/><Relationship Id="rId17" Type="http://schemas.openxmlformats.org/officeDocument/2006/relationships/image" Target="../media/image1583.png"/><Relationship Id="rId16" Type="http://schemas.openxmlformats.org/officeDocument/2006/relationships/image" Target="../media/image1551.png"/><Relationship Id="rId19" Type="http://schemas.openxmlformats.org/officeDocument/2006/relationships/image" Target="../media/image1576.png"/><Relationship Id="rId18" Type="http://schemas.openxmlformats.org/officeDocument/2006/relationships/image" Target="../media/image1550.png"/></Relationships>
</file>

<file path=ppt/slides/_rels/slide9.xml.rels><?xml version="1.0" encoding="UTF-8" standalone="yes"?><Relationships xmlns="http://schemas.openxmlformats.org/package/2006/relationships"><Relationship Id="rId11" Type="http://schemas.openxmlformats.org/officeDocument/2006/relationships/image" Target="../media/image122.png"/><Relationship Id="rId10" Type="http://schemas.openxmlformats.org/officeDocument/2006/relationships/image" Target="../media/image123.png"/><Relationship Id="rId13" Type="http://schemas.openxmlformats.org/officeDocument/2006/relationships/image" Target="../media/image140.png"/><Relationship Id="rId12" Type="http://schemas.openxmlformats.org/officeDocument/2006/relationships/hyperlink" Target="https://docs.google.com/spreadsheets/d/1FNcTlsU41iI1U8Jq0Yd-YqwJDUa089AInNnULL-K9hE/edit#gid=0"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9.png"/><Relationship Id="rId4" Type="http://schemas.openxmlformats.org/officeDocument/2006/relationships/image" Target="../media/image115.png"/><Relationship Id="rId9" Type="http://schemas.openxmlformats.org/officeDocument/2006/relationships/image" Target="../media/image120.png"/><Relationship Id="rId15" Type="http://schemas.openxmlformats.org/officeDocument/2006/relationships/image" Target="../media/image126.png"/><Relationship Id="rId14" Type="http://schemas.openxmlformats.org/officeDocument/2006/relationships/image" Target="../media/image129.png"/><Relationship Id="rId17" Type="http://schemas.openxmlformats.org/officeDocument/2006/relationships/image" Target="../media/image148.png"/><Relationship Id="rId16" Type="http://schemas.openxmlformats.org/officeDocument/2006/relationships/image" Target="../media/image125.png"/><Relationship Id="rId5" Type="http://schemas.openxmlformats.org/officeDocument/2006/relationships/image" Target="../media/image116.png"/><Relationship Id="rId6" Type="http://schemas.openxmlformats.org/officeDocument/2006/relationships/image" Target="../media/image118.png"/><Relationship Id="rId18" Type="http://schemas.openxmlformats.org/officeDocument/2006/relationships/image" Target="../media/image130.png"/><Relationship Id="rId7" Type="http://schemas.openxmlformats.org/officeDocument/2006/relationships/image" Target="../media/image127.png"/><Relationship Id="rId8" Type="http://schemas.openxmlformats.org/officeDocument/2006/relationships/image" Target="../media/image1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560.png"/><Relationship Id="rId9" Type="http://schemas.openxmlformats.org/officeDocument/2006/relationships/image" Target="../media/image1549.png"/><Relationship Id="rId5" Type="http://schemas.openxmlformats.org/officeDocument/2006/relationships/image" Target="../media/image1563.png"/><Relationship Id="rId6" Type="http://schemas.openxmlformats.org/officeDocument/2006/relationships/image" Target="../media/image1557.png"/><Relationship Id="rId7" Type="http://schemas.openxmlformats.org/officeDocument/2006/relationships/image" Target="../media/image1554.png"/><Relationship Id="rId8" Type="http://schemas.openxmlformats.org/officeDocument/2006/relationships/image" Target="../media/image1553.png"/><Relationship Id="rId11" Type="http://schemas.openxmlformats.org/officeDocument/2006/relationships/image" Target="../media/image1581.png"/><Relationship Id="rId10" Type="http://schemas.openxmlformats.org/officeDocument/2006/relationships/image" Target="../media/image1559.png"/><Relationship Id="rId13" Type="http://schemas.openxmlformats.org/officeDocument/2006/relationships/image" Target="../media/image1565.png"/><Relationship Id="rId12" Type="http://schemas.openxmlformats.org/officeDocument/2006/relationships/image" Target="../media/image1558.png"/><Relationship Id="rId14" Type="http://schemas.openxmlformats.org/officeDocument/2006/relationships/image" Target="../media/image1566.png"/></Relationships>
</file>

<file path=ppt/slides/_rels/slide91.xml.rels><?xml version="1.0" encoding="UTF-8" standalone="yes"?><Relationships xmlns="http://schemas.openxmlformats.org/package/2006/relationships"><Relationship Id="rId20" Type="http://schemas.openxmlformats.org/officeDocument/2006/relationships/image" Target="../media/image1590.png"/><Relationship Id="rId21" Type="http://schemas.openxmlformats.org/officeDocument/2006/relationships/image" Target="../media/image1595.png"/><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582.png"/><Relationship Id="rId9" Type="http://schemas.openxmlformats.org/officeDocument/2006/relationships/image" Target="../media/image1569.png"/><Relationship Id="rId5" Type="http://schemas.openxmlformats.org/officeDocument/2006/relationships/image" Target="../media/image1571.png"/><Relationship Id="rId6" Type="http://schemas.openxmlformats.org/officeDocument/2006/relationships/image" Target="../media/image1568.png"/><Relationship Id="rId7" Type="http://schemas.openxmlformats.org/officeDocument/2006/relationships/image" Target="../media/image1570.png"/><Relationship Id="rId8" Type="http://schemas.openxmlformats.org/officeDocument/2006/relationships/image" Target="../media/image1575.png"/><Relationship Id="rId11" Type="http://schemas.openxmlformats.org/officeDocument/2006/relationships/image" Target="../media/image1572.png"/><Relationship Id="rId10" Type="http://schemas.openxmlformats.org/officeDocument/2006/relationships/image" Target="../media/image1567.png"/><Relationship Id="rId13" Type="http://schemas.openxmlformats.org/officeDocument/2006/relationships/image" Target="../media/image1577.png"/><Relationship Id="rId12" Type="http://schemas.openxmlformats.org/officeDocument/2006/relationships/image" Target="../media/image1573.png"/><Relationship Id="rId15" Type="http://schemas.openxmlformats.org/officeDocument/2006/relationships/image" Target="../media/image1584.png"/><Relationship Id="rId14" Type="http://schemas.openxmlformats.org/officeDocument/2006/relationships/image" Target="../media/image1574.png"/><Relationship Id="rId17" Type="http://schemas.openxmlformats.org/officeDocument/2006/relationships/image" Target="../media/image1578.png"/><Relationship Id="rId16" Type="http://schemas.openxmlformats.org/officeDocument/2006/relationships/image" Target="../media/image1586.png"/><Relationship Id="rId19" Type="http://schemas.openxmlformats.org/officeDocument/2006/relationships/image" Target="../media/image1579.png"/><Relationship Id="rId18" Type="http://schemas.openxmlformats.org/officeDocument/2006/relationships/image" Target="../media/image158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594.png"/><Relationship Id="rId4" Type="http://schemas.openxmlformats.org/officeDocument/2006/relationships/image" Target="../media/image1588.png"/><Relationship Id="rId9" Type="http://schemas.openxmlformats.org/officeDocument/2006/relationships/image" Target="../media/image1589.png"/><Relationship Id="rId5" Type="http://schemas.openxmlformats.org/officeDocument/2006/relationships/image" Target="../media/image1599.png"/><Relationship Id="rId6" Type="http://schemas.openxmlformats.org/officeDocument/2006/relationships/image" Target="../media/image1593.png"/><Relationship Id="rId7" Type="http://schemas.openxmlformats.org/officeDocument/2006/relationships/image" Target="../media/image1592.png"/><Relationship Id="rId8" Type="http://schemas.openxmlformats.org/officeDocument/2006/relationships/image" Target="../media/image1585.png"/><Relationship Id="rId11" Type="http://schemas.openxmlformats.org/officeDocument/2006/relationships/image" Target="../media/image1591.png"/><Relationship Id="rId10" Type="http://schemas.openxmlformats.org/officeDocument/2006/relationships/image" Target="../media/image1597.png"/><Relationship Id="rId13" Type="http://schemas.openxmlformats.org/officeDocument/2006/relationships/hyperlink" Target="https://docs.google.com/spreadsheets/d/1FNcTlsU41iI1U8Jq0Yd-YqwJDUa089AInNnULL-K9hE/edit#gid=0" TargetMode="External"/><Relationship Id="rId12" Type="http://schemas.openxmlformats.org/officeDocument/2006/relationships/image" Target="../media/image1587.png"/><Relationship Id="rId15" Type="http://schemas.openxmlformats.org/officeDocument/2006/relationships/image" Target="../media/image1600.png"/><Relationship Id="rId14" Type="http://schemas.openxmlformats.org/officeDocument/2006/relationships/image" Target="../media/image1605.png"/><Relationship Id="rId17" Type="http://schemas.openxmlformats.org/officeDocument/2006/relationships/image" Target="../media/image1598.png"/><Relationship Id="rId16" Type="http://schemas.openxmlformats.org/officeDocument/2006/relationships/image" Target="../media/image1602.png"/><Relationship Id="rId19" Type="http://schemas.openxmlformats.org/officeDocument/2006/relationships/image" Target="../media/image1596.png"/><Relationship Id="rId18" Type="http://schemas.openxmlformats.org/officeDocument/2006/relationships/image" Target="../media/image16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620.png"/><Relationship Id="rId9" Type="http://schemas.openxmlformats.org/officeDocument/2006/relationships/image" Target="../media/image1607.png"/><Relationship Id="rId5" Type="http://schemas.openxmlformats.org/officeDocument/2006/relationships/image" Target="../media/image1618.png"/><Relationship Id="rId6" Type="http://schemas.openxmlformats.org/officeDocument/2006/relationships/image" Target="../media/image1601.png"/><Relationship Id="rId7" Type="http://schemas.openxmlformats.org/officeDocument/2006/relationships/image" Target="../media/image1612.png"/><Relationship Id="rId8" Type="http://schemas.openxmlformats.org/officeDocument/2006/relationships/image" Target="../media/image1609.png"/><Relationship Id="rId11" Type="http://schemas.openxmlformats.org/officeDocument/2006/relationships/image" Target="../media/image1611.png"/><Relationship Id="rId10" Type="http://schemas.openxmlformats.org/officeDocument/2006/relationships/image" Target="../media/image1606.png"/><Relationship Id="rId13" Type="http://schemas.openxmlformats.org/officeDocument/2006/relationships/image" Target="../media/image1614.png"/><Relationship Id="rId12" Type="http://schemas.openxmlformats.org/officeDocument/2006/relationships/image" Target="../media/image1603.png"/><Relationship Id="rId15" Type="http://schemas.openxmlformats.org/officeDocument/2006/relationships/image" Target="../media/image1642.png"/><Relationship Id="rId14" Type="http://schemas.openxmlformats.org/officeDocument/2006/relationships/image" Target="../media/image1610.png"/><Relationship Id="rId16" Type="http://schemas.openxmlformats.org/officeDocument/2006/relationships/image" Target="../media/image1633.png"/></Relationships>
</file>

<file path=ppt/slides/_rels/slide94.xml.rels><?xml version="1.0" encoding="UTF-8" standalone="yes"?><Relationships xmlns="http://schemas.openxmlformats.org/package/2006/relationships"><Relationship Id="rId20" Type="http://schemas.openxmlformats.org/officeDocument/2006/relationships/image" Target="../media/image1632.png"/><Relationship Id="rId22" Type="http://schemas.openxmlformats.org/officeDocument/2006/relationships/image" Target="../media/image1638.png"/><Relationship Id="rId21" Type="http://schemas.openxmlformats.org/officeDocument/2006/relationships/image" Target="../media/image1631.png"/><Relationship Id="rId24" Type="http://schemas.openxmlformats.org/officeDocument/2006/relationships/image" Target="../media/image1635.png"/><Relationship Id="rId23" Type="http://schemas.openxmlformats.org/officeDocument/2006/relationships/image" Target="../media/image1640.png"/><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616.png"/><Relationship Id="rId9" Type="http://schemas.openxmlformats.org/officeDocument/2006/relationships/image" Target="../media/image1630.png"/><Relationship Id="rId26" Type="http://schemas.openxmlformats.org/officeDocument/2006/relationships/image" Target="../media/image1639.png"/><Relationship Id="rId25" Type="http://schemas.openxmlformats.org/officeDocument/2006/relationships/image" Target="../media/image1637.png"/><Relationship Id="rId5" Type="http://schemas.openxmlformats.org/officeDocument/2006/relationships/image" Target="../media/image1619.png"/><Relationship Id="rId6" Type="http://schemas.openxmlformats.org/officeDocument/2006/relationships/image" Target="../media/image1615.png"/><Relationship Id="rId7" Type="http://schemas.openxmlformats.org/officeDocument/2006/relationships/image" Target="../media/image1617.png"/><Relationship Id="rId8" Type="http://schemas.openxmlformats.org/officeDocument/2006/relationships/image" Target="../media/image1622.png"/><Relationship Id="rId11" Type="http://schemas.openxmlformats.org/officeDocument/2006/relationships/image" Target="../media/image1621.png"/><Relationship Id="rId10" Type="http://schemas.openxmlformats.org/officeDocument/2006/relationships/image" Target="../media/image1624.png"/><Relationship Id="rId13" Type="http://schemas.openxmlformats.org/officeDocument/2006/relationships/image" Target="../media/image1628.png"/><Relationship Id="rId12" Type="http://schemas.openxmlformats.org/officeDocument/2006/relationships/image" Target="../media/image1634.png"/><Relationship Id="rId15" Type="http://schemas.openxmlformats.org/officeDocument/2006/relationships/image" Target="../media/image1623.png"/><Relationship Id="rId14" Type="http://schemas.openxmlformats.org/officeDocument/2006/relationships/image" Target="../media/image1629.png"/><Relationship Id="rId17" Type="http://schemas.openxmlformats.org/officeDocument/2006/relationships/image" Target="../media/image1627.png"/><Relationship Id="rId16" Type="http://schemas.openxmlformats.org/officeDocument/2006/relationships/image" Target="../media/image1625.png"/><Relationship Id="rId19" Type="http://schemas.openxmlformats.org/officeDocument/2006/relationships/image" Target="../media/image1636.png"/><Relationship Id="rId18" Type="http://schemas.openxmlformats.org/officeDocument/2006/relationships/image" Target="../media/image1626.png"/></Relationships>
</file>

<file path=ppt/slides/_rels/slide95.xml.rels><?xml version="1.0" encoding="UTF-8" standalone="yes"?><Relationships xmlns="http://schemas.openxmlformats.org/package/2006/relationships"><Relationship Id="rId20" Type="http://schemas.openxmlformats.org/officeDocument/2006/relationships/image" Target="../media/image1656.png"/><Relationship Id="rId21" Type="http://schemas.openxmlformats.org/officeDocument/2006/relationships/image" Target="../media/image1653.png"/><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643.png"/><Relationship Id="rId4" Type="http://schemas.openxmlformats.org/officeDocument/2006/relationships/image" Target="../media/image1645.png"/><Relationship Id="rId9" Type="http://schemas.openxmlformats.org/officeDocument/2006/relationships/image" Target="../media/image1671.png"/><Relationship Id="rId5" Type="http://schemas.openxmlformats.org/officeDocument/2006/relationships/image" Target="../media/image1691.png"/><Relationship Id="rId6" Type="http://schemas.openxmlformats.org/officeDocument/2006/relationships/image" Target="../media/image1650.png"/><Relationship Id="rId7" Type="http://schemas.openxmlformats.org/officeDocument/2006/relationships/image" Target="../media/image1641.png"/><Relationship Id="rId8" Type="http://schemas.openxmlformats.org/officeDocument/2006/relationships/image" Target="../media/image1646.png"/><Relationship Id="rId11" Type="http://schemas.openxmlformats.org/officeDocument/2006/relationships/image" Target="../media/image1647.png"/><Relationship Id="rId10" Type="http://schemas.openxmlformats.org/officeDocument/2006/relationships/image" Target="../media/image1649.png"/><Relationship Id="rId13" Type="http://schemas.openxmlformats.org/officeDocument/2006/relationships/image" Target="../media/image1654.png"/><Relationship Id="rId12" Type="http://schemas.openxmlformats.org/officeDocument/2006/relationships/image" Target="../media/image1666.png"/><Relationship Id="rId15" Type="http://schemas.openxmlformats.org/officeDocument/2006/relationships/hyperlink" Target="https://docs.google.com/spreadsheets/d/1FNcTlsU41iI1U8Jq0Yd-YqwJDUa089AInNnULL-K9hE/edit#gid=0" TargetMode="External"/><Relationship Id="rId14" Type="http://schemas.openxmlformats.org/officeDocument/2006/relationships/image" Target="../media/image1651.png"/><Relationship Id="rId17" Type="http://schemas.openxmlformats.org/officeDocument/2006/relationships/image" Target="../media/image1644.png"/><Relationship Id="rId16" Type="http://schemas.openxmlformats.org/officeDocument/2006/relationships/image" Target="../media/image1665.png"/><Relationship Id="rId19" Type="http://schemas.openxmlformats.org/officeDocument/2006/relationships/image" Target="../media/image1648.png"/><Relationship Id="rId18" Type="http://schemas.openxmlformats.org/officeDocument/2006/relationships/image" Target="../media/image165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655.png"/><Relationship Id="rId9" Type="http://schemas.openxmlformats.org/officeDocument/2006/relationships/image" Target="../media/image1661.png"/><Relationship Id="rId5" Type="http://schemas.openxmlformats.org/officeDocument/2006/relationships/image" Target="../media/image1657.png"/><Relationship Id="rId6" Type="http://schemas.openxmlformats.org/officeDocument/2006/relationships/image" Target="../media/image1660.png"/><Relationship Id="rId7" Type="http://schemas.openxmlformats.org/officeDocument/2006/relationships/image" Target="../media/image1658.png"/><Relationship Id="rId8" Type="http://schemas.openxmlformats.org/officeDocument/2006/relationships/image" Target="../media/image1680.png"/><Relationship Id="rId11" Type="http://schemas.openxmlformats.org/officeDocument/2006/relationships/image" Target="../media/image1675.png"/><Relationship Id="rId10" Type="http://schemas.openxmlformats.org/officeDocument/2006/relationships/image" Target="../media/image1663.png"/><Relationship Id="rId13" Type="http://schemas.openxmlformats.org/officeDocument/2006/relationships/image" Target="../media/image1678.png"/><Relationship Id="rId12" Type="http://schemas.openxmlformats.org/officeDocument/2006/relationships/image" Target="../media/image1672.png"/><Relationship Id="rId15" Type="http://schemas.openxmlformats.org/officeDocument/2006/relationships/image" Target="../media/image1677.png"/><Relationship Id="rId14" Type="http://schemas.openxmlformats.org/officeDocument/2006/relationships/image" Target="../media/image1664.png"/><Relationship Id="rId17" Type="http://schemas.openxmlformats.org/officeDocument/2006/relationships/image" Target="../media/image1670.png"/><Relationship Id="rId16" Type="http://schemas.openxmlformats.org/officeDocument/2006/relationships/image" Target="../media/image1669.png"/></Relationships>
</file>

<file path=ppt/slides/_rels/slide97.xml.rels><?xml version="1.0" encoding="UTF-8" standalone="yes"?><Relationships xmlns="http://schemas.openxmlformats.org/package/2006/relationships"><Relationship Id="rId20" Type="http://schemas.openxmlformats.org/officeDocument/2006/relationships/image" Target="../media/image1685.png"/><Relationship Id="rId22" Type="http://schemas.openxmlformats.org/officeDocument/2006/relationships/image" Target="../media/image1692.png"/><Relationship Id="rId21" Type="http://schemas.openxmlformats.org/officeDocument/2006/relationships/image" Target="../media/image1701.png"/><Relationship Id="rId24" Type="http://schemas.openxmlformats.org/officeDocument/2006/relationships/image" Target="../media/image1686.png"/><Relationship Id="rId23" Type="http://schemas.openxmlformats.org/officeDocument/2006/relationships/image" Target="../media/image1688.png"/><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668.png"/><Relationship Id="rId9" Type="http://schemas.openxmlformats.org/officeDocument/2006/relationships/image" Target="../media/image1676.png"/><Relationship Id="rId26" Type="http://schemas.openxmlformats.org/officeDocument/2006/relationships/image" Target="../media/image1695.png"/><Relationship Id="rId25" Type="http://schemas.openxmlformats.org/officeDocument/2006/relationships/image" Target="../media/image1690.png"/><Relationship Id="rId28" Type="http://schemas.openxmlformats.org/officeDocument/2006/relationships/image" Target="../media/image1696.png"/><Relationship Id="rId27" Type="http://schemas.openxmlformats.org/officeDocument/2006/relationships/image" Target="../media/image1697.png"/><Relationship Id="rId5" Type="http://schemas.openxmlformats.org/officeDocument/2006/relationships/image" Target="../media/image1667.png"/><Relationship Id="rId6" Type="http://schemas.openxmlformats.org/officeDocument/2006/relationships/image" Target="../media/image1674.png"/><Relationship Id="rId29" Type="http://schemas.openxmlformats.org/officeDocument/2006/relationships/image" Target="../media/image1693.png"/><Relationship Id="rId7" Type="http://schemas.openxmlformats.org/officeDocument/2006/relationships/image" Target="../media/image1681.png"/><Relationship Id="rId8" Type="http://schemas.openxmlformats.org/officeDocument/2006/relationships/image" Target="../media/image1682.png"/><Relationship Id="rId11" Type="http://schemas.openxmlformats.org/officeDocument/2006/relationships/image" Target="../media/image1679.png"/><Relationship Id="rId10" Type="http://schemas.openxmlformats.org/officeDocument/2006/relationships/image" Target="../media/image1673.png"/><Relationship Id="rId13" Type="http://schemas.openxmlformats.org/officeDocument/2006/relationships/image" Target="../media/image1683.png"/><Relationship Id="rId12" Type="http://schemas.openxmlformats.org/officeDocument/2006/relationships/image" Target="../media/image1699.png"/><Relationship Id="rId15" Type="http://schemas.openxmlformats.org/officeDocument/2006/relationships/image" Target="../media/image1700.png"/><Relationship Id="rId14" Type="http://schemas.openxmlformats.org/officeDocument/2006/relationships/image" Target="../media/image1706.png"/><Relationship Id="rId17" Type="http://schemas.openxmlformats.org/officeDocument/2006/relationships/image" Target="../media/image1689.png"/><Relationship Id="rId16" Type="http://schemas.openxmlformats.org/officeDocument/2006/relationships/image" Target="../media/image1684.png"/><Relationship Id="rId19" Type="http://schemas.openxmlformats.org/officeDocument/2006/relationships/image" Target="../media/image1698.png"/><Relationship Id="rId18" Type="http://schemas.openxmlformats.org/officeDocument/2006/relationships/image" Target="../media/image168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694.png"/><Relationship Id="rId4" Type="http://schemas.openxmlformats.org/officeDocument/2006/relationships/image" Target="../media/image1716.png"/><Relationship Id="rId9" Type="http://schemas.openxmlformats.org/officeDocument/2006/relationships/image" Target="../media/image1707.png"/><Relationship Id="rId5" Type="http://schemas.openxmlformats.org/officeDocument/2006/relationships/image" Target="../media/image1702.png"/><Relationship Id="rId6" Type="http://schemas.openxmlformats.org/officeDocument/2006/relationships/image" Target="../media/image1711.png"/><Relationship Id="rId7" Type="http://schemas.openxmlformats.org/officeDocument/2006/relationships/image" Target="../media/image1704.png"/><Relationship Id="rId8" Type="http://schemas.openxmlformats.org/officeDocument/2006/relationships/image" Target="../media/image1709.png"/><Relationship Id="rId11" Type="http://schemas.openxmlformats.org/officeDocument/2006/relationships/image" Target="../media/image1708.png"/><Relationship Id="rId10" Type="http://schemas.openxmlformats.org/officeDocument/2006/relationships/hyperlink" Target="https://docs.google.com/spreadsheets/d/1FNcTlsU41iI1U8Jq0Yd-YqwJDUa089AInNnULL-K9hE/edit#gid=0" TargetMode="External"/><Relationship Id="rId13" Type="http://schemas.openxmlformats.org/officeDocument/2006/relationships/image" Target="../media/image1705.png"/><Relationship Id="rId12" Type="http://schemas.openxmlformats.org/officeDocument/2006/relationships/image" Target="../media/image1717.png"/><Relationship Id="rId15" Type="http://schemas.openxmlformats.org/officeDocument/2006/relationships/image" Target="../media/image1703.png"/><Relationship Id="rId14" Type="http://schemas.openxmlformats.org/officeDocument/2006/relationships/image" Target="../media/image1710.png"/><Relationship Id="rId17" Type="http://schemas.openxmlformats.org/officeDocument/2006/relationships/image" Target="../media/image1712.png"/><Relationship Id="rId16" Type="http://schemas.openxmlformats.org/officeDocument/2006/relationships/image" Target="../media/image1713.png"/><Relationship Id="rId19" Type="http://schemas.openxmlformats.org/officeDocument/2006/relationships/image" Target="../media/image1735.png"/><Relationship Id="rId18" Type="http://schemas.openxmlformats.org/officeDocument/2006/relationships/image" Target="../media/image173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hyperlink" Target="https://docs.google.com/spreadsheets/d/1FNcTlsU41iI1U8Jq0Yd-YqwJDUa089AInNnULL-K9hE/edit#gid=0" TargetMode="External"/><Relationship Id="rId4" Type="http://schemas.openxmlformats.org/officeDocument/2006/relationships/image" Target="../media/image1715.png"/><Relationship Id="rId9" Type="http://schemas.openxmlformats.org/officeDocument/2006/relationships/image" Target="../media/image1722.png"/><Relationship Id="rId5" Type="http://schemas.openxmlformats.org/officeDocument/2006/relationships/image" Target="../media/image1714.png"/><Relationship Id="rId6" Type="http://schemas.openxmlformats.org/officeDocument/2006/relationships/image" Target="../media/image1724.png"/><Relationship Id="rId7" Type="http://schemas.openxmlformats.org/officeDocument/2006/relationships/image" Target="../media/image1721.png"/><Relationship Id="rId8" Type="http://schemas.openxmlformats.org/officeDocument/2006/relationships/image" Target="../media/image1729.png"/><Relationship Id="rId11" Type="http://schemas.openxmlformats.org/officeDocument/2006/relationships/image" Target="../media/image1725.png"/><Relationship Id="rId10" Type="http://schemas.openxmlformats.org/officeDocument/2006/relationships/image" Target="../media/image1718.png"/><Relationship Id="rId13" Type="http://schemas.openxmlformats.org/officeDocument/2006/relationships/image" Target="../media/image1727.png"/><Relationship Id="rId12" Type="http://schemas.openxmlformats.org/officeDocument/2006/relationships/image" Target="../media/image1719.png"/><Relationship Id="rId15" Type="http://schemas.openxmlformats.org/officeDocument/2006/relationships/image" Target="../media/image1732.png"/><Relationship Id="rId14" Type="http://schemas.openxmlformats.org/officeDocument/2006/relationships/image" Target="../media/image1733.png"/><Relationship Id="rId17" Type="http://schemas.openxmlformats.org/officeDocument/2006/relationships/image" Target="../media/image1731.png"/><Relationship Id="rId16" Type="http://schemas.openxmlformats.org/officeDocument/2006/relationships/image" Target="../media/image17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3408143" y="4533900"/>
            <a:ext cx="37074900" cy="78549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1600"/>
              <a:buFont typeface="Calibri"/>
              <a:buNone/>
            </a:pPr>
            <a:r>
              <a:rPr lang="en-US"/>
              <a:t>CandC Final Annotation</a:t>
            </a:r>
            <a:endParaRPr/>
          </a:p>
          <a:p>
            <a:pPr indent="0" lvl="0" marL="0" rtl="0" algn="ctr">
              <a:lnSpc>
                <a:spcPct val="90000"/>
              </a:lnSpc>
              <a:spcBef>
                <a:spcPts val="0"/>
              </a:spcBef>
              <a:spcAft>
                <a:spcPts val="0"/>
              </a:spcAft>
              <a:buClr>
                <a:schemeClr val="dk1"/>
              </a:buClr>
              <a:buSzPts val="21600"/>
              <a:buFont typeface="Calibri"/>
              <a:buNone/>
            </a:pPr>
            <a:r>
              <a:rPr lang="en-US"/>
              <a:t>Evidence</a:t>
            </a:r>
            <a:endParaRPr/>
          </a:p>
        </p:txBody>
      </p:sp>
      <p:sp>
        <p:nvSpPr>
          <p:cNvPr id="89" name="Google Shape;89;p1"/>
          <p:cNvSpPr txBox="1"/>
          <p:nvPr>
            <p:ph idx="1" type="subTitle"/>
          </p:nvPr>
        </p:nvSpPr>
        <p:spPr>
          <a:xfrm>
            <a:off x="5486400" y="11214727"/>
            <a:ext cx="32918400" cy="66231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ctr">
              <a:lnSpc>
                <a:spcPct val="90000"/>
              </a:lnSpc>
              <a:spcBef>
                <a:spcPts val="0"/>
              </a:spcBef>
              <a:spcAft>
                <a:spcPts val="0"/>
              </a:spcAft>
              <a:buClr>
                <a:schemeClr val="dk1"/>
              </a:buClr>
              <a:buSzPct val="100000"/>
              <a:buNone/>
            </a:pPr>
            <a:r>
              <a:t/>
            </a:r>
            <a:endParaRPr sz="16600"/>
          </a:p>
          <a:p>
            <a:pPr indent="0" lvl="0" marL="0" rtl="0" algn="ctr">
              <a:lnSpc>
                <a:spcPct val="90000"/>
              </a:lnSpc>
              <a:spcBef>
                <a:spcPts val="0"/>
              </a:spcBef>
              <a:spcAft>
                <a:spcPts val="0"/>
              </a:spcAft>
              <a:buClr>
                <a:schemeClr val="dk1"/>
              </a:buClr>
              <a:buSzPct val="100000"/>
              <a:buNone/>
            </a:pPr>
            <a:r>
              <a:t/>
            </a:r>
            <a:endParaRPr sz="16600"/>
          </a:p>
          <a:p>
            <a:pPr indent="0" lvl="0" marL="0" rtl="0" algn="ctr">
              <a:lnSpc>
                <a:spcPct val="90000"/>
              </a:lnSpc>
              <a:spcBef>
                <a:spcPts val="0"/>
              </a:spcBef>
              <a:spcAft>
                <a:spcPts val="0"/>
              </a:spcAft>
              <a:buClr>
                <a:schemeClr val="dk1"/>
              </a:buClr>
              <a:buSzPct val="100000"/>
              <a:buNone/>
            </a:pPr>
            <a:r>
              <a:t/>
            </a:r>
            <a:endParaRPr sz="16600"/>
          </a:p>
          <a:p>
            <a:pPr indent="0" lvl="0" marL="0" rtl="0" algn="ctr">
              <a:lnSpc>
                <a:spcPct val="90000"/>
              </a:lnSpc>
              <a:spcBef>
                <a:spcPts val="3600"/>
              </a:spcBef>
              <a:spcAft>
                <a:spcPts val="0"/>
              </a:spcAft>
              <a:buClr>
                <a:schemeClr val="dk1"/>
              </a:buClr>
              <a:buSzPct val="100000"/>
              <a:buNone/>
            </a:pPr>
            <a:r>
              <a:t/>
            </a:r>
            <a:endParaRPr/>
          </a:p>
          <a:p>
            <a:pPr indent="0" lvl="0" marL="0" rtl="0" algn="ctr">
              <a:lnSpc>
                <a:spcPct val="90000"/>
              </a:lnSpc>
              <a:spcBef>
                <a:spcPts val="3600"/>
              </a:spcBef>
              <a:spcAft>
                <a:spcPts val="0"/>
              </a:spcAft>
              <a:buClr>
                <a:schemeClr val="dk1"/>
              </a:buClr>
              <a:buSzPct val="968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23312440cc2_1_81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a:t>
            </a:r>
            <a:r>
              <a:rPr lang="en-US" sz="10080"/>
              <a:t>	Start: </a:t>
            </a:r>
            <a:r>
              <a:rPr lang="en-US" sz="10080">
                <a:solidFill>
                  <a:srgbClr val="0000FF"/>
                </a:solidFill>
              </a:rPr>
              <a:t>2,303</a:t>
            </a:r>
            <a:r>
              <a:rPr lang="en-US" sz="10080"/>
              <a:t>	Stop: </a:t>
            </a:r>
            <a:r>
              <a:rPr lang="en-US" sz="10080">
                <a:solidFill>
                  <a:srgbClr val="0000FF"/>
                </a:solidFill>
              </a:rPr>
              <a:t>2,088</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307" name="Google Shape;307;g23312440cc2_1_81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a:solidFill>
                <a:srgbClr val="0000FF"/>
              </a:solidFill>
            </a:endParaRPr>
          </a:p>
          <a:p>
            <a:pPr indent="0" lvl="0" marL="0" rtl="0" algn="l">
              <a:lnSpc>
                <a:spcPct val="90000"/>
              </a:lnSpc>
              <a:spcBef>
                <a:spcPts val="3600"/>
              </a:spcBef>
              <a:spcAft>
                <a:spcPts val="0"/>
              </a:spcAft>
              <a:buClr>
                <a:schemeClr val="dk1"/>
              </a:buClr>
              <a:buSzPts val="4400"/>
              <a:buNone/>
            </a:pPr>
            <a:r>
              <a:rPr lang="en-US" sz="4400"/>
              <a:t>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 aligns almost exactly with prediction</a:t>
            </a:r>
            <a:endParaRPr>
              <a:solidFill>
                <a:srgbClr val="0000FF"/>
              </a:solidFill>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0" lvl="0" marL="82296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a:t>
            </a:r>
            <a:endParaRPr sz="4800">
              <a:solidFill>
                <a:srgbClr val="0000FF"/>
              </a:solidFill>
            </a:endParaRPr>
          </a:p>
          <a:p>
            <a:pPr indent="0" lvl="0" marL="822960" rtl="0" algn="l">
              <a:lnSpc>
                <a:spcPct val="90000"/>
              </a:lnSpc>
              <a:spcBef>
                <a:spcPts val="3600"/>
              </a:spcBef>
              <a:spcAft>
                <a:spcPts val="0"/>
              </a:spcAft>
              <a:buSzPts val="1800"/>
              <a:buNone/>
            </a:pPr>
            <a:r>
              <a:rPr lang="en-US" sz="4800">
                <a:solidFill>
                  <a:srgbClr val="0000FF"/>
                </a:solidFill>
              </a:rPr>
              <a:t>Marcie and Pepe25 have high similarities</a:t>
            </a:r>
            <a:endParaRPr sz="4800">
              <a:solidFill>
                <a:srgbClr val="0000FF"/>
              </a:solidFill>
            </a:endParaRPr>
          </a:p>
          <a:p>
            <a:pPr indent="0" lvl="0" marL="0" rtl="0" algn="l">
              <a:lnSpc>
                <a:spcPct val="90000"/>
              </a:lnSpc>
              <a:spcBef>
                <a:spcPts val="3600"/>
              </a:spcBef>
              <a:spcAft>
                <a:spcPts val="0"/>
              </a:spcAft>
              <a:buClr>
                <a:schemeClr val="dk1"/>
              </a:buClr>
              <a:buSzPts val="4800"/>
              <a:buNone/>
            </a:pPr>
            <a:r>
              <a:rPr lang="en-US" sz="4800"/>
              <a:t>	</a:t>
            </a:r>
            <a:endParaRPr/>
          </a:p>
        </p:txBody>
      </p:sp>
      <p:sp>
        <p:nvSpPr>
          <p:cNvPr id="308" name="Google Shape;308;g23312440cc2_1_810"/>
          <p:cNvSpPr txBox="1"/>
          <p:nvPr/>
        </p:nvSpPr>
        <p:spPr>
          <a:xfrm>
            <a:off x="12975819"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2,303</a:t>
            </a:r>
            <a:endParaRPr b="0" i="0" sz="1400" u="none" cap="none" strike="noStrike">
              <a:solidFill>
                <a:srgbClr val="0000FF"/>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z=3.041, final=-2.505</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Marcie, Pepe25, 1:1, e-value: 2e-30, 7e-30</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OneInAGillian, Tempo, 1:1, e-value: 4e-26, 6e-21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annotated start is 4. CandC is located on Track 2, second to Fregley.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-11 bp overlap, no gap</a:t>
            </a:r>
            <a:endParaRPr b="0" i="0" sz="1400" u="none" cap="none" strike="noStrike">
              <a:solidFill>
                <a:srgbClr val="0000FF"/>
              </a:solidFill>
              <a:latin typeface="Arial"/>
              <a:ea typeface="Arial"/>
              <a:cs typeface="Arial"/>
              <a:sym typeface="Arial"/>
            </a:endParaRPr>
          </a:p>
          <a:p>
            <a:pPr indent="0" lvl="0" marL="914400" marR="0" rtl="0" algn="l">
              <a:lnSpc>
                <a:spcPct val="9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3312440cc2_1_810"/>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No Known Function</a:t>
            </a:r>
            <a:endParaRPr b="1"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Pepe25_8, both upstream and downstream from genes with no known function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Marcie_13, NKF, PhagesDB, e=2e-30/OneInAGillian, NKF, NCBI, e=4e-26</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have a prob under 75%, and e-values above 4.5</a:t>
            </a:r>
            <a:endParaRPr b="0" i="0" sz="4400" u="none" cap="none" strike="noStrike">
              <a:solidFill>
                <a:srgbClr val="0000FF"/>
              </a:solidFill>
              <a:latin typeface="Calibri"/>
              <a:ea typeface="Calibri"/>
              <a:cs typeface="Calibri"/>
              <a:sym typeface="Calibri"/>
            </a:endParaRPr>
          </a:p>
        </p:txBody>
      </p:sp>
      <p:pic>
        <p:nvPicPr>
          <p:cNvPr id="310" name="Google Shape;310;g23312440cc2_1_810"/>
          <p:cNvPicPr preferRelativeResize="0"/>
          <p:nvPr/>
        </p:nvPicPr>
        <p:blipFill rotWithShape="1">
          <a:blip r:embed="rId4">
            <a:alphaModFix/>
          </a:blip>
          <a:srcRect b="0" l="0" r="0" t="0"/>
          <a:stretch/>
        </p:blipFill>
        <p:spPr>
          <a:xfrm>
            <a:off x="768913" y="5895268"/>
            <a:ext cx="5667375" cy="1038225"/>
          </a:xfrm>
          <a:prstGeom prst="rect">
            <a:avLst/>
          </a:prstGeom>
          <a:noFill/>
          <a:ln>
            <a:noFill/>
          </a:ln>
        </p:spPr>
      </p:pic>
      <p:pic>
        <p:nvPicPr>
          <p:cNvPr id="311" name="Google Shape;311;g23312440cc2_1_810"/>
          <p:cNvPicPr preferRelativeResize="0"/>
          <p:nvPr/>
        </p:nvPicPr>
        <p:blipFill rotWithShape="1">
          <a:blip r:embed="rId5">
            <a:alphaModFix/>
          </a:blip>
          <a:srcRect b="0" l="0" r="0" t="0"/>
          <a:stretch/>
        </p:blipFill>
        <p:spPr>
          <a:xfrm>
            <a:off x="1080200" y="14653403"/>
            <a:ext cx="5553075" cy="552450"/>
          </a:xfrm>
          <a:prstGeom prst="rect">
            <a:avLst/>
          </a:prstGeom>
          <a:noFill/>
          <a:ln>
            <a:noFill/>
          </a:ln>
        </p:spPr>
      </p:pic>
      <p:pic>
        <p:nvPicPr>
          <p:cNvPr id="312" name="Google Shape;312;g23312440cc2_1_810"/>
          <p:cNvPicPr preferRelativeResize="0"/>
          <p:nvPr/>
        </p:nvPicPr>
        <p:blipFill rotWithShape="1">
          <a:blip r:embed="rId6">
            <a:alphaModFix/>
          </a:blip>
          <a:srcRect b="0" l="0" r="0" t="0"/>
          <a:stretch/>
        </p:blipFill>
        <p:spPr>
          <a:xfrm>
            <a:off x="13305138" y="7445781"/>
            <a:ext cx="9467850" cy="1238250"/>
          </a:xfrm>
          <a:prstGeom prst="rect">
            <a:avLst/>
          </a:prstGeom>
          <a:noFill/>
          <a:ln>
            <a:noFill/>
          </a:ln>
        </p:spPr>
      </p:pic>
      <p:pic>
        <p:nvPicPr>
          <p:cNvPr id="313" name="Google Shape;313;g23312440cc2_1_810"/>
          <p:cNvPicPr preferRelativeResize="0"/>
          <p:nvPr/>
        </p:nvPicPr>
        <p:blipFill rotWithShape="1">
          <a:blip r:embed="rId7">
            <a:alphaModFix/>
          </a:blip>
          <a:srcRect b="0" l="0" r="0" t="0"/>
          <a:stretch/>
        </p:blipFill>
        <p:spPr>
          <a:xfrm>
            <a:off x="768925" y="15948625"/>
            <a:ext cx="11098826" cy="552450"/>
          </a:xfrm>
          <a:prstGeom prst="rect">
            <a:avLst/>
          </a:prstGeom>
          <a:noFill/>
          <a:ln>
            <a:noFill/>
          </a:ln>
        </p:spPr>
      </p:pic>
      <p:pic>
        <p:nvPicPr>
          <p:cNvPr id="314" name="Google Shape;314;g23312440cc2_1_810"/>
          <p:cNvPicPr preferRelativeResize="0"/>
          <p:nvPr/>
        </p:nvPicPr>
        <p:blipFill rotWithShape="1">
          <a:blip r:embed="rId8">
            <a:alphaModFix/>
          </a:blip>
          <a:srcRect b="0" l="0" r="0" t="0"/>
          <a:stretch/>
        </p:blipFill>
        <p:spPr>
          <a:xfrm>
            <a:off x="13247076" y="11597331"/>
            <a:ext cx="3972777" cy="3602182"/>
          </a:xfrm>
          <a:prstGeom prst="rect">
            <a:avLst/>
          </a:prstGeom>
          <a:noFill/>
          <a:ln>
            <a:noFill/>
          </a:ln>
        </p:spPr>
      </p:pic>
      <p:pic>
        <p:nvPicPr>
          <p:cNvPr id="315" name="Google Shape;315;g23312440cc2_1_810"/>
          <p:cNvPicPr preferRelativeResize="0"/>
          <p:nvPr/>
        </p:nvPicPr>
        <p:blipFill rotWithShape="1">
          <a:blip r:embed="rId9">
            <a:alphaModFix/>
          </a:blip>
          <a:srcRect b="0" l="0" r="0" t="0"/>
          <a:stretch/>
        </p:blipFill>
        <p:spPr>
          <a:xfrm>
            <a:off x="18265363" y="12272956"/>
            <a:ext cx="6724650" cy="2886075"/>
          </a:xfrm>
          <a:prstGeom prst="rect">
            <a:avLst/>
          </a:prstGeom>
          <a:noFill/>
          <a:ln>
            <a:noFill/>
          </a:ln>
        </p:spPr>
      </p:pic>
      <p:pic>
        <p:nvPicPr>
          <p:cNvPr id="316" name="Google Shape;316;g23312440cc2_1_810"/>
          <p:cNvPicPr preferRelativeResize="0"/>
          <p:nvPr/>
        </p:nvPicPr>
        <p:blipFill rotWithShape="1">
          <a:blip r:embed="rId10">
            <a:alphaModFix/>
          </a:blip>
          <a:srcRect b="0" l="0" r="0" t="0"/>
          <a:stretch/>
        </p:blipFill>
        <p:spPr>
          <a:xfrm>
            <a:off x="768933" y="9301992"/>
            <a:ext cx="1891925" cy="2554925"/>
          </a:xfrm>
          <a:prstGeom prst="rect">
            <a:avLst/>
          </a:prstGeom>
          <a:noFill/>
          <a:ln>
            <a:noFill/>
          </a:ln>
        </p:spPr>
      </p:pic>
      <p:pic>
        <p:nvPicPr>
          <p:cNvPr id="317" name="Google Shape;317;g23312440cc2_1_810"/>
          <p:cNvPicPr preferRelativeResize="0"/>
          <p:nvPr/>
        </p:nvPicPr>
        <p:blipFill rotWithShape="1">
          <a:blip r:embed="rId11">
            <a:alphaModFix/>
          </a:blip>
          <a:srcRect b="0" l="0" r="0" t="0"/>
          <a:stretch/>
        </p:blipFill>
        <p:spPr>
          <a:xfrm>
            <a:off x="33350916" y="10054700"/>
            <a:ext cx="2708250" cy="3602175"/>
          </a:xfrm>
          <a:prstGeom prst="rect">
            <a:avLst/>
          </a:prstGeom>
          <a:noFill/>
          <a:ln>
            <a:noFill/>
          </a:ln>
        </p:spPr>
      </p:pic>
      <p:pic>
        <p:nvPicPr>
          <p:cNvPr id="318" name="Google Shape;318;g23312440cc2_1_810"/>
          <p:cNvPicPr preferRelativeResize="0"/>
          <p:nvPr/>
        </p:nvPicPr>
        <p:blipFill rotWithShape="1">
          <a:blip r:embed="rId5">
            <a:alphaModFix/>
          </a:blip>
          <a:srcRect b="0" l="0" r="0" t="0"/>
          <a:stretch/>
        </p:blipFill>
        <p:spPr>
          <a:xfrm>
            <a:off x="30817700" y="15600928"/>
            <a:ext cx="5553075" cy="552450"/>
          </a:xfrm>
          <a:prstGeom prst="rect">
            <a:avLst/>
          </a:prstGeom>
          <a:noFill/>
          <a:ln>
            <a:noFill/>
          </a:ln>
        </p:spPr>
      </p:pic>
      <p:pic>
        <p:nvPicPr>
          <p:cNvPr id="319" name="Google Shape;319;g23312440cc2_1_810"/>
          <p:cNvPicPr preferRelativeResize="0"/>
          <p:nvPr/>
        </p:nvPicPr>
        <p:blipFill rotWithShape="1">
          <a:blip r:embed="rId7">
            <a:alphaModFix/>
          </a:blip>
          <a:srcRect b="0" l="0" r="0" t="0"/>
          <a:stretch/>
        </p:blipFill>
        <p:spPr>
          <a:xfrm>
            <a:off x="29155625" y="16724900"/>
            <a:ext cx="11098826" cy="552450"/>
          </a:xfrm>
          <a:prstGeom prst="rect">
            <a:avLst/>
          </a:prstGeom>
          <a:noFill/>
          <a:ln>
            <a:noFill/>
          </a:ln>
        </p:spPr>
      </p:pic>
      <p:pic>
        <p:nvPicPr>
          <p:cNvPr id="320" name="Google Shape;320;g23312440cc2_1_810"/>
          <p:cNvPicPr preferRelativeResize="0"/>
          <p:nvPr/>
        </p:nvPicPr>
        <p:blipFill rotWithShape="1">
          <a:blip r:embed="rId12">
            <a:alphaModFix/>
          </a:blip>
          <a:srcRect b="0" l="0" r="0" t="0"/>
          <a:stretch/>
        </p:blipFill>
        <p:spPr>
          <a:xfrm>
            <a:off x="30817688" y="20439643"/>
            <a:ext cx="8724900" cy="2343150"/>
          </a:xfrm>
          <a:prstGeom prst="rect">
            <a:avLst/>
          </a:prstGeom>
          <a:noFill/>
          <a:ln>
            <a:noFill/>
          </a:ln>
        </p:spPr>
      </p:pic>
      <p:pic>
        <p:nvPicPr>
          <p:cNvPr id="321" name="Google Shape;321;g23312440cc2_1_810"/>
          <p:cNvPicPr preferRelativeResize="0"/>
          <p:nvPr/>
        </p:nvPicPr>
        <p:blipFill rotWithShape="1">
          <a:blip r:embed="rId13">
            <a:alphaModFix/>
          </a:blip>
          <a:srcRect b="0" l="0" r="0" t="0"/>
          <a:stretch/>
        </p:blipFill>
        <p:spPr>
          <a:xfrm>
            <a:off x="31341563" y="22782793"/>
            <a:ext cx="7677150" cy="2276475"/>
          </a:xfrm>
          <a:prstGeom prst="rect">
            <a:avLst/>
          </a:prstGeom>
          <a:noFill/>
          <a:ln>
            <a:noFill/>
          </a:ln>
        </p:spPr>
      </p:pic>
      <p:pic>
        <p:nvPicPr>
          <p:cNvPr id="322" name="Google Shape;322;g23312440cc2_1_810"/>
          <p:cNvPicPr preferRelativeResize="0"/>
          <p:nvPr/>
        </p:nvPicPr>
        <p:blipFill rotWithShape="1">
          <a:blip r:embed="rId14">
            <a:alphaModFix/>
          </a:blip>
          <a:srcRect b="0" l="0" r="0" t="0"/>
          <a:stretch/>
        </p:blipFill>
        <p:spPr>
          <a:xfrm>
            <a:off x="12975831" y="16724900"/>
            <a:ext cx="6724649" cy="2496500"/>
          </a:xfrm>
          <a:prstGeom prst="rect">
            <a:avLst/>
          </a:prstGeom>
          <a:noFill/>
          <a:ln>
            <a:noFill/>
          </a:ln>
        </p:spPr>
      </p:pic>
      <p:pic>
        <p:nvPicPr>
          <p:cNvPr id="323" name="Google Shape;323;g23312440cc2_1_810"/>
          <p:cNvPicPr preferRelativeResize="0"/>
          <p:nvPr/>
        </p:nvPicPr>
        <p:blipFill rotWithShape="1">
          <a:blip r:embed="rId15">
            <a:alphaModFix/>
          </a:blip>
          <a:srcRect b="0" l="0" r="0" t="0"/>
          <a:stretch/>
        </p:blipFill>
        <p:spPr>
          <a:xfrm>
            <a:off x="12975829" y="19221402"/>
            <a:ext cx="4980859" cy="2177425"/>
          </a:xfrm>
          <a:prstGeom prst="rect">
            <a:avLst/>
          </a:prstGeom>
          <a:noFill/>
          <a:ln>
            <a:noFill/>
          </a:ln>
        </p:spPr>
      </p:pic>
      <p:pic>
        <p:nvPicPr>
          <p:cNvPr id="324" name="Google Shape;324;g23312440cc2_1_810"/>
          <p:cNvPicPr preferRelativeResize="0"/>
          <p:nvPr/>
        </p:nvPicPr>
        <p:blipFill rotWithShape="1">
          <a:blip r:embed="rId16">
            <a:alphaModFix/>
          </a:blip>
          <a:srcRect b="0" l="0" r="0" t="0"/>
          <a:stretch/>
        </p:blipFill>
        <p:spPr>
          <a:xfrm>
            <a:off x="19966052" y="16724901"/>
            <a:ext cx="6724650" cy="1189914"/>
          </a:xfrm>
          <a:prstGeom prst="rect">
            <a:avLst/>
          </a:prstGeom>
          <a:noFill/>
          <a:ln>
            <a:noFill/>
          </a:ln>
        </p:spPr>
      </p:pic>
      <p:sp>
        <p:nvSpPr>
          <p:cNvPr id="325" name="Google Shape;325;g23312440cc2_1_810"/>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3" name="Shape 2813"/>
        <p:cNvGrpSpPr/>
        <p:nvPr/>
      </p:nvGrpSpPr>
      <p:grpSpPr>
        <a:xfrm>
          <a:off x="0" y="0"/>
          <a:ext cx="0" cy="0"/>
          <a:chOff x="0" y="0"/>
          <a:chExt cx="0" cy="0"/>
        </a:xfrm>
      </p:grpSpPr>
      <p:sp>
        <p:nvSpPr>
          <p:cNvPr id="2814" name="Google Shape;2814;g222b3446623_0_20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#98</a:t>
            </a:r>
            <a:r>
              <a:rPr lang="en-US" sz="10080"/>
              <a:t>	Start:	</a:t>
            </a:r>
            <a:r>
              <a:rPr lang="en-US" sz="10080">
                <a:solidFill>
                  <a:srgbClr val="0B5394"/>
                </a:solidFill>
              </a:rPr>
              <a:t>57143</a:t>
            </a:r>
            <a:r>
              <a:rPr lang="en-US" sz="10080"/>
              <a:t>	Stop: </a:t>
            </a:r>
            <a:r>
              <a:rPr lang="en-US" sz="10080">
                <a:solidFill>
                  <a:srgbClr val="0B5394"/>
                </a:solidFill>
              </a:rPr>
              <a:t>56658</a:t>
            </a:r>
            <a:r>
              <a:rPr lang="en-US" sz="10080"/>
              <a:t>	</a:t>
            </a:r>
            <a:br>
              <a:rPr lang="en-US" sz="10080"/>
            </a:br>
            <a:r>
              <a:rPr lang="en-US" sz="6480"/>
              <a:t>*</a:t>
            </a:r>
            <a:r>
              <a:rPr lang="en-US" sz="7200"/>
              <a:t>Highlight start if changed from original call*</a:t>
            </a:r>
            <a:endParaRPr sz="10080"/>
          </a:p>
        </p:txBody>
      </p:sp>
      <p:sp>
        <p:nvSpPr>
          <p:cNvPr id="2815" name="Google Shape;2815;g222b3446623_0_20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favored Glimmer</a:t>
            </a:r>
            <a:endParaRPr sz="4400"/>
          </a:p>
          <a:p>
            <a:pPr indent="0" lvl="0" marL="45720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sz="4400"/>
          </a:p>
          <a:p>
            <a:pPr indent="0" lvl="0" marL="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 </a:t>
            </a:r>
            <a:endParaRPr/>
          </a:p>
        </p:txBody>
      </p:sp>
      <p:sp>
        <p:nvSpPr>
          <p:cNvPr id="2816" name="Google Shape;2816;g222b3446623_0_20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3.199, final= -2.640</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Tempo- Evalue: 4e-108, 1:1, 61:61, 121:121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5e-85, 1:1, 61;61, 121:121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31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817" name="Google Shape;2817;g222b3446623_0_206"/>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Kelcole_96 and Tempo_98, upstream of NKF, downstream of NKW</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Kelcole_96, e= 5e-85,  function unknown, phagesdb;  Phage Tempo, hypothetical protein, e= 4e-108,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 PF09848.12, prob= 22.62, E= 110</a:t>
            </a:r>
            <a:endParaRPr b="0" i="0" sz="4400" u="none" cap="none" strike="noStrike">
              <a:solidFill>
                <a:schemeClr val="dk1"/>
              </a:solidFill>
              <a:latin typeface="Calibri"/>
              <a:ea typeface="Calibri"/>
              <a:cs typeface="Calibri"/>
              <a:sym typeface="Calibri"/>
            </a:endParaRPr>
          </a:p>
        </p:txBody>
      </p:sp>
      <p:pic>
        <p:nvPicPr>
          <p:cNvPr id="2818" name="Google Shape;2818;g222b3446623_0_206"/>
          <p:cNvPicPr preferRelativeResize="0"/>
          <p:nvPr/>
        </p:nvPicPr>
        <p:blipFill rotWithShape="1">
          <a:blip r:embed="rId4">
            <a:alphaModFix/>
          </a:blip>
          <a:srcRect b="0" l="0" r="0" t="0"/>
          <a:stretch/>
        </p:blipFill>
        <p:spPr>
          <a:xfrm>
            <a:off x="560325" y="5275000"/>
            <a:ext cx="9923550" cy="1234184"/>
          </a:xfrm>
          <a:prstGeom prst="rect">
            <a:avLst/>
          </a:prstGeom>
          <a:noFill/>
          <a:ln>
            <a:noFill/>
          </a:ln>
        </p:spPr>
      </p:pic>
      <p:pic>
        <p:nvPicPr>
          <p:cNvPr id="2819" name="Google Shape;2819;g222b3446623_0_206"/>
          <p:cNvPicPr preferRelativeResize="0"/>
          <p:nvPr/>
        </p:nvPicPr>
        <p:blipFill rotWithShape="1">
          <a:blip r:embed="rId5">
            <a:alphaModFix/>
          </a:blip>
          <a:srcRect b="0" l="0" r="0" t="0"/>
          <a:stretch/>
        </p:blipFill>
        <p:spPr>
          <a:xfrm>
            <a:off x="581486" y="7259006"/>
            <a:ext cx="2902275" cy="2938775"/>
          </a:xfrm>
          <a:prstGeom prst="rect">
            <a:avLst/>
          </a:prstGeom>
          <a:noFill/>
          <a:ln>
            <a:noFill/>
          </a:ln>
        </p:spPr>
      </p:pic>
      <p:pic>
        <p:nvPicPr>
          <p:cNvPr id="2820" name="Google Shape;2820;g222b3446623_0_206"/>
          <p:cNvPicPr preferRelativeResize="0"/>
          <p:nvPr/>
        </p:nvPicPr>
        <p:blipFill rotWithShape="1">
          <a:blip r:embed="rId6">
            <a:alphaModFix/>
          </a:blip>
          <a:srcRect b="0" l="0" r="0" t="0"/>
          <a:stretch/>
        </p:blipFill>
        <p:spPr>
          <a:xfrm>
            <a:off x="3200161" y="7428981"/>
            <a:ext cx="1664899" cy="2768800"/>
          </a:xfrm>
          <a:prstGeom prst="rect">
            <a:avLst/>
          </a:prstGeom>
          <a:noFill/>
          <a:ln>
            <a:noFill/>
          </a:ln>
        </p:spPr>
      </p:pic>
      <p:pic>
        <p:nvPicPr>
          <p:cNvPr id="2821" name="Google Shape;2821;g222b3446623_0_206"/>
          <p:cNvPicPr preferRelativeResize="0"/>
          <p:nvPr/>
        </p:nvPicPr>
        <p:blipFill rotWithShape="1">
          <a:blip r:embed="rId7">
            <a:alphaModFix/>
          </a:blip>
          <a:srcRect b="0" l="0" r="0" t="0"/>
          <a:stretch/>
        </p:blipFill>
        <p:spPr>
          <a:xfrm>
            <a:off x="220375" y="11473950"/>
            <a:ext cx="12628825" cy="1183300"/>
          </a:xfrm>
          <a:prstGeom prst="rect">
            <a:avLst/>
          </a:prstGeom>
          <a:noFill/>
          <a:ln>
            <a:noFill/>
          </a:ln>
        </p:spPr>
      </p:pic>
      <p:pic>
        <p:nvPicPr>
          <p:cNvPr id="2822" name="Google Shape;2822;g222b3446623_0_206"/>
          <p:cNvPicPr preferRelativeResize="0"/>
          <p:nvPr/>
        </p:nvPicPr>
        <p:blipFill rotWithShape="1">
          <a:blip r:embed="rId8">
            <a:alphaModFix/>
          </a:blip>
          <a:srcRect b="0" l="0" r="0" t="0"/>
          <a:stretch/>
        </p:blipFill>
        <p:spPr>
          <a:xfrm>
            <a:off x="220384" y="13468296"/>
            <a:ext cx="9923551" cy="1352450"/>
          </a:xfrm>
          <a:prstGeom prst="rect">
            <a:avLst/>
          </a:prstGeom>
          <a:noFill/>
          <a:ln>
            <a:noFill/>
          </a:ln>
        </p:spPr>
      </p:pic>
      <p:pic>
        <p:nvPicPr>
          <p:cNvPr id="2823" name="Google Shape;2823;g222b3446623_0_206"/>
          <p:cNvPicPr preferRelativeResize="0"/>
          <p:nvPr/>
        </p:nvPicPr>
        <p:blipFill rotWithShape="1">
          <a:blip r:embed="rId9">
            <a:alphaModFix/>
          </a:blip>
          <a:srcRect b="0" l="0" r="0" t="0"/>
          <a:stretch/>
        </p:blipFill>
        <p:spPr>
          <a:xfrm>
            <a:off x="13747963" y="5274993"/>
            <a:ext cx="6890178" cy="3602182"/>
          </a:xfrm>
          <a:prstGeom prst="rect">
            <a:avLst/>
          </a:prstGeom>
          <a:noFill/>
          <a:ln>
            <a:noFill/>
          </a:ln>
        </p:spPr>
      </p:pic>
      <p:pic>
        <p:nvPicPr>
          <p:cNvPr id="2824" name="Google Shape;2824;g222b3446623_0_206"/>
          <p:cNvPicPr preferRelativeResize="0"/>
          <p:nvPr/>
        </p:nvPicPr>
        <p:blipFill rotWithShape="1">
          <a:blip r:embed="rId10">
            <a:alphaModFix/>
          </a:blip>
          <a:srcRect b="0" l="0" r="0" t="0"/>
          <a:stretch/>
        </p:blipFill>
        <p:spPr>
          <a:xfrm>
            <a:off x="13549738" y="11814018"/>
            <a:ext cx="6629400" cy="3486150"/>
          </a:xfrm>
          <a:prstGeom prst="rect">
            <a:avLst/>
          </a:prstGeom>
          <a:noFill/>
          <a:ln>
            <a:noFill/>
          </a:ln>
        </p:spPr>
      </p:pic>
      <p:pic>
        <p:nvPicPr>
          <p:cNvPr id="2825" name="Google Shape;2825;g222b3446623_0_206"/>
          <p:cNvPicPr preferRelativeResize="0"/>
          <p:nvPr/>
        </p:nvPicPr>
        <p:blipFill rotWithShape="1">
          <a:blip r:embed="rId11">
            <a:alphaModFix/>
          </a:blip>
          <a:srcRect b="0" l="0" r="0" t="0"/>
          <a:stretch/>
        </p:blipFill>
        <p:spPr>
          <a:xfrm>
            <a:off x="20660781" y="11814029"/>
            <a:ext cx="5703492" cy="2768800"/>
          </a:xfrm>
          <a:prstGeom prst="rect">
            <a:avLst/>
          </a:prstGeom>
          <a:noFill/>
          <a:ln>
            <a:noFill/>
          </a:ln>
        </p:spPr>
      </p:pic>
      <p:pic>
        <p:nvPicPr>
          <p:cNvPr id="2826" name="Google Shape;2826;g222b3446623_0_206"/>
          <p:cNvPicPr preferRelativeResize="0"/>
          <p:nvPr/>
        </p:nvPicPr>
        <p:blipFill rotWithShape="1">
          <a:blip r:embed="rId12">
            <a:alphaModFix/>
          </a:blip>
          <a:srcRect b="0" l="0" r="0" t="0"/>
          <a:stretch/>
        </p:blipFill>
        <p:spPr>
          <a:xfrm>
            <a:off x="13549738" y="16029093"/>
            <a:ext cx="7286625" cy="3514725"/>
          </a:xfrm>
          <a:prstGeom prst="rect">
            <a:avLst/>
          </a:prstGeom>
          <a:noFill/>
          <a:ln>
            <a:noFill/>
          </a:ln>
        </p:spPr>
      </p:pic>
      <p:pic>
        <p:nvPicPr>
          <p:cNvPr id="2827" name="Google Shape;2827;g222b3446623_0_206"/>
          <p:cNvPicPr preferRelativeResize="0"/>
          <p:nvPr/>
        </p:nvPicPr>
        <p:blipFill rotWithShape="1">
          <a:blip r:embed="rId13">
            <a:alphaModFix/>
          </a:blip>
          <a:srcRect b="0" l="0" r="0" t="0"/>
          <a:stretch/>
        </p:blipFill>
        <p:spPr>
          <a:xfrm>
            <a:off x="21125825" y="16233050"/>
            <a:ext cx="8000150" cy="1183300"/>
          </a:xfrm>
          <a:prstGeom prst="rect">
            <a:avLst/>
          </a:prstGeom>
          <a:noFill/>
          <a:ln>
            <a:noFill/>
          </a:ln>
        </p:spPr>
      </p:pic>
      <p:pic>
        <p:nvPicPr>
          <p:cNvPr id="2828" name="Google Shape;2828;g222b3446623_0_206"/>
          <p:cNvPicPr preferRelativeResize="0"/>
          <p:nvPr/>
        </p:nvPicPr>
        <p:blipFill rotWithShape="1">
          <a:blip r:embed="rId14">
            <a:alphaModFix/>
          </a:blip>
          <a:srcRect b="0" l="0" r="0" t="0"/>
          <a:stretch/>
        </p:blipFill>
        <p:spPr>
          <a:xfrm>
            <a:off x="37783738" y="8211843"/>
            <a:ext cx="3315916" cy="3602182"/>
          </a:xfrm>
          <a:prstGeom prst="rect">
            <a:avLst/>
          </a:prstGeom>
          <a:noFill/>
          <a:ln>
            <a:noFill/>
          </a:ln>
        </p:spPr>
      </p:pic>
      <p:pic>
        <p:nvPicPr>
          <p:cNvPr id="2829" name="Google Shape;2829;g222b3446623_0_206"/>
          <p:cNvPicPr preferRelativeResize="0"/>
          <p:nvPr/>
        </p:nvPicPr>
        <p:blipFill rotWithShape="1">
          <a:blip r:embed="rId15">
            <a:alphaModFix/>
          </a:blip>
          <a:srcRect b="0" l="0" r="0" t="0"/>
          <a:stretch/>
        </p:blipFill>
        <p:spPr>
          <a:xfrm>
            <a:off x="30713133" y="14116883"/>
            <a:ext cx="11173950" cy="1183300"/>
          </a:xfrm>
          <a:prstGeom prst="rect">
            <a:avLst/>
          </a:prstGeom>
          <a:noFill/>
          <a:ln>
            <a:noFill/>
          </a:ln>
        </p:spPr>
      </p:pic>
      <p:pic>
        <p:nvPicPr>
          <p:cNvPr id="2830" name="Google Shape;2830;g222b3446623_0_206"/>
          <p:cNvPicPr preferRelativeResize="0"/>
          <p:nvPr/>
        </p:nvPicPr>
        <p:blipFill rotWithShape="1">
          <a:blip r:embed="rId16">
            <a:alphaModFix/>
          </a:blip>
          <a:srcRect b="0" l="0" r="0" t="0"/>
          <a:stretch/>
        </p:blipFill>
        <p:spPr>
          <a:xfrm>
            <a:off x="32565713" y="16029108"/>
            <a:ext cx="9058275" cy="1085850"/>
          </a:xfrm>
          <a:prstGeom prst="rect">
            <a:avLst/>
          </a:prstGeom>
          <a:noFill/>
          <a:ln>
            <a:noFill/>
          </a:ln>
        </p:spPr>
      </p:pic>
      <p:pic>
        <p:nvPicPr>
          <p:cNvPr id="2831" name="Google Shape;2831;g222b3446623_0_206"/>
          <p:cNvPicPr preferRelativeResize="0"/>
          <p:nvPr/>
        </p:nvPicPr>
        <p:blipFill rotWithShape="1">
          <a:blip r:embed="rId17">
            <a:alphaModFix/>
          </a:blip>
          <a:srcRect b="0" l="0" r="0" t="0"/>
          <a:stretch/>
        </p:blipFill>
        <p:spPr>
          <a:xfrm>
            <a:off x="28690526" y="19916768"/>
            <a:ext cx="1952625" cy="314325"/>
          </a:xfrm>
          <a:prstGeom prst="rect">
            <a:avLst/>
          </a:prstGeom>
          <a:noFill/>
          <a:ln>
            <a:noFill/>
          </a:ln>
        </p:spPr>
      </p:pic>
      <p:pic>
        <p:nvPicPr>
          <p:cNvPr id="2832" name="Google Shape;2832;g222b3446623_0_206"/>
          <p:cNvPicPr preferRelativeResize="0"/>
          <p:nvPr/>
        </p:nvPicPr>
        <p:blipFill rotWithShape="1">
          <a:blip r:embed="rId18">
            <a:alphaModFix/>
          </a:blip>
          <a:srcRect b="0" l="0" r="0" t="0"/>
          <a:stretch/>
        </p:blipFill>
        <p:spPr>
          <a:xfrm>
            <a:off x="31569205" y="18878649"/>
            <a:ext cx="11051309" cy="1352450"/>
          </a:xfrm>
          <a:prstGeom prst="rect">
            <a:avLst/>
          </a:prstGeom>
          <a:noFill/>
          <a:ln>
            <a:noFill/>
          </a:ln>
        </p:spPr>
      </p:pic>
      <p:pic>
        <p:nvPicPr>
          <p:cNvPr id="2833" name="Google Shape;2833;g222b3446623_0_206"/>
          <p:cNvPicPr preferRelativeResize="0"/>
          <p:nvPr/>
        </p:nvPicPr>
        <p:blipFill rotWithShape="1">
          <a:blip r:embed="rId19">
            <a:alphaModFix/>
          </a:blip>
          <a:srcRect b="0" l="0" r="0" t="0"/>
          <a:stretch/>
        </p:blipFill>
        <p:spPr>
          <a:xfrm>
            <a:off x="35337288" y="20951206"/>
            <a:ext cx="6286709" cy="1682619"/>
          </a:xfrm>
          <a:prstGeom prst="rect">
            <a:avLst/>
          </a:prstGeom>
          <a:noFill/>
          <a:ln>
            <a:noFill/>
          </a:ln>
        </p:spPr>
      </p:pic>
      <p:pic>
        <p:nvPicPr>
          <p:cNvPr id="2834" name="Google Shape;2834;g222b3446623_0_206"/>
          <p:cNvPicPr preferRelativeResize="0"/>
          <p:nvPr/>
        </p:nvPicPr>
        <p:blipFill rotWithShape="1">
          <a:blip r:embed="rId20">
            <a:alphaModFix/>
          </a:blip>
          <a:srcRect b="0" l="0" r="0" t="0"/>
          <a:stretch/>
        </p:blipFill>
        <p:spPr>
          <a:xfrm>
            <a:off x="33112363" y="23677418"/>
            <a:ext cx="5072190" cy="3602182"/>
          </a:xfrm>
          <a:prstGeom prst="rect">
            <a:avLst/>
          </a:prstGeom>
          <a:noFill/>
          <a:ln>
            <a:noFill/>
          </a:ln>
        </p:spPr>
      </p:pic>
      <p:pic>
        <p:nvPicPr>
          <p:cNvPr id="2835" name="Google Shape;2835;g222b3446623_0_206"/>
          <p:cNvPicPr preferRelativeResize="0"/>
          <p:nvPr/>
        </p:nvPicPr>
        <p:blipFill rotWithShape="1">
          <a:blip r:embed="rId21">
            <a:alphaModFix/>
          </a:blip>
          <a:srcRect b="0" l="0" r="0" t="0"/>
          <a:stretch/>
        </p:blipFill>
        <p:spPr>
          <a:xfrm>
            <a:off x="28166650" y="21788993"/>
            <a:ext cx="3000375" cy="428625"/>
          </a:xfrm>
          <a:prstGeom prst="rect">
            <a:avLst/>
          </a:prstGeom>
          <a:noFill/>
          <a:ln>
            <a:noFill/>
          </a:ln>
        </p:spPr>
      </p:pic>
      <p:sp>
        <p:nvSpPr>
          <p:cNvPr id="2836" name="Google Shape;2836;g222b3446623_0_20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1" name="Shape 2841"/>
        <p:cNvGrpSpPr/>
        <p:nvPr/>
      </p:nvGrpSpPr>
      <p:grpSpPr>
        <a:xfrm>
          <a:off x="0" y="0"/>
          <a:ext cx="0" cy="0"/>
          <a:chOff x="0" y="0"/>
          <a:chExt cx="0" cy="0"/>
        </a:xfrm>
      </p:grpSpPr>
      <p:sp>
        <p:nvSpPr>
          <p:cNvPr id="2842" name="Google Shape;2842;g222b3446167_1_40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#99 </a:t>
            </a:r>
            <a:r>
              <a:rPr lang="en-US" sz="10080"/>
              <a:t>	Start:	58704 	Stop: 57175	</a:t>
            </a:r>
            <a:br>
              <a:rPr lang="en-US" sz="10080"/>
            </a:br>
            <a:r>
              <a:rPr lang="en-US" sz="6480"/>
              <a:t>*</a:t>
            </a:r>
            <a:r>
              <a:rPr lang="en-US" sz="7200"/>
              <a:t>Highlight start if changed from original call*</a:t>
            </a:r>
            <a:endParaRPr sz="10080"/>
          </a:p>
        </p:txBody>
      </p:sp>
      <p:sp>
        <p:nvSpPr>
          <p:cNvPr id="2843" name="Google Shape;2843;g222b3446167_1_40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Kelcole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844" name="Google Shape;2844;g222b3446167_1_406"/>
          <p:cNvPicPr preferRelativeResize="0"/>
          <p:nvPr/>
        </p:nvPicPr>
        <p:blipFill rotWithShape="1">
          <a:blip r:embed="rId3">
            <a:alphaModFix/>
          </a:blip>
          <a:srcRect b="0" l="0" r="0" t="0"/>
          <a:stretch/>
        </p:blipFill>
        <p:spPr>
          <a:xfrm>
            <a:off x="768925" y="5299648"/>
            <a:ext cx="9609049" cy="1144575"/>
          </a:xfrm>
          <a:prstGeom prst="rect">
            <a:avLst/>
          </a:prstGeom>
          <a:noFill/>
          <a:ln>
            <a:noFill/>
          </a:ln>
        </p:spPr>
      </p:pic>
      <p:pic>
        <p:nvPicPr>
          <p:cNvPr id="2845" name="Google Shape;2845;g222b3446167_1_406"/>
          <p:cNvPicPr preferRelativeResize="0"/>
          <p:nvPr/>
        </p:nvPicPr>
        <p:blipFill rotWithShape="1">
          <a:blip r:embed="rId4">
            <a:alphaModFix/>
          </a:blip>
          <a:srcRect b="0" l="0" r="0" t="0"/>
          <a:stretch/>
        </p:blipFill>
        <p:spPr>
          <a:xfrm>
            <a:off x="768929" y="11955752"/>
            <a:ext cx="10125986" cy="1144575"/>
          </a:xfrm>
          <a:prstGeom prst="rect">
            <a:avLst/>
          </a:prstGeom>
          <a:noFill/>
          <a:ln>
            <a:noFill/>
          </a:ln>
        </p:spPr>
      </p:pic>
      <p:pic>
        <p:nvPicPr>
          <p:cNvPr id="2846" name="Google Shape;2846;g222b3446167_1_406"/>
          <p:cNvPicPr preferRelativeResize="0"/>
          <p:nvPr/>
        </p:nvPicPr>
        <p:blipFill rotWithShape="1">
          <a:blip r:embed="rId5">
            <a:alphaModFix/>
          </a:blip>
          <a:srcRect b="0" l="0" r="0" t="0"/>
          <a:stretch/>
        </p:blipFill>
        <p:spPr>
          <a:xfrm>
            <a:off x="768925" y="13244471"/>
            <a:ext cx="11597976" cy="851400"/>
          </a:xfrm>
          <a:prstGeom prst="rect">
            <a:avLst/>
          </a:prstGeom>
          <a:noFill/>
          <a:ln>
            <a:noFill/>
          </a:ln>
        </p:spPr>
      </p:pic>
      <p:sp>
        <p:nvSpPr>
          <p:cNvPr id="2847" name="Google Shape;2847;g222b3446167_1_40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2.82, final = -3.256</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king of aligns with predicted start and end</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Kelcole</a:t>
            </a:r>
            <a:r>
              <a:rPr b="0" i="0" lang="en-US" sz="4400" u="none" cap="none" strike="noStrike">
                <a:solidFill>
                  <a:schemeClr val="dk1"/>
                </a:solidFill>
                <a:latin typeface="Calibri"/>
                <a:ea typeface="Calibri"/>
                <a:cs typeface="Calibri"/>
                <a:sym typeface="Calibri"/>
              </a:rPr>
              <a:t>, 1:1, e-value: 0.0, 0.0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Kelcole</a:t>
            </a:r>
            <a:r>
              <a:rPr b="0" i="0" lang="en-US" sz="4400" u="none" cap="none" strike="noStrike">
                <a:solidFill>
                  <a:schemeClr val="dk1"/>
                </a:solidFill>
                <a:latin typeface="Calibri"/>
                <a:ea typeface="Calibri"/>
                <a:cs typeface="Calibri"/>
                <a:sym typeface="Calibri"/>
              </a:rPr>
              <a:t>, 1:1, e-value: 0.0, 0.0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101 bp gap</a:t>
            </a:r>
            <a:endParaRPr b="0" i="0" sz="1400" u="none" cap="none" strike="noStrike">
              <a:solidFill>
                <a:srgbClr val="000000"/>
              </a:solidFill>
              <a:highlight>
                <a:srgbClr val="FFFF00"/>
              </a:highlight>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lang="en-US" sz="4400">
                <a:solidFill>
                  <a:schemeClr val="dk1"/>
                </a:solidFill>
                <a:highlight>
                  <a:srgbClr val="FFFF00"/>
                </a:highlight>
                <a:latin typeface="Calibri"/>
                <a:ea typeface="Calibri"/>
                <a:cs typeface="Calibri"/>
                <a:sym typeface="Calibri"/>
              </a:rPr>
              <a:t>No CP</a:t>
            </a:r>
            <a:endParaRPr b="0" i="0" sz="1400" u="none" cap="none" strike="noStrike">
              <a:solidFill>
                <a:srgbClr val="000000"/>
              </a:solidFill>
              <a:highlight>
                <a:srgbClr val="FFFF00"/>
              </a:highlight>
              <a:latin typeface="Arial"/>
              <a:ea typeface="Arial"/>
              <a:cs typeface="Arial"/>
              <a:sym typeface="Arial"/>
            </a:endParaRPr>
          </a:p>
        </p:txBody>
      </p:sp>
      <p:pic>
        <p:nvPicPr>
          <p:cNvPr id="2848" name="Google Shape;2848;g222b3446167_1_406"/>
          <p:cNvPicPr preferRelativeResize="0"/>
          <p:nvPr/>
        </p:nvPicPr>
        <p:blipFill rotWithShape="1">
          <a:blip r:embed="rId6">
            <a:alphaModFix/>
          </a:blip>
          <a:srcRect b="0" l="0" r="0" t="0"/>
          <a:stretch/>
        </p:blipFill>
        <p:spPr>
          <a:xfrm>
            <a:off x="13778801" y="6444218"/>
            <a:ext cx="10626438" cy="1944075"/>
          </a:xfrm>
          <a:prstGeom prst="rect">
            <a:avLst/>
          </a:prstGeom>
          <a:noFill/>
          <a:ln>
            <a:noFill/>
          </a:ln>
        </p:spPr>
      </p:pic>
      <p:pic>
        <p:nvPicPr>
          <p:cNvPr id="2849" name="Google Shape;2849;g222b3446167_1_406"/>
          <p:cNvPicPr preferRelativeResize="0"/>
          <p:nvPr/>
        </p:nvPicPr>
        <p:blipFill rotWithShape="1">
          <a:blip r:embed="rId7">
            <a:alphaModFix/>
          </a:blip>
          <a:srcRect b="0" l="0" r="0" t="0"/>
          <a:stretch/>
        </p:blipFill>
        <p:spPr>
          <a:xfrm>
            <a:off x="13778788" y="9930868"/>
            <a:ext cx="3195204" cy="3602181"/>
          </a:xfrm>
          <a:prstGeom prst="rect">
            <a:avLst/>
          </a:prstGeom>
          <a:noFill/>
          <a:ln>
            <a:noFill/>
          </a:ln>
        </p:spPr>
      </p:pic>
      <p:pic>
        <p:nvPicPr>
          <p:cNvPr id="2850" name="Google Shape;2850;g222b3446167_1_406"/>
          <p:cNvPicPr preferRelativeResize="0"/>
          <p:nvPr/>
        </p:nvPicPr>
        <p:blipFill rotWithShape="1">
          <a:blip r:embed="rId8">
            <a:alphaModFix/>
          </a:blip>
          <a:srcRect b="0" l="0" r="0" t="0"/>
          <a:stretch/>
        </p:blipFill>
        <p:spPr>
          <a:xfrm>
            <a:off x="17487688" y="9930868"/>
            <a:ext cx="3208666" cy="3602181"/>
          </a:xfrm>
          <a:prstGeom prst="rect">
            <a:avLst/>
          </a:prstGeom>
          <a:noFill/>
          <a:ln>
            <a:noFill/>
          </a:ln>
        </p:spPr>
      </p:pic>
      <p:pic>
        <p:nvPicPr>
          <p:cNvPr id="2851" name="Google Shape;2851;g222b3446167_1_406"/>
          <p:cNvPicPr preferRelativeResize="0"/>
          <p:nvPr/>
        </p:nvPicPr>
        <p:blipFill rotWithShape="1">
          <a:blip r:embed="rId9">
            <a:alphaModFix/>
          </a:blip>
          <a:srcRect b="0" l="0" r="0" t="0"/>
          <a:stretch/>
        </p:blipFill>
        <p:spPr>
          <a:xfrm>
            <a:off x="13570626" y="14316368"/>
            <a:ext cx="3611526" cy="3602181"/>
          </a:xfrm>
          <a:prstGeom prst="rect">
            <a:avLst/>
          </a:prstGeom>
          <a:noFill/>
          <a:ln>
            <a:noFill/>
          </a:ln>
        </p:spPr>
      </p:pic>
      <p:pic>
        <p:nvPicPr>
          <p:cNvPr id="2852" name="Google Shape;2852;g222b3446167_1_406"/>
          <p:cNvPicPr preferRelativeResize="0"/>
          <p:nvPr/>
        </p:nvPicPr>
        <p:blipFill rotWithShape="1">
          <a:blip r:embed="rId10">
            <a:alphaModFix/>
          </a:blip>
          <a:srcRect b="0" l="0" r="0" t="0"/>
          <a:stretch/>
        </p:blipFill>
        <p:spPr>
          <a:xfrm>
            <a:off x="17288613" y="14316368"/>
            <a:ext cx="3606806" cy="3602182"/>
          </a:xfrm>
          <a:prstGeom prst="rect">
            <a:avLst/>
          </a:prstGeom>
          <a:noFill/>
          <a:ln>
            <a:noFill/>
          </a:ln>
        </p:spPr>
      </p:pic>
      <p:pic>
        <p:nvPicPr>
          <p:cNvPr id="2853" name="Google Shape;2853;g222b3446167_1_406"/>
          <p:cNvPicPr preferRelativeResize="0"/>
          <p:nvPr/>
        </p:nvPicPr>
        <p:blipFill rotWithShape="1">
          <a:blip r:embed="rId11">
            <a:alphaModFix/>
          </a:blip>
          <a:srcRect b="0" l="0" r="0" t="0"/>
          <a:stretch/>
        </p:blipFill>
        <p:spPr>
          <a:xfrm>
            <a:off x="13092550" y="18922874"/>
            <a:ext cx="6931050" cy="1513926"/>
          </a:xfrm>
          <a:prstGeom prst="rect">
            <a:avLst/>
          </a:prstGeom>
          <a:noFill/>
          <a:ln>
            <a:noFill/>
          </a:ln>
        </p:spPr>
      </p:pic>
      <p:pic>
        <p:nvPicPr>
          <p:cNvPr id="2854" name="Google Shape;2854;g222b3446167_1_406"/>
          <p:cNvPicPr preferRelativeResize="0"/>
          <p:nvPr/>
        </p:nvPicPr>
        <p:blipFill rotWithShape="1">
          <a:blip r:embed="rId12">
            <a:alphaModFix/>
          </a:blip>
          <a:srcRect b="0" l="0" r="0" t="0"/>
          <a:stretch/>
        </p:blipFill>
        <p:spPr>
          <a:xfrm>
            <a:off x="13840513" y="20415662"/>
            <a:ext cx="6047874" cy="1513925"/>
          </a:xfrm>
          <a:prstGeom prst="rect">
            <a:avLst/>
          </a:prstGeom>
          <a:noFill/>
          <a:ln>
            <a:noFill/>
          </a:ln>
        </p:spPr>
      </p:pic>
      <p:sp>
        <p:nvSpPr>
          <p:cNvPr id="2855" name="Google Shape;2855;g222b3446167_1_406"/>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a:t>
            </a:r>
            <a:r>
              <a:rPr b="1" i="0" lang="en-US" sz="6600" u="none" cap="none" strike="noStrike">
                <a:solidFill>
                  <a:srgbClr val="000000"/>
                </a:solidFill>
                <a:latin typeface="Calibri"/>
                <a:ea typeface="Calibri"/>
                <a:cs typeface="Calibri"/>
                <a:sym typeface="Calibri"/>
              </a:rPr>
              <a:t>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Tempo_99, upstream from DNA primase and downstream from genes with no know function, and Kelcole_97, upstream from MazG-like nucleotide pyrophosphohydrolase and downstream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Tempo_99, function unknown, e = 0.0; NCBI, Tempo_99, function unknown, e = 0.0.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79%.</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856" name="Google Shape;2856;g222b3446167_1_406"/>
          <p:cNvPicPr preferRelativeResize="0"/>
          <p:nvPr/>
        </p:nvPicPr>
        <p:blipFill rotWithShape="1">
          <a:blip r:embed="rId14">
            <a:alphaModFix/>
          </a:blip>
          <a:srcRect b="0" l="0" r="0" t="0"/>
          <a:stretch/>
        </p:blipFill>
        <p:spPr>
          <a:xfrm>
            <a:off x="28937300" y="10717064"/>
            <a:ext cx="3611525" cy="3373104"/>
          </a:xfrm>
          <a:prstGeom prst="rect">
            <a:avLst/>
          </a:prstGeom>
          <a:noFill/>
          <a:ln>
            <a:noFill/>
          </a:ln>
        </p:spPr>
      </p:pic>
      <p:pic>
        <p:nvPicPr>
          <p:cNvPr id="2857" name="Google Shape;2857;g222b3446167_1_406"/>
          <p:cNvPicPr preferRelativeResize="0"/>
          <p:nvPr/>
        </p:nvPicPr>
        <p:blipFill rotWithShape="1">
          <a:blip r:embed="rId15">
            <a:alphaModFix/>
          </a:blip>
          <a:srcRect b="0" l="0" r="0" t="0"/>
          <a:stretch/>
        </p:blipFill>
        <p:spPr>
          <a:xfrm>
            <a:off x="28937288" y="15765038"/>
            <a:ext cx="8258175" cy="704850"/>
          </a:xfrm>
          <a:prstGeom prst="rect">
            <a:avLst/>
          </a:prstGeom>
          <a:noFill/>
          <a:ln>
            <a:noFill/>
          </a:ln>
        </p:spPr>
      </p:pic>
      <p:pic>
        <p:nvPicPr>
          <p:cNvPr id="2858" name="Google Shape;2858;g222b3446167_1_406"/>
          <p:cNvPicPr preferRelativeResize="0"/>
          <p:nvPr/>
        </p:nvPicPr>
        <p:blipFill rotWithShape="1">
          <a:blip r:embed="rId16">
            <a:alphaModFix/>
          </a:blip>
          <a:srcRect b="0" l="0" r="0" t="0"/>
          <a:stretch/>
        </p:blipFill>
        <p:spPr>
          <a:xfrm>
            <a:off x="28757450" y="17061300"/>
            <a:ext cx="11653643" cy="596894"/>
          </a:xfrm>
          <a:prstGeom prst="rect">
            <a:avLst/>
          </a:prstGeom>
          <a:noFill/>
          <a:ln>
            <a:noFill/>
          </a:ln>
        </p:spPr>
      </p:pic>
      <p:pic>
        <p:nvPicPr>
          <p:cNvPr id="2859" name="Google Shape;2859;g222b3446167_1_406"/>
          <p:cNvPicPr preferRelativeResize="0"/>
          <p:nvPr/>
        </p:nvPicPr>
        <p:blipFill rotWithShape="1">
          <a:blip r:embed="rId17">
            <a:alphaModFix/>
          </a:blip>
          <a:srcRect b="0" l="0" r="0" t="0"/>
          <a:stretch/>
        </p:blipFill>
        <p:spPr>
          <a:xfrm>
            <a:off x="28937301" y="18922875"/>
            <a:ext cx="5631272" cy="2177425"/>
          </a:xfrm>
          <a:prstGeom prst="rect">
            <a:avLst/>
          </a:prstGeom>
          <a:noFill/>
          <a:ln>
            <a:noFill/>
          </a:ln>
        </p:spPr>
      </p:pic>
      <p:pic>
        <p:nvPicPr>
          <p:cNvPr id="2860" name="Google Shape;2860;g222b3446167_1_406"/>
          <p:cNvPicPr preferRelativeResize="0"/>
          <p:nvPr/>
        </p:nvPicPr>
        <p:blipFill rotWithShape="1">
          <a:blip r:embed="rId18">
            <a:alphaModFix/>
          </a:blip>
          <a:srcRect b="0" l="0" r="0" t="0"/>
          <a:stretch/>
        </p:blipFill>
        <p:spPr>
          <a:xfrm>
            <a:off x="34870125" y="19057696"/>
            <a:ext cx="8258175" cy="1907791"/>
          </a:xfrm>
          <a:prstGeom prst="rect">
            <a:avLst/>
          </a:prstGeom>
          <a:noFill/>
          <a:ln>
            <a:noFill/>
          </a:ln>
        </p:spPr>
      </p:pic>
      <p:pic>
        <p:nvPicPr>
          <p:cNvPr id="2861" name="Google Shape;2861;g222b3446167_1_406"/>
          <p:cNvPicPr preferRelativeResize="0"/>
          <p:nvPr/>
        </p:nvPicPr>
        <p:blipFill rotWithShape="1">
          <a:blip r:embed="rId19">
            <a:alphaModFix/>
          </a:blip>
          <a:srcRect b="0" l="0" r="0" t="0"/>
          <a:stretch/>
        </p:blipFill>
        <p:spPr>
          <a:xfrm>
            <a:off x="32195645" y="21307226"/>
            <a:ext cx="8215454" cy="2384675"/>
          </a:xfrm>
          <a:prstGeom prst="rect">
            <a:avLst/>
          </a:prstGeom>
          <a:noFill/>
          <a:ln>
            <a:noFill/>
          </a:ln>
        </p:spPr>
      </p:pic>
      <p:sp>
        <p:nvSpPr>
          <p:cNvPr id="2862" name="Google Shape;2862;g222b3446167_1_40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pic>
        <p:nvPicPr>
          <p:cNvPr id="2863" name="Google Shape;2863;g222b3446167_1_406"/>
          <p:cNvPicPr preferRelativeResize="0"/>
          <p:nvPr/>
        </p:nvPicPr>
        <p:blipFill rotWithShape="1">
          <a:blip r:embed="rId20">
            <a:alphaModFix/>
          </a:blip>
          <a:srcRect b="0" l="0" r="0" t="0"/>
          <a:stretch/>
        </p:blipFill>
        <p:spPr>
          <a:xfrm>
            <a:off x="768926" y="7650351"/>
            <a:ext cx="6124575" cy="19335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8" name="Shape 2868"/>
        <p:cNvGrpSpPr/>
        <p:nvPr/>
      </p:nvGrpSpPr>
      <p:grpSpPr>
        <a:xfrm>
          <a:off x="0" y="0"/>
          <a:ext cx="0" cy="0"/>
          <a:chOff x="0" y="0"/>
          <a:chExt cx="0" cy="0"/>
        </a:xfrm>
      </p:grpSpPr>
      <p:sp>
        <p:nvSpPr>
          <p:cNvPr id="2869" name="Google Shape;2869;g222b3446167_1_509"/>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#100 </a:t>
            </a:r>
            <a:r>
              <a:rPr lang="en-US" sz="10080"/>
              <a:t>	Start: </a:t>
            </a:r>
            <a:r>
              <a:rPr lang="en-US" sz="10080">
                <a:solidFill>
                  <a:srgbClr val="0000FF"/>
                </a:solidFill>
              </a:rPr>
              <a:t>59,240</a:t>
            </a:r>
            <a:r>
              <a:rPr lang="en-US" sz="10080"/>
              <a:t>		Stop: </a:t>
            </a:r>
            <a:r>
              <a:rPr lang="en-US" sz="10080">
                <a:solidFill>
                  <a:srgbClr val="0000FF"/>
                </a:solidFill>
              </a:rPr>
              <a:t>58,806</a:t>
            </a:r>
            <a:r>
              <a:rPr lang="en-US" sz="10080"/>
              <a:t> 	</a:t>
            </a:r>
            <a:br>
              <a:rPr lang="en-US" sz="10080"/>
            </a:br>
            <a:r>
              <a:rPr lang="en-US" sz="6480"/>
              <a:t>*</a:t>
            </a:r>
            <a:r>
              <a:rPr lang="en-US" sz="7200"/>
              <a:t>Highlight start if changed from original call*</a:t>
            </a:r>
            <a:endParaRPr sz="10080"/>
          </a:p>
        </p:txBody>
      </p:sp>
      <p:sp>
        <p:nvSpPr>
          <p:cNvPr id="2870" name="Google Shape;2870;g222b3446167_1_509"/>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Kelcole and OneInAGillian are the most similar.</a:t>
            </a:r>
            <a:endParaRPr sz="4800">
              <a:solidFill>
                <a:srgbClr val="0000FF"/>
              </a:solidFill>
            </a:endParaRPr>
          </a:p>
          <a:p>
            <a:pPr indent="0" lvl="0" marL="45720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2871" name="Google Shape;2871;g222b3446167_1_509"/>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59,240</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z=3.041, final=-2.584</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Kelcole, OneInAGillian, 1:1, e-values: 3e-79, 2e-77</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Marcie, Tempo, 1:1. e-values: 4e-72, 8e-71</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the most annotated start is 6</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-4 bp overlap, no gap</a:t>
            </a:r>
            <a:endParaRPr b="0" i="0" sz="1400" u="none" cap="none" strike="noStrike">
              <a:solidFill>
                <a:srgbClr val="0000FF"/>
              </a:solidFill>
              <a:latin typeface="Calibri"/>
              <a:ea typeface="Calibri"/>
              <a:cs typeface="Calibri"/>
              <a:sym typeface="Calibri"/>
            </a:endParaRPr>
          </a:p>
        </p:txBody>
      </p:sp>
      <p:sp>
        <p:nvSpPr>
          <p:cNvPr id="2872" name="Google Shape;2872;g222b3446167_1_509"/>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Kelcole_98 and Marcie_103. Located up and downstream from genes with no known function. CandC is at the top.</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Kelcole_98, NKF, PhagesDB, e=3e-79/Marcie_103, NKF, NCBI, e=4e-72.</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a:t>
            </a:r>
            <a:endParaRPr b="0" i="0" sz="4400" u="none" cap="none" strike="noStrike">
              <a:solidFill>
                <a:srgbClr val="0000FF"/>
              </a:solidFill>
              <a:latin typeface="Calibri"/>
              <a:ea typeface="Calibri"/>
              <a:cs typeface="Calibri"/>
              <a:sym typeface="Calibri"/>
            </a:endParaRPr>
          </a:p>
        </p:txBody>
      </p:sp>
      <p:pic>
        <p:nvPicPr>
          <p:cNvPr id="2873" name="Google Shape;2873;g222b3446167_1_509"/>
          <p:cNvPicPr preferRelativeResize="0"/>
          <p:nvPr/>
        </p:nvPicPr>
        <p:blipFill rotWithShape="1">
          <a:blip r:embed="rId4">
            <a:alphaModFix/>
          </a:blip>
          <a:srcRect b="0" l="0" r="0" t="0"/>
          <a:stretch/>
        </p:blipFill>
        <p:spPr>
          <a:xfrm>
            <a:off x="768925" y="5554575"/>
            <a:ext cx="9694225" cy="1303425"/>
          </a:xfrm>
          <a:prstGeom prst="rect">
            <a:avLst/>
          </a:prstGeom>
          <a:noFill/>
          <a:ln>
            <a:noFill/>
          </a:ln>
        </p:spPr>
      </p:pic>
      <p:pic>
        <p:nvPicPr>
          <p:cNvPr id="2874" name="Google Shape;2874;g222b3446167_1_509"/>
          <p:cNvPicPr preferRelativeResize="0"/>
          <p:nvPr/>
        </p:nvPicPr>
        <p:blipFill rotWithShape="1">
          <a:blip r:embed="rId5">
            <a:alphaModFix/>
          </a:blip>
          <a:srcRect b="0" l="0" r="0" t="0"/>
          <a:stretch/>
        </p:blipFill>
        <p:spPr>
          <a:xfrm>
            <a:off x="768913" y="8818418"/>
            <a:ext cx="3656761" cy="3602182"/>
          </a:xfrm>
          <a:prstGeom prst="rect">
            <a:avLst/>
          </a:prstGeom>
          <a:noFill/>
          <a:ln>
            <a:noFill/>
          </a:ln>
        </p:spPr>
      </p:pic>
      <p:pic>
        <p:nvPicPr>
          <p:cNvPr id="2875" name="Google Shape;2875;g222b3446167_1_509"/>
          <p:cNvPicPr preferRelativeResize="0"/>
          <p:nvPr/>
        </p:nvPicPr>
        <p:blipFill rotWithShape="1">
          <a:blip r:embed="rId6">
            <a:alphaModFix/>
          </a:blip>
          <a:srcRect b="0" l="0" r="0" t="0"/>
          <a:stretch/>
        </p:blipFill>
        <p:spPr>
          <a:xfrm>
            <a:off x="272725" y="14640620"/>
            <a:ext cx="12306300" cy="914400"/>
          </a:xfrm>
          <a:prstGeom prst="rect">
            <a:avLst/>
          </a:prstGeom>
          <a:noFill/>
          <a:ln>
            <a:noFill/>
          </a:ln>
        </p:spPr>
      </p:pic>
      <p:pic>
        <p:nvPicPr>
          <p:cNvPr id="2876" name="Google Shape;2876;g222b3446167_1_509"/>
          <p:cNvPicPr preferRelativeResize="0"/>
          <p:nvPr/>
        </p:nvPicPr>
        <p:blipFill rotWithShape="1">
          <a:blip r:embed="rId7">
            <a:alphaModFix/>
          </a:blip>
          <a:srcRect b="0" l="0" r="0" t="0"/>
          <a:stretch/>
        </p:blipFill>
        <p:spPr>
          <a:xfrm>
            <a:off x="0" y="16209325"/>
            <a:ext cx="12579026" cy="914400"/>
          </a:xfrm>
          <a:prstGeom prst="rect">
            <a:avLst/>
          </a:prstGeom>
          <a:noFill/>
          <a:ln>
            <a:noFill/>
          </a:ln>
        </p:spPr>
      </p:pic>
      <p:pic>
        <p:nvPicPr>
          <p:cNvPr id="2877" name="Google Shape;2877;g222b3446167_1_509"/>
          <p:cNvPicPr preferRelativeResize="0"/>
          <p:nvPr/>
        </p:nvPicPr>
        <p:blipFill rotWithShape="1">
          <a:blip r:embed="rId8">
            <a:alphaModFix/>
          </a:blip>
          <a:srcRect b="0" l="0" r="0" t="0"/>
          <a:stretch/>
        </p:blipFill>
        <p:spPr>
          <a:xfrm>
            <a:off x="13561050" y="11826325"/>
            <a:ext cx="7688151" cy="1889675"/>
          </a:xfrm>
          <a:prstGeom prst="rect">
            <a:avLst/>
          </a:prstGeom>
          <a:noFill/>
          <a:ln>
            <a:noFill/>
          </a:ln>
        </p:spPr>
      </p:pic>
      <p:pic>
        <p:nvPicPr>
          <p:cNvPr id="2878" name="Google Shape;2878;g222b3446167_1_509"/>
          <p:cNvPicPr preferRelativeResize="0"/>
          <p:nvPr/>
        </p:nvPicPr>
        <p:blipFill rotWithShape="1">
          <a:blip r:embed="rId9">
            <a:alphaModFix/>
          </a:blip>
          <a:srcRect b="0" l="0" r="0" t="0"/>
          <a:stretch/>
        </p:blipFill>
        <p:spPr>
          <a:xfrm>
            <a:off x="13561047" y="13758201"/>
            <a:ext cx="7688150" cy="1938420"/>
          </a:xfrm>
          <a:prstGeom prst="rect">
            <a:avLst/>
          </a:prstGeom>
          <a:noFill/>
          <a:ln>
            <a:noFill/>
          </a:ln>
        </p:spPr>
      </p:pic>
      <p:pic>
        <p:nvPicPr>
          <p:cNvPr id="2879" name="Google Shape;2879;g222b3446167_1_509"/>
          <p:cNvPicPr preferRelativeResize="0"/>
          <p:nvPr/>
        </p:nvPicPr>
        <p:blipFill rotWithShape="1">
          <a:blip r:embed="rId10">
            <a:alphaModFix/>
          </a:blip>
          <a:srcRect b="0" l="0" r="0" t="0"/>
          <a:stretch/>
        </p:blipFill>
        <p:spPr>
          <a:xfrm>
            <a:off x="21283083" y="11545260"/>
            <a:ext cx="6489105" cy="1938425"/>
          </a:xfrm>
          <a:prstGeom prst="rect">
            <a:avLst/>
          </a:prstGeom>
          <a:noFill/>
          <a:ln>
            <a:noFill/>
          </a:ln>
        </p:spPr>
      </p:pic>
      <p:pic>
        <p:nvPicPr>
          <p:cNvPr id="2880" name="Google Shape;2880;g222b3446167_1_509"/>
          <p:cNvPicPr preferRelativeResize="0"/>
          <p:nvPr/>
        </p:nvPicPr>
        <p:blipFill rotWithShape="1">
          <a:blip r:embed="rId11">
            <a:alphaModFix/>
          </a:blip>
          <a:srcRect b="0" l="0" r="0" t="0"/>
          <a:stretch/>
        </p:blipFill>
        <p:spPr>
          <a:xfrm>
            <a:off x="21283071" y="13617077"/>
            <a:ext cx="6489124" cy="2220683"/>
          </a:xfrm>
          <a:prstGeom prst="rect">
            <a:avLst/>
          </a:prstGeom>
          <a:noFill/>
          <a:ln>
            <a:noFill/>
          </a:ln>
        </p:spPr>
      </p:pic>
      <p:pic>
        <p:nvPicPr>
          <p:cNvPr id="2881" name="Google Shape;2881;g222b3446167_1_509"/>
          <p:cNvPicPr preferRelativeResize="0"/>
          <p:nvPr/>
        </p:nvPicPr>
        <p:blipFill rotWithShape="1">
          <a:blip r:embed="rId12">
            <a:alphaModFix/>
          </a:blip>
          <a:srcRect b="0" l="0" r="0" t="0"/>
          <a:stretch/>
        </p:blipFill>
        <p:spPr>
          <a:xfrm>
            <a:off x="13092550" y="17486325"/>
            <a:ext cx="11569339" cy="1303425"/>
          </a:xfrm>
          <a:prstGeom prst="rect">
            <a:avLst/>
          </a:prstGeom>
          <a:noFill/>
          <a:ln>
            <a:noFill/>
          </a:ln>
        </p:spPr>
      </p:pic>
      <p:pic>
        <p:nvPicPr>
          <p:cNvPr id="2882" name="Google Shape;2882;g222b3446167_1_509"/>
          <p:cNvPicPr preferRelativeResize="0"/>
          <p:nvPr/>
        </p:nvPicPr>
        <p:blipFill rotWithShape="1">
          <a:blip r:embed="rId13">
            <a:alphaModFix/>
          </a:blip>
          <a:srcRect b="0" l="0" r="0" t="0"/>
          <a:stretch/>
        </p:blipFill>
        <p:spPr>
          <a:xfrm>
            <a:off x="13092550" y="18789750"/>
            <a:ext cx="11569352" cy="1977150"/>
          </a:xfrm>
          <a:prstGeom prst="rect">
            <a:avLst/>
          </a:prstGeom>
          <a:noFill/>
          <a:ln>
            <a:noFill/>
          </a:ln>
        </p:spPr>
      </p:pic>
      <p:pic>
        <p:nvPicPr>
          <p:cNvPr id="2883" name="Google Shape;2883;g222b3446167_1_509"/>
          <p:cNvPicPr preferRelativeResize="0"/>
          <p:nvPr/>
        </p:nvPicPr>
        <p:blipFill rotWithShape="1">
          <a:blip r:embed="rId14">
            <a:alphaModFix/>
          </a:blip>
          <a:srcRect b="0" l="0" r="0" t="0"/>
          <a:stretch/>
        </p:blipFill>
        <p:spPr>
          <a:xfrm>
            <a:off x="30826363" y="9419993"/>
            <a:ext cx="7325988" cy="3602182"/>
          </a:xfrm>
          <a:prstGeom prst="rect">
            <a:avLst/>
          </a:prstGeom>
          <a:noFill/>
          <a:ln>
            <a:noFill/>
          </a:ln>
        </p:spPr>
      </p:pic>
      <p:pic>
        <p:nvPicPr>
          <p:cNvPr id="2884" name="Google Shape;2884;g222b3446167_1_509"/>
          <p:cNvPicPr preferRelativeResize="0"/>
          <p:nvPr/>
        </p:nvPicPr>
        <p:blipFill rotWithShape="1">
          <a:blip r:embed="rId6">
            <a:alphaModFix/>
          </a:blip>
          <a:srcRect b="0" l="0" r="0" t="0"/>
          <a:stretch/>
        </p:blipFill>
        <p:spPr>
          <a:xfrm>
            <a:off x="28699350" y="15555020"/>
            <a:ext cx="12306300" cy="914400"/>
          </a:xfrm>
          <a:prstGeom prst="rect">
            <a:avLst/>
          </a:prstGeom>
          <a:noFill/>
          <a:ln>
            <a:noFill/>
          </a:ln>
        </p:spPr>
      </p:pic>
      <p:pic>
        <p:nvPicPr>
          <p:cNvPr id="2885" name="Google Shape;2885;g222b3446167_1_509"/>
          <p:cNvPicPr preferRelativeResize="0"/>
          <p:nvPr/>
        </p:nvPicPr>
        <p:blipFill rotWithShape="1">
          <a:blip r:embed="rId7">
            <a:alphaModFix/>
          </a:blip>
          <a:srcRect b="0" l="0" r="0" t="0"/>
          <a:stretch/>
        </p:blipFill>
        <p:spPr>
          <a:xfrm>
            <a:off x="28278025" y="16571925"/>
            <a:ext cx="12579026" cy="914400"/>
          </a:xfrm>
          <a:prstGeom prst="rect">
            <a:avLst/>
          </a:prstGeom>
          <a:noFill/>
          <a:ln>
            <a:noFill/>
          </a:ln>
        </p:spPr>
      </p:pic>
      <p:pic>
        <p:nvPicPr>
          <p:cNvPr id="2886" name="Google Shape;2886;g222b3446167_1_509"/>
          <p:cNvPicPr preferRelativeResize="0"/>
          <p:nvPr/>
        </p:nvPicPr>
        <p:blipFill rotWithShape="1">
          <a:blip r:embed="rId15">
            <a:alphaModFix/>
          </a:blip>
          <a:srcRect b="0" l="0" r="0" t="0"/>
          <a:stretch/>
        </p:blipFill>
        <p:spPr>
          <a:xfrm>
            <a:off x="28713913" y="19852500"/>
            <a:ext cx="12277166" cy="914400"/>
          </a:xfrm>
          <a:prstGeom prst="rect">
            <a:avLst/>
          </a:prstGeom>
          <a:noFill/>
          <a:ln>
            <a:noFill/>
          </a:ln>
        </p:spPr>
      </p:pic>
      <p:pic>
        <p:nvPicPr>
          <p:cNvPr id="2887" name="Google Shape;2887;g222b3446167_1_509"/>
          <p:cNvPicPr preferRelativeResize="0"/>
          <p:nvPr/>
        </p:nvPicPr>
        <p:blipFill rotWithShape="1">
          <a:blip r:embed="rId16">
            <a:alphaModFix/>
          </a:blip>
          <a:srcRect b="0" l="0" r="0" t="0"/>
          <a:stretch/>
        </p:blipFill>
        <p:spPr>
          <a:xfrm>
            <a:off x="13821388" y="6471581"/>
            <a:ext cx="10626435" cy="1874000"/>
          </a:xfrm>
          <a:prstGeom prst="rect">
            <a:avLst/>
          </a:prstGeom>
          <a:noFill/>
          <a:ln>
            <a:noFill/>
          </a:ln>
        </p:spPr>
      </p:pic>
      <p:sp>
        <p:nvSpPr>
          <p:cNvPr id="2888" name="Google Shape;2888;g222b3446167_1_509"/>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pic>
        <p:nvPicPr>
          <p:cNvPr id="2889" name="Google Shape;2889;g222b3446167_1_509"/>
          <p:cNvPicPr preferRelativeResize="0"/>
          <p:nvPr/>
        </p:nvPicPr>
        <p:blipFill rotWithShape="1">
          <a:blip r:embed="rId17">
            <a:alphaModFix/>
          </a:blip>
          <a:srcRect b="0" l="0" r="0" t="0"/>
          <a:stretch/>
        </p:blipFill>
        <p:spPr>
          <a:xfrm>
            <a:off x="4425674" y="8818418"/>
            <a:ext cx="1496556" cy="36021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4" name="Shape 2894"/>
        <p:cNvGrpSpPr/>
        <p:nvPr/>
      </p:nvGrpSpPr>
      <p:grpSpPr>
        <a:xfrm>
          <a:off x="0" y="0"/>
          <a:ext cx="0" cy="0"/>
          <a:chOff x="0" y="0"/>
          <a:chExt cx="0" cy="0"/>
        </a:xfrm>
      </p:grpSpPr>
      <p:sp>
        <p:nvSpPr>
          <p:cNvPr id="2895" name="Google Shape;2895;g222b3446623_0_309"/>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#101</a:t>
            </a:r>
            <a:r>
              <a:rPr lang="en-US" sz="10080"/>
              <a:t>	Start:	</a:t>
            </a:r>
            <a:r>
              <a:rPr lang="en-US" sz="10080">
                <a:solidFill>
                  <a:srgbClr val="0B5394"/>
                </a:solidFill>
              </a:rPr>
              <a:t>59428</a:t>
            </a:r>
            <a:r>
              <a:rPr lang="en-US" sz="10080"/>
              <a:t>	Stop: </a:t>
            </a:r>
            <a:r>
              <a:rPr lang="en-US" sz="10080">
                <a:solidFill>
                  <a:srgbClr val="0B5394"/>
                </a:solidFill>
              </a:rPr>
              <a:t>59273</a:t>
            </a:r>
            <a:r>
              <a:rPr lang="en-US" sz="10080"/>
              <a:t>		</a:t>
            </a:r>
            <a:br>
              <a:rPr lang="en-US" sz="10080"/>
            </a:br>
            <a:r>
              <a:rPr lang="en-US" sz="6480"/>
              <a:t>*</a:t>
            </a:r>
            <a:r>
              <a:rPr lang="en-US" sz="7200"/>
              <a:t>Highlight start if changed from original call*</a:t>
            </a:r>
            <a:endParaRPr sz="10080"/>
          </a:p>
        </p:txBody>
      </p:sp>
      <p:sp>
        <p:nvSpPr>
          <p:cNvPr id="2896" name="Google Shape;2896;g222b3446623_0_309"/>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sz="4400"/>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OneinaGillian high similarity </a:t>
            </a:r>
            <a:endParaRPr/>
          </a:p>
        </p:txBody>
      </p:sp>
      <p:sp>
        <p:nvSpPr>
          <p:cNvPr id="2897" name="Google Shape;2897;g222b3446623_0_309"/>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 z= 3.041, final= -2.443</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OneinaGillian- Evlaue: 7e-36, 1:1, 61:61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OneinaGillian- Evalue: 1e-29, 1:1, 61:61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 but called 100% of the time when present.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23 bp gap</a:t>
            </a:r>
            <a:endParaRPr b="0" i="0" sz="1400" u="none" cap="none" strike="noStrike">
              <a:solidFill>
                <a:srgbClr val="000000"/>
              </a:solidFill>
              <a:latin typeface="Calibri"/>
              <a:ea typeface="Calibri"/>
              <a:cs typeface="Calibri"/>
              <a:sym typeface="Calibri"/>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898" name="Google Shape;2898;g222b3446623_0_309"/>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OneinaGillian_97 and Tempo_101,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Tempo_101, e= 3e-29,  function unknown, phagesdb;  Phage OneinaGillian, hypothetical protein, e= 7e-36,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low-PF12737.10, prob= 84.55, E=5.1</a:t>
            </a:r>
            <a:endParaRPr b="0" i="0" sz="4400" u="none" cap="none" strike="noStrike">
              <a:solidFill>
                <a:schemeClr val="dk1"/>
              </a:solidFill>
              <a:latin typeface="Calibri"/>
              <a:ea typeface="Calibri"/>
              <a:cs typeface="Calibri"/>
              <a:sym typeface="Calibri"/>
            </a:endParaRPr>
          </a:p>
        </p:txBody>
      </p:sp>
      <p:pic>
        <p:nvPicPr>
          <p:cNvPr id="2899" name="Google Shape;2899;g222b3446623_0_309"/>
          <p:cNvPicPr preferRelativeResize="0"/>
          <p:nvPr/>
        </p:nvPicPr>
        <p:blipFill rotWithShape="1">
          <a:blip r:embed="rId4">
            <a:alphaModFix/>
          </a:blip>
          <a:srcRect b="0" l="0" r="0" t="0"/>
          <a:stretch/>
        </p:blipFill>
        <p:spPr>
          <a:xfrm>
            <a:off x="7821924" y="4403649"/>
            <a:ext cx="5270625" cy="708128"/>
          </a:xfrm>
          <a:prstGeom prst="rect">
            <a:avLst/>
          </a:prstGeom>
          <a:noFill/>
          <a:ln>
            <a:noFill/>
          </a:ln>
        </p:spPr>
      </p:pic>
      <p:pic>
        <p:nvPicPr>
          <p:cNvPr id="2900" name="Google Shape;2900;g222b3446623_0_309"/>
          <p:cNvPicPr preferRelativeResize="0"/>
          <p:nvPr/>
        </p:nvPicPr>
        <p:blipFill rotWithShape="1">
          <a:blip r:embed="rId5">
            <a:alphaModFix/>
          </a:blip>
          <a:srcRect b="0" l="0" r="0" t="0"/>
          <a:stretch/>
        </p:blipFill>
        <p:spPr>
          <a:xfrm>
            <a:off x="513510" y="6443206"/>
            <a:ext cx="1662025" cy="2829000"/>
          </a:xfrm>
          <a:prstGeom prst="rect">
            <a:avLst/>
          </a:prstGeom>
          <a:noFill/>
          <a:ln>
            <a:noFill/>
          </a:ln>
        </p:spPr>
      </p:pic>
      <p:pic>
        <p:nvPicPr>
          <p:cNvPr id="2901" name="Google Shape;2901;g222b3446623_0_309"/>
          <p:cNvPicPr preferRelativeResize="0"/>
          <p:nvPr/>
        </p:nvPicPr>
        <p:blipFill rotWithShape="1">
          <a:blip r:embed="rId6">
            <a:alphaModFix/>
          </a:blip>
          <a:srcRect b="0" l="0" r="0" t="0"/>
          <a:stretch/>
        </p:blipFill>
        <p:spPr>
          <a:xfrm>
            <a:off x="331909" y="13197230"/>
            <a:ext cx="9993075" cy="1304175"/>
          </a:xfrm>
          <a:prstGeom prst="rect">
            <a:avLst/>
          </a:prstGeom>
          <a:noFill/>
          <a:ln>
            <a:noFill/>
          </a:ln>
        </p:spPr>
      </p:pic>
      <p:pic>
        <p:nvPicPr>
          <p:cNvPr id="2902" name="Google Shape;2902;g222b3446623_0_309"/>
          <p:cNvPicPr preferRelativeResize="0"/>
          <p:nvPr/>
        </p:nvPicPr>
        <p:blipFill rotWithShape="1">
          <a:blip r:embed="rId7">
            <a:alphaModFix/>
          </a:blip>
          <a:srcRect b="0" l="0" r="0" t="0"/>
          <a:stretch/>
        </p:blipFill>
        <p:spPr>
          <a:xfrm>
            <a:off x="14090063" y="5457418"/>
            <a:ext cx="9486900" cy="2095500"/>
          </a:xfrm>
          <a:prstGeom prst="rect">
            <a:avLst/>
          </a:prstGeom>
          <a:noFill/>
          <a:ln>
            <a:noFill/>
          </a:ln>
        </p:spPr>
      </p:pic>
      <p:pic>
        <p:nvPicPr>
          <p:cNvPr id="2903" name="Google Shape;2903;g222b3446623_0_309"/>
          <p:cNvPicPr preferRelativeResize="0"/>
          <p:nvPr/>
        </p:nvPicPr>
        <p:blipFill rotWithShape="1">
          <a:blip r:embed="rId8">
            <a:alphaModFix/>
          </a:blip>
          <a:srcRect b="0" l="0" r="0" t="0"/>
          <a:stretch/>
        </p:blipFill>
        <p:spPr>
          <a:xfrm>
            <a:off x="220400" y="11100020"/>
            <a:ext cx="10216072" cy="970949"/>
          </a:xfrm>
          <a:prstGeom prst="rect">
            <a:avLst/>
          </a:prstGeom>
          <a:noFill/>
          <a:ln>
            <a:noFill/>
          </a:ln>
        </p:spPr>
      </p:pic>
      <p:pic>
        <p:nvPicPr>
          <p:cNvPr id="2904" name="Google Shape;2904;g222b3446623_0_309"/>
          <p:cNvPicPr preferRelativeResize="0"/>
          <p:nvPr/>
        </p:nvPicPr>
        <p:blipFill rotWithShape="1">
          <a:blip r:embed="rId9">
            <a:alphaModFix/>
          </a:blip>
          <a:srcRect b="0" l="0" r="0" t="0"/>
          <a:stretch/>
        </p:blipFill>
        <p:spPr>
          <a:xfrm>
            <a:off x="13092538" y="11440093"/>
            <a:ext cx="6457950" cy="2752725"/>
          </a:xfrm>
          <a:prstGeom prst="rect">
            <a:avLst/>
          </a:prstGeom>
          <a:noFill/>
          <a:ln>
            <a:noFill/>
          </a:ln>
        </p:spPr>
      </p:pic>
      <p:pic>
        <p:nvPicPr>
          <p:cNvPr id="2905" name="Google Shape;2905;g222b3446623_0_309"/>
          <p:cNvPicPr preferRelativeResize="0"/>
          <p:nvPr/>
        </p:nvPicPr>
        <p:blipFill rotWithShape="1">
          <a:blip r:embed="rId10">
            <a:alphaModFix/>
          </a:blip>
          <a:srcRect b="0" l="0" r="0" t="0"/>
          <a:stretch/>
        </p:blipFill>
        <p:spPr>
          <a:xfrm>
            <a:off x="20079538" y="11440100"/>
            <a:ext cx="5153025" cy="1885950"/>
          </a:xfrm>
          <a:prstGeom prst="rect">
            <a:avLst/>
          </a:prstGeom>
          <a:noFill/>
          <a:ln>
            <a:noFill/>
          </a:ln>
        </p:spPr>
      </p:pic>
      <p:pic>
        <p:nvPicPr>
          <p:cNvPr id="2906" name="Google Shape;2906;g222b3446623_0_309"/>
          <p:cNvPicPr preferRelativeResize="0"/>
          <p:nvPr/>
        </p:nvPicPr>
        <p:blipFill rotWithShape="1">
          <a:blip r:embed="rId11">
            <a:alphaModFix/>
          </a:blip>
          <a:srcRect b="0" l="0" r="0" t="0"/>
          <a:stretch/>
        </p:blipFill>
        <p:spPr>
          <a:xfrm>
            <a:off x="13600613" y="16301018"/>
            <a:ext cx="7277100" cy="2143125"/>
          </a:xfrm>
          <a:prstGeom prst="rect">
            <a:avLst/>
          </a:prstGeom>
          <a:noFill/>
          <a:ln>
            <a:noFill/>
          </a:ln>
        </p:spPr>
      </p:pic>
      <p:pic>
        <p:nvPicPr>
          <p:cNvPr id="2907" name="Google Shape;2907;g222b3446623_0_309"/>
          <p:cNvPicPr preferRelativeResize="0"/>
          <p:nvPr/>
        </p:nvPicPr>
        <p:blipFill rotWithShape="1">
          <a:blip r:embed="rId12">
            <a:alphaModFix/>
          </a:blip>
          <a:srcRect b="0" l="0" r="0" t="0"/>
          <a:stretch/>
        </p:blipFill>
        <p:spPr>
          <a:xfrm>
            <a:off x="21159800" y="16456765"/>
            <a:ext cx="6029325" cy="447675"/>
          </a:xfrm>
          <a:prstGeom prst="rect">
            <a:avLst/>
          </a:prstGeom>
          <a:noFill/>
          <a:ln>
            <a:noFill/>
          </a:ln>
        </p:spPr>
      </p:pic>
      <p:pic>
        <p:nvPicPr>
          <p:cNvPr id="2908" name="Google Shape;2908;g222b3446623_0_309"/>
          <p:cNvPicPr preferRelativeResize="0"/>
          <p:nvPr/>
        </p:nvPicPr>
        <p:blipFill rotWithShape="1">
          <a:blip r:embed="rId13">
            <a:alphaModFix/>
          </a:blip>
          <a:srcRect b="0" l="0" r="0" t="0"/>
          <a:stretch/>
        </p:blipFill>
        <p:spPr>
          <a:xfrm>
            <a:off x="21520913" y="17672618"/>
            <a:ext cx="6448425" cy="771525"/>
          </a:xfrm>
          <a:prstGeom prst="rect">
            <a:avLst/>
          </a:prstGeom>
          <a:noFill/>
          <a:ln>
            <a:noFill/>
          </a:ln>
        </p:spPr>
      </p:pic>
      <p:pic>
        <p:nvPicPr>
          <p:cNvPr id="2909" name="Google Shape;2909;g222b3446623_0_309"/>
          <p:cNvPicPr preferRelativeResize="0"/>
          <p:nvPr/>
        </p:nvPicPr>
        <p:blipFill rotWithShape="1">
          <a:blip r:embed="rId14">
            <a:alphaModFix/>
          </a:blip>
          <a:srcRect b="0" l="0" r="0" t="0"/>
          <a:stretch/>
        </p:blipFill>
        <p:spPr>
          <a:xfrm>
            <a:off x="37833438" y="8468793"/>
            <a:ext cx="2488035" cy="3602182"/>
          </a:xfrm>
          <a:prstGeom prst="rect">
            <a:avLst/>
          </a:prstGeom>
          <a:noFill/>
          <a:ln>
            <a:noFill/>
          </a:ln>
        </p:spPr>
      </p:pic>
      <p:pic>
        <p:nvPicPr>
          <p:cNvPr id="2910" name="Google Shape;2910;g222b3446623_0_309"/>
          <p:cNvPicPr preferRelativeResize="0"/>
          <p:nvPr/>
        </p:nvPicPr>
        <p:blipFill rotWithShape="1">
          <a:blip r:embed="rId15">
            <a:alphaModFix/>
          </a:blip>
          <a:srcRect b="0" l="0" r="0" t="0"/>
          <a:stretch/>
        </p:blipFill>
        <p:spPr>
          <a:xfrm>
            <a:off x="32345417" y="16028532"/>
            <a:ext cx="9761541" cy="1304175"/>
          </a:xfrm>
          <a:prstGeom prst="rect">
            <a:avLst/>
          </a:prstGeom>
          <a:noFill/>
          <a:ln>
            <a:noFill/>
          </a:ln>
        </p:spPr>
      </p:pic>
      <p:pic>
        <p:nvPicPr>
          <p:cNvPr id="2911" name="Google Shape;2911;g222b3446623_0_309"/>
          <p:cNvPicPr preferRelativeResize="0"/>
          <p:nvPr/>
        </p:nvPicPr>
        <p:blipFill rotWithShape="1">
          <a:blip r:embed="rId16">
            <a:alphaModFix/>
          </a:blip>
          <a:srcRect b="0" l="0" r="0" t="0"/>
          <a:stretch/>
        </p:blipFill>
        <p:spPr>
          <a:xfrm>
            <a:off x="29633663" y="14501393"/>
            <a:ext cx="9029700" cy="1381125"/>
          </a:xfrm>
          <a:prstGeom prst="rect">
            <a:avLst/>
          </a:prstGeom>
          <a:noFill/>
          <a:ln>
            <a:noFill/>
          </a:ln>
        </p:spPr>
      </p:pic>
      <p:pic>
        <p:nvPicPr>
          <p:cNvPr id="2912" name="Google Shape;2912;g222b3446623_0_309"/>
          <p:cNvPicPr preferRelativeResize="0"/>
          <p:nvPr/>
        </p:nvPicPr>
        <p:blipFill rotWithShape="1">
          <a:blip r:embed="rId17">
            <a:alphaModFix/>
          </a:blip>
          <a:srcRect b="0" l="0" r="0" t="0"/>
          <a:stretch/>
        </p:blipFill>
        <p:spPr>
          <a:xfrm>
            <a:off x="33112363" y="23677418"/>
            <a:ext cx="7629525" cy="2762250"/>
          </a:xfrm>
          <a:prstGeom prst="rect">
            <a:avLst/>
          </a:prstGeom>
          <a:noFill/>
          <a:ln>
            <a:noFill/>
          </a:ln>
        </p:spPr>
      </p:pic>
      <p:pic>
        <p:nvPicPr>
          <p:cNvPr id="2913" name="Google Shape;2913;g222b3446623_0_309"/>
          <p:cNvPicPr preferRelativeResize="0"/>
          <p:nvPr/>
        </p:nvPicPr>
        <p:blipFill rotWithShape="1">
          <a:blip r:embed="rId18">
            <a:alphaModFix/>
          </a:blip>
          <a:srcRect b="0" l="0" r="0" t="0"/>
          <a:stretch/>
        </p:blipFill>
        <p:spPr>
          <a:xfrm>
            <a:off x="34477425" y="20769752"/>
            <a:ext cx="7629524" cy="1739132"/>
          </a:xfrm>
          <a:prstGeom prst="rect">
            <a:avLst/>
          </a:prstGeom>
          <a:noFill/>
          <a:ln>
            <a:noFill/>
          </a:ln>
        </p:spPr>
      </p:pic>
      <p:pic>
        <p:nvPicPr>
          <p:cNvPr id="2914" name="Google Shape;2914;g222b3446623_0_309"/>
          <p:cNvPicPr preferRelativeResize="0"/>
          <p:nvPr/>
        </p:nvPicPr>
        <p:blipFill rotWithShape="1">
          <a:blip r:embed="rId19">
            <a:alphaModFix/>
          </a:blip>
          <a:srcRect b="0" l="0" r="0" t="0"/>
          <a:stretch/>
        </p:blipFill>
        <p:spPr>
          <a:xfrm>
            <a:off x="40894288" y="23677418"/>
            <a:ext cx="2844512" cy="1977996"/>
          </a:xfrm>
          <a:prstGeom prst="rect">
            <a:avLst/>
          </a:prstGeom>
          <a:noFill/>
          <a:ln>
            <a:noFill/>
          </a:ln>
        </p:spPr>
      </p:pic>
      <p:pic>
        <p:nvPicPr>
          <p:cNvPr id="2915" name="Google Shape;2915;g222b3446623_0_309"/>
          <p:cNvPicPr preferRelativeResize="0"/>
          <p:nvPr/>
        </p:nvPicPr>
        <p:blipFill rotWithShape="1">
          <a:blip r:embed="rId20">
            <a:alphaModFix/>
          </a:blip>
          <a:srcRect b="0" l="0" r="0" t="0"/>
          <a:stretch/>
        </p:blipFill>
        <p:spPr>
          <a:xfrm>
            <a:off x="26080700" y="26181802"/>
            <a:ext cx="5270625" cy="591256"/>
          </a:xfrm>
          <a:prstGeom prst="rect">
            <a:avLst/>
          </a:prstGeom>
          <a:noFill/>
          <a:ln>
            <a:noFill/>
          </a:ln>
        </p:spPr>
      </p:pic>
      <p:pic>
        <p:nvPicPr>
          <p:cNvPr id="2916" name="Google Shape;2916;g222b3446623_0_309"/>
          <p:cNvPicPr preferRelativeResize="0"/>
          <p:nvPr/>
        </p:nvPicPr>
        <p:blipFill rotWithShape="1">
          <a:blip r:embed="rId21">
            <a:alphaModFix/>
          </a:blip>
          <a:srcRect b="0" l="0" r="0" t="0"/>
          <a:stretch/>
        </p:blipFill>
        <p:spPr>
          <a:xfrm>
            <a:off x="24758938" y="21494213"/>
            <a:ext cx="8353425" cy="2428875"/>
          </a:xfrm>
          <a:prstGeom prst="rect">
            <a:avLst/>
          </a:prstGeom>
          <a:noFill/>
          <a:ln>
            <a:noFill/>
          </a:ln>
        </p:spPr>
      </p:pic>
      <p:pic>
        <p:nvPicPr>
          <p:cNvPr id="2917" name="Google Shape;2917;g222b3446623_0_309"/>
          <p:cNvPicPr preferRelativeResize="0"/>
          <p:nvPr/>
        </p:nvPicPr>
        <p:blipFill rotWithShape="1">
          <a:blip r:embed="rId22">
            <a:alphaModFix/>
          </a:blip>
          <a:srcRect b="0" l="0" r="0" t="0"/>
          <a:stretch/>
        </p:blipFill>
        <p:spPr>
          <a:xfrm>
            <a:off x="32959975" y="18424463"/>
            <a:ext cx="6584393" cy="1978000"/>
          </a:xfrm>
          <a:prstGeom prst="rect">
            <a:avLst/>
          </a:prstGeom>
          <a:noFill/>
          <a:ln>
            <a:noFill/>
          </a:ln>
        </p:spPr>
      </p:pic>
      <p:sp>
        <p:nvSpPr>
          <p:cNvPr id="2918" name="Google Shape;2918;g222b3446623_0_309"/>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3" name="Shape 2923"/>
        <p:cNvGrpSpPr/>
        <p:nvPr/>
      </p:nvGrpSpPr>
      <p:grpSpPr>
        <a:xfrm>
          <a:off x="0" y="0"/>
          <a:ext cx="0" cy="0"/>
          <a:chOff x="0" y="0"/>
          <a:chExt cx="0" cy="0"/>
        </a:xfrm>
      </p:grpSpPr>
      <p:sp>
        <p:nvSpPr>
          <p:cNvPr id="2924" name="Google Shape;2924;g222b3446167_1_61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#102</a:t>
            </a:r>
            <a:r>
              <a:rPr lang="en-US" sz="10080"/>
              <a:t>	</a:t>
            </a:r>
            <a:r>
              <a:rPr lang="en-US" sz="10080">
                <a:highlight>
                  <a:srgbClr val="FFFF00"/>
                </a:highlight>
              </a:rPr>
              <a:t>This gene needs to be deleted.</a:t>
            </a:r>
            <a:r>
              <a:rPr lang="en-US" sz="10080"/>
              <a:t> Start:	59748	 Stop: 59452			</a:t>
            </a:r>
            <a:br>
              <a:rPr lang="en-US" sz="10080"/>
            </a:br>
            <a:r>
              <a:rPr lang="en-US" sz="6480"/>
              <a:t>*</a:t>
            </a:r>
            <a:r>
              <a:rPr lang="en-US" sz="7200"/>
              <a:t>Highlight start if changed from original call*</a:t>
            </a:r>
            <a:endParaRPr sz="10080"/>
          </a:p>
        </p:txBody>
      </p:sp>
      <p:sp>
        <p:nvSpPr>
          <p:cNvPr id="2925" name="Google Shape;2925;g222b3446167_1_61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00"/>
                </a:solidFill>
              </a:rPr>
              <a:t>No</a:t>
            </a:r>
            <a:endParaRPr>
              <a:solidFill>
                <a:srgbClr val="000000"/>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sz="4400"/>
          </a:p>
          <a:p>
            <a:pPr indent="0" lvl="0" marL="0" rtl="0" algn="l">
              <a:lnSpc>
                <a:spcPct val="90000"/>
              </a:lnSpc>
              <a:spcBef>
                <a:spcPts val="3600"/>
              </a:spcBef>
              <a:spcAft>
                <a:spcPts val="0"/>
              </a:spcAft>
              <a:buNone/>
            </a:pPr>
            <a:r>
              <a:t/>
            </a:r>
            <a:endParaRPr sz="4400"/>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822960" lvl="0" marL="822960" rtl="0" algn="l">
              <a:lnSpc>
                <a:spcPct val="90000"/>
              </a:lnSpc>
              <a:spcBef>
                <a:spcPts val="3600"/>
              </a:spcBef>
              <a:spcAft>
                <a:spcPts val="0"/>
              </a:spcAft>
              <a:buClr>
                <a:schemeClr val="dk1"/>
              </a:buClr>
              <a:buSzPts val="4800"/>
              <a:buChar char="•"/>
            </a:pPr>
            <a:r>
              <a:rPr lang="en-US" sz="4800"/>
              <a:t> phagesdb - low e values</a:t>
            </a:r>
            <a:endParaRPr sz="4800"/>
          </a:p>
          <a:p>
            <a:pPr indent="-822960" lvl="0" marL="822960" rtl="0" algn="l">
              <a:lnSpc>
                <a:spcPct val="90000"/>
              </a:lnSpc>
              <a:spcBef>
                <a:spcPts val="3600"/>
              </a:spcBef>
              <a:spcAft>
                <a:spcPts val="0"/>
              </a:spcAft>
              <a:buSzPts val="4800"/>
              <a:buChar char="•"/>
            </a:pPr>
            <a:r>
              <a:rPr lang="en-US" sz="4800"/>
              <a:t>NCBI - 1 significant hit to a bacteria</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926" name="Google Shape;2926;g222b3446167_1_610"/>
          <p:cNvPicPr preferRelativeResize="0"/>
          <p:nvPr/>
        </p:nvPicPr>
        <p:blipFill rotWithShape="1">
          <a:blip r:embed="rId3">
            <a:alphaModFix/>
          </a:blip>
          <a:srcRect b="0" l="0" r="0" t="0"/>
          <a:stretch/>
        </p:blipFill>
        <p:spPr>
          <a:xfrm>
            <a:off x="768930" y="5240203"/>
            <a:ext cx="9741001" cy="1231150"/>
          </a:xfrm>
          <a:prstGeom prst="rect">
            <a:avLst/>
          </a:prstGeom>
          <a:noFill/>
          <a:ln>
            <a:noFill/>
          </a:ln>
        </p:spPr>
      </p:pic>
      <p:pic>
        <p:nvPicPr>
          <p:cNvPr id="2927" name="Google Shape;2927;g222b3446167_1_610"/>
          <p:cNvPicPr preferRelativeResize="0"/>
          <p:nvPr/>
        </p:nvPicPr>
        <p:blipFill rotWithShape="1">
          <a:blip r:embed="rId4">
            <a:alphaModFix/>
          </a:blip>
          <a:srcRect b="0" l="0" r="0" t="0"/>
          <a:stretch/>
        </p:blipFill>
        <p:spPr>
          <a:xfrm>
            <a:off x="274506" y="20866303"/>
            <a:ext cx="11946213" cy="1231150"/>
          </a:xfrm>
          <a:prstGeom prst="rect">
            <a:avLst/>
          </a:prstGeom>
          <a:noFill/>
          <a:ln>
            <a:noFill/>
          </a:ln>
        </p:spPr>
      </p:pic>
      <p:pic>
        <p:nvPicPr>
          <p:cNvPr id="2928" name="Google Shape;2928;g222b3446167_1_610"/>
          <p:cNvPicPr preferRelativeResize="0"/>
          <p:nvPr/>
        </p:nvPicPr>
        <p:blipFill rotWithShape="1">
          <a:blip r:embed="rId5">
            <a:alphaModFix/>
          </a:blip>
          <a:srcRect b="0" l="0" r="0" t="0"/>
          <a:stretch/>
        </p:blipFill>
        <p:spPr>
          <a:xfrm>
            <a:off x="274500" y="13515973"/>
            <a:ext cx="12818050" cy="305712"/>
          </a:xfrm>
          <a:prstGeom prst="rect">
            <a:avLst/>
          </a:prstGeom>
          <a:noFill/>
          <a:ln>
            <a:noFill/>
          </a:ln>
        </p:spPr>
      </p:pic>
      <p:sp>
        <p:nvSpPr>
          <p:cNvPr id="2929" name="Google Shape;2929;g222b3446167_1_61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2.028, final = -4.702</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Beuffert, Blueeyedbeauty</a:t>
            </a:r>
            <a:r>
              <a:rPr b="0" i="0" lang="en-US" sz="4400" u="none" cap="none" strike="noStrike">
                <a:solidFill>
                  <a:schemeClr val="dk1"/>
                </a:solidFill>
                <a:latin typeface="Calibri"/>
                <a:ea typeface="Calibri"/>
                <a:cs typeface="Calibri"/>
                <a:sym typeface="Calibri"/>
              </a:rPr>
              <a:t>, 1:299, 1:285, e-value: 0.002, 0.005</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Salmonella enterica,</a:t>
            </a:r>
            <a:r>
              <a:rPr b="0" i="0" lang="en-US" sz="4400" u="none" cap="none" strike="noStrike">
                <a:solidFill>
                  <a:schemeClr val="dk1"/>
                </a:solidFill>
                <a:latin typeface="Calibri"/>
                <a:ea typeface="Calibri"/>
                <a:cs typeface="Calibri"/>
                <a:sym typeface="Calibri"/>
              </a:rPr>
              <a:t> 1: 7, e-value: 2e-20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Orpham, no data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930" name="Google Shape;2930;g222b3446167_1_610"/>
          <p:cNvPicPr preferRelativeResize="0"/>
          <p:nvPr/>
        </p:nvPicPr>
        <p:blipFill rotWithShape="1">
          <a:blip r:embed="rId6">
            <a:alphaModFix/>
          </a:blip>
          <a:srcRect b="0" l="0" r="0" t="0"/>
          <a:stretch/>
        </p:blipFill>
        <p:spPr>
          <a:xfrm>
            <a:off x="13454138" y="6471343"/>
            <a:ext cx="10626437" cy="1982544"/>
          </a:xfrm>
          <a:prstGeom prst="rect">
            <a:avLst/>
          </a:prstGeom>
          <a:noFill/>
          <a:ln>
            <a:noFill/>
          </a:ln>
        </p:spPr>
      </p:pic>
      <p:pic>
        <p:nvPicPr>
          <p:cNvPr id="2931" name="Google Shape;2931;g222b3446167_1_610"/>
          <p:cNvPicPr preferRelativeResize="0"/>
          <p:nvPr/>
        </p:nvPicPr>
        <p:blipFill rotWithShape="1">
          <a:blip r:embed="rId7">
            <a:alphaModFix/>
          </a:blip>
          <a:srcRect b="0" l="0" r="0" t="0"/>
          <a:stretch/>
        </p:blipFill>
        <p:spPr>
          <a:xfrm>
            <a:off x="16669888" y="10219493"/>
            <a:ext cx="4194946" cy="3602182"/>
          </a:xfrm>
          <a:prstGeom prst="rect">
            <a:avLst/>
          </a:prstGeom>
          <a:noFill/>
          <a:ln>
            <a:noFill/>
          </a:ln>
        </p:spPr>
      </p:pic>
      <p:pic>
        <p:nvPicPr>
          <p:cNvPr id="2932" name="Google Shape;2932;g222b3446167_1_610"/>
          <p:cNvPicPr preferRelativeResize="0"/>
          <p:nvPr/>
        </p:nvPicPr>
        <p:blipFill rotWithShape="1">
          <a:blip r:embed="rId8">
            <a:alphaModFix/>
          </a:blip>
          <a:srcRect b="0" l="0" r="0" t="0"/>
          <a:stretch/>
        </p:blipFill>
        <p:spPr>
          <a:xfrm>
            <a:off x="14090063" y="15211768"/>
            <a:ext cx="7267575" cy="3152775"/>
          </a:xfrm>
          <a:prstGeom prst="rect">
            <a:avLst/>
          </a:prstGeom>
          <a:noFill/>
          <a:ln>
            <a:noFill/>
          </a:ln>
        </p:spPr>
      </p:pic>
      <p:sp>
        <p:nvSpPr>
          <p:cNvPr id="2933" name="Google Shape;2933;g222b3446167_1_610"/>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Unique pham; Cannot compare this gene to others from different phages, because the ones listed below are not included in Phamerator.</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Beuffert_21, function unknown, e = 0.002; NCBI, Salmonella enterica, function unknown, e = 2e-20.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51%.</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934" name="Google Shape;2934;g222b3446167_1_610"/>
          <p:cNvPicPr preferRelativeResize="0"/>
          <p:nvPr/>
        </p:nvPicPr>
        <p:blipFill rotWithShape="1">
          <a:blip r:embed="rId10">
            <a:alphaModFix/>
          </a:blip>
          <a:srcRect b="0" l="0" r="0" t="0"/>
          <a:stretch/>
        </p:blipFill>
        <p:spPr>
          <a:xfrm>
            <a:off x="34270951" y="8845199"/>
            <a:ext cx="2297175" cy="2903501"/>
          </a:xfrm>
          <a:prstGeom prst="rect">
            <a:avLst/>
          </a:prstGeom>
          <a:noFill/>
          <a:ln>
            <a:noFill/>
          </a:ln>
        </p:spPr>
      </p:pic>
      <p:pic>
        <p:nvPicPr>
          <p:cNvPr id="2935" name="Google Shape;2935;g222b3446167_1_610"/>
          <p:cNvPicPr preferRelativeResize="0"/>
          <p:nvPr/>
        </p:nvPicPr>
        <p:blipFill rotWithShape="1">
          <a:blip r:embed="rId11">
            <a:alphaModFix/>
          </a:blip>
          <a:srcRect b="0" l="0" r="0" t="0"/>
          <a:stretch/>
        </p:blipFill>
        <p:spPr>
          <a:xfrm>
            <a:off x="28798138" y="14007338"/>
            <a:ext cx="8420100" cy="723900"/>
          </a:xfrm>
          <a:prstGeom prst="rect">
            <a:avLst/>
          </a:prstGeom>
          <a:noFill/>
          <a:ln>
            <a:noFill/>
          </a:ln>
        </p:spPr>
      </p:pic>
      <p:pic>
        <p:nvPicPr>
          <p:cNvPr id="2936" name="Google Shape;2936;g222b3446167_1_610"/>
          <p:cNvPicPr preferRelativeResize="0"/>
          <p:nvPr/>
        </p:nvPicPr>
        <p:blipFill rotWithShape="1">
          <a:blip r:embed="rId12">
            <a:alphaModFix/>
          </a:blip>
          <a:srcRect b="0" l="0" r="0" t="0"/>
          <a:stretch/>
        </p:blipFill>
        <p:spPr>
          <a:xfrm>
            <a:off x="28798150" y="15085256"/>
            <a:ext cx="14983499" cy="474219"/>
          </a:xfrm>
          <a:prstGeom prst="rect">
            <a:avLst/>
          </a:prstGeom>
          <a:noFill/>
          <a:ln>
            <a:noFill/>
          </a:ln>
        </p:spPr>
      </p:pic>
      <p:pic>
        <p:nvPicPr>
          <p:cNvPr id="2937" name="Google Shape;2937;g222b3446167_1_610"/>
          <p:cNvPicPr preferRelativeResize="0"/>
          <p:nvPr/>
        </p:nvPicPr>
        <p:blipFill rotWithShape="1">
          <a:blip r:embed="rId13">
            <a:alphaModFix/>
          </a:blip>
          <a:srcRect b="0" l="0" r="0" t="0"/>
          <a:stretch/>
        </p:blipFill>
        <p:spPr>
          <a:xfrm>
            <a:off x="27983924" y="16998988"/>
            <a:ext cx="7686748" cy="2177425"/>
          </a:xfrm>
          <a:prstGeom prst="rect">
            <a:avLst/>
          </a:prstGeom>
          <a:noFill/>
          <a:ln>
            <a:noFill/>
          </a:ln>
        </p:spPr>
      </p:pic>
      <p:pic>
        <p:nvPicPr>
          <p:cNvPr id="2938" name="Google Shape;2938;g222b3446167_1_610"/>
          <p:cNvPicPr preferRelativeResize="0"/>
          <p:nvPr/>
        </p:nvPicPr>
        <p:blipFill rotWithShape="1">
          <a:blip r:embed="rId14">
            <a:alphaModFix/>
          </a:blip>
          <a:srcRect b="0" l="0" r="0" t="0"/>
          <a:stretch/>
        </p:blipFill>
        <p:spPr>
          <a:xfrm>
            <a:off x="35889950" y="17321979"/>
            <a:ext cx="7686751" cy="1777661"/>
          </a:xfrm>
          <a:prstGeom prst="rect">
            <a:avLst/>
          </a:prstGeom>
          <a:noFill/>
          <a:ln>
            <a:noFill/>
          </a:ln>
        </p:spPr>
      </p:pic>
      <p:pic>
        <p:nvPicPr>
          <p:cNvPr id="2939" name="Google Shape;2939;g222b3446167_1_610"/>
          <p:cNvPicPr preferRelativeResize="0"/>
          <p:nvPr/>
        </p:nvPicPr>
        <p:blipFill rotWithShape="1">
          <a:blip r:embed="rId15">
            <a:alphaModFix/>
          </a:blip>
          <a:srcRect b="0" l="0" r="0" t="0"/>
          <a:stretch/>
        </p:blipFill>
        <p:spPr>
          <a:xfrm>
            <a:off x="31783927" y="19424888"/>
            <a:ext cx="8420100" cy="2428864"/>
          </a:xfrm>
          <a:prstGeom prst="rect">
            <a:avLst/>
          </a:prstGeom>
          <a:noFill/>
          <a:ln>
            <a:noFill/>
          </a:ln>
        </p:spPr>
      </p:pic>
      <p:sp>
        <p:nvSpPr>
          <p:cNvPr id="2940" name="Google Shape;2940;g222b3446167_1_61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pic>
        <p:nvPicPr>
          <p:cNvPr id="2941" name="Google Shape;2941;g222b3446167_1_610"/>
          <p:cNvPicPr preferRelativeResize="0"/>
          <p:nvPr/>
        </p:nvPicPr>
        <p:blipFill>
          <a:blip r:embed="rId16">
            <a:alphaModFix/>
          </a:blip>
          <a:stretch>
            <a:fillRect/>
          </a:stretch>
        </p:blipFill>
        <p:spPr>
          <a:xfrm>
            <a:off x="5494075" y="6471350"/>
            <a:ext cx="6564975" cy="93388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6" name="Shape 2946"/>
        <p:cNvGrpSpPr/>
        <p:nvPr/>
      </p:nvGrpSpPr>
      <p:grpSpPr>
        <a:xfrm>
          <a:off x="0" y="0"/>
          <a:ext cx="0" cy="0"/>
          <a:chOff x="0" y="0"/>
          <a:chExt cx="0" cy="0"/>
        </a:xfrm>
      </p:grpSpPr>
      <p:sp>
        <p:nvSpPr>
          <p:cNvPr id="2947" name="Google Shape;2947;g222b3446167_1_70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#103</a:t>
            </a:r>
            <a:r>
              <a:rPr lang="en-US" sz="10080"/>
              <a:t>	Start: </a:t>
            </a:r>
            <a:r>
              <a:rPr lang="en-US" sz="10080">
                <a:solidFill>
                  <a:srgbClr val="0000FF"/>
                </a:solidFill>
              </a:rPr>
              <a:t>60,173</a:t>
            </a:r>
            <a:r>
              <a:rPr lang="en-US" sz="10080"/>
              <a:t>		Stop: </a:t>
            </a:r>
            <a:r>
              <a:rPr lang="en-US" sz="10080">
                <a:solidFill>
                  <a:srgbClr val="0000FF"/>
                </a:solidFill>
              </a:rPr>
              <a:t>59,745</a:t>
            </a:r>
            <a:r>
              <a:rPr lang="en-US" sz="10080"/>
              <a:t>		</a:t>
            </a:r>
            <a:br>
              <a:rPr lang="en-US" sz="10080"/>
            </a:br>
            <a:r>
              <a:rPr lang="en-US" sz="6480"/>
              <a:t>*</a:t>
            </a:r>
            <a:r>
              <a:rPr lang="en-US" sz="7200"/>
              <a:t>Highlight start if changed from original call*</a:t>
            </a:r>
            <a:endParaRPr sz="10080"/>
          </a:p>
        </p:txBody>
      </p:sp>
      <p:sp>
        <p:nvSpPr>
          <p:cNvPr id="2948" name="Google Shape;2948;g222b3446167_1_70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0" marL="45720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Marcie and Tempo are the most similar </a:t>
            </a:r>
            <a:endParaRPr sz="4800">
              <a:solidFill>
                <a:srgbClr val="0000FF"/>
              </a:solidFill>
            </a:endParaRPr>
          </a:p>
          <a:p>
            <a:pPr indent="0" lvl="0" marL="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rPr lang="en-US" sz="4800"/>
              <a:t>	</a:t>
            </a:r>
            <a:endParaRPr/>
          </a:p>
        </p:txBody>
      </p:sp>
      <p:sp>
        <p:nvSpPr>
          <p:cNvPr id="2949" name="Google Shape;2949;g222b3446167_1_708"/>
          <p:cNvSpPr txBox="1"/>
          <p:nvPr/>
        </p:nvSpPr>
        <p:spPr>
          <a:xfrm>
            <a:off x="14090069" y="327198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z=2.723, final=-3.109</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Marcie, Tempo, 1:1, 3:2, e-values: 9e-59, 5e-52</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RobinRose, Kelcole, 3:2, e-values: 8e-65, 2e-64</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annotated start is 7</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36 bp gap, too small for any coding potential </a:t>
            </a:r>
            <a:endParaRPr b="0" i="0" sz="1400" u="none" cap="none" strike="noStrike">
              <a:solidFill>
                <a:srgbClr val="0000FF"/>
              </a:solidFill>
              <a:latin typeface="Calibri"/>
              <a:ea typeface="Calibri"/>
              <a:cs typeface="Calibri"/>
              <a:sym typeface="Calibri"/>
            </a:endParaRPr>
          </a:p>
        </p:txBody>
      </p:sp>
      <p:sp>
        <p:nvSpPr>
          <p:cNvPr id="2950" name="Google Shape;2950;g222b3446167_1_708"/>
          <p:cNvSpPr txBox="1"/>
          <p:nvPr/>
        </p:nvSpPr>
        <p:spPr>
          <a:xfrm>
            <a:off x="28772423"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Marcie_105 and RobinRose_104. Located both up and downstream of genes with no known function.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Marcie_105, NKF, PhagesDB, e=9e-59/RobinRose_104, NKF, NCBI, e=8e-65.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under 90%</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p:txBody>
      </p:sp>
      <p:pic>
        <p:nvPicPr>
          <p:cNvPr id="2951" name="Google Shape;2951;g222b3446167_1_708"/>
          <p:cNvPicPr preferRelativeResize="0"/>
          <p:nvPr/>
        </p:nvPicPr>
        <p:blipFill rotWithShape="1">
          <a:blip r:embed="rId4">
            <a:alphaModFix/>
          </a:blip>
          <a:srcRect b="0" l="0" r="0" t="0"/>
          <a:stretch/>
        </p:blipFill>
        <p:spPr>
          <a:xfrm>
            <a:off x="768925" y="5259800"/>
            <a:ext cx="11315700" cy="1752600"/>
          </a:xfrm>
          <a:prstGeom prst="rect">
            <a:avLst/>
          </a:prstGeom>
          <a:noFill/>
          <a:ln>
            <a:noFill/>
          </a:ln>
        </p:spPr>
      </p:pic>
      <p:pic>
        <p:nvPicPr>
          <p:cNvPr id="2952" name="Google Shape;2952;g222b3446167_1_708"/>
          <p:cNvPicPr preferRelativeResize="0"/>
          <p:nvPr/>
        </p:nvPicPr>
        <p:blipFill rotWithShape="1">
          <a:blip r:embed="rId5">
            <a:alphaModFix/>
          </a:blip>
          <a:srcRect b="0" l="0" r="0" t="0"/>
          <a:stretch/>
        </p:blipFill>
        <p:spPr>
          <a:xfrm>
            <a:off x="1709938" y="8397318"/>
            <a:ext cx="3276000" cy="3602182"/>
          </a:xfrm>
          <a:prstGeom prst="rect">
            <a:avLst/>
          </a:prstGeom>
          <a:noFill/>
          <a:ln>
            <a:noFill/>
          </a:ln>
        </p:spPr>
      </p:pic>
      <p:pic>
        <p:nvPicPr>
          <p:cNvPr id="2953" name="Google Shape;2953;g222b3446167_1_708"/>
          <p:cNvPicPr preferRelativeResize="0"/>
          <p:nvPr/>
        </p:nvPicPr>
        <p:blipFill rotWithShape="1">
          <a:blip r:embed="rId6">
            <a:alphaModFix/>
          </a:blip>
          <a:srcRect b="0" l="0" r="0" t="0"/>
          <a:stretch/>
        </p:blipFill>
        <p:spPr>
          <a:xfrm>
            <a:off x="843813" y="13798420"/>
            <a:ext cx="11165914" cy="970949"/>
          </a:xfrm>
          <a:prstGeom prst="rect">
            <a:avLst/>
          </a:prstGeom>
          <a:noFill/>
          <a:ln>
            <a:noFill/>
          </a:ln>
        </p:spPr>
      </p:pic>
      <p:pic>
        <p:nvPicPr>
          <p:cNvPr id="2954" name="Google Shape;2954;g222b3446167_1_708"/>
          <p:cNvPicPr preferRelativeResize="0"/>
          <p:nvPr/>
        </p:nvPicPr>
        <p:blipFill rotWithShape="1">
          <a:blip r:embed="rId7">
            <a:alphaModFix/>
          </a:blip>
          <a:srcRect b="0" l="0" r="0" t="0"/>
          <a:stretch/>
        </p:blipFill>
        <p:spPr>
          <a:xfrm>
            <a:off x="376975" y="15458850"/>
            <a:ext cx="12797599" cy="1038225"/>
          </a:xfrm>
          <a:prstGeom prst="rect">
            <a:avLst/>
          </a:prstGeom>
          <a:noFill/>
          <a:ln>
            <a:noFill/>
          </a:ln>
        </p:spPr>
      </p:pic>
      <p:pic>
        <p:nvPicPr>
          <p:cNvPr id="2955" name="Google Shape;2955;g222b3446167_1_708"/>
          <p:cNvPicPr preferRelativeResize="0"/>
          <p:nvPr/>
        </p:nvPicPr>
        <p:blipFill rotWithShape="1">
          <a:blip r:embed="rId8">
            <a:alphaModFix/>
          </a:blip>
          <a:srcRect b="0" l="0" r="0" t="0"/>
          <a:stretch/>
        </p:blipFill>
        <p:spPr>
          <a:xfrm>
            <a:off x="14343096" y="11791099"/>
            <a:ext cx="6806847" cy="1752600"/>
          </a:xfrm>
          <a:prstGeom prst="rect">
            <a:avLst/>
          </a:prstGeom>
          <a:noFill/>
          <a:ln>
            <a:noFill/>
          </a:ln>
        </p:spPr>
      </p:pic>
      <p:pic>
        <p:nvPicPr>
          <p:cNvPr id="2956" name="Google Shape;2956;g222b3446167_1_708"/>
          <p:cNvPicPr preferRelativeResize="0"/>
          <p:nvPr/>
        </p:nvPicPr>
        <p:blipFill rotWithShape="1">
          <a:blip r:embed="rId9">
            <a:alphaModFix/>
          </a:blip>
          <a:srcRect b="0" l="0" r="0" t="0"/>
          <a:stretch/>
        </p:blipFill>
        <p:spPr>
          <a:xfrm>
            <a:off x="14343096" y="13422999"/>
            <a:ext cx="6806851" cy="1721806"/>
          </a:xfrm>
          <a:prstGeom prst="rect">
            <a:avLst/>
          </a:prstGeom>
          <a:noFill/>
          <a:ln>
            <a:noFill/>
          </a:ln>
        </p:spPr>
      </p:pic>
      <p:pic>
        <p:nvPicPr>
          <p:cNvPr id="2957" name="Google Shape;2957;g222b3446167_1_708"/>
          <p:cNvPicPr preferRelativeResize="0"/>
          <p:nvPr/>
        </p:nvPicPr>
        <p:blipFill rotWithShape="1">
          <a:blip r:embed="rId10">
            <a:alphaModFix/>
          </a:blip>
          <a:srcRect b="0" l="0" r="0" t="0"/>
          <a:stretch/>
        </p:blipFill>
        <p:spPr>
          <a:xfrm>
            <a:off x="21402970" y="12287774"/>
            <a:ext cx="6027242" cy="1752600"/>
          </a:xfrm>
          <a:prstGeom prst="rect">
            <a:avLst/>
          </a:prstGeom>
          <a:noFill/>
          <a:ln>
            <a:noFill/>
          </a:ln>
        </p:spPr>
      </p:pic>
      <p:pic>
        <p:nvPicPr>
          <p:cNvPr id="2958" name="Google Shape;2958;g222b3446167_1_708"/>
          <p:cNvPicPr preferRelativeResize="0"/>
          <p:nvPr/>
        </p:nvPicPr>
        <p:blipFill rotWithShape="1">
          <a:blip r:embed="rId11">
            <a:alphaModFix/>
          </a:blip>
          <a:srcRect b="0" l="0" r="0" t="0"/>
          <a:stretch/>
        </p:blipFill>
        <p:spPr>
          <a:xfrm>
            <a:off x="21402974" y="14040375"/>
            <a:ext cx="6001605" cy="1752600"/>
          </a:xfrm>
          <a:prstGeom prst="rect">
            <a:avLst/>
          </a:prstGeom>
          <a:noFill/>
          <a:ln>
            <a:noFill/>
          </a:ln>
        </p:spPr>
      </p:pic>
      <p:pic>
        <p:nvPicPr>
          <p:cNvPr id="2959" name="Google Shape;2959;g222b3446167_1_708"/>
          <p:cNvPicPr preferRelativeResize="0"/>
          <p:nvPr/>
        </p:nvPicPr>
        <p:blipFill rotWithShape="1">
          <a:blip r:embed="rId12">
            <a:alphaModFix/>
          </a:blip>
          <a:srcRect b="0" l="0" r="0" t="0"/>
          <a:stretch/>
        </p:blipFill>
        <p:spPr>
          <a:xfrm>
            <a:off x="22211474" y="16985652"/>
            <a:ext cx="6001603" cy="1054976"/>
          </a:xfrm>
          <a:prstGeom prst="rect">
            <a:avLst/>
          </a:prstGeom>
          <a:noFill/>
          <a:ln>
            <a:noFill/>
          </a:ln>
        </p:spPr>
      </p:pic>
      <p:pic>
        <p:nvPicPr>
          <p:cNvPr id="2960" name="Google Shape;2960;g222b3446167_1_708"/>
          <p:cNvPicPr preferRelativeResize="0"/>
          <p:nvPr/>
        </p:nvPicPr>
        <p:blipFill rotWithShape="1">
          <a:blip r:embed="rId13">
            <a:alphaModFix/>
          </a:blip>
          <a:srcRect b="0" l="0" r="0" t="0"/>
          <a:stretch/>
        </p:blipFill>
        <p:spPr>
          <a:xfrm>
            <a:off x="14343088" y="16985646"/>
            <a:ext cx="7615365" cy="3554829"/>
          </a:xfrm>
          <a:prstGeom prst="rect">
            <a:avLst/>
          </a:prstGeom>
          <a:noFill/>
          <a:ln>
            <a:noFill/>
          </a:ln>
        </p:spPr>
      </p:pic>
      <p:pic>
        <p:nvPicPr>
          <p:cNvPr id="2961" name="Google Shape;2961;g222b3446167_1_708"/>
          <p:cNvPicPr preferRelativeResize="0"/>
          <p:nvPr/>
        </p:nvPicPr>
        <p:blipFill rotWithShape="1">
          <a:blip r:embed="rId14">
            <a:alphaModFix/>
          </a:blip>
          <a:srcRect b="0" l="0" r="0" t="0"/>
          <a:stretch/>
        </p:blipFill>
        <p:spPr>
          <a:xfrm>
            <a:off x="31307638" y="9868172"/>
            <a:ext cx="8107228" cy="3554830"/>
          </a:xfrm>
          <a:prstGeom prst="rect">
            <a:avLst/>
          </a:prstGeom>
          <a:noFill/>
          <a:ln>
            <a:noFill/>
          </a:ln>
        </p:spPr>
      </p:pic>
      <p:pic>
        <p:nvPicPr>
          <p:cNvPr id="2962" name="Google Shape;2962;g222b3446167_1_708"/>
          <p:cNvPicPr preferRelativeResize="0"/>
          <p:nvPr/>
        </p:nvPicPr>
        <p:blipFill rotWithShape="1">
          <a:blip r:embed="rId6">
            <a:alphaModFix/>
          </a:blip>
          <a:srcRect b="0" l="0" r="0" t="0"/>
          <a:stretch/>
        </p:blipFill>
        <p:spPr>
          <a:xfrm>
            <a:off x="29677663" y="15492483"/>
            <a:ext cx="11165914" cy="970949"/>
          </a:xfrm>
          <a:prstGeom prst="rect">
            <a:avLst/>
          </a:prstGeom>
          <a:noFill/>
          <a:ln>
            <a:noFill/>
          </a:ln>
        </p:spPr>
      </p:pic>
      <p:pic>
        <p:nvPicPr>
          <p:cNvPr id="2963" name="Google Shape;2963;g222b3446167_1_708"/>
          <p:cNvPicPr preferRelativeResize="0"/>
          <p:nvPr/>
        </p:nvPicPr>
        <p:blipFill rotWithShape="1">
          <a:blip r:embed="rId7">
            <a:alphaModFix/>
          </a:blip>
          <a:srcRect b="0" l="0" r="0" t="0"/>
          <a:stretch/>
        </p:blipFill>
        <p:spPr>
          <a:xfrm>
            <a:off x="28962463" y="16497075"/>
            <a:ext cx="12797599" cy="1038225"/>
          </a:xfrm>
          <a:prstGeom prst="rect">
            <a:avLst/>
          </a:prstGeom>
          <a:noFill/>
          <a:ln>
            <a:noFill/>
          </a:ln>
        </p:spPr>
      </p:pic>
      <p:pic>
        <p:nvPicPr>
          <p:cNvPr id="2964" name="Google Shape;2964;g222b3446167_1_708"/>
          <p:cNvPicPr preferRelativeResize="0"/>
          <p:nvPr/>
        </p:nvPicPr>
        <p:blipFill rotWithShape="1">
          <a:blip r:embed="rId15">
            <a:alphaModFix/>
          </a:blip>
          <a:srcRect b="0" l="0" r="0" t="0"/>
          <a:stretch/>
        </p:blipFill>
        <p:spPr>
          <a:xfrm>
            <a:off x="28762173" y="19025838"/>
            <a:ext cx="14090076" cy="2838450"/>
          </a:xfrm>
          <a:prstGeom prst="rect">
            <a:avLst/>
          </a:prstGeom>
          <a:noFill/>
          <a:ln>
            <a:noFill/>
          </a:ln>
        </p:spPr>
      </p:pic>
      <p:pic>
        <p:nvPicPr>
          <p:cNvPr id="2965" name="Google Shape;2965;g222b3446167_1_708"/>
          <p:cNvPicPr preferRelativeResize="0"/>
          <p:nvPr/>
        </p:nvPicPr>
        <p:blipFill rotWithShape="1">
          <a:blip r:embed="rId16">
            <a:alphaModFix/>
          </a:blip>
          <a:srcRect b="0" l="0" r="0" t="0"/>
          <a:stretch/>
        </p:blipFill>
        <p:spPr>
          <a:xfrm>
            <a:off x="14343088" y="6585397"/>
            <a:ext cx="10626437" cy="1892233"/>
          </a:xfrm>
          <a:prstGeom prst="rect">
            <a:avLst/>
          </a:prstGeom>
          <a:noFill/>
          <a:ln>
            <a:noFill/>
          </a:ln>
        </p:spPr>
      </p:pic>
      <p:sp>
        <p:nvSpPr>
          <p:cNvPr id="2966" name="Google Shape;2966;g222b3446167_1_708"/>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
        <p:nvSpPr>
          <p:cNvPr id="2967" name="Google Shape;2967;g222b3446167_1_708"/>
          <p:cNvSpPr txBox="1"/>
          <p:nvPr/>
        </p:nvSpPr>
        <p:spPr>
          <a:xfrm>
            <a:off x="14090075" y="21355725"/>
            <a:ext cx="13314600" cy="2524200"/>
          </a:xfrm>
          <a:prstGeom prst="rect">
            <a:avLst/>
          </a:prstGeom>
          <a:noFill/>
          <a:ln>
            <a:noFill/>
          </a:ln>
        </p:spPr>
        <p:txBody>
          <a:bodyPr anchorCtr="0" anchor="t" bIns="45700" lIns="91425" spcFirstLastPara="1" rIns="91425" wrap="square" tIns="45700">
            <a:normAutofit fontScale="70000" lnSpcReduction="10000"/>
          </a:bodyPr>
          <a:lstStyle/>
          <a:p>
            <a:pPr indent="0" lvl="0" marL="0" marR="0" rtl="0" algn="l">
              <a:lnSpc>
                <a:spcPct val="90000"/>
              </a:lnSpc>
              <a:spcBef>
                <a:spcPts val="0"/>
              </a:spcBef>
              <a:spcAft>
                <a:spcPts val="0"/>
              </a:spcAft>
              <a:buClr>
                <a:schemeClr val="dk1"/>
              </a:buClr>
              <a:buSzPts val="462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100000"/>
              <a:buFont typeface="Arial"/>
              <a:buNone/>
            </a:pPr>
            <a:r>
              <a:rPr b="1" i="0" lang="en-US" sz="6600" u="none" cap="none" strike="noStrike">
                <a:solidFill>
                  <a:schemeClr val="dk1"/>
                </a:solidFill>
                <a:highlight>
                  <a:srgbClr val="00FFFF"/>
                </a:highlight>
                <a:latin typeface="Calibri"/>
                <a:ea typeface="Calibri"/>
                <a:cs typeface="Calibri"/>
                <a:sym typeface="Calibri"/>
              </a:rPr>
              <a:t>Note:</a:t>
            </a:r>
            <a:r>
              <a:rPr b="0" i="0" lang="en-US" sz="6600" u="none" cap="none" strike="noStrike">
                <a:solidFill>
                  <a:schemeClr val="dk1"/>
                </a:solidFill>
                <a:latin typeface="Calibri"/>
                <a:ea typeface="Calibri"/>
                <a:cs typeface="Calibri"/>
                <a:sym typeface="Calibri"/>
              </a:rPr>
              <a:t> The alignments are a little off (Marcie has the only 1:1 alignment), but Starterator is updating. There are inconsistencies in the BLAST results as well.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2" name="Shape 2972"/>
        <p:cNvGrpSpPr/>
        <p:nvPr/>
      </p:nvGrpSpPr>
      <p:grpSpPr>
        <a:xfrm>
          <a:off x="0" y="0"/>
          <a:ext cx="0" cy="0"/>
          <a:chOff x="0" y="0"/>
          <a:chExt cx="0" cy="0"/>
        </a:xfrm>
      </p:grpSpPr>
      <p:sp>
        <p:nvSpPr>
          <p:cNvPr id="2973" name="Google Shape;2973;g222b3446623_0_413"/>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#104</a:t>
            </a:r>
            <a:r>
              <a:rPr lang="en-US" sz="10080"/>
              <a:t>	Start:	</a:t>
            </a:r>
            <a:r>
              <a:rPr lang="en-US" sz="10080">
                <a:solidFill>
                  <a:srgbClr val="0B5394"/>
                </a:solidFill>
              </a:rPr>
              <a:t>60359</a:t>
            </a:r>
            <a:r>
              <a:rPr lang="en-US" sz="10080"/>
              <a:t>	Stop: </a:t>
            </a:r>
            <a:r>
              <a:rPr lang="en-US" sz="10080">
                <a:solidFill>
                  <a:srgbClr val="0B5394"/>
                </a:solidFill>
              </a:rPr>
              <a:t>60210</a:t>
            </a:r>
            <a:r>
              <a:rPr lang="en-US" sz="10080"/>
              <a:t>			</a:t>
            </a:r>
            <a:br>
              <a:rPr lang="en-US" sz="10080"/>
            </a:br>
            <a:r>
              <a:rPr lang="en-US" sz="6480"/>
              <a:t>*</a:t>
            </a:r>
            <a:r>
              <a:rPr lang="en-US" sz="7200"/>
              <a:t>Highlight start if changed from original call*</a:t>
            </a:r>
            <a:endParaRPr sz="10080"/>
          </a:p>
        </p:txBody>
      </p:sp>
      <p:sp>
        <p:nvSpPr>
          <p:cNvPr id="2974" name="Google Shape;2974;g222b3446623_0_413"/>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sz="4400"/>
          </a:p>
          <a:p>
            <a:pPr indent="0" lvl="0" marL="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RobinRose high similarity</a:t>
            </a:r>
            <a:endParaRPr sz="4800"/>
          </a:p>
          <a:p>
            <a:pPr indent="0" lvl="0" marL="457200" rtl="0" algn="l">
              <a:lnSpc>
                <a:spcPct val="90000"/>
              </a:lnSpc>
              <a:spcBef>
                <a:spcPts val="3600"/>
              </a:spcBef>
              <a:spcAft>
                <a:spcPts val="0"/>
              </a:spcAft>
              <a:buSzPts val="1800"/>
              <a:buNone/>
            </a:pPr>
            <a:r>
              <a:t/>
            </a:r>
            <a:endParaRPr sz="4800"/>
          </a:p>
        </p:txBody>
      </p:sp>
      <p:sp>
        <p:nvSpPr>
          <p:cNvPr id="2975" name="Google Shape;2975;g222b3446623_0_413"/>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2.708, final= -3.139</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RobinRose- Evalue: 1e-23,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RobinRose- Evalue: 3e-22,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annotated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36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976" name="Google Shape;2976;g222b3446623_0_413"/>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RobinRose_105, upstream of NKF, downstream of NKF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RobinRose_105, e= 3e-20,  function unknown, phagesdb;  Phage RobinRose, hypothetical protein, e= 1e-23,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 PF10670.12, prob= 77.15, E= 11</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977" name="Google Shape;2977;g222b3446623_0_413"/>
          <p:cNvPicPr preferRelativeResize="0"/>
          <p:nvPr/>
        </p:nvPicPr>
        <p:blipFill rotWithShape="1">
          <a:blip r:embed="rId4">
            <a:alphaModFix/>
          </a:blip>
          <a:srcRect b="0" l="0" r="0" t="0"/>
          <a:stretch/>
        </p:blipFill>
        <p:spPr>
          <a:xfrm>
            <a:off x="7957874" y="4437624"/>
            <a:ext cx="5134674" cy="599480"/>
          </a:xfrm>
          <a:prstGeom prst="rect">
            <a:avLst/>
          </a:prstGeom>
          <a:noFill/>
          <a:ln>
            <a:noFill/>
          </a:ln>
        </p:spPr>
      </p:pic>
      <p:pic>
        <p:nvPicPr>
          <p:cNvPr id="2978" name="Google Shape;2978;g222b3446623_0_413"/>
          <p:cNvPicPr preferRelativeResize="0"/>
          <p:nvPr/>
        </p:nvPicPr>
        <p:blipFill rotWithShape="1">
          <a:blip r:embed="rId5">
            <a:alphaModFix/>
          </a:blip>
          <a:srcRect b="0" l="0" r="0" t="0"/>
          <a:stretch/>
        </p:blipFill>
        <p:spPr>
          <a:xfrm>
            <a:off x="1091414" y="6477208"/>
            <a:ext cx="1280318" cy="3271925"/>
          </a:xfrm>
          <a:prstGeom prst="rect">
            <a:avLst/>
          </a:prstGeom>
          <a:noFill/>
          <a:ln>
            <a:noFill/>
          </a:ln>
        </p:spPr>
      </p:pic>
      <p:pic>
        <p:nvPicPr>
          <p:cNvPr id="2979" name="Google Shape;2979;g222b3446623_0_413"/>
          <p:cNvPicPr preferRelativeResize="0"/>
          <p:nvPr/>
        </p:nvPicPr>
        <p:blipFill rotWithShape="1">
          <a:blip r:embed="rId6">
            <a:alphaModFix/>
          </a:blip>
          <a:srcRect b="0" l="0" r="0" t="0"/>
          <a:stretch/>
        </p:blipFill>
        <p:spPr>
          <a:xfrm>
            <a:off x="254375" y="11338129"/>
            <a:ext cx="12367551" cy="933200"/>
          </a:xfrm>
          <a:prstGeom prst="rect">
            <a:avLst/>
          </a:prstGeom>
          <a:noFill/>
          <a:ln>
            <a:noFill/>
          </a:ln>
        </p:spPr>
      </p:pic>
      <p:pic>
        <p:nvPicPr>
          <p:cNvPr id="2980" name="Google Shape;2980;g222b3446623_0_413"/>
          <p:cNvPicPr preferRelativeResize="0"/>
          <p:nvPr/>
        </p:nvPicPr>
        <p:blipFill rotWithShape="1">
          <a:blip r:embed="rId7">
            <a:alphaModFix/>
          </a:blip>
          <a:srcRect b="0" l="0" r="0" t="0"/>
          <a:stretch/>
        </p:blipFill>
        <p:spPr>
          <a:xfrm>
            <a:off x="254383" y="12792605"/>
            <a:ext cx="9619125" cy="1246325"/>
          </a:xfrm>
          <a:prstGeom prst="rect">
            <a:avLst/>
          </a:prstGeom>
          <a:noFill/>
          <a:ln>
            <a:noFill/>
          </a:ln>
        </p:spPr>
      </p:pic>
      <p:pic>
        <p:nvPicPr>
          <p:cNvPr id="2981" name="Google Shape;2981;g222b3446623_0_413"/>
          <p:cNvPicPr preferRelativeResize="0"/>
          <p:nvPr/>
        </p:nvPicPr>
        <p:blipFill rotWithShape="1">
          <a:blip r:embed="rId8">
            <a:alphaModFix/>
          </a:blip>
          <a:srcRect b="0" l="0" r="0" t="0"/>
          <a:stretch/>
        </p:blipFill>
        <p:spPr>
          <a:xfrm>
            <a:off x="13804588" y="5729343"/>
            <a:ext cx="9182100" cy="1457325"/>
          </a:xfrm>
          <a:prstGeom prst="rect">
            <a:avLst/>
          </a:prstGeom>
          <a:noFill/>
          <a:ln>
            <a:noFill/>
          </a:ln>
        </p:spPr>
      </p:pic>
      <p:pic>
        <p:nvPicPr>
          <p:cNvPr id="2982" name="Google Shape;2982;g222b3446623_0_413"/>
          <p:cNvPicPr preferRelativeResize="0"/>
          <p:nvPr/>
        </p:nvPicPr>
        <p:blipFill rotWithShape="1">
          <a:blip r:embed="rId9">
            <a:alphaModFix/>
          </a:blip>
          <a:srcRect b="0" l="0" r="0" t="0"/>
          <a:stretch/>
        </p:blipFill>
        <p:spPr>
          <a:xfrm>
            <a:off x="13092538" y="10804593"/>
            <a:ext cx="6858000" cy="2000250"/>
          </a:xfrm>
          <a:prstGeom prst="rect">
            <a:avLst/>
          </a:prstGeom>
          <a:noFill/>
          <a:ln>
            <a:noFill/>
          </a:ln>
        </p:spPr>
      </p:pic>
      <p:pic>
        <p:nvPicPr>
          <p:cNvPr id="2983" name="Google Shape;2983;g222b3446623_0_413"/>
          <p:cNvPicPr preferRelativeResize="0"/>
          <p:nvPr/>
        </p:nvPicPr>
        <p:blipFill rotWithShape="1">
          <a:blip r:embed="rId10">
            <a:alphaModFix/>
          </a:blip>
          <a:srcRect b="0" l="0" r="0" t="0"/>
          <a:stretch/>
        </p:blipFill>
        <p:spPr>
          <a:xfrm>
            <a:off x="20773078" y="11338124"/>
            <a:ext cx="5318675" cy="1837575"/>
          </a:xfrm>
          <a:prstGeom prst="rect">
            <a:avLst/>
          </a:prstGeom>
          <a:noFill/>
          <a:ln>
            <a:noFill/>
          </a:ln>
        </p:spPr>
      </p:pic>
      <p:pic>
        <p:nvPicPr>
          <p:cNvPr id="2984" name="Google Shape;2984;g222b3446623_0_413"/>
          <p:cNvPicPr preferRelativeResize="0"/>
          <p:nvPr/>
        </p:nvPicPr>
        <p:blipFill rotWithShape="1">
          <a:blip r:embed="rId11">
            <a:alphaModFix/>
          </a:blip>
          <a:srcRect b="0" l="0" r="0" t="0"/>
          <a:stretch/>
        </p:blipFill>
        <p:spPr>
          <a:xfrm>
            <a:off x="13092538" y="15213268"/>
            <a:ext cx="6307931" cy="3602182"/>
          </a:xfrm>
          <a:prstGeom prst="rect">
            <a:avLst/>
          </a:prstGeom>
          <a:noFill/>
          <a:ln>
            <a:noFill/>
          </a:ln>
        </p:spPr>
      </p:pic>
      <p:pic>
        <p:nvPicPr>
          <p:cNvPr id="2985" name="Google Shape;2985;g222b3446623_0_413"/>
          <p:cNvPicPr preferRelativeResize="0"/>
          <p:nvPr/>
        </p:nvPicPr>
        <p:blipFill rotWithShape="1">
          <a:blip r:embed="rId12">
            <a:alphaModFix/>
          </a:blip>
          <a:srcRect b="0" l="0" r="0" t="0"/>
          <a:stretch/>
        </p:blipFill>
        <p:spPr>
          <a:xfrm>
            <a:off x="19800100" y="15339947"/>
            <a:ext cx="8062960" cy="1246325"/>
          </a:xfrm>
          <a:prstGeom prst="rect">
            <a:avLst/>
          </a:prstGeom>
          <a:noFill/>
          <a:ln>
            <a:noFill/>
          </a:ln>
        </p:spPr>
      </p:pic>
      <p:pic>
        <p:nvPicPr>
          <p:cNvPr id="2986" name="Google Shape;2986;g222b3446623_0_413"/>
          <p:cNvPicPr preferRelativeResize="0"/>
          <p:nvPr/>
        </p:nvPicPr>
        <p:blipFill rotWithShape="1">
          <a:blip r:embed="rId13">
            <a:alphaModFix/>
          </a:blip>
          <a:srcRect b="0" l="0" r="0" t="0"/>
          <a:stretch/>
        </p:blipFill>
        <p:spPr>
          <a:xfrm>
            <a:off x="36690463" y="8172368"/>
            <a:ext cx="2822763" cy="3602182"/>
          </a:xfrm>
          <a:prstGeom prst="rect">
            <a:avLst/>
          </a:prstGeom>
          <a:noFill/>
          <a:ln>
            <a:noFill/>
          </a:ln>
        </p:spPr>
      </p:pic>
      <p:pic>
        <p:nvPicPr>
          <p:cNvPr id="2987" name="Google Shape;2987;g222b3446623_0_413"/>
          <p:cNvPicPr preferRelativeResize="0"/>
          <p:nvPr/>
        </p:nvPicPr>
        <p:blipFill rotWithShape="1">
          <a:blip r:embed="rId14">
            <a:alphaModFix/>
          </a:blip>
          <a:srcRect b="0" l="0" r="0" t="0"/>
          <a:stretch/>
        </p:blipFill>
        <p:spPr>
          <a:xfrm>
            <a:off x="34125577" y="13960041"/>
            <a:ext cx="9182099" cy="1253233"/>
          </a:xfrm>
          <a:prstGeom prst="rect">
            <a:avLst/>
          </a:prstGeom>
          <a:noFill/>
          <a:ln>
            <a:noFill/>
          </a:ln>
        </p:spPr>
      </p:pic>
      <p:pic>
        <p:nvPicPr>
          <p:cNvPr id="2988" name="Google Shape;2988;g222b3446623_0_413"/>
          <p:cNvPicPr preferRelativeResize="0"/>
          <p:nvPr/>
        </p:nvPicPr>
        <p:blipFill rotWithShape="1">
          <a:blip r:embed="rId15">
            <a:alphaModFix/>
          </a:blip>
          <a:srcRect b="0" l="0" r="0" t="0"/>
          <a:stretch/>
        </p:blipFill>
        <p:spPr>
          <a:xfrm>
            <a:off x="29503100" y="15745156"/>
            <a:ext cx="11354111" cy="1246325"/>
          </a:xfrm>
          <a:prstGeom prst="rect">
            <a:avLst/>
          </a:prstGeom>
          <a:noFill/>
          <a:ln>
            <a:noFill/>
          </a:ln>
        </p:spPr>
      </p:pic>
      <p:pic>
        <p:nvPicPr>
          <p:cNvPr id="2989" name="Google Shape;2989;g222b3446623_0_413"/>
          <p:cNvPicPr preferRelativeResize="0"/>
          <p:nvPr/>
        </p:nvPicPr>
        <p:blipFill rotWithShape="1">
          <a:blip r:embed="rId16">
            <a:alphaModFix/>
          </a:blip>
          <a:srcRect b="0" l="0" r="0" t="0"/>
          <a:stretch/>
        </p:blipFill>
        <p:spPr>
          <a:xfrm>
            <a:off x="34538513" y="23150960"/>
            <a:ext cx="8769162" cy="2864493"/>
          </a:xfrm>
          <a:prstGeom prst="rect">
            <a:avLst/>
          </a:prstGeom>
          <a:noFill/>
          <a:ln>
            <a:noFill/>
          </a:ln>
        </p:spPr>
      </p:pic>
      <p:pic>
        <p:nvPicPr>
          <p:cNvPr id="2990" name="Google Shape;2990;g222b3446623_0_413"/>
          <p:cNvPicPr preferRelativeResize="0"/>
          <p:nvPr/>
        </p:nvPicPr>
        <p:blipFill rotWithShape="1">
          <a:blip r:embed="rId17">
            <a:alphaModFix/>
          </a:blip>
          <a:srcRect b="0" l="0" r="0" t="0"/>
          <a:stretch/>
        </p:blipFill>
        <p:spPr>
          <a:xfrm>
            <a:off x="24527263" y="21520288"/>
            <a:ext cx="9191625" cy="2457450"/>
          </a:xfrm>
          <a:prstGeom prst="rect">
            <a:avLst/>
          </a:prstGeom>
          <a:noFill/>
          <a:ln>
            <a:noFill/>
          </a:ln>
        </p:spPr>
      </p:pic>
      <p:pic>
        <p:nvPicPr>
          <p:cNvPr id="2991" name="Google Shape;2991;g222b3446623_0_413"/>
          <p:cNvPicPr preferRelativeResize="0"/>
          <p:nvPr/>
        </p:nvPicPr>
        <p:blipFill rotWithShape="1">
          <a:blip r:embed="rId18">
            <a:alphaModFix/>
          </a:blip>
          <a:srcRect b="0" l="0" r="0" t="0"/>
          <a:stretch/>
        </p:blipFill>
        <p:spPr>
          <a:xfrm>
            <a:off x="29376516" y="19071088"/>
            <a:ext cx="7331770" cy="2000250"/>
          </a:xfrm>
          <a:prstGeom prst="rect">
            <a:avLst/>
          </a:prstGeom>
          <a:noFill/>
          <a:ln>
            <a:noFill/>
          </a:ln>
        </p:spPr>
      </p:pic>
      <p:pic>
        <p:nvPicPr>
          <p:cNvPr id="2992" name="Google Shape;2992;g222b3446623_0_413"/>
          <p:cNvPicPr preferRelativeResize="0"/>
          <p:nvPr/>
        </p:nvPicPr>
        <p:blipFill rotWithShape="1">
          <a:blip r:embed="rId19">
            <a:alphaModFix/>
          </a:blip>
          <a:srcRect b="0" l="0" r="0" t="0"/>
          <a:stretch/>
        </p:blipFill>
        <p:spPr>
          <a:xfrm>
            <a:off x="29988175" y="26604115"/>
            <a:ext cx="2971800" cy="314325"/>
          </a:xfrm>
          <a:prstGeom prst="rect">
            <a:avLst/>
          </a:prstGeom>
          <a:noFill/>
          <a:ln>
            <a:noFill/>
          </a:ln>
        </p:spPr>
      </p:pic>
      <p:pic>
        <p:nvPicPr>
          <p:cNvPr id="2993" name="Google Shape;2993;g222b3446623_0_413"/>
          <p:cNvPicPr preferRelativeResize="0"/>
          <p:nvPr/>
        </p:nvPicPr>
        <p:blipFill rotWithShape="1">
          <a:blip r:embed="rId20">
            <a:alphaModFix/>
          </a:blip>
          <a:srcRect b="0" l="0" r="0" t="0"/>
          <a:stretch/>
        </p:blipFill>
        <p:spPr>
          <a:xfrm>
            <a:off x="26813925" y="25418568"/>
            <a:ext cx="3682997" cy="596876"/>
          </a:xfrm>
          <a:prstGeom prst="rect">
            <a:avLst/>
          </a:prstGeom>
          <a:noFill/>
          <a:ln>
            <a:noFill/>
          </a:ln>
        </p:spPr>
      </p:pic>
      <p:pic>
        <p:nvPicPr>
          <p:cNvPr id="2994" name="Google Shape;2994;g222b3446623_0_413"/>
          <p:cNvPicPr preferRelativeResize="0"/>
          <p:nvPr/>
        </p:nvPicPr>
        <p:blipFill rotWithShape="1">
          <a:blip r:embed="rId21">
            <a:alphaModFix/>
          </a:blip>
          <a:srcRect b="0" l="0" r="0" t="0"/>
          <a:stretch/>
        </p:blipFill>
        <p:spPr>
          <a:xfrm>
            <a:off x="38320291" y="18842480"/>
            <a:ext cx="3374408" cy="2457450"/>
          </a:xfrm>
          <a:prstGeom prst="rect">
            <a:avLst/>
          </a:prstGeom>
          <a:noFill/>
          <a:ln>
            <a:noFill/>
          </a:ln>
        </p:spPr>
      </p:pic>
      <p:sp>
        <p:nvSpPr>
          <p:cNvPr id="2995" name="Google Shape;2995;g222b3446623_0_413"/>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0" name="Shape 3000"/>
        <p:cNvGrpSpPr/>
        <p:nvPr/>
      </p:nvGrpSpPr>
      <p:grpSpPr>
        <a:xfrm>
          <a:off x="0" y="0"/>
          <a:ext cx="0" cy="0"/>
          <a:chOff x="0" y="0"/>
          <a:chExt cx="0" cy="0"/>
        </a:xfrm>
      </p:grpSpPr>
      <p:sp>
        <p:nvSpPr>
          <p:cNvPr id="3001" name="Google Shape;3001;g222b3446167_1_807"/>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#105</a:t>
            </a:r>
            <a:r>
              <a:rPr lang="en-US" sz="10080"/>
              <a:t>	Start:	60668	 Stop: 60396		</a:t>
            </a:r>
            <a:br>
              <a:rPr lang="en-US" sz="10080"/>
            </a:br>
            <a:r>
              <a:rPr lang="en-US" sz="6480"/>
              <a:t>*</a:t>
            </a:r>
            <a:r>
              <a:rPr lang="en-US" sz="7200"/>
              <a:t>Highlight start if changed from original call*</a:t>
            </a:r>
            <a:endParaRPr sz="10080"/>
          </a:p>
        </p:txBody>
      </p:sp>
      <p:sp>
        <p:nvSpPr>
          <p:cNvPr id="3002" name="Google Shape;3002;g222b3446167_1_807"/>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RobinRose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3003" name="Google Shape;3003;g222b3446167_1_807"/>
          <p:cNvPicPr preferRelativeResize="0"/>
          <p:nvPr/>
        </p:nvPicPr>
        <p:blipFill rotWithShape="1">
          <a:blip r:embed="rId3">
            <a:alphaModFix/>
          </a:blip>
          <a:srcRect b="0" l="0" r="0" t="0"/>
          <a:stretch/>
        </p:blipFill>
        <p:spPr>
          <a:xfrm>
            <a:off x="768928" y="5280902"/>
            <a:ext cx="8449900" cy="1190450"/>
          </a:xfrm>
          <a:prstGeom prst="rect">
            <a:avLst/>
          </a:prstGeom>
          <a:noFill/>
          <a:ln>
            <a:noFill/>
          </a:ln>
        </p:spPr>
      </p:pic>
      <p:pic>
        <p:nvPicPr>
          <p:cNvPr id="3004" name="Google Shape;3004;g222b3446167_1_807"/>
          <p:cNvPicPr preferRelativeResize="0"/>
          <p:nvPr/>
        </p:nvPicPr>
        <p:blipFill rotWithShape="1">
          <a:blip r:embed="rId4">
            <a:alphaModFix/>
          </a:blip>
          <a:srcRect b="0" l="0" r="0" t="0"/>
          <a:stretch/>
        </p:blipFill>
        <p:spPr>
          <a:xfrm>
            <a:off x="768927" y="7373574"/>
            <a:ext cx="2134350" cy="2554600"/>
          </a:xfrm>
          <a:prstGeom prst="rect">
            <a:avLst/>
          </a:prstGeom>
          <a:noFill/>
          <a:ln>
            <a:noFill/>
          </a:ln>
        </p:spPr>
      </p:pic>
      <p:pic>
        <p:nvPicPr>
          <p:cNvPr id="3005" name="Google Shape;3005;g222b3446167_1_807"/>
          <p:cNvPicPr preferRelativeResize="0"/>
          <p:nvPr/>
        </p:nvPicPr>
        <p:blipFill rotWithShape="1">
          <a:blip r:embed="rId5">
            <a:alphaModFix/>
          </a:blip>
          <a:srcRect b="0" l="0" r="0" t="0"/>
          <a:stretch/>
        </p:blipFill>
        <p:spPr>
          <a:xfrm>
            <a:off x="768929" y="12037152"/>
            <a:ext cx="10922875" cy="1787375"/>
          </a:xfrm>
          <a:prstGeom prst="rect">
            <a:avLst/>
          </a:prstGeom>
          <a:noFill/>
          <a:ln>
            <a:noFill/>
          </a:ln>
        </p:spPr>
      </p:pic>
      <p:pic>
        <p:nvPicPr>
          <p:cNvPr id="3006" name="Google Shape;3006;g222b3446167_1_807"/>
          <p:cNvPicPr preferRelativeResize="0"/>
          <p:nvPr/>
        </p:nvPicPr>
        <p:blipFill rotWithShape="1">
          <a:blip r:embed="rId6">
            <a:alphaModFix/>
          </a:blip>
          <a:srcRect b="0" l="0" r="0" t="0"/>
          <a:stretch/>
        </p:blipFill>
        <p:spPr>
          <a:xfrm>
            <a:off x="768925" y="14029821"/>
            <a:ext cx="11415024" cy="798650"/>
          </a:xfrm>
          <a:prstGeom prst="rect">
            <a:avLst/>
          </a:prstGeom>
          <a:noFill/>
          <a:ln>
            <a:noFill/>
          </a:ln>
        </p:spPr>
      </p:pic>
      <p:sp>
        <p:nvSpPr>
          <p:cNvPr id="3007" name="Google Shape;3007;g222b3446167_1_807"/>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2.289, final = -4.155</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1e-47, 1e-46</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1e-57, 5e-57</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3008" name="Google Shape;3008;g222b3446167_1_807"/>
          <p:cNvPicPr preferRelativeResize="0"/>
          <p:nvPr/>
        </p:nvPicPr>
        <p:blipFill rotWithShape="1">
          <a:blip r:embed="rId7">
            <a:alphaModFix/>
          </a:blip>
          <a:srcRect b="0" l="0" r="0" t="0"/>
          <a:stretch/>
        </p:blipFill>
        <p:spPr>
          <a:xfrm>
            <a:off x="13620549" y="10335174"/>
            <a:ext cx="6099175" cy="2349750"/>
          </a:xfrm>
          <a:prstGeom prst="rect">
            <a:avLst/>
          </a:prstGeom>
          <a:noFill/>
          <a:ln>
            <a:noFill/>
          </a:ln>
        </p:spPr>
      </p:pic>
      <p:pic>
        <p:nvPicPr>
          <p:cNvPr id="3009" name="Google Shape;3009;g222b3446167_1_807"/>
          <p:cNvPicPr preferRelativeResize="0"/>
          <p:nvPr/>
        </p:nvPicPr>
        <p:blipFill rotWithShape="1">
          <a:blip r:embed="rId8">
            <a:alphaModFix/>
          </a:blip>
          <a:srcRect b="0" l="0" r="0" t="0"/>
          <a:stretch/>
        </p:blipFill>
        <p:spPr>
          <a:xfrm>
            <a:off x="19951698" y="10357979"/>
            <a:ext cx="6099176" cy="2304133"/>
          </a:xfrm>
          <a:prstGeom prst="rect">
            <a:avLst/>
          </a:prstGeom>
          <a:noFill/>
          <a:ln>
            <a:noFill/>
          </a:ln>
        </p:spPr>
      </p:pic>
      <p:pic>
        <p:nvPicPr>
          <p:cNvPr id="3010" name="Google Shape;3010;g222b3446167_1_807"/>
          <p:cNvPicPr preferRelativeResize="0"/>
          <p:nvPr/>
        </p:nvPicPr>
        <p:blipFill rotWithShape="1">
          <a:blip r:embed="rId9">
            <a:alphaModFix/>
          </a:blip>
          <a:srcRect b="0" l="0" r="0" t="0"/>
          <a:stretch/>
        </p:blipFill>
        <p:spPr>
          <a:xfrm>
            <a:off x="13620551" y="14234951"/>
            <a:ext cx="4769300" cy="3985224"/>
          </a:xfrm>
          <a:prstGeom prst="rect">
            <a:avLst/>
          </a:prstGeom>
          <a:noFill/>
          <a:ln>
            <a:noFill/>
          </a:ln>
        </p:spPr>
      </p:pic>
      <p:pic>
        <p:nvPicPr>
          <p:cNvPr id="3011" name="Google Shape;3011;g222b3446167_1_807"/>
          <p:cNvPicPr preferRelativeResize="0"/>
          <p:nvPr/>
        </p:nvPicPr>
        <p:blipFill rotWithShape="1">
          <a:blip r:embed="rId10">
            <a:alphaModFix/>
          </a:blip>
          <a:srcRect b="0" l="0" r="0" t="0"/>
          <a:stretch/>
        </p:blipFill>
        <p:spPr>
          <a:xfrm>
            <a:off x="13344867" y="19200400"/>
            <a:ext cx="3928132" cy="2743675"/>
          </a:xfrm>
          <a:prstGeom prst="rect">
            <a:avLst/>
          </a:prstGeom>
          <a:noFill/>
          <a:ln>
            <a:noFill/>
          </a:ln>
        </p:spPr>
      </p:pic>
      <p:pic>
        <p:nvPicPr>
          <p:cNvPr id="3012" name="Google Shape;3012;g222b3446167_1_807"/>
          <p:cNvPicPr preferRelativeResize="0"/>
          <p:nvPr/>
        </p:nvPicPr>
        <p:blipFill rotWithShape="1">
          <a:blip r:embed="rId11">
            <a:alphaModFix/>
          </a:blip>
          <a:srcRect b="0" l="0" r="0" t="0"/>
          <a:stretch/>
        </p:blipFill>
        <p:spPr>
          <a:xfrm>
            <a:off x="17442738" y="19915006"/>
            <a:ext cx="6400800" cy="1314450"/>
          </a:xfrm>
          <a:prstGeom prst="rect">
            <a:avLst/>
          </a:prstGeom>
          <a:noFill/>
          <a:ln>
            <a:noFill/>
          </a:ln>
        </p:spPr>
      </p:pic>
      <p:pic>
        <p:nvPicPr>
          <p:cNvPr id="3013" name="Google Shape;3013;g222b3446167_1_807"/>
          <p:cNvPicPr preferRelativeResize="0"/>
          <p:nvPr/>
        </p:nvPicPr>
        <p:blipFill rotWithShape="1">
          <a:blip r:embed="rId12">
            <a:alphaModFix/>
          </a:blip>
          <a:srcRect b="0" l="0" r="0" t="0"/>
          <a:stretch/>
        </p:blipFill>
        <p:spPr>
          <a:xfrm>
            <a:off x="13620538" y="6471343"/>
            <a:ext cx="10626436" cy="1955406"/>
          </a:xfrm>
          <a:prstGeom prst="rect">
            <a:avLst/>
          </a:prstGeom>
          <a:noFill/>
          <a:ln>
            <a:noFill/>
          </a:ln>
        </p:spPr>
      </p:pic>
      <p:sp>
        <p:nvSpPr>
          <p:cNvPr id="3014" name="Google Shape;3014;g222b3446167_1_807"/>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a:t>
            </a:r>
            <a:r>
              <a:rPr b="1" i="0" lang="en-US" sz="6600" u="none" cap="none" strike="noStrike">
                <a:solidFill>
                  <a:srgbClr val="000000"/>
                </a:solidFill>
                <a:latin typeface="Calibri"/>
                <a:ea typeface="Calibri"/>
                <a:cs typeface="Calibri"/>
                <a:sym typeface="Calibri"/>
              </a:rPr>
              <a:t>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Tempo_104, upstream from DNA primase and downstream from genes with no know function, and RobinRose_106, upstream from DNA primase/helicase and downstream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Tempo_104, function unknown, e = 1e-47; NCBI, Tempo_104, function unknown, e = 1e-57.</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70%.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3015" name="Google Shape;3015;g222b3446167_1_807"/>
          <p:cNvPicPr preferRelativeResize="0"/>
          <p:nvPr/>
        </p:nvPicPr>
        <p:blipFill rotWithShape="1">
          <a:blip r:embed="rId14">
            <a:alphaModFix/>
          </a:blip>
          <a:srcRect b="0" l="0" r="0" t="0"/>
          <a:stretch/>
        </p:blipFill>
        <p:spPr>
          <a:xfrm>
            <a:off x="32435461" y="9934200"/>
            <a:ext cx="867114" cy="3271925"/>
          </a:xfrm>
          <a:prstGeom prst="rect">
            <a:avLst/>
          </a:prstGeom>
          <a:noFill/>
          <a:ln>
            <a:noFill/>
          </a:ln>
        </p:spPr>
      </p:pic>
      <p:pic>
        <p:nvPicPr>
          <p:cNvPr id="3016" name="Google Shape;3016;g222b3446167_1_807"/>
          <p:cNvPicPr preferRelativeResize="0"/>
          <p:nvPr/>
        </p:nvPicPr>
        <p:blipFill rotWithShape="1">
          <a:blip r:embed="rId15">
            <a:alphaModFix/>
          </a:blip>
          <a:srcRect b="0" l="0" r="0" t="0"/>
          <a:stretch/>
        </p:blipFill>
        <p:spPr>
          <a:xfrm>
            <a:off x="28673238" y="14560500"/>
            <a:ext cx="8391525" cy="1133475"/>
          </a:xfrm>
          <a:prstGeom prst="rect">
            <a:avLst/>
          </a:prstGeom>
          <a:noFill/>
          <a:ln>
            <a:noFill/>
          </a:ln>
        </p:spPr>
      </p:pic>
      <p:pic>
        <p:nvPicPr>
          <p:cNvPr id="3017" name="Google Shape;3017;g222b3446167_1_807"/>
          <p:cNvPicPr preferRelativeResize="0"/>
          <p:nvPr/>
        </p:nvPicPr>
        <p:blipFill rotWithShape="1">
          <a:blip r:embed="rId16">
            <a:alphaModFix/>
          </a:blip>
          <a:srcRect b="0" l="0" r="0" t="0"/>
          <a:stretch/>
        </p:blipFill>
        <p:spPr>
          <a:xfrm>
            <a:off x="28673250" y="15929113"/>
            <a:ext cx="12353439" cy="596894"/>
          </a:xfrm>
          <a:prstGeom prst="rect">
            <a:avLst/>
          </a:prstGeom>
          <a:noFill/>
          <a:ln>
            <a:noFill/>
          </a:ln>
        </p:spPr>
      </p:pic>
      <p:pic>
        <p:nvPicPr>
          <p:cNvPr id="3018" name="Google Shape;3018;g222b3446167_1_807"/>
          <p:cNvPicPr preferRelativeResize="0"/>
          <p:nvPr/>
        </p:nvPicPr>
        <p:blipFill rotWithShape="1">
          <a:blip r:embed="rId17">
            <a:alphaModFix/>
          </a:blip>
          <a:srcRect b="0" l="0" r="0" t="0"/>
          <a:stretch/>
        </p:blipFill>
        <p:spPr>
          <a:xfrm>
            <a:off x="29481764" y="17632063"/>
            <a:ext cx="3478212" cy="2971226"/>
          </a:xfrm>
          <a:prstGeom prst="rect">
            <a:avLst/>
          </a:prstGeom>
          <a:noFill/>
          <a:ln>
            <a:noFill/>
          </a:ln>
        </p:spPr>
      </p:pic>
      <p:pic>
        <p:nvPicPr>
          <p:cNvPr id="3019" name="Google Shape;3019;g222b3446167_1_807"/>
          <p:cNvPicPr preferRelativeResize="0"/>
          <p:nvPr/>
        </p:nvPicPr>
        <p:blipFill rotWithShape="1">
          <a:blip r:embed="rId18">
            <a:alphaModFix/>
          </a:blip>
          <a:srcRect b="0" l="0" r="0" t="0"/>
          <a:stretch/>
        </p:blipFill>
        <p:spPr>
          <a:xfrm>
            <a:off x="33361981" y="17632076"/>
            <a:ext cx="6741688" cy="1430550"/>
          </a:xfrm>
          <a:prstGeom prst="rect">
            <a:avLst/>
          </a:prstGeom>
          <a:noFill/>
          <a:ln>
            <a:noFill/>
          </a:ln>
        </p:spPr>
      </p:pic>
      <p:pic>
        <p:nvPicPr>
          <p:cNvPr id="3020" name="Google Shape;3020;g222b3446167_1_807"/>
          <p:cNvPicPr preferRelativeResize="0"/>
          <p:nvPr/>
        </p:nvPicPr>
        <p:blipFill rotWithShape="1">
          <a:blip r:embed="rId19">
            <a:alphaModFix/>
          </a:blip>
          <a:srcRect b="0" l="0" r="0" t="0"/>
          <a:stretch/>
        </p:blipFill>
        <p:spPr>
          <a:xfrm>
            <a:off x="33361972" y="19200409"/>
            <a:ext cx="6741701" cy="1946692"/>
          </a:xfrm>
          <a:prstGeom prst="rect">
            <a:avLst/>
          </a:prstGeom>
          <a:noFill/>
          <a:ln>
            <a:noFill/>
          </a:ln>
        </p:spPr>
      </p:pic>
      <p:sp>
        <p:nvSpPr>
          <p:cNvPr id="3021" name="Google Shape;3021;g222b3446167_1_807"/>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pic>
        <p:nvPicPr>
          <p:cNvPr id="3022" name="Google Shape;3022;g222b3446167_1_807"/>
          <p:cNvPicPr preferRelativeResize="0"/>
          <p:nvPr/>
        </p:nvPicPr>
        <p:blipFill rotWithShape="1">
          <a:blip r:embed="rId20">
            <a:alphaModFix/>
          </a:blip>
          <a:srcRect b="0" l="0" r="0" t="0"/>
          <a:stretch/>
        </p:blipFill>
        <p:spPr>
          <a:xfrm>
            <a:off x="3298474" y="7230184"/>
            <a:ext cx="2134350" cy="284126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7" name="Shape 3027"/>
        <p:cNvGrpSpPr/>
        <p:nvPr/>
      </p:nvGrpSpPr>
      <p:grpSpPr>
        <a:xfrm>
          <a:off x="0" y="0"/>
          <a:ext cx="0" cy="0"/>
          <a:chOff x="0" y="0"/>
          <a:chExt cx="0" cy="0"/>
        </a:xfrm>
      </p:grpSpPr>
      <p:sp>
        <p:nvSpPr>
          <p:cNvPr id="3028" name="Google Shape;3028;g222b3446167_1_91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 106 </a:t>
            </a:r>
            <a:r>
              <a:rPr lang="en-US" sz="10080"/>
              <a:t>	Start: </a:t>
            </a:r>
            <a:r>
              <a:rPr lang="en-US" sz="10080">
                <a:solidFill>
                  <a:srgbClr val="0000FF"/>
                </a:solidFill>
              </a:rPr>
              <a:t>60,778</a:t>
            </a:r>
            <a:r>
              <a:rPr lang="en-US" sz="10080"/>
              <a:t>		Stop: </a:t>
            </a:r>
            <a:r>
              <a:rPr lang="en-US" sz="10080">
                <a:solidFill>
                  <a:srgbClr val="0000FF"/>
                </a:solidFill>
              </a:rPr>
              <a:t>60,665</a:t>
            </a:r>
            <a:r>
              <a:rPr lang="en-US" sz="10080"/>
              <a:t> 			</a:t>
            </a:r>
            <a:br>
              <a:rPr lang="en-US" sz="10080"/>
            </a:br>
            <a:r>
              <a:rPr lang="en-US" sz="6480"/>
              <a:t>*</a:t>
            </a:r>
            <a:r>
              <a:rPr lang="en-US" sz="7200"/>
              <a:t>Highlight start if changed from original call*</a:t>
            </a:r>
            <a:endParaRPr sz="10080"/>
          </a:p>
        </p:txBody>
      </p:sp>
      <p:sp>
        <p:nvSpPr>
          <p:cNvPr id="3029" name="Google Shape;3029;g222b3446167_1_91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Glimmer </a:t>
            </a:r>
            <a:r>
              <a:rPr lang="en-US" sz="4400"/>
              <a:t> </a:t>
            </a:r>
            <a:endParaRPr/>
          </a:p>
          <a:p>
            <a:pPr indent="0" lvl="0" marL="0" rtl="0" algn="l">
              <a:lnSpc>
                <a:spcPct val="90000"/>
              </a:lnSpc>
              <a:spcBef>
                <a:spcPts val="3600"/>
              </a:spcBef>
              <a:spcAft>
                <a:spcPts val="0"/>
              </a:spcAft>
              <a:buClr>
                <a:schemeClr val="dk1"/>
              </a:buClr>
              <a:buSzPts val="4400"/>
              <a:buNone/>
            </a:pPr>
            <a:r>
              <a:rPr lang="en-US" sz="4400"/>
              <a:t>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Some, but none at the end.</a:t>
            </a:r>
            <a:endParaRPr sz="4400"/>
          </a:p>
          <a:p>
            <a:pPr indent="0" lvl="0" marL="457200" rtl="0" algn="l">
              <a:lnSpc>
                <a:spcPct val="90000"/>
              </a:lnSpc>
              <a:spcBef>
                <a:spcPts val="3600"/>
              </a:spcBef>
              <a:spcAft>
                <a:spcPts val="0"/>
              </a:spcAft>
              <a:buSzPts val="1800"/>
              <a:buNone/>
            </a:pPr>
            <a:r>
              <a:t/>
            </a:r>
            <a:endParaRPr sz="4400"/>
          </a:p>
          <a:p>
            <a:pPr indent="0" lvl="0" marL="45720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RobinRose are the  most similar.</a:t>
            </a:r>
            <a:endParaRPr sz="4800">
              <a:solidFill>
                <a:srgbClr val="0000FF"/>
              </a:solidFill>
            </a:endParaRPr>
          </a:p>
          <a:p>
            <a:pPr indent="0" lvl="0" marL="45720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rPr lang="en-US" sz="4800"/>
              <a:t>	</a:t>
            </a:r>
            <a:endParaRPr/>
          </a:p>
        </p:txBody>
      </p:sp>
      <p:sp>
        <p:nvSpPr>
          <p:cNvPr id="3030" name="Google Shape;3030;g222b3446167_1_910"/>
          <p:cNvSpPr txBox="1"/>
          <p:nvPr/>
        </p:nvSpPr>
        <p:spPr>
          <a:xfrm>
            <a:off x="13916169" y="3589457"/>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60,778</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 (but not with the predicted end).</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z=2.708, final=-3.200</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Tempo, RobinRose, 1:1, e-values: 6e-15, 6e-15</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Marcie, Pepe25, 1:1, e-values: 8e-14, 1e-08</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annotated start is 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-4 bp overlap, no gap</a:t>
            </a:r>
            <a:endParaRPr b="0" i="0" sz="1400" u="none" cap="none" strike="noStrike">
              <a:solidFill>
                <a:srgbClr val="0000FF"/>
              </a:solidFill>
              <a:latin typeface="Arial"/>
              <a:ea typeface="Arial"/>
              <a:cs typeface="Arial"/>
              <a:sym typeface="Arial"/>
            </a:endParaRPr>
          </a:p>
        </p:txBody>
      </p:sp>
      <p:sp>
        <p:nvSpPr>
          <p:cNvPr id="3031" name="Google Shape;3031;g222b3446167_1_910"/>
          <p:cNvSpPr txBox="1"/>
          <p:nvPr/>
        </p:nvSpPr>
        <p:spPr>
          <a:xfrm>
            <a:off x="28888898" y="29901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Pepe25_101 and Tempo_105. Located both upstream and downstream of genes with no known function.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Pepe25_101, NKF, NCBI, e=1e-08/Tempo_105, NKF, PhagesDB, e=6e-15.</a:t>
            </a:r>
            <a:br>
              <a:rPr b="0" i="0" lang="en-US" sz="4400" u="none" cap="none" strike="noStrike">
                <a:solidFill>
                  <a:srgbClr val="0000FF"/>
                </a:solidFill>
                <a:latin typeface="Calibri"/>
                <a:ea typeface="Calibri"/>
                <a:cs typeface="Calibri"/>
                <a:sym typeface="Calibri"/>
              </a:rPr>
            </a:b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under a prob of 75%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p:txBody>
      </p:sp>
      <p:pic>
        <p:nvPicPr>
          <p:cNvPr id="3032" name="Google Shape;3032;g222b3446167_1_910"/>
          <p:cNvPicPr preferRelativeResize="0"/>
          <p:nvPr/>
        </p:nvPicPr>
        <p:blipFill rotWithShape="1">
          <a:blip r:embed="rId4">
            <a:alphaModFix/>
          </a:blip>
          <a:srcRect b="0" l="0" r="0" t="0"/>
          <a:stretch/>
        </p:blipFill>
        <p:spPr>
          <a:xfrm>
            <a:off x="294775" y="5525500"/>
            <a:ext cx="11658600" cy="1943100"/>
          </a:xfrm>
          <a:prstGeom prst="rect">
            <a:avLst/>
          </a:prstGeom>
          <a:noFill/>
          <a:ln>
            <a:noFill/>
          </a:ln>
        </p:spPr>
      </p:pic>
      <p:pic>
        <p:nvPicPr>
          <p:cNvPr id="3033" name="Google Shape;3033;g222b3446167_1_910"/>
          <p:cNvPicPr preferRelativeResize="0"/>
          <p:nvPr/>
        </p:nvPicPr>
        <p:blipFill rotWithShape="1">
          <a:blip r:embed="rId5">
            <a:alphaModFix/>
          </a:blip>
          <a:srcRect b="0" l="0" r="0" t="0"/>
          <a:stretch/>
        </p:blipFill>
        <p:spPr>
          <a:xfrm>
            <a:off x="294775" y="14816875"/>
            <a:ext cx="12287250" cy="1295400"/>
          </a:xfrm>
          <a:prstGeom prst="rect">
            <a:avLst/>
          </a:prstGeom>
          <a:noFill/>
          <a:ln>
            <a:noFill/>
          </a:ln>
        </p:spPr>
      </p:pic>
      <p:pic>
        <p:nvPicPr>
          <p:cNvPr id="3034" name="Google Shape;3034;g222b3446167_1_910"/>
          <p:cNvPicPr preferRelativeResize="0"/>
          <p:nvPr/>
        </p:nvPicPr>
        <p:blipFill rotWithShape="1">
          <a:blip r:embed="rId6">
            <a:alphaModFix/>
          </a:blip>
          <a:srcRect b="0" l="0" r="0" t="0"/>
          <a:stretch/>
        </p:blipFill>
        <p:spPr>
          <a:xfrm>
            <a:off x="0" y="16810900"/>
            <a:ext cx="13294899" cy="981075"/>
          </a:xfrm>
          <a:prstGeom prst="rect">
            <a:avLst/>
          </a:prstGeom>
          <a:noFill/>
          <a:ln>
            <a:noFill/>
          </a:ln>
        </p:spPr>
      </p:pic>
      <p:pic>
        <p:nvPicPr>
          <p:cNvPr id="3035" name="Google Shape;3035;g222b3446167_1_910"/>
          <p:cNvPicPr preferRelativeResize="0"/>
          <p:nvPr/>
        </p:nvPicPr>
        <p:blipFill rotWithShape="1">
          <a:blip r:embed="rId7">
            <a:alphaModFix/>
          </a:blip>
          <a:srcRect b="0" l="0" r="0" t="0"/>
          <a:stretch/>
        </p:blipFill>
        <p:spPr>
          <a:xfrm>
            <a:off x="14704050" y="12705238"/>
            <a:ext cx="5815812" cy="2177425"/>
          </a:xfrm>
          <a:prstGeom prst="rect">
            <a:avLst/>
          </a:prstGeom>
          <a:noFill/>
          <a:ln>
            <a:noFill/>
          </a:ln>
        </p:spPr>
      </p:pic>
      <p:pic>
        <p:nvPicPr>
          <p:cNvPr id="3036" name="Google Shape;3036;g222b3446167_1_910"/>
          <p:cNvPicPr preferRelativeResize="0"/>
          <p:nvPr/>
        </p:nvPicPr>
        <p:blipFill rotWithShape="1">
          <a:blip r:embed="rId8">
            <a:alphaModFix/>
          </a:blip>
          <a:srcRect b="0" l="0" r="0" t="0"/>
          <a:stretch/>
        </p:blipFill>
        <p:spPr>
          <a:xfrm>
            <a:off x="14704051" y="15066863"/>
            <a:ext cx="5815800" cy="1943100"/>
          </a:xfrm>
          <a:prstGeom prst="rect">
            <a:avLst/>
          </a:prstGeom>
          <a:noFill/>
          <a:ln>
            <a:noFill/>
          </a:ln>
        </p:spPr>
      </p:pic>
      <p:pic>
        <p:nvPicPr>
          <p:cNvPr id="3037" name="Google Shape;3037;g222b3446167_1_910"/>
          <p:cNvPicPr preferRelativeResize="0"/>
          <p:nvPr/>
        </p:nvPicPr>
        <p:blipFill rotWithShape="1">
          <a:blip r:embed="rId9">
            <a:alphaModFix/>
          </a:blip>
          <a:srcRect b="0" l="0" r="0" t="0"/>
          <a:stretch/>
        </p:blipFill>
        <p:spPr>
          <a:xfrm>
            <a:off x="20519846" y="12705248"/>
            <a:ext cx="7025268" cy="2177425"/>
          </a:xfrm>
          <a:prstGeom prst="rect">
            <a:avLst/>
          </a:prstGeom>
          <a:noFill/>
          <a:ln>
            <a:noFill/>
          </a:ln>
        </p:spPr>
      </p:pic>
      <p:pic>
        <p:nvPicPr>
          <p:cNvPr id="3038" name="Google Shape;3038;g222b3446167_1_910"/>
          <p:cNvPicPr preferRelativeResize="0"/>
          <p:nvPr/>
        </p:nvPicPr>
        <p:blipFill rotWithShape="1">
          <a:blip r:embed="rId10">
            <a:alphaModFix/>
          </a:blip>
          <a:srcRect b="0" l="0" r="0" t="0"/>
          <a:stretch/>
        </p:blipFill>
        <p:spPr>
          <a:xfrm>
            <a:off x="20756995" y="14949711"/>
            <a:ext cx="6550985" cy="2177425"/>
          </a:xfrm>
          <a:prstGeom prst="rect">
            <a:avLst/>
          </a:prstGeom>
          <a:noFill/>
          <a:ln>
            <a:noFill/>
          </a:ln>
        </p:spPr>
      </p:pic>
      <p:pic>
        <p:nvPicPr>
          <p:cNvPr id="3039" name="Google Shape;3039;g222b3446167_1_910"/>
          <p:cNvPicPr preferRelativeResize="0"/>
          <p:nvPr/>
        </p:nvPicPr>
        <p:blipFill rotWithShape="1">
          <a:blip r:embed="rId11">
            <a:alphaModFix/>
          </a:blip>
          <a:srcRect b="0" l="0" r="0" t="0"/>
          <a:stretch/>
        </p:blipFill>
        <p:spPr>
          <a:xfrm>
            <a:off x="20756996" y="18744399"/>
            <a:ext cx="6550973" cy="1257095"/>
          </a:xfrm>
          <a:prstGeom prst="rect">
            <a:avLst/>
          </a:prstGeom>
          <a:noFill/>
          <a:ln>
            <a:noFill/>
          </a:ln>
        </p:spPr>
      </p:pic>
      <p:pic>
        <p:nvPicPr>
          <p:cNvPr id="3040" name="Google Shape;3040;g222b3446167_1_910"/>
          <p:cNvPicPr preferRelativeResize="0"/>
          <p:nvPr/>
        </p:nvPicPr>
        <p:blipFill rotWithShape="1">
          <a:blip r:embed="rId12">
            <a:alphaModFix/>
          </a:blip>
          <a:srcRect b="0" l="0" r="0" t="0"/>
          <a:stretch/>
        </p:blipFill>
        <p:spPr>
          <a:xfrm>
            <a:off x="15106696" y="18284224"/>
            <a:ext cx="5010524" cy="2177425"/>
          </a:xfrm>
          <a:prstGeom prst="rect">
            <a:avLst/>
          </a:prstGeom>
          <a:noFill/>
          <a:ln>
            <a:noFill/>
          </a:ln>
        </p:spPr>
      </p:pic>
      <p:pic>
        <p:nvPicPr>
          <p:cNvPr id="3041" name="Google Shape;3041;g222b3446167_1_910"/>
          <p:cNvPicPr preferRelativeResize="0"/>
          <p:nvPr/>
        </p:nvPicPr>
        <p:blipFill rotWithShape="1">
          <a:blip r:embed="rId13">
            <a:alphaModFix/>
          </a:blip>
          <a:srcRect b="0" l="0" r="0" t="0"/>
          <a:stretch/>
        </p:blipFill>
        <p:spPr>
          <a:xfrm>
            <a:off x="32959963" y="9593896"/>
            <a:ext cx="3827185" cy="3789229"/>
          </a:xfrm>
          <a:prstGeom prst="rect">
            <a:avLst/>
          </a:prstGeom>
          <a:noFill/>
          <a:ln>
            <a:noFill/>
          </a:ln>
        </p:spPr>
      </p:pic>
      <p:pic>
        <p:nvPicPr>
          <p:cNvPr id="3042" name="Google Shape;3042;g222b3446167_1_910"/>
          <p:cNvPicPr preferRelativeResize="0"/>
          <p:nvPr/>
        </p:nvPicPr>
        <p:blipFill rotWithShape="1">
          <a:blip r:embed="rId6">
            <a:alphaModFix/>
          </a:blip>
          <a:srcRect b="0" l="0" r="0" t="0"/>
          <a:stretch/>
        </p:blipFill>
        <p:spPr>
          <a:xfrm>
            <a:off x="29922425" y="15572200"/>
            <a:ext cx="13294899" cy="981075"/>
          </a:xfrm>
          <a:prstGeom prst="rect">
            <a:avLst/>
          </a:prstGeom>
          <a:noFill/>
          <a:ln>
            <a:noFill/>
          </a:ln>
        </p:spPr>
      </p:pic>
      <p:pic>
        <p:nvPicPr>
          <p:cNvPr id="3043" name="Google Shape;3043;g222b3446167_1_910"/>
          <p:cNvPicPr preferRelativeResize="0"/>
          <p:nvPr/>
        </p:nvPicPr>
        <p:blipFill rotWithShape="1">
          <a:blip r:embed="rId5">
            <a:alphaModFix/>
          </a:blip>
          <a:srcRect b="0" l="0" r="0" t="0"/>
          <a:stretch/>
        </p:blipFill>
        <p:spPr>
          <a:xfrm>
            <a:off x="30119425" y="16810900"/>
            <a:ext cx="12287250" cy="1295400"/>
          </a:xfrm>
          <a:prstGeom prst="rect">
            <a:avLst/>
          </a:prstGeom>
          <a:noFill/>
          <a:ln>
            <a:noFill/>
          </a:ln>
        </p:spPr>
      </p:pic>
      <p:pic>
        <p:nvPicPr>
          <p:cNvPr id="3044" name="Google Shape;3044;g222b3446167_1_910"/>
          <p:cNvPicPr preferRelativeResize="0"/>
          <p:nvPr/>
        </p:nvPicPr>
        <p:blipFill rotWithShape="1">
          <a:blip r:embed="rId14">
            <a:alphaModFix/>
          </a:blip>
          <a:srcRect b="0" l="0" r="0" t="0"/>
          <a:stretch/>
        </p:blipFill>
        <p:spPr>
          <a:xfrm>
            <a:off x="30949826" y="19705097"/>
            <a:ext cx="10626438" cy="2454036"/>
          </a:xfrm>
          <a:prstGeom prst="rect">
            <a:avLst/>
          </a:prstGeom>
          <a:noFill/>
          <a:ln>
            <a:noFill/>
          </a:ln>
        </p:spPr>
      </p:pic>
      <p:pic>
        <p:nvPicPr>
          <p:cNvPr id="3045" name="Google Shape;3045;g222b3446167_1_910"/>
          <p:cNvPicPr preferRelativeResize="0"/>
          <p:nvPr/>
        </p:nvPicPr>
        <p:blipFill rotWithShape="1">
          <a:blip r:embed="rId15">
            <a:alphaModFix/>
          </a:blip>
          <a:srcRect b="0" l="0" r="0" t="0"/>
          <a:stretch/>
        </p:blipFill>
        <p:spPr>
          <a:xfrm>
            <a:off x="14704050" y="7468600"/>
            <a:ext cx="10626448" cy="1835090"/>
          </a:xfrm>
          <a:prstGeom prst="rect">
            <a:avLst/>
          </a:prstGeom>
          <a:noFill/>
          <a:ln>
            <a:noFill/>
          </a:ln>
        </p:spPr>
      </p:pic>
      <p:sp>
        <p:nvSpPr>
          <p:cNvPr id="3046" name="Google Shape;3046;g222b3446167_1_91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pic>
        <p:nvPicPr>
          <p:cNvPr id="3047" name="Google Shape;3047;g222b3446167_1_910"/>
          <p:cNvPicPr preferRelativeResize="0"/>
          <p:nvPr/>
        </p:nvPicPr>
        <p:blipFill rotWithShape="1">
          <a:blip r:embed="rId16">
            <a:alphaModFix/>
          </a:blip>
          <a:srcRect b="0" l="0" r="0" t="0"/>
          <a:stretch/>
        </p:blipFill>
        <p:spPr>
          <a:xfrm>
            <a:off x="1092349" y="8880604"/>
            <a:ext cx="1898261" cy="32718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2" name="Shape 3052"/>
        <p:cNvGrpSpPr/>
        <p:nvPr/>
      </p:nvGrpSpPr>
      <p:grpSpPr>
        <a:xfrm>
          <a:off x="0" y="0"/>
          <a:ext cx="0" cy="0"/>
          <a:chOff x="0" y="0"/>
          <a:chExt cx="0" cy="0"/>
        </a:xfrm>
      </p:grpSpPr>
      <p:sp>
        <p:nvSpPr>
          <p:cNvPr id="3053" name="Google Shape;3053;g222b3446623_0_51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 107</a:t>
            </a:r>
            <a:r>
              <a:rPr lang="en-US" sz="10080"/>
              <a:t>	Start:	</a:t>
            </a:r>
            <a:r>
              <a:rPr lang="en-US" sz="10080">
                <a:solidFill>
                  <a:srgbClr val="0B5394"/>
                </a:solidFill>
              </a:rPr>
              <a:t>61008</a:t>
            </a:r>
            <a:r>
              <a:rPr lang="en-US" sz="10080"/>
              <a:t>	Stop: </a:t>
            </a:r>
            <a:r>
              <a:rPr lang="en-US" sz="10080">
                <a:solidFill>
                  <a:srgbClr val="0B5394"/>
                </a:solidFill>
              </a:rPr>
              <a:t>60775</a:t>
            </a:r>
            <a:r>
              <a:rPr lang="en-US" sz="10080"/>
              <a:t>		</a:t>
            </a:r>
            <a:br>
              <a:rPr lang="en-US" sz="10080"/>
            </a:br>
            <a:r>
              <a:rPr lang="en-US" sz="6480"/>
              <a:t>*</a:t>
            </a:r>
            <a:r>
              <a:rPr lang="en-US" sz="7200"/>
              <a:t>Highlight start if changed from original call*</a:t>
            </a:r>
            <a:endParaRPr sz="10080"/>
          </a:p>
        </p:txBody>
      </p:sp>
      <p:sp>
        <p:nvSpPr>
          <p:cNvPr id="3054" name="Google Shape;3054;g222b3446623_0_51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 </a:t>
            </a:r>
            <a:endParaRPr/>
          </a:p>
        </p:txBody>
      </p:sp>
      <p:sp>
        <p:nvSpPr>
          <p:cNvPr id="3055" name="Google Shape;3055;g222b3446623_0_51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not best, z= 1.545, final= -5.711; best, z= 2.454 final= -4.022</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Tempo- Evalue: 2e-48, 1:1, 61:61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2e-39, 1:1, 61:61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3056" name="Google Shape;3056;g222b3446623_0_516"/>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Kelcole_4 and OneinaGillian_101,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Kelcole_104, e= 2e-39,  function unknown, phagesdb;  Phage OneinaGillian,, hypothetical protien, e= 1e-47,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 PF19353.2, prob= 82.49, E= 18</a:t>
            </a:r>
            <a:endParaRPr b="0" i="0" sz="4400" u="none" cap="none" strike="noStrike">
              <a:solidFill>
                <a:schemeClr val="dk1"/>
              </a:solidFill>
              <a:latin typeface="Calibri"/>
              <a:ea typeface="Calibri"/>
              <a:cs typeface="Calibri"/>
              <a:sym typeface="Calibri"/>
            </a:endParaRPr>
          </a:p>
        </p:txBody>
      </p:sp>
      <p:pic>
        <p:nvPicPr>
          <p:cNvPr id="3057" name="Google Shape;3057;g222b3446623_0_516"/>
          <p:cNvPicPr preferRelativeResize="0"/>
          <p:nvPr/>
        </p:nvPicPr>
        <p:blipFill rotWithShape="1">
          <a:blip r:embed="rId4">
            <a:alphaModFix/>
          </a:blip>
          <a:srcRect b="0" l="0" r="0" t="0"/>
          <a:stretch/>
        </p:blipFill>
        <p:spPr>
          <a:xfrm>
            <a:off x="7855899" y="4471624"/>
            <a:ext cx="5236649" cy="626608"/>
          </a:xfrm>
          <a:prstGeom prst="rect">
            <a:avLst/>
          </a:prstGeom>
          <a:noFill/>
          <a:ln>
            <a:noFill/>
          </a:ln>
        </p:spPr>
      </p:pic>
      <p:pic>
        <p:nvPicPr>
          <p:cNvPr id="3058" name="Google Shape;3058;g222b3446623_0_516"/>
          <p:cNvPicPr preferRelativeResize="0"/>
          <p:nvPr/>
        </p:nvPicPr>
        <p:blipFill rotWithShape="1">
          <a:blip r:embed="rId5">
            <a:alphaModFix/>
          </a:blip>
          <a:srcRect b="0" l="0" r="0" t="0"/>
          <a:stretch/>
        </p:blipFill>
        <p:spPr>
          <a:xfrm>
            <a:off x="17230713" y="5651918"/>
            <a:ext cx="9429750" cy="3409950"/>
          </a:xfrm>
          <a:prstGeom prst="rect">
            <a:avLst/>
          </a:prstGeom>
          <a:noFill/>
          <a:ln>
            <a:noFill/>
          </a:ln>
        </p:spPr>
      </p:pic>
      <p:pic>
        <p:nvPicPr>
          <p:cNvPr id="3059" name="Google Shape;3059;g222b3446623_0_516"/>
          <p:cNvPicPr preferRelativeResize="0"/>
          <p:nvPr/>
        </p:nvPicPr>
        <p:blipFill rotWithShape="1">
          <a:blip r:embed="rId6">
            <a:alphaModFix/>
          </a:blip>
          <a:srcRect b="0" l="0" r="0" t="0"/>
          <a:stretch/>
        </p:blipFill>
        <p:spPr>
          <a:xfrm>
            <a:off x="316236" y="13745906"/>
            <a:ext cx="10332302" cy="1428750"/>
          </a:xfrm>
          <a:prstGeom prst="rect">
            <a:avLst/>
          </a:prstGeom>
          <a:noFill/>
          <a:ln>
            <a:noFill/>
          </a:ln>
        </p:spPr>
      </p:pic>
      <p:pic>
        <p:nvPicPr>
          <p:cNvPr id="3060" name="Google Shape;3060;g222b3446623_0_516"/>
          <p:cNvPicPr preferRelativeResize="0"/>
          <p:nvPr/>
        </p:nvPicPr>
        <p:blipFill rotWithShape="1">
          <a:blip r:embed="rId7">
            <a:alphaModFix/>
          </a:blip>
          <a:srcRect b="0" l="0" r="0" t="0"/>
          <a:stretch/>
        </p:blipFill>
        <p:spPr>
          <a:xfrm>
            <a:off x="316213" y="11533775"/>
            <a:ext cx="11534775" cy="1428750"/>
          </a:xfrm>
          <a:prstGeom prst="rect">
            <a:avLst/>
          </a:prstGeom>
          <a:noFill/>
          <a:ln>
            <a:noFill/>
          </a:ln>
        </p:spPr>
      </p:pic>
      <p:pic>
        <p:nvPicPr>
          <p:cNvPr id="3061" name="Google Shape;3061;g222b3446623_0_516"/>
          <p:cNvPicPr preferRelativeResize="0"/>
          <p:nvPr/>
        </p:nvPicPr>
        <p:blipFill rotWithShape="1">
          <a:blip r:embed="rId8">
            <a:alphaModFix/>
          </a:blip>
          <a:srcRect b="0" l="0" r="0" t="0"/>
          <a:stretch/>
        </p:blipFill>
        <p:spPr>
          <a:xfrm>
            <a:off x="13293063" y="12695868"/>
            <a:ext cx="6629400" cy="3019425"/>
          </a:xfrm>
          <a:prstGeom prst="rect">
            <a:avLst/>
          </a:prstGeom>
          <a:noFill/>
          <a:ln>
            <a:noFill/>
          </a:ln>
        </p:spPr>
      </p:pic>
      <p:pic>
        <p:nvPicPr>
          <p:cNvPr id="3062" name="Google Shape;3062;g222b3446623_0_516"/>
          <p:cNvPicPr preferRelativeResize="0"/>
          <p:nvPr/>
        </p:nvPicPr>
        <p:blipFill rotWithShape="1">
          <a:blip r:embed="rId9">
            <a:alphaModFix/>
          </a:blip>
          <a:srcRect b="0" l="0" r="0" t="0"/>
          <a:stretch/>
        </p:blipFill>
        <p:spPr>
          <a:xfrm>
            <a:off x="20337027" y="12653949"/>
            <a:ext cx="6103937" cy="2520700"/>
          </a:xfrm>
          <a:prstGeom prst="rect">
            <a:avLst/>
          </a:prstGeom>
          <a:noFill/>
          <a:ln>
            <a:noFill/>
          </a:ln>
        </p:spPr>
      </p:pic>
      <p:pic>
        <p:nvPicPr>
          <p:cNvPr id="3063" name="Google Shape;3063;g222b3446623_0_516"/>
          <p:cNvPicPr preferRelativeResize="0"/>
          <p:nvPr/>
        </p:nvPicPr>
        <p:blipFill rotWithShape="1">
          <a:blip r:embed="rId10">
            <a:alphaModFix/>
          </a:blip>
          <a:srcRect b="0" l="0" r="0" t="0"/>
          <a:stretch/>
        </p:blipFill>
        <p:spPr>
          <a:xfrm>
            <a:off x="10866313" y="16539118"/>
            <a:ext cx="5218805" cy="3602183"/>
          </a:xfrm>
          <a:prstGeom prst="rect">
            <a:avLst/>
          </a:prstGeom>
          <a:noFill/>
          <a:ln>
            <a:noFill/>
          </a:ln>
        </p:spPr>
      </p:pic>
      <p:pic>
        <p:nvPicPr>
          <p:cNvPr id="3064" name="Google Shape;3064;g222b3446623_0_516"/>
          <p:cNvPicPr preferRelativeResize="0"/>
          <p:nvPr/>
        </p:nvPicPr>
        <p:blipFill rotWithShape="1">
          <a:blip r:embed="rId11">
            <a:alphaModFix/>
          </a:blip>
          <a:srcRect b="0" l="0" r="0" t="0"/>
          <a:stretch/>
        </p:blipFill>
        <p:spPr>
          <a:xfrm>
            <a:off x="16311035" y="16784429"/>
            <a:ext cx="10629799" cy="1766075"/>
          </a:xfrm>
          <a:prstGeom prst="rect">
            <a:avLst/>
          </a:prstGeom>
          <a:noFill/>
          <a:ln>
            <a:noFill/>
          </a:ln>
        </p:spPr>
      </p:pic>
      <p:pic>
        <p:nvPicPr>
          <p:cNvPr id="3065" name="Google Shape;3065;g222b3446623_0_516"/>
          <p:cNvPicPr preferRelativeResize="0"/>
          <p:nvPr/>
        </p:nvPicPr>
        <p:blipFill rotWithShape="1">
          <a:blip r:embed="rId12">
            <a:alphaModFix/>
          </a:blip>
          <a:srcRect b="0" l="0" r="0" t="0"/>
          <a:stretch/>
        </p:blipFill>
        <p:spPr>
          <a:xfrm>
            <a:off x="29307800" y="23103899"/>
            <a:ext cx="8153399" cy="1808702"/>
          </a:xfrm>
          <a:prstGeom prst="rect">
            <a:avLst/>
          </a:prstGeom>
          <a:noFill/>
          <a:ln>
            <a:noFill/>
          </a:ln>
        </p:spPr>
      </p:pic>
      <p:pic>
        <p:nvPicPr>
          <p:cNvPr id="3066" name="Google Shape;3066;g222b3446623_0_516"/>
          <p:cNvPicPr preferRelativeResize="0"/>
          <p:nvPr/>
        </p:nvPicPr>
        <p:blipFill rotWithShape="1">
          <a:blip r:embed="rId13">
            <a:alphaModFix/>
          </a:blip>
          <a:srcRect b="0" l="0" r="0" t="0"/>
          <a:stretch/>
        </p:blipFill>
        <p:spPr>
          <a:xfrm>
            <a:off x="28652850" y="21357338"/>
            <a:ext cx="8153400" cy="1514475"/>
          </a:xfrm>
          <a:prstGeom prst="rect">
            <a:avLst/>
          </a:prstGeom>
          <a:noFill/>
          <a:ln>
            <a:noFill/>
          </a:ln>
        </p:spPr>
      </p:pic>
      <p:pic>
        <p:nvPicPr>
          <p:cNvPr id="3067" name="Google Shape;3067;g222b3446623_0_516"/>
          <p:cNvPicPr preferRelativeResize="0"/>
          <p:nvPr/>
        </p:nvPicPr>
        <p:blipFill rotWithShape="1">
          <a:blip r:embed="rId14">
            <a:alphaModFix/>
          </a:blip>
          <a:srcRect b="0" l="0" r="0" t="0"/>
          <a:stretch/>
        </p:blipFill>
        <p:spPr>
          <a:xfrm>
            <a:off x="28320336" y="16010678"/>
            <a:ext cx="13719640" cy="1766075"/>
          </a:xfrm>
          <a:prstGeom prst="rect">
            <a:avLst/>
          </a:prstGeom>
          <a:noFill/>
          <a:ln>
            <a:noFill/>
          </a:ln>
        </p:spPr>
      </p:pic>
      <p:pic>
        <p:nvPicPr>
          <p:cNvPr id="3068" name="Google Shape;3068;g222b3446623_0_516"/>
          <p:cNvPicPr preferRelativeResize="0"/>
          <p:nvPr/>
        </p:nvPicPr>
        <p:blipFill rotWithShape="1">
          <a:blip r:embed="rId15">
            <a:alphaModFix/>
          </a:blip>
          <a:srcRect b="0" l="0" r="0" t="0"/>
          <a:stretch/>
        </p:blipFill>
        <p:spPr>
          <a:xfrm>
            <a:off x="31891605" y="13932912"/>
            <a:ext cx="9429750" cy="1782392"/>
          </a:xfrm>
          <a:prstGeom prst="rect">
            <a:avLst/>
          </a:prstGeom>
          <a:noFill/>
          <a:ln>
            <a:noFill/>
          </a:ln>
        </p:spPr>
      </p:pic>
      <p:pic>
        <p:nvPicPr>
          <p:cNvPr id="3069" name="Google Shape;3069;g222b3446623_0_516"/>
          <p:cNvPicPr preferRelativeResize="0"/>
          <p:nvPr/>
        </p:nvPicPr>
        <p:blipFill rotWithShape="1">
          <a:blip r:embed="rId16">
            <a:alphaModFix/>
          </a:blip>
          <a:srcRect b="0" l="0" r="0" t="0"/>
          <a:stretch/>
        </p:blipFill>
        <p:spPr>
          <a:xfrm>
            <a:off x="37461205" y="8277975"/>
            <a:ext cx="2211670" cy="3602175"/>
          </a:xfrm>
          <a:prstGeom prst="rect">
            <a:avLst/>
          </a:prstGeom>
          <a:noFill/>
          <a:ln>
            <a:noFill/>
          </a:ln>
        </p:spPr>
      </p:pic>
      <p:pic>
        <p:nvPicPr>
          <p:cNvPr id="3070" name="Google Shape;3070;g222b3446623_0_516"/>
          <p:cNvPicPr preferRelativeResize="0"/>
          <p:nvPr/>
        </p:nvPicPr>
        <p:blipFill rotWithShape="1">
          <a:blip r:embed="rId17">
            <a:alphaModFix/>
          </a:blip>
          <a:srcRect b="0" l="0" r="0" t="0"/>
          <a:stretch/>
        </p:blipFill>
        <p:spPr>
          <a:xfrm>
            <a:off x="35372906" y="18947850"/>
            <a:ext cx="7181316" cy="2177425"/>
          </a:xfrm>
          <a:prstGeom prst="rect">
            <a:avLst/>
          </a:prstGeom>
          <a:noFill/>
          <a:ln>
            <a:noFill/>
          </a:ln>
        </p:spPr>
      </p:pic>
      <p:pic>
        <p:nvPicPr>
          <p:cNvPr id="3071" name="Google Shape;3071;g222b3446623_0_516"/>
          <p:cNvPicPr preferRelativeResize="0"/>
          <p:nvPr/>
        </p:nvPicPr>
        <p:blipFill rotWithShape="1">
          <a:blip r:embed="rId18">
            <a:alphaModFix/>
          </a:blip>
          <a:srcRect b="0" l="0" r="0" t="0"/>
          <a:stretch/>
        </p:blipFill>
        <p:spPr>
          <a:xfrm>
            <a:off x="38180657" y="21357345"/>
            <a:ext cx="5236651" cy="3801581"/>
          </a:xfrm>
          <a:prstGeom prst="rect">
            <a:avLst/>
          </a:prstGeom>
          <a:noFill/>
          <a:ln>
            <a:noFill/>
          </a:ln>
        </p:spPr>
      </p:pic>
      <p:pic>
        <p:nvPicPr>
          <p:cNvPr id="3072" name="Google Shape;3072;g222b3446623_0_516"/>
          <p:cNvPicPr preferRelativeResize="0"/>
          <p:nvPr/>
        </p:nvPicPr>
        <p:blipFill rotWithShape="1">
          <a:blip r:embed="rId19">
            <a:alphaModFix/>
          </a:blip>
          <a:srcRect b="0" l="0" r="0" t="4231"/>
          <a:stretch/>
        </p:blipFill>
        <p:spPr>
          <a:xfrm>
            <a:off x="37878618" y="25347006"/>
            <a:ext cx="5840731" cy="1428750"/>
          </a:xfrm>
          <a:prstGeom prst="rect">
            <a:avLst/>
          </a:prstGeom>
          <a:noFill/>
          <a:ln>
            <a:noFill/>
          </a:ln>
        </p:spPr>
      </p:pic>
      <p:pic>
        <p:nvPicPr>
          <p:cNvPr id="3073" name="Google Shape;3073;g222b3446623_0_516"/>
          <p:cNvPicPr preferRelativeResize="0"/>
          <p:nvPr/>
        </p:nvPicPr>
        <p:blipFill rotWithShape="1">
          <a:blip r:embed="rId20">
            <a:alphaModFix/>
          </a:blip>
          <a:srcRect b="0" l="0" r="0" t="0"/>
          <a:stretch/>
        </p:blipFill>
        <p:spPr>
          <a:xfrm>
            <a:off x="30925763" y="19333025"/>
            <a:ext cx="2876348" cy="2214600"/>
          </a:xfrm>
          <a:prstGeom prst="rect">
            <a:avLst/>
          </a:prstGeom>
          <a:noFill/>
          <a:ln>
            <a:noFill/>
          </a:ln>
        </p:spPr>
      </p:pic>
      <p:pic>
        <p:nvPicPr>
          <p:cNvPr id="3074" name="Google Shape;3074;g222b3446623_0_516"/>
          <p:cNvPicPr preferRelativeResize="0"/>
          <p:nvPr/>
        </p:nvPicPr>
        <p:blipFill rotWithShape="1">
          <a:blip r:embed="rId21">
            <a:alphaModFix/>
          </a:blip>
          <a:srcRect b="0" l="0" r="0" t="0"/>
          <a:stretch/>
        </p:blipFill>
        <p:spPr>
          <a:xfrm>
            <a:off x="28652850" y="25940805"/>
            <a:ext cx="8153400" cy="870986"/>
          </a:xfrm>
          <a:prstGeom prst="rect">
            <a:avLst/>
          </a:prstGeom>
          <a:noFill/>
          <a:ln>
            <a:noFill/>
          </a:ln>
        </p:spPr>
      </p:pic>
      <p:sp>
        <p:nvSpPr>
          <p:cNvPr id="3075" name="Google Shape;3075;g222b3446623_0_51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pic>
        <p:nvPicPr>
          <p:cNvPr id="3076" name="Google Shape;3076;g222b3446623_0_516"/>
          <p:cNvPicPr preferRelativeResize="0"/>
          <p:nvPr/>
        </p:nvPicPr>
        <p:blipFill rotWithShape="1">
          <a:blip r:embed="rId22">
            <a:alphaModFix/>
          </a:blip>
          <a:srcRect b="0" l="0" r="0" t="0"/>
          <a:stretch/>
        </p:blipFill>
        <p:spPr>
          <a:xfrm>
            <a:off x="1083899" y="6612524"/>
            <a:ext cx="2211675" cy="37084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3312440cc2_3_29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#10 </a:t>
            </a:r>
            <a:r>
              <a:rPr lang="en-US" sz="10080"/>
              <a:t>	Start:</a:t>
            </a:r>
            <a:r>
              <a:rPr lang="en-US" sz="10080">
                <a:solidFill>
                  <a:srgbClr val="0B5394"/>
                </a:solidFill>
              </a:rPr>
              <a:t>2676</a:t>
            </a:r>
            <a:r>
              <a:rPr lang="en-US" sz="10080"/>
              <a:t>		Stop: </a:t>
            </a:r>
            <a:r>
              <a:rPr lang="en-US" sz="10080">
                <a:solidFill>
                  <a:srgbClr val="0B5394"/>
                </a:solidFill>
              </a:rPr>
              <a:t>2293</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332" name="Google Shape;332;g23312440cc2_3_29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sz="4400"/>
          </a:p>
          <a:p>
            <a:pPr indent="0" lvl="0" marL="822960" rtl="0" algn="l">
              <a:lnSpc>
                <a:spcPct val="90000"/>
              </a:lnSpc>
              <a:spcBef>
                <a:spcPts val="3600"/>
              </a:spcBef>
              <a:spcAft>
                <a:spcPts val="0"/>
              </a:spcAft>
              <a:buSzPts val="18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sz="4400"/>
          </a:p>
          <a:p>
            <a:pPr indent="0" lvl="0" marL="82296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RobinRose, OneinaGillian,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t/>
            </a:r>
            <a:endParaRPr/>
          </a:p>
        </p:txBody>
      </p:sp>
      <p:sp>
        <p:nvSpPr>
          <p:cNvPr id="333" name="Google Shape;333;g23312440cc2_3_298"/>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 2.012, final=-4.594; not best- best: z=2.454, final= -4.022</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NCBI Blast: RobinRose- Evalue:9e-85, 1:1; OneinaGillian- Evalue: 7.5e-83, 1:1</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RobinRose- Evalue: 9e-75, 1:1; OneinaGillian- Evalue: 3e-73, 1:1</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1" i="0" lang="en-US" sz="4400" u="none" cap="none" strike="noStrike">
                <a:solidFill>
                  <a:srgbClr val="0B5394"/>
                </a:solidFill>
                <a:latin typeface="Calibri"/>
                <a:ea typeface="Calibri"/>
                <a:cs typeface="Calibri"/>
                <a:sym typeface="Calibri"/>
              </a:rPr>
              <a:t>-4 bp gap</a:t>
            </a:r>
            <a:endParaRPr b="0" i="0" sz="1400" u="none" cap="none" strike="noStrike">
              <a:solidFill>
                <a:srgbClr val="0B5394"/>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334" name="Google Shape;334;g23312440cc2_3_298"/>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Kelcole_8 and RobinRose_10,,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Kelcole_8, unknown function, e= 2e-72, phagesdb; Phage RobinRose, hypothetical protein, e= 9e-85,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One significant hit- 3U52_E, prob= 62.51, e= 25</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335" name="Google Shape;335;g23312440cc2_3_298"/>
          <p:cNvPicPr preferRelativeResize="0"/>
          <p:nvPr/>
        </p:nvPicPr>
        <p:blipFill rotWithShape="1">
          <a:blip r:embed="rId4">
            <a:alphaModFix/>
          </a:blip>
          <a:srcRect b="0" l="0" r="0" t="0"/>
          <a:stretch/>
        </p:blipFill>
        <p:spPr>
          <a:xfrm>
            <a:off x="7841674" y="4199699"/>
            <a:ext cx="5755350" cy="1070350"/>
          </a:xfrm>
          <a:prstGeom prst="rect">
            <a:avLst/>
          </a:prstGeom>
          <a:noFill/>
          <a:ln>
            <a:noFill/>
          </a:ln>
        </p:spPr>
      </p:pic>
      <p:pic>
        <p:nvPicPr>
          <p:cNvPr id="336" name="Google Shape;336;g23312440cc2_3_298"/>
          <p:cNvPicPr preferRelativeResize="0"/>
          <p:nvPr/>
        </p:nvPicPr>
        <p:blipFill rotWithShape="1">
          <a:blip r:embed="rId5">
            <a:alphaModFix/>
          </a:blip>
          <a:srcRect b="0" l="0" r="0" t="0"/>
          <a:stretch/>
        </p:blipFill>
        <p:spPr>
          <a:xfrm>
            <a:off x="768935" y="17819881"/>
            <a:ext cx="10626425" cy="1768094"/>
          </a:xfrm>
          <a:prstGeom prst="rect">
            <a:avLst/>
          </a:prstGeom>
          <a:noFill/>
          <a:ln>
            <a:noFill/>
          </a:ln>
        </p:spPr>
      </p:pic>
      <p:pic>
        <p:nvPicPr>
          <p:cNvPr id="337" name="Google Shape;337;g23312440cc2_3_298"/>
          <p:cNvPicPr preferRelativeResize="0"/>
          <p:nvPr/>
        </p:nvPicPr>
        <p:blipFill rotWithShape="1">
          <a:blip r:embed="rId6">
            <a:alphaModFix/>
          </a:blip>
          <a:srcRect b="0" l="0" r="0" t="0"/>
          <a:stretch/>
        </p:blipFill>
        <p:spPr>
          <a:xfrm>
            <a:off x="615488" y="14546006"/>
            <a:ext cx="10626436" cy="2372050"/>
          </a:xfrm>
          <a:prstGeom prst="rect">
            <a:avLst/>
          </a:prstGeom>
          <a:noFill/>
          <a:ln>
            <a:noFill/>
          </a:ln>
        </p:spPr>
      </p:pic>
      <p:pic>
        <p:nvPicPr>
          <p:cNvPr id="338" name="Google Shape;338;g23312440cc2_3_298"/>
          <p:cNvPicPr preferRelativeResize="0"/>
          <p:nvPr/>
        </p:nvPicPr>
        <p:blipFill rotWithShape="1">
          <a:blip r:embed="rId7">
            <a:alphaModFix/>
          </a:blip>
          <a:srcRect b="0" l="0" r="0" t="0"/>
          <a:stretch/>
        </p:blipFill>
        <p:spPr>
          <a:xfrm>
            <a:off x="13597028" y="6210301"/>
            <a:ext cx="6687276" cy="3806900"/>
          </a:xfrm>
          <a:prstGeom prst="rect">
            <a:avLst/>
          </a:prstGeom>
          <a:noFill/>
          <a:ln>
            <a:noFill/>
          </a:ln>
        </p:spPr>
      </p:pic>
      <p:pic>
        <p:nvPicPr>
          <p:cNvPr id="339" name="Google Shape;339;g23312440cc2_3_298"/>
          <p:cNvPicPr preferRelativeResize="0"/>
          <p:nvPr/>
        </p:nvPicPr>
        <p:blipFill rotWithShape="1">
          <a:blip r:embed="rId8">
            <a:alphaModFix/>
          </a:blip>
          <a:srcRect b="0" l="0" r="0" t="0"/>
          <a:stretch/>
        </p:blipFill>
        <p:spPr>
          <a:xfrm>
            <a:off x="24296113" y="13937293"/>
            <a:ext cx="5591175" cy="2476500"/>
          </a:xfrm>
          <a:prstGeom prst="rect">
            <a:avLst/>
          </a:prstGeom>
          <a:noFill/>
          <a:ln>
            <a:noFill/>
          </a:ln>
        </p:spPr>
      </p:pic>
      <p:pic>
        <p:nvPicPr>
          <p:cNvPr id="340" name="Google Shape;340;g23312440cc2_3_298"/>
          <p:cNvPicPr preferRelativeResize="0"/>
          <p:nvPr/>
        </p:nvPicPr>
        <p:blipFill rotWithShape="1">
          <a:blip r:embed="rId9">
            <a:alphaModFix/>
          </a:blip>
          <a:srcRect b="0" l="0" r="0" t="0"/>
          <a:stretch/>
        </p:blipFill>
        <p:spPr>
          <a:xfrm>
            <a:off x="13597024" y="13662074"/>
            <a:ext cx="4296576" cy="2802121"/>
          </a:xfrm>
          <a:prstGeom prst="rect">
            <a:avLst/>
          </a:prstGeom>
          <a:noFill/>
          <a:ln>
            <a:noFill/>
          </a:ln>
        </p:spPr>
      </p:pic>
      <p:pic>
        <p:nvPicPr>
          <p:cNvPr id="341" name="Google Shape;341;g23312440cc2_3_298"/>
          <p:cNvPicPr preferRelativeResize="0"/>
          <p:nvPr/>
        </p:nvPicPr>
        <p:blipFill rotWithShape="1">
          <a:blip r:embed="rId10">
            <a:alphaModFix/>
          </a:blip>
          <a:srcRect b="0" l="0" r="0" t="0"/>
          <a:stretch/>
        </p:blipFill>
        <p:spPr>
          <a:xfrm>
            <a:off x="18663500" y="13842050"/>
            <a:ext cx="4862716" cy="2372050"/>
          </a:xfrm>
          <a:prstGeom prst="rect">
            <a:avLst/>
          </a:prstGeom>
          <a:noFill/>
          <a:ln>
            <a:noFill/>
          </a:ln>
        </p:spPr>
      </p:pic>
      <p:pic>
        <p:nvPicPr>
          <p:cNvPr id="342" name="Google Shape;342;g23312440cc2_3_298"/>
          <p:cNvPicPr preferRelativeResize="0"/>
          <p:nvPr/>
        </p:nvPicPr>
        <p:blipFill rotWithShape="1">
          <a:blip r:embed="rId11">
            <a:alphaModFix/>
          </a:blip>
          <a:srcRect b="0" l="0" r="0" t="0"/>
          <a:stretch/>
        </p:blipFill>
        <p:spPr>
          <a:xfrm>
            <a:off x="13092538" y="17819868"/>
            <a:ext cx="4296578" cy="3602182"/>
          </a:xfrm>
          <a:prstGeom prst="rect">
            <a:avLst/>
          </a:prstGeom>
          <a:noFill/>
          <a:ln>
            <a:noFill/>
          </a:ln>
        </p:spPr>
      </p:pic>
      <p:pic>
        <p:nvPicPr>
          <p:cNvPr id="343" name="Google Shape;343;g23312440cc2_3_298"/>
          <p:cNvPicPr preferRelativeResize="0"/>
          <p:nvPr/>
        </p:nvPicPr>
        <p:blipFill rotWithShape="1">
          <a:blip r:embed="rId12">
            <a:alphaModFix/>
          </a:blip>
          <a:srcRect b="0" l="0" r="0" t="0"/>
          <a:stretch/>
        </p:blipFill>
        <p:spPr>
          <a:xfrm>
            <a:off x="18663503" y="18748502"/>
            <a:ext cx="7860474" cy="1444498"/>
          </a:xfrm>
          <a:prstGeom prst="rect">
            <a:avLst/>
          </a:prstGeom>
          <a:noFill/>
          <a:ln>
            <a:noFill/>
          </a:ln>
        </p:spPr>
      </p:pic>
      <p:pic>
        <p:nvPicPr>
          <p:cNvPr id="344" name="Google Shape;344;g23312440cc2_3_298"/>
          <p:cNvPicPr preferRelativeResize="0"/>
          <p:nvPr/>
        </p:nvPicPr>
        <p:blipFill rotWithShape="1">
          <a:blip r:embed="rId13">
            <a:alphaModFix/>
          </a:blip>
          <a:srcRect b="0" l="0" r="0" t="0"/>
          <a:stretch/>
        </p:blipFill>
        <p:spPr>
          <a:xfrm>
            <a:off x="37646525" y="8835820"/>
            <a:ext cx="1502478" cy="3271926"/>
          </a:xfrm>
          <a:prstGeom prst="rect">
            <a:avLst/>
          </a:prstGeom>
          <a:noFill/>
          <a:ln>
            <a:noFill/>
          </a:ln>
        </p:spPr>
      </p:pic>
      <p:pic>
        <p:nvPicPr>
          <p:cNvPr id="345" name="Google Shape;345;g23312440cc2_3_298"/>
          <p:cNvPicPr preferRelativeResize="0"/>
          <p:nvPr/>
        </p:nvPicPr>
        <p:blipFill rotWithShape="1">
          <a:blip r:embed="rId14">
            <a:alphaModFix/>
          </a:blip>
          <a:srcRect b="0" l="0" r="0" t="0"/>
          <a:stretch/>
        </p:blipFill>
        <p:spPr>
          <a:xfrm>
            <a:off x="27764500" y="14965263"/>
            <a:ext cx="7010400" cy="1533525"/>
          </a:xfrm>
          <a:prstGeom prst="rect">
            <a:avLst/>
          </a:prstGeom>
          <a:noFill/>
          <a:ln>
            <a:noFill/>
          </a:ln>
        </p:spPr>
      </p:pic>
      <p:pic>
        <p:nvPicPr>
          <p:cNvPr id="346" name="Google Shape;346;g23312440cc2_3_298"/>
          <p:cNvPicPr preferRelativeResize="0"/>
          <p:nvPr/>
        </p:nvPicPr>
        <p:blipFill rotWithShape="1">
          <a:blip r:embed="rId15">
            <a:alphaModFix/>
          </a:blip>
          <a:srcRect b="0" l="0" r="0" t="0"/>
          <a:stretch/>
        </p:blipFill>
        <p:spPr>
          <a:xfrm>
            <a:off x="34928163" y="14268950"/>
            <a:ext cx="8963025" cy="2524125"/>
          </a:xfrm>
          <a:prstGeom prst="rect">
            <a:avLst/>
          </a:prstGeom>
          <a:noFill/>
          <a:ln>
            <a:noFill/>
          </a:ln>
        </p:spPr>
      </p:pic>
      <p:pic>
        <p:nvPicPr>
          <p:cNvPr id="347" name="Google Shape;347;g23312440cc2_3_298"/>
          <p:cNvPicPr preferRelativeResize="0"/>
          <p:nvPr/>
        </p:nvPicPr>
        <p:blipFill rotWithShape="1">
          <a:blip r:embed="rId16">
            <a:alphaModFix/>
          </a:blip>
          <a:srcRect b="0" l="0" r="0" t="0"/>
          <a:stretch/>
        </p:blipFill>
        <p:spPr>
          <a:xfrm>
            <a:off x="28255524" y="19723898"/>
            <a:ext cx="3599599" cy="2462652"/>
          </a:xfrm>
          <a:prstGeom prst="rect">
            <a:avLst/>
          </a:prstGeom>
          <a:noFill/>
          <a:ln>
            <a:noFill/>
          </a:ln>
        </p:spPr>
      </p:pic>
      <p:pic>
        <p:nvPicPr>
          <p:cNvPr id="348" name="Google Shape;348;g23312440cc2_3_298"/>
          <p:cNvPicPr preferRelativeResize="0"/>
          <p:nvPr/>
        </p:nvPicPr>
        <p:blipFill rotWithShape="1">
          <a:blip r:embed="rId17">
            <a:alphaModFix/>
          </a:blip>
          <a:srcRect b="0" l="0" r="0" t="0"/>
          <a:stretch/>
        </p:blipFill>
        <p:spPr>
          <a:xfrm>
            <a:off x="32346155" y="18902092"/>
            <a:ext cx="6325523" cy="2372050"/>
          </a:xfrm>
          <a:prstGeom prst="rect">
            <a:avLst/>
          </a:prstGeom>
          <a:noFill/>
          <a:ln>
            <a:noFill/>
          </a:ln>
        </p:spPr>
      </p:pic>
      <p:pic>
        <p:nvPicPr>
          <p:cNvPr id="349" name="Google Shape;349;g23312440cc2_3_298"/>
          <p:cNvPicPr preferRelativeResize="0"/>
          <p:nvPr/>
        </p:nvPicPr>
        <p:blipFill rotWithShape="1">
          <a:blip r:embed="rId18">
            <a:alphaModFix/>
          </a:blip>
          <a:srcRect b="0" l="0" r="0" t="0"/>
          <a:stretch/>
        </p:blipFill>
        <p:spPr>
          <a:xfrm>
            <a:off x="34676496" y="21188976"/>
            <a:ext cx="6687274" cy="2157995"/>
          </a:xfrm>
          <a:prstGeom prst="rect">
            <a:avLst/>
          </a:prstGeom>
          <a:noFill/>
          <a:ln>
            <a:noFill/>
          </a:ln>
        </p:spPr>
      </p:pic>
      <p:pic>
        <p:nvPicPr>
          <p:cNvPr id="350" name="Google Shape;350;g23312440cc2_3_298"/>
          <p:cNvPicPr preferRelativeResize="0"/>
          <p:nvPr/>
        </p:nvPicPr>
        <p:blipFill rotWithShape="1">
          <a:blip r:embed="rId19">
            <a:alphaModFix/>
          </a:blip>
          <a:srcRect b="0" l="0" r="0" t="0"/>
          <a:stretch/>
        </p:blipFill>
        <p:spPr>
          <a:xfrm>
            <a:off x="28559834" y="23150948"/>
            <a:ext cx="3757203" cy="2524126"/>
          </a:xfrm>
          <a:prstGeom prst="rect">
            <a:avLst/>
          </a:prstGeom>
          <a:noFill/>
          <a:ln>
            <a:noFill/>
          </a:ln>
        </p:spPr>
      </p:pic>
      <p:pic>
        <p:nvPicPr>
          <p:cNvPr id="351" name="Google Shape;351;g23312440cc2_3_298"/>
          <p:cNvPicPr preferRelativeResize="0"/>
          <p:nvPr/>
        </p:nvPicPr>
        <p:blipFill rotWithShape="1">
          <a:blip r:embed="rId20">
            <a:alphaModFix/>
          </a:blip>
          <a:srcRect b="0" l="0" r="0" t="0"/>
          <a:stretch/>
        </p:blipFill>
        <p:spPr>
          <a:xfrm>
            <a:off x="33112363" y="23677418"/>
            <a:ext cx="8420100" cy="2257425"/>
          </a:xfrm>
          <a:prstGeom prst="rect">
            <a:avLst/>
          </a:prstGeom>
          <a:noFill/>
          <a:ln>
            <a:noFill/>
          </a:ln>
        </p:spPr>
      </p:pic>
      <p:pic>
        <p:nvPicPr>
          <p:cNvPr id="352" name="Google Shape;352;g23312440cc2_3_298"/>
          <p:cNvPicPr preferRelativeResize="0"/>
          <p:nvPr/>
        </p:nvPicPr>
        <p:blipFill rotWithShape="1">
          <a:blip r:embed="rId21">
            <a:alphaModFix/>
          </a:blip>
          <a:srcRect b="0" l="0" r="0" t="0"/>
          <a:stretch/>
        </p:blipFill>
        <p:spPr>
          <a:xfrm>
            <a:off x="2894077" y="7633923"/>
            <a:ext cx="4296575" cy="4508772"/>
          </a:xfrm>
          <a:prstGeom prst="rect">
            <a:avLst/>
          </a:prstGeom>
          <a:noFill/>
          <a:ln>
            <a:noFill/>
          </a:ln>
        </p:spPr>
      </p:pic>
      <p:sp>
        <p:nvSpPr>
          <p:cNvPr id="353" name="Google Shape;353;g23312440cc2_3_298"/>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1" name="Shape 3081"/>
        <p:cNvGrpSpPr/>
        <p:nvPr/>
      </p:nvGrpSpPr>
      <p:grpSpPr>
        <a:xfrm>
          <a:off x="0" y="0"/>
          <a:ext cx="0" cy="0"/>
          <a:chOff x="0" y="0"/>
          <a:chExt cx="0" cy="0"/>
        </a:xfrm>
      </p:grpSpPr>
      <p:sp>
        <p:nvSpPr>
          <p:cNvPr id="3082" name="Google Shape;3082;g222b3446167_1_101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 108</a:t>
            </a:r>
            <a:r>
              <a:rPr lang="en-US" sz="10080"/>
              <a:t>	 Start:	</a:t>
            </a:r>
            <a:r>
              <a:rPr lang="en-US" sz="10080">
                <a:solidFill>
                  <a:srgbClr val="0000FF"/>
                </a:solidFill>
              </a:rPr>
              <a:t>61,232 </a:t>
            </a:r>
            <a:r>
              <a:rPr lang="en-US" sz="10080"/>
              <a:t>	Stop: </a:t>
            </a:r>
            <a:r>
              <a:rPr lang="en-US" sz="10080">
                <a:solidFill>
                  <a:srgbClr val="0000FF"/>
                </a:solidFill>
              </a:rPr>
              <a:t>61,005</a:t>
            </a:r>
            <a:r>
              <a:rPr lang="en-US" sz="10080"/>
              <a:t>	</a:t>
            </a:r>
            <a:br>
              <a:rPr lang="en-US" sz="10080"/>
            </a:br>
            <a:r>
              <a:rPr lang="en-US" sz="6480"/>
              <a:t>*</a:t>
            </a:r>
            <a:r>
              <a:rPr lang="en-US" sz="7200"/>
              <a:t>Highlight start if changed from original call*</a:t>
            </a:r>
            <a:endParaRPr sz="10080"/>
          </a:p>
        </p:txBody>
      </p:sp>
      <p:sp>
        <p:nvSpPr>
          <p:cNvPr id="3083" name="Google Shape;3083;g222b3446167_1_101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 but not in the middle section.</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OneInAGillian and Marcie are the most similar</a:t>
            </a:r>
            <a:r>
              <a:rPr lang="en-US" sz="4800"/>
              <a: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3084" name="Google Shape;3084;g222b3446167_1_1011"/>
          <p:cNvSpPr txBox="1"/>
          <p:nvPr/>
        </p:nvSpPr>
        <p:spPr>
          <a:xfrm>
            <a:off x="14609619"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61,232</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 </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z=2.13, final=-4.347</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OneInAGillian, Marcie, 1:1, e-values: 2e-35, 1e-28</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Pepe25, OneInAGillian 1:1, e-value: 5e-15, 1e-43</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the most called start is 7. CandC is on Track 3 with RobinRose.</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rgbClr val="0000FF"/>
                </a:solidFill>
                <a:latin typeface="Calibri"/>
                <a:ea typeface="Calibri"/>
                <a:cs typeface="Calibri"/>
                <a:sym typeface="Calibri"/>
              </a:rPr>
              <a:t>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highlight>
                  <a:srgbClr val="FFFF00"/>
                </a:highlight>
                <a:latin typeface="Calibri"/>
                <a:ea typeface="Calibri"/>
                <a:cs typeface="Calibri"/>
                <a:sym typeface="Calibri"/>
              </a:rPr>
              <a:t>225 bp gap</a:t>
            </a:r>
            <a:r>
              <a:rPr b="0" i="0" lang="en-US" sz="4400" u="none" cap="none" strike="noStrike">
                <a:solidFill>
                  <a:srgbClr val="0000FF"/>
                </a:solidFill>
                <a:latin typeface="Calibri"/>
                <a:ea typeface="Calibri"/>
                <a:cs typeface="Calibri"/>
                <a:sym typeface="Calibri"/>
              </a:rPr>
              <a:t>. Of all the similar phages, OneInAGillian and Kelcole do not have a gene 108, Marcie and RobinRose have a gene 108, but there is no gap between it and gene 109, however, the gap from gene 108 to 109 on CandC is large enough for some coding potential. </a:t>
            </a:r>
            <a:endParaRPr b="0" i="0" sz="1400" u="none" cap="none" strike="noStrike">
              <a:solidFill>
                <a:srgbClr val="0000FF"/>
              </a:solidFill>
              <a:latin typeface="Calibri"/>
              <a:ea typeface="Calibri"/>
              <a:cs typeface="Calibri"/>
              <a:sym typeface="Calibri"/>
            </a:endParaRPr>
          </a:p>
        </p:txBody>
      </p:sp>
      <p:sp>
        <p:nvSpPr>
          <p:cNvPr id="3085" name="Google Shape;3085;g222b3446167_1_1011"/>
          <p:cNvSpPr txBox="1"/>
          <p:nvPr/>
        </p:nvSpPr>
        <p:spPr>
          <a:xfrm>
            <a:off x="29143048"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OneInAGillian_102 and Pepe25_103. Located both up and downstream of genes with no known function.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OneInAGillian_102, NKF, PhagesDB, 2e-35/Pepe25_103, NKF, NCBI, e=5e-15.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under prob of 40% </a:t>
            </a:r>
            <a:endParaRPr b="0" i="0" sz="4400" u="none" cap="none" strike="noStrike">
              <a:solidFill>
                <a:srgbClr val="0000FF"/>
              </a:solidFill>
              <a:latin typeface="Calibri"/>
              <a:ea typeface="Calibri"/>
              <a:cs typeface="Calibri"/>
              <a:sym typeface="Calibri"/>
            </a:endParaRPr>
          </a:p>
        </p:txBody>
      </p:sp>
      <p:pic>
        <p:nvPicPr>
          <p:cNvPr id="3086" name="Google Shape;3086;g222b3446167_1_1011"/>
          <p:cNvPicPr preferRelativeResize="0"/>
          <p:nvPr/>
        </p:nvPicPr>
        <p:blipFill rotWithShape="1">
          <a:blip r:embed="rId4">
            <a:alphaModFix/>
          </a:blip>
          <a:srcRect b="0" l="0" r="0" t="0"/>
          <a:stretch/>
        </p:blipFill>
        <p:spPr>
          <a:xfrm>
            <a:off x="768925" y="5937075"/>
            <a:ext cx="9060874" cy="1576470"/>
          </a:xfrm>
          <a:prstGeom prst="rect">
            <a:avLst/>
          </a:prstGeom>
          <a:noFill/>
          <a:ln>
            <a:noFill/>
          </a:ln>
        </p:spPr>
      </p:pic>
      <p:pic>
        <p:nvPicPr>
          <p:cNvPr id="3087" name="Google Shape;3087;g222b3446167_1_1011"/>
          <p:cNvPicPr preferRelativeResize="0"/>
          <p:nvPr/>
        </p:nvPicPr>
        <p:blipFill rotWithShape="1">
          <a:blip r:embed="rId5">
            <a:alphaModFix/>
          </a:blip>
          <a:srcRect b="0" l="0" r="0" t="0"/>
          <a:stretch/>
        </p:blipFill>
        <p:spPr>
          <a:xfrm>
            <a:off x="1048213" y="8698118"/>
            <a:ext cx="2135112" cy="3602182"/>
          </a:xfrm>
          <a:prstGeom prst="rect">
            <a:avLst/>
          </a:prstGeom>
          <a:noFill/>
          <a:ln>
            <a:noFill/>
          </a:ln>
        </p:spPr>
      </p:pic>
      <p:pic>
        <p:nvPicPr>
          <p:cNvPr id="3088" name="Google Shape;3088;g222b3446167_1_1011"/>
          <p:cNvPicPr preferRelativeResize="0"/>
          <p:nvPr/>
        </p:nvPicPr>
        <p:blipFill rotWithShape="1">
          <a:blip r:embed="rId6">
            <a:alphaModFix/>
          </a:blip>
          <a:srcRect b="0" l="0" r="0" t="0"/>
          <a:stretch/>
        </p:blipFill>
        <p:spPr>
          <a:xfrm>
            <a:off x="503825" y="14481000"/>
            <a:ext cx="12211050" cy="1485900"/>
          </a:xfrm>
          <a:prstGeom prst="rect">
            <a:avLst/>
          </a:prstGeom>
          <a:noFill/>
          <a:ln>
            <a:noFill/>
          </a:ln>
        </p:spPr>
      </p:pic>
      <p:pic>
        <p:nvPicPr>
          <p:cNvPr id="3089" name="Google Shape;3089;g222b3446167_1_1011"/>
          <p:cNvPicPr preferRelativeResize="0"/>
          <p:nvPr/>
        </p:nvPicPr>
        <p:blipFill rotWithShape="1">
          <a:blip r:embed="rId7">
            <a:alphaModFix/>
          </a:blip>
          <a:srcRect b="0" l="0" r="0" t="0"/>
          <a:stretch/>
        </p:blipFill>
        <p:spPr>
          <a:xfrm>
            <a:off x="22913075" y="17831776"/>
            <a:ext cx="5818752" cy="2075475"/>
          </a:xfrm>
          <a:prstGeom prst="rect">
            <a:avLst/>
          </a:prstGeom>
          <a:noFill/>
          <a:ln>
            <a:noFill/>
          </a:ln>
        </p:spPr>
      </p:pic>
      <p:pic>
        <p:nvPicPr>
          <p:cNvPr id="3090" name="Google Shape;3090;g222b3446167_1_1011"/>
          <p:cNvPicPr preferRelativeResize="0"/>
          <p:nvPr/>
        </p:nvPicPr>
        <p:blipFill rotWithShape="1">
          <a:blip r:embed="rId8">
            <a:alphaModFix/>
          </a:blip>
          <a:srcRect b="0" l="0" r="0" t="0"/>
          <a:stretch/>
        </p:blipFill>
        <p:spPr>
          <a:xfrm>
            <a:off x="13945575" y="17831768"/>
            <a:ext cx="9220332" cy="2075475"/>
          </a:xfrm>
          <a:prstGeom prst="rect">
            <a:avLst/>
          </a:prstGeom>
          <a:noFill/>
          <a:ln>
            <a:noFill/>
          </a:ln>
        </p:spPr>
      </p:pic>
      <p:pic>
        <p:nvPicPr>
          <p:cNvPr id="3091" name="Google Shape;3091;g222b3446167_1_1011"/>
          <p:cNvPicPr preferRelativeResize="0"/>
          <p:nvPr/>
        </p:nvPicPr>
        <p:blipFill rotWithShape="1">
          <a:blip r:embed="rId9">
            <a:alphaModFix/>
          </a:blip>
          <a:srcRect b="0" l="0" r="0" t="0"/>
          <a:stretch/>
        </p:blipFill>
        <p:spPr>
          <a:xfrm>
            <a:off x="14555472" y="11236849"/>
            <a:ext cx="7892246" cy="2075475"/>
          </a:xfrm>
          <a:prstGeom prst="rect">
            <a:avLst/>
          </a:prstGeom>
          <a:noFill/>
          <a:ln>
            <a:noFill/>
          </a:ln>
        </p:spPr>
      </p:pic>
      <p:pic>
        <p:nvPicPr>
          <p:cNvPr id="3092" name="Google Shape;3092;g222b3446167_1_1011"/>
          <p:cNvPicPr preferRelativeResize="0"/>
          <p:nvPr/>
        </p:nvPicPr>
        <p:blipFill rotWithShape="1">
          <a:blip r:embed="rId10">
            <a:alphaModFix/>
          </a:blip>
          <a:srcRect b="0" l="0" r="0" t="0"/>
          <a:stretch/>
        </p:blipFill>
        <p:spPr>
          <a:xfrm>
            <a:off x="14524734" y="13312336"/>
            <a:ext cx="7953722" cy="2075475"/>
          </a:xfrm>
          <a:prstGeom prst="rect">
            <a:avLst/>
          </a:prstGeom>
          <a:noFill/>
          <a:ln>
            <a:noFill/>
          </a:ln>
        </p:spPr>
      </p:pic>
      <p:pic>
        <p:nvPicPr>
          <p:cNvPr id="3093" name="Google Shape;3093;g222b3446167_1_1011"/>
          <p:cNvPicPr preferRelativeResize="0"/>
          <p:nvPr/>
        </p:nvPicPr>
        <p:blipFill rotWithShape="1">
          <a:blip r:embed="rId11">
            <a:alphaModFix/>
          </a:blip>
          <a:srcRect b="0" l="0" r="0" t="0"/>
          <a:stretch/>
        </p:blipFill>
        <p:spPr>
          <a:xfrm>
            <a:off x="22886019" y="11593886"/>
            <a:ext cx="5818751" cy="1718450"/>
          </a:xfrm>
          <a:prstGeom prst="rect">
            <a:avLst/>
          </a:prstGeom>
          <a:noFill/>
          <a:ln>
            <a:noFill/>
          </a:ln>
        </p:spPr>
      </p:pic>
      <p:pic>
        <p:nvPicPr>
          <p:cNvPr id="3094" name="Google Shape;3094;g222b3446167_1_1011"/>
          <p:cNvPicPr preferRelativeResize="0"/>
          <p:nvPr/>
        </p:nvPicPr>
        <p:blipFill rotWithShape="1">
          <a:blip r:embed="rId12">
            <a:alphaModFix/>
          </a:blip>
          <a:srcRect b="0" l="0" r="0" t="0"/>
          <a:stretch/>
        </p:blipFill>
        <p:spPr>
          <a:xfrm>
            <a:off x="41053213" y="9226722"/>
            <a:ext cx="2582668" cy="3554829"/>
          </a:xfrm>
          <a:prstGeom prst="rect">
            <a:avLst/>
          </a:prstGeom>
          <a:noFill/>
          <a:ln>
            <a:noFill/>
          </a:ln>
        </p:spPr>
      </p:pic>
      <p:pic>
        <p:nvPicPr>
          <p:cNvPr id="3095" name="Google Shape;3095;g222b3446167_1_1011"/>
          <p:cNvPicPr preferRelativeResize="0"/>
          <p:nvPr/>
        </p:nvPicPr>
        <p:blipFill rotWithShape="1">
          <a:blip r:embed="rId6">
            <a:alphaModFix/>
          </a:blip>
          <a:srcRect b="0" l="0" r="0" t="0"/>
          <a:stretch/>
        </p:blipFill>
        <p:spPr>
          <a:xfrm>
            <a:off x="30073425" y="14481000"/>
            <a:ext cx="12211050" cy="1485900"/>
          </a:xfrm>
          <a:prstGeom prst="rect">
            <a:avLst/>
          </a:prstGeom>
          <a:noFill/>
          <a:ln>
            <a:noFill/>
          </a:ln>
        </p:spPr>
      </p:pic>
      <p:pic>
        <p:nvPicPr>
          <p:cNvPr id="3096" name="Google Shape;3096;g222b3446167_1_1011"/>
          <p:cNvPicPr preferRelativeResize="0"/>
          <p:nvPr/>
        </p:nvPicPr>
        <p:blipFill rotWithShape="1">
          <a:blip r:embed="rId13">
            <a:alphaModFix/>
          </a:blip>
          <a:srcRect b="0" l="0" r="0" t="0"/>
          <a:stretch/>
        </p:blipFill>
        <p:spPr>
          <a:xfrm flipH="1">
            <a:off x="30235963" y="16439867"/>
            <a:ext cx="12562473" cy="429384"/>
          </a:xfrm>
          <a:prstGeom prst="rect">
            <a:avLst/>
          </a:prstGeom>
          <a:noFill/>
          <a:ln>
            <a:noFill/>
          </a:ln>
        </p:spPr>
      </p:pic>
      <p:pic>
        <p:nvPicPr>
          <p:cNvPr id="3097" name="Google Shape;3097;g222b3446167_1_1011"/>
          <p:cNvPicPr preferRelativeResize="0"/>
          <p:nvPr/>
        </p:nvPicPr>
        <p:blipFill rotWithShape="1">
          <a:blip r:embed="rId14">
            <a:alphaModFix/>
          </a:blip>
          <a:srcRect b="0" l="0" r="0" t="0"/>
          <a:stretch/>
        </p:blipFill>
        <p:spPr>
          <a:xfrm>
            <a:off x="31203976" y="19645922"/>
            <a:ext cx="10626437" cy="2004109"/>
          </a:xfrm>
          <a:prstGeom prst="rect">
            <a:avLst/>
          </a:prstGeom>
          <a:noFill/>
          <a:ln>
            <a:noFill/>
          </a:ln>
        </p:spPr>
      </p:pic>
      <p:pic>
        <p:nvPicPr>
          <p:cNvPr id="3098" name="Google Shape;3098;g222b3446167_1_1011"/>
          <p:cNvPicPr preferRelativeResize="0"/>
          <p:nvPr/>
        </p:nvPicPr>
        <p:blipFill rotWithShape="1">
          <a:blip r:embed="rId15">
            <a:alphaModFix/>
          </a:blip>
          <a:srcRect b="0" l="0" r="0" t="0"/>
          <a:stretch/>
        </p:blipFill>
        <p:spPr>
          <a:xfrm>
            <a:off x="15211288" y="6298547"/>
            <a:ext cx="10626436" cy="1911690"/>
          </a:xfrm>
          <a:prstGeom prst="rect">
            <a:avLst/>
          </a:prstGeom>
          <a:noFill/>
          <a:ln>
            <a:noFill/>
          </a:ln>
        </p:spPr>
      </p:pic>
      <p:pic>
        <p:nvPicPr>
          <p:cNvPr id="3099" name="Google Shape;3099;g222b3446167_1_1011"/>
          <p:cNvPicPr preferRelativeResize="0"/>
          <p:nvPr/>
        </p:nvPicPr>
        <p:blipFill rotWithShape="1">
          <a:blip r:embed="rId16">
            <a:alphaModFix/>
          </a:blip>
          <a:srcRect b="0" l="0" r="0" t="0"/>
          <a:stretch/>
        </p:blipFill>
        <p:spPr>
          <a:xfrm>
            <a:off x="503825" y="16088634"/>
            <a:ext cx="11515725" cy="914400"/>
          </a:xfrm>
          <a:prstGeom prst="rect">
            <a:avLst/>
          </a:prstGeom>
          <a:noFill/>
          <a:ln>
            <a:noFill/>
          </a:ln>
        </p:spPr>
      </p:pic>
      <p:pic>
        <p:nvPicPr>
          <p:cNvPr id="3100" name="Google Shape;3100;g222b3446167_1_1011"/>
          <p:cNvPicPr preferRelativeResize="0"/>
          <p:nvPr/>
        </p:nvPicPr>
        <p:blipFill rotWithShape="1">
          <a:blip r:embed="rId17">
            <a:alphaModFix/>
          </a:blip>
          <a:srcRect b="0" l="0" r="0" t="0"/>
          <a:stretch/>
        </p:blipFill>
        <p:spPr>
          <a:xfrm>
            <a:off x="23165902" y="13261350"/>
            <a:ext cx="4783753" cy="2177425"/>
          </a:xfrm>
          <a:prstGeom prst="rect">
            <a:avLst/>
          </a:prstGeom>
          <a:noFill/>
          <a:ln>
            <a:noFill/>
          </a:ln>
        </p:spPr>
      </p:pic>
      <p:sp>
        <p:nvSpPr>
          <p:cNvPr id="3101" name="Google Shape;3101;g222b3446167_1_1011"/>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6" name="Shape 3106"/>
        <p:cNvGrpSpPr/>
        <p:nvPr/>
      </p:nvGrpSpPr>
      <p:grpSpPr>
        <a:xfrm>
          <a:off x="0" y="0"/>
          <a:ext cx="0" cy="0"/>
          <a:chOff x="0" y="0"/>
          <a:chExt cx="0" cy="0"/>
        </a:xfrm>
      </p:grpSpPr>
      <p:sp>
        <p:nvSpPr>
          <p:cNvPr id="3107" name="Google Shape;3107;g222b3446623_0_62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 109</a:t>
            </a:r>
            <a:r>
              <a:rPr lang="en-US" sz="10080"/>
              <a:t>	Start:	</a:t>
            </a:r>
            <a:r>
              <a:rPr lang="en-US" sz="10080">
                <a:solidFill>
                  <a:srgbClr val="0B5394"/>
                </a:solidFill>
                <a:highlight>
                  <a:srgbClr val="FFFF00"/>
                </a:highlight>
              </a:rPr>
              <a:t>62156</a:t>
            </a:r>
            <a:r>
              <a:rPr lang="en-US" sz="10080"/>
              <a:t>	Stop: </a:t>
            </a:r>
            <a:r>
              <a:rPr lang="en-US" sz="10080">
                <a:solidFill>
                  <a:srgbClr val="0B5394"/>
                </a:solidFill>
              </a:rPr>
              <a:t>61458</a:t>
            </a:r>
            <a:r>
              <a:rPr lang="en-US" sz="10080"/>
              <a:t>			</a:t>
            </a:r>
            <a:br>
              <a:rPr lang="en-US" sz="10080"/>
            </a:br>
            <a:r>
              <a:rPr lang="en-US" sz="6480"/>
              <a:t>*</a:t>
            </a:r>
            <a:r>
              <a:rPr lang="en-US" sz="7200"/>
              <a:t>Highlight start if changed from original call*</a:t>
            </a:r>
            <a:endParaRPr sz="10080"/>
          </a:p>
        </p:txBody>
      </p:sp>
      <p:sp>
        <p:nvSpPr>
          <p:cNvPr id="3108" name="Google Shape;3108;g222b3446623_0_62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favored GeneMark</a:t>
            </a:r>
            <a:endParaRPr sz="4400"/>
          </a:p>
          <a:p>
            <a:pPr indent="0" lvl="0" marL="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RobinRose high similarity </a:t>
            </a:r>
            <a:endParaRPr sz="4800"/>
          </a:p>
          <a:p>
            <a:pPr indent="0" lvl="0" marL="0" rtl="0" algn="l">
              <a:lnSpc>
                <a:spcPct val="90000"/>
              </a:lnSpc>
              <a:spcBef>
                <a:spcPts val="3600"/>
              </a:spcBef>
              <a:spcAft>
                <a:spcPts val="0"/>
              </a:spcAft>
              <a:buSzPts val="1800"/>
              <a:buNone/>
            </a:pPr>
            <a:r>
              <a:rPr lang="en-US" sz="4800"/>
              <a:t>NCBI Orginial blasts:</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NCBI New blasts:</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Phages Original blasts:</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Phages New blasts:</a:t>
            </a:r>
            <a:endParaRPr sz="4800"/>
          </a:p>
        </p:txBody>
      </p:sp>
      <p:sp>
        <p:nvSpPr>
          <p:cNvPr id="3109" name="Google Shape;3109;g222b3446623_0_621"/>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Original- not best, z= 2.117, final= -4.726</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Changed start- best, z= 2.723, final= -3.250</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Original: RobinRose, Kelcole, 1:1, 5e-176, 6e-176; New: Kelcole, RobinRose, 1:24, 2e-156, 7e-156.</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Original: RobinRose, Kelcole, 1:1,  e-135, e-135; New: Kelcole, RobinRose, 1:24, e-121, e-120.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annotated but does not call it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no bp gap listed</a:t>
            </a:r>
            <a:endParaRPr b="0" i="0" sz="1400" u="none" cap="none" strike="noStrike">
              <a:solidFill>
                <a:srgbClr val="000000"/>
              </a:solidFill>
              <a:latin typeface="Arial"/>
              <a:ea typeface="Arial"/>
              <a:cs typeface="Arial"/>
              <a:sym typeface="Arial"/>
            </a:endParaRPr>
          </a:p>
        </p:txBody>
      </p:sp>
      <p:sp>
        <p:nvSpPr>
          <p:cNvPr id="3110" name="Google Shape;3110;g222b3446623_0_621"/>
          <p:cNvSpPr txBox="1"/>
          <p:nvPr/>
        </p:nvSpPr>
        <p:spPr>
          <a:xfrm>
            <a:off x="27806075" y="3177199"/>
            <a:ext cx="14748300" cy="22768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RobinRose_110 and OneinaGillian_103,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OneinaGillian_103, e= e-134 function unknown, phagesdb;  Phage RobinRose, hypothetical protien, e= 5e-176,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hits- 7UAW_A, prob= 52.49, E= 180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Original</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NEW:</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3111" name="Google Shape;3111;g222b3446623_0_621"/>
          <p:cNvPicPr preferRelativeResize="0"/>
          <p:nvPr/>
        </p:nvPicPr>
        <p:blipFill rotWithShape="1">
          <a:blip r:embed="rId4">
            <a:alphaModFix/>
          </a:blip>
          <a:srcRect b="0" l="0" r="0" t="0"/>
          <a:stretch/>
        </p:blipFill>
        <p:spPr>
          <a:xfrm>
            <a:off x="768930" y="5433178"/>
            <a:ext cx="7834824" cy="1042000"/>
          </a:xfrm>
          <a:prstGeom prst="rect">
            <a:avLst/>
          </a:prstGeom>
          <a:noFill/>
          <a:ln>
            <a:noFill/>
          </a:ln>
        </p:spPr>
      </p:pic>
      <p:pic>
        <p:nvPicPr>
          <p:cNvPr id="3112" name="Google Shape;3112;g222b3446623_0_621"/>
          <p:cNvPicPr preferRelativeResize="0"/>
          <p:nvPr/>
        </p:nvPicPr>
        <p:blipFill rotWithShape="1">
          <a:blip r:embed="rId5">
            <a:alphaModFix/>
          </a:blip>
          <a:srcRect b="0" l="0" r="0" t="0"/>
          <a:stretch/>
        </p:blipFill>
        <p:spPr>
          <a:xfrm>
            <a:off x="768935" y="7620731"/>
            <a:ext cx="4787475" cy="2766100"/>
          </a:xfrm>
          <a:prstGeom prst="rect">
            <a:avLst/>
          </a:prstGeom>
          <a:noFill/>
          <a:ln>
            <a:noFill/>
          </a:ln>
        </p:spPr>
      </p:pic>
      <p:pic>
        <p:nvPicPr>
          <p:cNvPr id="3113" name="Google Shape;3113;g222b3446623_0_621"/>
          <p:cNvPicPr preferRelativeResize="0"/>
          <p:nvPr/>
        </p:nvPicPr>
        <p:blipFill rotWithShape="1">
          <a:blip r:embed="rId6">
            <a:alphaModFix/>
          </a:blip>
          <a:srcRect b="0" l="0" r="0" t="0"/>
          <a:stretch/>
        </p:blipFill>
        <p:spPr>
          <a:xfrm>
            <a:off x="676250" y="12815370"/>
            <a:ext cx="10190743" cy="970949"/>
          </a:xfrm>
          <a:prstGeom prst="rect">
            <a:avLst/>
          </a:prstGeom>
          <a:noFill/>
          <a:ln>
            <a:noFill/>
          </a:ln>
        </p:spPr>
      </p:pic>
      <p:pic>
        <p:nvPicPr>
          <p:cNvPr id="3114" name="Google Shape;3114;g222b3446623_0_621"/>
          <p:cNvPicPr preferRelativeResize="0"/>
          <p:nvPr/>
        </p:nvPicPr>
        <p:blipFill rotWithShape="1">
          <a:blip r:embed="rId7">
            <a:alphaModFix/>
          </a:blip>
          <a:srcRect b="0" l="0" r="0" t="0"/>
          <a:stretch/>
        </p:blipFill>
        <p:spPr>
          <a:xfrm>
            <a:off x="9" y="17499380"/>
            <a:ext cx="10190751" cy="1692759"/>
          </a:xfrm>
          <a:prstGeom prst="rect">
            <a:avLst/>
          </a:prstGeom>
          <a:noFill/>
          <a:ln>
            <a:noFill/>
          </a:ln>
        </p:spPr>
      </p:pic>
      <p:pic>
        <p:nvPicPr>
          <p:cNvPr id="3115" name="Google Shape;3115;g222b3446623_0_621"/>
          <p:cNvPicPr preferRelativeResize="0"/>
          <p:nvPr/>
        </p:nvPicPr>
        <p:blipFill rotWithShape="1">
          <a:blip r:embed="rId8">
            <a:alphaModFix/>
          </a:blip>
          <a:srcRect b="0" l="0" r="0" t="0"/>
          <a:stretch/>
        </p:blipFill>
        <p:spPr>
          <a:xfrm>
            <a:off x="13757060" y="6843313"/>
            <a:ext cx="5848350" cy="2688212"/>
          </a:xfrm>
          <a:prstGeom prst="rect">
            <a:avLst/>
          </a:prstGeom>
          <a:noFill/>
          <a:ln>
            <a:noFill/>
          </a:ln>
        </p:spPr>
      </p:pic>
      <p:pic>
        <p:nvPicPr>
          <p:cNvPr id="3116" name="Google Shape;3116;g222b3446623_0_621"/>
          <p:cNvPicPr preferRelativeResize="0"/>
          <p:nvPr/>
        </p:nvPicPr>
        <p:blipFill rotWithShape="1">
          <a:blip r:embed="rId9">
            <a:alphaModFix/>
          </a:blip>
          <a:srcRect b="0" l="0" r="0" t="0"/>
          <a:stretch/>
        </p:blipFill>
        <p:spPr>
          <a:xfrm>
            <a:off x="10190738" y="19452206"/>
            <a:ext cx="7334250" cy="1628775"/>
          </a:xfrm>
          <a:prstGeom prst="rect">
            <a:avLst/>
          </a:prstGeom>
          <a:noFill/>
          <a:ln>
            <a:noFill/>
          </a:ln>
        </p:spPr>
      </p:pic>
      <p:pic>
        <p:nvPicPr>
          <p:cNvPr id="3117" name="Google Shape;3117;g222b3446623_0_621"/>
          <p:cNvPicPr preferRelativeResize="0"/>
          <p:nvPr/>
        </p:nvPicPr>
        <p:blipFill rotWithShape="1">
          <a:blip r:embed="rId10">
            <a:alphaModFix/>
          </a:blip>
          <a:srcRect b="0" l="0" r="0" t="0"/>
          <a:stretch/>
        </p:blipFill>
        <p:spPr>
          <a:xfrm>
            <a:off x="17525007" y="19452210"/>
            <a:ext cx="10275888" cy="970950"/>
          </a:xfrm>
          <a:prstGeom prst="rect">
            <a:avLst/>
          </a:prstGeom>
          <a:noFill/>
          <a:ln>
            <a:noFill/>
          </a:ln>
        </p:spPr>
      </p:pic>
      <p:pic>
        <p:nvPicPr>
          <p:cNvPr id="3118" name="Google Shape;3118;g222b3446623_0_621"/>
          <p:cNvPicPr preferRelativeResize="0"/>
          <p:nvPr/>
        </p:nvPicPr>
        <p:blipFill rotWithShape="1">
          <a:blip r:embed="rId11">
            <a:alphaModFix/>
          </a:blip>
          <a:srcRect b="0" l="0" r="0" t="0"/>
          <a:stretch/>
        </p:blipFill>
        <p:spPr>
          <a:xfrm>
            <a:off x="17701200" y="20637679"/>
            <a:ext cx="4750365" cy="624125"/>
          </a:xfrm>
          <a:prstGeom prst="rect">
            <a:avLst/>
          </a:prstGeom>
          <a:noFill/>
          <a:ln>
            <a:noFill/>
          </a:ln>
        </p:spPr>
      </p:pic>
      <p:pic>
        <p:nvPicPr>
          <p:cNvPr id="3119" name="Google Shape;3119;g222b3446623_0_621"/>
          <p:cNvPicPr preferRelativeResize="0"/>
          <p:nvPr/>
        </p:nvPicPr>
        <p:blipFill rotWithShape="1">
          <a:blip r:embed="rId12">
            <a:alphaModFix/>
          </a:blip>
          <a:srcRect b="0" l="0" r="0" t="0"/>
          <a:stretch/>
        </p:blipFill>
        <p:spPr>
          <a:xfrm>
            <a:off x="30136425" y="9035347"/>
            <a:ext cx="2594997" cy="3238500"/>
          </a:xfrm>
          <a:prstGeom prst="rect">
            <a:avLst/>
          </a:prstGeom>
          <a:noFill/>
          <a:ln>
            <a:noFill/>
          </a:ln>
        </p:spPr>
      </p:pic>
      <p:pic>
        <p:nvPicPr>
          <p:cNvPr id="3120" name="Google Shape;3120;g222b3446623_0_621"/>
          <p:cNvPicPr preferRelativeResize="0"/>
          <p:nvPr/>
        </p:nvPicPr>
        <p:blipFill rotWithShape="1">
          <a:blip r:embed="rId13">
            <a:alphaModFix/>
          </a:blip>
          <a:srcRect b="0" l="0" r="0" t="0"/>
          <a:stretch/>
        </p:blipFill>
        <p:spPr>
          <a:xfrm>
            <a:off x="27764650" y="16478383"/>
            <a:ext cx="7038975" cy="952500"/>
          </a:xfrm>
          <a:prstGeom prst="rect">
            <a:avLst/>
          </a:prstGeom>
          <a:noFill/>
          <a:ln>
            <a:noFill/>
          </a:ln>
        </p:spPr>
      </p:pic>
      <p:pic>
        <p:nvPicPr>
          <p:cNvPr id="3121" name="Google Shape;3121;g222b3446623_0_621"/>
          <p:cNvPicPr preferRelativeResize="0"/>
          <p:nvPr/>
        </p:nvPicPr>
        <p:blipFill rotWithShape="1">
          <a:blip r:embed="rId14">
            <a:alphaModFix/>
          </a:blip>
          <a:srcRect b="0" l="0" r="0" t="0"/>
          <a:stretch/>
        </p:blipFill>
        <p:spPr>
          <a:xfrm>
            <a:off x="27806063" y="14496363"/>
            <a:ext cx="9344025" cy="1181100"/>
          </a:xfrm>
          <a:prstGeom prst="rect">
            <a:avLst/>
          </a:prstGeom>
          <a:noFill/>
          <a:ln>
            <a:noFill/>
          </a:ln>
        </p:spPr>
      </p:pic>
      <p:pic>
        <p:nvPicPr>
          <p:cNvPr id="3122" name="Google Shape;3122;g222b3446623_0_621"/>
          <p:cNvPicPr preferRelativeResize="0"/>
          <p:nvPr/>
        </p:nvPicPr>
        <p:blipFill rotWithShape="1">
          <a:blip r:embed="rId15">
            <a:alphaModFix/>
          </a:blip>
          <a:srcRect b="0" l="0" r="0" t="0"/>
          <a:stretch/>
        </p:blipFill>
        <p:spPr>
          <a:xfrm>
            <a:off x="31421350" y="20540578"/>
            <a:ext cx="2962275" cy="514350"/>
          </a:xfrm>
          <a:prstGeom prst="rect">
            <a:avLst/>
          </a:prstGeom>
          <a:noFill/>
          <a:ln>
            <a:noFill/>
          </a:ln>
        </p:spPr>
      </p:pic>
      <p:sp>
        <p:nvSpPr>
          <p:cNvPr id="3123" name="Google Shape;3123;g222b3446623_0_621"/>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pic>
        <p:nvPicPr>
          <p:cNvPr id="3124" name="Google Shape;3124;g222b3446623_0_621"/>
          <p:cNvPicPr preferRelativeResize="0"/>
          <p:nvPr/>
        </p:nvPicPr>
        <p:blipFill rotWithShape="1">
          <a:blip r:embed="rId16">
            <a:alphaModFix/>
          </a:blip>
          <a:srcRect b="0" l="0" r="0" t="0"/>
          <a:stretch/>
        </p:blipFill>
        <p:spPr>
          <a:xfrm>
            <a:off x="18091501" y="21271559"/>
            <a:ext cx="7734300" cy="1333500"/>
          </a:xfrm>
          <a:prstGeom prst="rect">
            <a:avLst/>
          </a:prstGeom>
          <a:noFill/>
          <a:ln>
            <a:noFill/>
          </a:ln>
        </p:spPr>
      </p:pic>
      <p:pic>
        <p:nvPicPr>
          <p:cNvPr id="3125" name="Google Shape;3125;g222b3446623_0_621"/>
          <p:cNvPicPr preferRelativeResize="0"/>
          <p:nvPr/>
        </p:nvPicPr>
        <p:blipFill rotWithShape="1">
          <a:blip r:embed="rId17">
            <a:alphaModFix/>
          </a:blip>
          <a:srcRect b="0" l="0" r="0" t="0"/>
          <a:stretch/>
        </p:blipFill>
        <p:spPr>
          <a:xfrm>
            <a:off x="10014526" y="21476359"/>
            <a:ext cx="7686675" cy="923925"/>
          </a:xfrm>
          <a:prstGeom prst="rect">
            <a:avLst/>
          </a:prstGeom>
          <a:noFill/>
          <a:ln>
            <a:noFill/>
          </a:ln>
        </p:spPr>
      </p:pic>
      <p:sp>
        <p:nvSpPr>
          <p:cNvPr id="3126" name="Google Shape;3126;g222b3446623_0_621"/>
          <p:cNvSpPr txBox="1"/>
          <p:nvPr/>
        </p:nvSpPr>
        <p:spPr>
          <a:xfrm>
            <a:off x="12058450" y="23525038"/>
            <a:ext cx="14672100" cy="2524200"/>
          </a:xfrm>
          <a:prstGeom prst="rect">
            <a:avLst/>
          </a:prstGeom>
          <a:noFill/>
          <a:ln>
            <a:noFill/>
          </a:ln>
        </p:spPr>
        <p:txBody>
          <a:bodyPr anchorCtr="0" anchor="t" bIns="45700" lIns="91425" spcFirstLastPara="1" rIns="91425" wrap="square" tIns="45700">
            <a:normAutofit fontScale="62500"/>
          </a:bodyPr>
          <a:lstStyle/>
          <a:p>
            <a:pPr indent="0" lvl="0" marL="0" marR="0" rtl="0" algn="l">
              <a:lnSpc>
                <a:spcPct val="90000"/>
              </a:lnSpc>
              <a:spcBef>
                <a:spcPts val="0"/>
              </a:spcBef>
              <a:spcAft>
                <a:spcPts val="0"/>
              </a:spcAft>
              <a:buClr>
                <a:schemeClr val="dk1"/>
              </a:buClr>
              <a:buSzPts val="4125"/>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100000"/>
              <a:buFont typeface="Arial"/>
              <a:buNone/>
            </a:pPr>
            <a:r>
              <a:rPr b="1" i="0" lang="en-US" sz="6600" u="none" cap="none" strike="noStrike">
                <a:solidFill>
                  <a:schemeClr val="dk1"/>
                </a:solidFill>
                <a:highlight>
                  <a:srgbClr val="00FFFF"/>
                </a:highlight>
                <a:latin typeface="Calibri"/>
                <a:ea typeface="Calibri"/>
                <a:cs typeface="Calibri"/>
                <a:sym typeface="Calibri"/>
              </a:rPr>
              <a:t>Note:</a:t>
            </a:r>
            <a:r>
              <a:rPr b="0" i="0" lang="en-US" sz="6600" u="none" cap="none" strike="noStrike">
                <a:solidFill>
                  <a:schemeClr val="dk1"/>
                </a:solidFill>
                <a:latin typeface="Calibri"/>
                <a:ea typeface="Calibri"/>
                <a:cs typeface="Calibri"/>
                <a:sym typeface="Calibri"/>
              </a:rPr>
              <a:t> The changed start matches the coding potential start better and has a higher Z score. However, the alignments from the blast results are worse with the changed start than with the original start.</a:t>
            </a:r>
            <a:endParaRPr b="0" i="0" sz="1400" u="none" cap="none" strike="noStrike">
              <a:solidFill>
                <a:srgbClr val="000000"/>
              </a:solidFill>
              <a:latin typeface="Arial"/>
              <a:ea typeface="Arial"/>
              <a:cs typeface="Arial"/>
              <a:sym typeface="Arial"/>
            </a:endParaRPr>
          </a:p>
        </p:txBody>
      </p:sp>
      <p:pic>
        <p:nvPicPr>
          <p:cNvPr id="3127" name="Google Shape;3127;g222b3446623_0_621"/>
          <p:cNvPicPr preferRelativeResize="0"/>
          <p:nvPr/>
        </p:nvPicPr>
        <p:blipFill rotWithShape="1">
          <a:blip r:embed="rId18">
            <a:alphaModFix/>
          </a:blip>
          <a:srcRect b="0" l="0" r="0" t="0"/>
          <a:stretch/>
        </p:blipFill>
        <p:spPr>
          <a:xfrm>
            <a:off x="34383625" y="24872140"/>
            <a:ext cx="8391525" cy="2247900"/>
          </a:xfrm>
          <a:prstGeom prst="rect">
            <a:avLst/>
          </a:prstGeom>
          <a:noFill/>
          <a:ln>
            <a:noFill/>
          </a:ln>
        </p:spPr>
      </p:pic>
      <p:pic>
        <p:nvPicPr>
          <p:cNvPr id="3128" name="Google Shape;3128;g222b3446623_0_621"/>
          <p:cNvPicPr preferRelativeResize="0"/>
          <p:nvPr/>
        </p:nvPicPr>
        <p:blipFill rotWithShape="1">
          <a:blip r:embed="rId19">
            <a:alphaModFix/>
          </a:blip>
          <a:srcRect b="0" l="0" r="0" t="0"/>
          <a:stretch/>
        </p:blipFill>
        <p:spPr>
          <a:xfrm>
            <a:off x="27806075" y="23925500"/>
            <a:ext cx="7334250" cy="2020498"/>
          </a:xfrm>
          <a:prstGeom prst="rect">
            <a:avLst/>
          </a:prstGeom>
          <a:noFill/>
          <a:ln>
            <a:noFill/>
          </a:ln>
        </p:spPr>
      </p:pic>
      <p:pic>
        <p:nvPicPr>
          <p:cNvPr id="3129" name="Google Shape;3129;g222b3446623_0_621"/>
          <p:cNvPicPr preferRelativeResize="0"/>
          <p:nvPr/>
        </p:nvPicPr>
        <p:blipFill rotWithShape="1">
          <a:blip r:embed="rId20">
            <a:alphaModFix/>
          </a:blip>
          <a:srcRect b="0" l="0" r="0" t="0"/>
          <a:stretch/>
        </p:blipFill>
        <p:spPr>
          <a:xfrm>
            <a:off x="35863051" y="23150888"/>
            <a:ext cx="5848351" cy="1711875"/>
          </a:xfrm>
          <a:prstGeom prst="rect">
            <a:avLst/>
          </a:prstGeom>
          <a:noFill/>
          <a:ln>
            <a:noFill/>
          </a:ln>
        </p:spPr>
      </p:pic>
      <p:pic>
        <p:nvPicPr>
          <p:cNvPr id="3130" name="Google Shape;3130;g222b3446623_0_621"/>
          <p:cNvPicPr preferRelativeResize="0"/>
          <p:nvPr/>
        </p:nvPicPr>
        <p:blipFill rotWithShape="1">
          <a:blip r:embed="rId21">
            <a:alphaModFix/>
          </a:blip>
          <a:srcRect b="0" l="0" r="0" t="0"/>
          <a:stretch/>
        </p:blipFill>
        <p:spPr>
          <a:xfrm>
            <a:off x="0" y="21341043"/>
            <a:ext cx="8776986" cy="1711875"/>
          </a:xfrm>
          <a:prstGeom prst="rect">
            <a:avLst/>
          </a:prstGeom>
          <a:noFill/>
          <a:ln>
            <a:noFill/>
          </a:ln>
        </p:spPr>
      </p:pic>
      <p:pic>
        <p:nvPicPr>
          <p:cNvPr id="3131" name="Google Shape;3131;g222b3446623_0_621"/>
          <p:cNvPicPr preferRelativeResize="0"/>
          <p:nvPr/>
        </p:nvPicPr>
        <p:blipFill rotWithShape="1">
          <a:blip r:embed="rId22">
            <a:alphaModFix/>
          </a:blip>
          <a:srcRect b="0" l="0" r="0" t="0"/>
          <a:stretch/>
        </p:blipFill>
        <p:spPr>
          <a:xfrm>
            <a:off x="42349" y="15061825"/>
            <a:ext cx="10824651" cy="1162050"/>
          </a:xfrm>
          <a:prstGeom prst="rect">
            <a:avLst/>
          </a:prstGeom>
          <a:noFill/>
          <a:ln>
            <a:noFill/>
          </a:ln>
        </p:spPr>
      </p:pic>
      <p:pic>
        <p:nvPicPr>
          <p:cNvPr id="3132" name="Google Shape;3132;g222b3446623_0_621"/>
          <p:cNvPicPr preferRelativeResize="0"/>
          <p:nvPr/>
        </p:nvPicPr>
        <p:blipFill rotWithShape="1">
          <a:blip r:embed="rId23">
            <a:alphaModFix/>
          </a:blip>
          <a:srcRect b="0" l="0" r="0" t="0"/>
          <a:stretch/>
        </p:blipFill>
        <p:spPr>
          <a:xfrm>
            <a:off x="35140323" y="20540570"/>
            <a:ext cx="5691697" cy="1628775"/>
          </a:xfrm>
          <a:prstGeom prst="rect">
            <a:avLst/>
          </a:prstGeom>
          <a:noFill/>
          <a:ln>
            <a:noFill/>
          </a:ln>
        </p:spPr>
      </p:pic>
      <p:pic>
        <p:nvPicPr>
          <p:cNvPr id="3133" name="Google Shape;3133;g222b3446623_0_621"/>
          <p:cNvPicPr preferRelativeResize="0"/>
          <p:nvPr/>
        </p:nvPicPr>
        <p:blipFill rotWithShape="1">
          <a:blip r:embed="rId24">
            <a:alphaModFix/>
          </a:blip>
          <a:srcRect b="0" l="0" r="0" t="0"/>
          <a:stretch/>
        </p:blipFill>
        <p:spPr>
          <a:xfrm>
            <a:off x="11151826" y="14453050"/>
            <a:ext cx="3731349" cy="2614212"/>
          </a:xfrm>
          <a:prstGeom prst="rect">
            <a:avLst/>
          </a:prstGeom>
          <a:noFill/>
          <a:ln>
            <a:noFill/>
          </a:ln>
        </p:spPr>
      </p:pic>
      <p:pic>
        <p:nvPicPr>
          <p:cNvPr id="3134" name="Google Shape;3134;g222b3446623_0_621"/>
          <p:cNvPicPr preferRelativeResize="0"/>
          <p:nvPr/>
        </p:nvPicPr>
        <p:blipFill rotWithShape="1">
          <a:blip r:embed="rId25">
            <a:alphaModFix/>
          </a:blip>
          <a:srcRect b="0" l="0" r="0" t="0"/>
          <a:stretch/>
        </p:blipFill>
        <p:spPr>
          <a:xfrm>
            <a:off x="14978164" y="14453050"/>
            <a:ext cx="4328557" cy="2614212"/>
          </a:xfrm>
          <a:prstGeom prst="rect">
            <a:avLst/>
          </a:prstGeom>
          <a:noFill/>
          <a:ln>
            <a:noFill/>
          </a:ln>
        </p:spPr>
      </p:pic>
      <p:pic>
        <p:nvPicPr>
          <p:cNvPr id="3135" name="Google Shape;3135;g222b3446623_0_621"/>
          <p:cNvPicPr preferRelativeResize="0"/>
          <p:nvPr/>
        </p:nvPicPr>
        <p:blipFill rotWithShape="1">
          <a:blip r:embed="rId26">
            <a:alphaModFix/>
          </a:blip>
          <a:srcRect b="0" l="0" r="0" t="0"/>
          <a:stretch/>
        </p:blipFill>
        <p:spPr>
          <a:xfrm>
            <a:off x="19229951" y="14453050"/>
            <a:ext cx="4187916" cy="2614212"/>
          </a:xfrm>
          <a:prstGeom prst="rect">
            <a:avLst/>
          </a:prstGeom>
          <a:noFill/>
          <a:ln>
            <a:noFill/>
          </a:ln>
        </p:spPr>
      </p:pic>
      <p:pic>
        <p:nvPicPr>
          <p:cNvPr id="3136" name="Google Shape;3136;g222b3446623_0_621"/>
          <p:cNvPicPr preferRelativeResize="0"/>
          <p:nvPr/>
        </p:nvPicPr>
        <p:blipFill rotWithShape="1">
          <a:blip r:embed="rId27">
            <a:alphaModFix/>
          </a:blip>
          <a:srcRect b="0" l="0" r="0" t="0"/>
          <a:stretch/>
        </p:blipFill>
        <p:spPr>
          <a:xfrm>
            <a:off x="23417900" y="14501650"/>
            <a:ext cx="4187926" cy="228241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1" name="Shape 3141"/>
        <p:cNvGrpSpPr/>
        <p:nvPr/>
      </p:nvGrpSpPr>
      <p:grpSpPr>
        <a:xfrm>
          <a:off x="0" y="0"/>
          <a:ext cx="0" cy="0"/>
          <a:chOff x="0" y="0"/>
          <a:chExt cx="0" cy="0"/>
        </a:xfrm>
      </p:grpSpPr>
      <p:sp>
        <p:nvSpPr>
          <p:cNvPr id="3142" name="Google Shape;3142;g278d9af1bd8_0_0"/>
          <p:cNvSpPr txBox="1"/>
          <p:nvPr>
            <p:ph type="title"/>
          </p:nvPr>
        </p:nvSpPr>
        <p:spPr>
          <a:xfrm>
            <a:off x="3017520" y="1460502"/>
            <a:ext cx="37856100" cy="5302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tRNA check - end result: No tRNAs called</a:t>
            </a:r>
            <a:endParaRPr/>
          </a:p>
        </p:txBody>
      </p:sp>
      <p:sp>
        <p:nvSpPr>
          <p:cNvPr id="3143" name="Google Shape;3143;g278d9af1bd8_0_0"/>
          <p:cNvSpPr txBox="1"/>
          <p:nvPr>
            <p:ph idx="1" type="body"/>
          </p:nvPr>
        </p:nvSpPr>
        <p:spPr>
          <a:xfrm>
            <a:off x="3017520" y="7302500"/>
            <a:ext cx="37856100" cy="17405400"/>
          </a:xfrm>
          <a:prstGeom prst="rect">
            <a:avLst/>
          </a:prstGeom>
        </p:spPr>
        <p:txBody>
          <a:bodyPr anchorCtr="0" anchor="t" bIns="45700" lIns="91425" spcFirstLastPara="1" rIns="91425" wrap="square" tIns="45700">
            <a:normAutofit/>
          </a:bodyPr>
          <a:lstStyle/>
          <a:p>
            <a:pPr indent="0" lvl="0" marL="0" rtl="0" algn="l">
              <a:spcBef>
                <a:spcPts val="3600"/>
              </a:spcBef>
              <a:spcAft>
                <a:spcPts val="0"/>
              </a:spcAft>
              <a:buNone/>
            </a:pPr>
            <a:r>
              <a:rPr lang="en-US"/>
              <a:t>tRNA scanSE:</a:t>
            </a:r>
            <a:endParaRPr/>
          </a:p>
          <a:p>
            <a:pPr indent="0" lvl="0" marL="0" rtl="0" algn="l">
              <a:spcBef>
                <a:spcPts val="3600"/>
              </a:spcBef>
              <a:spcAft>
                <a:spcPts val="0"/>
              </a:spcAft>
              <a:buNone/>
            </a:pPr>
            <a:r>
              <a:t/>
            </a:r>
            <a:endParaRPr/>
          </a:p>
          <a:p>
            <a:pPr indent="0" lvl="0" marL="0" rtl="0" algn="l">
              <a:spcBef>
                <a:spcPts val="3600"/>
              </a:spcBef>
              <a:spcAft>
                <a:spcPts val="0"/>
              </a:spcAft>
              <a:buNone/>
            </a:pPr>
            <a:r>
              <a:t/>
            </a:r>
            <a:endParaRPr/>
          </a:p>
          <a:p>
            <a:pPr indent="0" lvl="0" marL="0" rtl="0" algn="l">
              <a:spcBef>
                <a:spcPts val="3600"/>
              </a:spcBef>
              <a:spcAft>
                <a:spcPts val="0"/>
              </a:spcAft>
              <a:buNone/>
            </a:pPr>
            <a:r>
              <a:t/>
            </a:r>
            <a:endParaRPr/>
          </a:p>
          <a:p>
            <a:pPr indent="0" lvl="0" marL="0" rtl="0" algn="l">
              <a:spcBef>
                <a:spcPts val="3600"/>
              </a:spcBef>
              <a:spcAft>
                <a:spcPts val="0"/>
              </a:spcAft>
              <a:buNone/>
            </a:pPr>
            <a:r>
              <a:t/>
            </a:r>
            <a:endParaRPr/>
          </a:p>
          <a:p>
            <a:pPr indent="0" lvl="0" marL="0" rtl="0" algn="l">
              <a:spcBef>
                <a:spcPts val="3600"/>
              </a:spcBef>
              <a:spcAft>
                <a:spcPts val="0"/>
              </a:spcAft>
              <a:buNone/>
            </a:pPr>
            <a:r>
              <a:t/>
            </a:r>
            <a:endParaRPr/>
          </a:p>
          <a:p>
            <a:pPr indent="0" lvl="0" marL="0" rtl="0" algn="l">
              <a:spcBef>
                <a:spcPts val="3600"/>
              </a:spcBef>
              <a:spcAft>
                <a:spcPts val="0"/>
              </a:spcAft>
              <a:buNone/>
            </a:pPr>
            <a:r>
              <a:t/>
            </a:r>
            <a:endParaRPr/>
          </a:p>
          <a:p>
            <a:pPr indent="0" lvl="0" marL="0" rtl="0" algn="l">
              <a:spcBef>
                <a:spcPts val="3600"/>
              </a:spcBef>
              <a:spcAft>
                <a:spcPts val="0"/>
              </a:spcAft>
              <a:buNone/>
            </a:pPr>
            <a:r>
              <a:rPr lang="en-US"/>
              <a:t>Aragorn</a:t>
            </a:r>
            <a:endParaRPr/>
          </a:p>
        </p:txBody>
      </p:sp>
      <p:pic>
        <p:nvPicPr>
          <p:cNvPr id="3144" name="Google Shape;3144;g278d9af1bd8_0_0"/>
          <p:cNvPicPr preferRelativeResize="0"/>
          <p:nvPr/>
        </p:nvPicPr>
        <p:blipFill>
          <a:blip r:embed="rId3">
            <a:alphaModFix/>
          </a:blip>
          <a:stretch>
            <a:fillRect/>
          </a:stretch>
        </p:blipFill>
        <p:spPr>
          <a:xfrm>
            <a:off x="11483000" y="7024100"/>
            <a:ext cx="28971077" cy="9988950"/>
          </a:xfrm>
          <a:prstGeom prst="rect">
            <a:avLst/>
          </a:prstGeom>
          <a:noFill/>
          <a:ln>
            <a:noFill/>
          </a:ln>
        </p:spPr>
      </p:pic>
      <p:pic>
        <p:nvPicPr>
          <p:cNvPr id="3145" name="Google Shape;3145;g278d9af1bd8_0_0"/>
          <p:cNvPicPr preferRelativeResize="0"/>
          <p:nvPr/>
        </p:nvPicPr>
        <p:blipFill>
          <a:blip r:embed="rId4">
            <a:alphaModFix/>
          </a:blip>
          <a:stretch>
            <a:fillRect/>
          </a:stretch>
        </p:blipFill>
        <p:spPr>
          <a:xfrm>
            <a:off x="11002775" y="19926875"/>
            <a:ext cx="29931525" cy="5540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3312440cc2_1_91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#11</a:t>
            </a:r>
            <a:r>
              <a:rPr lang="en-US" sz="10080"/>
              <a:t>	 Start:	</a:t>
            </a:r>
            <a:r>
              <a:rPr lang="en-US" sz="10080">
                <a:highlight>
                  <a:srgbClr val="FFFF00"/>
                </a:highlight>
              </a:rPr>
              <a:t>3023</a:t>
            </a:r>
            <a:r>
              <a:rPr lang="en-US" sz="10080"/>
              <a:t> 	Stop: 2673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360" name="Google Shape;360;g23312440cc2_1_91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r>
              <a:rPr b="1" lang="en-US" sz="6600">
                <a:solidFill>
                  <a:srgbClr val="000000"/>
                </a:solidFill>
              </a:rPr>
              <a:t> Yes</a:t>
            </a:r>
            <a:endParaRPr>
              <a:solidFill>
                <a:srgbClr val="000000"/>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except for a few sections.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RobinRose and Kelcole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361" name="Google Shape;361;g23312440cc2_1_911"/>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00"/>
                </a:solidFill>
                <a:latin typeface="Calibri"/>
                <a:ea typeface="Calibri"/>
                <a:cs typeface="Calibri"/>
                <a:sym typeface="Calibri"/>
              </a:rPr>
              <a:t>Earlier than at the predicted start (3023)</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Second best, z = 2.07, final = -4.536</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does not align with predicted start</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Kelcole</a:t>
            </a:r>
            <a:r>
              <a:rPr b="0" i="0" lang="en-US" sz="4400" u="none" cap="none" strike="noStrike">
                <a:solidFill>
                  <a:schemeClr val="dk1"/>
                </a:solidFill>
                <a:latin typeface="Calibri"/>
                <a:ea typeface="Calibri"/>
                <a:cs typeface="Calibri"/>
                <a:sym typeface="Calibri"/>
              </a:rPr>
              <a:t>, 1: 35, e-value: 3e-41, 3e-41. 1:1 alignment for new start.</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a:t>
            </a:r>
            <a:r>
              <a:rPr b="0" i="0" lang="en-US" sz="4400" u="none" cap="none" strike="noStrike">
                <a:solidFill>
                  <a:schemeClr val="dk1"/>
                </a:solidFill>
                <a:latin typeface="Calibri"/>
                <a:ea typeface="Calibri"/>
                <a:cs typeface="Calibri"/>
                <a:sym typeface="Calibri"/>
              </a:rPr>
              <a:t>, Marcie, 1: 35, e-value: 5e-51, 1e-49. 1:1 alignment for new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Orpham, no data</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94 bp gap</a:t>
            </a:r>
            <a:endParaRPr b="0" i="0" sz="1400" u="none" cap="none" strike="noStrike">
              <a:solidFill>
                <a:srgbClr val="000000"/>
              </a:solidFill>
              <a:highlight>
                <a:srgbClr val="FFFF00"/>
              </a:highlight>
              <a:latin typeface="Arial"/>
              <a:ea typeface="Arial"/>
              <a:cs typeface="Arial"/>
              <a:sym typeface="Arial"/>
            </a:endParaRPr>
          </a:p>
          <a:p>
            <a:pPr indent="0" lvl="0" marL="914400" marR="0" rtl="0" algn="l">
              <a:lnSpc>
                <a:spcPct val="90000"/>
              </a:lnSpc>
              <a:spcBef>
                <a:spcPts val="1800"/>
              </a:spcBef>
              <a:spcAft>
                <a:spcPts val="0"/>
              </a:spcAft>
              <a:buNone/>
            </a:pPr>
            <a:r>
              <a:rPr lang="en-US" sz="4400">
                <a:solidFill>
                  <a:schemeClr val="dk1"/>
                </a:solidFill>
                <a:highlight>
                  <a:srgbClr val="FFFF00"/>
                </a:highlight>
                <a:latin typeface="Calibri"/>
                <a:ea typeface="Calibri"/>
                <a:cs typeface="Calibri"/>
                <a:sym typeface="Calibri"/>
              </a:rPr>
              <a:t>No coding potential in gap</a:t>
            </a:r>
            <a:endParaRPr b="0" i="0" sz="1400" u="none" cap="none" strike="noStrike">
              <a:solidFill>
                <a:srgbClr val="000000"/>
              </a:solidFill>
              <a:highlight>
                <a:srgbClr val="FFFF00"/>
              </a:highlight>
              <a:latin typeface="Arial"/>
              <a:ea typeface="Arial"/>
              <a:cs typeface="Arial"/>
              <a:sym typeface="Arial"/>
            </a:endParaRPr>
          </a:p>
        </p:txBody>
      </p:sp>
      <p:pic>
        <p:nvPicPr>
          <p:cNvPr id="362" name="Google Shape;362;g23312440cc2_1_911"/>
          <p:cNvPicPr preferRelativeResize="0"/>
          <p:nvPr/>
        </p:nvPicPr>
        <p:blipFill rotWithShape="1">
          <a:blip r:embed="rId3">
            <a:alphaModFix/>
          </a:blip>
          <a:srcRect b="0" l="0" r="0" t="0"/>
          <a:stretch/>
        </p:blipFill>
        <p:spPr>
          <a:xfrm>
            <a:off x="768931" y="5376854"/>
            <a:ext cx="8704624" cy="1075525"/>
          </a:xfrm>
          <a:prstGeom prst="rect">
            <a:avLst/>
          </a:prstGeom>
          <a:noFill/>
          <a:ln>
            <a:noFill/>
          </a:ln>
        </p:spPr>
      </p:pic>
      <p:pic>
        <p:nvPicPr>
          <p:cNvPr id="363" name="Google Shape;363;g23312440cc2_1_911"/>
          <p:cNvPicPr preferRelativeResize="0"/>
          <p:nvPr/>
        </p:nvPicPr>
        <p:blipFill rotWithShape="1">
          <a:blip r:embed="rId4">
            <a:alphaModFix/>
          </a:blip>
          <a:srcRect b="0" l="0" r="0" t="0"/>
          <a:stretch/>
        </p:blipFill>
        <p:spPr>
          <a:xfrm>
            <a:off x="491808" y="11998567"/>
            <a:ext cx="9258868" cy="1075525"/>
          </a:xfrm>
          <a:prstGeom prst="rect">
            <a:avLst/>
          </a:prstGeom>
          <a:noFill/>
          <a:ln>
            <a:noFill/>
          </a:ln>
        </p:spPr>
      </p:pic>
      <p:pic>
        <p:nvPicPr>
          <p:cNvPr id="364" name="Google Shape;364;g23312440cc2_1_911"/>
          <p:cNvPicPr preferRelativeResize="0"/>
          <p:nvPr/>
        </p:nvPicPr>
        <p:blipFill rotWithShape="1">
          <a:blip r:embed="rId5">
            <a:alphaModFix/>
          </a:blip>
          <a:srcRect b="0" l="0" r="0" t="0"/>
          <a:stretch/>
        </p:blipFill>
        <p:spPr>
          <a:xfrm>
            <a:off x="491800" y="13459774"/>
            <a:ext cx="11278251" cy="779087"/>
          </a:xfrm>
          <a:prstGeom prst="rect">
            <a:avLst/>
          </a:prstGeom>
          <a:noFill/>
          <a:ln>
            <a:noFill/>
          </a:ln>
        </p:spPr>
      </p:pic>
      <p:pic>
        <p:nvPicPr>
          <p:cNvPr id="365" name="Google Shape;365;g23312440cc2_1_911"/>
          <p:cNvPicPr preferRelativeResize="0"/>
          <p:nvPr/>
        </p:nvPicPr>
        <p:blipFill rotWithShape="1">
          <a:blip r:embed="rId6">
            <a:alphaModFix/>
          </a:blip>
          <a:srcRect b="0" l="0" r="0" t="0"/>
          <a:stretch/>
        </p:blipFill>
        <p:spPr>
          <a:xfrm>
            <a:off x="14090075" y="7487700"/>
            <a:ext cx="6727702" cy="2177425"/>
          </a:xfrm>
          <a:prstGeom prst="rect">
            <a:avLst/>
          </a:prstGeom>
          <a:noFill/>
          <a:ln>
            <a:noFill/>
          </a:ln>
        </p:spPr>
      </p:pic>
      <p:pic>
        <p:nvPicPr>
          <p:cNvPr id="366" name="Google Shape;366;g23312440cc2_1_911"/>
          <p:cNvPicPr preferRelativeResize="0"/>
          <p:nvPr/>
        </p:nvPicPr>
        <p:blipFill rotWithShape="1">
          <a:blip r:embed="rId7">
            <a:alphaModFix/>
          </a:blip>
          <a:srcRect b="0" l="0" r="0" t="0"/>
          <a:stretch/>
        </p:blipFill>
        <p:spPr>
          <a:xfrm>
            <a:off x="15575973" y="11652013"/>
            <a:ext cx="3428411" cy="3024099"/>
          </a:xfrm>
          <a:prstGeom prst="rect">
            <a:avLst/>
          </a:prstGeom>
          <a:noFill/>
          <a:ln>
            <a:noFill/>
          </a:ln>
        </p:spPr>
      </p:pic>
      <p:pic>
        <p:nvPicPr>
          <p:cNvPr id="367" name="Google Shape;367;g23312440cc2_1_911"/>
          <p:cNvPicPr preferRelativeResize="0"/>
          <p:nvPr/>
        </p:nvPicPr>
        <p:blipFill rotWithShape="1">
          <a:blip r:embed="rId8">
            <a:alphaModFix/>
          </a:blip>
          <a:srcRect b="0" l="0" r="0" t="0"/>
          <a:stretch/>
        </p:blipFill>
        <p:spPr>
          <a:xfrm>
            <a:off x="13627550" y="15852400"/>
            <a:ext cx="3372362" cy="3024101"/>
          </a:xfrm>
          <a:prstGeom prst="rect">
            <a:avLst/>
          </a:prstGeom>
          <a:noFill/>
          <a:ln>
            <a:noFill/>
          </a:ln>
        </p:spPr>
      </p:pic>
      <p:sp>
        <p:nvSpPr>
          <p:cNvPr id="368" name="Google Shape;368;g23312440cc2_1_911"/>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Helix-turn-helix DNA binding domain protein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Not same pham, but similar position as </a:t>
            </a:r>
            <a:r>
              <a:rPr b="0" i="0" lang="en-US" sz="4800" u="none" cap="none" strike="noStrike">
                <a:solidFill>
                  <a:schemeClr val="dk1"/>
                </a:solidFill>
                <a:latin typeface="Calibri"/>
                <a:ea typeface="Calibri"/>
                <a:cs typeface="Calibri"/>
                <a:sym typeface="Calibri"/>
              </a:rPr>
              <a:t>RobinRose</a:t>
            </a:r>
            <a:r>
              <a:rPr b="0" i="0" lang="en-US" sz="4400" u="none" cap="none" strike="noStrike">
                <a:solidFill>
                  <a:schemeClr val="dk1"/>
                </a:solidFill>
                <a:latin typeface="Calibri"/>
                <a:ea typeface="Calibri"/>
                <a:cs typeface="Calibri"/>
                <a:sym typeface="Calibri"/>
              </a:rPr>
              <a:t>_11, upstream from DNA binding protein and downstream from ribbon-helix-helix-DNA binding domain protein, and Kelcole_9, upstream from histidine triad nucleotide binding protein-helix and downstream from DNA binding domain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RobinRose_11, helix-turn-helix DNA binding domain protein, e = 3e-41; NCBI, Kelcole_9, helix-turn-helix DNA binding domain protein, e = 5e-51.</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a.4.5.28 (A:), alpha protein, prob = 98.95, E = 6.2e-8, coverage = 142.</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369" name="Google Shape;369;g23312440cc2_1_911"/>
          <p:cNvPicPr preferRelativeResize="0"/>
          <p:nvPr/>
        </p:nvPicPr>
        <p:blipFill rotWithShape="1">
          <a:blip r:embed="rId10">
            <a:alphaModFix/>
          </a:blip>
          <a:srcRect b="0" l="0" r="0" t="0"/>
          <a:stretch/>
        </p:blipFill>
        <p:spPr>
          <a:xfrm>
            <a:off x="34607650" y="11893924"/>
            <a:ext cx="2909383" cy="3644149"/>
          </a:xfrm>
          <a:prstGeom prst="rect">
            <a:avLst/>
          </a:prstGeom>
          <a:noFill/>
          <a:ln>
            <a:noFill/>
          </a:ln>
        </p:spPr>
      </p:pic>
      <p:pic>
        <p:nvPicPr>
          <p:cNvPr id="370" name="Google Shape;370;g23312440cc2_1_911"/>
          <p:cNvPicPr preferRelativeResize="0"/>
          <p:nvPr/>
        </p:nvPicPr>
        <p:blipFill rotWithShape="1">
          <a:blip r:embed="rId11">
            <a:alphaModFix/>
          </a:blip>
          <a:srcRect b="0" l="0" r="0" t="0"/>
          <a:stretch/>
        </p:blipFill>
        <p:spPr>
          <a:xfrm>
            <a:off x="28903938" y="17924000"/>
            <a:ext cx="8391525" cy="952500"/>
          </a:xfrm>
          <a:prstGeom prst="rect">
            <a:avLst/>
          </a:prstGeom>
          <a:noFill/>
          <a:ln>
            <a:noFill/>
          </a:ln>
        </p:spPr>
      </p:pic>
      <p:pic>
        <p:nvPicPr>
          <p:cNvPr id="371" name="Google Shape;371;g23312440cc2_1_911"/>
          <p:cNvPicPr preferRelativeResize="0"/>
          <p:nvPr/>
        </p:nvPicPr>
        <p:blipFill rotWithShape="1">
          <a:blip r:embed="rId12">
            <a:alphaModFix/>
          </a:blip>
          <a:srcRect b="0" l="0" r="0" t="0"/>
          <a:stretch/>
        </p:blipFill>
        <p:spPr>
          <a:xfrm>
            <a:off x="28903950" y="19069233"/>
            <a:ext cx="12787743" cy="913410"/>
          </a:xfrm>
          <a:prstGeom prst="rect">
            <a:avLst/>
          </a:prstGeom>
          <a:noFill/>
          <a:ln>
            <a:noFill/>
          </a:ln>
        </p:spPr>
      </p:pic>
      <p:pic>
        <p:nvPicPr>
          <p:cNvPr id="372" name="Google Shape;372;g23312440cc2_1_911"/>
          <p:cNvPicPr preferRelativeResize="0"/>
          <p:nvPr/>
        </p:nvPicPr>
        <p:blipFill rotWithShape="1">
          <a:blip r:embed="rId13">
            <a:alphaModFix/>
          </a:blip>
          <a:srcRect b="0" l="0" r="0" t="0"/>
          <a:stretch/>
        </p:blipFill>
        <p:spPr>
          <a:xfrm>
            <a:off x="28903948" y="21646800"/>
            <a:ext cx="5890897" cy="3024100"/>
          </a:xfrm>
          <a:prstGeom prst="rect">
            <a:avLst/>
          </a:prstGeom>
          <a:noFill/>
          <a:ln>
            <a:noFill/>
          </a:ln>
        </p:spPr>
      </p:pic>
      <p:pic>
        <p:nvPicPr>
          <p:cNvPr id="373" name="Google Shape;373;g23312440cc2_1_911"/>
          <p:cNvPicPr preferRelativeResize="0"/>
          <p:nvPr/>
        </p:nvPicPr>
        <p:blipFill rotWithShape="1">
          <a:blip r:embed="rId14">
            <a:alphaModFix/>
          </a:blip>
          <a:srcRect b="0" l="0" r="0" t="0"/>
          <a:stretch/>
        </p:blipFill>
        <p:spPr>
          <a:xfrm>
            <a:off x="35055576" y="21646788"/>
            <a:ext cx="7462198" cy="1767075"/>
          </a:xfrm>
          <a:prstGeom prst="rect">
            <a:avLst/>
          </a:prstGeom>
          <a:noFill/>
          <a:ln>
            <a:noFill/>
          </a:ln>
        </p:spPr>
      </p:pic>
      <p:pic>
        <p:nvPicPr>
          <p:cNvPr id="374" name="Google Shape;374;g23312440cc2_1_911"/>
          <p:cNvPicPr preferRelativeResize="0"/>
          <p:nvPr/>
        </p:nvPicPr>
        <p:blipFill rotWithShape="1">
          <a:blip r:embed="rId15">
            <a:alphaModFix/>
          </a:blip>
          <a:srcRect b="0" l="0" r="0" t="0"/>
          <a:stretch/>
        </p:blipFill>
        <p:spPr>
          <a:xfrm>
            <a:off x="35055575" y="23513812"/>
            <a:ext cx="8704625" cy="2534938"/>
          </a:xfrm>
          <a:prstGeom prst="rect">
            <a:avLst/>
          </a:prstGeom>
          <a:noFill/>
          <a:ln>
            <a:noFill/>
          </a:ln>
        </p:spPr>
      </p:pic>
      <p:pic>
        <p:nvPicPr>
          <p:cNvPr id="375" name="Google Shape;375;g23312440cc2_1_911"/>
          <p:cNvPicPr preferRelativeResize="0"/>
          <p:nvPr/>
        </p:nvPicPr>
        <p:blipFill rotWithShape="1">
          <a:blip r:embed="rId16">
            <a:alphaModFix/>
          </a:blip>
          <a:srcRect b="0" l="0" r="0" t="0"/>
          <a:stretch/>
        </p:blipFill>
        <p:spPr>
          <a:xfrm>
            <a:off x="998883" y="7487688"/>
            <a:ext cx="2256923" cy="2534950"/>
          </a:xfrm>
          <a:prstGeom prst="rect">
            <a:avLst/>
          </a:prstGeom>
          <a:noFill/>
          <a:ln>
            <a:noFill/>
          </a:ln>
        </p:spPr>
      </p:pic>
      <p:pic>
        <p:nvPicPr>
          <p:cNvPr id="376" name="Google Shape;376;g23312440cc2_1_911"/>
          <p:cNvPicPr preferRelativeResize="0"/>
          <p:nvPr/>
        </p:nvPicPr>
        <p:blipFill rotWithShape="1">
          <a:blip r:embed="rId17">
            <a:alphaModFix/>
          </a:blip>
          <a:srcRect b="0" l="0" r="0" t="0"/>
          <a:stretch/>
        </p:blipFill>
        <p:spPr>
          <a:xfrm>
            <a:off x="35206963" y="26148670"/>
            <a:ext cx="8401842" cy="970949"/>
          </a:xfrm>
          <a:prstGeom prst="rect">
            <a:avLst/>
          </a:prstGeom>
          <a:noFill/>
          <a:ln>
            <a:noFill/>
          </a:ln>
        </p:spPr>
      </p:pic>
      <p:pic>
        <p:nvPicPr>
          <p:cNvPr id="377" name="Google Shape;377;g23312440cc2_1_911"/>
          <p:cNvPicPr preferRelativeResize="0"/>
          <p:nvPr/>
        </p:nvPicPr>
        <p:blipFill rotWithShape="1">
          <a:blip r:embed="rId18">
            <a:alphaModFix/>
          </a:blip>
          <a:srcRect b="0" l="0" r="0" t="0"/>
          <a:stretch/>
        </p:blipFill>
        <p:spPr>
          <a:xfrm>
            <a:off x="19457500" y="11715264"/>
            <a:ext cx="3372349" cy="2897623"/>
          </a:xfrm>
          <a:prstGeom prst="rect">
            <a:avLst/>
          </a:prstGeom>
          <a:noFill/>
          <a:ln>
            <a:noFill/>
          </a:ln>
        </p:spPr>
      </p:pic>
      <p:pic>
        <p:nvPicPr>
          <p:cNvPr id="378" name="Google Shape;378;g23312440cc2_1_911"/>
          <p:cNvPicPr preferRelativeResize="0"/>
          <p:nvPr/>
        </p:nvPicPr>
        <p:blipFill rotWithShape="1">
          <a:blip r:embed="rId19">
            <a:alphaModFix/>
          </a:blip>
          <a:srcRect b="0" l="0" r="0" t="0"/>
          <a:stretch/>
        </p:blipFill>
        <p:spPr>
          <a:xfrm>
            <a:off x="17389375" y="15893592"/>
            <a:ext cx="3428400" cy="2941707"/>
          </a:xfrm>
          <a:prstGeom prst="rect">
            <a:avLst/>
          </a:prstGeom>
          <a:noFill/>
          <a:ln>
            <a:noFill/>
          </a:ln>
        </p:spPr>
      </p:pic>
      <p:sp>
        <p:nvSpPr>
          <p:cNvPr id="379" name="Google Shape;379;g23312440cc2_1_911"/>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3312440cc2_1_101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#12</a:t>
            </a:r>
            <a:r>
              <a:rPr lang="en-US" sz="10080"/>
              <a:t>	 Start: </a:t>
            </a:r>
            <a:r>
              <a:rPr lang="en-US" sz="10080">
                <a:solidFill>
                  <a:srgbClr val="0000FF"/>
                </a:solidFill>
              </a:rPr>
              <a:t>3,165</a:t>
            </a:r>
            <a:r>
              <a:rPr lang="en-US" sz="10080"/>
              <a:t>		Stop: </a:t>
            </a:r>
            <a:r>
              <a:rPr lang="en-US" sz="10080">
                <a:solidFill>
                  <a:srgbClr val="0000FF"/>
                </a:solidFill>
              </a:rPr>
              <a:t>3,016</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386" name="Google Shape;386;g23312440cc2_1_1012"/>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sz="4400"/>
          </a:p>
          <a:p>
            <a:pPr indent="0" lvl="0" marL="822960" rtl="0" algn="l">
              <a:lnSpc>
                <a:spcPct val="90000"/>
              </a:lnSpc>
              <a:spcBef>
                <a:spcPts val="3600"/>
              </a:spcBef>
              <a:spcAft>
                <a:spcPts val="0"/>
              </a:spcAft>
              <a:buSzPts val="1800"/>
              <a:buNone/>
            </a:pPr>
            <a:r>
              <a:t/>
            </a:r>
            <a:endParaRPr sz="4400"/>
          </a:p>
          <a:p>
            <a:pPr indent="0" lvl="0" marL="822960" rtl="0" algn="l">
              <a:lnSpc>
                <a:spcPct val="90000"/>
              </a:lnSpc>
              <a:spcBef>
                <a:spcPts val="3600"/>
              </a:spcBef>
              <a:spcAft>
                <a:spcPts val="0"/>
              </a:spcAft>
              <a:buSzPts val="1800"/>
              <a:buNone/>
            </a:pPr>
            <a:r>
              <a:rPr lang="en-US" sz="4400"/>
              <a:t> </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0" lvl="0" marL="822960" rtl="0" algn="l">
              <a:lnSpc>
                <a:spcPct val="90000"/>
              </a:lnSpc>
              <a:spcBef>
                <a:spcPts val="3600"/>
              </a:spcBef>
              <a:spcAft>
                <a:spcPts val="0"/>
              </a:spcAft>
              <a:buSzPts val="1800"/>
              <a:buNone/>
            </a:pPr>
            <a:r>
              <a:t/>
            </a:r>
            <a:endParaRPr sz="4800"/>
          </a:p>
          <a:p>
            <a:pPr indent="0" lvl="0" marL="82296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Kelcole and RobinRose are very similar</a:t>
            </a:r>
            <a:endParaRPr>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387" name="Google Shape;387;g23312440cc2_1_1012"/>
          <p:cNvSpPr txBox="1"/>
          <p:nvPr/>
        </p:nvSpPr>
        <p:spPr>
          <a:xfrm>
            <a:off x="14090069" y="327198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3,165</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 </a:t>
            </a: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a:t>
            </a:r>
            <a:r>
              <a:rPr b="0" i="0" lang="en-US" sz="4400" u="none" cap="none" strike="noStrike">
                <a:solidFill>
                  <a:srgbClr val="0000FF"/>
                </a:solidFill>
                <a:latin typeface="Calibri"/>
                <a:ea typeface="Calibri"/>
                <a:cs typeface="Calibri"/>
                <a:sym typeface="Calibri"/>
              </a:rPr>
              <a:t> Best, z=3.041, final=-2.794</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RobinRose, Kelcole, 1:1, e-value: 1e-22, 1e-22</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Tempo, OneInAGillian, 1:1, e-value: 1e-26, 6e-20</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No, and only called 15.8% of the time when present. Located on track 4 behind Fregley_13.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highlight>
                  <a:srgbClr val="FFFF00"/>
                </a:highlight>
                <a:latin typeface="Calibri"/>
                <a:ea typeface="Calibri"/>
                <a:cs typeface="Calibri"/>
                <a:sym typeface="Calibri"/>
              </a:rPr>
              <a:t>Gap: </a:t>
            </a:r>
            <a:r>
              <a:rPr b="0" i="0" lang="en-US" sz="4400" u="none" cap="none" strike="noStrike">
                <a:solidFill>
                  <a:srgbClr val="0000FF"/>
                </a:solidFill>
                <a:highlight>
                  <a:srgbClr val="FFFF00"/>
                </a:highlight>
                <a:latin typeface="Calibri"/>
                <a:ea typeface="Calibri"/>
                <a:cs typeface="Calibri"/>
                <a:sym typeface="Calibri"/>
              </a:rPr>
              <a:t>81 bp gap, </a:t>
            </a:r>
            <a:r>
              <a:rPr lang="en-US" sz="4400">
                <a:solidFill>
                  <a:srgbClr val="0000FF"/>
                </a:solidFill>
                <a:highlight>
                  <a:srgbClr val="FFFF00"/>
                </a:highlight>
                <a:latin typeface="Calibri"/>
                <a:ea typeface="Calibri"/>
                <a:cs typeface="Calibri"/>
                <a:sym typeface="Calibri"/>
              </a:rPr>
              <a:t>no </a:t>
            </a:r>
            <a:r>
              <a:rPr b="0" i="0" lang="en-US" sz="4400" u="none" cap="none" strike="noStrike">
                <a:solidFill>
                  <a:srgbClr val="0000FF"/>
                </a:solidFill>
                <a:highlight>
                  <a:srgbClr val="FFFF00"/>
                </a:highlight>
                <a:latin typeface="Calibri"/>
                <a:ea typeface="Calibri"/>
                <a:cs typeface="Calibri"/>
                <a:sym typeface="Calibri"/>
              </a:rPr>
              <a:t>coding potential. </a:t>
            </a:r>
            <a:endParaRPr b="0" i="0" sz="1400" u="none" cap="none" strike="noStrike">
              <a:solidFill>
                <a:srgbClr val="000000"/>
              </a:solidFill>
              <a:highlight>
                <a:srgbClr val="FFFF00"/>
              </a:highlight>
              <a:latin typeface="Arial"/>
              <a:ea typeface="Arial"/>
              <a:cs typeface="Arial"/>
              <a:sym typeface="Arial"/>
            </a:endParaRPr>
          </a:p>
        </p:txBody>
      </p:sp>
      <p:sp>
        <p:nvSpPr>
          <p:cNvPr id="388" name="Google Shape;388;g23312440cc2_1_1012"/>
          <p:cNvSpPr txBox="1"/>
          <p:nvPr/>
        </p:nvSpPr>
        <p:spPr>
          <a:xfrm>
            <a:off x="28038548" y="3224584"/>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Helix-Turn-Helix DNA Binding Domain</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Tempo_11 and Kelcole_10. Located upstream of genes with no known function, and downstream of Ribbon-Helix-Helix DNA Binding Domain Protein.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Kelcole_10, Helix-Turn_Helix DNA Binding Domain Protein, PhagesDB, e=1e-22/Tempo, Helix-Turn-Helix DNA Binding Domain Protein, NCBI, e=1e-26.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Many significant hits, top 2. 1) a.6.1.5, DNA Binding Protein, prob=99.19%, e=3.4e-10, coverage=140%??? 2) </a:t>
            </a:r>
            <a:r>
              <a:rPr b="0" i="0" lang="en-US" sz="4400" u="none" cap="none" strike="noStrike">
                <a:solidFill>
                  <a:srgbClr val="0000FF"/>
                </a:solidFill>
                <a:highlight>
                  <a:srgbClr val="FEFEFE"/>
                </a:highlight>
                <a:latin typeface="Calibri"/>
                <a:ea typeface="Calibri"/>
                <a:cs typeface="Calibri"/>
                <a:sym typeface="Calibri"/>
              </a:rPr>
              <a:t>Putative DNA-binding protein, DNA Binding Protein, prob=98.94%, e=1.3e-8, coverage=145%??</a:t>
            </a:r>
            <a:endParaRPr b="0" i="0" sz="4400" u="none" cap="none" strike="noStrike">
              <a:solidFill>
                <a:srgbClr val="0000FF"/>
              </a:solidFill>
              <a:latin typeface="Calibri"/>
              <a:ea typeface="Calibri"/>
              <a:cs typeface="Calibri"/>
              <a:sym typeface="Calibri"/>
            </a:endParaRPr>
          </a:p>
        </p:txBody>
      </p:sp>
      <p:pic>
        <p:nvPicPr>
          <p:cNvPr id="389" name="Google Shape;389;g23312440cc2_1_1012"/>
          <p:cNvPicPr preferRelativeResize="0"/>
          <p:nvPr/>
        </p:nvPicPr>
        <p:blipFill rotWithShape="1">
          <a:blip r:embed="rId4">
            <a:alphaModFix/>
          </a:blip>
          <a:srcRect b="0" l="0" r="0" t="0"/>
          <a:stretch/>
        </p:blipFill>
        <p:spPr>
          <a:xfrm>
            <a:off x="768930" y="6051353"/>
            <a:ext cx="8105924" cy="1569325"/>
          </a:xfrm>
          <a:prstGeom prst="rect">
            <a:avLst/>
          </a:prstGeom>
          <a:noFill/>
          <a:ln>
            <a:noFill/>
          </a:ln>
        </p:spPr>
      </p:pic>
      <p:pic>
        <p:nvPicPr>
          <p:cNvPr id="390" name="Google Shape;390;g23312440cc2_1_1012"/>
          <p:cNvPicPr preferRelativeResize="0"/>
          <p:nvPr/>
        </p:nvPicPr>
        <p:blipFill rotWithShape="1">
          <a:blip r:embed="rId5">
            <a:alphaModFix/>
          </a:blip>
          <a:srcRect b="0" l="0" r="0" t="0"/>
          <a:stretch/>
        </p:blipFill>
        <p:spPr>
          <a:xfrm>
            <a:off x="1077365" y="10400109"/>
            <a:ext cx="2177275" cy="3479375"/>
          </a:xfrm>
          <a:prstGeom prst="rect">
            <a:avLst/>
          </a:prstGeom>
          <a:noFill/>
          <a:ln>
            <a:noFill/>
          </a:ln>
        </p:spPr>
      </p:pic>
      <p:pic>
        <p:nvPicPr>
          <p:cNvPr id="391" name="Google Shape;391;g23312440cc2_1_1012"/>
          <p:cNvPicPr preferRelativeResize="0"/>
          <p:nvPr/>
        </p:nvPicPr>
        <p:blipFill rotWithShape="1">
          <a:blip r:embed="rId6">
            <a:alphaModFix/>
          </a:blip>
          <a:srcRect b="0" l="0" r="0" t="0"/>
          <a:stretch/>
        </p:blipFill>
        <p:spPr>
          <a:xfrm>
            <a:off x="1077399" y="16191727"/>
            <a:ext cx="12313125" cy="1311725"/>
          </a:xfrm>
          <a:prstGeom prst="rect">
            <a:avLst/>
          </a:prstGeom>
          <a:noFill/>
          <a:ln>
            <a:noFill/>
          </a:ln>
        </p:spPr>
      </p:pic>
      <p:pic>
        <p:nvPicPr>
          <p:cNvPr id="392" name="Google Shape;392;g23312440cc2_1_1012"/>
          <p:cNvPicPr preferRelativeResize="0"/>
          <p:nvPr/>
        </p:nvPicPr>
        <p:blipFill rotWithShape="1">
          <a:blip r:embed="rId7">
            <a:alphaModFix/>
          </a:blip>
          <a:srcRect b="0" l="0" r="0" t="0"/>
          <a:stretch/>
        </p:blipFill>
        <p:spPr>
          <a:xfrm>
            <a:off x="768925" y="18191025"/>
            <a:ext cx="12313126" cy="569876"/>
          </a:xfrm>
          <a:prstGeom prst="rect">
            <a:avLst/>
          </a:prstGeom>
          <a:noFill/>
          <a:ln>
            <a:noFill/>
          </a:ln>
        </p:spPr>
      </p:pic>
      <p:pic>
        <p:nvPicPr>
          <p:cNvPr id="393" name="Google Shape;393;g23312440cc2_1_1012"/>
          <p:cNvPicPr preferRelativeResize="0"/>
          <p:nvPr/>
        </p:nvPicPr>
        <p:blipFill rotWithShape="1">
          <a:blip r:embed="rId8">
            <a:alphaModFix/>
          </a:blip>
          <a:srcRect b="0" l="0" r="0" t="0"/>
          <a:stretch/>
        </p:blipFill>
        <p:spPr>
          <a:xfrm>
            <a:off x="15012514" y="12520356"/>
            <a:ext cx="4371975" cy="3390900"/>
          </a:xfrm>
          <a:prstGeom prst="rect">
            <a:avLst/>
          </a:prstGeom>
          <a:noFill/>
          <a:ln>
            <a:noFill/>
          </a:ln>
        </p:spPr>
      </p:pic>
      <p:pic>
        <p:nvPicPr>
          <p:cNvPr id="394" name="Google Shape;394;g23312440cc2_1_1012"/>
          <p:cNvPicPr preferRelativeResize="0"/>
          <p:nvPr/>
        </p:nvPicPr>
        <p:blipFill rotWithShape="1">
          <a:blip r:embed="rId9">
            <a:alphaModFix/>
          </a:blip>
          <a:srcRect b="0" l="0" r="0" t="0"/>
          <a:stretch/>
        </p:blipFill>
        <p:spPr>
          <a:xfrm>
            <a:off x="20492076" y="13157043"/>
            <a:ext cx="6438900" cy="2400300"/>
          </a:xfrm>
          <a:prstGeom prst="rect">
            <a:avLst/>
          </a:prstGeom>
          <a:noFill/>
          <a:ln>
            <a:noFill/>
          </a:ln>
        </p:spPr>
      </p:pic>
      <p:pic>
        <p:nvPicPr>
          <p:cNvPr id="395" name="Google Shape;395;g23312440cc2_1_1012"/>
          <p:cNvPicPr preferRelativeResize="0"/>
          <p:nvPr/>
        </p:nvPicPr>
        <p:blipFill rotWithShape="1">
          <a:blip r:embed="rId10">
            <a:alphaModFix/>
          </a:blip>
          <a:srcRect b="0" l="0" r="0" t="0"/>
          <a:stretch/>
        </p:blipFill>
        <p:spPr>
          <a:xfrm>
            <a:off x="35378250" y="10518600"/>
            <a:ext cx="1451300" cy="3768975"/>
          </a:xfrm>
          <a:prstGeom prst="rect">
            <a:avLst/>
          </a:prstGeom>
          <a:noFill/>
          <a:ln>
            <a:noFill/>
          </a:ln>
        </p:spPr>
      </p:pic>
      <p:pic>
        <p:nvPicPr>
          <p:cNvPr id="396" name="Google Shape;396;g23312440cc2_1_1012"/>
          <p:cNvPicPr preferRelativeResize="0"/>
          <p:nvPr/>
        </p:nvPicPr>
        <p:blipFill rotWithShape="1">
          <a:blip r:embed="rId6">
            <a:alphaModFix/>
          </a:blip>
          <a:srcRect b="0" l="0" r="0" t="0"/>
          <a:stretch/>
        </p:blipFill>
        <p:spPr>
          <a:xfrm>
            <a:off x="28762174" y="17071427"/>
            <a:ext cx="12313125" cy="1311725"/>
          </a:xfrm>
          <a:prstGeom prst="rect">
            <a:avLst/>
          </a:prstGeom>
          <a:noFill/>
          <a:ln>
            <a:noFill/>
          </a:ln>
        </p:spPr>
      </p:pic>
      <p:pic>
        <p:nvPicPr>
          <p:cNvPr id="397" name="Google Shape;397;g23312440cc2_1_1012"/>
          <p:cNvPicPr preferRelativeResize="0"/>
          <p:nvPr/>
        </p:nvPicPr>
        <p:blipFill rotWithShape="1">
          <a:blip r:embed="rId7">
            <a:alphaModFix/>
          </a:blip>
          <a:srcRect b="0" l="0" r="0" t="0"/>
          <a:stretch/>
        </p:blipFill>
        <p:spPr>
          <a:xfrm>
            <a:off x="29039125" y="18645038"/>
            <a:ext cx="12313126" cy="569876"/>
          </a:xfrm>
          <a:prstGeom prst="rect">
            <a:avLst/>
          </a:prstGeom>
          <a:noFill/>
          <a:ln>
            <a:noFill/>
          </a:ln>
        </p:spPr>
      </p:pic>
      <p:pic>
        <p:nvPicPr>
          <p:cNvPr id="398" name="Google Shape;398;g23312440cc2_1_1012"/>
          <p:cNvPicPr preferRelativeResize="0"/>
          <p:nvPr/>
        </p:nvPicPr>
        <p:blipFill rotWithShape="1">
          <a:blip r:embed="rId11">
            <a:alphaModFix/>
          </a:blip>
          <a:srcRect b="0" l="0" r="0" t="0"/>
          <a:stretch/>
        </p:blipFill>
        <p:spPr>
          <a:xfrm>
            <a:off x="29039113" y="21953084"/>
            <a:ext cx="8686800" cy="1990725"/>
          </a:xfrm>
          <a:prstGeom prst="rect">
            <a:avLst/>
          </a:prstGeom>
          <a:noFill/>
          <a:ln>
            <a:noFill/>
          </a:ln>
        </p:spPr>
      </p:pic>
      <p:pic>
        <p:nvPicPr>
          <p:cNvPr id="399" name="Google Shape;399;g23312440cc2_1_1012"/>
          <p:cNvPicPr preferRelativeResize="0"/>
          <p:nvPr/>
        </p:nvPicPr>
        <p:blipFill rotWithShape="1">
          <a:blip r:embed="rId12">
            <a:alphaModFix/>
          </a:blip>
          <a:srcRect b="0" l="0" r="0" t="0"/>
          <a:stretch/>
        </p:blipFill>
        <p:spPr>
          <a:xfrm>
            <a:off x="29039113" y="23943784"/>
            <a:ext cx="7772400" cy="3143250"/>
          </a:xfrm>
          <a:prstGeom prst="rect">
            <a:avLst/>
          </a:prstGeom>
          <a:noFill/>
          <a:ln>
            <a:noFill/>
          </a:ln>
        </p:spPr>
      </p:pic>
      <p:pic>
        <p:nvPicPr>
          <p:cNvPr id="400" name="Google Shape;400;g23312440cc2_1_1012"/>
          <p:cNvPicPr preferRelativeResize="0"/>
          <p:nvPr/>
        </p:nvPicPr>
        <p:blipFill rotWithShape="1">
          <a:blip r:embed="rId13">
            <a:alphaModFix/>
          </a:blip>
          <a:srcRect b="0" l="0" r="0" t="0"/>
          <a:stretch/>
        </p:blipFill>
        <p:spPr>
          <a:xfrm>
            <a:off x="35568755" y="5629421"/>
            <a:ext cx="7551539" cy="1569325"/>
          </a:xfrm>
          <a:prstGeom prst="rect">
            <a:avLst/>
          </a:prstGeom>
          <a:noFill/>
          <a:ln>
            <a:noFill/>
          </a:ln>
        </p:spPr>
      </p:pic>
      <p:pic>
        <p:nvPicPr>
          <p:cNvPr id="401" name="Google Shape;401;g23312440cc2_1_1012"/>
          <p:cNvPicPr preferRelativeResize="0"/>
          <p:nvPr/>
        </p:nvPicPr>
        <p:blipFill rotWithShape="1">
          <a:blip r:embed="rId14">
            <a:alphaModFix/>
          </a:blip>
          <a:srcRect b="0" l="0" r="0" t="0"/>
          <a:stretch/>
        </p:blipFill>
        <p:spPr>
          <a:xfrm>
            <a:off x="14671100" y="6746375"/>
            <a:ext cx="9467850" cy="1743075"/>
          </a:xfrm>
          <a:prstGeom prst="rect">
            <a:avLst/>
          </a:prstGeom>
          <a:noFill/>
          <a:ln>
            <a:noFill/>
          </a:ln>
        </p:spPr>
      </p:pic>
      <p:pic>
        <p:nvPicPr>
          <p:cNvPr id="402" name="Google Shape;402;g23312440cc2_1_1012"/>
          <p:cNvPicPr preferRelativeResize="0"/>
          <p:nvPr/>
        </p:nvPicPr>
        <p:blipFill rotWithShape="1">
          <a:blip r:embed="rId15">
            <a:alphaModFix/>
          </a:blip>
          <a:srcRect b="0" l="0" r="0" t="0"/>
          <a:stretch/>
        </p:blipFill>
        <p:spPr>
          <a:xfrm>
            <a:off x="14483688" y="17650759"/>
            <a:ext cx="6774888" cy="1650410"/>
          </a:xfrm>
          <a:prstGeom prst="rect">
            <a:avLst/>
          </a:prstGeom>
          <a:noFill/>
          <a:ln>
            <a:noFill/>
          </a:ln>
        </p:spPr>
      </p:pic>
      <p:pic>
        <p:nvPicPr>
          <p:cNvPr id="403" name="Google Shape;403;g23312440cc2_1_1012"/>
          <p:cNvPicPr preferRelativeResize="0"/>
          <p:nvPr/>
        </p:nvPicPr>
        <p:blipFill rotWithShape="1">
          <a:blip r:embed="rId16">
            <a:alphaModFix/>
          </a:blip>
          <a:srcRect b="0" l="0" r="0" t="0"/>
          <a:stretch/>
        </p:blipFill>
        <p:spPr>
          <a:xfrm>
            <a:off x="21451277" y="17503449"/>
            <a:ext cx="6158437" cy="1311725"/>
          </a:xfrm>
          <a:prstGeom prst="rect">
            <a:avLst/>
          </a:prstGeom>
          <a:noFill/>
          <a:ln>
            <a:noFill/>
          </a:ln>
        </p:spPr>
      </p:pic>
      <p:pic>
        <p:nvPicPr>
          <p:cNvPr id="404" name="Google Shape;404;g23312440cc2_1_1012"/>
          <p:cNvPicPr preferRelativeResize="0"/>
          <p:nvPr/>
        </p:nvPicPr>
        <p:blipFill rotWithShape="1">
          <a:blip r:embed="rId17">
            <a:alphaModFix/>
          </a:blip>
          <a:srcRect b="0" l="0" r="0" t="0"/>
          <a:stretch/>
        </p:blipFill>
        <p:spPr>
          <a:xfrm>
            <a:off x="14148367" y="20320122"/>
            <a:ext cx="7445542" cy="779475"/>
          </a:xfrm>
          <a:prstGeom prst="rect">
            <a:avLst/>
          </a:prstGeom>
          <a:noFill/>
          <a:ln>
            <a:noFill/>
          </a:ln>
        </p:spPr>
      </p:pic>
      <p:pic>
        <p:nvPicPr>
          <p:cNvPr id="405" name="Google Shape;405;g23312440cc2_1_1012"/>
          <p:cNvPicPr preferRelativeResize="0"/>
          <p:nvPr/>
        </p:nvPicPr>
        <p:blipFill rotWithShape="1">
          <a:blip r:embed="rId18">
            <a:alphaModFix/>
          </a:blip>
          <a:srcRect b="0" l="0" r="0" t="0"/>
          <a:stretch/>
        </p:blipFill>
        <p:spPr>
          <a:xfrm>
            <a:off x="21258577" y="19935898"/>
            <a:ext cx="6774876" cy="1163712"/>
          </a:xfrm>
          <a:prstGeom prst="rect">
            <a:avLst/>
          </a:prstGeom>
          <a:noFill/>
          <a:ln>
            <a:noFill/>
          </a:ln>
        </p:spPr>
      </p:pic>
      <p:sp>
        <p:nvSpPr>
          <p:cNvPr id="406" name="Google Shape;406;g23312440cc2_1_1012"/>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23312440cc2_3_40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#13</a:t>
            </a:r>
            <a:r>
              <a:rPr lang="en-US" sz="10080"/>
              <a:t>	Start: </a:t>
            </a:r>
            <a:r>
              <a:rPr lang="en-US" sz="10080">
                <a:solidFill>
                  <a:srgbClr val="0B5394"/>
                </a:solidFill>
              </a:rPr>
              <a:t>3247</a:t>
            </a:r>
            <a:r>
              <a:rPr lang="en-US" sz="10080"/>
              <a:t>		Stop: </a:t>
            </a:r>
            <a:r>
              <a:rPr lang="en-US" sz="10080">
                <a:solidFill>
                  <a:srgbClr val="0B5394"/>
                </a:solidFill>
              </a:rPr>
              <a:t>3627 </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413" name="Google Shape;413;g23312440cc2_3_40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Forward</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sz="4400"/>
          </a:p>
          <a:p>
            <a:pPr indent="0" lvl="0" marL="82296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RobinRose, Kelcole,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414" name="Google Shape;414;g23312440cc2_3_40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z=2.088, final=--5.087; not best- best: z=2.909, final= –2.780</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Tempo- Evalue: 2e-72,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2e-69,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Not the most called start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81 bp gap</a:t>
            </a:r>
            <a:endParaRPr b="0" i="0" sz="1400" u="none" cap="none" strike="noStrike">
              <a:solidFill>
                <a:srgbClr val="000000"/>
              </a:solidFill>
              <a:highlight>
                <a:srgbClr val="FFFF00"/>
              </a:highlight>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highlight>
                  <a:srgbClr val="FFFF00"/>
                </a:highlight>
                <a:latin typeface="Calibri"/>
                <a:ea typeface="Calibri"/>
                <a:cs typeface="Calibri"/>
                <a:sym typeface="Calibri"/>
              </a:rPr>
              <a:t>Large gap</a:t>
            </a:r>
            <a:endParaRPr b="0" i="0" sz="1400" u="none" cap="none" strike="noStrike">
              <a:solidFill>
                <a:srgbClr val="000000"/>
              </a:solidFill>
              <a:highlight>
                <a:srgbClr val="FFFF00"/>
              </a:highlight>
              <a:latin typeface="Arial"/>
              <a:ea typeface="Arial"/>
              <a:cs typeface="Arial"/>
              <a:sym typeface="Arial"/>
            </a:endParaRPr>
          </a:p>
        </p:txBody>
      </p:sp>
      <p:sp>
        <p:nvSpPr>
          <p:cNvPr id="415" name="Google Shape;415;g23312440cc2_3_400"/>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RobinRose_14 and Tempo_13, upstream of ribbon-helix-helix and DNA binding domain proteinA</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RobinRose_14,  e= 5e-24 , function unknown, phagesdb;  Phage Tempo, hypothetical protein, e= 7e-28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416" name="Google Shape;416;g23312440cc2_3_400"/>
          <p:cNvPicPr preferRelativeResize="0"/>
          <p:nvPr/>
        </p:nvPicPr>
        <p:blipFill rotWithShape="1">
          <a:blip r:embed="rId4">
            <a:alphaModFix/>
          </a:blip>
          <a:srcRect b="0" l="0" r="0" t="0"/>
          <a:stretch/>
        </p:blipFill>
        <p:spPr>
          <a:xfrm>
            <a:off x="7889875" y="4573600"/>
            <a:ext cx="5537200" cy="600300"/>
          </a:xfrm>
          <a:prstGeom prst="rect">
            <a:avLst/>
          </a:prstGeom>
          <a:noFill/>
          <a:ln>
            <a:noFill/>
          </a:ln>
        </p:spPr>
      </p:pic>
      <p:pic>
        <p:nvPicPr>
          <p:cNvPr id="417" name="Google Shape;417;g23312440cc2_3_400"/>
          <p:cNvPicPr preferRelativeResize="0"/>
          <p:nvPr/>
        </p:nvPicPr>
        <p:blipFill rotWithShape="1">
          <a:blip r:embed="rId5">
            <a:alphaModFix/>
          </a:blip>
          <a:srcRect b="0" l="0" r="0" t="0"/>
          <a:stretch/>
        </p:blipFill>
        <p:spPr>
          <a:xfrm>
            <a:off x="5718986" y="7434238"/>
            <a:ext cx="4094663" cy="4260362"/>
          </a:xfrm>
          <a:prstGeom prst="rect">
            <a:avLst/>
          </a:prstGeom>
          <a:noFill/>
          <a:ln>
            <a:noFill/>
          </a:ln>
        </p:spPr>
      </p:pic>
      <p:pic>
        <p:nvPicPr>
          <p:cNvPr id="418" name="Google Shape;418;g23312440cc2_3_400"/>
          <p:cNvPicPr preferRelativeResize="0"/>
          <p:nvPr/>
        </p:nvPicPr>
        <p:blipFill rotWithShape="1">
          <a:blip r:embed="rId6">
            <a:alphaModFix/>
          </a:blip>
          <a:srcRect b="0" l="0" r="0" t="12861"/>
          <a:stretch/>
        </p:blipFill>
        <p:spPr>
          <a:xfrm>
            <a:off x="768925" y="18152074"/>
            <a:ext cx="9525274" cy="1189700"/>
          </a:xfrm>
          <a:prstGeom prst="rect">
            <a:avLst/>
          </a:prstGeom>
          <a:noFill/>
          <a:ln>
            <a:noFill/>
          </a:ln>
        </p:spPr>
      </p:pic>
      <p:pic>
        <p:nvPicPr>
          <p:cNvPr id="419" name="Google Shape;419;g23312440cc2_3_400"/>
          <p:cNvPicPr preferRelativeResize="0"/>
          <p:nvPr/>
        </p:nvPicPr>
        <p:blipFill rotWithShape="1">
          <a:blip r:embed="rId7">
            <a:alphaModFix/>
          </a:blip>
          <a:srcRect b="0" l="0" r="0" t="0"/>
          <a:stretch/>
        </p:blipFill>
        <p:spPr>
          <a:xfrm>
            <a:off x="768913" y="13819593"/>
            <a:ext cx="10626437" cy="2658789"/>
          </a:xfrm>
          <a:prstGeom prst="rect">
            <a:avLst/>
          </a:prstGeom>
          <a:noFill/>
          <a:ln>
            <a:noFill/>
          </a:ln>
        </p:spPr>
      </p:pic>
      <p:pic>
        <p:nvPicPr>
          <p:cNvPr id="420" name="Google Shape;420;g23312440cc2_3_400"/>
          <p:cNvPicPr preferRelativeResize="0"/>
          <p:nvPr/>
        </p:nvPicPr>
        <p:blipFill rotWithShape="1">
          <a:blip r:embed="rId8">
            <a:alphaModFix/>
          </a:blip>
          <a:srcRect b="0" l="0" r="0" t="0"/>
          <a:stretch/>
        </p:blipFill>
        <p:spPr>
          <a:xfrm>
            <a:off x="14090125" y="5933318"/>
            <a:ext cx="6018214" cy="3271925"/>
          </a:xfrm>
          <a:prstGeom prst="rect">
            <a:avLst/>
          </a:prstGeom>
          <a:noFill/>
          <a:ln>
            <a:noFill/>
          </a:ln>
        </p:spPr>
      </p:pic>
      <p:pic>
        <p:nvPicPr>
          <p:cNvPr id="421" name="Google Shape;421;g23312440cc2_3_400"/>
          <p:cNvPicPr preferRelativeResize="0"/>
          <p:nvPr/>
        </p:nvPicPr>
        <p:blipFill rotWithShape="1">
          <a:blip r:embed="rId9">
            <a:alphaModFix/>
          </a:blip>
          <a:srcRect b="0" l="0" r="0" t="0"/>
          <a:stretch/>
        </p:blipFill>
        <p:spPr>
          <a:xfrm>
            <a:off x="21320838" y="12882518"/>
            <a:ext cx="5448300" cy="1933575"/>
          </a:xfrm>
          <a:prstGeom prst="rect">
            <a:avLst/>
          </a:prstGeom>
          <a:noFill/>
          <a:ln>
            <a:noFill/>
          </a:ln>
        </p:spPr>
      </p:pic>
      <p:pic>
        <p:nvPicPr>
          <p:cNvPr id="422" name="Google Shape;422;g23312440cc2_3_400"/>
          <p:cNvPicPr preferRelativeResize="0"/>
          <p:nvPr/>
        </p:nvPicPr>
        <p:blipFill rotWithShape="1">
          <a:blip r:embed="rId10">
            <a:alphaModFix/>
          </a:blip>
          <a:srcRect b="0" l="0" r="0" t="0"/>
          <a:stretch/>
        </p:blipFill>
        <p:spPr>
          <a:xfrm>
            <a:off x="13092538" y="13011106"/>
            <a:ext cx="7191375" cy="1676400"/>
          </a:xfrm>
          <a:prstGeom prst="rect">
            <a:avLst/>
          </a:prstGeom>
          <a:noFill/>
          <a:ln>
            <a:noFill/>
          </a:ln>
        </p:spPr>
      </p:pic>
      <p:pic>
        <p:nvPicPr>
          <p:cNvPr id="423" name="Google Shape;423;g23312440cc2_3_400"/>
          <p:cNvPicPr preferRelativeResize="0"/>
          <p:nvPr/>
        </p:nvPicPr>
        <p:blipFill rotWithShape="1">
          <a:blip r:embed="rId11">
            <a:alphaModFix/>
          </a:blip>
          <a:srcRect b="0" l="0" r="0" t="0"/>
          <a:stretch/>
        </p:blipFill>
        <p:spPr>
          <a:xfrm>
            <a:off x="13054438" y="17085743"/>
            <a:ext cx="7267575" cy="2495550"/>
          </a:xfrm>
          <a:prstGeom prst="rect">
            <a:avLst/>
          </a:prstGeom>
          <a:noFill/>
          <a:ln>
            <a:noFill/>
          </a:ln>
        </p:spPr>
      </p:pic>
      <p:pic>
        <p:nvPicPr>
          <p:cNvPr id="424" name="Google Shape;424;g23312440cc2_3_400"/>
          <p:cNvPicPr preferRelativeResize="0"/>
          <p:nvPr/>
        </p:nvPicPr>
        <p:blipFill rotWithShape="1">
          <a:blip r:embed="rId12">
            <a:alphaModFix/>
          </a:blip>
          <a:srcRect b="0" l="0" r="0" t="0"/>
          <a:stretch/>
        </p:blipFill>
        <p:spPr>
          <a:xfrm>
            <a:off x="20796963" y="17513431"/>
            <a:ext cx="6534150" cy="1019175"/>
          </a:xfrm>
          <a:prstGeom prst="rect">
            <a:avLst/>
          </a:prstGeom>
          <a:noFill/>
          <a:ln>
            <a:noFill/>
          </a:ln>
        </p:spPr>
      </p:pic>
      <p:pic>
        <p:nvPicPr>
          <p:cNvPr id="425" name="Google Shape;425;g23312440cc2_3_400"/>
          <p:cNvPicPr preferRelativeResize="0"/>
          <p:nvPr/>
        </p:nvPicPr>
        <p:blipFill rotWithShape="1">
          <a:blip r:embed="rId13">
            <a:alphaModFix/>
          </a:blip>
          <a:srcRect b="0" l="0" r="0" t="0"/>
          <a:stretch/>
        </p:blipFill>
        <p:spPr>
          <a:xfrm>
            <a:off x="21058913" y="18933593"/>
            <a:ext cx="6010275" cy="647700"/>
          </a:xfrm>
          <a:prstGeom prst="rect">
            <a:avLst/>
          </a:prstGeom>
          <a:noFill/>
          <a:ln>
            <a:noFill/>
          </a:ln>
        </p:spPr>
      </p:pic>
      <p:pic>
        <p:nvPicPr>
          <p:cNvPr id="426" name="Google Shape;426;g23312440cc2_3_400"/>
          <p:cNvPicPr preferRelativeResize="0"/>
          <p:nvPr/>
        </p:nvPicPr>
        <p:blipFill rotWithShape="1">
          <a:blip r:embed="rId14">
            <a:alphaModFix/>
          </a:blip>
          <a:srcRect b="0" l="0" r="0" t="0"/>
          <a:stretch/>
        </p:blipFill>
        <p:spPr>
          <a:xfrm>
            <a:off x="36065185" y="8805850"/>
            <a:ext cx="4605741" cy="3691700"/>
          </a:xfrm>
          <a:prstGeom prst="rect">
            <a:avLst/>
          </a:prstGeom>
          <a:noFill/>
          <a:ln>
            <a:noFill/>
          </a:ln>
        </p:spPr>
      </p:pic>
      <p:pic>
        <p:nvPicPr>
          <p:cNvPr id="427" name="Google Shape;427;g23312440cc2_3_400"/>
          <p:cNvPicPr preferRelativeResize="0"/>
          <p:nvPr/>
        </p:nvPicPr>
        <p:blipFill rotWithShape="1">
          <a:blip r:embed="rId15">
            <a:alphaModFix/>
          </a:blip>
          <a:srcRect b="0" l="0" r="0" t="0"/>
          <a:stretch/>
        </p:blipFill>
        <p:spPr>
          <a:xfrm>
            <a:off x="27331118" y="15095025"/>
            <a:ext cx="5984979" cy="596875"/>
          </a:xfrm>
          <a:prstGeom prst="rect">
            <a:avLst/>
          </a:prstGeom>
          <a:noFill/>
          <a:ln>
            <a:noFill/>
          </a:ln>
        </p:spPr>
      </p:pic>
      <p:pic>
        <p:nvPicPr>
          <p:cNvPr id="428" name="Google Shape;428;g23312440cc2_3_400"/>
          <p:cNvPicPr preferRelativeResize="0"/>
          <p:nvPr/>
        </p:nvPicPr>
        <p:blipFill rotWithShape="1">
          <a:blip r:embed="rId16">
            <a:alphaModFix/>
          </a:blip>
          <a:srcRect b="0" l="0" r="0" t="0"/>
          <a:stretch/>
        </p:blipFill>
        <p:spPr>
          <a:xfrm>
            <a:off x="33872238" y="14606056"/>
            <a:ext cx="8991600" cy="1085850"/>
          </a:xfrm>
          <a:prstGeom prst="rect">
            <a:avLst/>
          </a:prstGeom>
          <a:noFill/>
          <a:ln>
            <a:noFill/>
          </a:ln>
        </p:spPr>
      </p:pic>
      <p:pic>
        <p:nvPicPr>
          <p:cNvPr id="429" name="Google Shape;429;g23312440cc2_3_400"/>
          <p:cNvPicPr preferRelativeResize="0"/>
          <p:nvPr/>
        </p:nvPicPr>
        <p:blipFill rotWithShape="1">
          <a:blip r:embed="rId17">
            <a:alphaModFix/>
          </a:blip>
          <a:srcRect b="0" l="0" r="0" t="0"/>
          <a:stretch/>
        </p:blipFill>
        <p:spPr>
          <a:xfrm>
            <a:off x="36544100" y="17363837"/>
            <a:ext cx="6010275" cy="1787126"/>
          </a:xfrm>
          <a:prstGeom prst="rect">
            <a:avLst/>
          </a:prstGeom>
          <a:noFill/>
          <a:ln>
            <a:noFill/>
          </a:ln>
        </p:spPr>
      </p:pic>
      <p:pic>
        <p:nvPicPr>
          <p:cNvPr id="430" name="Google Shape;430;g23312440cc2_3_400"/>
          <p:cNvPicPr preferRelativeResize="0"/>
          <p:nvPr/>
        </p:nvPicPr>
        <p:blipFill rotWithShape="1">
          <a:blip r:embed="rId18">
            <a:alphaModFix/>
          </a:blip>
          <a:srcRect b="0" l="0" r="0" t="0"/>
          <a:stretch/>
        </p:blipFill>
        <p:spPr>
          <a:xfrm>
            <a:off x="29512850" y="17513418"/>
            <a:ext cx="3447127" cy="596876"/>
          </a:xfrm>
          <a:prstGeom prst="rect">
            <a:avLst/>
          </a:prstGeom>
          <a:noFill/>
          <a:ln>
            <a:noFill/>
          </a:ln>
        </p:spPr>
      </p:pic>
      <p:pic>
        <p:nvPicPr>
          <p:cNvPr id="431" name="Google Shape;431;g23312440cc2_3_400"/>
          <p:cNvPicPr preferRelativeResize="0"/>
          <p:nvPr/>
        </p:nvPicPr>
        <p:blipFill rotWithShape="1">
          <a:blip r:embed="rId19">
            <a:alphaModFix/>
          </a:blip>
          <a:srcRect b="0" l="0" r="0" t="0"/>
          <a:stretch/>
        </p:blipFill>
        <p:spPr>
          <a:xfrm>
            <a:off x="27806075" y="19588938"/>
            <a:ext cx="9420225" cy="2609850"/>
          </a:xfrm>
          <a:prstGeom prst="rect">
            <a:avLst/>
          </a:prstGeom>
          <a:noFill/>
          <a:ln>
            <a:noFill/>
          </a:ln>
        </p:spPr>
      </p:pic>
      <p:pic>
        <p:nvPicPr>
          <p:cNvPr id="432" name="Google Shape;432;g23312440cc2_3_400"/>
          <p:cNvPicPr preferRelativeResize="0"/>
          <p:nvPr/>
        </p:nvPicPr>
        <p:blipFill rotWithShape="1">
          <a:blip r:embed="rId20">
            <a:alphaModFix/>
          </a:blip>
          <a:srcRect b="0" l="0" r="0" t="0"/>
          <a:stretch/>
        </p:blipFill>
        <p:spPr>
          <a:xfrm>
            <a:off x="39207575" y="20746231"/>
            <a:ext cx="2914650" cy="295275"/>
          </a:xfrm>
          <a:prstGeom prst="rect">
            <a:avLst/>
          </a:prstGeom>
          <a:noFill/>
          <a:ln>
            <a:noFill/>
          </a:ln>
        </p:spPr>
      </p:pic>
      <p:pic>
        <p:nvPicPr>
          <p:cNvPr id="433" name="Google Shape;433;g23312440cc2_3_400"/>
          <p:cNvPicPr preferRelativeResize="0"/>
          <p:nvPr/>
        </p:nvPicPr>
        <p:blipFill rotWithShape="1">
          <a:blip r:embed="rId21">
            <a:alphaModFix/>
          </a:blip>
          <a:srcRect b="0" l="0" r="0" t="0"/>
          <a:stretch/>
        </p:blipFill>
        <p:spPr>
          <a:xfrm>
            <a:off x="33316088" y="22636768"/>
            <a:ext cx="9239250" cy="2143125"/>
          </a:xfrm>
          <a:prstGeom prst="rect">
            <a:avLst/>
          </a:prstGeom>
          <a:noFill/>
          <a:ln>
            <a:noFill/>
          </a:ln>
        </p:spPr>
      </p:pic>
      <p:pic>
        <p:nvPicPr>
          <p:cNvPr id="434" name="Google Shape;434;g23312440cc2_3_400"/>
          <p:cNvPicPr preferRelativeResize="0"/>
          <p:nvPr/>
        </p:nvPicPr>
        <p:blipFill rotWithShape="1">
          <a:blip r:embed="rId22">
            <a:alphaModFix/>
          </a:blip>
          <a:srcRect b="0" l="0" r="0" t="0"/>
          <a:stretch/>
        </p:blipFill>
        <p:spPr>
          <a:xfrm>
            <a:off x="29462350" y="23150900"/>
            <a:ext cx="3548126" cy="2454575"/>
          </a:xfrm>
          <a:prstGeom prst="rect">
            <a:avLst/>
          </a:prstGeom>
          <a:noFill/>
          <a:ln>
            <a:noFill/>
          </a:ln>
        </p:spPr>
      </p:pic>
      <p:pic>
        <p:nvPicPr>
          <p:cNvPr id="435" name="Google Shape;435;g23312440cc2_3_400"/>
          <p:cNvPicPr preferRelativeResize="0"/>
          <p:nvPr/>
        </p:nvPicPr>
        <p:blipFill rotWithShape="1">
          <a:blip r:embed="rId23">
            <a:alphaModFix/>
          </a:blip>
          <a:srcRect b="0" l="0" r="0" t="0"/>
          <a:stretch/>
        </p:blipFill>
        <p:spPr>
          <a:xfrm>
            <a:off x="14090125" y="21875394"/>
            <a:ext cx="7738181" cy="1019175"/>
          </a:xfrm>
          <a:prstGeom prst="rect">
            <a:avLst/>
          </a:prstGeom>
          <a:noFill/>
          <a:ln>
            <a:noFill/>
          </a:ln>
        </p:spPr>
      </p:pic>
      <p:sp>
        <p:nvSpPr>
          <p:cNvPr id="436" name="Google Shape;436;g23312440cc2_3_400"/>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23312440cc2_1_1115"/>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#14 </a:t>
            </a:r>
            <a:r>
              <a:rPr lang="en-US" sz="10080"/>
              <a:t>Start:	3645	 Stop: 3815			</a:t>
            </a:r>
            <a:br>
              <a:rPr lang="en-US" sz="10080"/>
            </a:br>
            <a:r>
              <a:rPr lang="en-US" sz="6480"/>
              <a:t>*</a:t>
            </a:r>
            <a:r>
              <a:rPr lang="en-US" sz="7200"/>
              <a:t>Highlight start if changed from original call*</a:t>
            </a:r>
            <a:endParaRPr sz="10080"/>
          </a:p>
        </p:txBody>
      </p:sp>
      <p:sp>
        <p:nvSpPr>
          <p:cNvPr id="443" name="Google Shape;443;g23312440cc2_1_1115"/>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but Glimmer is correct.</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822960" lvl="0" marL="822960" rtl="0" algn="l">
              <a:lnSpc>
                <a:spcPct val="90000"/>
              </a:lnSpc>
              <a:spcBef>
                <a:spcPts val="3600"/>
              </a:spcBef>
              <a:spcAft>
                <a:spcPts val="0"/>
              </a:spcAft>
              <a:buSzPts val="4800"/>
              <a:buChar char="•"/>
            </a:pPr>
            <a:r>
              <a:rPr lang="en-US" sz="4800"/>
              <a:t>Marcie and Tempo have high similarities.</a:t>
            </a:r>
            <a:endParaRPr sz="4800"/>
          </a:p>
          <a:p>
            <a:pPr indent="0" lvl="0" marL="0" rtl="0" algn="l">
              <a:lnSpc>
                <a:spcPct val="90000"/>
              </a:lnSpc>
              <a:spcBef>
                <a:spcPts val="3600"/>
              </a:spcBef>
              <a:spcAft>
                <a:spcPts val="0"/>
              </a:spcAft>
              <a:buClr>
                <a:schemeClr val="dk1"/>
              </a:buClr>
              <a:buSzPts val="4800"/>
              <a:buNone/>
            </a:pPr>
            <a:r>
              <a:t/>
            </a:r>
            <a:endParaRPr/>
          </a:p>
        </p:txBody>
      </p:sp>
      <p:sp>
        <p:nvSpPr>
          <p:cNvPr id="444" name="Google Shape;444;g23312440cc2_1_1115"/>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3645</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2.698, final = -4.464</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kind of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Marcie, Tempo</a:t>
            </a:r>
            <a:r>
              <a:rPr b="0" i="0" lang="en-US" sz="4400" u="none" cap="none" strike="noStrike">
                <a:solidFill>
                  <a:schemeClr val="dk1"/>
                </a:solidFill>
                <a:latin typeface="Calibri"/>
                <a:ea typeface="Calibri"/>
                <a:cs typeface="Calibri"/>
                <a:sym typeface="Calibri"/>
              </a:rPr>
              <a:t>, 1:1, 1:15, e-value: 8e-26, 2e-17. Mostly 1:1 alignment for GeneMark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Marcie, Tempo</a:t>
            </a:r>
            <a:r>
              <a:rPr b="0" i="0" lang="en-US" sz="4400" u="none" cap="none" strike="noStrike">
                <a:solidFill>
                  <a:schemeClr val="dk1"/>
                </a:solidFill>
                <a:latin typeface="Calibri"/>
                <a:ea typeface="Calibri"/>
                <a:cs typeface="Calibri"/>
                <a:sym typeface="Calibri"/>
              </a:rPr>
              <a:t>, 1:1, 1:15, e-value: 4e-31, 4e-20. Mostly 1:1 alignment for GeneMark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(on Track 6 with Fregley)</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17 bp gap</a:t>
            </a:r>
            <a:endParaRPr b="0" i="0" sz="1400" u="none" cap="none" strike="noStrike">
              <a:solidFill>
                <a:srgbClr val="000000"/>
              </a:solidFill>
              <a:latin typeface="Arial"/>
              <a:ea typeface="Arial"/>
              <a:cs typeface="Arial"/>
              <a:sym typeface="Arial"/>
            </a:endParaRPr>
          </a:p>
          <a:p>
            <a:pPr indent="-822957"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445" name="Google Shape;445;g23312440cc2_1_1115"/>
          <p:cNvPicPr preferRelativeResize="0"/>
          <p:nvPr/>
        </p:nvPicPr>
        <p:blipFill rotWithShape="1">
          <a:blip r:embed="rId3">
            <a:alphaModFix/>
          </a:blip>
          <a:srcRect b="0" l="0" r="0" t="0"/>
          <a:stretch/>
        </p:blipFill>
        <p:spPr>
          <a:xfrm>
            <a:off x="768931" y="5414578"/>
            <a:ext cx="8416175" cy="1037800"/>
          </a:xfrm>
          <a:prstGeom prst="rect">
            <a:avLst/>
          </a:prstGeom>
          <a:noFill/>
          <a:ln>
            <a:noFill/>
          </a:ln>
        </p:spPr>
      </p:pic>
      <p:pic>
        <p:nvPicPr>
          <p:cNvPr id="446" name="Google Shape;446;g23312440cc2_1_1115"/>
          <p:cNvPicPr preferRelativeResize="0"/>
          <p:nvPr/>
        </p:nvPicPr>
        <p:blipFill rotWithShape="1">
          <a:blip r:embed="rId4">
            <a:alphaModFix/>
          </a:blip>
          <a:srcRect b="0" l="0" r="0" t="0"/>
          <a:stretch/>
        </p:blipFill>
        <p:spPr>
          <a:xfrm>
            <a:off x="397731" y="11980153"/>
            <a:ext cx="7679720" cy="1037800"/>
          </a:xfrm>
          <a:prstGeom prst="rect">
            <a:avLst/>
          </a:prstGeom>
          <a:noFill/>
          <a:ln>
            <a:noFill/>
          </a:ln>
        </p:spPr>
      </p:pic>
      <p:pic>
        <p:nvPicPr>
          <p:cNvPr id="447" name="Google Shape;447;g23312440cc2_1_1115"/>
          <p:cNvPicPr preferRelativeResize="0"/>
          <p:nvPr/>
        </p:nvPicPr>
        <p:blipFill rotWithShape="1">
          <a:blip r:embed="rId5">
            <a:alphaModFix/>
          </a:blip>
          <a:srcRect b="0" l="0" r="0" t="0"/>
          <a:stretch/>
        </p:blipFill>
        <p:spPr>
          <a:xfrm>
            <a:off x="397725" y="13263078"/>
            <a:ext cx="11067950" cy="811400"/>
          </a:xfrm>
          <a:prstGeom prst="rect">
            <a:avLst/>
          </a:prstGeom>
          <a:noFill/>
          <a:ln>
            <a:noFill/>
          </a:ln>
        </p:spPr>
      </p:pic>
      <p:pic>
        <p:nvPicPr>
          <p:cNvPr id="448" name="Google Shape;448;g23312440cc2_1_1115"/>
          <p:cNvPicPr preferRelativeResize="0"/>
          <p:nvPr/>
        </p:nvPicPr>
        <p:blipFill rotWithShape="1">
          <a:blip r:embed="rId6">
            <a:alphaModFix/>
          </a:blip>
          <a:srcRect b="0" l="0" r="0" t="0"/>
          <a:stretch/>
        </p:blipFill>
        <p:spPr>
          <a:xfrm>
            <a:off x="13679250" y="6452375"/>
            <a:ext cx="11067950" cy="1491687"/>
          </a:xfrm>
          <a:prstGeom prst="rect">
            <a:avLst/>
          </a:prstGeom>
          <a:noFill/>
          <a:ln>
            <a:noFill/>
          </a:ln>
        </p:spPr>
      </p:pic>
      <p:pic>
        <p:nvPicPr>
          <p:cNvPr id="449" name="Google Shape;449;g23312440cc2_1_1115"/>
          <p:cNvPicPr preferRelativeResize="0"/>
          <p:nvPr/>
        </p:nvPicPr>
        <p:blipFill rotWithShape="1">
          <a:blip r:embed="rId7">
            <a:alphaModFix/>
          </a:blip>
          <a:srcRect b="0" l="0" r="0" t="0"/>
          <a:stretch/>
        </p:blipFill>
        <p:spPr>
          <a:xfrm>
            <a:off x="13679238" y="9702506"/>
            <a:ext cx="5132433" cy="3602183"/>
          </a:xfrm>
          <a:prstGeom prst="rect">
            <a:avLst/>
          </a:prstGeom>
          <a:noFill/>
          <a:ln>
            <a:noFill/>
          </a:ln>
        </p:spPr>
      </p:pic>
      <p:pic>
        <p:nvPicPr>
          <p:cNvPr id="450" name="Google Shape;450;g23312440cc2_1_1115"/>
          <p:cNvPicPr preferRelativeResize="0"/>
          <p:nvPr/>
        </p:nvPicPr>
        <p:blipFill rotWithShape="1">
          <a:blip r:embed="rId8">
            <a:alphaModFix/>
          </a:blip>
          <a:srcRect b="0" l="0" r="0" t="0"/>
          <a:stretch/>
        </p:blipFill>
        <p:spPr>
          <a:xfrm>
            <a:off x="13890150" y="14711451"/>
            <a:ext cx="5380675" cy="3877050"/>
          </a:xfrm>
          <a:prstGeom prst="rect">
            <a:avLst/>
          </a:prstGeom>
          <a:noFill/>
          <a:ln>
            <a:noFill/>
          </a:ln>
        </p:spPr>
      </p:pic>
      <p:pic>
        <p:nvPicPr>
          <p:cNvPr id="451" name="Google Shape;451;g23312440cc2_1_1115"/>
          <p:cNvPicPr preferRelativeResize="0"/>
          <p:nvPr/>
        </p:nvPicPr>
        <p:blipFill rotWithShape="1">
          <a:blip r:embed="rId9">
            <a:alphaModFix/>
          </a:blip>
          <a:srcRect b="0" l="0" r="0" t="0"/>
          <a:stretch/>
        </p:blipFill>
        <p:spPr>
          <a:xfrm>
            <a:off x="13679250" y="19735400"/>
            <a:ext cx="5802467" cy="2177425"/>
          </a:xfrm>
          <a:prstGeom prst="rect">
            <a:avLst/>
          </a:prstGeom>
          <a:noFill/>
          <a:ln>
            <a:noFill/>
          </a:ln>
        </p:spPr>
      </p:pic>
      <p:pic>
        <p:nvPicPr>
          <p:cNvPr id="452" name="Google Shape;452;g23312440cc2_1_1115"/>
          <p:cNvPicPr preferRelativeResize="0"/>
          <p:nvPr/>
        </p:nvPicPr>
        <p:blipFill rotWithShape="1">
          <a:blip r:embed="rId10">
            <a:alphaModFix/>
          </a:blip>
          <a:srcRect b="0" l="0" r="0" t="0"/>
          <a:stretch/>
        </p:blipFill>
        <p:spPr>
          <a:xfrm>
            <a:off x="19788300" y="19735399"/>
            <a:ext cx="6656937" cy="2177425"/>
          </a:xfrm>
          <a:prstGeom prst="rect">
            <a:avLst/>
          </a:prstGeom>
          <a:noFill/>
          <a:ln>
            <a:noFill/>
          </a:ln>
        </p:spPr>
      </p:pic>
      <p:sp>
        <p:nvSpPr>
          <p:cNvPr id="453" name="Google Shape;453;g23312440cc2_1_1115"/>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Ribbon-helix-helix DNA binding domain protein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close positional similarity as </a:t>
            </a:r>
            <a:r>
              <a:rPr b="0" i="0" lang="en-US" sz="4800" u="none" cap="none" strike="noStrike">
                <a:solidFill>
                  <a:schemeClr val="dk1"/>
                </a:solidFill>
                <a:latin typeface="Calibri"/>
                <a:ea typeface="Calibri"/>
                <a:cs typeface="Calibri"/>
                <a:sym typeface="Calibri"/>
              </a:rPr>
              <a:t>Marcie</a:t>
            </a:r>
            <a:r>
              <a:rPr b="0" i="0" lang="en-US" sz="4400" u="none" cap="none" strike="noStrike">
                <a:solidFill>
                  <a:schemeClr val="dk1"/>
                </a:solidFill>
                <a:latin typeface="Calibri"/>
                <a:ea typeface="Calibri"/>
                <a:cs typeface="Calibri"/>
                <a:sym typeface="Calibri"/>
              </a:rPr>
              <a:t>_19 and Tempo_14; both are upstream from helix-turn-helix DNA binding domain protein and downstream from ribbon-helix-helix DNA binding domain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Marcie_19, ribbon-helix-helix DNA binding domain protein, e = 8e-26; NCBI, Marcie_19, ribbon-helix-helix DNA binding domain protein, e = 4e-31.</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Helicobacter pylori, repressor, transcriptional regulator, DNA-binding, ribbon-helix-helix, prob = 99.18, E = 8.8e-10, coverage = 66.</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454" name="Google Shape;454;g23312440cc2_1_1115"/>
          <p:cNvPicPr preferRelativeResize="0"/>
          <p:nvPr/>
        </p:nvPicPr>
        <p:blipFill rotWithShape="1">
          <a:blip r:embed="rId12">
            <a:alphaModFix/>
          </a:blip>
          <a:srcRect b="0" l="0" r="0" t="0"/>
          <a:stretch/>
        </p:blipFill>
        <p:spPr>
          <a:xfrm>
            <a:off x="30900448" y="11078075"/>
            <a:ext cx="4135160" cy="3877050"/>
          </a:xfrm>
          <a:prstGeom prst="rect">
            <a:avLst/>
          </a:prstGeom>
          <a:noFill/>
          <a:ln>
            <a:noFill/>
          </a:ln>
        </p:spPr>
      </p:pic>
      <p:pic>
        <p:nvPicPr>
          <p:cNvPr id="455" name="Google Shape;455;g23312440cc2_1_1115"/>
          <p:cNvPicPr preferRelativeResize="0"/>
          <p:nvPr/>
        </p:nvPicPr>
        <p:blipFill rotWithShape="1">
          <a:blip r:embed="rId13">
            <a:alphaModFix/>
          </a:blip>
          <a:srcRect b="0" l="0" r="0" t="0"/>
          <a:stretch/>
        </p:blipFill>
        <p:spPr>
          <a:xfrm>
            <a:off x="28753201" y="17249413"/>
            <a:ext cx="8429625" cy="1162050"/>
          </a:xfrm>
          <a:prstGeom prst="rect">
            <a:avLst/>
          </a:prstGeom>
          <a:noFill/>
          <a:ln>
            <a:noFill/>
          </a:ln>
        </p:spPr>
      </p:pic>
      <p:pic>
        <p:nvPicPr>
          <p:cNvPr id="456" name="Google Shape;456;g23312440cc2_1_1115"/>
          <p:cNvPicPr preferRelativeResize="0"/>
          <p:nvPr/>
        </p:nvPicPr>
        <p:blipFill rotWithShape="1">
          <a:blip r:embed="rId14">
            <a:alphaModFix/>
          </a:blip>
          <a:srcRect b="0" l="0" r="0" t="0"/>
          <a:stretch/>
        </p:blipFill>
        <p:spPr>
          <a:xfrm>
            <a:off x="28753200" y="18588508"/>
            <a:ext cx="12787743" cy="925429"/>
          </a:xfrm>
          <a:prstGeom prst="rect">
            <a:avLst/>
          </a:prstGeom>
          <a:noFill/>
          <a:ln>
            <a:noFill/>
          </a:ln>
        </p:spPr>
      </p:pic>
      <p:pic>
        <p:nvPicPr>
          <p:cNvPr id="457" name="Google Shape;457;g23312440cc2_1_1115"/>
          <p:cNvPicPr preferRelativeResize="0"/>
          <p:nvPr/>
        </p:nvPicPr>
        <p:blipFill rotWithShape="1">
          <a:blip r:embed="rId15">
            <a:alphaModFix/>
          </a:blip>
          <a:srcRect b="0" l="0" r="0" t="0"/>
          <a:stretch/>
        </p:blipFill>
        <p:spPr>
          <a:xfrm>
            <a:off x="28753200" y="21477418"/>
            <a:ext cx="5802476" cy="2277107"/>
          </a:xfrm>
          <a:prstGeom prst="rect">
            <a:avLst/>
          </a:prstGeom>
          <a:noFill/>
          <a:ln>
            <a:noFill/>
          </a:ln>
        </p:spPr>
      </p:pic>
      <p:pic>
        <p:nvPicPr>
          <p:cNvPr id="458" name="Google Shape;458;g23312440cc2_1_1115"/>
          <p:cNvPicPr preferRelativeResize="0"/>
          <p:nvPr/>
        </p:nvPicPr>
        <p:blipFill rotWithShape="1">
          <a:blip r:embed="rId16">
            <a:alphaModFix/>
          </a:blip>
          <a:srcRect b="0" l="0" r="0" t="0"/>
          <a:stretch/>
        </p:blipFill>
        <p:spPr>
          <a:xfrm>
            <a:off x="34807475" y="21477424"/>
            <a:ext cx="8429624" cy="1408013"/>
          </a:xfrm>
          <a:prstGeom prst="rect">
            <a:avLst/>
          </a:prstGeom>
          <a:noFill/>
          <a:ln>
            <a:noFill/>
          </a:ln>
        </p:spPr>
      </p:pic>
      <p:pic>
        <p:nvPicPr>
          <p:cNvPr id="459" name="Google Shape;459;g23312440cc2_1_1115"/>
          <p:cNvPicPr preferRelativeResize="0"/>
          <p:nvPr/>
        </p:nvPicPr>
        <p:blipFill rotWithShape="1">
          <a:blip r:embed="rId17">
            <a:alphaModFix/>
          </a:blip>
          <a:srcRect b="0" l="0" r="0" t="0"/>
          <a:stretch/>
        </p:blipFill>
        <p:spPr>
          <a:xfrm>
            <a:off x="34807475" y="23147294"/>
            <a:ext cx="7679723" cy="2264005"/>
          </a:xfrm>
          <a:prstGeom prst="rect">
            <a:avLst/>
          </a:prstGeom>
          <a:noFill/>
          <a:ln>
            <a:noFill/>
          </a:ln>
        </p:spPr>
      </p:pic>
      <p:pic>
        <p:nvPicPr>
          <p:cNvPr id="460" name="Google Shape;460;g23312440cc2_1_1115"/>
          <p:cNvPicPr preferRelativeResize="0"/>
          <p:nvPr/>
        </p:nvPicPr>
        <p:blipFill rotWithShape="1">
          <a:blip r:embed="rId18">
            <a:alphaModFix/>
          </a:blip>
          <a:srcRect b="0" l="0" r="0" t="0"/>
          <a:stretch/>
        </p:blipFill>
        <p:spPr>
          <a:xfrm>
            <a:off x="33546688" y="25673149"/>
            <a:ext cx="10201275" cy="1371600"/>
          </a:xfrm>
          <a:prstGeom prst="rect">
            <a:avLst/>
          </a:prstGeom>
          <a:noFill/>
          <a:ln>
            <a:noFill/>
          </a:ln>
        </p:spPr>
      </p:pic>
      <p:pic>
        <p:nvPicPr>
          <p:cNvPr id="461" name="Google Shape;461;g23312440cc2_1_1115"/>
          <p:cNvPicPr preferRelativeResize="0"/>
          <p:nvPr/>
        </p:nvPicPr>
        <p:blipFill rotWithShape="1">
          <a:blip r:embed="rId19">
            <a:alphaModFix/>
          </a:blip>
          <a:srcRect b="0" l="0" r="0" t="0"/>
          <a:stretch/>
        </p:blipFill>
        <p:spPr>
          <a:xfrm>
            <a:off x="1017231" y="7495351"/>
            <a:ext cx="1598725" cy="2467012"/>
          </a:xfrm>
          <a:prstGeom prst="rect">
            <a:avLst/>
          </a:prstGeom>
          <a:noFill/>
          <a:ln>
            <a:noFill/>
          </a:ln>
        </p:spPr>
      </p:pic>
      <p:pic>
        <p:nvPicPr>
          <p:cNvPr id="462" name="Google Shape;462;g23312440cc2_1_1115"/>
          <p:cNvPicPr preferRelativeResize="0"/>
          <p:nvPr/>
        </p:nvPicPr>
        <p:blipFill rotWithShape="1">
          <a:blip r:embed="rId20">
            <a:alphaModFix/>
          </a:blip>
          <a:srcRect b="0" l="0" r="0" t="0"/>
          <a:stretch/>
        </p:blipFill>
        <p:spPr>
          <a:xfrm>
            <a:off x="19056550" y="9702514"/>
            <a:ext cx="4704881" cy="3602175"/>
          </a:xfrm>
          <a:prstGeom prst="rect">
            <a:avLst/>
          </a:prstGeom>
          <a:noFill/>
          <a:ln>
            <a:noFill/>
          </a:ln>
        </p:spPr>
      </p:pic>
      <p:pic>
        <p:nvPicPr>
          <p:cNvPr id="463" name="Google Shape;463;g23312440cc2_1_1115"/>
          <p:cNvPicPr preferRelativeResize="0"/>
          <p:nvPr/>
        </p:nvPicPr>
        <p:blipFill rotWithShape="1">
          <a:blip r:embed="rId21">
            <a:alphaModFix/>
          </a:blip>
          <a:srcRect b="0" l="0" r="0" t="0"/>
          <a:stretch/>
        </p:blipFill>
        <p:spPr>
          <a:xfrm>
            <a:off x="19729975" y="14587827"/>
            <a:ext cx="5132426" cy="4333922"/>
          </a:xfrm>
          <a:prstGeom prst="rect">
            <a:avLst/>
          </a:prstGeom>
          <a:noFill/>
          <a:ln>
            <a:noFill/>
          </a:ln>
        </p:spPr>
      </p:pic>
      <p:sp>
        <p:nvSpPr>
          <p:cNvPr id="464" name="Google Shape;464;g23312440cc2_1_1115"/>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23312440cc2_1_121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#15</a:t>
            </a:r>
            <a:r>
              <a:rPr lang="en-US" sz="10080"/>
              <a:t>	 Start: </a:t>
            </a:r>
            <a:r>
              <a:rPr lang="en-US" sz="10080">
                <a:solidFill>
                  <a:srgbClr val="0000FF"/>
                </a:solidFill>
              </a:rPr>
              <a:t>3,799</a:t>
            </a:r>
            <a:r>
              <a:rPr lang="en-US" sz="10080"/>
              <a:t>		 Stop: </a:t>
            </a:r>
            <a:r>
              <a:rPr lang="en-US" sz="10080">
                <a:solidFill>
                  <a:srgbClr val="0000FF"/>
                </a:solidFill>
              </a:rPr>
              <a:t>4,125</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471" name="Google Shape;471;g23312440cc2_1_121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r>
              <a:rPr lang="en-US" sz="4400"/>
              <a:t> </a:t>
            </a:r>
            <a:endParaRPr/>
          </a:p>
          <a:p>
            <a:pPr indent="0" lvl="0" marL="0" rtl="0" algn="l">
              <a:lnSpc>
                <a:spcPct val="90000"/>
              </a:lnSpc>
              <a:spcBef>
                <a:spcPts val="3600"/>
              </a:spcBef>
              <a:spcAft>
                <a:spcPts val="0"/>
              </a:spcAft>
              <a:buClr>
                <a:schemeClr val="dk1"/>
              </a:buClr>
              <a:buSzPts val="4400"/>
              <a:buNone/>
            </a:pPr>
            <a:r>
              <a:rPr lang="en-US" sz="4400"/>
              <a:t>        	        	</a:t>
            </a:r>
            <a:endParaRPr/>
          </a:p>
          <a:p>
            <a:pPr indent="0" lvl="0" marL="82296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Kelcole are the most similar</a:t>
            </a:r>
            <a:endParaRPr>
              <a:solidFill>
                <a:srgbClr val="0000FF"/>
              </a:solidFill>
            </a:endParaRPr>
          </a:p>
          <a:p>
            <a:pPr indent="0" lvl="0" marL="0" rtl="0" algn="l">
              <a:lnSpc>
                <a:spcPct val="90000"/>
              </a:lnSpc>
              <a:spcBef>
                <a:spcPts val="3600"/>
              </a:spcBef>
              <a:spcAft>
                <a:spcPts val="0"/>
              </a:spcAft>
              <a:buClr>
                <a:schemeClr val="dk1"/>
              </a:buClr>
              <a:buSzPts val="4800"/>
              <a:buNone/>
            </a:pPr>
            <a:r>
              <a:rPr lang="en-US" sz="4800"/>
              <a:t>	</a:t>
            </a:r>
            <a:endParaRPr/>
          </a:p>
        </p:txBody>
      </p:sp>
      <p:sp>
        <p:nvSpPr>
          <p:cNvPr id="472" name="Google Shape;472;g23312440cc2_1_1218"/>
          <p:cNvSpPr txBox="1"/>
          <p:nvPr/>
        </p:nvSpPr>
        <p:spPr>
          <a:xfrm>
            <a:off x="13882944" y="303758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3,799</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z=2.887, final=-2.828</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Tempo, Kelcole, 1:1, e-value: 3e-59, 3e-59</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Pepe25, 1:1, e-value: 1e-48</a:t>
            </a: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annotated start is 3. On Track 2 with Fregley.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-17 bp overlap, no gap</a:t>
            </a:r>
            <a:endParaRPr b="0" i="0" sz="1400" u="none" cap="none" strike="noStrike">
              <a:solidFill>
                <a:srgbClr val="0000FF"/>
              </a:solidFill>
              <a:latin typeface="Arial"/>
              <a:ea typeface="Arial"/>
              <a:cs typeface="Arial"/>
              <a:sym typeface="Arial"/>
            </a:endParaRPr>
          </a:p>
          <a:p>
            <a:pPr indent="0" lvl="0" marL="914400" marR="0" rtl="0" algn="l">
              <a:lnSpc>
                <a:spcPct val="9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23312440cc2_1_1218"/>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No Known Function</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Tempo_15 and Kelcole_14. Located upstream from Helix-Turn-Helix DNA Binding Domain, and downstream of Ribbon-Helix-Helix DNA Binding Domain.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Tempo_15, NKF, PhagesDB, e=3e-59/Kelcole_14, NKF, PhagesDB, e=3e-59</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under prob of 75%, </a:t>
            </a:r>
            <a:endParaRPr b="0" i="0" sz="4400" u="none" cap="none" strike="noStrike">
              <a:solidFill>
                <a:srgbClr val="0000FF"/>
              </a:solidFill>
              <a:latin typeface="Calibri"/>
              <a:ea typeface="Calibri"/>
              <a:cs typeface="Calibri"/>
              <a:sym typeface="Calibri"/>
            </a:endParaRPr>
          </a:p>
        </p:txBody>
      </p:sp>
      <p:pic>
        <p:nvPicPr>
          <p:cNvPr id="474" name="Google Shape;474;g23312440cc2_1_1218"/>
          <p:cNvPicPr preferRelativeResize="0"/>
          <p:nvPr/>
        </p:nvPicPr>
        <p:blipFill rotWithShape="1">
          <a:blip r:embed="rId4">
            <a:alphaModFix/>
          </a:blip>
          <a:srcRect b="0" l="0" r="0" t="0"/>
          <a:stretch/>
        </p:blipFill>
        <p:spPr>
          <a:xfrm>
            <a:off x="768913" y="5218943"/>
            <a:ext cx="5895975" cy="1333500"/>
          </a:xfrm>
          <a:prstGeom prst="rect">
            <a:avLst/>
          </a:prstGeom>
          <a:noFill/>
          <a:ln>
            <a:noFill/>
          </a:ln>
        </p:spPr>
      </p:pic>
      <p:pic>
        <p:nvPicPr>
          <p:cNvPr id="475" name="Google Shape;475;g23312440cc2_1_1218"/>
          <p:cNvPicPr preferRelativeResize="0"/>
          <p:nvPr/>
        </p:nvPicPr>
        <p:blipFill rotWithShape="1">
          <a:blip r:embed="rId5">
            <a:alphaModFix/>
          </a:blip>
          <a:srcRect b="0" l="0" r="0" t="0"/>
          <a:stretch/>
        </p:blipFill>
        <p:spPr>
          <a:xfrm>
            <a:off x="768924" y="9217499"/>
            <a:ext cx="2794175" cy="3010650"/>
          </a:xfrm>
          <a:prstGeom prst="rect">
            <a:avLst/>
          </a:prstGeom>
          <a:noFill/>
          <a:ln>
            <a:noFill/>
          </a:ln>
        </p:spPr>
      </p:pic>
      <p:pic>
        <p:nvPicPr>
          <p:cNvPr id="476" name="Google Shape;476;g23312440cc2_1_1218"/>
          <p:cNvPicPr preferRelativeResize="0"/>
          <p:nvPr/>
        </p:nvPicPr>
        <p:blipFill rotWithShape="1">
          <a:blip r:embed="rId6">
            <a:alphaModFix/>
          </a:blip>
          <a:srcRect b="0" l="0" r="0" t="0"/>
          <a:stretch/>
        </p:blipFill>
        <p:spPr>
          <a:xfrm>
            <a:off x="426467" y="14471460"/>
            <a:ext cx="12230695" cy="1333500"/>
          </a:xfrm>
          <a:prstGeom prst="rect">
            <a:avLst/>
          </a:prstGeom>
          <a:noFill/>
          <a:ln>
            <a:noFill/>
          </a:ln>
        </p:spPr>
      </p:pic>
      <p:pic>
        <p:nvPicPr>
          <p:cNvPr id="477" name="Google Shape;477;g23312440cc2_1_1218"/>
          <p:cNvPicPr preferRelativeResize="0"/>
          <p:nvPr/>
        </p:nvPicPr>
        <p:blipFill rotWithShape="1">
          <a:blip r:embed="rId7">
            <a:alphaModFix/>
          </a:blip>
          <a:srcRect b="0" l="0" r="0" t="0"/>
          <a:stretch/>
        </p:blipFill>
        <p:spPr>
          <a:xfrm>
            <a:off x="426475" y="16656693"/>
            <a:ext cx="11454335" cy="596876"/>
          </a:xfrm>
          <a:prstGeom prst="rect">
            <a:avLst/>
          </a:prstGeom>
          <a:noFill/>
          <a:ln>
            <a:noFill/>
          </a:ln>
        </p:spPr>
      </p:pic>
      <p:pic>
        <p:nvPicPr>
          <p:cNvPr id="478" name="Google Shape;478;g23312440cc2_1_1218"/>
          <p:cNvPicPr preferRelativeResize="0"/>
          <p:nvPr/>
        </p:nvPicPr>
        <p:blipFill rotWithShape="1">
          <a:blip r:embed="rId8">
            <a:alphaModFix/>
          </a:blip>
          <a:srcRect b="0" l="0" r="0" t="0"/>
          <a:stretch/>
        </p:blipFill>
        <p:spPr>
          <a:xfrm>
            <a:off x="14538326" y="12228143"/>
            <a:ext cx="4130805" cy="3602182"/>
          </a:xfrm>
          <a:prstGeom prst="rect">
            <a:avLst/>
          </a:prstGeom>
          <a:noFill/>
          <a:ln>
            <a:noFill/>
          </a:ln>
        </p:spPr>
      </p:pic>
      <p:pic>
        <p:nvPicPr>
          <p:cNvPr id="479" name="Google Shape;479;g23312440cc2_1_1218"/>
          <p:cNvPicPr preferRelativeResize="0"/>
          <p:nvPr/>
        </p:nvPicPr>
        <p:blipFill rotWithShape="1">
          <a:blip r:embed="rId9">
            <a:alphaModFix/>
          </a:blip>
          <a:srcRect b="0" l="0" r="0" t="0"/>
          <a:stretch/>
        </p:blipFill>
        <p:spPr>
          <a:xfrm>
            <a:off x="19117363" y="12430094"/>
            <a:ext cx="6457950" cy="2838450"/>
          </a:xfrm>
          <a:prstGeom prst="rect">
            <a:avLst/>
          </a:prstGeom>
          <a:noFill/>
          <a:ln>
            <a:noFill/>
          </a:ln>
        </p:spPr>
      </p:pic>
      <p:pic>
        <p:nvPicPr>
          <p:cNvPr id="480" name="Google Shape;480;g23312440cc2_1_1218"/>
          <p:cNvPicPr preferRelativeResize="0"/>
          <p:nvPr/>
        </p:nvPicPr>
        <p:blipFill rotWithShape="1">
          <a:blip r:embed="rId10">
            <a:alphaModFix/>
          </a:blip>
          <a:srcRect b="0" l="0" r="0" t="0"/>
          <a:stretch/>
        </p:blipFill>
        <p:spPr>
          <a:xfrm>
            <a:off x="14374913" y="17253568"/>
            <a:ext cx="7219950" cy="2705100"/>
          </a:xfrm>
          <a:prstGeom prst="rect">
            <a:avLst/>
          </a:prstGeom>
          <a:noFill/>
          <a:ln>
            <a:noFill/>
          </a:ln>
        </p:spPr>
      </p:pic>
      <p:pic>
        <p:nvPicPr>
          <p:cNvPr id="481" name="Google Shape;481;g23312440cc2_1_1218"/>
          <p:cNvPicPr preferRelativeResize="0"/>
          <p:nvPr/>
        </p:nvPicPr>
        <p:blipFill rotWithShape="1">
          <a:blip r:embed="rId11">
            <a:alphaModFix/>
          </a:blip>
          <a:srcRect b="0" l="0" r="0" t="0"/>
          <a:stretch/>
        </p:blipFill>
        <p:spPr>
          <a:xfrm>
            <a:off x="38874888" y="10131956"/>
            <a:ext cx="2224166" cy="3602181"/>
          </a:xfrm>
          <a:prstGeom prst="rect">
            <a:avLst/>
          </a:prstGeom>
          <a:noFill/>
          <a:ln>
            <a:noFill/>
          </a:ln>
        </p:spPr>
      </p:pic>
      <p:pic>
        <p:nvPicPr>
          <p:cNvPr id="482" name="Google Shape;482;g23312440cc2_1_1218"/>
          <p:cNvPicPr preferRelativeResize="0"/>
          <p:nvPr/>
        </p:nvPicPr>
        <p:blipFill rotWithShape="1">
          <a:blip r:embed="rId6">
            <a:alphaModFix/>
          </a:blip>
          <a:srcRect b="0" l="0" r="0" t="0"/>
          <a:stretch/>
        </p:blipFill>
        <p:spPr>
          <a:xfrm>
            <a:off x="28373942" y="14554460"/>
            <a:ext cx="12230695" cy="1333500"/>
          </a:xfrm>
          <a:prstGeom prst="rect">
            <a:avLst/>
          </a:prstGeom>
          <a:noFill/>
          <a:ln>
            <a:noFill/>
          </a:ln>
        </p:spPr>
      </p:pic>
      <p:pic>
        <p:nvPicPr>
          <p:cNvPr id="483" name="Google Shape;483;g23312440cc2_1_1218"/>
          <p:cNvPicPr preferRelativeResize="0"/>
          <p:nvPr/>
        </p:nvPicPr>
        <p:blipFill rotWithShape="1">
          <a:blip r:embed="rId12">
            <a:alphaModFix/>
          </a:blip>
          <a:srcRect b="0" l="0" r="0" t="0"/>
          <a:stretch/>
        </p:blipFill>
        <p:spPr>
          <a:xfrm>
            <a:off x="28373938" y="17918506"/>
            <a:ext cx="8772525" cy="2933700"/>
          </a:xfrm>
          <a:prstGeom prst="rect">
            <a:avLst/>
          </a:prstGeom>
          <a:noFill/>
          <a:ln>
            <a:noFill/>
          </a:ln>
        </p:spPr>
      </p:pic>
      <p:pic>
        <p:nvPicPr>
          <p:cNvPr id="484" name="Google Shape;484;g23312440cc2_1_1218"/>
          <p:cNvPicPr preferRelativeResize="0"/>
          <p:nvPr/>
        </p:nvPicPr>
        <p:blipFill rotWithShape="1">
          <a:blip r:embed="rId13">
            <a:alphaModFix/>
          </a:blip>
          <a:srcRect b="0" l="0" r="0" t="0"/>
          <a:stretch/>
        </p:blipFill>
        <p:spPr>
          <a:xfrm>
            <a:off x="37711263" y="17584256"/>
            <a:ext cx="3575549" cy="3602182"/>
          </a:xfrm>
          <a:prstGeom prst="rect">
            <a:avLst/>
          </a:prstGeom>
          <a:noFill/>
          <a:ln>
            <a:noFill/>
          </a:ln>
        </p:spPr>
      </p:pic>
      <p:pic>
        <p:nvPicPr>
          <p:cNvPr id="485" name="Google Shape;485;g23312440cc2_1_1218"/>
          <p:cNvPicPr preferRelativeResize="0"/>
          <p:nvPr/>
        </p:nvPicPr>
        <p:blipFill rotWithShape="1">
          <a:blip r:embed="rId14">
            <a:alphaModFix/>
          </a:blip>
          <a:srcRect b="0" l="0" r="0" t="0"/>
          <a:stretch/>
        </p:blipFill>
        <p:spPr>
          <a:xfrm>
            <a:off x="13548900" y="6962338"/>
            <a:ext cx="13126148" cy="1777362"/>
          </a:xfrm>
          <a:prstGeom prst="rect">
            <a:avLst/>
          </a:prstGeom>
          <a:noFill/>
          <a:ln>
            <a:noFill/>
          </a:ln>
        </p:spPr>
      </p:pic>
      <p:pic>
        <p:nvPicPr>
          <p:cNvPr id="486" name="Google Shape;486;g23312440cc2_1_1218"/>
          <p:cNvPicPr preferRelativeResize="0"/>
          <p:nvPr/>
        </p:nvPicPr>
        <p:blipFill rotWithShape="1">
          <a:blip r:embed="rId15">
            <a:alphaModFix/>
          </a:blip>
          <a:srcRect b="0" l="0" r="0" t="0"/>
          <a:stretch/>
        </p:blipFill>
        <p:spPr>
          <a:xfrm>
            <a:off x="21679433" y="17253572"/>
            <a:ext cx="6042081" cy="1333499"/>
          </a:xfrm>
          <a:prstGeom prst="rect">
            <a:avLst/>
          </a:prstGeom>
          <a:noFill/>
          <a:ln>
            <a:noFill/>
          </a:ln>
        </p:spPr>
      </p:pic>
      <p:sp>
        <p:nvSpPr>
          <p:cNvPr id="487" name="Google Shape;487;g23312440cc2_1_1218"/>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23312440cc2_3_504"/>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#16</a:t>
            </a:r>
            <a:r>
              <a:rPr lang="en-US" sz="10080"/>
              <a:t>	Start:</a:t>
            </a:r>
            <a:r>
              <a:rPr lang="en-US" sz="10080">
                <a:solidFill>
                  <a:srgbClr val="0B5394"/>
                </a:solidFill>
              </a:rPr>
              <a:t>4118</a:t>
            </a:r>
            <a:r>
              <a:rPr lang="en-US" sz="10080"/>
              <a:t>		Stop:</a:t>
            </a:r>
            <a:r>
              <a:rPr lang="en-US" sz="10080">
                <a:solidFill>
                  <a:srgbClr val="0B5394"/>
                </a:solidFill>
              </a:rPr>
              <a:t>4783</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494" name="Google Shape;494;g23312440cc2_3_504"/>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Forward</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 </a:t>
            </a:r>
            <a:endParaRPr sz="4800"/>
          </a:p>
          <a:p>
            <a:pPr indent="-822960" lvl="0" marL="822960" rtl="0" algn="l">
              <a:lnSpc>
                <a:spcPct val="90000"/>
              </a:lnSpc>
              <a:spcBef>
                <a:spcPts val="3600"/>
              </a:spcBef>
              <a:spcAft>
                <a:spcPts val="0"/>
              </a:spcAft>
              <a:buSzPts val="4800"/>
              <a:buChar char="•"/>
            </a:pPr>
            <a:r>
              <a:rPr lang="en-US" sz="4800"/>
              <a:t>NBCI Blast: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495" name="Google Shape;495;g23312440cc2_3_504"/>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Fourth best z= 2.125, final= -4.419, second best score</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a:t>
            </a:r>
            <a:r>
              <a:rPr b="0" i="0" lang="en-US" sz="4400" u="none" cap="none" strike="noStrike">
                <a:solidFill>
                  <a:schemeClr val="dk1"/>
                </a:solidFill>
                <a:latin typeface="Calibri"/>
                <a:ea typeface="Calibri"/>
                <a:cs typeface="Calibri"/>
                <a:sym typeface="Calibri"/>
              </a:rPr>
              <a:t> Tempo- Evalue:1.2e-158,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e-122, 1:1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the 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a:t>
            </a:r>
            <a:r>
              <a:rPr b="0" i="0" lang="en-US" sz="4400" u="none" cap="none" strike="noStrike">
                <a:solidFill>
                  <a:schemeClr val="dk1"/>
                </a:solidFill>
                <a:latin typeface="Calibri"/>
                <a:ea typeface="Calibri"/>
                <a:cs typeface="Calibri"/>
                <a:sym typeface="Calibri"/>
              </a:rPr>
              <a:t> -8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496" name="Google Shape;496;g23312440cc2_3_504"/>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Dna Binding protein</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RobinRose_17 and Tempo_16, upstream of terminase, downstream of ribbon-helix-helix-DNA binding domain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Tempo_16, e= e-122 , function unknown, phagesdb;  Phage RobinRose, hypothetical protein, e= 2e-157,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2L0K_A, stage III sporulation protein D; spoIIID, NMR solution structure, DNA binding, bacillus subtilis, transcription factor, prob= 97.9, E= 0.00014, approx. coverage= ~42%</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497" name="Google Shape;497;g23312440cc2_3_504"/>
          <p:cNvPicPr preferRelativeResize="0"/>
          <p:nvPr/>
        </p:nvPicPr>
        <p:blipFill rotWithShape="1">
          <a:blip r:embed="rId4">
            <a:alphaModFix/>
          </a:blip>
          <a:srcRect b="0" l="0" r="0" t="0"/>
          <a:stretch/>
        </p:blipFill>
        <p:spPr>
          <a:xfrm>
            <a:off x="7855875" y="4505625"/>
            <a:ext cx="5236675" cy="696540"/>
          </a:xfrm>
          <a:prstGeom prst="rect">
            <a:avLst/>
          </a:prstGeom>
          <a:noFill/>
          <a:ln>
            <a:noFill/>
          </a:ln>
        </p:spPr>
      </p:pic>
      <p:pic>
        <p:nvPicPr>
          <p:cNvPr id="498" name="Google Shape;498;g23312440cc2_3_504"/>
          <p:cNvPicPr preferRelativeResize="0"/>
          <p:nvPr/>
        </p:nvPicPr>
        <p:blipFill rotWithShape="1">
          <a:blip r:embed="rId5">
            <a:alphaModFix/>
          </a:blip>
          <a:srcRect b="0" l="0" r="0" t="0"/>
          <a:stretch/>
        </p:blipFill>
        <p:spPr>
          <a:xfrm>
            <a:off x="1456969" y="6224025"/>
            <a:ext cx="1602406" cy="4073975"/>
          </a:xfrm>
          <a:prstGeom prst="rect">
            <a:avLst/>
          </a:prstGeom>
          <a:noFill/>
          <a:ln>
            <a:noFill/>
          </a:ln>
        </p:spPr>
      </p:pic>
      <p:pic>
        <p:nvPicPr>
          <p:cNvPr id="499" name="Google Shape;499;g23312440cc2_3_504"/>
          <p:cNvPicPr preferRelativeResize="0"/>
          <p:nvPr/>
        </p:nvPicPr>
        <p:blipFill rotWithShape="1">
          <a:blip r:embed="rId6">
            <a:alphaModFix/>
          </a:blip>
          <a:srcRect b="0" l="0" r="0" t="0"/>
          <a:stretch/>
        </p:blipFill>
        <p:spPr>
          <a:xfrm>
            <a:off x="3059375" y="6681175"/>
            <a:ext cx="5059187" cy="4073975"/>
          </a:xfrm>
          <a:prstGeom prst="rect">
            <a:avLst/>
          </a:prstGeom>
          <a:noFill/>
          <a:ln>
            <a:noFill/>
          </a:ln>
        </p:spPr>
      </p:pic>
      <p:pic>
        <p:nvPicPr>
          <p:cNvPr id="500" name="Google Shape;500;g23312440cc2_3_504"/>
          <p:cNvPicPr preferRelativeResize="0"/>
          <p:nvPr/>
        </p:nvPicPr>
        <p:blipFill rotWithShape="1">
          <a:blip r:embed="rId7">
            <a:alphaModFix/>
          </a:blip>
          <a:srcRect b="0" l="0" r="0" t="0"/>
          <a:stretch/>
        </p:blipFill>
        <p:spPr>
          <a:xfrm>
            <a:off x="768925" y="13399713"/>
            <a:ext cx="11430000" cy="1343025"/>
          </a:xfrm>
          <a:prstGeom prst="rect">
            <a:avLst/>
          </a:prstGeom>
          <a:noFill/>
          <a:ln>
            <a:noFill/>
          </a:ln>
        </p:spPr>
      </p:pic>
      <p:pic>
        <p:nvPicPr>
          <p:cNvPr id="501" name="Google Shape;501;g23312440cc2_3_504"/>
          <p:cNvPicPr preferRelativeResize="0"/>
          <p:nvPr/>
        </p:nvPicPr>
        <p:blipFill rotWithShape="1">
          <a:blip r:embed="rId8">
            <a:alphaModFix/>
          </a:blip>
          <a:srcRect b="0" l="0" r="0" t="0"/>
          <a:stretch/>
        </p:blipFill>
        <p:spPr>
          <a:xfrm>
            <a:off x="547513" y="16810933"/>
            <a:ext cx="11630386" cy="1603525"/>
          </a:xfrm>
          <a:prstGeom prst="rect">
            <a:avLst/>
          </a:prstGeom>
          <a:noFill/>
          <a:ln>
            <a:noFill/>
          </a:ln>
        </p:spPr>
      </p:pic>
      <p:pic>
        <p:nvPicPr>
          <p:cNvPr id="502" name="Google Shape;502;g23312440cc2_3_504"/>
          <p:cNvPicPr preferRelativeResize="0"/>
          <p:nvPr/>
        </p:nvPicPr>
        <p:blipFill rotWithShape="1">
          <a:blip r:embed="rId9">
            <a:alphaModFix/>
          </a:blip>
          <a:srcRect b="0" l="0" r="0" t="0"/>
          <a:stretch/>
        </p:blipFill>
        <p:spPr>
          <a:xfrm>
            <a:off x="15821073" y="5889445"/>
            <a:ext cx="6010275" cy="2975554"/>
          </a:xfrm>
          <a:prstGeom prst="rect">
            <a:avLst/>
          </a:prstGeom>
          <a:noFill/>
          <a:ln>
            <a:noFill/>
          </a:ln>
        </p:spPr>
      </p:pic>
      <p:pic>
        <p:nvPicPr>
          <p:cNvPr id="503" name="Google Shape;503;g23312440cc2_3_504"/>
          <p:cNvPicPr preferRelativeResize="0"/>
          <p:nvPr/>
        </p:nvPicPr>
        <p:blipFill rotWithShape="1">
          <a:blip r:embed="rId10">
            <a:alphaModFix/>
          </a:blip>
          <a:srcRect b="0" l="0" r="0" t="0"/>
          <a:stretch/>
        </p:blipFill>
        <p:spPr>
          <a:xfrm>
            <a:off x="13359238" y="12765793"/>
            <a:ext cx="7010400" cy="3209925"/>
          </a:xfrm>
          <a:prstGeom prst="rect">
            <a:avLst/>
          </a:prstGeom>
          <a:noFill/>
          <a:ln>
            <a:noFill/>
          </a:ln>
        </p:spPr>
      </p:pic>
      <p:pic>
        <p:nvPicPr>
          <p:cNvPr id="504" name="Google Shape;504;g23312440cc2_3_504"/>
          <p:cNvPicPr preferRelativeResize="0"/>
          <p:nvPr/>
        </p:nvPicPr>
        <p:blipFill rotWithShape="1">
          <a:blip r:embed="rId11">
            <a:alphaModFix/>
          </a:blip>
          <a:srcRect b="0" l="0" r="0" t="0"/>
          <a:stretch/>
        </p:blipFill>
        <p:spPr>
          <a:xfrm>
            <a:off x="21425613" y="12813418"/>
            <a:ext cx="5324475" cy="3114675"/>
          </a:xfrm>
          <a:prstGeom prst="rect">
            <a:avLst/>
          </a:prstGeom>
          <a:noFill/>
          <a:ln>
            <a:noFill/>
          </a:ln>
        </p:spPr>
      </p:pic>
      <p:pic>
        <p:nvPicPr>
          <p:cNvPr id="505" name="Google Shape;505;g23312440cc2_3_504"/>
          <p:cNvPicPr preferRelativeResize="0"/>
          <p:nvPr/>
        </p:nvPicPr>
        <p:blipFill rotWithShape="1">
          <a:blip r:embed="rId12">
            <a:alphaModFix/>
          </a:blip>
          <a:srcRect b="0" l="0" r="0" t="0"/>
          <a:stretch/>
        </p:blipFill>
        <p:spPr>
          <a:xfrm>
            <a:off x="19699163" y="17018663"/>
            <a:ext cx="6010275" cy="2028825"/>
          </a:xfrm>
          <a:prstGeom prst="rect">
            <a:avLst/>
          </a:prstGeom>
          <a:noFill/>
          <a:ln>
            <a:noFill/>
          </a:ln>
        </p:spPr>
      </p:pic>
      <p:pic>
        <p:nvPicPr>
          <p:cNvPr id="506" name="Google Shape;506;g23312440cc2_3_504"/>
          <p:cNvPicPr preferRelativeResize="0"/>
          <p:nvPr/>
        </p:nvPicPr>
        <p:blipFill rotWithShape="1">
          <a:blip r:embed="rId13">
            <a:alphaModFix/>
          </a:blip>
          <a:srcRect b="0" l="0" r="0" t="0"/>
          <a:stretch/>
        </p:blipFill>
        <p:spPr>
          <a:xfrm>
            <a:off x="12431588" y="16741143"/>
            <a:ext cx="7267575" cy="1743075"/>
          </a:xfrm>
          <a:prstGeom prst="rect">
            <a:avLst/>
          </a:prstGeom>
          <a:noFill/>
          <a:ln>
            <a:noFill/>
          </a:ln>
        </p:spPr>
      </p:pic>
      <p:pic>
        <p:nvPicPr>
          <p:cNvPr id="507" name="Google Shape;507;g23312440cc2_3_504"/>
          <p:cNvPicPr preferRelativeResize="0"/>
          <p:nvPr/>
        </p:nvPicPr>
        <p:blipFill rotWithShape="1">
          <a:blip r:embed="rId14">
            <a:alphaModFix/>
          </a:blip>
          <a:srcRect b="0" l="0" r="0" t="0"/>
          <a:stretch/>
        </p:blipFill>
        <p:spPr>
          <a:xfrm>
            <a:off x="35255750" y="10582561"/>
            <a:ext cx="4185324" cy="3053314"/>
          </a:xfrm>
          <a:prstGeom prst="rect">
            <a:avLst/>
          </a:prstGeom>
          <a:noFill/>
          <a:ln>
            <a:noFill/>
          </a:ln>
        </p:spPr>
      </p:pic>
      <p:pic>
        <p:nvPicPr>
          <p:cNvPr id="508" name="Google Shape;508;g23312440cc2_3_504"/>
          <p:cNvPicPr preferRelativeResize="0"/>
          <p:nvPr/>
        </p:nvPicPr>
        <p:blipFill rotWithShape="1">
          <a:blip r:embed="rId15">
            <a:alphaModFix/>
          </a:blip>
          <a:srcRect b="0" l="0" r="0" t="0"/>
          <a:stretch/>
        </p:blipFill>
        <p:spPr>
          <a:xfrm>
            <a:off x="33877100" y="14408688"/>
            <a:ext cx="9353550" cy="1400175"/>
          </a:xfrm>
          <a:prstGeom prst="rect">
            <a:avLst/>
          </a:prstGeom>
          <a:noFill/>
          <a:ln>
            <a:noFill/>
          </a:ln>
        </p:spPr>
      </p:pic>
      <p:pic>
        <p:nvPicPr>
          <p:cNvPr id="509" name="Google Shape;509;g23312440cc2_3_504"/>
          <p:cNvPicPr preferRelativeResize="0"/>
          <p:nvPr/>
        </p:nvPicPr>
        <p:blipFill rotWithShape="1">
          <a:blip r:embed="rId16">
            <a:alphaModFix/>
          </a:blip>
          <a:srcRect b="0" l="0" r="0" t="0"/>
          <a:stretch/>
        </p:blipFill>
        <p:spPr>
          <a:xfrm>
            <a:off x="27764502" y="16193560"/>
            <a:ext cx="6712627" cy="1123375"/>
          </a:xfrm>
          <a:prstGeom prst="rect">
            <a:avLst/>
          </a:prstGeom>
          <a:noFill/>
          <a:ln>
            <a:noFill/>
          </a:ln>
        </p:spPr>
      </p:pic>
      <p:pic>
        <p:nvPicPr>
          <p:cNvPr id="510" name="Google Shape;510;g23312440cc2_3_504"/>
          <p:cNvPicPr preferRelativeResize="0"/>
          <p:nvPr/>
        </p:nvPicPr>
        <p:blipFill rotWithShape="1">
          <a:blip r:embed="rId17">
            <a:alphaModFix/>
          </a:blip>
          <a:srcRect b="0" l="0" r="0" t="0"/>
          <a:stretch/>
        </p:blipFill>
        <p:spPr>
          <a:xfrm>
            <a:off x="36149481" y="20413100"/>
            <a:ext cx="7741718" cy="2255775"/>
          </a:xfrm>
          <a:prstGeom prst="rect">
            <a:avLst/>
          </a:prstGeom>
          <a:noFill/>
          <a:ln>
            <a:noFill/>
          </a:ln>
        </p:spPr>
      </p:pic>
      <p:pic>
        <p:nvPicPr>
          <p:cNvPr id="511" name="Google Shape;511;g23312440cc2_3_504"/>
          <p:cNvPicPr preferRelativeResize="0"/>
          <p:nvPr/>
        </p:nvPicPr>
        <p:blipFill rotWithShape="1">
          <a:blip r:embed="rId18">
            <a:alphaModFix/>
          </a:blip>
          <a:srcRect b="0" l="0" r="0" t="0"/>
          <a:stretch/>
        </p:blipFill>
        <p:spPr>
          <a:xfrm>
            <a:off x="32127300" y="20413098"/>
            <a:ext cx="3128451" cy="2255778"/>
          </a:xfrm>
          <a:prstGeom prst="rect">
            <a:avLst/>
          </a:prstGeom>
          <a:noFill/>
          <a:ln>
            <a:noFill/>
          </a:ln>
        </p:spPr>
      </p:pic>
      <p:pic>
        <p:nvPicPr>
          <p:cNvPr id="512" name="Google Shape;512;g23312440cc2_3_504"/>
          <p:cNvPicPr preferRelativeResize="0"/>
          <p:nvPr/>
        </p:nvPicPr>
        <p:blipFill rotWithShape="1">
          <a:blip r:embed="rId19">
            <a:alphaModFix/>
          </a:blip>
          <a:srcRect b="0" l="0" r="0" t="0"/>
          <a:stretch/>
        </p:blipFill>
        <p:spPr>
          <a:xfrm>
            <a:off x="28280125" y="22808040"/>
            <a:ext cx="2943225" cy="342900"/>
          </a:xfrm>
          <a:prstGeom prst="rect">
            <a:avLst/>
          </a:prstGeom>
          <a:noFill/>
          <a:ln>
            <a:noFill/>
          </a:ln>
        </p:spPr>
      </p:pic>
      <p:pic>
        <p:nvPicPr>
          <p:cNvPr id="513" name="Google Shape;513;g23312440cc2_3_504"/>
          <p:cNvPicPr preferRelativeResize="0"/>
          <p:nvPr/>
        </p:nvPicPr>
        <p:blipFill rotWithShape="1">
          <a:blip r:embed="rId20">
            <a:alphaModFix/>
          </a:blip>
          <a:srcRect b="0" l="0" r="0" t="0"/>
          <a:stretch/>
        </p:blipFill>
        <p:spPr>
          <a:xfrm>
            <a:off x="29602550" y="24323329"/>
            <a:ext cx="7741726" cy="2384160"/>
          </a:xfrm>
          <a:prstGeom prst="rect">
            <a:avLst/>
          </a:prstGeom>
          <a:noFill/>
          <a:ln>
            <a:noFill/>
          </a:ln>
        </p:spPr>
      </p:pic>
      <p:pic>
        <p:nvPicPr>
          <p:cNvPr id="514" name="Google Shape;514;g23312440cc2_3_504"/>
          <p:cNvPicPr preferRelativeResize="0"/>
          <p:nvPr/>
        </p:nvPicPr>
        <p:blipFill rotWithShape="1">
          <a:blip r:embed="rId21">
            <a:alphaModFix/>
          </a:blip>
          <a:srcRect b="0" l="0" r="0" t="0"/>
          <a:stretch/>
        </p:blipFill>
        <p:spPr>
          <a:xfrm>
            <a:off x="38198796" y="23974184"/>
            <a:ext cx="5324475" cy="2099616"/>
          </a:xfrm>
          <a:prstGeom prst="rect">
            <a:avLst/>
          </a:prstGeom>
          <a:noFill/>
          <a:ln>
            <a:noFill/>
          </a:ln>
        </p:spPr>
      </p:pic>
      <p:pic>
        <p:nvPicPr>
          <p:cNvPr id="515" name="Google Shape;515;g23312440cc2_3_504"/>
          <p:cNvPicPr preferRelativeResize="0"/>
          <p:nvPr/>
        </p:nvPicPr>
        <p:blipFill rotWithShape="1">
          <a:blip r:embed="rId22">
            <a:alphaModFix/>
          </a:blip>
          <a:srcRect b="0" l="0" r="0" t="0"/>
          <a:stretch/>
        </p:blipFill>
        <p:spPr>
          <a:xfrm>
            <a:off x="43891201" y="-7"/>
            <a:ext cx="4101625" cy="3602182"/>
          </a:xfrm>
          <a:prstGeom prst="rect">
            <a:avLst/>
          </a:prstGeom>
          <a:noFill/>
          <a:ln>
            <a:noFill/>
          </a:ln>
        </p:spPr>
      </p:pic>
      <p:pic>
        <p:nvPicPr>
          <p:cNvPr id="516" name="Google Shape;516;g23312440cc2_3_504"/>
          <p:cNvPicPr preferRelativeResize="0"/>
          <p:nvPr/>
        </p:nvPicPr>
        <p:blipFill rotWithShape="1">
          <a:blip r:embed="rId23">
            <a:alphaModFix/>
          </a:blip>
          <a:srcRect b="0" l="8164" r="0" t="0"/>
          <a:stretch/>
        </p:blipFill>
        <p:spPr>
          <a:xfrm>
            <a:off x="44631087" y="3602175"/>
            <a:ext cx="2621875" cy="3602176"/>
          </a:xfrm>
          <a:prstGeom prst="rect">
            <a:avLst/>
          </a:prstGeom>
          <a:noFill/>
          <a:ln>
            <a:noFill/>
          </a:ln>
        </p:spPr>
      </p:pic>
      <p:pic>
        <p:nvPicPr>
          <p:cNvPr id="517" name="Google Shape;517;g23312440cc2_3_504"/>
          <p:cNvPicPr preferRelativeResize="0"/>
          <p:nvPr/>
        </p:nvPicPr>
        <p:blipFill rotWithShape="1">
          <a:blip r:embed="rId24">
            <a:alphaModFix/>
          </a:blip>
          <a:srcRect b="0" l="0" r="0" t="0"/>
          <a:stretch/>
        </p:blipFill>
        <p:spPr>
          <a:xfrm>
            <a:off x="44526788" y="7204343"/>
            <a:ext cx="2090870" cy="3602181"/>
          </a:xfrm>
          <a:prstGeom prst="rect">
            <a:avLst/>
          </a:prstGeom>
          <a:noFill/>
          <a:ln>
            <a:noFill/>
          </a:ln>
        </p:spPr>
      </p:pic>
      <p:pic>
        <p:nvPicPr>
          <p:cNvPr id="518" name="Google Shape;518;g23312440cc2_3_504"/>
          <p:cNvPicPr preferRelativeResize="0"/>
          <p:nvPr/>
        </p:nvPicPr>
        <p:blipFill rotWithShape="1">
          <a:blip r:embed="rId25">
            <a:alphaModFix/>
          </a:blip>
          <a:srcRect b="0" l="0" r="0" t="0"/>
          <a:stretch/>
        </p:blipFill>
        <p:spPr>
          <a:xfrm>
            <a:off x="44058538" y="10806518"/>
            <a:ext cx="3766929" cy="3602182"/>
          </a:xfrm>
          <a:prstGeom prst="rect">
            <a:avLst/>
          </a:prstGeom>
          <a:noFill/>
          <a:ln>
            <a:noFill/>
          </a:ln>
        </p:spPr>
      </p:pic>
      <p:pic>
        <p:nvPicPr>
          <p:cNvPr id="519" name="Google Shape;519;g23312440cc2_3_504"/>
          <p:cNvPicPr preferRelativeResize="0"/>
          <p:nvPr/>
        </p:nvPicPr>
        <p:blipFill rotWithShape="1">
          <a:blip r:embed="rId26">
            <a:alphaModFix/>
          </a:blip>
          <a:srcRect b="0" l="0" r="0" t="0"/>
          <a:stretch/>
        </p:blipFill>
        <p:spPr>
          <a:xfrm>
            <a:off x="44377788" y="14408693"/>
            <a:ext cx="4185349" cy="3602182"/>
          </a:xfrm>
          <a:prstGeom prst="rect">
            <a:avLst/>
          </a:prstGeom>
          <a:noFill/>
          <a:ln>
            <a:noFill/>
          </a:ln>
        </p:spPr>
      </p:pic>
      <p:pic>
        <p:nvPicPr>
          <p:cNvPr id="520" name="Google Shape;520;g23312440cc2_3_504"/>
          <p:cNvPicPr preferRelativeResize="0"/>
          <p:nvPr/>
        </p:nvPicPr>
        <p:blipFill rotWithShape="1">
          <a:blip r:embed="rId27">
            <a:alphaModFix/>
          </a:blip>
          <a:srcRect b="0" l="0" r="0" t="0"/>
          <a:stretch/>
        </p:blipFill>
        <p:spPr>
          <a:xfrm>
            <a:off x="44517326" y="18010868"/>
            <a:ext cx="2109786" cy="3602182"/>
          </a:xfrm>
          <a:prstGeom prst="rect">
            <a:avLst/>
          </a:prstGeom>
          <a:noFill/>
          <a:ln>
            <a:noFill/>
          </a:ln>
        </p:spPr>
      </p:pic>
      <p:pic>
        <p:nvPicPr>
          <p:cNvPr id="521" name="Google Shape;521;g23312440cc2_3_504"/>
          <p:cNvPicPr preferRelativeResize="0"/>
          <p:nvPr/>
        </p:nvPicPr>
        <p:blipFill rotWithShape="1">
          <a:blip r:embed="rId28">
            <a:alphaModFix/>
          </a:blip>
          <a:srcRect b="0" l="0" r="0" t="0"/>
          <a:stretch/>
        </p:blipFill>
        <p:spPr>
          <a:xfrm>
            <a:off x="44377788" y="21613043"/>
            <a:ext cx="3128457" cy="3602181"/>
          </a:xfrm>
          <a:prstGeom prst="rect">
            <a:avLst/>
          </a:prstGeom>
          <a:noFill/>
          <a:ln>
            <a:noFill/>
          </a:ln>
        </p:spPr>
      </p:pic>
      <p:sp>
        <p:nvSpPr>
          <p:cNvPr id="522" name="Google Shape;522;g23312440cc2_3_504"/>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3312440cc2_1_1317"/>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#17</a:t>
            </a:r>
            <a:r>
              <a:rPr lang="en-US" sz="10080"/>
              <a:t>	 Start:	4783 	Stop: 4941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529" name="Google Shape;529;g23312440cc2_1_1317"/>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00"/>
                </a:solidFill>
              </a:rPr>
              <a:t>Yes, except it is lower at the end.</a:t>
            </a:r>
            <a:endParaRPr>
              <a:solidFill>
                <a:srgbClr val="000000"/>
              </a:solidFill>
            </a:endParaRPr>
          </a:p>
          <a:p>
            <a:pPr indent="0" lvl="1" marL="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822960" lvl="0" marL="822960" rtl="0" algn="l">
              <a:lnSpc>
                <a:spcPct val="90000"/>
              </a:lnSpc>
              <a:spcBef>
                <a:spcPts val="3600"/>
              </a:spcBef>
              <a:spcAft>
                <a:spcPts val="0"/>
              </a:spcAft>
              <a:buSzPts val="4800"/>
              <a:buChar char="•"/>
            </a:pPr>
            <a:r>
              <a:rPr lang="en-US" sz="4800"/>
              <a:t>Kelcole and RobinRose have high similarities.</a:t>
            </a:r>
            <a:endParaRPr sz="4800"/>
          </a:p>
          <a:p>
            <a:pPr indent="0" lvl="0" marL="0" rtl="0" algn="l">
              <a:lnSpc>
                <a:spcPct val="90000"/>
              </a:lnSpc>
              <a:spcBef>
                <a:spcPts val="3600"/>
              </a:spcBef>
              <a:spcAft>
                <a:spcPts val="0"/>
              </a:spcAft>
              <a:buClr>
                <a:schemeClr val="dk1"/>
              </a:buClr>
              <a:buSzPts val="4800"/>
              <a:buNone/>
            </a:pPr>
            <a:r>
              <a:t/>
            </a:r>
            <a:endParaRPr/>
          </a:p>
        </p:txBody>
      </p:sp>
      <p:sp>
        <p:nvSpPr>
          <p:cNvPr id="530" name="Google Shape;530;g23312440cc2_1_1317"/>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2.638, final = -3.285</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 RobinRose</a:t>
            </a:r>
            <a:r>
              <a:rPr b="0" i="0" lang="en-US" sz="4400" u="none" cap="none" strike="noStrike">
                <a:solidFill>
                  <a:schemeClr val="dk1"/>
                </a:solidFill>
                <a:latin typeface="Calibri"/>
                <a:ea typeface="Calibri"/>
                <a:cs typeface="Calibri"/>
                <a:sym typeface="Calibri"/>
              </a:rPr>
              <a:t>, 1:1, e-value: 4e-23, 1e-21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 RobinRose</a:t>
            </a:r>
            <a:r>
              <a:rPr b="0" i="0" lang="en-US" sz="4400" u="none" cap="none" strike="noStrike">
                <a:solidFill>
                  <a:schemeClr val="dk1"/>
                </a:solidFill>
                <a:latin typeface="Calibri"/>
                <a:ea typeface="Calibri"/>
                <a:cs typeface="Calibri"/>
                <a:sym typeface="Calibri"/>
              </a:rPr>
              <a:t>, 1:1, e-value: 2e-26, 1e-24</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 but called 100% of time when present (is on Track 2 with Romm).</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Arial"/>
              <a:ea typeface="Arial"/>
              <a:cs typeface="Arial"/>
              <a:sym typeface="Arial"/>
            </a:endParaRPr>
          </a:p>
          <a:p>
            <a:pPr indent="-822957"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531" name="Google Shape;531;g23312440cc2_1_1317"/>
          <p:cNvPicPr preferRelativeResize="0"/>
          <p:nvPr/>
        </p:nvPicPr>
        <p:blipFill rotWithShape="1">
          <a:blip r:embed="rId3">
            <a:alphaModFix/>
          </a:blip>
          <a:srcRect b="0" l="0" r="0" t="0"/>
          <a:stretch/>
        </p:blipFill>
        <p:spPr>
          <a:xfrm>
            <a:off x="768929" y="5376852"/>
            <a:ext cx="7591976" cy="1075525"/>
          </a:xfrm>
          <a:prstGeom prst="rect">
            <a:avLst/>
          </a:prstGeom>
          <a:noFill/>
          <a:ln>
            <a:noFill/>
          </a:ln>
        </p:spPr>
      </p:pic>
      <p:pic>
        <p:nvPicPr>
          <p:cNvPr id="532" name="Google Shape;532;g23312440cc2_1_1317"/>
          <p:cNvPicPr preferRelativeResize="0"/>
          <p:nvPr/>
        </p:nvPicPr>
        <p:blipFill rotWithShape="1">
          <a:blip r:embed="rId4">
            <a:alphaModFix/>
          </a:blip>
          <a:srcRect b="0" l="0" r="0" t="0"/>
          <a:stretch/>
        </p:blipFill>
        <p:spPr>
          <a:xfrm>
            <a:off x="768934" y="7301230"/>
            <a:ext cx="1155475" cy="2538800"/>
          </a:xfrm>
          <a:prstGeom prst="rect">
            <a:avLst/>
          </a:prstGeom>
          <a:noFill/>
          <a:ln>
            <a:noFill/>
          </a:ln>
        </p:spPr>
      </p:pic>
      <p:pic>
        <p:nvPicPr>
          <p:cNvPr id="533" name="Google Shape;533;g23312440cc2_1_1317"/>
          <p:cNvPicPr preferRelativeResize="0"/>
          <p:nvPr/>
        </p:nvPicPr>
        <p:blipFill rotWithShape="1">
          <a:blip r:embed="rId5">
            <a:alphaModFix/>
          </a:blip>
          <a:srcRect b="0" l="0" r="0" t="0"/>
          <a:stretch/>
        </p:blipFill>
        <p:spPr>
          <a:xfrm>
            <a:off x="768932" y="11866954"/>
            <a:ext cx="8731700" cy="1603775"/>
          </a:xfrm>
          <a:prstGeom prst="rect">
            <a:avLst/>
          </a:prstGeom>
          <a:noFill/>
          <a:ln>
            <a:noFill/>
          </a:ln>
        </p:spPr>
      </p:pic>
      <p:pic>
        <p:nvPicPr>
          <p:cNvPr id="534" name="Google Shape;534;g23312440cc2_1_1317"/>
          <p:cNvPicPr preferRelativeResize="0"/>
          <p:nvPr/>
        </p:nvPicPr>
        <p:blipFill rotWithShape="1">
          <a:blip r:embed="rId6">
            <a:alphaModFix/>
          </a:blip>
          <a:srcRect b="0" l="0" r="0" t="0"/>
          <a:stretch/>
        </p:blipFill>
        <p:spPr>
          <a:xfrm>
            <a:off x="768925" y="13869328"/>
            <a:ext cx="12323624" cy="886735"/>
          </a:xfrm>
          <a:prstGeom prst="rect">
            <a:avLst/>
          </a:prstGeom>
          <a:noFill/>
          <a:ln>
            <a:noFill/>
          </a:ln>
        </p:spPr>
      </p:pic>
      <p:pic>
        <p:nvPicPr>
          <p:cNvPr id="535" name="Google Shape;535;g23312440cc2_1_1317"/>
          <p:cNvPicPr preferRelativeResize="0"/>
          <p:nvPr/>
        </p:nvPicPr>
        <p:blipFill rotWithShape="1">
          <a:blip r:embed="rId7">
            <a:alphaModFix/>
          </a:blip>
          <a:srcRect b="0" l="0" r="0" t="0"/>
          <a:stretch/>
        </p:blipFill>
        <p:spPr>
          <a:xfrm>
            <a:off x="13658850" y="6534025"/>
            <a:ext cx="10507425" cy="1295925"/>
          </a:xfrm>
          <a:prstGeom prst="rect">
            <a:avLst/>
          </a:prstGeom>
          <a:noFill/>
          <a:ln>
            <a:noFill/>
          </a:ln>
        </p:spPr>
      </p:pic>
      <p:pic>
        <p:nvPicPr>
          <p:cNvPr id="536" name="Google Shape;536;g23312440cc2_1_1317"/>
          <p:cNvPicPr preferRelativeResize="0"/>
          <p:nvPr/>
        </p:nvPicPr>
        <p:blipFill rotWithShape="1">
          <a:blip r:embed="rId8">
            <a:alphaModFix/>
          </a:blip>
          <a:srcRect b="0" l="0" r="0" t="0"/>
          <a:stretch/>
        </p:blipFill>
        <p:spPr>
          <a:xfrm>
            <a:off x="13658848" y="9138199"/>
            <a:ext cx="5785751" cy="1787000"/>
          </a:xfrm>
          <a:prstGeom prst="rect">
            <a:avLst/>
          </a:prstGeom>
          <a:noFill/>
          <a:ln>
            <a:noFill/>
          </a:ln>
        </p:spPr>
      </p:pic>
      <p:pic>
        <p:nvPicPr>
          <p:cNvPr id="537" name="Google Shape;537;g23312440cc2_1_1317"/>
          <p:cNvPicPr preferRelativeResize="0"/>
          <p:nvPr/>
        </p:nvPicPr>
        <p:blipFill rotWithShape="1">
          <a:blip r:embed="rId9">
            <a:alphaModFix/>
          </a:blip>
          <a:srcRect b="0" l="0" r="0" t="0"/>
          <a:stretch/>
        </p:blipFill>
        <p:spPr>
          <a:xfrm>
            <a:off x="13934650" y="11092050"/>
            <a:ext cx="5234145" cy="1603775"/>
          </a:xfrm>
          <a:prstGeom prst="rect">
            <a:avLst/>
          </a:prstGeom>
          <a:noFill/>
          <a:ln>
            <a:noFill/>
          </a:ln>
        </p:spPr>
      </p:pic>
      <p:pic>
        <p:nvPicPr>
          <p:cNvPr id="538" name="Google Shape;538;g23312440cc2_1_1317"/>
          <p:cNvPicPr preferRelativeResize="0"/>
          <p:nvPr/>
        </p:nvPicPr>
        <p:blipFill rotWithShape="1">
          <a:blip r:embed="rId10">
            <a:alphaModFix/>
          </a:blip>
          <a:srcRect b="0" l="0" r="0" t="0"/>
          <a:stretch/>
        </p:blipFill>
        <p:spPr>
          <a:xfrm>
            <a:off x="13658851" y="13665225"/>
            <a:ext cx="5785749" cy="3900506"/>
          </a:xfrm>
          <a:prstGeom prst="rect">
            <a:avLst/>
          </a:prstGeom>
          <a:noFill/>
          <a:ln>
            <a:noFill/>
          </a:ln>
        </p:spPr>
      </p:pic>
      <p:pic>
        <p:nvPicPr>
          <p:cNvPr id="539" name="Google Shape;539;g23312440cc2_1_1317"/>
          <p:cNvPicPr preferRelativeResize="0"/>
          <p:nvPr/>
        </p:nvPicPr>
        <p:blipFill rotWithShape="1">
          <a:blip r:embed="rId11">
            <a:alphaModFix/>
          </a:blip>
          <a:srcRect b="0" l="0" r="0" t="0"/>
          <a:stretch/>
        </p:blipFill>
        <p:spPr>
          <a:xfrm>
            <a:off x="13092545" y="19023772"/>
            <a:ext cx="5168310" cy="1603775"/>
          </a:xfrm>
          <a:prstGeom prst="rect">
            <a:avLst/>
          </a:prstGeom>
          <a:noFill/>
          <a:ln>
            <a:noFill/>
          </a:ln>
        </p:spPr>
      </p:pic>
      <p:pic>
        <p:nvPicPr>
          <p:cNvPr id="540" name="Google Shape;540;g23312440cc2_1_1317"/>
          <p:cNvPicPr preferRelativeResize="0"/>
          <p:nvPr/>
        </p:nvPicPr>
        <p:blipFill rotWithShape="1">
          <a:blip r:embed="rId12">
            <a:alphaModFix/>
          </a:blip>
          <a:srcRect b="0" l="0" r="0" t="0"/>
          <a:stretch/>
        </p:blipFill>
        <p:spPr>
          <a:xfrm>
            <a:off x="18806773" y="19177699"/>
            <a:ext cx="6277663" cy="1295925"/>
          </a:xfrm>
          <a:prstGeom prst="rect">
            <a:avLst/>
          </a:prstGeom>
          <a:noFill/>
          <a:ln>
            <a:noFill/>
          </a:ln>
        </p:spPr>
      </p:pic>
      <p:sp>
        <p:nvSpPr>
          <p:cNvPr id="541" name="Google Shape;541;g23312440cc2_1_1317"/>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close positional similarity as Kelcole_16, upstream from helix-turn-helix DNA binding domain protein and downstream from terminase, and </a:t>
            </a:r>
            <a:r>
              <a:rPr b="0" i="0" lang="en-US" sz="4800" u="none" cap="none" strike="noStrike">
                <a:solidFill>
                  <a:schemeClr val="dk1"/>
                </a:solidFill>
                <a:latin typeface="Calibri"/>
                <a:ea typeface="Calibri"/>
                <a:cs typeface="Calibri"/>
                <a:sym typeface="Calibri"/>
              </a:rPr>
              <a:t>RobinRose</a:t>
            </a:r>
            <a:r>
              <a:rPr b="0" i="0" lang="en-US" sz="4400" u="none" cap="none" strike="noStrike">
                <a:solidFill>
                  <a:schemeClr val="dk1"/>
                </a:solidFill>
                <a:latin typeface="Calibri"/>
                <a:ea typeface="Calibri"/>
                <a:cs typeface="Calibri"/>
                <a:sym typeface="Calibri"/>
              </a:rPr>
              <a:t>_18, upstream from ribbon-helix-helix DNA binding domain protein and downstream from terminase.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Kelcole_16, function unknown, e = 4e-23; NCBI, Kelcole_16, function unknown, e = 2e-26.</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79%.</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542" name="Google Shape;542;g23312440cc2_1_1317"/>
          <p:cNvPicPr preferRelativeResize="0"/>
          <p:nvPr/>
        </p:nvPicPr>
        <p:blipFill rotWithShape="1">
          <a:blip r:embed="rId14">
            <a:alphaModFix/>
          </a:blip>
          <a:srcRect b="0" l="0" r="0" t="0"/>
          <a:stretch/>
        </p:blipFill>
        <p:spPr>
          <a:xfrm>
            <a:off x="29286538" y="10623525"/>
            <a:ext cx="3863084" cy="3602201"/>
          </a:xfrm>
          <a:prstGeom prst="rect">
            <a:avLst/>
          </a:prstGeom>
          <a:noFill/>
          <a:ln>
            <a:noFill/>
          </a:ln>
        </p:spPr>
      </p:pic>
      <p:pic>
        <p:nvPicPr>
          <p:cNvPr id="543" name="Google Shape;543;g23312440cc2_1_1317"/>
          <p:cNvPicPr preferRelativeResize="0"/>
          <p:nvPr/>
        </p:nvPicPr>
        <p:blipFill rotWithShape="1">
          <a:blip r:embed="rId15">
            <a:alphaModFix/>
          </a:blip>
          <a:srcRect b="0" l="0" r="0" t="0"/>
          <a:stretch/>
        </p:blipFill>
        <p:spPr>
          <a:xfrm>
            <a:off x="28676013" y="15578025"/>
            <a:ext cx="8401050" cy="1152525"/>
          </a:xfrm>
          <a:prstGeom prst="rect">
            <a:avLst/>
          </a:prstGeom>
          <a:noFill/>
          <a:ln>
            <a:noFill/>
          </a:ln>
        </p:spPr>
      </p:pic>
      <p:pic>
        <p:nvPicPr>
          <p:cNvPr id="544" name="Google Shape;544;g23312440cc2_1_1317"/>
          <p:cNvPicPr preferRelativeResize="0"/>
          <p:nvPr/>
        </p:nvPicPr>
        <p:blipFill rotWithShape="1">
          <a:blip r:embed="rId16">
            <a:alphaModFix/>
          </a:blip>
          <a:srcRect b="0" l="0" r="0" t="0"/>
          <a:stretch/>
        </p:blipFill>
        <p:spPr>
          <a:xfrm>
            <a:off x="28676025" y="17165368"/>
            <a:ext cx="10918853" cy="596876"/>
          </a:xfrm>
          <a:prstGeom prst="rect">
            <a:avLst/>
          </a:prstGeom>
          <a:noFill/>
          <a:ln>
            <a:noFill/>
          </a:ln>
        </p:spPr>
      </p:pic>
      <p:pic>
        <p:nvPicPr>
          <p:cNvPr id="545" name="Google Shape;545;g23312440cc2_1_1317"/>
          <p:cNvPicPr preferRelativeResize="0"/>
          <p:nvPr/>
        </p:nvPicPr>
        <p:blipFill rotWithShape="1">
          <a:blip r:embed="rId17">
            <a:alphaModFix/>
          </a:blip>
          <a:srcRect b="0" l="0" r="0" t="0"/>
          <a:stretch/>
        </p:blipFill>
        <p:spPr>
          <a:xfrm>
            <a:off x="28171621" y="18808800"/>
            <a:ext cx="7363778" cy="2538800"/>
          </a:xfrm>
          <a:prstGeom prst="rect">
            <a:avLst/>
          </a:prstGeom>
          <a:noFill/>
          <a:ln>
            <a:noFill/>
          </a:ln>
        </p:spPr>
      </p:pic>
      <p:pic>
        <p:nvPicPr>
          <p:cNvPr id="546" name="Google Shape;546;g23312440cc2_1_1317"/>
          <p:cNvPicPr preferRelativeResize="0"/>
          <p:nvPr/>
        </p:nvPicPr>
        <p:blipFill rotWithShape="1">
          <a:blip r:embed="rId18">
            <a:alphaModFix/>
          </a:blip>
          <a:srcRect b="0" l="0" r="0" t="0"/>
          <a:stretch/>
        </p:blipFill>
        <p:spPr>
          <a:xfrm>
            <a:off x="35535400" y="18835050"/>
            <a:ext cx="7591974" cy="1439762"/>
          </a:xfrm>
          <a:prstGeom prst="rect">
            <a:avLst/>
          </a:prstGeom>
          <a:noFill/>
          <a:ln>
            <a:noFill/>
          </a:ln>
        </p:spPr>
      </p:pic>
      <p:pic>
        <p:nvPicPr>
          <p:cNvPr id="547" name="Google Shape;547;g23312440cc2_1_1317"/>
          <p:cNvPicPr preferRelativeResize="0"/>
          <p:nvPr/>
        </p:nvPicPr>
        <p:blipFill rotWithShape="1">
          <a:blip r:embed="rId19">
            <a:alphaModFix/>
          </a:blip>
          <a:srcRect b="0" l="0" r="0" t="0"/>
          <a:stretch/>
        </p:blipFill>
        <p:spPr>
          <a:xfrm>
            <a:off x="35711664" y="20473625"/>
            <a:ext cx="7711136" cy="2177425"/>
          </a:xfrm>
          <a:prstGeom prst="rect">
            <a:avLst/>
          </a:prstGeom>
          <a:noFill/>
          <a:ln>
            <a:noFill/>
          </a:ln>
        </p:spPr>
      </p:pic>
      <p:sp>
        <p:nvSpPr>
          <p:cNvPr id="548" name="Google Shape;548;g23312440cc2_1_1317"/>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23312440cc2_1_141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#18</a:t>
            </a:r>
            <a:r>
              <a:rPr lang="en-US" sz="10080"/>
              <a:t>	 Start:	</a:t>
            </a:r>
            <a:r>
              <a:rPr lang="en-US" sz="10080">
                <a:solidFill>
                  <a:srgbClr val="0000FF"/>
                </a:solidFill>
              </a:rPr>
              <a:t>4,941</a:t>
            </a:r>
            <a:r>
              <a:rPr lang="en-US" sz="10080"/>
              <a:t>	Stop: </a:t>
            </a:r>
            <a:r>
              <a:rPr lang="en-US" sz="10080">
                <a:solidFill>
                  <a:srgbClr val="0000FF"/>
                </a:solidFill>
              </a:rPr>
              <a:t>5,309</a:t>
            </a:r>
            <a:r>
              <a:rPr lang="en-US" sz="10080"/>
              <a:t>		</a:t>
            </a:r>
            <a:br>
              <a:rPr lang="en-US" sz="10080"/>
            </a:br>
            <a:r>
              <a:rPr lang="en-US" sz="6480"/>
              <a:t>*</a:t>
            </a:r>
            <a:r>
              <a:rPr lang="en-US" sz="7200"/>
              <a:t>Highlight start if changed from original call*</a:t>
            </a:r>
            <a:endParaRPr sz="10080"/>
          </a:p>
        </p:txBody>
      </p:sp>
      <p:sp>
        <p:nvSpPr>
          <p:cNvPr id="555" name="Google Shape;555;g23312440cc2_1_141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r>
              <a:rPr lang="en-US" sz="4400"/>
              <a:t>  </a:t>
            </a:r>
            <a:endParaRPr sz="4400"/>
          </a:p>
          <a:p>
            <a:pPr indent="0" lvl="0" marL="0" rtl="0" algn="l">
              <a:lnSpc>
                <a:spcPct val="90000"/>
              </a:lnSpc>
              <a:spcBef>
                <a:spcPts val="3600"/>
              </a:spcBef>
              <a:spcAft>
                <a:spcPts val="0"/>
              </a:spcAft>
              <a:buSzPts val="1800"/>
              <a:buNone/>
            </a:pPr>
            <a:r>
              <a:t/>
            </a:r>
            <a:endParaRPr sz="4400"/>
          </a:p>
          <a:p>
            <a:pPr indent="0" lvl="0" marL="457200" rtl="0" algn="l">
              <a:lnSpc>
                <a:spcPct val="90000"/>
              </a:lnSpc>
              <a:spcBef>
                <a:spcPts val="3600"/>
              </a:spcBef>
              <a:spcAft>
                <a:spcPts val="0"/>
              </a:spcAft>
              <a:buSzPts val="18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0" lvl="0" marL="457200" rtl="0" algn="l">
              <a:lnSpc>
                <a:spcPct val="90000"/>
              </a:lnSpc>
              <a:spcBef>
                <a:spcPts val="3600"/>
              </a:spcBef>
              <a:spcAft>
                <a:spcPts val="0"/>
              </a:spcAft>
              <a:buSzPts val="1800"/>
              <a:buNone/>
            </a:pPr>
            <a:r>
              <a:t/>
            </a:r>
            <a:endParaRPr sz="4800"/>
          </a:p>
          <a:p>
            <a:pPr indent="0" lvl="0" marL="45720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RobinRose and Kelcole are the most similar.</a:t>
            </a:r>
            <a:endParaRPr>
              <a:solidFill>
                <a:srgbClr val="0000FF"/>
              </a:solidFill>
            </a:endParaRPr>
          </a:p>
          <a:p>
            <a:pPr indent="0" lvl="0" marL="0" rtl="0" algn="l">
              <a:lnSpc>
                <a:spcPct val="90000"/>
              </a:lnSpc>
              <a:spcBef>
                <a:spcPts val="3600"/>
              </a:spcBef>
              <a:spcAft>
                <a:spcPts val="0"/>
              </a:spcAft>
              <a:buClr>
                <a:schemeClr val="dk1"/>
              </a:buClr>
              <a:buSzPts val="4800"/>
              <a:buNone/>
            </a:pPr>
            <a:r>
              <a:rPr lang="en-US" sz="4800"/>
              <a:t>	</a:t>
            </a:r>
            <a:endParaRPr/>
          </a:p>
        </p:txBody>
      </p:sp>
      <p:sp>
        <p:nvSpPr>
          <p:cNvPr id="556" name="Google Shape;556;g23312440cc2_1_1418"/>
          <p:cNvSpPr txBox="1"/>
          <p:nvPr/>
        </p:nvSpPr>
        <p:spPr>
          <a:xfrm>
            <a:off x="13898144" y="3438970"/>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4,941</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z=1.952, final=-5.372</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rgbClr val="0000FF"/>
                </a:solidFill>
                <a:latin typeface="Calibri"/>
                <a:ea typeface="Calibri"/>
                <a:cs typeface="Calibri"/>
                <a:sym typeface="Calibri"/>
              </a:rPr>
              <a:t>PhagesDB: RobinRose, Kelcole, 1:1, e-value: 2e-65, 2e-65</a:t>
            </a:r>
            <a:endParaRPr b="1"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rgbClr val="0000FF"/>
                </a:solidFill>
                <a:latin typeface="Calibri"/>
                <a:ea typeface="Calibri"/>
                <a:cs typeface="Calibri"/>
                <a:sym typeface="Calibri"/>
              </a:rPr>
              <a:t>NCBI: OneInAGillian, Marcie 1:1, e-value: 7e-82, 2e-81 </a:t>
            </a:r>
            <a:endParaRPr b="1"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called start is 13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-1 bp overlap, no gap</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g23312440cc2_1_1418"/>
          <p:cNvSpPr txBox="1"/>
          <p:nvPr/>
        </p:nvSpPr>
        <p:spPr>
          <a:xfrm>
            <a:off x="28570098" y="3224571"/>
            <a:ext cx="14748300" cy="203478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Ribbon-Helix-Helix DNA Binding Domain protein</a:t>
            </a:r>
            <a:endParaRPr b="1" i="0" sz="66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Kelcole_16 and RobinRose_18. All are upstream of Ribbon-helix-helix binding domain protein, and downstream of terminase.</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Kelcole_17, DNA binding domain protein, PhagesDB, e-value: 2e-65/OneInAGillian, DNA binding domain protein, NCBI, e-value: 7e-82</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Over 30 significant hits, top 2: 1) Putative; Helicobacter pylori, DNA-binding, ribbon-helix-helix, prob=97.47%, e=0.0013, coverage~54% 2) NikA, Ribbon-Helix-Helix DNA Binding Domain, prob=97.1%, e=0.0041, coverage~42%</a:t>
            </a:r>
            <a:endParaRPr b="0" i="0" sz="4400" u="none" cap="none" strike="noStrike">
              <a:solidFill>
                <a:srgbClr val="0000FF"/>
              </a:solidFill>
              <a:latin typeface="Calibri"/>
              <a:ea typeface="Calibri"/>
              <a:cs typeface="Calibri"/>
              <a:sym typeface="Calibri"/>
            </a:endParaRPr>
          </a:p>
        </p:txBody>
      </p:sp>
      <p:pic>
        <p:nvPicPr>
          <p:cNvPr id="558" name="Google Shape;558;g23312440cc2_1_1418"/>
          <p:cNvPicPr preferRelativeResize="0"/>
          <p:nvPr/>
        </p:nvPicPr>
        <p:blipFill rotWithShape="1">
          <a:blip r:embed="rId4">
            <a:alphaModFix/>
          </a:blip>
          <a:srcRect b="0" l="0" r="0" t="0"/>
          <a:stretch/>
        </p:blipFill>
        <p:spPr>
          <a:xfrm>
            <a:off x="768913" y="5615068"/>
            <a:ext cx="5753100" cy="1457325"/>
          </a:xfrm>
          <a:prstGeom prst="rect">
            <a:avLst/>
          </a:prstGeom>
          <a:noFill/>
          <a:ln>
            <a:noFill/>
          </a:ln>
        </p:spPr>
      </p:pic>
      <p:pic>
        <p:nvPicPr>
          <p:cNvPr id="559" name="Google Shape;559;g23312440cc2_1_1418"/>
          <p:cNvPicPr preferRelativeResize="0"/>
          <p:nvPr/>
        </p:nvPicPr>
        <p:blipFill rotWithShape="1">
          <a:blip r:embed="rId5">
            <a:alphaModFix/>
          </a:blip>
          <a:srcRect b="0" l="0" r="0" t="0"/>
          <a:stretch/>
        </p:blipFill>
        <p:spPr>
          <a:xfrm>
            <a:off x="1797130" y="8892653"/>
            <a:ext cx="1758689" cy="2177425"/>
          </a:xfrm>
          <a:prstGeom prst="rect">
            <a:avLst/>
          </a:prstGeom>
          <a:noFill/>
          <a:ln>
            <a:noFill/>
          </a:ln>
        </p:spPr>
      </p:pic>
      <p:pic>
        <p:nvPicPr>
          <p:cNvPr id="560" name="Google Shape;560;g23312440cc2_1_1418"/>
          <p:cNvPicPr preferRelativeResize="0"/>
          <p:nvPr/>
        </p:nvPicPr>
        <p:blipFill rotWithShape="1">
          <a:blip r:embed="rId6">
            <a:alphaModFix/>
          </a:blip>
          <a:srcRect b="0" l="0" r="0" t="0"/>
          <a:stretch/>
        </p:blipFill>
        <p:spPr>
          <a:xfrm>
            <a:off x="840350" y="13160355"/>
            <a:ext cx="9545701" cy="810325"/>
          </a:xfrm>
          <a:prstGeom prst="rect">
            <a:avLst/>
          </a:prstGeom>
          <a:noFill/>
          <a:ln>
            <a:noFill/>
          </a:ln>
        </p:spPr>
      </p:pic>
      <p:pic>
        <p:nvPicPr>
          <p:cNvPr id="561" name="Google Shape;561;g23312440cc2_1_1418"/>
          <p:cNvPicPr preferRelativeResize="0"/>
          <p:nvPr/>
        </p:nvPicPr>
        <p:blipFill rotWithShape="1">
          <a:blip r:embed="rId7">
            <a:alphaModFix/>
          </a:blip>
          <a:srcRect b="0" l="0" r="0" t="0"/>
          <a:stretch/>
        </p:blipFill>
        <p:spPr>
          <a:xfrm>
            <a:off x="840350" y="14386677"/>
            <a:ext cx="12645501" cy="639075"/>
          </a:xfrm>
          <a:prstGeom prst="rect">
            <a:avLst/>
          </a:prstGeom>
          <a:noFill/>
          <a:ln>
            <a:noFill/>
          </a:ln>
        </p:spPr>
      </p:pic>
      <p:pic>
        <p:nvPicPr>
          <p:cNvPr id="562" name="Google Shape;562;g23312440cc2_1_1418"/>
          <p:cNvPicPr preferRelativeResize="0"/>
          <p:nvPr/>
        </p:nvPicPr>
        <p:blipFill rotWithShape="1">
          <a:blip r:embed="rId8">
            <a:alphaModFix/>
          </a:blip>
          <a:srcRect b="0" l="0" r="0" t="0"/>
          <a:stretch/>
        </p:blipFill>
        <p:spPr>
          <a:xfrm>
            <a:off x="14102188" y="12301547"/>
            <a:ext cx="5524500" cy="2828925"/>
          </a:xfrm>
          <a:prstGeom prst="rect">
            <a:avLst/>
          </a:prstGeom>
          <a:noFill/>
          <a:ln>
            <a:noFill/>
          </a:ln>
        </p:spPr>
      </p:pic>
      <p:pic>
        <p:nvPicPr>
          <p:cNvPr id="563" name="Google Shape;563;g23312440cc2_1_1418"/>
          <p:cNvPicPr preferRelativeResize="0"/>
          <p:nvPr/>
        </p:nvPicPr>
        <p:blipFill rotWithShape="1">
          <a:blip r:embed="rId9">
            <a:alphaModFix/>
          </a:blip>
          <a:srcRect b="0" l="0" r="0" t="0"/>
          <a:stretch/>
        </p:blipFill>
        <p:spPr>
          <a:xfrm>
            <a:off x="19638813" y="12739647"/>
            <a:ext cx="6600825" cy="2219325"/>
          </a:xfrm>
          <a:prstGeom prst="rect">
            <a:avLst/>
          </a:prstGeom>
          <a:noFill/>
          <a:ln>
            <a:noFill/>
          </a:ln>
        </p:spPr>
      </p:pic>
      <p:pic>
        <p:nvPicPr>
          <p:cNvPr id="564" name="Google Shape;564;g23312440cc2_1_1418"/>
          <p:cNvPicPr preferRelativeResize="0"/>
          <p:nvPr/>
        </p:nvPicPr>
        <p:blipFill rotWithShape="1">
          <a:blip r:embed="rId10">
            <a:alphaModFix/>
          </a:blip>
          <a:srcRect b="0" l="0" r="0" t="0"/>
          <a:stretch/>
        </p:blipFill>
        <p:spPr>
          <a:xfrm>
            <a:off x="13898138" y="16976072"/>
            <a:ext cx="7067550" cy="914400"/>
          </a:xfrm>
          <a:prstGeom prst="rect">
            <a:avLst/>
          </a:prstGeom>
          <a:noFill/>
          <a:ln>
            <a:noFill/>
          </a:ln>
        </p:spPr>
      </p:pic>
      <p:pic>
        <p:nvPicPr>
          <p:cNvPr id="565" name="Google Shape;565;g23312440cc2_1_1418"/>
          <p:cNvPicPr preferRelativeResize="0"/>
          <p:nvPr/>
        </p:nvPicPr>
        <p:blipFill rotWithShape="1">
          <a:blip r:embed="rId11">
            <a:alphaModFix/>
          </a:blip>
          <a:srcRect b="0" l="0" r="0" t="0"/>
          <a:stretch/>
        </p:blipFill>
        <p:spPr>
          <a:xfrm>
            <a:off x="21172313" y="16704609"/>
            <a:ext cx="5934075" cy="1457325"/>
          </a:xfrm>
          <a:prstGeom prst="rect">
            <a:avLst/>
          </a:prstGeom>
          <a:noFill/>
          <a:ln>
            <a:noFill/>
          </a:ln>
        </p:spPr>
      </p:pic>
      <p:pic>
        <p:nvPicPr>
          <p:cNvPr id="566" name="Google Shape;566;g23312440cc2_1_1418"/>
          <p:cNvPicPr preferRelativeResize="0"/>
          <p:nvPr/>
        </p:nvPicPr>
        <p:blipFill rotWithShape="1">
          <a:blip r:embed="rId12">
            <a:alphaModFix/>
          </a:blip>
          <a:srcRect b="0" l="0" r="0" t="0"/>
          <a:stretch/>
        </p:blipFill>
        <p:spPr>
          <a:xfrm>
            <a:off x="34238697" y="12151024"/>
            <a:ext cx="4144023" cy="2828924"/>
          </a:xfrm>
          <a:prstGeom prst="rect">
            <a:avLst/>
          </a:prstGeom>
          <a:noFill/>
          <a:ln>
            <a:noFill/>
          </a:ln>
        </p:spPr>
      </p:pic>
      <p:pic>
        <p:nvPicPr>
          <p:cNvPr id="567" name="Google Shape;567;g23312440cc2_1_1418"/>
          <p:cNvPicPr preferRelativeResize="0"/>
          <p:nvPr/>
        </p:nvPicPr>
        <p:blipFill rotWithShape="1">
          <a:blip r:embed="rId6">
            <a:alphaModFix/>
          </a:blip>
          <a:srcRect b="0" l="0" r="0" t="0"/>
          <a:stretch/>
        </p:blipFill>
        <p:spPr>
          <a:xfrm>
            <a:off x="29789600" y="17028105"/>
            <a:ext cx="9545701" cy="810325"/>
          </a:xfrm>
          <a:prstGeom prst="rect">
            <a:avLst/>
          </a:prstGeom>
          <a:noFill/>
          <a:ln>
            <a:noFill/>
          </a:ln>
        </p:spPr>
      </p:pic>
      <p:pic>
        <p:nvPicPr>
          <p:cNvPr id="568" name="Google Shape;568;g23312440cc2_1_1418"/>
          <p:cNvPicPr preferRelativeResize="0"/>
          <p:nvPr/>
        </p:nvPicPr>
        <p:blipFill rotWithShape="1">
          <a:blip r:embed="rId7">
            <a:alphaModFix/>
          </a:blip>
          <a:srcRect b="0" l="0" r="0" t="0"/>
          <a:stretch/>
        </p:blipFill>
        <p:spPr>
          <a:xfrm>
            <a:off x="29312900" y="22511815"/>
            <a:ext cx="12645501" cy="639075"/>
          </a:xfrm>
          <a:prstGeom prst="rect">
            <a:avLst/>
          </a:prstGeom>
          <a:noFill/>
          <a:ln>
            <a:noFill/>
          </a:ln>
        </p:spPr>
      </p:pic>
      <p:pic>
        <p:nvPicPr>
          <p:cNvPr id="569" name="Google Shape;569;g23312440cc2_1_1418"/>
          <p:cNvPicPr preferRelativeResize="0"/>
          <p:nvPr/>
        </p:nvPicPr>
        <p:blipFill rotWithShape="1">
          <a:blip r:embed="rId13">
            <a:alphaModFix/>
          </a:blip>
          <a:srcRect b="0" l="0" r="0" t="0"/>
          <a:stretch/>
        </p:blipFill>
        <p:spPr>
          <a:xfrm>
            <a:off x="29312896" y="24069549"/>
            <a:ext cx="6600824" cy="1397308"/>
          </a:xfrm>
          <a:prstGeom prst="rect">
            <a:avLst/>
          </a:prstGeom>
          <a:noFill/>
          <a:ln>
            <a:noFill/>
          </a:ln>
        </p:spPr>
      </p:pic>
      <p:pic>
        <p:nvPicPr>
          <p:cNvPr id="570" name="Google Shape;570;g23312440cc2_1_1418"/>
          <p:cNvPicPr preferRelativeResize="0"/>
          <p:nvPr/>
        </p:nvPicPr>
        <p:blipFill rotWithShape="1">
          <a:blip r:embed="rId14">
            <a:alphaModFix/>
          </a:blip>
          <a:srcRect b="0" l="0" r="0" t="0"/>
          <a:stretch/>
        </p:blipFill>
        <p:spPr>
          <a:xfrm>
            <a:off x="36433897" y="23712402"/>
            <a:ext cx="5524499" cy="2111595"/>
          </a:xfrm>
          <a:prstGeom prst="rect">
            <a:avLst/>
          </a:prstGeom>
          <a:noFill/>
          <a:ln>
            <a:noFill/>
          </a:ln>
        </p:spPr>
      </p:pic>
      <p:pic>
        <p:nvPicPr>
          <p:cNvPr id="571" name="Google Shape;571;g23312440cc2_1_1418"/>
          <p:cNvPicPr preferRelativeResize="0"/>
          <p:nvPr/>
        </p:nvPicPr>
        <p:blipFill rotWithShape="1">
          <a:blip r:embed="rId15">
            <a:alphaModFix/>
          </a:blip>
          <a:srcRect b="0" l="0" r="0" t="0"/>
          <a:stretch/>
        </p:blipFill>
        <p:spPr>
          <a:xfrm>
            <a:off x="14707513" y="6934247"/>
            <a:ext cx="9458325" cy="1704975"/>
          </a:xfrm>
          <a:prstGeom prst="rect">
            <a:avLst/>
          </a:prstGeom>
          <a:noFill/>
          <a:ln>
            <a:noFill/>
          </a:ln>
        </p:spPr>
      </p:pic>
      <p:pic>
        <p:nvPicPr>
          <p:cNvPr id="572" name="Google Shape;572;g23312440cc2_1_1418"/>
          <p:cNvPicPr preferRelativeResize="0"/>
          <p:nvPr/>
        </p:nvPicPr>
        <p:blipFill rotWithShape="1">
          <a:blip r:embed="rId16">
            <a:alphaModFix/>
          </a:blip>
          <a:srcRect b="0" l="0" r="0" t="0"/>
          <a:stretch/>
        </p:blipFill>
        <p:spPr>
          <a:xfrm>
            <a:off x="32959979" y="6718801"/>
            <a:ext cx="4832899" cy="1704975"/>
          </a:xfrm>
          <a:prstGeom prst="rect">
            <a:avLst/>
          </a:prstGeom>
          <a:noFill/>
          <a:ln>
            <a:noFill/>
          </a:ln>
        </p:spPr>
      </p:pic>
      <p:sp>
        <p:nvSpPr>
          <p:cNvPr id="573" name="Google Shape;573;g23312440cc2_1_1418"/>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23312440cc2_1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a:t>
            </a:r>
            <a:r>
              <a:rPr lang="en-US" sz="10080"/>
              <a:t>	</a:t>
            </a:r>
            <a:r>
              <a:rPr lang="en-US" sz="10080">
                <a:highlight>
                  <a:srgbClr val="FFFF00"/>
                </a:highlight>
              </a:rPr>
              <a:t>This gene needs to be deleted.</a:t>
            </a:r>
            <a:r>
              <a:rPr lang="en-US" sz="10080"/>
              <a:t> Start:	620	 Stop: 522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96" name="Google Shape;96;g23312440cc2_1_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00"/>
                </a:solidFill>
              </a:rPr>
              <a:t>No</a:t>
            </a:r>
            <a:endParaRPr>
              <a:solidFill>
                <a:srgbClr val="000000"/>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Genemark</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a:t>
            </a:r>
            <a:r>
              <a:rPr lang="en-US" sz="4400">
                <a:solidFill>
                  <a:srgbClr val="000000"/>
                </a:solidFill>
              </a:rPr>
              <a:t> Yes, throughout most of the gene.</a:t>
            </a:r>
            <a:endParaRPr>
              <a:solidFill>
                <a:srgbClr val="000000"/>
              </a:solidFill>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Only two</a:t>
            </a:r>
            <a:endParaRPr sz="4800"/>
          </a:p>
          <a:p>
            <a:pPr indent="-457200" lvl="0" marL="457200" rtl="0" algn="l">
              <a:lnSpc>
                <a:spcPct val="90000"/>
              </a:lnSpc>
              <a:spcBef>
                <a:spcPts val="3600"/>
              </a:spcBef>
              <a:spcAft>
                <a:spcPts val="0"/>
              </a:spcAft>
              <a:buSzPts val="4800"/>
              <a:buChar char="•"/>
            </a:pPr>
            <a:r>
              <a:rPr lang="en-US" sz="4800"/>
              <a:t>Marcie and Phinky have some similarities.</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457200" lvl="0" marL="457200" rtl="0" algn="l">
              <a:lnSpc>
                <a:spcPct val="90000"/>
              </a:lnSpc>
              <a:spcBef>
                <a:spcPts val="3600"/>
              </a:spcBef>
              <a:spcAft>
                <a:spcPts val="0"/>
              </a:spcAft>
              <a:buSzPts val="4800"/>
              <a:buChar char="●"/>
            </a:pPr>
            <a:r>
              <a:rPr lang="en-US" sz="4800"/>
              <a:t>Gap investigation: No significant similarities in genes.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97" name="Google Shape;97;g23312440cc2_1_0"/>
          <p:cNvPicPr preferRelativeResize="0"/>
          <p:nvPr/>
        </p:nvPicPr>
        <p:blipFill rotWithShape="1">
          <a:blip r:embed="rId3">
            <a:alphaModFix/>
          </a:blip>
          <a:srcRect b="0" l="0" r="0" t="0"/>
          <a:stretch/>
        </p:blipFill>
        <p:spPr>
          <a:xfrm>
            <a:off x="768928" y="5280877"/>
            <a:ext cx="8406150" cy="1217600"/>
          </a:xfrm>
          <a:prstGeom prst="rect">
            <a:avLst/>
          </a:prstGeom>
          <a:noFill/>
          <a:ln>
            <a:noFill/>
          </a:ln>
        </p:spPr>
      </p:pic>
      <p:pic>
        <p:nvPicPr>
          <p:cNvPr id="98" name="Google Shape;98;g23312440cc2_1_0"/>
          <p:cNvPicPr preferRelativeResize="0"/>
          <p:nvPr/>
        </p:nvPicPr>
        <p:blipFill rotWithShape="1">
          <a:blip r:embed="rId4">
            <a:alphaModFix/>
          </a:blip>
          <a:srcRect b="0" l="0" r="0" t="0"/>
          <a:stretch/>
        </p:blipFill>
        <p:spPr>
          <a:xfrm>
            <a:off x="511428" y="11955752"/>
            <a:ext cx="10555975" cy="864850"/>
          </a:xfrm>
          <a:prstGeom prst="rect">
            <a:avLst/>
          </a:prstGeom>
          <a:noFill/>
          <a:ln>
            <a:noFill/>
          </a:ln>
        </p:spPr>
      </p:pic>
      <p:pic>
        <p:nvPicPr>
          <p:cNvPr id="99" name="Google Shape;99;g23312440cc2_1_0"/>
          <p:cNvPicPr preferRelativeResize="0"/>
          <p:nvPr/>
        </p:nvPicPr>
        <p:blipFill rotWithShape="1">
          <a:blip r:embed="rId5">
            <a:alphaModFix/>
          </a:blip>
          <a:srcRect b="0" l="0" r="0" t="0"/>
          <a:stretch/>
        </p:blipFill>
        <p:spPr>
          <a:xfrm>
            <a:off x="535206" y="13107197"/>
            <a:ext cx="10508417" cy="1217600"/>
          </a:xfrm>
          <a:prstGeom prst="rect">
            <a:avLst/>
          </a:prstGeom>
          <a:noFill/>
          <a:ln>
            <a:noFill/>
          </a:ln>
        </p:spPr>
      </p:pic>
      <p:sp>
        <p:nvSpPr>
          <p:cNvPr id="100" name="Google Shape;100;g23312440cc2_1_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00"/>
                </a:solidFill>
                <a:latin typeface="Calibri"/>
                <a:ea typeface="Calibri"/>
                <a:cs typeface="Calibri"/>
                <a:sym typeface="Calibri"/>
              </a:rPr>
              <a:t>Close to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Second best, z = 1.807, final = -5.103</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is close to predicted start, but there is not really any coding potential.</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Marcie, Phinky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FF0000"/>
                </a:solidFill>
                <a:latin typeface="Calibri"/>
                <a:ea typeface="Calibri"/>
                <a:cs typeface="Calibri"/>
                <a:sym typeface="Calibri"/>
              </a:rPr>
              <a:t>4:3</a:t>
            </a:r>
            <a:r>
              <a:rPr b="0" i="0" lang="en-US" sz="4400" u="none" cap="none" strike="noStrike">
                <a:solidFill>
                  <a:schemeClr val="dk1"/>
                </a:solidFill>
                <a:latin typeface="Calibri"/>
                <a:ea typeface="Calibri"/>
                <a:cs typeface="Calibri"/>
                <a:sym typeface="Calibri"/>
              </a:rPr>
              <a:t>, e-value: 0.021, 0.079</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No alignments</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3 bp gap</a:t>
            </a:r>
            <a:endParaRPr b="0" i="0" sz="1400" u="none" cap="none" strike="noStrike">
              <a:solidFill>
                <a:srgbClr val="000000"/>
              </a:solidFill>
              <a:latin typeface="Arial"/>
              <a:ea typeface="Arial"/>
              <a:cs typeface="Arial"/>
              <a:sym typeface="Arial"/>
            </a:endParaRPr>
          </a:p>
          <a:p>
            <a:pPr indent="-822957"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101" name="Google Shape;101;g23312440cc2_1_0"/>
          <p:cNvPicPr preferRelativeResize="0"/>
          <p:nvPr/>
        </p:nvPicPr>
        <p:blipFill rotWithShape="1">
          <a:blip r:embed="rId6">
            <a:alphaModFix/>
          </a:blip>
          <a:srcRect b="0" l="0" r="0" t="0"/>
          <a:stretch/>
        </p:blipFill>
        <p:spPr>
          <a:xfrm>
            <a:off x="13656100" y="7692352"/>
            <a:ext cx="12854799" cy="1681850"/>
          </a:xfrm>
          <a:prstGeom prst="rect">
            <a:avLst/>
          </a:prstGeom>
          <a:noFill/>
          <a:ln>
            <a:noFill/>
          </a:ln>
        </p:spPr>
      </p:pic>
      <p:pic>
        <p:nvPicPr>
          <p:cNvPr id="102" name="Google Shape;102;g23312440cc2_1_0"/>
          <p:cNvPicPr preferRelativeResize="0"/>
          <p:nvPr/>
        </p:nvPicPr>
        <p:blipFill rotWithShape="1">
          <a:blip r:embed="rId7">
            <a:alphaModFix/>
          </a:blip>
          <a:srcRect b="0" l="0" r="0" t="0"/>
          <a:stretch/>
        </p:blipFill>
        <p:spPr>
          <a:xfrm>
            <a:off x="14650001" y="10880551"/>
            <a:ext cx="4027525" cy="3840400"/>
          </a:xfrm>
          <a:prstGeom prst="rect">
            <a:avLst/>
          </a:prstGeom>
          <a:noFill/>
          <a:ln>
            <a:noFill/>
          </a:ln>
        </p:spPr>
      </p:pic>
      <p:pic>
        <p:nvPicPr>
          <p:cNvPr id="103" name="Google Shape;103;g23312440cc2_1_0"/>
          <p:cNvPicPr preferRelativeResize="0"/>
          <p:nvPr/>
        </p:nvPicPr>
        <p:blipFill rotWithShape="1">
          <a:blip r:embed="rId8">
            <a:alphaModFix/>
          </a:blip>
          <a:srcRect b="0" l="0" r="0" t="0"/>
          <a:stretch/>
        </p:blipFill>
        <p:spPr>
          <a:xfrm>
            <a:off x="13314964" y="16227289"/>
            <a:ext cx="7098977" cy="864850"/>
          </a:xfrm>
          <a:prstGeom prst="rect">
            <a:avLst/>
          </a:prstGeom>
          <a:noFill/>
          <a:ln>
            <a:noFill/>
          </a:ln>
        </p:spPr>
      </p:pic>
      <p:pic>
        <p:nvPicPr>
          <p:cNvPr id="104" name="Google Shape;104;g23312440cc2_1_0"/>
          <p:cNvPicPr preferRelativeResize="0"/>
          <p:nvPr/>
        </p:nvPicPr>
        <p:blipFill rotWithShape="1">
          <a:blip r:embed="rId9">
            <a:alphaModFix/>
          </a:blip>
          <a:srcRect b="0" l="0" r="0" t="0"/>
          <a:stretch/>
        </p:blipFill>
        <p:spPr>
          <a:xfrm>
            <a:off x="13656100" y="18367629"/>
            <a:ext cx="4027525" cy="2806921"/>
          </a:xfrm>
          <a:prstGeom prst="rect">
            <a:avLst/>
          </a:prstGeom>
          <a:noFill/>
          <a:ln>
            <a:noFill/>
          </a:ln>
        </p:spPr>
      </p:pic>
      <p:pic>
        <p:nvPicPr>
          <p:cNvPr id="105" name="Google Shape;105;g23312440cc2_1_0"/>
          <p:cNvPicPr preferRelativeResize="0"/>
          <p:nvPr/>
        </p:nvPicPr>
        <p:blipFill rotWithShape="1">
          <a:blip r:embed="rId10">
            <a:alphaModFix/>
          </a:blip>
          <a:srcRect b="0" l="0" r="0" t="0"/>
          <a:stretch/>
        </p:blipFill>
        <p:spPr>
          <a:xfrm>
            <a:off x="17995313" y="19194818"/>
            <a:ext cx="5905500" cy="1152525"/>
          </a:xfrm>
          <a:prstGeom prst="rect">
            <a:avLst/>
          </a:prstGeom>
          <a:noFill/>
          <a:ln>
            <a:noFill/>
          </a:ln>
        </p:spPr>
      </p:pic>
      <p:sp>
        <p:nvSpPr>
          <p:cNvPr id="106" name="Google Shape;106;g23312440cc2_1_0"/>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00"/>
                </a:solidFill>
                <a:latin typeface="Calibri"/>
                <a:ea typeface="Calibri"/>
                <a:cs typeface="Calibri"/>
                <a:sym typeface="Calibri"/>
              </a:rPr>
              <a:t>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Marcie_2, downstream from nuclease, and Phiky_1, downstream from histidine triad nucleotide binding protein; both are upstream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Marcie_2, function unknown, e = 0.021; NCBI, none.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because E values are too high.</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07" name="Google Shape;107;g23312440cc2_1_0"/>
          <p:cNvPicPr preferRelativeResize="0"/>
          <p:nvPr/>
        </p:nvPicPr>
        <p:blipFill rotWithShape="1">
          <a:blip r:embed="rId12">
            <a:alphaModFix/>
          </a:blip>
          <a:srcRect b="0" l="0" r="0" t="0"/>
          <a:stretch/>
        </p:blipFill>
        <p:spPr>
          <a:xfrm>
            <a:off x="36806775" y="9374200"/>
            <a:ext cx="3133325" cy="3271925"/>
          </a:xfrm>
          <a:prstGeom prst="rect">
            <a:avLst/>
          </a:prstGeom>
          <a:noFill/>
          <a:ln>
            <a:noFill/>
          </a:ln>
        </p:spPr>
      </p:pic>
      <p:pic>
        <p:nvPicPr>
          <p:cNvPr id="108" name="Google Shape;108;g23312440cc2_1_0"/>
          <p:cNvPicPr preferRelativeResize="0"/>
          <p:nvPr/>
        </p:nvPicPr>
        <p:blipFill rotWithShape="1">
          <a:blip r:embed="rId13">
            <a:alphaModFix/>
          </a:blip>
          <a:srcRect b="0" l="0" r="0" t="0"/>
          <a:stretch/>
        </p:blipFill>
        <p:spPr>
          <a:xfrm>
            <a:off x="28757413" y="14079513"/>
            <a:ext cx="8401050" cy="714375"/>
          </a:xfrm>
          <a:prstGeom prst="rect">
            <a:avLst/>
          </a:prstGeom>
          <a:noFill/>
          <a:ln>
            <a:noFill/>
          </a:ln>
        </p:spPr>
      </p:pic>
      <p:pic>
        <p:nvPicPr>
          <p:cNvPr id="109" name="Google Shape;109;g23312440cc2_1_0"/>
          <p:cNvPicPr preferRelativeResize="0"/>
          <p:nvPr/>
        </p:nvPicPr>
        <p:blipFill rotWithShape="1">
          <a:blip r:embed="rId14">
            <a:alphaModFix/>
          </a:blip>
          <a:srcRect b="0" l="0" r="0" t="0"/>
          <a:stretch/>
        </p:blipFill>
        <p:spPr>
          <a:xfrm>
            <a:off x="28757413" y="15109125"/>
            <a:ext cx="6877050" cy="838200"/>
          </a:xfrm>
          <a:prstGeom prst="rect">
            <a:avLst/>
          </a:prstGeom>
          <a:noFill/>
          <a:ln>
            <a:noFill/>
          </a:ln>
        </p:spPr>
      </p:pic>
      <p:pic>
        <p:nvPicPr>
          <p:cNvPr id="110" name="Google Shape;110;g23312440cc2_1_0"/>
          <p:cNvPicPr preferRelativeResize="0"/>
          <p:nvPr/>
        </p:nvPicPr>
        <p:blipFill rotWithShape="1">
          <a:blip r:embed="rId15">
            <a:alphaModFix/>
          </a:blip>
          <a:srcRect b="0" l="0" r="0" t="0"/>
          <a:stretch/>
        </p:blipFill>
        <p:spPr>
          <a:xfrm>
            <a:off x="28757425" y="17786985"/>
            <a:ext cx="4497076" cy="3387566"/>
          </a:xfrm>
          <a:prstGeom prst="rect">
            <a:avLst/>
          </a:prstGeom>
          <a:noFill/>
          <a:ln>
            <a:noFill/>
          </a:ln>
        </p:spPr>
      </p:pic>
      <p:pic>
        <p:nvPicPr>
          <p:cNvPr id="111" name="Google Shape;111;g23312440cc2_1_0"/>
          <p:cNvPicPr preferRelativeResize="0"/>
          <p:nvPr/>
        </p:nvPicPr>
        <p:blipFill rotWithShape="1">
          <a:blip r:embed="rId16">
            <a:alphaModFix/>
          </a:blip>
          <a:srcRect b="0" l="0" r="0" t="0"/>
          <a:stretch/>
        </p:blipFill>
        <p:spPr>
          <a:xfrm>
            <a:off x="33503200" y="17786987"/>
            <a:ext cx="9740474" cy="1854950"/>
          </a:xfrm>
          <a:prstGeom prst="rect">
            <a:avLst/>
          </a:prstGeom>
          <a:noFill/>
          <a:ln>
            <a:noFill/>
          </a:ln>
        </p:spPr>
      </p:pic>
      <p:pic>
        <p:nvPicPr>
          <p:cNvPr id="112" name="Google Shape;112;g23312440cc2_1_0"/>
          <p:cNvPicPr preferRelativeResize="0"/>
          <p:nvPr/>
        </p:nvPicPr>
        <p:blipFill rotWithShape="1">
          <a:blip r:embed="rId17">
            <a:alphaModFix/>
          </a:blip>
          <a:srcRect b="0" l="0" r="0" t="0"/>
          <a:stretch/>
        </p:blipFill>
        <p:spPr>
          <a:xfrm>
            <a:off x="33503192" y="19807925"/>
            <a:ext cx="9299396" cy="2806925"/>
          </a:xfrm>
          <a:prstGeom prst="rect">
            <a:avLst/>
          </a:prstGeom>
          <a:noFill/>
          <a:ln>
            <a:noFill/>
          </a:ln>
        </p:spPr>
      </p:pic>
      <p:pic>
        <p:nvPicPr>
          <p:cNvPr id="113" name="Google Shape;113;g23312440cc2_1_0"/>
          <p:cNvPicPr preferRelativeResize="0"/>
          <p:nvPr/>
        </p:nvPicPr>
        <p:blipFill rotWithShape="1">
          <a:blip r:embed="rId18">
            <a:alphaModFix/>
          </a:blip>
          <a:srcRect b="0" l="0" r="0" t="0"/>
          <a:stretch/>
        </p:blipFill>
        <p:spPr>
          <a:xfrm>
            <a:off x="768933" y="7470425"/>
            <a:ext cx="1402775" cy="2434725"/>
          </a:xfrm>
          <a:prstGeom prst="rect">
            <a:avLst/>
          </a:prstGeom>
          <a:noFill/>
          <a:ln>
            <a:noFill/>
          </a:ln>
        </p:spPr>
      </p:pic>
      <p:sp>
        <p:nvSpPr>
          <p:cNvPr id="114" name="Google Shape;114;g23312440cc2_1_0"/>
          <p:cNvSpPr txBox="1"/>
          <p:nvPr/>
        </p:nvSpPr>
        <p:spPr>
          <a:xfrm>
            <a:off x="476800" y="15381425"/>
            <a:ext cx="149835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TGCCTGAGTGTTCATCTGTCCTGCTCCGTTCCGTCCGACCGTGGCCGGAT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CTGTGGGGTTGTGAGTGCCGGTGTGTTCCGACAT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CAATCACATTACCGGTTTGAATCGGTATGTCAAGCCCTGATCCAAATCAACCTGGGTTGATTGATC</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CGGACCCCCCTACCCCCGCGGAATCGGCCGGCGGGGCTGTCTGTCACCCC</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GGTCCCCCACGAATCGCCTGGATGCTTCCCCCAGAAATAGCGTCATACAT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TATGGGATATCCCCAGGGTTATCCACAGGATGAAGCGAGCGGAGCGAAGC</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GGGAGCGAGTCTCATCCGGGAGTCGAACTAGCTTCAGAACGCTCCGCTCC</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GCTGGCGCTCGCTCGCTCCTGGATGCCCGGGAGGAATGGAGAGAGAAAAC</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TGGCCGATAGAAACCGACCCCTGTATCTACTATGTGGTCACCCGGTGACC</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TTCTCGAGGTGCACGAGAAGCCCCGTGAGAAGTGCTTCTCGAGAAGCCGA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GAAGATCACCCGGTGACCTTCTCAATCGCGGGGCCAGATGCGATCGAGGA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GCCAGGATGCCGCTGCATAGGCGGCAGCGCCGACCATTCCAGCCAGGAAC</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CACTCGCCGAAGTTATCCAC</a:t>
            </a:r>
            <a:endParaRPr b="0" i="0" sz="1400" u="none" cap="none" strike="noStrike">
              <a:solidFill>
                <a:srgbClr val="000000"/>
              </a:solidFill>
              <a:latin typeface="Calibri"/>
              <a:ea typeface="Calibri"/>
              <a:cs typeface="Calibri"/>
              <a:sym typeface="Calibri"/>
            </a:endParaRPr>
          </a:p>
        </p:txBody>
      </p:sp>
      <p:pic>
        <p:nvPicPr>
          <p:cNvPr id="115" name="Google Shape;115;g23312440cc2_1_0"/>
          <p:cNvPicPr preferRelativeResize="0"/>
          <p:nvPr/>
        </p:nvPicPr>
        <p:blipFill rotWithShape="1">
          <a:blip r:embed="rId19">
            <a:alphaModFix/>
          </a:blip>
          <a:srcRect b="0" l="0" r="0" t="0"/>
          <a:stretch/>
        </p:blipFill>
        <p:spPr>
          <a:xfrm>
            <a:off x="7353988" y="15381425"/>
            <a:ext cx="3590925" cy="1543050"/>
          </a:xfrm>
          <a:prstGeom prst="rect">
            <a:avLst/>
          </a:prstGeom>
          <a:noFill/>
          <a:ln>
            <a:noFill/>
          </a:ln>
        </p:spPr>
      </p:pic>
      <p:pic>
        <p:nvPicPr>
          <p:cNvPr id="116" name="Google Shape;116;g23312440cc2_1_0"/>
          <p:cNvPicPr preferRelativeResize="0"/>
          <p:nvPr/>
        </p:nvPicPr>
        <p:blipFill rotWithShape="1">
          <a:blip r:embed="rId20">
            <a:alphaModFix/>
          </a:blip>
          <a:srcRect b="0" l="0" r="0" t="0"/>
          <a:stretch/>
        </p:blipFill>
        <p:spPr>
          <a:xfrm>
            <a:off x="7330176" y="17092150"/>
            <a:ext cx="3638550" cy="1504950"/>
          </a:xfrm>
          <a:prstGeom prst="rect">
            <a:avLst/>
          </a:prstGeom>
          <a:noFill/>
          <a:ln>
            <a:noFill/>
          </a:ln>
        </p:spPr>
      </p:pic>
      <p:pic>
        <p:nvPicPr>
          <p:cNvPr id="117" name="Google Shape;117;g23312440cc2_1_0"/>
          <p:cNvPicPr preferRelativeResize="0"/>
          <p:nvPr/>
        </p:nvPicPr>
        <p:blipFill rotWithShape="1">
          <a:blip r:embed="rId21">
            <a:alphaModFix/>
          </a:blip>
          <a:srcRect b="0" l="0" r="0" t="0"/>
          <a:stretch/>
        </p:blipFill>
        <p:spPr>
          <a:xfrm>
            <a:off x="535188" y="18597100"/>
            <a:ext cx="5180619" cy="3602200"/>
          </a:xfrm>
          <a:prstGeom prst="rect">
            <a:avLst/>
          </a:prstGeom>
          <a:noFill/>
          <a:ln>
            <a:noFill/>
          </a:ln>
        </p:spPr>
      </p:pic>
      <p:pic>
        <p:nvPicPr>
          <p:cNvPr id="118" name="Google Shape;118;g23312440cc2_1_0"/>
          <p:cNvPicPr preferRelativeResize="0"/>
          <p:nvPr/>
        </p:nvPicPr>
        <p:blipFill rotWithShape="1">
          <a:blip r:embed="rId22">
            <a:alphaModFix/>
          </a:blip>
          <a:srcRect b="0" l="0" r="0" t="0"/>
          <a:stretch/>
        </p:blipFill>
        <p:spPr>
          <a:xfrm>
            <a:off x="6482438" y="19029200"/>
            <a:ext cx="5334000" cy="1971675"/>
          </a:xfrm>
          <a:prstGeom prst="rect">
            <a:avLst/>
          </a:prstGeom>
          <a:noFill/>
          <a:ln>
            <a:noFill/>
          </a:ln>
        </p:spPr>
      </p:pic>
      <p:sp>
        <p:nvSpPr>
          <p:cNvPr id="119" name="Google Shape;119;g23312440cc2_1_0"/>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3312440cc2_3_613"/>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#19</a:t>
            </a:r>
            <a:r>
              <a:rPr lang="en-US" sz="10080"/>
              <a:t>	Start:	</a:t>
            </a:r>
            <a:r>
              <a:rPr lang="en-US" sz="10080">
                <a:solidFill>
                  <a:srgbClr val="0B5394"/>
                </a:solidFill>
              </a:rPr>
              <a:t>5287</a:t>
            </a:r>
            <a:r>
              <a:rPr lang="en-US" sz="10080"/>
              <a:t>	Stop: 	</a:t>
            </a:r>
            <a:r>
              <a:rPr lang="en-US" sz="10080">
                <a:solidFill>
                  <a:srgbClr val="0B5394"/>
                </a:solidFill>
              </a:rPr>
              <a:t>6750</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580" name="Google Shape;580;g23312440cc2_3_613"/>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Forward</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or not</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Romm and OneinaGillion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581" name="Google Shape;581;g23312440cc2_3_613"/>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z=2.375, final= -3.935- not best; best: z= 2.532, final= -3.858</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OneinaGillian- Evalue: 0,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Romm- Evalue: 0.0,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a:t>
            </a:r>
            <a:r>
              <a:rPr b="0" i="0" lang="en-US" sz="4400" u="none" cap="none" strike="noStrike">
                <a:solidFill>
                  <a:schemeClr val="dk1"/>
                </a:solidFill>
                <a:latin typeface="Calibri"/>
                <a:ea typeface="Calibri"/>
                <a:cs typeface="Calibri"/>
                <a:sym typeface="Calibri"/>
              </a:rPr>
              <a:t> -23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582" name="Google Shape;582;g23312440cc2_3_613"/>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Terminase</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OneinaGillian_19 and Tempo_19, upstream of terminase and downstream of ribbon-helix-helix DNA</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OneinaGillian_19,  e= 0.0, terminase, phagesdb;  Phage Tempo, terminase, e= 0.0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hits- 5OE8_A, prob= 100,  E= 1.6e-32, approx. coverage= ~88%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583" name="Google Shape;583;g23312440cc2_3_613"/>
          <p:cNvPicPr preferRelativeResize="0"/>
          <p:nvPr/>
        </p:nvPicPr>
        <p:blipFill rotWithShape="1">
          <a:blip r:embed="rId4">
            <a:alphaModFix/>
          </a:blip>
          <a:srcRect b="0" l="0" r="0" t="0"/>
          <a:stretch/>
        </p:blipFill>
        <p:spPr>
          <a:xfrm>
            <a:off x="7855900" y="4437625"/>
            <a:ext cx="5236651" cy="674864"/>
          </a:xfrm>
          <a:prstGeom prst="rect">
            <a:avLst/>
          </a:prstGeom>
          <a:noFill/>
          <a:ln>
            <a:noFill/>
          </a:ln>
        </p:spPr>
      </p:pic>
      <p:pic>
        <p:nvPicPr>
          <p:cNvPr id="584" name="Google Shape;584;g23312440cc2_3_613"/>
          <p:cNvPicPr preferRelativeResize="0"/>
          <p:nvPr/>
        </p:nvPicPr>
        <p:blipFill rotWithShape="1">
          <a:blip r:embed="rId5">
            <a:alphaModFix/>
          </a:blip>
          <a:srcRect b="0" l="0" r="0" t="0"/>
          <a:stretch/>
        </p:blipFill>
        <p:spPr>
          <a:xfrm>
            <a:off x="496984" y="6647155"/>
            <a:ext cx="6527225" cy="2564850"/>
          </a:xfrm>
          <a:prstGeom prst="rect">
            <a:avLst/>
          </a:prstGeom>
          <a:noFill/>
          <a:ln>
            <a:noFill/>
          </a:ln>
        </p:spPr>
      </p:pic>
      <p:pic>
        <p:nvPicPr>
          <p:cNvPr id="585" name="Google Shape;585;g23312440cc2_3_613"/>
          <p:cNvPicPr preferRelativeResize="0"/>
          <p:nvPr/>
        </p:nvPicPr>
        <p:blipFill rotWithShape="1">
          <a:blip r:embed="rId6">
            <a:alphaModFix/>
          </a:blip>
          <a:srcRect b="0" l="23611" r="0" t="0"/>
          <a:stretch/>
        </p:blipFill>
        <p:spPr>
          <a:xfrm>
            <a:off x="7024200" y="6089200"/>
            <a:ext cx="2936088" cy="3271925"/>
          </a:xfrm>
          <a:prstGeom prst="rect">
            <a:avLst/>
          </a:prstGeom>
          <a:noFill/>
          <a:ln>
            <a:noFill/>
          </a:ln>
        </p:spPr>
      </p:pic>
      <p:pic>
        <p:nvPicPr>
          <p:cNvPr id="586" name="Google Shape;586;g23312440cc2_3_613"/>
          <p:cNvPicPr preferRelativeResize="0"/>
          <p:nvPr/>
        </p:nvPicPr>
        <p:blipFill rotWithShape="1">
          <a:blip r:embed="rId7">
            <a:alphaModFix/>
          </a:blip>
          <a:srcRect b="0" l="0" r="0" t="0"/>
          <a:stretch/>
        </p:blipFill>
        <p:spPr>
          <a:xfrm>
            <a:off x="496982" y="16976504"/>
            <a:ext cx="8791724" cy="1310375"/>
          </a:xfrm>
          <a:prstGeom prst="rect">
            <a:avLst/>
          </a:prstGeom>
          <a:noFill/>
          <a:ln>
            <a:noFill/>
          </a:ln>
        </p:spPr>
      </p:pic>
      <p:pic>
        <p:nvPicPr>
          <p:cNvPr id="587" name="Google Shape;587;g23312440cc2_3_613"/>
          <p:cNvPicPr preferRelativeResize="0"/>
          <p:nvPr/>
        </p:nvPicPr>
        <p:blipFill rotWithShape="1">
          <a:blip r:embed="rId8">
            <a:alphaModFix/>
          </a:blip>
          <a:srcRect b="0" l="0" r="0" t="0"/>
          <a:stretch/>
        </p:blipFill>
        <p:spPr>
          <a:xfrm>
            <a:off x="17370663" y="5389418"/>
            <a:ext cx="7154824" cy="3602182"/>
          </a:xfrm>
          <a:prstGeom prst="rect">
            <a:avLst/>
          </a:prstGeom>
          <a:noFill/>
          <a:ln>
            <a:noFill/>
          </a:ln>
        </p:spPr>
      </p:pic>
      <p:pic>
        <p:nvPicPr>
          <p:cNvPr id="588" name="Google Shape;588;g23312440cc2_3_613"/>
          <p:cNvPicPr preferRelativeResize="0"/>
          <p:nvPr/>
        </p:nvPicPr>
        <p:blipFill rotWithShape="1">
          <a:blip r:embed="rId9">
            <a:alphaModFix/>
          </a:blip>
          <a:srcRect b="0" l="0" r="0" t="0"/>
          <a:stretch/>
        </p:blipFill>
        <p:spPr>
          <a:xfrm>
            <a:off x="496975" y="13258795"/>
            <a:ext cx="11468100" cy="914400"/>
          </a:xfrm>
          <a:prstGeom prst="rect">
            <a:avLst/>
          </a:prstGeom>
          <a:noFill/>
          <a:ln>
            <a:noFill/>
          </a:ln>
        </p:spPr>
      </p:pic>
      <p:pic>
        <p:nvPicPr>
          <p:cNvPr id="589" name="Google Shape;589;g23312440cc2_3_613"/>
          <p:cNvPicPr preferRelativeResize="0"/>
          <p:nvPr/>
        </p:nvPicPr>
        <p:blipFill rotWithShape="1">
          <a:blip r:embed="rId10">
            <a:alphaModFix/>
          </a:blip>
          <a:srcRect b="0" l="0" r="0" t="0"/>
          <a:stretch/>
        </p:blipFill>
        <p:spPr>
          <a:xfrm>
            <a:off x="13092538" y="12561843"/>
            <a:ext cx="3317952" cy="3602182"/>
          </a:xfrm>
          <a:prstGeom prst="rect">
            <a:avLst/>
          </a:prstGeom>
          <a:noFill/>
          <a:ln>
            <a:noFill/>
          </a:ln>
        </p:spPr>
      </p:pic>
      <p:pic>
        <p:nvPicPr>
          <p:cNvPr id="590" name="Google Shape;590;g23312440cc2_3_613"/>
          <p:cNvPicPr preferRelativeResize="0"/>
          <p:nvPr/>
        </p:nvPicPr>
        <p:blipFill rotWithShape="1">
          <a:blip r:embed="rId11">
            <a:alphaModFix/>
          </a:blip>
          <a:srcRect b="0" l="0" r="0" t="0"/>
          <a:stretch/>
        </p:blipFill>
        <p:spPr>
          <a:xfrm>
            <a:off x="17370665" y="12765818"/>
            <a:ext cx="4453607" cy="3602182"/>
          </a:xfrm>
          <a:prstGeom prst="rect">
            <a:avLst/>
          </a:prstGeom>
          <a:noFill/>
          <a:ln>
            <a:noFill/>
          </a:ln>
        </p:spPr>
      </p:pic>
      <p:pic>
        <p:nvPicPr>
          <p:cNvPr id="591" name="Google Shape;591;g23312440cc2_3_613"/>
          <p:cNvPicPr preferRelativeResize="0"/>
          <p:nvPr/>
        </p:nvPicPr>
        <p:blipFill rotWithShape="1">
          <a:blip r:embed="rId12">
            <a:alphaModFix/>
          </a:blip>
          <a:srcRect b="0" l="0" r="0" t="0"/>
          <a:stretch/>
        </p:blipFill>
        <p:spPr>
          <a:xfrm>
            <a:off x="18745188" y="17982056"/>
            <a:ext cx="6400800" cy="1847850"/>
          </a:xfrm>
          <a:prstGeom prst="rect">
            <a:avLst/>
          </a:prstGeom>
          <a:noFill/>
          <a:ln>
            <a:noFill/>
          </a:ln>
        </p:spPr>
      </p:pic>
      <p:pic>
        <p:nvPicPr>
          <p:cNvPr id="592" name="Google Shape;592;g23312440cc2_3_613"/>
          <p:cNvPicPr preferRelativeResize="0"/>
          <p:nvPr/>
        </p:nvPicPr>
        <p:blipFill rotWithShape="1">
          <a:blip r:embed="rId13">
            <a:alphaModFix/>
          </a:blip>
          <a:srcRect b="0" l="0" r="0" t="0"/>
          <a:stretch/>
        </p:blipFill>
        <p:spPr>
          <a:xfrm>
            <a:off x="13092538" y="18105031"/>
            <a:ext cx="5288473" cy="1601932"/>
          </a:xfrm>
          <a:prstGeom prst="rect">
            <a:avLst/>
          </a:prstGeom>
          <a:noFill/>
          <a:ln>
            <a:noFill/>
          </a:ln>
        </p:spPr>
      </p:pic>
      <p:pic>
        <p:nvPicPr>
          <p:cNvPr id="593" name="Google Shape;593;g23312440cc2_3_613"/>
          <p:cNvPicPr preferRelativeResize="0"/>
          <p:nvPr/>
        </p:nvPicPr>
        <p:blipFill rotWithShape="1">
          <a:blip r:embed="rId14">
            <a:alphaModFix/>
          </a:blip>
          <a:srcRect b="0" l="0" r="0" t="0"/>
          <a:stretch/>
        </p:blipFill>
        <p:spPr>
          <a:xfrm>
            <a:off x="38877038" y="8317468"/>
            <a:ext cx="4472776" cy="3602182"/>
          </a:xfrm>
          <a:prstGeom prst="rect">
            <a:avLst/>
          </a:prstGeom>
          <a:noFill/>
          <a:ln>
            <a:noFill/>
          </a:ln>
        </p:spPr>
      </p:pic>
      <p:pic>
        <p:nvPicPr>
          <p:cNvPr id="594" name="Google Shape;594;g23312440cc2_3_613"/>
          <p:cNvPicPr preferRelativeResize="0"/>
          <p:nvPr/>
        </p:nvPicPr>
        <p:blipFill rotWithShape="1">
          <a:blip r:embed="rId15">
            <a:alphaModFix/>
          </a:blip>
          <a:srcRect b="0" l="0" r="0" t="0"/>
          <a:stretch/>
        </p:blipFill>
        <p:spPr>
          <a:xfrm>
            <a:off x="34503838" y="13258793"/>
            <a:ext cx="9144000" cy="1400175"/>
          </a:xfrm>
          <a:prstGeom prst="rect">
            <a:avLst/>
          </a:prstGeom>
          <a:noFill/>
          <a:ln>
            <a:noFill/>
          </a:ln>
        </p:spPr>
      </p:pic>
      <p:pic>
        <p:nvPicPr>
          <p:cNvPr id="595" name="Google Shape;595;g23312440cc2_3_613"/>
          <p:cNvPicPr preferRelativeResize="0"/>
          <p:nvPr/>
        </p:nvPicPr>
        <p:blipFill rotWithShape="1">
          <a:blip r:embed="rId16">
            <a:alphaModFix/>
          </a:blip>
          <a:srcRect b="0" l="0" r="0" t="0"/>
          <a:stretch/>
        </p:blipFill>
        <p:spPr>
          <a:xfrm>
            <a:off x="26701613" y="14173193"/>
            <a:ext cx="6915150" cy="1323975"/>
          </a:xfrm>
          <a:prstGeom prst="rect">
            <a:avLst/>
          </a:prstGeom>
          <a:noFill/>
          <a:ln>
            <a:noFill/>
          </a:ln>
        </p:spPr>
      </p:pic>
      <p:pic>
        <p:nvPicPr>
          <p:cNvPr id="596" name="Google Shape;596;g23312440cc2_3_613"/>
          <p:cNvPicPr preferRelativeResize="0"/>
          <p:nvPr/>
        </p:nvPicPr>
        <p:blipFill rotWithShape="1">
          <a:blip r:embed="rId17">
            <a:alphaModFix/>
          </a:blip>
          <a:srcRect b="0" l="0" r="0" t="0"/>
          <a:stretch/>
        </p:blipFill>
        <p:spPr>
          <a:xfrm>
            <a:off x="32959975" y="18105018"/>
            <a:ext cx="3467925" cy="2445332"/>
          </a:xfrm>
          <a:prstGeom prst="rect">
            <a:avLst/>
          </a:prstGeom>
          <a:noFill/>
          <a:ln>
            <a:noFill/>
          </a:ln>
        </p:spPr>
      </p:pic>
      <p:pic>
        <p:nvPicPr>
          <p:cNvPr id="597" name="Google Shape;597;g23312440cc2_3_613"/>
          <p:cNvPicPr preferRelativeResize="0"/>
          <p:nvPr/>
        </p:nvPicPr>
        <p:blipFill rotWithShape="1">
          <a:blip r:embed="rId18">
            <a:alphaModFix/>
          </a:blip>
          <a:srcRect b="0" l="0" r="0" t="0"/>
          <a:stretch/>
        </p:blipFill>
        <p:spPr>
          <a:xfrm>
            <a:off x="39697513" y="20804028"/>
            <a:ext cx="3317949" cy="2010587"/>
          </a:xfrm>
          <a:prstGeom prst="rect">
            <a:avLst/>
          </a:prstGeom>
          <a:noFill/>
          <a:ln>
            <a:noFill/>
          </a:ln>
        </p:spPr>
      </p:pic>
      <p:pic>
        <p:nvPicPr>
          <p:cNvPr id="598" name="Google Shape;598;g23312440cc2_3_613"/>
          <p:cNvPicPr preferRelativeResize="0"/>
          <p:nvPr/>
        </p:nvPicPr>
        <p:blipFill rotWithShape="1">
          <a:blip r:embed="rId19">
            <a:alphaModFix/>
          </a:blip>
          <a:srcRect b="0" l="0" r="0" t="0"/>
          <a:stretch/>
        </p:blipFill>
        <p:spPr>
          <a:xfrm>
            <a:off x="39622513" y="18458818"/>
            <a:ext cx="3467937" cy="2345200"/>
          </a:xfrm>
          <a:prstGeom prst="rect">
            <a:avLst/>
          </a:prstGeom>
          <a:noFill/>
          <a:ln>
            <a:noFill/>
          </a:ln>
        </p:spPr>
      </p:pic>
      <p:pic>
        <p:nvPicPr>
          <p:cNvPr id="599" name="Google Shape;599;g23312440cc2_3_613"/>
          <p:cNvPicPr preferRelativeResize="0"/>
          <p:nvPr/>
        </p:nvPicPr>
        <p:blipFill rotWithShape="1">
          <a:blip r:embed="rId20">
            <a:alphaModFix/>
          </a:blip>
          <a:srcRect b="0" l="0" r="0" t="0"/>
          <a:stretch/>
        </p:blipFill>
        <p:spPr>
          <a:xfrm>
            <a:off x="30298075" y="21982356"/>
            <a:ext cx="8791725" cy="1542647"/>
          </a:xfrm>
          <a:prstGeom prst="rect">
            <a:avLst/>
          </a:prstGeom>
          <a:noFill/>
          <a:ln>
            <a:noFill/>
          </a:ln>
        </p:spPr>
      </p:pic>
      <p:pic>
        <p:nvPicPr>
          <p:cNvPr id="600" name="Google Shape;600;g23312440cc2_3_613"/>
          <p:cNvPicPr preferRelativeResize="0"/>
          <p:nvPr/>
        </p:nvPicPr>
        <p:blipFill rotWithShape="1">
          <a:blip r:embed="rId21">
            <a:alphaModFix/>
          </a:blip>
          <a:srcRect b="0" l="0" r="0" t="0"/>
          <a:stretch/>
        </p:blipFill>
        <p:spPr>
          <a:xfrm>
            <a:off x="29620875" y="21614050"/>
            <a:ext cx="2781300" cy="390525"/>
          </a:xfrm>
          <a:prstGeom prst="rect">
            <a:avLst/>
          </a:prstGeom>
          <a:noFill/>
          <a:ln>
            <a:noFill/>
          </a:ln>
        </p:spPr>
      </p:pic>
      <p:pic>
        <p:nvPicPr>
          <p:cNvPr id="601" name="Google Shape;601;g23312440cc2_3_613"/>
          <p:cNvPicPr preferRelativeResize="0"/>
          <p:nvPr/>
        </p:nvPicPr>
        <p:blipFill rotWithShape="1">
          <a:blip r:embed="rId22">
            <a:alphaModFix/>
          </a:blip>
          <a:srcRect b="0" l="0" r="0" t="0"/>
          <a:stretch/>
        </p:blipFill>
        <p:spPr>
          <a:xfrm>
            <a:off x="30308125" y="24645853"/>
            <a:ext cx="5288451" cy="2001493"/>
          </a:xfrm>
          <a:prstGeom prst="rect">
            <a:avLst/>
          </a:prstGeom>
          <a:noFill/>
          <a:ln>
            <a:noFill/>
          </a:ln>
        </p:spPr>
      </p:pic>
      <p:pic>
        <p:nvPicPr>
          <p:cNvPr id="602" name="Google Shape;602;g23312440cc2_3_613"/>
          <p:cNvPicPr preferRelativeResize="0"/>
          <p:nvPr/>
        </p:nvPicPr>
        <p:blipFill rotWithShape="1">
          <a:blip r:embed="rId23">
            <a:alphaModFix/>
          </a:blip>
          <a:srcRect b="0" l="0" r="0" t="0"/>
          <a:stretch/>
        </p:blipFill>
        <p:spPr>
          <a:xfrm>
            <a:off x="36732701" y="24603863"/>
            <a:ext cx="6915150" cy="2352262"/>
          </a:xfrm>
          <a:prstGeom prst="rect">
            <a:avLst/>
          </a:prstGeom>
          <a:noFill/>
          <a:ln>
            <a:noFill/>
          </a:ln>
        </p:spPr>
      </p:pic>
      <p:pic>
        <p:nvPicPr>
          <p:cNvPr id="603" name="Google Shape;603;g23312440cc2_3_613"/>
          <p:cNvPicPr preferRelativeResize="0"/>
          <p:nvPr/>
        </p:nvPicPr>
        <p:blipFill rotWithShape="1">
          <a:blip r:embed="rId24">
            <a:alphaModFix/>
          </a:blip>
          <a:srcRect b="0" l="0" r="0" t="0"/>
          <a:stretch/>
        </p:blipFill>
        <p:spPr>
          <a:xfrm>
            <a:off x="44890238" y="-7"/>
            <a:ext cx="4294573" cy="3602183"/>
          </a:xfrm>
          <a:prstGeom prst="rect">
            <a:avLst/>
          </a:prstGeom>
          <a:noFill/>
          <a:ln>
            <a:noFill/>
          </a:ln>
        </p:spPr>
      </p:pic>
      <p:pic>
        <p:nvPicPr>
          <p:cNvPr id="604" name="Google Shape;604;g23312440cc2_3_613"/>
          <p:cNvPicPr preferRelativeResize="0"/>
          <p:nvPr/>
        </p:nvPicPr>
        <p:blipFill rotWithShape="1">
          <a:blip r:embed="rId25">
            <a:alphaModFix/>
          </a:blip>
          <a:srcRect b="0" l="0" r="0" t="0"/>
          <a:stretch/>
        </p:blipFill>
        <p:spPr>
          <a:xfrm>
            <a:off x="45218638" y="3602168"/>
            <a:ext cx="3637758" cy="3602181"/>
          </a:xfrm>
          <a:prstGeom prst="rect">
            <a:avLst/>
          </a:prstGeom>
          <a:noFill/>
          <a:ln>
            <a:noFill/>
          </a:ln>
        </p:spPr>
      </p:pic>
      <p:pic>
        <p:nvPicPr>
          <p:cNvPr id="605" name="Google Shape;605;g23312440cc2_3_613"/>
          <p:cNvPicPr preferRelativeResize="0"/>
          <p:nvPr/>
        </p:nvPicPr>
        <p:blipFill rotWithShape="1">
          <a:blip r:embed="rId26">
            <a:alphaModFix/>
          </a:blip>
          <a:srcRect b="0" l="0" r="0" t="0"/>
          <a:stretch/>
        </p:blipFill>
        <p:spPr>
          <a:xfrm>
            <a:off x="44721163" y="7204343"/>
            <a:ext cx="2274127" cy="3602182"/>
          </a:xfrm>
          <a:prstGeom prst="rect">
            <a:avLst/>
          </a:prstGeom>
          <a:noFill/>
          <a:ln>
            <a:noFill/>
          </a:ln>
        </p:spPr>
      </p:pic>
      <p:pic>
        <p:nvPicPr>
          <p:cNvPr id="606" name="Google Shape;606;g23312440cc2_3_613"/>
          <p:cNvPicPr preferRelativeResize="0"/>
          <p:nvPr/>
        </p:nvPicPr>
        <p:blipFill rotWithShape="1">
          <a:blip r:embed="rId27">
            <a:alphaModFix/>
          </a:blip>
          <a:srcRect b="0" l="0" r="0" t="0"/>
          <a:stretch/>
        </p:blipFill>
        <p:spPr>
          <a:xfrm>
            <a:off x="45218638" y="10806518"/>
            <a:ext cx="1776662" cy="3602182"/>
          </a:xfrm>
          <a:prstGeom prst="rect">
            <a:avLst/>
          </a:prstGeom>
          <a:noFill/>
          <a:ln>
            <a:noFill/>
          </a:ln>
        </p:spPr>
      </p:pic>
      <p:pic>
        <p:nvPicPr>
          <p:cNvPr id="607" name="Google Shape;607;g23312440cc2_3_613"/>
          <p:cNvPicPr preferRelativeResize="0"/>
          <p:nvPr/>
        </p:nvPicPr>
        <p:blipFill rotWithShape="1">
          <a:blip r:embed="rId28">
            <a:alphaModFix/>
          </a:blip>
          <a:srcRect b="0" l="0" r="0" t="0"/>
          <a:stretch/>
        </p:blipFill>
        <p:spPr>
          <a:xfrm>
            <a:off x="44882588" y="14408693"/>
            <a:ext cx="2448774" cy="3602182"/>
          </a:xfrm>
          <a:prstGeom prst="rect">
            <a:avLst/>
          </a:prstGeom>
          <a:noFill/>
          <a:ln>
            <a:noFill/>
          </a:ln>
        </p:spPr>
      </p:pic>
      <p:pic>
        <p:nvPicPr>
          <p:cNvPr id="608" name="Google Shape;608;g23312440cc2_3_613"/>
          <p:cNvPicPr preferRelativeResize="0"/>
          <p:nvPr/>
        </p:nvPicPr>
        <p:blipFill rotWithShape="1">
          <a:blip r:embed="rId29">
            <a:alphaModFix/>
          </a:blip>
          <a:srcRect b="0" l="0" r="0" t="0"/>
          <a:stretch/>
        </p:blipFill>
        <p:spPr>
          <a:xfrm>
            <a:off x="45214294" y="18010869"/>
            <a:ext cx="2071050" cy="4334755"/>
          </a:xfrm>
          <a:prstGeom prst="rect">
            <a:avLst/>
          </a:prstGeom>
          <a:noFill/>
          <a:ln>
            <a:noFill/>
          </a:ln>
        </p:spPr>
      </p:pic>
      <p:pic>
        <p:nvPicPr>
          <p:cNvPr id="609" name="Google Shape;609;g23312440cc2_3_613"/>
          <p:cNvPicPr preferRelativeResize="0"/>
          <p:nvPr/>
        </p:nvPicPr>
        <p:blipFill rotWithShape="1">
          <a:blip r:embed="rId30">
            <a:alphaModFix/>
          </a:blip>
          <a:srcRect b="0" l="0" r="0" t="0"/>
          <a:stretch/>
        </p:blipFill>
        <p:spPr>
          <a:xfrm>
            <a:off x="45260302" y="22345615"/>
            <a:ext cx="2071050" cy="2281485"/>
          </a:xfrm>
          <a:prstGeom prst="rect">
            <a:avLst/>
          </a:prstGeom>
          <a:noFill/>
          <a:ln>
            <a:noFill/>
          </a:ln>
        </p:spPr>
      </p:pic>
      <p:sp>
        <p:nvSpPr>
          <p:cNvPr id="610" name="Google Shape;610;g23312440cc2_3_613"/>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23312440cc2_1_1519"/>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#20</a:t>
            </a:r>
            <a:r>
              <a:rPr lang="en-US" sz="10080"/>
              <a:t>	 Start: 6747		Stop: 7091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617" name="Google Shape;617;g23312440cc2_1_1519"/>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sz="4400"/>
          </a:p>
          <a:p>
            <a:pPr indent="-822960" lvl="0" marL="822960" rtl="0" algn="l">
              <a:lnSpc>
                <a:spcPct val="90000"/>
              </a:lnSpc>
              <a:spcBef>
                <a:spcPts val="3600"/>
              </a:spcBef>
              <a:spcAft>
                <a:spcPts val="0"/>
              </a:spcAft>
              <a:buSzPts val="4400"/>
              <a:buChar char="•"/>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822960" lvl="0" marL="822960" rtl="0" algn="l">
              <a:lnSpc>
                <a:spcPct val="90000"/>
              </a:lnSpc>
              <a:spcBef>
                <a:spcPts val="3600"/>
              </a:spcBef>
              <a:spcAft>
                <a:spcPts val="0"/>
              </a:spcAft>
              <a:buSzPts val="4800"/>
              <a:buChar char="•"/>
            </a:pPr>
            <a:r>
              <a:rPr lang="en-US" sz="4800"/>
              <a:t>Tempo and RobinRose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618" name="Google Shape;618;g23312440cc2_1_1519"/>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 2.679, final = -4.028</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NCBI: Tempo, OneinaGillian, 1:1, e value: 6e-72/2e-72</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Phagesdb: RobinRose, Kelcole19, 1:1, e-value: 2e-68, 4e-69</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 but called 100% of time when present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overlap, no gap</a:t>
            </a:r>
            <a:endParaRPr b="0" i="0" sz="1400" u="none" cap="none" strike="noStrike">
              <a:solidFill>
                <a:srgbClr val="000000"/>
              </a:solidFill>
              <a:latin typeface="Arial"/>
              <a:ea typeface="Arial"/>
              <a:cs typeface="Arial"/>
              <a:sym typeface="Arial"/>
            </a:endParaRPr>
          </a:p>
          <a:p>
            <a:pPr indent="0" lvl="0" marL="914400" marR="0" rtl="0" algn="l">
              <a:lnSpc>
                <a:spcPct val="9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23312440cc2_1_1519"/>
          <p:cNvSpPr txBox="1"/>
          <p:nvPr/>
        </p:nvSpPr>
        <p:spPr>
          <a:xfrm>
            <a:off x="27806075" y="3177200"/>
            <a:ext cx="15134100" cy="203478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sng" cap="none" strike="noStrike">
                <a:solidFill>
                  <a:schemeClr val="dk1"/>
                </a:solidFill>
                <a:latin typeface="Calibri"/>
                <a:ea typeface="Calibri"/>
                <a:cs typeface="Calibri"/>
                <a:sym typeface="Calibri"/>
              </a:rPr>
              <a:t>Membrane Protein</a:t>
            </a:r>
            <a:endParaRPr b="0" i="0" sz="1400" u="sng"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Tempo_20 and Kelcole_19; all immediately upstream of terminase and downstream of portal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Tempo_20, function unknown, phagesdb, e = 2e-69; Phage Pepe25, membrane protein, e 1e-62, ncbi.</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One significant hit - •DUF1360, NKF, prob = 99.85, E=1.6e-20, approx. coverage ~86%, pfam</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Membrane protein:</a:t>
            </a:r>
            <a:endParaRPr b="0" i="0" sz="36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	SOSUI - three primary regions</a:t>
            </a:r>
            <a:endParaRPr b="0" i="0" sz="36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	DeepTMHMM - three regions</a:t>
            </a:r>
            <a:endParaRPr b="0" i="0" sz="4400" u="none" cap="none" strike="noStrike">
              <a:solidFill>
                <a:schemeClr val="dk1"/>
              </a:solidFill>
              <a:latin typeface="Calibri"/>
              <a:ea typeface="Calibri"/>
              <a:cs typeface="Calibri"/>
              <a:sym typeface="Calibri"/>
            </a:endParaRPr>
          </a:p>
        </p:txBody>
      </p:sp>
      <p:pic>
        <p:nvPicPr>
          <p:cNvPr id="620" name="Google Shape;620;g23312440cc2_1_1519"/>
          <p:cNvPicPr preferRelativeResize="0"/>
          <p:nvPr/>
        </p:nvPicPr>
        <p:blipFill rotWithShape="1">
          <a:blip r:embed="rId4">
            <a:alphaModFix/>
          </a:blip>
          <a:srcRect b="0" l="0" r="0" t="0"/>
          <a:stretch/>
        </p:blipFill>
        <p:spPr>
          <a:xfrm>
            <a:off x="768931" y="5565529"/>
            <a:ext cx="8832800" cy="1113250"/>
          </a:xfrm>
          <a:prstGeom prst="rect">
            <a:avLst/>
          </a:prstGeom>
          <a:noFill/>
          <a:ln>
            <a:noFill/>
          </a:ln>
        </p:spPr>
      </p:pic>
      <p:pic>
        <p:nvPicPr>
          <p:cNvPr id="621" name="Google Shape;621;g23312440cc2_1_1519"/>
          <p:cNvPicPr preferRelativeResize="0"/>
          <p:nvPr/>
        </p:nvPicPr>
        <p:blipFill rotWithShape="1">
          <a:blip r:embed="rId5">
            <a:alphaModFix/>
          </a:blip>
          <a:srcRect b="0" l="0" r="0" t="0"/>
          <a:stretch/>
        </p:blipFill>
        <p:spPr>
          <a:xfrm>
            <a:off x="1032183" y="7294430"/>
            <a:ext cx="1901525" cy="2691150"/>
          </a:xfrm>
          <a:prstGeom prst="rect">
            <a:avLst/>
          </a:prstGeom>
          <a:noFill/>
          <a:ln>
            <a:noFill/>
          </a:ln>
        </p:spPr>
      </p:pic>
      <p:pic>
        <p:nvPicPr>
          <p:cNvPr id="622" name="Google Shape;622;g23312440cc2_1_1519"/>
          <p:cNvPicPr preferRelativeResize="0"/>
          <p:nvPr/>
        </p:nvPicPr>
        <p:blipFill rotWithShape="1">
          <a:blip r:embed="rId6">
            <a:alphaModFix/>
          </a:blip>
          <a:srcRect b="0" l="0" r="0" t="0"/>
          <a:stretch/>
        </p:blipFill>
        <p:spPr>
          <a:xfrm>
            <a:off x="768913" y="12105832"/>
            <a:ext cx="11544900" cy="1339675"/>
          </a:xfrm>
          <a:prstGeom prst="rect">
            <a:avLst/>
          </a:prstGeom>
          <a:noFill/>
          <a:ln>
            <a:noFill/>
          </a:ln>
        </p:spPr>
      </p:pic>
      <p:pic>
        <p:nvPicPr>
          <p:cNvPr id="623" name="Google Shape;623;g23312440cc2_1_1519"/>
          <p:cNvPicPr preferRelativeResize="0"/>
          <p:nvPr/>
        </p:nvPicPr>
        <p:blipFill rotWithShape="1">
          <a:blip r:embed="rId7">
            <a:alphaModFix/>
          </a:blip>
          <a:srcRect b="0" l="0" r="0" t="0"/>
          <a:stretch/>
        </p:blipFill>
        <p:spPr>
          <a:xfrm>
            <a:off x="768925" y="14008075"/>
            <a:ext cx="11544900" cy="826800"/>
          </a:xfrm>
          <a:prstGeom prst="rect">
            <a:avLst/>
          </a:prstGeom>
          <a:noFill/>
          <a:ln>
            <a:noFill/>
          </a:ln>
        </p:spPr>
      </p:pic>
      <p:pic>
        <p:nvPicPr>
          <p:cNvPr id="624" name="Google Shape;624;g23312440cc2_1_1519"/>
          <p:cNvPicPr preferRelativeResize="0"/>
          <p:nvPr/>
        </p:nvPicPr>
        <p:blipFill rotWithShape="1">
          <a:blip r:embed="rId8">
            <a:alphaModFix/>
          </a:blip>
          <a:srcRect b="0" l="0" r="0" t="0"/>
          <a:stretch/>
        </p:blipFill>
        <p:spPr>
          <a:xfrm>
            <a:off x="13705500" y="6408701"/>
            <a:ext cx="13366285" cy="2177425"/>
          </a:xfrm>
          <a:prstGeom prst="rect">
            <a:avLst/>
          </a:prstGeom>
          <a:noFill/>
          <a:ln>
            <a:noFill/>
          </a:ln>
        </p:spPr>
      </p:pic>
      <p:pic>
        <p:nvPicPr>
          <p:cNvPr id="625" name="Google Shape;625;g23312440cc2_1_1519"/>
          <p:cNvPicPr preferRelativeResize="0"/>
          <p:nvPr/>
        </p:nvPicPr>
        <p:blipFill rotWithShape="1">
          <a:blip r:embed="rId9">
            <a:alphaModFix/>
          </a:blip>
          <a:srcRect b="0" l="0" r="0" t="0"/>
          <a:stretch/>
        </p:blipFill>
        <p:spPr>
          <a:xfrm>
            <a:off x="13578313" y="13750331"/>
            <a:ext cx="6572250" cy="3114675"/>
          </a:xfrm>
          <a:prstGeom prst="rect">
            <a:avLst/>
          </a:prstGeom>
          <a:noFill/>
          <a:ln>
            <a:noFill/>
          </a:ln>
        </p:spPr>
      </p:pic>
      <p:pic>
        <p:nvPicPr>
          <p:cNvPr id="626" name="Google Shape;626;g23312440cc2_1_1519"/>
          <p:cNvPicPr preferRelativeResize="0"/>
          <p:nvPr/>
        </p:nvPicPr>
        <p:blipFill rotWithShape="1">
          <a:blip r:embed="rId10">
            <a:alphaModFix/>
          </a:blip>
          <a:srcRect b="0" l="0" r="0" t="0"/>
          <a:stretch/>
        </p:blipFill>
        <p:spPr>
          <a:xfrm>
            <a:off x="13578328" y="11292838"/>
            <a:ext cx="6572250" cy="2152650"/>
          </a:xfrm>
          <a:prstGeom prst="rect">
            <a:avLst/>
          </a:prstGeom>
          <a:noFill/>
          <a:ln>
            <a:noFill/>
          </a:ln>
        </p:spPr>
      </p:pic>
      <p:pic>
        <p:nvPicPr>
          <p:cNvPr id="627" name="Google Shape;627;g23312440cc2_1_1519"/>
          <p:cNvPicPr preferRelativeResize="0"/>
          <p:nvPr/>
        </p:nvPicPr>
        <p:blipFill rotWithShape="1">
          <a:blip r:embed="rId11">
            <a:alphaModFix/>
          </a:blip>
          <a:srcRect b="0" l="0" r="0" t="0"/>
          <a:stretch/>
        </p:blipFill>
        <p:spPr>
          <a:xfrm>
            <a:off x="13578327" y="18502700"/>
            <a:ext cx="8143500" cy="985450"/>
          </a:xfrm>
          <a:prstGeom prst="rect">
            <a:avLst/>
          </a:prstGeom>
          <a:noFill/>
          <a:ln>
            <a:noFill/>
          </a:ln>
        </p:spPr>
      </p:pic>
      <p:pic>
        <p:nvPicPr>
          <p:cNvPr id="628" name="Google Shape;628;g23312440cc2_1_1519"/>
          <p:cNvPicPr preferRelativeResize="0"/>
          <p:nvPr/>
        </p:nvPicPr>
        <p:blipFill rotWithShape="1">
          <a:blip r:embed="rId12">
            <a:alphaModFix/>
          </a:blip>
          <a:srcRect b="0" l="0" r="0" t="0"/>
          <a:stretch/>
        </p:blipFill>
        <p:spPr>
          <a:xfrm>
            <a:off x="22026275" y="18188775"/>
            <a:ext cx="4754646" cy="2691150"/>
          </a:xfrm>
          <a:prstGeom prst="rect">
            <a:avLst/>
          </a:prstGeom>
          <a:noFill/>
          <a:ln>
            <a:noFill/>
          </a:ln>
        </p:spPr>
      </p:pic>
      <p:pic>
        <p:nvPicPr>
          <p:cNvPr id="629" name="Google Shape;629;g23312440cc2_1_1519"/>
          <p:cNvPicPr preferRelativeResize="0"/>
          <p:nvPr/>
        </p:nvPicPr>
        <p:blipFill rotWithShape="1">
          <a:blip r:embed="rId13">
            <a:alphaModFix/>
          </a:blip>
          <a:srcRect b="0" l="0" r="0" t="0"/>
          <a:stretch/>
        </p:blipFill>
        <p:spPr>
          <a:xfrm>
            <a:off x="27905826" y="22889043"/>
            <a:ext cx="7724775" cy="1562100"/>
          </a:xfrm>
          <a:prstGeom prst="rect">
            <a:avLst/>
          </a:prstGeom>
          <a:noFill/>
          <a:ln>
            <a:noFill/>
          </a:ln>
        </p:spPr>
      </p:pic>
      <p:pic>
        <p:nvPicPr>
          <p:cNvPr id="630" name="Google Shape;630;g23312440cc2_1_1519"/>
          <p:cNvPicPr preferRelativeResize="0"/>
          <p:nvPr/>
        </p:nvPicPr>
        <p:blipFill rotWithShape="1">
          <a:blip r:embed="rId14">
            <a:alphaModFix/>
          </a:blip>
          <a:srcRect b="0" l="0" r="0" t="0"/>
          <a:stretch/>
        </p:blipFill>
        <p:spPr>
          <a:xfrm>
            <a:off x="30334163" y="18954581"/>
            <a:ext cx="8696325" cy="1238250"/>
          </a:xfrm>
          <a:prstGeom prst="rect">
            <a:avLst/>
          </a:prstGeom>
          <a:noFill/>
          <a:ln>
            <a:noFill/>
          </a:ln>
        </p:spPr>
      </p:pic>
      <p:pic>
        <p:nvPicPr>
          <p:cNvPr id="631" name="Google Shape;631;g23312440cc2_1_1519"/>
          <p:cNvPicPr preferRelativeResize="0"/>
          <p:nvPr/>
        </p:nvPicPr>
        <p:blipFill rotWithShape="1">
          <a:blip r:embed="rId15">
            <a:alphaModFix/>
          </a:blip>
          <a:srcRect b="0" l="0" r="0" t="0"/>
          <a:stretch/>
        </p:blipFill>
        <p:spPr>
          <a:xfrm>
            <a:off x="27867988" y="16936618"/>
            <a:ext cx="7600950" cy="1609725"/>
          </a:xfrm>
          <a:prstGeom prst="rect">
            <a:avLst/>
          </a:prstGeom>
          <a:noFill/>
          <a:ln>
            <a:noFill/>
          </a:ln>
        </p:spPr>
      </p:pic>
      <p:pic>
        <p:nvPicPr>
          <p:cNvPr id="632" name="Google Shape;632;g23312440cc2_1_1519"/>
          <p:cNvPicPr preferRelativeResize="0"/>
          <p:nvPr/>
        </p:nvPicPr>
        <p:blipFill rotWithShape="1">
          <a:blip r:embed="rId16">
            <a:alphaModFix/>
          </a:blip>
          <a:srcRect b="0" l="0" r="0" t="0"/>
          <a:stretch/>
        </p:blipFill>
        <p:spPr>
          <a:xfrm>
            <a:off x="35572438" y="16936618"/>
            <a:ext cx="7067550" cy="1276350"/>
          </a:xfrm>
          <a:prstGeom prst="rect">
            <a:avLst/>
          </a:prstGeom>
          <a:noFill/>
          <a:ln>
            <a:noFill/>
          </a:ln>
        </p:spPr>
      </p:pic>
      <p:pic>
        <p:nvPicPr>
          <p:cNvPr id="633" name="Google Shape;633;g23312440cc2_1_1519"/>
          <p:cNvPicPr preferRelativeResize="0"/>
          <p:nvPr/>
        </p:nvPicPr>
        <p:blipFill rotWithShape="1">
          <a:blip r:embed="rId6">
            <a:alphaModFix/>
          </a:blip>
          <a:srcRect b="0" l="0" r="0" t="0"/>
          <a:stretch/>
        </p:blipFill>
        <p:spPr>
          <a:xfrm>
            <a:off x="27764488" y="12681257"/>
            <a:ext cx="11544900" cy="1339675"/>
          </a:xfrm>
          <a:prstGeom prst="rect">
            <a:avLst/>
          </a:prstGeom>
          <a:noFill/>
          <a:ln>
            <a:noFill/>
          </a:ln>
        </p:spPr>
      </p:pic>
      <p:pic>
        <p:nvPicPr>
          <p:cNvPr id="634" name="Google Shape;634;g23312440cc2_1_1519"/>
          <p:cNvPicPr preferRelativeResize="0"/>
          <p:nvPr/>
        </p:nvPicPr>
        <p:blipFill rotWithShape="1">
          <a:blip r:embed="rId17">
            <a:alphaModFix/>
          </a:blip>
          <a:srcRect b="0" l="0" r="0" t="0"/>
          <a:stretch/>
        </p:blipFill>
        <p:spPr>
          <a:xfrm>
            <a:off x="35771925" y="8318925"/>
            <a:ext cx="2833850" cy="2574025"/>
          </a:xfrm>
          <a:prstGeom prst="rect">
            <a:avLst/>
          </a:prstGeom>
          <a:noFill/>
          <a:ln>
            <a:noFill/>
          </a:ln>
        </p:spPr>
      </p:pic>
      <p:pic>
        <p:nvPicPr>
          <p:cNvPr id="635" name="Google Shape;635;g23312440cc2_1_1519"/>
          <p:cNvPicPr preferRelativeResize="0"/>
          <p:nvPr/>
        </p:nvPicPr>
        <p:blipFill rotWithShape="1">
          <a:blip r:embed="rId18">
            <a:alphaModFix/>
          </a:blip>
          <a:srcRect b="0" l="0" r="0" t="0"/>
          <a:stretch/>
        </p:blipFill>
        <p:spPr>
          <a:xfrm>
            <a:off x="27806063" y="14080793"/>
            <a:ext cx="8953500" cy="1685925"/>
          </a:xfrm>
          <a:prstGeom prst="rect">
            <a:avLst/>
          </a:prstGeom>
          <a:noFill/>
          <a:ln>
            <a:noFill/>
          </a:ln>
        </p:spPr>
      </p:pic>
      <p:pic>
        <p:nvPicPr>
          <p:cNvPr id="636" name="Google Shape;636;g23312440cc2_1_1519"/>
          <p:cNvPicPr preferRelativeResize="0"/>
          <p:nvPr/>
        </p:nvPicPr>
        <p:blipFill rotWithShape="1">
          <a:blip r:embed="rId19">
            <a:alphaModFix/>
          </a:blip>
          <a:srcRect b="0" l="0" r="0" t="0"/>
          <a:stretch/>
        </p:blipFill>
        <p:spPr>
          <a:xfrm>
            <a:off x="34594438" y="20934456"/>
            <a:ext cx="3267075" cy="962025"/>
          </a:xfrm>
          <a:prstGeom prst="rect">
            <a:avLst/>
          </a:prstGeom>
          <a:noFill/>
          <a:ln>
            <a:noFill/>
          </a:ln>
        </p:spPr>
      </p:pic>
      <p:pic>
        <p:nvPicPr>
          <p:cNvPr id="637" name="Google Shape;637;g23312440cc2_1_1519"/>
          <p:cNvPicPr preferRelativeResize="0"/>
          <p:nvPr/>
        </p:nvPicPr>
        <p:blipFill rotWithShape="1">
          <a:blip r:embed="rId20">
            <a:alphaModFix/>
          </a:blip>
          <a:srcRect b="0" l="0" r="0" t="0"/>
          <a:stretch/>
        </p:blipFill>
        <p:spPr>
          <a:xfrm>
            <a:off x="35771913" y="22600743"/>
            <a:ext cx="5105400" cy="3000375"/>
          </a:xfrm>
          <a:prstGeom prst="rect">
            <a:avLst/>
          </a:prstGeom>
          <a:noFill/>
          <a:ln>
            <a:noFill/>
          </a:ln>
        </p:spPr>
      </p:pic>
      <p:pic>
        <p:nvPicPr>
          <p:cNvPr id="638" name="Google Shape;638;g23312440cc2_1_1519"/>
          <p:cNvPicPr preferRelativeResize="0"/>
          <p:nvPr/>
        </p:nvPicPr>
        <p:blipFill rotWithShape="1">
          <a:blip r:embed="rId21">
            <a:alphaModFix/>
          </a:blip>
          <a:srcRect b="0" l="0" r="0" t="0"/>
          <a:stretch/>
        </p:blipFill>
        <p:spPr>
          <a:xfrm>
            <a:off x="29577388" y="24426693"/>
            <a:ext cx="5410856" cy="1698757"/>
          </a:xfrm>
          <a:prstGeom prst="rect">
            <a:avLst/>
          </a:prstGeom>
          <a:noFill/>
          <a:ln>
            <a:noFill/>
          </a:ln>
        </p:spPr>
      </p:pic>
      <p:sp>
        <p:nvSpPr>
          <p:cNvPr id="639" name="Google Shape;639;g23312440cc2_1_1519"/>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23312440cc2_1_1623"/>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#21 </a:t>
            </a:r>
            <a:r>
              <a:rPr lang="en-US" sz="10080"/>
              <a:t>	</a:t>
            </a:r>
            <a:r>
              <a:rPr lang="en-US" sz="10080">
                <a:highlight>
                  <a:srgbClr val="FFFF00"/>
                </a:highlight>
              </a:rPr>
              <a:t>This gene needs to be deleted.</a:t>
            </a:r>
            <a:r>
              <a:rPr lang="en-US" sz="10080"/>
              <a:t>		</a:t>
            </a:r>
            <a:br>
              <a:rPr lang="en-US" sz="10080"/>
            </a:br>
            <a:r>
              <a:rPr lang="en-US" sz="6480"/>
              <a:t>*</a:t>
            </a:r>
            <a:r>
              <a:rPr lang="en-US" sz="7200"/>
              <a:t>Highlight start if changed from original call* </a:t>
            </a:r>
            <a:r>
              <a:rPr lang="en-US" sz="10080">
                <a:highlight>
                  <a:srgbClr val="FFFF00"/>
                </a:highlight>
              </a:rPr>
              <a:t>(Called Start:	7069 	Stop: 7212)</a:t>
            </a:r>
            <a:endParaRPr sz="10080">
              <a:highlight>
                <a:srgbClr val="FFFF00"/>
              </a:highlight>
            </a:endParaRPr>
          </a:p>
        </p:txBody>
      </p:sp>
      <p:sp>
        <p:nvSpPr>
          <p:cNvPr id="646" name="Google Shape;646;g23312440cc2_1_1623"/>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00"/>
                </a:solidFill>
              </a:rPr>
              <a:t>No</a:t>
            </a:r>
            <a:endParaRPr>
              <a:solidFill>
                <a:srgbClr val="000000"/>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Glimmer</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00"/>
                </a:solidFill>
              </a:rPr>
              <a:t>No</a:t>
            </a:r>
            <a:endParaRPr>
              <a:solidFill>
                <a:srgbClr val="000000"/>
              </a:solidFill>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00"/>
                </a:solidFill>
              </a:rPr>
              <a:t>No</a:t>
            </a:r>
            <a:endParaRPr>
              <a:solidFill>
                <a:srgbClr val="000000"/>
              </a:solidFill>
            </a:endParaRPr>
          </a:p>
          <a:p>
            <a:pPr indent="0" lvl="0" marL="0" rtl="0" algn="l">
              <a:lnSpc>
                <a:spcPct val="90000"/>
              </a:lnSpc>
              <a:spcBef>
                <a:spcPts val="3600"/>
              </a:spcBef>
              <a:spcAft>
                <a:spcPts val="0"/>
              </a:spcAft>
              <a:buClr>
                <a:schemeClr val="dk1"/>
              </a:buClr>
              <a:buSzPts val="4800"/>
              <a:buNone/>
            </a:pPr>
            <a:r>
              <a:rPr lang="en-US" sz="4800"/>
              <a:t>	</a:t>
            </a:r>
            <a:endParaRPr/>
          </a:p>
        </p:txBody>
      </p:sp>
      <p:sp>
        <p:nvSpPr>
          <p:cNvPr id="647" name="Google Shape;647;g23312440cc2_1_1623"/>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00"/>
                </a:solidFill>
                <a:latin typeface="Calibri"/>
                <a:ea typeface="Calibri"/>
                <a:cs typeface="Calibri"/>
                <a:sym typeface="Calibri"/>
              </a:rPr>
              <a:t>No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Second best, z = 1.442, final = -5.927</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No coding potential; does not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dk1"/>
                </a:solidFill>
                <a:latin typeface="Calibri"/>
                <a:ea typeface="Calibri"/>
                <a:cs typeface="Calibri"/>
                <a:sym typeface="Calibri"/>
              </a:rPr>
              <a:t>No other organisms or alignments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Orpham, no data</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-23 bp gap</a:t>
            </a:r>
            <a:endParaRPr b="0" i="0" sz="1400" u="none" cap="none" strike="noStrike">
              <a:solidFill>
                <a:srgbClr val="000000"/>
              </a:solidFill>
              <a:latin typeface="Arial"/>
              <a:ea typeface="Arial"/>
              <a:cs typeface="Arial"/>
              <a:sym typeface="Arial"/>
            </a:endParaRPr>
          </a:p>
          <a:p>
            <a:pPr indent="-822957"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648" name="Google Shape;648;g23312440cc2_1_1623"/>
          <p:cNvPicPr preferRelativeResize="0"/>
          <p:nvPr/>
        </p:nvPicPr>
        <p:blipFill rotWithShape="1">
          <a:blip r:embed="rId3">
            <a:alphaModFix/>
          </a:blip>
          <a:srcRect b="0" l="0" r="0" t="0"/>
          <a:stretch/>
        </p:blipFill>
        <p:spPr>
          <a:xfrm>
            <a:off x="768930" y="5452328"/>
            <a:ext cx="8147150" cy="1075525"/>
          </a:xfrm>
          <a:prstGeom prst="rect">
            <a:avLst/>
          </a:prstGeom>
          <a:noFill/>
          <a:ln>
            <a:noFill/>
          </a:ln>
        </p:spPr>
      </p:pic>
      <p:pic>
        <p:nvPicPr>
          <p:cNvPr id="649" name="Google Shape;649;g23312440cc2_1_1623"/>
          <p:cNvPicPr preferRelativeResize="0"/>
          <p:nvPr/>
        </p:nvPicPr>
        <p:blipFill rotWithShape="1">
          <a:blip r:embed="rId4">
            <a:alphaModFix/>
          </a:blip>
          <a:srcRect b="0" l="0" r="0" t="0"/>
          <a:stretch/>
        </p:blipFill>
        <p:spPr>
          <a:xfrm>
            <a:off x="768937" y="11150032"/>
            <a:ext cx="11209175" cy="622725"/>
          </a:xfrm>
          <a:prstGeom prst="rect">
            <a:avLst/>
          </a:prstGeom>
          <a:noFill/>
          <a:ln>
            <a:noFill/>
          </a:ln>
        </p:spPr>
      </p:pic>
      <p:pic>
        <p:nvPicPr>
          <p:cNvPr id="650" name="Google Shape;650;g23312440cc2_1_1623"/>
          <p:cNvPicPr preferRelativeResize="0"/>
          <p:nvPr/>
        </p:nvPicPr>
        <p:blipFill rotWithShape="1">
          <a:blip r:embed="rId5">
            <a:alphaModFix/>
          </a:blip>
          <a:srcRect b="0" l="0" r="0" t="0"/>
          <a:stretch/>
        </p:blipFill>
        <p:spPr>
          <a:xfrm>
            <a:off x="768930" y="11772753"/>
            <a:ext cx="8147151" cy="868478"/>
          </a:xfrm>
          <a:prstGeom prst="rect">
            <a:avLst/>
          </a:prstGeom>
          <a:noFill/>
          <a:ln>
            <a:noFill/>
          </a:ln>
        </p:spPr>
      </p:pic>
      <p:pic>
        <p:nvPicPr>
          <p:cNvPr id="651" name="Google Shape;651;g23312440cc2_1_1623"/>
          <p:cNvPicPr preferRelativeResize="0"/>
          <p:nvPr/>
        </p:nvPicPr>
        <p:blipFill rotWithShape="1">
          <a:blip r:embed="rId6">
            <a:alphaModFix/>
          </a:blip>
          <a:srcRect b="0" l="0" r="0" t="0"/>
          <a:stretch/>
        </p:blipFill>
        <p:spPr>
          <a:xfrm>
            <a:off x="13885500" y="6527850"/>
            <a:ext cx="11687717" cy="2177425"/>
          </a:xfrm>
          <a:prstGeom prst="rect">
            <a:avLst/>
          </a:prstGeom>
          <a:noFill/>
          <a:ln>
            <a:noFill/>
          </a:ln>
        </p:spPr>
      </p:pic>
      <p:sp>
        <p:nvSpPr>
          <p:cNvPr id="652" name="Google Shape;652;g23312440cc2_1_1623"/>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Not the same pham as any other gene, but positional similarity as Kelcole_19 and RobinRose_21.</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none; NCBI, none.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49%.</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653" name="Google Shape;653;g23312440cc2_1_1623"/>
          <p:cNvPicPr preferRelativeResize="0"/>
          <p:nvPr/>
        </p:nvPicPr>
        <p:blipFill rotWithShape="1">
          <a:blip r:embed="rId8">
            <a:alphaModFix/>
          </a:blip>
          <a:srcRect b="0" l="0" r="0" t="0"/>
          <a:stretch/>
        </p:blipFill>
        <p:spPr>
          <a:xfrm>
            <a:off x="28879102" y="8872675"/>
            <a:ext cx="2505000" cy="2466149"/>
          </a:xfrm>
          <a:prstGeom prst="rect">
            <a:avLst/>
          </a:prstGeom>
          <a:noFill/>
          <a:ln>
            <a:noFill/>
          </a:ln>
        </p:spPr>
      </p:pic>
      <p:pic>
        <p:nvPicPr>
          <p:cNvPr id="654" name="Google Shape;654;g23312440cc2_1_1623"/>
          <p:cNvPicPr preferRelativeResize="0"/>
          <p:nvPr/>
        </p:nvPicPr>
        <p:blipFill rotWithShape="1">
          <a:blip r:embed="rId9">
            <a:alphaModFix/>
          </a:blip>
          <a:srcRect b="0" l="0" r="0" t="0"/>
          <a:stretch/>
        </p:blipFill>
        <p:spPr>
          <a:xfrm>
            <a:off x="28879088" y="12231650"/>
            <a:ext cx="8439150" cy="409575"/>
          </a:xfrm>
          <a:prstGeom prst="rect">
            <a:avLst/>
          </a:prstGeom>
          <a:noFill/>
          <a:ln>
            <a:noFill/>
          </a:ln>
        </p:spPr>
      </p:pic>
      <p:pic>
        <p:nvPicPr>
          <p:cNvPr id="655" name="Google Shape;655;g23312440cc2_1_1623"/>
          <p:cNvPicPr preferRelativeResize="0"/>
          <p:nvPr/>
        </p:nvPicPr>
        <p:blipFill rotWithShape="1">
          <a:blip r:embed="rId10">
            <a:alphaModFix/>
          </a:blip>
          <a:srcRect b="0" l="0" r="0" t="0"/>
          <a:stretch/>
        </p:blipFill>
        <p:spPr>
          <a:xfrm>
            <a:off x="28879088" y="12970100"/>
            <a:ext cx="5686425" cy="762000"/>
          </a:xfrm>
          <a:prstGeom prst="rect">
            <a:avLst/>
          </a:prstGeom>
          <a:noFill/>
          <a:ln>
            <a:noFill/>
          </a:ln>
        </p:spPr>
      </p:pic>
      <p:pic>
        <p:nvPicPr>
          <p:cNvPr id="656" name="Google Shape;656;g23312440cc2_1_1623"/>
          <p:cNvPicPr preferRelativeResize="0"/>
          <p:nvPr/>
        </p:nvPicPr>
        <p:blipFill rotWithShape="1">
          <a:blip r:embed="rId11">
            <a:alphaModFix/>
          </a:blip>
          <a:srcRect b="0" l="0" r="0" t="0"/>
          <a:stretch/>
        </p:blipFill>
        <p:spPr>
          <a:xfrm>
            <a:off x="28357075" y="15363363"/>
            <a:ext cx="8147150" cy="2130989"/>
          </a:xfrm>
          <a:prstGeom prst="rect">
            <a:avLst/>
          </a:prstGeom>
          <a:noFill/>
          <a:ln>
            <a:noFill/>
          </a:ln>
        </p:spPr>
      </p:pic>
      <p:pic>
        <p:nvPicPr>
          <p:cNvPr id="657" name="Google Shape;657;g23312440cc2_1_1623"/>
          <p:cNvPicPr preferRelativeResize="0"/>
          <p:nvPr/>
        </p:nvPicPr>
        <p:blipFill rotWithShape="1">
          <a:blip r:embed="rId12">
            <a:alphaModFix/>
          </a:blip>
          <a:srcRect b="0" l="0" r="0" t="0"/>
          <a:stretch/>
        </p:blipFill>
        <p:spPr>
          <a:xfrm>
            <a:off x="28088125" y="17807890"/>
            <a:ext cx="11209174" cy="1452135"/>
          </a:xfrm>
          <a:prstGeom prst="rect">
            <a:avLst/>
          </a:prstGeom>
          <a:noFill/>
          <a:ln>
            <a:noFill/>
          </a:ln>
        </p:spPr>
      </p:pic>
      <p:pic>
        <p:nvPicPr>
          <p:cNvPr id="658" name="Google Shape;658;g23312440cc2_1_1623"/>
          <p:cNvPicPr preferRelativeResize="0"/>
          <p:nvPr/>
        </p:nvPicPr>
        <p:blipFill rotWithShape="1">
          <a:blip r:embed="rId13">
            <a:alphaModFix/>
          </a:blip>
          <a:srcRect b="0" l="0" r="0" t="0"/>
          <a:stretch/>
        </p:blipFill>
        <p:spPr>
          <a:xfrm>
            <a:off x="28357072" y="19573579"/>
            <a:ext cx="8147150" cy="2323447"/>
          </a:xfrm>
          <a:prstGeom prst="rect">
            <a:avLst/>
          </a:prstGeom>
          <a:noFill/>
          <a:ln>
            <a:noFill/>
          </a:ln>
        </p:spPr>
      </p:pic>
      <p:pic>
        <p:nvPicPr>
          <p:cNvPr id="659" name="Google Shape;659;g23312440cc2_1_1623"/>
          <p:cNvPicPr preferRelativeResize="0"/>
          <p:nvPr/>
        </p:nvPicPr>
        <p:blipFill rotWithShape="1">
          <a:blip r:embed="rId14">
            <a:alphaModFix/>
          </a:blip>
          <a:srcRect b="0" l="0" r="0" t="0"/>
          <a:stretch/>
        </p:blipFill>
        <p:spPr>
          <a:xfrm>
            <a:off x="1010330" y="7402075"/>
            <a:ext cx="1678047" cy="2323450"/>
          </a:xfrm>
          <a:prstGeom prst="rect">
            <a:avLst/>
          </a:prstGeom>
          <a:noFill/>
          <a:ln>
            <a:noFill/>
          </a:ln>
        </p:spPr>
      </p:pic>
      <p:sp>
        <p:nvSpPr>
          <p:cNvPr id="660" name="Google Shape;660;g23312440cc2_1_1623"/>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g23312440cc2_1_1719"/>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#22</a:t>
            </a:r>
            <a:r>
              <a:rPr lang="en-US" sz="10080"/>
              <a:t>	 Start: </a:t>
            </a:r>
            <a:r>
              <a:rPr lang="en-US" sz="10080">
                <a:solidFill>
                  <a:srgbClr val="0000FF"/>
                </a:solidFill>
              </a:rPr>
              <a:t>7,351</a:t>
            </a:r>
            <a:r>
              <a:rPr lang="en-US" sz="10080"/>
              <a:t>		Stop: </a:t>
            </a:r>
            <a:r>
              <a:rPr lang="en-US" sz="10080">
                <a:solidFill>
                  <a:srgbClr val="0000FF"/>
                </a:solidFill>
              </a:rPr>
              <a:t>9,150</a:t>
            </a:r>
            <a:r>
              <a:rPr lang="en-US" sz="10080"/>
              <a:t> 			</a:t>
            </a:r>
            <a:br>
              <a:rPr lang="en-US" sz="10080"/>
            </a:br>
            <a:r>
              <a:rPr lang="en-US" sz="6480"/>
              <a:t>*</a:t>
            </a:r>
            <a:r>
              <a:rPr lang="en-US" sz="7200"/>
              <a:t>Highlight start if changed from original call*</a:t>
            </a:r>
            <a:endParaRPr sz="10080"/>
          </a:p>
        </p:txBody>
      </p:sp>
      <p:sp>
        <p:nvSpPr>
          <p:cNvPr id="667" name="Google Shape;667;g23312440cc2_1_1719"/>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a:solidFill>
                <a:srgbClr val="0000FF"/>
              </a:solidFill>
            </a:endParaRPr>
          </a:p>
          <a:p>
            <a:pPr indent="0" lvl="0" marL="0" rtl="0" algn="l">
              <a:lnSpc>
                <a:spcPct val="90000"/>
              </a:lnSpc>
              <a:spcBef>
                <a:spcPts val="3600"/>
              </a:spcBef>
              <a:spcAft>
                <a:spcPts val="0"/>
              </a:spcAft>
              <a:buClr>
                <a:schemeClr val="dk1"/>
              </a:buClr>
              <a:buSzPts val="4400"/>
              <a:buNone/>
            </a:pPr>
            <a:r>
              <a:rPr lang="en-US" sz="4400"/>
              <a:t>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OneInAGillian are the most similar </a:t>
            </a:r>
            <a:endParaRPr sz="4800">
              <a:solidFill>
                <a:srgbClr val="0000FF"/>
              </a:solidFill>
            </a:endParaRPr>
          </a:p>
          <a:p>
            <a:pPr indent="0" lvl="0" marL="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668" name="Google Shape;668;g23312440cc2_1_1719"/>
          <p:cNvSpPr txBox="1"/>
          <p:nvPr/>
        </p:nvSpPr>
        <p:spPr>
          <a:xfrm>
            <a:off x="14102269" y="2675057"/>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7,351</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a:t>
            </a:r>
            <a:r>
              <a:rPr b="1" i="0" lang="en-US" sz="4400" u="none" cap="none" strike="noStrike">
                <a:solidFill>
                  <a:srgbClr val="0000FF"/>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RBS Info: Best</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z=2.719, final=-3.197</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457200" lvl="0" marL="0" marR="0" rtl="0" algn="l">
              <a:lnSpc>
                <a:spcPct val="90000"/>
              </a:lnSpc>
              <a:spcBef>
                <a:spcPts val="3600"/>
              </a:spcBef>
              <a:spcAft>
                <a:spcPts val="0"/>
              </a:spcAft>
              <a:buClr>
                <a:schemeClr val="dk1"/>
              </a:buClr>
              <a:buSzPts val="4400"/>
              <a:buFont typeface="Arial"/>
              <a:buNone/>
            </a:pPr>
            <a:r>
              <a:rPr b="0" i="0" lang="en-US" sz="4400" u="none" cap="none" strike="noStrike">
                <a:solidFill>
                  <a:srgbClr val="0000FF"/>
                </a:solidFill>
                <a:latin typeface="Calibri"/>
                <a:ea typeface="Calibri"/>
                <a:cs typeface="Calibri"/>
                <a:sym typeface="Calibri"/>
              </a:rPr>
              <a:t>PhagesDB: OneInAGillian, Tempo, 1:1, e-values: 0.0, 0.0  </a:t>
            </a:r>
            <a:endParaRPr b="0" i="0" sz="4400" u="none" cap="none" strike="noStrike">
              <a:solidFill>
                <a:srgbClr val="0000FF"/>
              </a:solidFill>
              <a:latin typeface="Calibri"/>
              <a:ea typeface="Calibri"/>
              <a:cs typeface="Calibri"/>
              <a:sym typeface="Calibri"/>
            </a:endParaRPr>
          </a:p>
          <a:p>
            <a:pPr indent="457200" lvl="0" marL="0" marR="0" rtl="0" algn="l">
              <a:lnSpc>
                <a:spcPct val="90000"/>
              </a:lnSpc>
              <a:spcBef>
                <a:spcPts val="3600"/>
              </a:spcBef>
              <a:spcAft>
                <a:spcPts val="0"/>
              </a:spcAft>
              <a:buClr>
                <a:schemeClr val="dk1"/>
              </a:buClr>
              <a:buSzPts val="4400"/>
              <a:buFont typeface="Arial"/>
              <a:buNone/>
            </a:pPr>
            <a:r>
              <a:rPr b="0" i="0" lang="en-US" sz="4400" u="none" cap="none" strike="noStrike">
                <a:solidFill>
                  <a:srgbClr val="0000FF"/>
                </a:solidFill>
                <a:latin typeface="Calibri"/>
                <a:ea typeface="Calibri"/>
                <a:cs typeface="Calibri"/>
                <a:sym typeface="Calibri"/>
              </a:rPr>
              <a:t>NCBI: RobinRose, Marcie, 1:1, e-values: 0.0, 0.0</a:t>
            </a:r>
            <a:endParaRPr b="0" i="0" sz="4400" u="none" cap="none" strike="noStrike">
              <a:solidFill>
                <a:srgbClr val="0000FF"/>
              </a:solidFill>
              <a:latin typeface="Calibri"/>
              <a:ea typeface="Calibri"/>
              <a:cs typeface="Calibri"/>
              <a:sym typeface="Calibri"/>
            </a:endParaRPr>
          </a:p>
          <a:p>
            <a:pPr indent="45720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45720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45720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called start is 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There is a gap of 138 bp, there is a possibility for coding potential, as gene 22 on CandC is in a different location from gene 22 on similar phages OneInAGillian and Tempo.</a:t>
            </a:r>
            <a:endParaRPr b="0" i="0" sz="1400" u="none" cap="none" strike="noStrike">
              <a:solidFill>
                <a:srgbClr val="000000"/>
              </a:solidFill>
              <a:latin typeface="Arial"/>
              <a:ea typeface="Arial"/>
              <a:cs typeface="Arial"/>
              <a:sym typeface="Arial"/>
            </a:endParaRPr>
          </a:p>
        </p:txBody>
      </p:sp>
      <p:sp>
        <p:nvSpPr>
          <p:cNvPr id="669" name="Google Shape;669;g23312440cc2_1_1719"/>
          <p:cNvSpPr txBox="1"/>
          <p:nvPr/>
        </p:nvSpPr>
        <p:spPr>
          <a:xfrm>
            <a:off x="28881823" y="312662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Portal Protein</a:t>
            </a:r>
            <a:endParaRPr b="1" i="0" sz="66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OneInAGillian_21 and RobinRose_23. Immediately downstream of Capsid Morphogenesis Protein, upstream of Terminase.</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OneInAGillian_21, Portal Protein, PhagesDB, e=0.0/RobinRose_23, Portal Protein, NCBI, e=0.0.</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13 significant hits, top 2. 1) Phage Portal Protein, Portal Protein, prob=99.94%, e=3.1e-23, coverage=66% 2) Phage_Portal, Portal Protein, prob=99.91%, e=1.7e-21, coverage=55%</a:t>
            </a:r>
            <a:endParaRPr b="0" i="0" sz="4400" u="none" cap="none" strike="noStrike">
              <a:solidFill>
                <a:srgbClr val="0000FF"/>
              </a:solidFill>
              <a:latin typeface="Calibri"/>
              <a:ea typeface="Calibri"/>
              <a:cs typeface="Calibri"/>
              <a:sym typeface="Calibri"/>
            </a:endParaRPr>
          </a:p>
        </p:txBody>
      </p:sp>
      <p:pic>
        <p:nvPicPr>
          <p:cNvPr id="670" name="Google Shape;670;g23312440cc2_1_1719"/>
          <p:cNvPicPr preferRelativeResize="0"/>
          <p:nvPr/>
        </p:nvPicPr>
        <p:blipFill rotWithShape="1">
          <a:blip r:embed="rId4">
            <a:alphaModFix/>
          </a:blip>
          <a:srcRect b="0" l="0" r="0" t="0"/>
          <a:stretch/>
        </p:blipFill>
        <p:spPr>
          <a:xfrm>
            <a:off x="768913" y="5923018"/>
            <a:ext cx="5638800" cy="1209675"/>
          </a:xfrm>
          <a:prstGeom prst="rect">
            <a:avLst/>
          </a:prstGeom>
          <a:noFill/>
          <a:ln>
            <a:noFill/>
          </a:ln>
        </p:spPr>
      </p:pic>
      <p:pic>
        <p:nvPicPr>
          <p:cNvPr id="671" name="Google Shape;671;g23312440cc2_1_1719"/>
          <p:cNvPicPr preferRelativeResize="0"/>
          <p:nvPr/>
        </p:nvPicPr>
        <p:blipFill rotWithShape="1">
          <a:blip r:embed="rId5">
            <a:alphaModFix/>
          </a:blip>
          <a:srcRect b="0" l="0" r="0" t="0"/>
          <a:stretch/>
        </p:blipFill>
        <p:spPr>
          <a:xfrm>
            <a:off x="1059863" y="8724443"/>
            <a:ext cx="3524250" cy="1762125"/>
          </a:xfrm>
          <a:prstGeom prst="rect">
            <a:avLst/>
          </a:prstGeom>
          <a:noFill/>
          <a:ln>
            <a:noFill/>
          </a:ln>
        </p:spPr>
      </p:pic>
      <p:pic>
        <p:nvPicPr>
          <p:cNvPr id="672" name="Google Shape;672;g23312440cc2_1_1719"/>
          <p:cNvPicPr preferRelativeResize="0"/>
          <p:nvPr/>
        </p:nvPicPr>
        <p:blipFill rotWithShape="1">
          <a:blip r:embed="rId6">
            <a:alphaModFix/>
          </a:blip>
          <a:srcRect b="0" l="0" r="0" t="0"/>
          <a:stretch/>
        </p:blipFill>
        <p:spPr>
          <a:xfrm>
            <a:off x="409135" y="12992631"/>
            <a:ext cx="9767375" cy="615800"/>
          </a:xfrm>
          <a:prstGeom prst="rect">
            <a:avLst/>
          </a:prstGeom>
          <a:noFill/>
          <a:ln>
            <a:noFill/>
          </a:ln>
        </p:spPr>
      </p:pic>
      <p:pic>
        <p:nvPicPr>
          <p:cNvPr id="673" name="Google Shape;673;g23312440cc2_1_1719"/>
          <p:cNvPicPr preferRelativeResize="0"/>
          <p:nvPr/>
        </p:nvPicPr>
        <p:blipFill rotWithShape="1">
          <a:blip r:embed="rId7">
            <a:alphaModFix/>
          </a:blip>
          <a:srcRect b="0" l="0" r="0" t="0"/>
          <a:stretch/>
        </p:blipFill>
        <p:spPr>
          <a:xfrm>
            <a:off x="409125" y="14546590"/>
            <a:ext cx="10324499" cy="523085"/>
          </a:xfrm>
          <a:prstGeom prst="rect">
            <a:avLst/>
          </a:prstGeom>
          <a:noFill/>
          <a:ln>
            <a:noFill/>
          </a:ln>
        </p:spPr>
      </p:pic>
      <p:pic>
        <p:nvPicPr>
          <p:cNvPr id="674" name="Google Shape;674;g23312440cc2_1_1719"/>
          <p:cNvPicPr preferRelativeResize="0"/>
          <p:nvPr/>
        </p:nvPicPr>
        <p:blipFill rotWithShape="1">
          <a:blip r:embed="rId8">
            <a:alphaModFix/>
          </a:blip>
          <a:srcRect b="0" l="0" r="0" t="0"/>
          <a:stretch/>
        </p:blipFill>
        <p:spPr>
          <a:xfrm>
            <a:off x="14457801" y="11327422"/>
            <a:ext cx="5095875" cy="1362075"/>
          </a:xfrm>
          <a:prstGeom prst="rect">
            <a:avLst/>
          </a:prstGeom>
          <a:noFill/>
          <a:ln>
            <a:noFill/>
          </a:ln>
        </p:spPr>
      </p:pic>
      <p:pic>
        <p:nvPicPr>
          <p:cNvPr id="675" name="Google Shape;675;g23312440cc2_1_1719"/>
          <p:cNvPicPr preferRelativeResize="0"/>
          <p:nvPr/>
        </p:nvPicPr>
        <p:blipFill rotWithShape="1">
          <a:blip r:embed="rId9">
            <a:alphaModFix/>
          </a:blip>
          <a:srcRect b="0" l="0" r="0" t="0"/>
          <a:stretch/>
        </p:blipFill>
        <p:spPr>
          <a:xfrm>
            <a:off x="14424451" y="13096834"/>
            <a:ext cx="5162550" cy="1504950"/>
          </a:xfrm>
          <a:prstGeom prst="rect">
            <a:avLst/>
          </a:prstGeom>
          <a:noFill/>
          <a:ln>
            <a:noFill/>
          </a:ln>
        </p:spPr>
      </p:pic>
      <p:pic>
        <p:nvPicPr>
          <p:cNvPr id="676" name="Google Shape;676;g23312440cc2_1_1719"/>
          <p:cNvPicPr preferRelativeResize="0"/>
          <p:nvPr/>
        </p:nvPicPr>
        <p:blipFill rotWithShape="1">
          <a:blip r:embed="rId10">
            <a:alphaModFix/>
          </a:blip>
          <a:srcRect b="0" l="0" r="0" t="0"/>
          <a:stretch/>
        </p:blipFill>
        <p:spPr>
          <a:xfrm>
            <a:off x="20364563" y="12159197"/>
            <a:ext cx="6276975" cy="2009775"/>
          </a:xfrm>
          <a:prstGeom prst="rect">
            <a:avLst/>
          </a:prstGeom>
          <a:noFill/>
          <a:ln>
            <a:noFill/>
          </a:ln>
        </p:spPr>
      </p:pic>
      <p:pic>
        <p:nvPicPr>
          <p:cNvPr id="677" name="Google Shape;677;g23312440cc2_1_1719"/>
          <p:cNvPicPr preferRelativeResize="0"/>
          <p:nvPr/>
        </p:nvPicPr>
        <p:blipFill rotWithShape="1">
          <a:blip r:embed="rId11">
            <a:alphaModFix/>
          </a:blip>
          <a:srcRect b="0" l="0" r="0" t="0"/>
          <a:stretch/>
        </p:blipFill>
        <p:spPr>
          <a:xfrm>
            <a:off x="14102263" y="15892247"/>
            <a:ext cx="7115175" cy="2657475"/>
          </a:xfrm>
          <a:prstGeom prst="rect">
            <a:avLst/>
          </a:prstGeom>
          <a:noFill/>
          <a:ln>
            <a:noFill/>
          </a:ln>
        </p:spPr>
      </p:pic>
      <p:pic>
        <p:nvPicPr>
          <p:cNvPr id="678" name="Google Shape;678;g23312440cc2_1_1719"/>
          <p:cNvPicPr preferRelativeResize="0"/>
          <p:nvPr/>
        </p:nvPicPr>
        <p:blipFill rotWithShape="1">
          <a:blip r:embed="rId12">
            <a:alphaModFix/>
          </a:blip>
          <a:srcRect b="0" l="0" r="0" t="0"/>
          <a:stretch/>
        </p:blipFill>
        <p:spPr>
          <a:xfrm>
            <a:off x="21217446" y="16571481"/>
            <a:ext cx="7449170" cy="954425"/>
          </a:xfrm>
          <a:prstGeom prst="rect">
            <a:avLst/>
          </a:prstGeom>
          <a:noFill/>
          <a:ln>
            <a:noFill/>
          </a:ln>
        </p:spPr>
      </p:pic>
      <p:pic>
        <p:nvPicPr>
          <p:cNvPr id="679" name="Google Shape;679;g23312440cc2_1_1719"/>
          <p:cNvPicPr preferRelativeResize="0"/>
          <p:nvPr/>
        </p:nvPicPr>
        <p:blipFill rotWithShape="1">
          <a:blip r:embed="rId13">
            <a:alphaModFix/>
          </a:blip>
          <a:srcRect b="0" l="0" r="0" t="0"/>
          <a:stretch/>
        </p:blipFill>
        <p:spPr>
          <a:xfrm>
            <a:off x="14457798" y="21392699"/>
            <a:ext cx="8353723" cy="2977300"/>
          </a:xfrm>
          <a:prstGeom prst="rect">
            <a:avLst/>
          </a:prstGeom>
          <a:noFill/>
          <a:ln>
            <a:noFill/>
          </a:ln>
        </p:spPr>
      </p:pic>
      <p:pic>
        <p:nvPicPr>
          <p:cNvPr id="680" name="Google Shape;680;g23312440cc2_1_1719"/>
          <p:cNvPicPr preferRelativeResize="0"/>
          <p:nvPr/>
        </p:nvPicPr>
        <p:blipFill rotWithShape="1">
          <a:blip r:embed="rId14">
            <a:alphaModFix/>
          </a:blip>
          <a:srcRect b="0" l="0" r="0" t="0"/>
          <a:stretch/>
        </p:blipFill>
        <p:spPr>
          <a:xfrm>
            <a:off x="33233388" y="10893822"/>
            <a:ext cx="4713262" cy="3652778"/>
          </a:xfrm>
          <a:prstGeom prst="rect">
            <a:avLst/>
          </a:prstGeom>
          <a:noFill/>
          <a:ln>
            <a:noFill/>
          </a:ln>
        </p:spPr>
      </p:pic>
      <p:pic>
        <p:nvPicPr>
          <p:cNvPr id="681" name="Google Shape;681;g23312440cc2_1_1719"/>
          <p:cNvPicPr preferRelativeResize="0"/>
          <p:nvPr/>
        </p:nvPicPr>
        <p:blipFill rotWithShape="1">
          <a:blip r:embed="rId6">
            <a:alphaModFix/>
          </a:blip>
          <a:srcRect b="0" l="0" r="0" t="0"/>
          <a:stretch/>
        </p:blipFill>
        <p:spPr>
          <a:xfrm>
            <a:off x="30706335" y="16571481"/>
            <a:ext cx="9767375" cy="615800"/>
          </a:xfrm>
          <a:prstGeom prst="rect">
            <a:avLst/>
          </a:prstGeom>
          <a:noFill/>
          <a:ln>
            <a:noFill/>
          </a:ln>
        </p:spPr>
      </p:pic>
      <p:pic>
        <p:nvPicPr>
          <p:cNvPr id="682" name="Google Shape;682;g23312440cc2_1_1719"/>
          <p:cNvPicPr preferRelativeResize="0"/>
          <p:nvPr/>
        </p:nvPicPr>
        <p:blipFill rotWithShape="1">
          <a:blip r:embed="rId7">
            <a:alphaModFix/>
          </a:blip>
          <a:srcRect b="0" l="0" r="0" t="0"/>
          <a:stretch/>
        </p:blipFill>
        <p:spPr>
          <a:xfrm>
            <a:off x="30427775" y="17521165"/>
            <a:ext cx="10324499" cy="523085"/>
          </a:xfrm>
          <a:prstGeom prst="rect">
            <a:avLst/>
          </a:prstGeom>
          <a:noFill/>
          <a:ln>
            <a:noFill/>
          </a:ln>
        </p:spPr>
      </p:pic>
      <p:pic>
        <p:nvPicPr>
          <p:cNvPr id="683" name="Google Shape;683;g23312440cc2_1_1719"/>
          <p:cNvPicPr preferRelativeResize="0"/>
          <p:nvPr/>
        </p:nvPicPr>
        <p:blipFill rotWithShape="1">
          <a:blip r:embed="rId15">
            <a:alphaModFix/>
          </a:blip>
          <a:srcRect b="0" l="0" r="0" t="0"/>
          <a:stretch/>
        </p:blipFill>
        <p:spPr>
          <a:xfrm>
            <a:off x="29925413" y="21689809"/>
            <a:ext cx="8648700" cy="1238250"/>
          </a:xfrm>
          <a:prstGeom prst="rect">
            <a:avLst/>
          </a:prstGeom>
          <a:noFill/>
          <a:ln>
            <a:noFill/>
          </a:ln>
        </p:spPr>
      </p:pic>
      <p:pic>
        <p:nvPicPr>
          <p:cNvPr id="684" name="Google Shape;684;g23312440cc2_1_1719"/>
          <p:cNvPicPr preferRelativeResize="0"/>
          <p:nvPr/>
        </p:nvPicPr>
        <p:blipFill rotWithShape="1">
          <a:blip r:embed="rId16">
            <a:alphaModFix/>
          </a:blip>
          <a:srcRect b="0" l="0" r="0" t="0"/>
          <a:stretch/>
        </p:blipFill>
        <p:spPr>
          <a:xfrm>
            <a:off x="29925413" y="23810872"/>
            <a:ext cx="5334000" cy="1933575"/>
          </a:xfrm>
          <a:prstGeom prst="rect">
            <a:avLst/>
          </a:prstGeom>
          <a:noFill/>
          <a:ln>
            <a:noFill/>
          </a:ln>
        </p:spPr>
      </p:pic>
      <p:pic>
        <p:nvPicPr>
          <p:cNvPr id="685" name="Google Shape;685;g23312440cc2_1_1719"/>
          <p:cNvPicPr preferRelativeResize="0"/>
          <p:nvPr/>
        </p:nvPicPr>
        <p:blipFill rotWithShape="1">
          <a:blip r:embed="rId17">
            <a:alphaModFix/>
          </a:blip>
          <a:srcRect b="0" l="0" r="0" t="0"/>
          <a:stretch/>
        </p:blipFill>
        <p:spPr>
          <a:xfrm>
            <a:off x="35259413" y="24141847"/>
            <a:ext cx="8134350" cy="2181225"/>
          </a:xfrm>
          <a:prstGeom prst="rect">
            <a:avLst/>
          </a:prstGeom>
          <a:noFill/>
          <a:ln>
            <a:noFill/>
          </a:ln>
        </p:spPr>
      </p:pic>
      <p:pic>
        <p:nvPicPr>
          <p:cNvPr id="686" name="Google Shape;686;g23312440cc2_1_1719"/>
          <p:cNvPicPr preferRelativeResize="0"/>
          <p:nvPr/>
        </p:nvPicPr>
        <p:blipFill rotWithShape="1">
          <a:blip r:embed="rId18">
            <a:alphaModFix/>
          </a:blip>
          <a:srcRect b="0" l="0" r="0" t="0"/>
          <a:stretch/>
        </p:blipFill>
        <p:spPr>
          <a:xfrm>
            <a:off x="14751338" y="5923022"/>
            <a:ext cx="9467850" cy="1743075"/>
          </a:xfrm>
          <a:prstGeom prst="rect">
            <a:avLst/>
          </a:prstGeom>
          <a:noFill/>
          <a:ln>
            <a:noFill/>
          </a:ln>
        </p:spPr>
      </p:pic>
      <p:pic>
        <p:nvPicPr>
          <p:cNvPr id="687" name="Google Shape;687;g23312440cc2_1_1719"/>
          <p:cNvPicPr preferRelativeResize="0"/>
          <p:nvPr/>
        </p:nvPicPr>
        <p:blipFill rotWithShape="1">
          <a:blip r:embed="rId19">
            <a:alphaModFix/>
          </a:blip>
          <a:srcRect b="0" l="0" r="0" t="0"/>
          <a:stretch/>
        </p:blipFill>
        <p:spPr>
          <a:xfrm>
            <a:off x="28333985" y="5987028"/>
            <a:ext cx="15296149" cy="341432"/>
          </a:xfrm>
          <a:prstGeom prst="rect">
            <a:avLst/>
          </a:prstGeom>
          <a:noFill/>
          <a:ln>
            <a:noFill/>
          </a:ln>
        </p:spPr>
      </p:pic>
      <p:sp>
        <p:nvSpPr>
          <p:cNvPr id="688" name="Google Shape;688;g23312440cc2_1_1719"/>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3312440cc2_1_182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#23</a:t>
            </a:r>
            <a:r>
              <a:rPr lang="en-US" sz="10080"/>
              <a:t>	 Start:	9150 	Stop: 12302		</a:t>
            </a:r>
            <a:br>
              <a:rPr lang="en-US" sz="10080"/>
            </a:br>
            <a:r>
              <a:rPr lang="en-US" sz="6480"/>
              <a:t>*</a:t>
            </a:r>
            <a:r>
              <a:rPr lang="en-US" sz="7200"/>
              <a:t>Highlight start if changed from original call*</a:t>
            </a:r>
            <a:endParaRPr sz="10080"/>
          </a:p>
        </p:txBody>
      </p:sp>
      <p:sp>
        <p:nvSpPr>
          <p:cNvPr id="695" name="Google Shape;695;g23312440cc2_1_1822"/>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Weak coding potential at the start, but strong at the end.</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822960" lvl="0" marL="822960" rtl="0" algn="l">
              <a:lnSpc>
                <a:spcPct val="90000"/>
              </a:lnSpc>
              <a:spcBef>
                <a:spcPts val="3600"/>
              </a:spcBef>
              <a:spcAft>
                <a:spcPts val="0"/>
              </a:spcAft>
              <a:buSzPts val="4800"/>
              <a:buChar char="•"/>
            </a:pPr>
            <a:r>
              <a:rPr lang="en-US" sz="4800"/>
              <a:t>Tempo and OneinaGillian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696" name="Google Shape;696;g23312440cc2_1_1822"/>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a:t>
            </a:r>
            <a:r>
              <a:rPr b="0" i="0" lang="en-US" sz="4400" u="none" cap="none" strike="noStrike">
                <a:solidFill>
                  <a:schemeClr val="dk1"/>
                </a:solidFill>
                <a:latin typeface="Calibri"/>
                <a:ea typeface="Calibri"/>
                <a:cs typeface="Calibri"/>
                <a:sym typeface="Calibri"/>
              </a:rPr>
              <a:t> Second best, z = 2.413, final = -3.836</a:t>
            </a:r>
            <a:endParaRPr b="0" i="0" sz="1400" u="none" cap="none" strike="noStrike">
              <a:solidFill>
                <a:schemeClr val="dk1"/>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sng" cap="none" strike="noStrike">
                <a:solidFill>
                  <a:schemeClr val="hlink"/>
                </a:solidFill>
                <a:latin typeface="Calibri"/>
                <a:ea typeface="Calibri"/>
                <a:cs typeface="Calibri"/>
                <a:sym typeface="Calibri"/>
                <a:hlinkClick r:id="rId3"/>
              </a:rPr>
              <a:t>https://blast.ncbi.nlm.nih.gov/Blast.cgi</a:t>
            </a:r>
            <a:r>
              <a:rPr b="1" i="0" lang="en-US" sz="4400" u="none" cap="none" strike="noStrike">
                <a:solidFill>
                  <a:schemeClr val="dk1"/>
                </a:solidFill>
                <a:latin typeface="Calibri"/>
                <a:ea typeface="Calibri"/>
                <a:cs typeface="Calibri"/>
                <a:sym typeface="Calibri"/>
              </a:rPr>
              <a:t>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dk1"/>
                </a:solidFill>
                <a:latin typeface="Calibri"/>
                <a:ea typeface="Calibri"/>
                <a:cs typeface="Calibri"/>
                <a:sym typeface="Calibri"/>
              </a:rPr>
              <a:t>NCBI: OneinaGillian, Tempo, 1:1, e value: 0.0/0.0</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OneinaGillian, Tempo, 1:1, e-value: 0.0, 0.0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NCBI BLAST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 but called 100% of time when present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Arial"/>
              <a:ea typeface="Arial"/>
              <a:cs typeface="Arial"/>
              <a:sym typeface="Arial"/>
            </a:endParaRPr>
          </a:p>
          <a:p>
            <a:pPr indent="-822957"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There is no coding potential because the gap is so small.</a:t>
            </a:r>
            <a:endParaRPr b="0" i="0" sz="1400" u="none" cap="none" strike="noStrike">
              <a:solidFill>
                <a:srgbClr val="000000"/>
              </a:solidFill>
              <a:latin typeface="Arial"/>
              <a:ea typeface="Arial"/>
              <a:cs typeface="Arial"/>
              <a:sym typeface="Arial"/>
            </a:endParaRPr>
          </a:p>
        </p:txBody>
      </p:sp>
      <p:pic>
        <p:nvPicPr>
          <p:cNvPr id="697" name="Google Shape;697;g23312440cc2_1_1822"/>
          <p:cNvPicPr preferRelativeResize="0"/>
          <p:nvPr/>
        </p:nvPicPr>
        <p:blipFill rotWithShape="1">
          <a:blip r:embed="rId4">
            <a:alphaModFix/>
          </a:blip>
          <a:srcRect b="0" l="0" r="0" t="0"/>
          <a:stretch/>
        </p:blipFill>
        <p:spPr>
          <a:xfrm>
            <a:off x="768913" y="5565493"/>
            <a:ext cx="8220075" cy="1733550"/>
          </a:xfrm>
          <a:prstGeom prst="rect">
            <a:avLst/>
          </a:prstGeom>
          <a:noFill/>
          <a:ln>
            <a:noFill/>
          </a:ln>
        </p:spPr>
      </p:pic>
      <p:pic>
        <p:nvPicPr>
          <p:cNvPr id="698" name="Google Shape;698;g23312440cc2_1_1822"/>
          <p:cNvPicPr preferRelativeResize="0"/>
          <p:nvPr/>
        </p:nvPicPr>
        <p:blipFill rotWithShape="1">
          <a:blip r:embed="rId5">
            <a:alphaModFix/>
          </a:blip>
          <a:srcRect b="0" l="0" r="0" t="0"/>
          <a:stretch/>
        </p:blipFill>
        <p:spPr>
          <a:xfrm>
            <a:off x="768931" y="9328591"/>
            <a:ext cx="9280611" cy="2177425"/>
          </a:xfrm>
          <a:prstGeom prst="rect">
            <a:avLst/>
          </a:prstGeom>
          <a:noFill/>
          <a:ln>
            <a:noFill/>
          </a:ln>
        </p:spPr>
      </p:pic>
      <p:pic>
        <p:nvPicPr>
          <p:cNvPr id="699" name="Google Shape;699;g23312440cc2_1_1822"/>
          <p:cNvPicPr preferRelativeResize="0"/>
          <p:nvPr/>
        </p:nvPicPr>
        <p:blipFill rotWithShape="1">
          <a:blip r:embed="rId6">
            <a:alphaModFix/>
          </a:blip>
          <a:srcRect b="0" l="0" r="0" t="0"/>
          <a:stretch/>
        </p:blipFill>
        <p:spPr>
          <a:xfrm>
            <a:off x="768923" y="13535549"/>
            <a:ext cx="12261760" cy="1733550"/>
          </a:xfrm>
          <a:prstGeom prst="rect">
            <a:avLst/>
          </a:prstGeom>
          <a:noFill/>
          <a:ln>
            <a:noFill/>
          </a:ln>
        </p:spPr>
      </p:pic>
      <p:pic>
        <p:nvPicPr>
          <p:cNvPr id="700" name="Google Shape;700;g23312440cc2_1_1822"/>
          <p:cNvPicPr preferRelativeResize="0"/>
          <p:nvPr/>
        </p:nvPicPr>
        <p:blipFill rotWithShape="1">
          <a:blip r:embed="rId7">
            <a:alphaModFix/>
          </a:blip>
          <a:srcRect b="0" l="0" r="0" t="0"/>
          <a:stretch/>
        </p:blipFill>
        <p:spPr>
          <a:xfrm>
            <a:off x="768925" y="15610604"/>
            <a:ext cx="12323626" cy="915467"/>
          </a:xfrm>
          <a:prstGeom prst="rect">
            <a:avLst/>
          </a:prstGeom>
          <a:noFill/>
          <a:ln>
            <a:noFill/>
          </a:ln>
        </p:spPr>
      </p:pic>
      <p:pic>
        <p:nvPicPr>
          <p:cNvPr id="701" name="Google Shape;701;g23312440cc2_1_1822"/>
          <p:cNvPicPr preferRelativeResize="0"/>
          <p:nvPr/>
        </p:nvPicPr>
        <p:blipFill rotWithShape="1">
          <a:blip r:embed="rId8">
            <a:alphaModFix/>
          </a:blip>
          <a:srcRect b="0" l="0" r="0" t="0"/>
          <a:stretch/>
        </p:blipFill>
        <p:spPr>
          <a:xfrm>
            <a:off x="13853250" y="5974737"/>
            <a:ext cx="12383982" cy="2208375"/>
          </a:xfrm>
          <a:prstGeom prst="rect">
            <a:avLst/>
          </a:prstGeom>
          <a:noFill/>
          <a:ln>
            <a:noFill/>
          </a:ln>
        </p:spPr>
      </p:pic>
      <p:pic>
        <p:nvPicPr>
          <p:cNvPr id="702" name="Google Shape;702;g23312440cc2_1_1822"/>
          <p:cNvPicPr preferRelativeResize="0"/>
          <p:nvPr/>
        </p:nvPicPr>
        <p:blipFill rotWithShape="1">
          <a:blip r:embed="rId9">
            <a:alphaModFix/>
          </a:blip>
          <a:srcRect b="0" l="0" r="0" t="0"/>
          <a:stretch/>
        </p:blipFill>
        <p:spPr>
          <a:xfrm>
            <a:off x="10797950" y="19825789"/>
            <a:ext cx="12809275" cy="1301200"/>
          </a:xfrm>
          <a:prstGeom prst="rect">
            <a:avLst/>
          </a:prstGeom>
          <a:noFill/>
          <a:ln>
            <a:noFill/>
          </a:ln>
        </p:spPr>
      </p:pic>
      <p:pic>
        <p:nvPicPr>
          <p:cNvPr id="703" name="Google Shape;703;g23312440cc2_1_1822"/>
          <p:cNvPicPr preferRelativeResize="0"/>
          <p:nvPr/>
        </p:nvPicPr>
        <p:blipFill rotWithShape="1">
          <a:blip r:embed="rId10">
            <a:alphaModFix/>
          </a:blip>
          <a:srcRect b="0" l="0" r="0" t="0"/>
          <a:stretch/>
        </p:blipFill>
        <p:spPr>
          <a:xfrm>
            <a:off x="13853249" y="10885924"/>
            <a:ext cx="9491275" cy="3528175"/>
          </a:xfrm>
          <a:prstGeom prst="rect">
            <a:avLst/>
          </a:prstGeom>
          <a:noFill/>
          <a:ln>
            <a:noFill/>
          </a:ln>
        </p:spPr>
      </p:pic>
      <p:pic>
        <p:nvPicPr>
          <p:cNvPr id="704" name="Google Shape;704;g23312440cc2_1_1822"/>
          <p:cNvPicPr preferRelativeResize="0"/>
          <p:nvPr/>
        </p:nvPicPr>
        <p:blipFill rotWithShape="1">
          <a:blip r:embed="rId11">
            <a:alphaModFix/>
          </a:blip>
          <a:srcRect b="0" l="0" r="0" t="0"/>
          <a:stretch/>
        </p:blipFill>
        <p:spPr>
          <a:xfrm>
            <a:off x="13092552" y="15610601"/>
            <a:ext cx="8220074" cy="2208378"/>
          </a:xfrm>
          <a:prstGeom prst="rect">
            <a:avLst/>
          </a:prstGeom>
          <a:noFill/>
          <a:ln>
            <a:noFill/>
          </a:ln>
        </p:spPr>
      </p:pic>
      <p:pic>
        <p:nvPicPr>
          <p:cNvPr id="705" name="Google Shape;705;g23312440cc2_1_1822"/>
          <p:cNvPicPr preferRelativeResize="0"/>
          <p:nvPr/>
        </p:nvPicPr>
        <p:blipFill rotWithShape="1">
          <a:blip r:embed="rId12">
            <a:alphaModFix/>
          </a:blip>
          <a:srcRect b="0" l="0" r="0" t="0"/>
          <a:stretch/>
        </p:blipFill>
        <p:spPr>
          <a:xfrm>
            <a:off x="23607228" y="20018650"/>
            <a:ext cx="5996948" cy="2208375"/>
          </a:xfrm>
          <a:prstGeom prst="rect">
            <a:avLst/>
          </a:prstGeom>
          <a:noFill/>
          <a:ln>
            <a:noFill/>
          </a:ln>
        </p:spPr>
      </p:pic>
      <p:sp>
        <p:nvSpPr>
          <p:cNvPr id="706" name="Google Shape;706;g23312440cc2_1_1822"/>
          <p:cNvSpPr txBox="1"/>
          <p:nvPr/>
        </p:nvSpPr>
        <p:spPr>
          <a:xfrm>
            <a:off x="27958475" y="33296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00"/>
                </a:solidFill>
                <a:latin typeface="Calibri"/>
                <a:ea typeface="Calibri"/>
                <a:cs typeface="Calibri"/>
                <a:sym typeface="Calibri"/>
              </a:rPr>
              <a:t>Capsid maturation protease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OneinaGillian_22, which is a capsid morphogenesis protein, and Tempo_22, which is capsid maturation protease and MuF-like fusion protein. They are both upstream from portal protein and downstream from major capsid hexamer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OneinaGillian_22, capsid morphogenesis protein, e = 0.0; NCBI, OneinaGillian, head maturation protease, e = 0.0.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One significant hit, Phage_Mu_F, Phage Mu protein F like protein, prob = 97.75, E = 0.00023, coverage = 107.</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707" name="Google Shape;707;g23312440cc2_1_1822"/>
          <p:cNvPicPr preferRelativeResize="0"/>
          <p:nvPr/>
        </p:nvPicPr>
        <p:blipFill rotWithShape="1">
          <a:blip r:embed="rId14">
            <a:alphaModFix/>
          </a:blip>
          <a:srcRect b="0" l="0" r="0" t="0"/>
          <a:stretch/>
        </p:blipFill>
        <p:spPr>
          <a:xfrm>
            <a:off x="40719651" y="11631150"/>
            <a:ext cx="1775800" cy="3065849"/>
          </a:xfrm>
          <a:prstGeom prst="rect">
            <a:avLst/>
          </a:prstGeom>
          <a:noFill/>
          <a:ln>
            <a:noFill/>
          </a:ln>
        </p:spPr>
      </p:pic>
      <p:pic>
        <p:nvPicPr>
          <p:cNvPr id="708" name="Google Shape;708;g23312440cc2_1_1822"/>
          <p:cNvPicPr preferRelativeResize="0"/>
          <p:nvPr/>
        </p:nvPicPr>
        <p:blipFill rotWithShape="1">
          <a:blip r:embed="rId15">
            <a:alphaModFix/>
          </a:blip>
          <a:srcRect b="0" l="0" r="0" t="0"/>
          <a:stretch/>
        </p:blipFill>
        <p:spPr>
          <a:xfrm>
            <a:off x="28920238" y="16237525"/>
            <a:ext cx="8191500" cy="904875"/>
          </a:xfrm>
          <a:prstGeom prst="rect">
            <a:avLst/>
          </a:prstGeom>
          <a:noFill/>
          <a:ln>
            <a:noFill/>
          </a:ln>
        </p:spPr>
      </p:pic>
      <p:pic>
        <p:nvPicPr>
          <p:cNvPr id="709" name="Google Shape;709;g23312440cc2_1_1822"/>
          <p:cNvPicPr preferRelativeResize="0"/>
          <p:nvPr/>
        </p:nvPicPr>
        <p:blipFill rotWithShape="1">
          <a:blip r:embed="rId16">
            <a:alphaModFix/>
          </a:blip>
          <a:srcRect b="0" l="0" r="0" t="0"/>
          <a:stretch/>
        </p:blipFill>
        <p:spPr>
          <a:xfrm>
            <a:off x="28920250" y="17295878"/>
            <a:ext cx="11127446" cy="523085"/>
          </a:xfrm>
          <a:prstGeom prst="rect">
            <a:avLst/>
          </a:prstGeom>
          <a:noFill/>
          <a:ln>
            <a:noFill/>
          </a:ln>
        </p:spPr>
      </p:pic>
      <p:pic>
        <p:nvPicPr>
          <p:cNvPr id="710" name="Google Shape;710;g23312440cc2_1_1822"/>
          <p:cNvPicPr preferRelativeResize="0"/>
          <p:nvPr/>
        </p:nvPicPr>
        <p:blipFill rotWithShape="1">
          <a:blip r:embed="rId17">
            <a:alphaModFix/>
          </a:blip>
          <a:srcRect b="0" l="0" r="0" t="0"/>
          <a:stretch/>
        </p:blipFill>
        <p:spPr>
          <a:xfrm>
            <a:off x="30463613" y="19877313"/>
            <a:ext cx="2924014" cy="3449799"/>
          </a:xfrm>
          <a:prstGeom prst="rect">
            <a:avLst/>
          </a:prstGeom>
          <a:noFill/>
          <a:ln>
            <a:noFill/>
          </a:ln>
        </p:spPr>
      </p:pic>
      <p:pic>
        <p:nvPicPr>
          <p:cNvPr id="711" name="Google Shape;711;g23312440cc2_1_1822"/>
          <p:cNvPicPr preferRelativeResize="0"/>
          <p:nvPr/>
        </p:nvPicPr>
        <p:blipFill rotWithShape="1">
          <a:blip r:embed="rId18">
            <a:alphaModFix/>
          </a:blip>
          <a:srcRect b="0" l="0" r="0" t="0"/>
          <a:stretch/>
        </p:blipFill>
        <p:spPr>
          <a:xfrm>
            <a:off x="33587550" y="19877317"/>
            <a:ext cx="9280627" cy="1725593"/>
          </a:xfrm>
          <a:prstGeom prst="rect">
            <a:avLst/>
          </a:prstGeom>
          <a:noFill/>
          <a:ln>
            <a:noFill/>
          </a:ln>
        </p:spPr>
      </p:pic>
      <p:pic>
        <p:nvPicPr>
          <p:cNvPr id="712" name="Google Shape;712;g23312440cc2_1_1822"/>
          <p:cNvPicPr preferRelativeResize="0"/>
          <p:nvPr/>
        </p:nvPicPr>
        <p:blipFill rotWithShape="1">
          <a:blip r:embed="rId19">
            <a:alphaModFix/>
          </a:blip>
          <a:srcRect b="0" l="0" r="0" t="0"/>
          <a:stretch/>
        </p:blipFill>
        <p:spPr>
          <a:xfrm>
            <a:off x="33587541" y="21809952"/>
            <a:ext cx="6876483" cy="3065850"/>
          </a:xfrm>
          <a:prstGeom prst="rect">
            <a:avLst/>
          </a:prstGeom>
          <a:noFill/>
          <a:ln>
            <a:noFill/>
          </a:ln>
        </p:spPr>
      </p:pic>
      <p:pic>
        <p:nvPicPr>
          <p:cNvPr id="713" name="Google Shape;713;g23312440cc2_1_1822"/>
          <p:cNvPicPr preferRelativeResize="0"/>
          <p:nvPr/>
        </p:nvPicPr>
        <p:blipFill rotWithShape="1">
          <a:blip r:embed="rId20">
            <a:alphaModFix/>
          </a:blip>
          <a:srcRect b="0" l="0" r="0" t="0"/>
          <a:stretch/>
        </p:blipFill>
        <p:spPr>
          <a:xfrm>
            <a:off x="31518550" y="25082845"/>
            <a:ext cx="11423426" cy="970949"/>
          </a:xfrm>
          <a:prstGeom prst="rect">
            <a:avLst/>
          </a:prstGeom>
          <a:noFill/>
          <a:ln>
            <a:noFill/>
          </a:ln>
        </p:spPr>
      </p:pic>
      <p:pic>
        <p:nvPicPr>
          <p:cNvPr id="714" name="Google Shape;714;g23312440cc2_1_1822"/>
          <p:cNvPicPr preferRelativeResize="0"/>
          <p:nvPr/>
        </p:nvPicPr>
        <p:blipFill rotWithShape="1">
          <a:blip r:embed="rId21">
            <a:alphaModFix/>
          </a:blip>
          <a:srcRect b="0" l="0" r="0" t="0"/>
          <a:stretch/>
        </p:blipFill>
        <p:spPr>
          <a:xfrm>
            <a:off x="31585700" y="26260840"/>
            <a:ext cx="10880169" cy="523085"/>
          </a:xfrm>
          <a:prstGeom prst="rect">
            <a:avLst/>
          </a:prstGeom>
          <a:noFill/>
          <a:ln>
            <a:noFill/>
          </a:ln>
        </p:spPr>
      </p:pic>
      <p:sp>
        <p:nvSpPr>
          <p:cNvPr id="715" name="Google Shape;715;g23312440cc2_1_1822"/>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23312440cc2_1_1924"/>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#24</a:t>
            </a:r>
            <a:r>
              <a:rPr lang="en-US" sz="10080"/>
              <a:t>	 Start:	</a:t>
            </a:r>
            <a:r>
              <a:rPr lang="en-US" sz="10080">
                <a:solidFill>
                  <a:srgbClr val="0000FF"/>
                </a:solidFill>
              </a:rPr>
              <a:t>12,305</a:t>
            </a:r>
            <a:r>
              <a:rPr lang="en-US" sz="10080"/>
              <a:t>	Stop: </a:t>
            </a:r>
            <a:r>
              <a:rPr lang="en-US" sz="10080">
                <a:solidFill>
                  <a:srgbClr val="0000FF"/>
                </a:solidFill>
              </a:rPr>
              <a:t>12,469</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722" name="Google Shape;722;g23312440cc2_1_1924"/>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r>
              <a:rPr lang="en-US" sz="4400"/>
              <a:t>	       </a:t>
            </a:r>
            <a:endParaRPr/>
          </a:p>
          <a:p>
            <a:pPr indent="0" lvl="0" marL="82296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 but not the entire gene has it</a:t>
            </a:r>
            <a:endParaRPr sz="4400">
              <a:solidFill>
                <a:srgbClr val="0000FF"/>
              </a:solidFill>
            </a:endParaRPr>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OneInAGillian and Tempo have high similarities</a:t>
            </a:r>
            <a:endParaRPr sz="4800"/>
          </a:p>
          <a:p>
            <a:pPr indent="0" lvl="0" marL="82296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723" name="Google Shape;723;g23312440cc2_1_1924"/>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12,469</a:t>
            </a:r>
            <a:endParaRPr b="0" i="0" sz="1400" u="none" cap="none" strike="noStrike">
              <a:solidFill>
                <a:srgbClr val="0000FF"/>
              </a:solidFill>
              <a:latin typeface="Arial"/>
              <a:ea typeface="Arial"/>
              <a:cs typeface="Arial"/>
              <a:sym typeface="Arial"/>
            </a:endParaRPr>
          </a:p>
          <a:p>
            <a:pPr indent="-822960" lvl="0" marL="822960" marR="0" rtl="0" algn="l">
              <a:lnSpc>
                <a:spcPct val="90000"/>
              </a:lnSpc>
              <a:spcBef>
                <a:spcPts val="3600"/>
              </a:spcBef>
              <a:spcAft>
                <a:spcPts val="0"/>
              </a:spcAft>
              <a:buClr>
                <a:srgbClr val="0000FF"/>
              </a:buClr>
              <a:buSzPts val="4400"/>
              <a:buFont typeface="Arial"/>
              <a:buChar char="•"/>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1" i="0" lang="en-US" sz="4400" u="none" cap="none" strike="noStrike">
                <a:solidFill>
                  <a:srgbClr val="0000FF"/>
                </a:solidFill>
                <a:latin typeface="Calibri"/>
                <a:ea typeface="Calibri"/>
                <a:cs typeface="Calibri"/>
                <a:sym typeface="Calibri"/>
              </a:rPr>
              <a:t>Best, Z=3.041, Final=-2.523</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PhagesDB:</a:t>
            </a:r>
            <a:r>
              <a:rPr b="1" i="0" lang="en-US" sz="4400" u="none" cap="none" strike="noStrike">
                <a:solidFill>
                  <a:schemeClr val="dk1"/>
                </a:solidFill>
                <a:latin typeface="Calibri"/>
                <a:ea typeface="Calibri"/>
                <a:cs typeface="Calibri"/>
                <a:sym typeface="Calibri"/>
              </a:rPr>
              <a:t> </a:t>
            </a:r>
            <a:r>
              <a:rPr b="1" i="0" lang="en-US" sz="4400" u="none" cap="none" strike="noStrike">
                <a:solidFill>
                  <a:srgbClr val="0000FF"/>
                </a:solidFill>
                <a:latin typeface="Calibri"/>
                <a:ea typeface="Calibri"/>
                <a:cs typeface="Calibri"/>
                <a:sym typeface="Calibri"/>
              </a:rPr>
              <a:t>OneInAGillian, Tempo, 1:1, e-value: 2e-25, 5e-25</a:t>
            </a:r>
            <a:endParaRPr b="1"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NCBI: Marcie, RobinRose, 1:1, e-value: 5e-29, 6e-29</a:t>
            </a:r>
            <a:endParaRPr b="1"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called start is 3</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1" i="0" lang="en-US" sz="4400" u="none" cap="none" strike="noStrike">
                <a:solidFill>
                  <a:srgbClr val="0000FF"/>
                </a:solidFill>
                <a:latin typeface="Calibri"/>
                <a:ea typeface="Calibri"/>
                <a:cs typeface="Calibri"/>
                <a:sym typeface="Calibri"/>
              </a:rPr>
              <a:t>2 bp gap, no coding potential because gap is so small </a:t>
            </a:r>
            <a:r>
              <a:rPr b="1"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724" name="Google Shape;724;g23312440cc2_1_1924"/>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 </a:t>
            </a:r>
            <a:endParaRPr b="1" i="0" sz="66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RobinRose_25 and Tempo_23. Located directly upstream of Capsid Maturation Protease, and directly downstream of Major Capsid Protein.</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RobinRose_25, NKF, NCBI, e=6e-29/Tempo_23, NKF, PhagesDB, e=5e-25.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1 significant hit. Uncharacterized protein yaiA, Protein Structure???, prob=91.74%, e=1.1, coverage=1.31???</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p:txBody>
      </p:sp>
      <p:pic>
        <p:nvPicPr>
          <p:cNvPr id="725" name="Google Shape;725;g23312440cc2_1_1924"/>
          <p:cNvPicPr preferRelativeResize="0"/>
          <p:nvPr/>
        </p:nvPicPr>
        <p:blipFill rotWithShape="1">
          <a:blip r:embed="rId4">
            <a:alphaModFix/>
          </a:blip>
          <a:srcRect b="0" l="0" r="0" t="0"/>
          <a:stretch/>
        </p:blipFill>
        <p:spPr>
          <a:xfrm>
            <a:off x="768913" y="5297231"/>
            <a:ext cx="5753100" cy="1076325"/>
          </a:xfrm>
          <a:prstGeom prst="rect">
            <a:avLst/>
          </a:prstGeom>
          <a:noFill/>
          <a:ln>
            <a:noFill/>
          </a:ln>
        </p:spPr>
      </p:pic>
      <p:pic>
        <p:nvPicPr>
          <p:cNvPr id="726" name="Google Shape;726;g23312440cc2_1_1924"/>
          <p:cNvPicPr preferRelativeResize="0"/>
          <p:nvPr/>
        </p:nvPicPr>
        <p:blipFill rotWithShape="1">
          <a:blip r:embed="rId5">
            <a:alphaModFix/>
          </a:blip>
          <a:srcRect b="0" l="0" r="0" t="0"/>
          <a:stretch/>
        </p:blipFill>
        <p:spPr>
          <a:xfrm>
            <a:off x="1243408" y="7565829"/>
            <a:ext cx="994375" cy="2392725"/>
          </a:xfrm>
          <a:prstGeom prst="rect">
            <a:avLst/>
          </a:prstGeom>
          <a:noFill/>
          <a:ln>
            <a:noFill/>
          </a:ln>
        </p:spPr>
      </p:pic>
      <p:pic>
        <p:nvPicPr>
          <p:cNvPr id="727" name="Google Shape;727;g23312440cc2_1_1924"/>
          <p:cNvPicPr preferRelativeResize="0"/>
          <p:nvPr/>
        </p:nvPicPr>
        <p:blipFill rotWithShape="1">
          <a:blip r:embed="rId6">
            <a:alphaModFix/>
          </a:blip>
          <a:srcRect b="0" l="0" r="0" t="0"/>
          <a:stretch/>
        </p:blipFill>
        <p:spPr>
          <a:xfrm>
            <a:off x="854674" y="11647626"/>
            <a:ext cx="10951501" cy="915750"/>
          </a:xfrm>
          <a:prstGeom prst="rect">
            <a:avLst/>
          </a:prstGeom>
          <a:noFill/>
          <a:ln>
            <a:noFill/>
          </a:ln>
        </p:spPr>
      </p:pic>
      <p:pic>
        <p:nvPicPr>
          <p:cNvPr id="728" name="Google Shape;728;g23312440cc2_1_1924"/>
          <p:cNvPicPr preferRelativeResize="0"/>
          <p:nvPr/>
        </p:nvPicPr>
        <p:blipFill rotWithShape="1">
          <a:blip r:embed="rId7">
            <a:alphaModFix/>
          </a:blip>
          <a:srcRect b="0" l="0" r="0" t="0"/>
          <a:stretch/>
        </p:blipFill>
        <p:spPr>
          <a:xfrm>
            <a:off x="784075" y="13417556"/>
            <a:ext cx="11092711" cy="596876"/>
          </a:xfrm>
          <a:prstGeom prst="rect">
            <a:avLst/>
          </a:prstGeom>
          <a:noFill/>
          <a:ln>
            <a:noFill/>
          </a:ln>
        </p:spPr>
      </p:pic>
      <p:pic>
        <p:nvPicPr>
          <p:cNvPr id="729" name="Google Shape;729;g23312440cc2_1_1924"/>
          <p:cNvPicPr preferRelativeResize="0"/>
          <p:nvPr/>
        </p:nvPicPr>
        <p:blipFill rotWithShape="1">
          <a:blip r:embed="rId8">
            <a:alphaModFix/>
          </a:blip>
          <a:srcRect b="0" l="0" r="0" t="0"/>
          <a:stretch/>
        </p:blipFill>
        <p:spPr>
          <a:xfrm>
            <a:off x="13396838" y="7087043"/>
            <a:ext cx="9477375" cy="1304925"/>
          </a:xfrm>
          <a:prstGeom prst="rect">
            <a:avLst/>
          </a:prstGeom>
          <a:noFill/>
          <a:ln>
            <a:noFill/>
          </a:ln>
        </p:spPr>
      </p:pic>
      <p:pic>
        <p:nvPicPr>
          <p:cNvPr id="730" name="Google Shape;730;g23312440cc2_1_1924"/>
          <p:cNvPicPr preferRelativeResize="0"/>
          <p:nvPr/>
        </p:nvPicPr>
        <p:blipFill rotWithShape="1">
          <a:blip r:embed="rId9">
            <a:alphaModFix/>
          </a:blip>
          <a:srcRect b="0" l="0" r="0" t="0"/>
          <a:stretch/>
        </p:blipFill>
        <p:spPr>
          <a:xfrm>
            <a:off x="13819988" y="11647618"/>
            <a:ext cx="4791075" cy="1581150"/>
          </a:xfrm>
          <a:prstGeom prst="rect">
            <a:avLst/>
          </a:prstGeom>
          <a:noFill/>
          <a:ln>
            <a:noFill/>
          </a:ln>
        </p:spPr>
      </p:pic>
      <p:pic>
        <p:nvPicPr>
          <p:cNvPr id="731" name="Google Shape;731;g23312440cc2_1_1924"/>
          <p:cNvPicPr preferRelativeResize="0"/>
          <p:nvPr/>
        </p:nvPicPr>
        <p:blipFill rotWithShape="1">
          <a:blip r:embed="rId10">
            <a:alphaModFix/>
          </a:blip>
          <a:srcRect b="0" l="0" r="0" t="0"/>
          <a:stretch/>
        </p:blipFill>
        <p:spPr>
          <a:xfrm>
            <a:off x="13459251" y="13228768"/>
            <a:ext cx="6810375" cy="2143125"/>
          </a:xfrm>
          <a:prstGeom prst="rect">
            <a:avLst/>
          </a:prstGeom>
          <a:noFill/>
          <a:ln>
            <a:noFill/>
          </a:ln>
        </p:spPr>
      </p:pic>
      <p:pic>
        <p:nvPicPr>
          <p:cNvPr id="732" name="Google Shape;732;g23312440cc2_1_1924"/>
          <p:cNvPicPr preferRelativeResize="0"/>
          <p:nvPr/>
        </p:nvPicPr>
        <p:blipFill rotWithShape="1">
          <a:blip r:embed="rId11">
            <a:alphaModFix/>
          </a:blip>
          <a:srcRect b="0" l="0" r="0" t="0"/>
          <a:stretch/>
        </p:blipFill>
        <p:spPr>
          <a:xfrm>
            <a:off x="13340188" y="16021293"/>
            <a:ext cx="7048500" cy="1647825"/>
          </a:xfrm>
          <a:prstGeom prst="rect">
            <a:avLst/>
          </a:prstGeom>
          <a:noFill/>
          <a:ln>
            <a:noFill/>
          </a:ln>
        </p:spPr>
      </p:pic>
      <p:pic>
        <p:nvPicPr>
          <p:cNvPr id="733" name="Google Shape;733;g23312440cc2_1_1924"/>
          <p:cNvPicPr preferRelativeResize="0"/>
          <p:nvPr/>
        </p:nvPicPr>
        <p:blipFill rotWithShape="1">
          <a:blip r:embed="rId12">
            <a:alphaModFix/>
          </a:blip>
          <a:srcRect b="0" l="0" r="0" t="0"/>
          <a:stretch/>
        </p:blipFill>
        <p:spPr>
          <a:xfrm>
            <a:off x="20607650" y="16021303"/>
            <a:ext cx="5848350" cy="1647825"/>
          </a:xfrm>
          <a:prstGeom prst="rect">
            <a:avLst/>
          </a:prstGeom>
          <a:noFill/>
          <a:ln>
            <a:noFill/>
          </a:ln>
        </p:spPr>
      </p:pic>
      <p:pic>
        <p:nvPicPr>
          <p:cNvPr id="734" name="Google Shape;734;g23312440cc2_1_1924"/>
          <p:cNvPicPr preferRelativeResize="0"/>
          <p:nvPr/>
        </p:nvPicPr>
        <p:blipFill rotWithShape="1">
          <a:blip r:embed="rId13">
            <a:alphaModFix/>
          </a:blip>
          <a:srcRect b="0" l="0" r="0" t="0"/>
          <a:stretch/>
        </p:blipFill>
        <p:spPr>
          <a:xfrm>
            <a:off x="34255363" y="9626593"/>
            <a:ext cx="3924767" cy="3602183"/>
          </a:xfrm>
          <a:prstGeom prst="rect">
            <a:avLst/>
          </a:prstGeom>
          <a:noFill/>
          <a:ln>
            <a:noFill/>
          </a:ln>
        </p:spPr>
      </p:pic>
      <p:pic>
        <p:nvPicPr>
          <p:cNvPr id="735" name="Google Shape;735;g23312440cc2_1_1924"/>
          <p:cNvPicPr preferRelativeResize="0"/>
          <p:nvPr/>
        </p:nvPicPr>
        <p:blipFill rotWithShape="1">
          <a:blip r:embed="rId6">
            <a:alphaModFix/>
          </a:blip>
          <a:srcRect b="0" l="0" r="0" t="0"/>
          <a:stretch/>
        </p:blipFill>
        <p:spPr>
          <a:xfrm>
            <a:off x="28800024" y="16387339"/>
            <a:ext cx="10951501" cy="915750"/>
          </a:xfrm>
          <a:prstGeom prst="rect">
            <a:avLst/>
          </a:prstGeom>
          <a:noFill/>
          <a:ln>
            <a:noFill/>
          </a:ln>
        </p:spPr>
      </p:pic>
      <p:pic>
        <p:nvPicPr>
          <p:cNvPr id="736" name="Google Shape;736;g23312440cc2_1_1924"/>
          <p:cNvPicPr preferRelativeResize="0"/>
          <p:nvPr/>
        </p:nvPicPr>
        <p:blipFill rotWithShape="1">
          <a:blip r:embed="rId7">
            <a:alphaModFix/>
          </a:blip>
          <a:srcRect b="0" l="0" r="0" t="0"/>
          <a:stretch/>
        </p:blipFill>
        <p:spPr>
          <a:xfrm>
            <a:off x="28729425" y="15371906"/>
            <a:ext cx="11092711" cy="596876"/>
          </a:xfrm>
          <a:prstGeom prst="rect">
            <a:avLst/>
          </a:prstGeom>
          <a:noFill/>
          <a:ln>
            <a:noFill/>
          </a:ln>
        </p:spPr>
      </p:pic>
      <p:pic>
        <p:nvPicPr>
          <p:cNvPr id="737" name="Google Shape;737;g23312440cc2_1_1924"/>
          <p:cNvPicPr preferRelativeResize="0"/>
          <p:nvPr/>
        </p:nvPicPr>
        <p:blipFill rotWithShape="1">
          <a:blip r:embed="rId14">
            <a:alphaModFix/>
          </a:blip>
          <a:srcRect b="0" l="0" r="0" t="0"/>
          <a:stretch/>
        </p:blipFill>
        <p:spPr>
          <a:xfrm>
            <a:off x="29491375" y="19845725"/>
            <a:ext cx="13062850" cy="2038350"/>
          </a:xfrm>
          <a:prstGeom prst="rect">
            <a:avLst/>
          </a:prstGeom>
          <a:noFill/>
          <a:ln>
            <a:noFill/>
          </a:ln>
        </p:spPr>
      </p:pic>
      <p:sp>
        <p:nvSpPr>
          <p:cNvPr id="738" name="Google Shape;738;g23312440cc2_1_1924"/>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g23998234a3f_4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#25</a:t>
            </a:r>
            <a:r>
              <a:rPr lang="en-US" sz="10080"/>
              <a:t>	Start:</a:t>
            </a:r>
            <a:r>
              <a:rPr lang="en-US" sz="10080">
                <a:solidFill>
                  <a:schemeClr val="accent1"/>
                </a:solidFill>
              </a:rPr>
              <a:t>12598</a:t>
            </a:r>
            <a:r>
              <a:rPr lang="en-US" sz="10080"/>
              <a:t>		Stop: </a:t>
            </a:r>
            <a:r>
              <a:rPr lang="en-US" sz="10080">
                <a:solidFill>
                  <a:schemeClr val="accent1"/>
                </a:solidFill>
              </a:rPr>
              <a:t>14376</a:t>
            </a:r>
            <a:r>
              <a:rPr lang="en-US" sz="10080"/>
              <a:t>		</a:t>
            </a:r>
            <a:br>
              <a:rPr lang="en-US" sz="10080"/>
            </a:br>
            <a:r>
              <a:rPr lang="en-US" sz="6480"/>
              <a:t>*</a:t>
            </a:r>
            <a:r>
              <a:rPr lang="en-US" sz="7200"/>
              <a:t>Highlight start if changed from original call*</a:t>
            </a:r>
            <a:endParaRPr sz="10080"/>
          </a:p>
        </p:txBody>
      </p:sp>
      <p:sp>
        <p:nvSpPr>
          <p:cNvPr id="745" name="Google Shape;745;g23998234a3f_4_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solidFill>
                  <a:schemeClr val="accent2"/>
                </a:solidFill>
              </a:rPr>
              <a:t>         Both	         </a:t>
            </a:r>
            <a:endParaRPr>
              <a:solidFill>
                <a:schemeClr val="accent2"/>
              </a:solidFill>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chemeClr val="accent2"/>
                </a:solidFill>
              </a:rPr>
              <a:t>yes</a:t>
            </a:r>
            <a:endParaRPr>
              <a:solidFill>
                <a:schemeClr val="accent2"/>
              </a:solidFill>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sz="4800"/>
          </a:p>
          <a:p>
            <a:pPr indent="0" lvl="0" marL="0" rtl="0" algn="l">
              <a:lnSpc>
                <a:spcPct val="90000"/>
              </a:lnSpc>
              <a:spcBef>
                <a:spcPts val="3600"/>
              </a:spcBef>
              <a:spcAft>
                <a:spcPts val="0"/>
              </a:spcAft>
              <a:buClr>
                <a:schemeClr val="dk1"/>
              </a:buClr>
              <a:buSzPts val="4800"/>
              <a:buNone/>
            </a:pPr>
            <a:r>
              <a:rPr lang="en-US" sz="4800">
                <a:solidFill>
                  <a:schemeClr val="accent2"/>
                </a:solidFill>
              </a:rPr>
              <a:t>Local Blast</a:t>
            </a:r>
            <a:endParaRPr sz="4800">
              <a:solidFill>
                <a:schemeClr val="accent2"/>
              </a:solidFill>
            </a:endParaRPr>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solidFill>
                  <a:schemeClr val="accent2"/>
                </a:solidFill>
              </a:rPr>
              <a:t>NIH Blast</a:t>
            </a:r>
            <a:endParaRPr sz="4800">
              <a:solidFill>
                <a:schemeClr val="accent2"/>
              </a:solidFill>
            </a:endParaRPr>
          </a:p>
        </p:txBody>
      </p:sp>
      <p:sp>
        <p:nvSpPr>
          <p:cNvPr id="746" name="Google Shape;746;g23998234a3f_4_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1" i="0" lang="en-US" sz="4400" u="none" cap="none" strike="noStrike">
                <a:solidFill>
                  <a:schemeClr val="accent1"/>
                </a:solidFill>
                <a:latin typeface="Calibri"/>
                <a:ea typeface="Calibri"/>
                <a:cs typeface="Calibri"/>
                <a:sym typeface="Calibri"/>
              </a:rPr>
              <a:t>best, z= 2.455, final= -3.808</a:t>
            </a:r>
            <a:endParaRPr b="0" i="0" sz="1400" u="none" cap="none" strike="noStrike">
              <a:solidFill>
                <a:schemeClr val="accent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accent1"/>
                </a:solidFill>
                <a:latin typeface="Calibri"/>
                <a:ea typeface="Calibri"/>
                <a:cs typeface="Calibri"/>
                <a:sym typeface="Calibri"/>
              </a:rPr>
              <a:t>yes, 1:1</a:t>
            </a:r>
            <a:endParaRPr b="0" i="0" sz="1400" u="none" cap="none" strike="noStrike">
              <a:solidFill>
                <a:schemeClr val="accent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100" u="none" cap="none" strike="noStrike">
                <a:solidFill>
                  <a:schemeClr val="accent1"/>
                </a:solidFill>
                <a:latin typeface="Calibri"/>
                <a:ea typeface="Calibri"/>
                <a:cs typeface="Calibri"/>
                <a:sym typeface="Calibri"/>
              </a:rPr>
              <a:t>Local Blast</a:t>
            </a:r>
            <a:r>
              <a:rPr lang="en-US" sz="4100">
                <a:solidFill>
                  <a:schemeClr val="accent1"/>
                </a:solidFill>
                <a:latin typeface="Calibri"/>
                <a:ea typeface="Calibri"/>
                <a:cs typeface="Calibri"/>
                <a:sym typeface="Calibri"/>
              </a:rPr>
              <a:t>Kelcole_23, major capsid hexamer protein</a:t>
            </a:r>
            <a:endParaRPr b="0" i="0" sz="4100" u="none" cap="none" strike="noStrike">
              <a:solidFill>
                <a:schemeClr val="accent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100" u="none" cap="none" strike="noStrike">
              <a:solidFill>
                <a:schemeClr val="accent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100" u="none" cap="none" strike="noStrike">
              <a:solidFill>
                <a:schemeClr val="accent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100" u="none" cap="none" strike="noStrike">
              <a:solidFill>
                <a:schemeClr val="accent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100" u="none" cap="none" strike="noStrike">
                <a:solidFill>
                  <a:schemeClr val="accent1"/>
                </a:solidFill>
                <a:latin typeface="Calibri"/>
                <a:ea typeface="Calibri"/>
                <a:cs typeface="Calibri"/>
                <a:sym typeface="Calibri"/>
              </a:rPr>
              <a:t>NCBI Blast, RobinRose, 0</a:t>
            </a:r>
            <a:endParaRPr b="0" i="0" sz="4100" u="none" cap="none" strike="noStrike">
              <a:solidFill>
                <a:schemeClr val="accent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a:t>
            </a:r>
            <a:r>
              <a:rPr b="1" i="0" lang="en-US" sz="4400" u="none" cap="none" strike="noStrike">
                <a:solidFill>
                  <a:srgbClr val="78AD6D"/>
                </a:solidFill>
                <a:latin typeface="Calibri"/>
                <a:ea typeface="Calibri"/>
                <a:cs typeface="Calibri"/>
                <a:sym typeface="Calibri"/>
              </a:rPr>
              <a:t>Not the most called start but called 100% of the time when present</a:t>
            </a:r>
            <a:endParaRPr b="0" i="0" sz="1400" u="none" cap="none" strike="noStrike">
              <a:solidFill>
                <a:srgbClr val="78AD6D"/>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a:t>
            </a:r>
            <a:r>
              <a:rPr b="1" i="0" lang="en-US" sz="4400" u="none" cap="none" strike="noStrike">
                <a:solidFill>
                  <a:srgbClr val="78AD6D"/>
                </a:solidFill>
                <a:highlight>
                  <a:srgbClr val="FFFF00"/>
                </a:highlight>
                <a:latin typeface="Calibri"/>
                <a:ea typeface="Calibri"/>
                <a:cs typeface="Calibri"/>
                <a:sym typeface="Calibri"/>
              </a:rPr>
              <a:t>p: </a:t>
            </a:r>
            <a:r>
              <a:rPr lang="en-US" sz="4400">
                <a:solidFill>
                  <a:srgbClr val="78AD6D"/>
                </a:solidFill>
                <a:highlight>
                  <a:srgbClr val="FFFF00"/>
                </a:highlight>
                <a:latin typeface="Calibri"/>
                <a:ea typeface="Calibri"/>
                <a:cs typeface="Calibri"/>
                <a:sym typeface="Calibri"/>
              </a:rPr>
              <a:t>no CP</a:t>
            </a:r>
            <a:endParaRPr b="0" i="0" sz="1400" u="none" cap="none" strike="noStrike">
              <a:solidFill>
                <a:srgbClr val="78AD6D"/>
              </a:solidFill>
              <a:highlight>
                <a:srgbClr val="FFFF00"/>
              </a:highlight>
              <a:latin typeface="Arial"/>
              <a:ea typeface="Arial"/>
              <a:cs typeface="Arial"/>
              <a:sym typeface="Arial"/>
            </a:endParaRPr>
          </a:p>
          <a:p>
            <a:pPr indent="0" lvl="0" marL="914400" marR="0" rtl="0" algn="l">
              <a:lnSpc>
                <a:spcPct val="9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g23998234a3f_4_0"/>
          <p:cNvSpPr txBox="1"/>
          <p:nvPr/>
        </p:nvSpPr>
        <p:spPr>
          <a:xfrm>
            <a:off x="27913973" y="29901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5500" u="none" cap="none" strike="noStrike">
                <a:solidFill>
                  <a:srgbClr val="78AD6D"/>
                </a:solidFill>
                <a:latin typeface="Calibri"/>
                <a:ea typeface="Calibri"/>
                <a:cs typeface="Calibri"/>
                <a:sym typeface="Calibri"/>
              </a:rPr>
              <a:t>Major capsid hexamer protein</a:t>
            </a:r>
            <a:endParaRPr b="0" i="0" sz="300" u="none" cap="none" strike="noStrike">
              <a:solidFill>
                <a:srgbClr val="78AD6D"/>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78AD6D"/>
                </a:solidFill>
                <a:latin typeface="Calibri"/>
                <a:ea typeface="Calibri"/>
                <a:cs typeface="Calibri"/>
                <a:sym typeface="Calibri"/>
              </a:rPr>
              <a:t>Same pham and positional similarity as tempo and RobinRose downstream of capsid maturation protease and upstream of phosphoesterase or NKF</a:t>
            </a:r>
            <a:endParaRPr b="0" i="0" sz="4400" u="none" cap="none" strike="noStrike">
              <a:solidFill>
                <a:srgbClr val="78AD6D"/>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78AD6D"/>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78AD6D"/>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a:t>
            </a:r>
            <a:r>
              <a:rPr b="1" i="0" lang="en-US" sz="4400" u="none" cap="none" strike="noStrike">
                <a:solidFill>
                  <a:srgbClr val="78AD6D"/>
                </a:solidFill>
                <a:latin typeface="Calibri"/>
                <a:ea typeface="Calibri"/>
                <a:cs typeface="Calibri"/>
                <a:sym typeface="Calibri"/>
              </a:rPr>
              <a:t>Major capsid hexamer protien</a:t>
            </a:r>
            <a:endParaRPr b="0" i="0" sz="4400" u="none" cap="none" strike="noStrike">
              <a:solidFill>
                <a:srgbClr val="78AD6D"/>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100"/>
              <a:buFont typeface="Arial"/>
              <a:buNone/>
            </a:pPr>
            <a:r>
              <a:rPr b="0" i="0" lang="en-US" sz="4100" u="none" cap="none" strike="noStrike">
                <a:solidFill>
                  <a:schemeClr val="accent1"/>
                </a:solidFill>
                <a:latin typeface="Calibri"/>
                <a:ea typeface="Calibri"/>
                <a:cs typeface="Calibri"/>
                <a:sym typeface="Calibri"/>
              </a:rPr>
              <a:t>Local Blast, </a:t>
            </a:r>
            <a:r>
              <a:rPr lang="en-US" sz="4100">
                <a:solidFill>
                  <a:schemeClr val="accent1"/>
                </a:solidFill>
                <a:latin typeface="Calibri"/>
                <a:ea typeface="Calibri"/>
                <a:cs typeface="Calibri"/>
                <a:sym typeface="Calibri"/>
              </a:rPr>
              <a:t>Kelcole_23, major capsid hexamer protein</a:t>
            </a:r>
            <a:endParaRPr b="0" i="0" sz="4100" u="none" cap="none" strike="noStrike">
              <a:solidFill>
                <a:schemeClr val="accent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100"/>
              <a:buFont typeface="Arial"/>
              <a:buNone/>
            </a:pPr>
            <a:r>
              <a:t/>
            </a:r>
            <a:endParaRPr b="0" i="0" sz="4100" u="none" cap="none" strike="noStrike">
              <a:solidFill>
                <a:schemeClr val="accent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100"/>
              <a:buFont typeface="Arial"/>
              <a:buNone/>
            </a:pPr>
            <a:r>
              <a:t/>
            </a:r>
            <a:endParaRPr b="0" i="0" sz="4100" u="none" cap="none" strike="noStrike">
              <a:solidFill>
                <a:schemeClr val="accent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100"/>
              <a:buFont typeface="Arial"/>
              <a:buNone/>
            </a:pPr>
            <a:r>
              <a:rPr b="0" i="0" lang="en-US" sz="4100" u="none" cap="none" strike="noStrike">
                <a:solidFill>
                  <a:schemeClr val="accent1"/>
                </a:solidFill>
                <a:latin typeface="Calibri"/>
                <a:ea typeface="Calibri"/>
                <a:cs typeface="Calibri"/>
                <a:sym typeface="Calibri"/>
              </a:rPr>
              <a:t>NCBI Blast, RobinRose, 0</a:t>
            </a:r>
            <a:endParaRPr b="0" i="0" sz="4100" u="none" cap="none" strike="noStrike">
              <a:solidFill>
                <a:schemeClr val="accent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100"/>
              <a:buFont typeface="Arial"/>
              <a:buNone/>
            </a:pPr>
            <a:r>
              <a:rPr b="0" i="0" lang="en-US" sz="4100" u="none" cap="none" strike="noStrike">
                <a:solidFill>
                  <a:srgbClr val="78AD6D"/>
                </a:solidFill>
                <a:latin typeface="Calibri"/>
                <a:ea typeface="Calibri"/>
                <a:cs typeface="Calibri"/>
                <a:sym typeface="Calibri"/>
              </a:rPr>
              <a:t>Not the correct pham for major capsid hexamer protein</a:t>
            </a:r>
            <a:endParaRPr b="0" i="0" sz="4100" u="none" cap="none" strike="noStrike">
              <a:solidFill>
                <a:srgbClr val="78AD6D"/>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a:t>
            </a:r>
            <a:r>
              <a:rPr b="0" i="0" lang="en-US" sz="4400" u="none" cap="none" strike="noStrike">
                <a:solidFill>
                  <a:srgbClr val="78AD6D"/>
                </a:solidFill>
                <a:latin typeface="Calibri"/>
                <a:ea typeface="Calibri"/>
                <a:cs typeface="Calibri"/>
                <a:sym typeface="Calibri"/>
              </a:rPr>
              <a:t>No significant hits</a:t>
            </a:r>
            <a:endParaRPr b="0" i="0" sz="4400" u="none" cap="none" strike="noStrike">
              <a:solidFill>
                <a:srgbClr val="78AD6D"/>
              </a:solidFill>
              <a:latin typeface="Calibri"/>
              <a:ea typeface="Calibri"/>
              <a:cs typeface="Calibri"/>
              <a:sym typeface="Calibri"/>
            </a:endParaRPr>
          </a:p>
        </p:txBody>
      </p:sp>
      <p:pic>
        <p:nvPicPr>
          <p:cNvPr id="748" name="Google Shape;748;g23998234a3f_4_0"/>
          <p:cNvPicPr preferRelativeResize="0"/>
          <p:nvPr/>
        </p:nvPicPr>
        <p:blipFill rotWithShape="1">
          <a:blip r:embed="rId4">
            <a:alphaModFix/>
          </a:blip>
          <a:srcRect b="0" l="0" r="0" t="0"/>
          <a:stretch/>
        </p:blipFill>
        <p:spPr>
          <a:xfrm>
            <a:off x="2998324" y="5355432"/>
            <a:ext cx="8093450" cy="1177225"/>
          </a:xfrm>
          <a:prstGeom prst="rect">
            <a:avLst/>
          </a:prstGeom>
          <a:noFill/>
          <a:ln>
            <a:noFill/>
          </a:ln>
        </p:spPr>
      </p:pic>
      <p:pic>
        <p:nvPicPr>
          <p:cNvPr id="749" name="Google Shape;749;g23998234a3f_4_0"/>
          <p:cNvPicPr preferRelativeResize="0"/>
          <p:nvPr/>
        </p:nvPicPr>
        <p:blipFill rotWithShape="1">
          <a:blip r:embed="rId5">
            <a:alphaModFix/>
          </a:blip>
          <a:srcRect b="0" l="0" r="0" t="0"/>
          <a:stretch/>
        </p:blipFill>
        <p:spPr>
          <a:xfrm>
            <a:off x="14090063" y="5754168"/>
            <a:ext cx="9486900" cy="1695450"/>
          </a:xfrm>
          <a:prstGeom prst="rect">
            <a:avLst/>
          </a:prstGeom>
          <a:noFill/>
          <a:ln>
            <a:noFill/>
          </a:ln>
        </p:spPr>
      </p:pic>
      <p:pic>
        <p:nvPicPr>
          <p:cNvPr id="750" name="Google Shape;750;g23998234a3f_4_0"/>
          <p:cNvPicPr preferRelativeResize="0"/>
          <p:nvPr/>
        </p:nvPicPr>
        <p:blipFill rotWithShape="1">
          <a:blip r:embed="rId6">
            <a:alphaModFix/>
          </a:blip>
          <a:srcRect b="0" l="0" r="0" t="0"/>
          <a:stretch/>
        </p:blipFill>
        <p:spPr>
          <a:xfrm>
            <a:off x="768925" y="7449625"/>
            <a:ext cx="2307100" cy="4644300"/>
          </a:xfrm>
          <a:prstGeom prst="rect">
            <a:avLst/>
          </a:prstGeom>
          <a:noFill/>
          <a:ln>
            <a:noFill/>
          </a:ln>
        </p:spPr>
      </p:pic>
      <p:pic>
        <p:nvPicPr>
          <p:cNvPr id="751" name="Google Shape;751;g23998234a3f_4_0"/>
          <p:cNvPicPr preferRelativeResize="0"/>
          <p:nvPr/>
        </p:nvPicPr>
        <p:blipFill rotWithShape="1">
          <a:blip r:embed="rId7">
            <a:alphaModFix/>
          </a:blip>
          <a:srcRect b="0" l="0" r="0" t="0"/>
          <a:stretch/>
        </p:blipFill>
        <p:spPr>
          <a:xfrm>
            <a:off x="3076025" y="7654550"/>
            <a:ext cx="6365675" cy="4644300"/>
          </a:xfrm>
          <a:prstGeom prst="rect">
            <a:avLst/>
          </a:prstGeom>
          <a:noFill/>
          <a:ln>
            <a:noFill/>
          </a:ln>
        </p:spPr>
      </p:pic>
      <p:pic>
        <p:nvPicPr>
          <p:cNvPr id="752" name="Google Shape;752;g23998234a3f_4_0"/>
          <p:cNvPicPr preferRelativeResize="0"/>
          <p:nvPr/>
        </p:nvPicPr>
        <p:blipFill rotWithShape="1">
          <a:blip r:embed="rId8">
            <a:alphaModFix/>
          </a:blip>
          <a:srcRect b="0" l="0" r="0" t="0"/>
          <a:stretch/>
        </p:blipFill>
        <p:spPr>
          <a:xfrm>
            <a:off x="78252" y="14712446"/>
            <a:ext cx="12361200" cy="1942775"/>
          </a:xfrm>
          <a:prstGeom prst="rect">
            <a:avLst/>
          </a:prstGeom>
          <a:noFill/>
          <a:ln>
            <a:noFill/>
          </a:ln>
        </p:spPr>
      </p:pic>
      <p:pic>
        <p:nvPicPr>
          <p:cNvPr id="753" name="Google Shape;753;g23998234a3f_4_0"/>
          <p:cNvPicPr preferRelativeResize="0"/>
          <p:nvPr/>
        </p:nvPicPr>
        <p:blipFill rotWithShape="1">
          <a:blip r:embed="rId9">
            <a:alphaModFix/>
          </a:blip>
          <a:srcRect b="0" l="0" r="0" t="0"/>
          <a:stretch/>
        </p:blipFill>
        <p:spPr>
          <a:xfrm>
            <a:off x="78270" y="18012429"/>
            <a:ext cx="12361201" cy="2563243"/>
          </a:xfrm>
          <a:prstGeom prst="rect">
            <a:avLst/>
          </a:prstGeom>
          <a:noFill/>
          <a:ln>
            <a:noFill/>
          </a:ln>
        </p:spPr>
      </p:pic>
      <p:pic>
        <p:nvPicPr>
          <p:cNvPr id="754" name="Google Shape;754;g23998234a3f_4_0"/>
          <p:cNvPicPr preferRelativeResize="0"/>
          <p:nvPr/>
        </p:nvPicPr>
        <p:blipFill rotWithShape="1">
          <a:blip r:embed="rId10">
            <a:alphaModFix/>
          </a:blip>
          <a:srcRect b="0" l="0" r="0" t="0"/>
          <a:stretch/>
        </p:blipFill>
        <p:spPr>
          <a:xfrm>
            <a:off x="13491149" y="13130300"/>
            <a:ext cx="11731087" cy="2177425"/>
          </a:xfrm>
          <a:prstGeom prst="rect">
            <a:avLst/>
          </a:prstGeom>
          <a:noFill/>
          <a:ln>
            <a:noFill/>
          </a:ln>
        </p:spPr>
      </p:pic>
      <p:pic>
        <p:nvPicPr>
          <p:cNvPr id="755" name="Google Shape;755;g23998234a3f_4_0"/>
          <p:cNvPicPr preferRelativeResize="0"/>
          <p:nvPr/>
        </p:nvPicPr>
        <p:blipFill rotWithShape="1">
          <a:blip r:embed="rId11">
            <a:alphaModFix/>
          </a:blip>
          <a:srcRect b="0" l="0" r="0" t="0"/>
          <a:stretch/>
        </p:blipFill>
        <p:spPr>
          <a:xfrm>
            <a:off x="15285402" y="17038289"/>
            <a:ext cx="5255964" cy="3271925"/>
          </a:xfrm>
          <a:prstGeom prst="rect">
            <a:avLst/>
          </a:prstGeom>
          <a:noFill/>
          <a:ln>
            <a:noFill/>
          </a:ln>
        </p:spPr>
      </p:pic>
      <p:pic>
        <p:nvPicPr>
          <p:cNvPr id="756" name="Google Shape;756;g23998234a3f_4_0"/>
          <p:cNvPicPr preferRelativeResize="0"/>
          <p:nvPr/>
        </p:nvPicPr>
        <p:blipFill rotWithShape="1">
          <a:blip r:embed="rId12">
            <a:alphaModFix/>
          </a:blip>
          <a:srcRect b="0" l="0" r="0" t="0"/>
          <a:stretch/>
        </p:blipFill>
        <p:spPr>
          <a:xfrm>
            <a:off x="21056113" y="16344093"/>
            <a:ext cx="5695950" cy="1657350"/>
          </a:xfrm>
          <a:prstGeom prst="rect">
            <a:avLst/>
          </a:prstGeom>
          <a:noFill/>
          <a:ln>
            <a:noFill/>
          </a:ln>
        </p:spPr>
      </p:pic>
      <p:pic>
        <p:nvPicPr>
          <p:cNvPr id="757" name="Google Shape;757;g23998234a3f_4_0"/>
          <p:cNvPicPr preferRelativeResize="0"/>
          <p:nvPr/>
        </p:nvPicPr>
        <p:blipFill rotWithShape="1">
          <a:blip r:embed="rId13">
            <a:alphaModFix/>
          </a:blip>
          <a:srcRect b="0" l="0" r="0" t="0"/>
          <a:stretch/>
        </p:blipFill>
        <p:spPr>
          <a:xfrm>
            <a:off x="21290607" y="17912692"/>
            <a:ext cx="6175060" cy="749275"/>
          </a:xfrm>
          <a:prstGeom prst="rect">
            <a:avLst/>
          </a:prstGeom>
          <a:noFill/>
          <a:ln>
            <a:noFill/>
          </a:ln>
        </p:spPr>
      </p:pic>
      <p:pic>
        <p:nvPicPr>
          <p:cNvPr id="758" name="Google Shape;758;g23998234a3f_4_0"/>
          <p:cNvPicPr preferRelativeResize="0"/>
          <p:nvPr/>
        </p:nvPicPr>
        <p:blipFill rotWithShape="1">
          <a:blip r:embed="rId14">
            <a:alphaModFix/>
          </a:blip>
          <a:srcRect b="0" l="0" r="0" t="0"/>
          <a:stretch/>
        </p:blipFill>
        <p:spPr>
          <a:xfrm>
            <a:off x="12967993" y="23499342"/>
            <a:ext cx="11731075" cy="1219241"/>
          </a:xfrm>
          <a:prstGeom prst="rect">
            <a:avLst/>
          </a:prstGeom>
          <a:noFill/>
          <a:ln>
            <a:noFill/>
          </a:ln>
        </p:spPr>
      </p:pic>
      <p:pic>
        <p:nvPicPr>
          <p:cNvPr id="759" name="Google Shape;759;g23998234a3f_4_0"/>
          <p:cNvPicPr preferRelativeResize="0"/>
          <p:nvPr/>
        </p:nvPicPr>
        <p:blipFill rotWithShape="1">
          <a:blip r:embed="rId15">
            <a:alphaModFix/>
          </a:blip>
          <a:srcRect b="0" l="0" r="0" t="0"/>
          <a:stretch/>
        </p:blipFill>
        <p:spPr>
          <a:xfrm>
            <a:off x="0" y="22326513"/>
            <a:ext cx="12361200" cy="1177225"/>
          </a:xfrm>
          <a:prstGeom prst="rect">
            <a:avLst/>
          </a:prstGeom>
          <a:noFill/>
          <a:ln>
            <a:noFill/>
          </a:ln>
        </p:spPr>
      </p:pic>
      <p:pic>
        <p:nvPicPr>
          <p:cNvPr id="760" name="Google Shape;760;g23998234a3f_4_0"/>
          <p:cNvPicPr preferRelativeResize="0"/>
          <p:nvPr/>
        </p:nvPicPr>
        <p:blipFill rotWithShape="1">
          <a:blip r:embed="rId16">
            <a:alphaModFix/>
          </a:blip>
          <a:srcRect b="0" l="0" r="0" t="0"/>
          <a:stretch/>
        </p:blipFill>
        <p:spPr>
          <a:xfrm>
            <a:off x="13092550" y="21266924"/>
            <a:ext cx="14090075" cy="1696417"/>
          </a:xfrm>
          <a:prstGeom prst="rect">
            <a:avLst/>
          </a:prstGeom>
          <a:noFill/>
          <a:ln>
            <a:noFill/>
          </a:ln>
        </p:spPr>
      </p:pic>
      <p:pic>
        <p:nvPicPr>
          <p:cNvPr id="761" name="Google Shape;761;g23998234a3f_4_0"/>
          <p:cNvPicPr preferRelativeResize="0"/>
          <p:nvPr/>
        </p:nvPicPr>
        <p:blipFill rotWithShape="1">
          <a:blip r:embed="rId17">
            <a:alphaModFix/>
          </a:blip>
          <a:srcRect b="0" l="0" r="0" t="0"/>
          <a:stretch/>
        </p:blipFill>
        <p:spPr>
          <a:xfrm>
            <a:off x="39701523" y="9131126"/>
            <a:ext cx="4189685" cy="3479000"/>
          </a:xfrm>
          <a:prstGeom prst="rect">
            <a:avLst/>
          </a:prstGeom>
          <a:noFill/>
          <a:ln>
            <a:noFill/>
          </a:ln>
        </p:spPr>
      </p:pic>
      <p:pic>
        <p:nvPicPr>
          <p:cNvPr id="762" name="Google Shape;762;g23998234a3f_4_0"/>
          <p:cNvPicPr preferRelativeResize="0"/>
          <p:nvPr/>
        </p:nvPicPr>
        <p:blipFill rotWithShape="1">
          <a:blip r:embed="rId9">
            <a:alphaModFix/>
          </a:blip>
          <a:srcRect b="0" l="0" r="0" t="0"/>
          <a:stretch/>
        </p:blipFill>
        <p:spPr>
          <a:xfrm>
            <a:off x="27764501" y="14405298"/>
            <a:ext cx="9369081" cy="1942775"/>
          </a:xfrm>
          <a:prstGeom prst="rect">
            <a:avLst/>
          </a:prstGeom>
          <a:noFill/>
          <a:ln>
            <a:noFill/>
          </a:ln>
        </p:spPr>
      </p:pic>
      <p:pic>
        <p:nvPicPr>
          <p:cNvPr id="763" name="Google Shape;763;g23998234a3f_4_0"/>
          <p:cNvPicPr preferRelativeResize="0"/>
          <p:nvPr/>
        </p:nvPicPr>
        <p:blipFill rotWithShape="1">
          <a:blip r:embed="rId8">
            <a:alphaModFix/>
          </a:blip>
          <a:srcRect b="0" l="0" r="0" t="0"/>
          <a:stretch/>
        </p:blipFill>
        <p:spPr>
          <a:xfrm>
            <a:off x="27576475" y="16655225"/>
            <a:ext cx="16309075" cy="2563250"/>
          </a:xfrm>
          <a:prstGeom prst="rect">
            <a:avLst/>
          </a:prstGeom>
          <a:noFill/>
          <a:ln>
            <a:noFill/>
          </a:ln>
        </p:spPr>
      </p:pic>
      <p:pic>
        <p:nvPicPr>
          <p:cNvPr id="764" name="Google Shape;764;g23998234a3f_4_0"/>
          <p:cNvPicPr preferRelativeResize="0"/>
          <p:nvPr/>
        </p:nvPicPr>
        <p:blipFill rotWithShape="1">
          <a:blip r:embed="rId8">
            <a:alphaModFix/>
          </a:blip>
          <a:srcRect b="0" l="0" r="0" t="0"/>
          <a:stretch/>
        </p:blipFill>
        <p:spPr>
          <a:xfrm>
            <a:off x="383052" y="15017246"/>
            <a:ext cx="12361200" cy="1942775"/>
          </a:xfrm>
          <a:prstGeom prst="rect">
            <a:avLst/>
          </a:prstGeom>
          <a:noFill/>
          <a:ln>
            <a:noFill/>
          </a:ln>
        </p:spPr>
      </p:pic>
      <p:pic>
        <p:nvPicPr>
          <p:cNvPr id="765" name="Google Shape;765;g23998234a3f_4_0"/>
          <p:cNvPicPr preferRelativeResize="0"/>
          <p:nvPr/>
        </p:nvPicPr>
        <p:blipFill rotWithShape="1">
          <a:blip r:embed="rId18">
            <a:alphaModFix/>
          </a:blip>
          <a:srcRect b="0" l="0" r="0" t="0"/>
          <a:stretch/>
        </p:blipFill>
        <p:spPr>
          <a:xfrm>
            <a:off x="27913965" y="18761697"/>
            <a:ext cx="9515475" cy="2952750"/>
          </a:xfrm>
          <a:prstGeom prst="rect">
            <a:avLst/>
          </a:prstGeom>
          <a:noFill/>
          <a:ln>
            <a:noFill/>
          </a:ln>
        </p:spPr>
      </p:pic>
      <p:pic>
        <p:nvPicPr>
          <p:cNvPr id="766" name="Google Shape;766;g23998234a3f_4_0"/>
          <p:cNvPicPr preferRelativeResize="0"/>
          <p:nvPr/>
        </p:nvPicPr>
        <p:blipFill rotWithShape="1">
          <a:blip r:embed="rId19">
            <a:alphaModFix/>
          </a:blip>
          <a:srcRect b="0" l="0" r="0" t="0"/>
          <a:stretch/>
        </p:blipFill>
        <p:spPr>
          <a:xfrm>
            <a:off x="28659749" y="22138456"/>
            <a:ext cx="8093450" cy="2965273"/>
          </a:xfrm>
          <a:prstGeom prst="rect">
            <a:avLst/>
          </a:prstGeom>
          <a:noFill/>
          <a:ln>
            <a:noFill/>
          </a:ln>
        </p:spPr>
      </p:pic>
      <p:pic>
        <p:nvPicPr>
          <p:cNvPr id="767" name="Google Shape;767;g23998234a3f_4_0"/>
          <p:cNvPicPr preferRelativeResize="0"/>
          <p:nvPr/>
        </p:nvPicPr>
        <p:blipFill rotWithShape="1">
          <a:blip r:embed="rId20">
            <a:alphaModFix/>
          </a:blip>
          <a:srcRect b="0" l="0" r="0" t="0"/>
          <a:stretch/>
        </p:blipFill>
        <p:spPr>
          <a:xfrm>
            <a:off x="37057965" y="21744997"/>
            <a:ext cx="6833235" cy="3479005"/>
          </a:xfrm>
          <a:prstGeom prst="rect">
            <a:avLst/>
          </a:prstGeom>
          <a:noFill/>
          <a:ln>
            <a:noFill/>
          </a:ln>
        </p:spPr>
      </p:pic>
      <p:sp>
        <p:nvSpPr>
          <p:cNvPr id="768" name="Google Shape;768;g23998234a3f_4_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4/25/23 </a:t>
            </a:r>
            <a:endParaRPr b="0" i="0" sz="1400" u="none" cap="none" strike="noStrike">
              <a:solidFill>
                <a:srgbClr val="000000"/>
              </a:solidFill>
              <a:latin typeface="Arial"/>
              <a:ea typeface="Arial"/>
              <a:cs typeface="Arial"/>
              <a:sym typeface="Arial"/>
            </a:endParaRPr>
          </a:p>
        </p:txBody>
      </p:sp>
      <p:pic>
        <p:nvPicPr>
          <p:cNvPr id="769" name="Google Shape;769;g23998234a3f_4_0"/>
          <p:cNvPicPr preferRelativeResize="0"/>
          <p:nvPr/>
        </p:nvPicPr>
        <p:blipFill rotWithShape="1">
          <a:blip r:embed="rId21">
            <a:alphaModFix/>
          </a:blip>
          <a:srcRect b="0" l="0" r="0" t="0"/>
          <a:stretch/>
        </p:blipFill>
        <p:spPr>
          <a:xfrm>
            <a:off x="24263025" y="25527725"/>
            <a:ext cx="19018575" cy="749275"/>
          </a:xfrm>
          <a:prstGeom prst="rect">
            <a:avLst/>
          </a:prstGeom>
          <a:noFill/>
          <a:ln>
            <a:noFill/>
          </a:ln>
        </p:spPr>
      </p:pic>
      <p:sp>
        <p:nvSpPr>
          <p:cNvPr id="770" name="Google Shape;770;g23998234a3f_4_0"/>
          <p:cNvSpPr txBox="1"/>
          <p:nvPr/>
        </p:nvSpPr>
        <p:spPr>
          <a:xfrm>
            <a:off x="29217475" y="26417300"/>
            <a:ext cx="12141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highlight>
                  <a:srgbClr val="00FFFF"/>
                </a:highlight>
                <a:latin typeface="Calibri"/>
                <a:ea typeface="Calibri"/>
                <a:cs typeface="Calibri"/>
                <a:sym typeface="Calibri"/>
              </a:rPr>
              <a:t>Note:</a:t>
            </a:r>
            <a:r>
              <a:rPr b="0" i="0" lang="en-US" sz="3200" u="none" cap="none" strike="noStrike">
                <a:solidFill>
                  <a:srgbClr val="000000"/>
                </a:solidFill>
                <a:latin typeface="Calibri"/>
                <a:ea typeface="Calibri"/>
                <a:cs typeface="Calibri"/>
                <a:sym typeface="Calibri"/>
              </a:rPr>
              <a:t> There is also evidence of iit being a major capsid hexamer protein.</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23998234a3f_4_105"/>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#26</a:t>
            </a:r>
            <a:r>
              <a:rPr lang="en-US" sz="10080"/>
              <a:t>	Start:	</a:t>
            </a:r>
            <a:r>
              <a:rPr lang="en-US" sz="10080">
                <a:solidFill>
                  <a:srgbClr val="78AD6D"/>
                </a:solidFill>
              </a:rPr>
              <a:t>14442</a:t>
            </a:r>
            <a:r>
              <a:rPr lang="en-US" sz="10080"/>
              <a:t>	Stop: 	</a:t>
            </a:r>
            <a:r>
              <a:rPr lang="en-US" sz="10080">
                <a:solidFill>
                  <a:srgbClr val="78AD6D"/>
                </a:solidFill>
              </a:rPr>
              <a:t>15179</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777" name="Google Shape;777;g23998234a3f_4_105"/>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78AD6D"/>
                </a:solidFill>
              </a:rPr>
              <a:t>Yes</a:t>
            </a:r>
            <a:endParaRPr>
              <a:solidFill>
                <a:srgbClr val="78AD6D"/>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a:t>
            </a:r>
            <a:r>
              <a:rPr lang="en-US" sz="4400">
                <a:solidFill>
                  <a:srgbClr val="78AD6D"/>
                </a:solidFill>
              </a:rPr>
              <a:t>Glimmer</a:t>
            </a:r>
            <a:endParaRPr>
              <a:solidFill>
                <a:srgbClr val="78AD6D"/>
              </a:solidFill>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78AD6D"/>
                </a:solidFill>
              </a:rPr>
              <a:t>Yes there is good coding potential</a:t>
            </a:r>
            <a:endParaRPr>
              <a:solidFill>
                <a:srgbClr val="78AD6D"/>
              </a:solidFill>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a:p>
          <a:p>
            <a:pPr indent="0" lvl="0" marL="0" rtl="0" algn="l">
              <a:lnSpc>
                <a:spcPct val="90000"/>
              </a:lnSpc>
              <a:spcBef>
                <a:spcPts val="3600"/>
              </a:spcBef>
              <a:spcAft>
                <a:spcPts val="0"/>
              </a:spcAft>
              <a:buClr>
                <a:schemeClr val="dk1"/>
              </a:buClr>
              <a:buSzPts val="4800"/>
              <a:buNone/>
            </a:pPr>
            <a:r>
              <a:rPr lang="en-US" sz="4800"/>
              <a:t>Local Blast</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Blast</a:t>
            </a:r>
            <a:endParaRPr sz="4800"/>
          </a:p>
          <a:p>
            <a:pPr indent="0" lvl="0" marL="0" rtl="0" algn="l">
              <a:lnSpc>
                <a:spcPct val="90000"/>
              </a:lnSpc>
              <a:spcBef>
                <a:spcPts val="3600"/>
              </a:spcBef>
              <a:spcAft>
                <a:spcPts val="0"/>
              </a:spcAft>
              <a:buClr>
                <a:schemeClr val="dk1"/>
              </a:buClr>
              <a:buSzPts val="4800"/>
              <a:buNone/>
            </a:pPr>
            <a:r>
              <a:t/>
            </a:r>
            <a:endParaRPr sz="4800"/>
          </a:p>
        </p:txBody>
      </p:sp>
      <p:sp>
        <p:nvSpPr>
          <p:cNvPr id="778" name="Google Shape;778;g23998234a3f_4_105"/>
          <p:cNvSpPr txBox="1"/>
          <p:nvPr/>
        </p:nvSpPr>
        <p:spPr>
          <a:xfrm>
            <a:off x="13134119" y="3224570"/>
            <a:ext cx="14672100" cy="20253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r>
              <a:rPr b="1" i="0" lang="en-US" sz="6600" u="none" cap="none" strike="noStrike">
                <a:solidFill>
                  <a:srgbClr val="78AD6D"/>
                </a:solidFill>
                <a:latin typeface="Calibri"/>
                <a:ea typeface="Calibri"/>
                <a:cs typeface="Calibri"/>
                <a:sym typeface="Calibri"/>
              </a:rPr>
              <a:t>At predicted start</a:t>
            </a:r>
            <a:endParaRPr b="1" i="0" sz="6600" u="none" cap="none" strike="noStrike">
              <a:solidFill>
                <a:srgbClr val="78AD6D"/>
              </a:solidFill>
              <a:latin typeface="Calibri"/>
              <a:ea typeface="Calibri"/>
              <a:cs typeface="Calibri"/>
              <a:sym typeface="Calibri"/>
            </a:endParaRPr>
          </a:p>
          <a:p>
            <a:pPr indent="-822960" lvl="0" marL="822960" marR="0" rtl="0" algn="l">
              <a:lnSpc>
                <a:spcPct val="90000"/>
              </a:lnSpc>
              <a:spcBef>
                <a:spcPts val="3600"/>
              </a:spcBef>
              <a:spcAft>
                <a:spcPts val="0"/>
              </a:spcAft>
              <a:buClr>
                <a:srgbClr val="78AD6D"/>
              </a:buClr>
              <a:buSzPts val="4400"/>
              <a:buFont typeface="Arial"/>
              <a:buChar char="•"/>
            </a:pPr>
            <a:r>
              <a:rPr b="0" i="0" lang="en-US" sz="4400" u="none" cap="none" strike="noStrike">
                <a:solidFill>
                  <a:srgbClr val="78AD6D"/>
                </a:solidFill>
                <a:latin typeface="Calibri"/>
                <a:ea typeface="Calibri"/>
                <a:cs typeface="Calibri"/>
                <a:sym typeface="Calibri"/>
              </a:rPr>
              <a:t>Coding Potential aligns with predicted start</a:t>
            </a:r>
            <a:endParaRPr b="0" i="0" sz="4400" u="none" cap="none" strike="noStrike">
              <a:solidFill>
                <a:srgbClr val="78AD6D"/>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78AD6D"/>
                </a:solidFill>
                <a:latin typeface="Calibri"/>
                <a:ea typeface="Calibri"/>
                <a:cs typeface="Calibri"/>
                <a:sym typeface="Calibri"/>
              </a:rPr>
              <a:t>Best Z=3.121 Final= -2.627</a:t>
            </a:r>
            <a:endParaRPr b="0" i="0" sz="4400" u="none" cap="none" strike="noStrike">
              <a:solidFill>
                <a:srgbClr val="78AD6D"/>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&lt;See DNA Master/PECAAN, report Kibler score, Karlin Score, Z score&gt;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1" i="0" lang="en-US" sz="4400" u="none" cap="none" strike="noStrike">
                <a:solidFill>
                  <a:srgbClr val="78AD6D"/>
                </a:solidFill>
                <a:latin typeface="Calibri"/>
                <a:ea typeface="Calibri"/>
                <a:cs typeface="Calibri"/>
                <a:sym typeface="Calibri"/>
              </a:rPr>
              <a:t>Yes 1:1</a:t>
            </a:r>
            <a:endParaRPr b="0" i="0" sz="1400" u="none" cap="none" strike="noStrike">
              <a:solidFill>
                <a:srgbClr val="78AD6D"/>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Local Blast: </a:t>
            </a:r>
            <a:r>
              <a:rPr b="0" i="0" lang="en-US" sz="4400" u="none" cap="none" strike="noStrike">
                <a:solidFill>
                  <a:srgbClr val="78AD6D"/>
                </a:solidFill>
                <a:latin typeface="Calibri"/>
                <a:ea typeface="Calibri"/>
                <a:cs typeface="Calibri"/>
                <a:sym typeface="Calibri"/>
              </a:rPr>
              <a:t>Tempo,RobinRose - e-137/ e-137 </a:t>
            </a:r>
            <a:endParaRPr b="0" i="0" sz="4400" u="none" cap="none" strike="noStrike">
              <a:solidFill>
                <a:srgbClr val="78AD6D"/>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NCBI blast : </a:t>
            </a:r>
            <a:r>
              <a:rPr b="0" i="0" lang="en-US" sz="4400" u="none" cap="none" strike="noStrike">
                <a:solidFill>
                  <a:srgbClr val="78AD6D"/>
                </a:solidFill>
                <a:latin typeface="Calibri"/>
                <a:ea typeface="Calibri"/>
                <a:cs typeface="Calibri"/>
                <a:sym typeface="Calibri"/>
              </a:rPr>
              <a:t>tempo, Marcie- 3e-172	/2e-156</a:t>
            </a:r>
            <a:endParaRPr b="0" i="0" sz="4400" u="none" cap="none" strike="noStrike">
              <a:solidFill>
                <a:srgbClr val="78AD6D"/>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78AD6D"/>
                </a:solidFill>
                <a:latin typeface="Calibri"/>
                <a:ea typeface="Calibri"/>
                <a:cs typeface="Calibri"/>
                <a:sym typeface="Calibri"/>
              </a:rPr>
              <a:t>Yes this is the most called start for this gene</a:t>
            </a:r>
            <a:endParaRPr b="0" i="0" sz="1400" u="none" cap="none" strike="noStrike">
              <a:solidFill>
                <a:srgbClr val="78AD6D"/>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a:t>
            </a:r>
            <a:r>
              <a:rPr b="1" i="0" lang="en-US" sz="4400" u="none" cap="none" strike="noStrike">
                <a:solidFill>
                  <a:schemeClr val="dk1"/>
                </a:solidFill>
                <a:highlight>
                  <a:srgbClr val="FFF2CC"/>
                </a:highlight>
                <a:latin typeface="Calibri"/>
                <a:ea typeface="Calibri"/>
                <a:cs typeface="Calibri"/>
                <a:sym typeface="Calibri"/>
              </a:rPr>
              <a:t> </a:t>
            </a:r>
            <a:r>
              <a:rPr b="1" i="0" lang="en-US" sz="4400" u="none" cap="none" strike="noStrike">
                <a:solidFill>
                  <a:schemeClr val="accent6"/>
                </a:solidFill>
                <a:highlight>
                  <a:srgbClr val="FFF2CC"/>
                </a:highlight>
                <a:latin typeface="Calibri"/>
                <a:ea typeface="Calibri"/>
                <a:cs typeface="Calibri"/>
                <a:sym typeface="Calibri"/>
              </a:rPr>
              <a:t>There is a 66bp gap and no overlap</a:t>
            </a:r>
            <a:r>
              <a:rPr b="1" i="0" lang="en-US" sz="4400" u="none" cap="none" strike="noStrike">
                <a:solidFill>
                  <a:schemeClr val="accent6"/>
                </a:solidFill>
                <a:latin typeface="Calibri"/>
                <a:ea typeface="Calibri"/>
                <a:cs typeface="Calibri"/>
                <a:sym typeface="Calibri"/>
              </a:rPr>
              <a:t> </a:t>
            </a:r>
            <a:endParaRPr b="1" i="0" sz="1400" u="none" cap="none" strike="noStrike">
              <a:solidFill>
                <a:schemeClr val="accent6"/>
              </a:solidFill>
              <a:latin typeface="Calibri"/>
              <a:ea typeface="Calibri"/>
              <a:cs typeface="Calibri"/>
              <a:sym typeface="Calibri"/>
            </a:endParaRPr>
          </a:p>
          <a:p>
            <a:pPr indent="0" lvl="0" marL="914400" marR="0" rtl="0" algn="l">
              <a:lnSpc>
                <a:spcPct val="9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g23998234a3f_4_105"/>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78AD6D"/>
                </a:solidFill>
                <a:latin typeface="Calibri"/>
                <a:ea typeface="Calibri"/>
                <a:cs typeface="Calibri"/>
                <a:sym typeface="Calibri"/>
              </a:rPr>
              <a:t>NKF</a:t>
            </a:r>
            <a:endParaRPr b="0" i="0" sz="1400" u="none" cap="none" strike="noStrike">
              <a:solidFill>
                <a:srgbClr val="78AD6D"/>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78AD6D"/>
                </a:solidFill>
                <a:latin typeface="Calibri"/>
                <a:ea typeface="Calibri"/>
                <a:cs typeface="Calibri"/>
                <a:sym typeface="Calibri"/>
              </a:rPr>
              <a:t>Same pham and positional similarity as tempo and RobinRose both upstream of head-to-tail adapter and downstream of major capsid protein</a:t>
            </a:r>
            <a:endParaRPr b="0" i="0" sz="4400" u="none" cap="none" strike="noStrike">
              <a:solidFill>
                <a:srgbClr val="78AD6D"/>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Local Blast: </a:t>
            </a:r>
            <a:r>
              <a:rPr b="0" i="0" lang="en-US" sz="4400" u="none" cap="none" strike="noStrike">
                <a:solidFill>
                  <a:srgbClr val="78AD6D"/>
                </a:solidFill>
                <a:latin typeface="Calibri"/>
                <a:ea typeface="Calibri"/>
                <a:cs typeface="Calibri"/>
                <a:sym typeface="Calibri"/>
              </a:rPr>
              <a:t>Tempo,RobinRose - e-137/ e-137 </a:t>
            </a:r>
            <a:endParaRPr b="0" i="0" sz="4400" u="none" cap="none" strike="noStrike">
              <a:solidFill>
                <a:srgbClr val="78AD6D"/>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 blast : </a:t>
            </a:r>
            <a:r>
              <a:rPr b="0" i="0" lang="en-US" sz="4400" u="none" cap="none" strike="noStrike">
                <a:solidFill>
                  <a:srgbClr val="78AD6D"/>
                </a:solidFill>
                <a:latin typeface="Calibri"/>
                <a:ea typeface="Calibri"/>
                <a:cs typeface="Calibri"/>
                <a:sym typeface="Calibri"/>
              </a:rPr>
              <a:t>tempo, Marcie- 3e-172	/2e-156</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78AD6D"/>
                </a:solidFill>
                <a:latin typeface="Calibri"/>
                <a:ea typeface="Calibri"/>
                <a:cs typeface="Calibri"/>
                <a:sym typeface="Calibri"/>
              </a:rPr>
              <a:t>No Significant hits</a:t>
            </a:r>
            <a:endParaRPr b="0" i="0" sz="4400" u="none" cap="none" strike="noStrike">
              <a:solidFill>
                <a:srgbClr val="78AD6D"/>
              </a:solidFill>
              <a:latin typeface="Calibri"/>
              <a:ea typeface="Calibri"/>
              <a:cs typeface="Calibri"/>
              <a:sym typeface="Calibri"/>
            </a:endParaRPr>
          </a:p>
        </p:txBody>
      </p:sp>
      <p:pic>
        <p:nvPicPr>
          <p:cNvPr id="780" name="Google Shape;780;g23998234a3f_4_105"/>
          <p:cNvPicPr preferRelativeResize="0"/>
          <p:nvPr/>
        </p:nvPicPr>
        <p:blipFill rotWithShape="1">
          <a:blip r:embed="rId4">
            <a:alphaModFix/>
          </a:blip>
          <a:srcRect b="0" l="0" r="0" t="0"/>
          <a:stretch/>
        </p:blipFill>
        <p:spPr>
          <a:xfrm>
            <a:off x="7549701" y="7300824"/>
            <a:ext cx="3990975" cy="3206146"/>
          </a:xfrm>
          <a:prstGeom prst="rect">
            <a:avLst/>
          </a:prstGeom>
          <a:noFill/>
          <a:ln>
            <a:noFill/>
          </a:ln>
        </p:spPr>
      </p:pic>
      <p:pic>
        <p:nvPicPr>
          <p:cNvPr id="781" name="Google Shape;781;g23998234a3f_4_105"/>
          <p:cNvPicPr preferRelativeResize="0"/>
          <p:nvPr/>
        </p:nvPicPr>
        <p:blipFill rotWithShape="1">
          <a:blip r:embed="rId5">
            <a:alphaModFix/>
          </a:blip>
          <a:srcRect b="0" l="0" r="0" t="0"/>
          <a:stretch/>
        </p:blipFill>
        <p:spPr>
          <a:xfrm>
            <a:off x="389938" y="11960058"/>
            <a:ext cx="12147500" cy="1646438"/>
          </a:xfrm>
          <a:prstGeom prst="rect">
            <a:avLst/>
          </a:prstGeom>
          <a:noFill/>
          <a:ln>
            <a:noFill/>
          </a:ln>
        </p:spPr>
      </p:pic>
      <p:pic>
        <p:nvPicPr>
          <p:cNvPr id="782" name="Google Shape;782;g23998234a3f_4_105"/>
          <p:cNvPicPr preferRelativeResize="0"/>
          <p:nvPr/>
        </p:nvPicPr>
        <p:blipFill rotWithShape="1">
          <a:blip r:embed="rId6">
            <a:alphaModFix/>
          </a:blip>
          <a:srcRect b="0" l="0" r="0" t="0"/>
          <a:stretch/>
        </p:blipFill>
        <p:spPr>
          <a:xfrm>
            <a:off x="14090063" y="6277693"/>
            <a:ext cx="9458325" cy="2552700"/>
          </a:xfrm>
          <a:prstGeom prst="rect">
            <a:avLst/>
          </a:prstGeom>
          <a:noFill/>
          <a:ln>
            <a:noFill/>
          </a:ln>
        </p:spPr>
      </p:pic>
      <p:pic>
        <p:nvPicPr>
          <p:cNvPr id="783" name="Google Shape;783;g23998234a3f_4_105"/>
          <p:cNvPicPr preferRelativeResize="0"/>
          <p:nvPr/>
        </p:nvPicPr>
        <p:blipFill rotWithShape="1">
          <a:blip r:embed="rId7">
            <a:alphaModFix/>
          </a:blip>
          <a:srcRect b="0" l="0" r="0" t="0"/>
          <a:stretch/>
        </p:blipFill>
        <p:spPr>
          <a:xfrm>
            <a:off x="389990" y="15660790"/>
            <a:ext cx="10532031" cy="1646450"/>
          </a:xfrm>
          <a:prstGeom prst="rect">
            <a:avLst/>
          </a:prstGeom>
          <a:noFill/>
          <a:ln>
            <a:noFill/>
          </a:ln>
        </p:spPr>
      </p:pic>
      <p:pic>
        <p:nvPicPr>
          <p:cNvPr id="784" name="Google Shape;784;g23998234a3f_4_105"/>
          <p:cNvPicPr preferRelativeResize="0"/>
          <p:nvPr/>
        </p:nvPicPr>
        <p:blipFill rotWithShape="1">
          <a:blip r:embed="rId8">
            <a:alphaModFix/>
          </a:blip>
          <a:srcRect b="0" l="0" r="0" t="0"/>
          <a:stretch/>
        </p:blipFill>
        <p:spPr>
          <a:xfrm>
            <a:off x="13341263" y="12419506"/>
            <a:ext cx="5391150" cy="2047875"/>
          </a:xfrm>
          <a:prstGeom prst="rect">
            <a:avLst/>
          </a:prstGeom>
          <a:noFill/>
          <a:ln>
            <a:noFill/>
          </a:ln>
        </p:spPr>
      </p:pic>
      <p:pic>
        <p:nvPicPr>
          <p:cNvPr id="785" name="Google Shape;785;g23998234a3f_4_105"/>
          <p:cNvPicPr preferRelativeResize="0"/>
          <p:nvPr/>
        </p:nvPicPr>
        <p:blipFill rotWithShape="1">
          <a:blip r:embed="rId9">
            <a:alphaModFix/>
          </a:blip>
          <a:srcRect b="0" l="0" r="0" t="0"/>
          <a:stretch/>
        </p:blipFill>
        <p:spPr>
          <a:xfrm>
            <a:off x="19536213" y="12298793"/>
            <a:ext cx="7477125" cy="2247900"/>
          </a:xfrm>
          <a:prstGeom prst="rect">
            <a:avLst/>
          </a:prstGeom>
          <a:noFill/>
          <a:ln>
            <a:noFill/>
          </a:ln>
        </p:spPr>
      </p:pic>
      <p:pic>
        <p:nvPicPr>
          <p:cNvPr id="786" name="Google Shape;786;g23998234a3f_4_105"/>
          <p:cNvPicPr preferRelativeResize="0"/>
          <p:nvPr/>
        </p:nvPicPr>
        <p:blipFill rotWithShape="1">
          <a:blip r:embed="rId10">
            <a:alphaModFix/>
          </a:blip>
          <a:srcRect b="0" l="0" r="0" t="0"/>
          <a:stretch/>
        </p:blipFill>
        <p:spPr>
          <a:xfrm>
            <a:off x="20074213" y="18015093"/>
            <a:ext cx="7648575" cy="3390900"/>
          </a:xfrm>
          <a:prstGeom prst="rect">
            <a:avLst/>
          </a:prstGeom>
          <a:noFill/>
          <a:ln>
            <a:noFill/>
          </a:ln>
        </p:spPr>
      </p:pic>
      <p:pic>
        <p:nvPicPr>
          <p:cNvPr id="787" name="Google Shape;787;g23998234a3f_4_105"/>
          <p:cNvPicPr preferRelativeResize="0"/>
          <p:nvPr/>
        </p:nvPicPr>
        <p:blipFill rotWithShape="1">
          <a:blip r:embed="rId11">
            <a:alphaModFix/>
          </a:blip>
          <a:srcRect b="0" l="0" r="0" t="0"/>
          <a:stretch/>
        </p:blipFill>
        <p:spPr>
          <a:xfrm>
            <a:off x="13134125" y="18056489"/>
            <a:ext cx="6940100" cy="2735675"/>
          </a:xfrm>
          <a:prstGeom prst="rect">
            <a:avLst/>
          </a:prstGeom>
          <a:noFill/>
          <a:ln>
            <a:noFill/>
          </a:ln>
        </p:spPr>
      </p:pic>
      <p:pic>
        <p:nvPicPr>
          <p:cNvPr id="788" name="Google Shape;788;g23998234a3f_4_105"/>
          <p:cNvPicPr preferRelativeResize="0"/>
          <p:nvPr/>
        </p:nvPicPr>
        <p:blipFill rotWithShape="1">
          <a:blip r:embed="rId12">
            <a:alphaModFix/>
          </a:blip>
          <a:srcRect b="0" l="0" r="0" t="0"/>
          <a:stretch/>
        </p:blipFill>
        <p:spPr>
          <a:xfrm>
            <a:off x="2774928" y="5144227"/>
            <a:ext cx="7477126" cy="1370998"/>
          </a:xfrm>
          <a:prstGeom prst="rect">
            <a:avLst/>
          </a:prstGeom>
          <a:noFill/>
          <a:ln>
            <a:noFill/>
          </a:ln>
        </p:spPr>
      </p:pic>
      <p:pic>
        <p:nvPicPr>
          <p:cNvPr id="789" name="Google Shape;789;g23998234a3f_4_105"/>
          <p:cNvPicPr preferRelativeResize="0"/>
          <p:nvPr/>
        </p:nvPicPr>
        <p:blipFill rotWithShape="1">
          <a:blip r:embed="rId13">
            <a:alphaModFix/>
          </a:blip>
          <a:srcRect b="0" l="0" r="0" t="0"/>
          <a:stretch/>
        </p:blipFill>
        <p:spPr>
          <a:xfrm rot="5400000">
            <a:off x="31641938" y="6798550"/>
            <a:ext cx="1819275" cy="7391400"/>
          </a:xfrm>
          <a:prstGeom prst="rect">
            <a:avLst/>
          </a:prstGeom>
          <a:noFill/>
          <a:ln>
            <a:noFill/>
          </a:ln>
        </p:spPr>
      </p:pic>
      <p:pic>
        <p:nvPicPr>
          <p:cNvPr id="790" name="Google Shape;790;g23998234a3f_4_105"/>
          <p:cNvPicPr preferRelativeResize="0"/>
          <p:nvPr/>
        </p:nvPicPr>
        <p:blipFill rotWithShape="1">
          <a:blip r:embed="rId5">
            <a:alphaModFix/>
          </a:blip>
          <a:srcRect b="0" l="0" r="0" t="0"/>
          <a:stretch/>
        </p:blipFill>
        <p:spPr>
          <a:xfrm>
            <a:off x="27817138" y="13860533"/>
            <a:ext cx="12147500" cy="1646438"/>
          </a:xfrm>
          <a:prstGeom prst="rect">
            <a:avLst/>
          </a:prstGeom>
          <a:noFill/>
          <a:ln>
            <a:noFill/>
          </a:ln>
        </p:spPr>
      </p:pic>
      <p:pic>
        <p:nvPicPr>
          <p:cNvPr id="791" name="Google Shape;791;g23998234a3f_4_105"/>
          <p:cNvPicPr preferRelativeResize="0"/>
          <p:nvPr/>
        </p:nvPicPr>
        <p:blipFill rotWithShape="1">
          <a:blip r:embed="rId7">
            <a:alphaModFix/>
          </a:blip>
          <a:srcRect b="0" l="0" r="0" t="0"/>
          <a:stretch/>
        </p:blipFill>
        <p:spPr>
          <a:xfrm>
            <a:off x="27817138" y="15506963"/>
            <a:ext cx="11515725" cy="1800225"/>
          </a:xfrm>
          <a:prstGeom prst="rect">
            <a:avLst/>
          </a:prstGeom>
          <a:noFill/>
          <a:ln>
            <a:noFill/>
          </a:ln>
        </p:spPr>
      </p:pic>
      <p:pic>
        <p:nvPicPr>
          <p:cNvPr id="792" name="Google Shape;792;g23998234a3f_4_105"/>
          <p:cNvPicPr preferRelativeResize="0"/>
          <p:nvPr/>
        </p:nvPicPr>
        <p:blipFill rotWithShape="1">
          <a:blip r:embed="rId14">
            <a:alphaModFix/>
          </a:blip>
          <a:srcRect b="0" l="0" r="0" t="0"/>
          <a:stretch/>
        </p:blipFill>
        <p:spPr>
          <a:xfrm>
            <a:off x="28088328" y="19327809"/>
            <a:ext cx="3990975" cy="1962150"/>
          </a:xfrm>
          <a:prstGeom prst="rect">
            <a:avLst/>
          </a:prstGeom>
          <a:noFill/>
          <a:ln>
            <a:noFill/>
          </a:ln>
        </p:spPr>
      </p:pic>
      <p:pic>
        <p:nvPicPr>
          <p:cNvPr id="793" name="Google Shape;793;g23998234a3f_4_105"/>
          <p:cNvPicPr preferRelativeResize="0"/>
          <p:nvPr/>
        </p:nvPicPr>
        <p:blipFill rotWithShape="1">
          <a:blip r:embed="rId15">
            <a:alphaModFix/>
          </a:blip>
          <a:srcRect b="0" l="0" r="0" t="0"/>
          <a:stretch/>
        </p:blipFill>
        <p:spPr>
          <a:xfrm>
            <a:off x="33036730" y="19251595"/>
            <a:ext cx="6461374" cy="5429225"/>
          </a:xfrm>
          <a:prstGeom prst="rect">
            <a:avLst/>
          </a:prstGeom>
          <a:noFill/>
          <a:ln>
            <a:noFill/>
          </a:ln>
        </p:spPr>
      </p:pic>
      <p:sp>
        <p:nvSpPr>
          <p:cNvPr id="794" name="Google Shape;794;g23998234a3f_4_105"/>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4/25/23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g23312440cc2_3_724"/>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#27</a:t>
            </a:r>
            <a:r>
              <a:rPr lang="en-US" sz="10080"/>
              <a:t>	Start: 15,190		Stop: 15,651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801" name="Google Shape;801;g23312440cc2_3_724"/>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endParaRPr sz="4400"/>
          </a:p>
          <a:p>
            <a:pPr indent="0" lvl="0" marL="457200" rtl="0" algn="l">
              <a:lnSpc>
                <a:spcPct val="90000"/>
              </a:lnSpc>
              <a:spcBef>
                <a:spcPts val="3600"/>
              </a:spcBef>
              <a:spcAft>
                <a:spcPts val="0"/>
              </a:spcAft>
              <a:buSzPts val="1800"/>
              <a:buNone/>
            </a:pPr>
            <a:r>
              <a:rPr lang="en-US" sz="4400"/>
              <a:t>Both	</a:t>
            </a:r>
            <a:endParaRPr sz="4400"/>
          </a:p>
          <a:p>
            <a:pPr indent="0" lvl="0" marL="457200" rtl="0" algn="l">
              <a:lnSpc>
                <a:spcPct val="90000"/>
              </a:lnSpc>
              <a:spcBef>
                <a:spcPts val="3600"/>
              </a:spcBef>
              <a:spcAft>
                <a:spcPts val="0"/>
              </a:spcAft>
              <a:buSzPts val="18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1645920" rtl="0" algn="l">
              <a:lnSpc>
                <a:spcPct val="90000"/>
              </a:lnSpc>
              <a:spcBef>
                <a:spcPts val="1800"/>
              </a:spcBef>
              <a:spcAft>
                <a:spcPts val="0"/>
              </a:spcAft>
              <a:buClr>
                <a:schemeClr val="dk1"/>
              </a:buClr>
              <a:buSzPts val="4000"/>
              <a:buNone/>
            </a:pPr>
            <a:r>
              <a:t/>
            </a:r>
            <a:endParaRPr sz="4000"/>
          </a:p>
          <a:p>
            <a:pPr indent="0" lvl="0" marL="822960" rtl="0" algn="l">
              <a:lnSpc>
                <a:spcPct val="90000"/>
              </a:lnSpc>
              <a:spcBef>
                <a:spcPts val="3600"/>
              </a:spcBef>
              <a:spcAft>
                <a:spcPts val="0"/>
              </a:spcAft>
              <a:buSzPts val="1800"/>
              <a:buNone/>
            </a:pPr>
            <a:r>
              <a:t/>
            </a:r>
            <a:endParaRPr sz="4800"/>
          </a:p>
          <a:p>
            <a:pPr indent="0" lvl="0" marL="82296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Clr>
                <a:schemeClr val="dk1"/>
              </a:buClr>
              <a:buSzPts val="4800"/>
              <a:buChar char="•"/>
            </a:pPr>
            <a:r>
              <a:rPr lang="en-US" sz="4800"/>
              <a:t>Phagesdb: Tempo, E: 2e-74</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NCBI: Marcie, E:9e-77, Percent Identity: 81.05%</a:t>
            </a:r>
            <a:endParaRPr sz="4800"/>
          </a:p>
          <a:p>
            <a:pPr indent="0" lvl="0" marL="0" rtl="0" algn="l">
              <a:lnSpc>
                <a:spcPct val="90000"/>
              </a:lnSpc>
              <a:spcBef>
                <a:spcPts val="3600"/>
              </a:spcBef>
              <a:spcAft>
                <a:spcPts val="0"/>
              </a:spcAft>
              <a:buClr>
                <a:schemeClr val="dk1"/>
              </a:buClr>
              <a:buSzPts val="4800"/>
              <a:buNone/>
            </a:pPr>
            <a:r>
              <a:t/>
            </a:r>
            <a:endParaRPr/>
          </a:p>
        </p:txBody>
      </p:sp>
      <p:sp>
        <p:nvSpPr>
          <p:cNvPr id="802" name="Google Shape;802;g23312440cc2_3_724"/>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z=3.286, final:-1.931</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 best scores</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dk1"/>
                </a:solidFill>
                <a:latin typeface="Calibri"/>
                <a:ea typeface="Calibri"/>
                <a:cs typeface="Calibri"/>
                <a:sym typeface="Calibri"/>
              </a:rPr>
              <a:t>Phagesdb: OneInAGillion, e-value: and Phagesdb:Tempo, 1:1, e-value: 5e-91/4e-91</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Called most annotate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10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t/>
            </a:r>
            <a:endParaRPr b="0" i="0" sz="1400" u="none" cap="none" strike="noStrike">
              <a:solidFill>
                <a:srgbClr val="000000"/>
              </a:solidFill>
              <a:latin typeface="Arial"/>
              <a:ea typeface="Arial"/>
              <a:cs typeface="Arial"/>
              <a:sym typeface="Arial"/>
            </a:endParaRPr>
          </a:p>
        </p:txBody>
      </p:sp>
      <p:sp>
        <p:nvSpPr>
          <p:cNvPr id="803" name="Google Shape;803;g23312440cc2_3_724"/>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Kelcole_25 and OneinaGillian_26, upstream of major tail protein, downstream of major capsid hexamer protein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OneinaGillian_26,  e= 2e-74 , function unknown, phagesdb;  Phage Tempo, hypothetical protein, e=4e-91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804" name="Google Shape;804;g23312440cc2_3_724"/>
          <p:cNvPicPr preferRelativeResize="0"/>
          <p:nvPr/>
        </p:nvPicPr>
        <p:blipFill rotWithShape="1">
          <a:blip r:embed="rId4">
            <a:alphaModFix/>
          </a:blip>
          <a:srcRect b="0" l="0" r="0" t="0"/>
          <a:stretch/>
        </p:blipFill>
        <p:spPr>
          <a:xfrm>
            <a:off x="2568924" y="5742400"/>
            <a:ext cx="5770099" cy="735675"/>
          </a:xfrm>
          <a:prstGeom prst="rect">
            <a:avLst/>
          </a:prstGeom>
          <a:noFill/>
          <a:ln>
            <a:noFill/>
          </a:ln>
        </p:spPr>
      </p:pic>
      <p:pic>
        <p:nvPicPr>
          <p:cNvPr id="805" name="Google Shape;805;g23312440cc2_3_724"/>
          <p:cNvPicPr preferRelativeResize="0"/>
          <p:nvPr/>
        </p:nvPicPr>
        <p:blipFill rotWithShape="1">
          <a:blip r:embed="rId5">
            <a:alphaModFix/>
          </a:blip>
          <a:srcRect b="0" l="0" r="0" t="0"/>
          <a:stretch/>
        </p:blipFill>
        <p:spPr>
          <a:xfrm>
            <a:off x="2232299" y="8629762"/>
            <a:ext cx="3836419" cy="3644600"/>
          </a:xfrm>
          <a:prstGeom prst="rect">
            <a:avLst/>
          </a:prstGeom>
          <a:noFill/>
          <a:ln>
            <a:noFill/>
          </a:ln>
        </p:spPr>
      </p:pic>
      <p:pic>
        <p:nvPicPr>
          <p:cNvPr id="806" name="Google Shape;806;g23312440cc2_3_724"/>
          <p:cNvPicPr preferRelativeResize="0"/>
          <p:nvPr/>
        </p:nvPicPr>
        <p:blipFill rotWithShape="1">
          <a:blip r:embed="rId6">
            <a:alphaModFix/>
          </a:blip>
          <a:srcRect b="0" l="0" r="0" t="0"/>
          <a:stretch/>
        </p:blipFill>
        <p:spPr>
          <a:xfrm>
            <a:off x="768924" y="15015301"/>
            <a:ext cx="11857699" cy="1457600"/>
          </a:xfrm>
          <a:prstGeom prst="rect">
            <a:avLst/>
          </a:prstGeom>
          <a:noFill/>
          <a:ln>
            <a:noFill/>
          </a:ln>
        </p:spPr>
      </p:pic>
      <p:pic>
        <p:nvPicPr>
          <p:cNvPr id="807" name="Google Shape;807;g23312440cc2_3_724"/>
          <p:cNvPicPr preferRelativeResize="0"/>
          <p:nvPr/>
        </p:nvPicPr>
        <p:blipFill rotWithShape="1">
          <a:blip r:embed="rId7">
            <a:alphaModFix/>
          </a:blip>
          <a:srcRect b="0" l="0" r="0" t="0"/>
          <a:stretch/>
        </p:blipFill>
        <p:spPr>
          <a:xfrm>
            <a:off x="339975" y="18548188"/>
            <a:ext cx="11869000" cy="1457600"/>
          </a:xfrm>
          <a:prstGeom prst="rect">
            <a:avLst/>
          </a:prstGeom>
          <a:noFill/>
          <a:ln>
            <a:noFill/>
          </a:ln>
        </p:spPr>
      </p:pic>
      <p:pic>
        <p:nvPicPr>
          <p:cNvPr id="808" name="Google Shape;808;g23312440cc2_3_724"/>
          <p:cNvPicPr preferRelativeResize="0"/>
          <p:nvPr/>
        </p:nvPicPr>
        <p:blipFill rotWithShape="1">
          <a:blip r:embed="rId8">
            <a:alphaModFix/>
          </a:blip>
          <a:srcRect b="0" l="0" r="0" t="0"/>
          <a:stretch/>
        </p:blipFill>
        <p:spPr>
          <a:xfrm>
            <a:off x="14090063" y="8017043"/>
            <a:ext cx="10058400" cy="2743200"/>
          </a:xfrm>
          <a:prstGeom prst="rect">
            <a:avLst/>
          </a:prstGeom>
          <a:noFill/>
          <a:ln>
            <a:noFill/>
          </a:ln>
        </p:spPr>
      </p:pic>
      <p:pic>
        <p:nvPicPr>
          <p:cNvPr id="809" name="Google Shape;809;g23312440cc2_3_724"/>
          <p:cNvPicPr preferRelativeResize="0"/>
          <p:nvPr/>
        </p:nvPicPr>
        <p:blipFill rotWithShape="1">
          <a:blip r:embed="rId9">
            <a:alphaModFix/>
          </a:blip>
          <a:srcRect b="0" l="0" r="0" t="0"/>
          <a:stretch/>
        </p:blipFill>
        <p:spPr>
          <a:xfrm>
            <a:off x="13105410" y="13057499"/>
            <a:ext cx="6067133" cy="2743200"/>
          </a:xfrm>
          <a:prstGeom prst="rect">
            <a:avLst/>
          </a:prstGeom>
          <a:noFill/>
          <a:ln>
            <a:noFill/>
          </a:ln>
        </p:spPr>
      </p:pic>
      <p:pic>
        <p:nvPicPr>
          <p:cNvPr id="810" name="Google Shape;810;g23312440cc2_3_724"/>
          <p:cNvPicPr preferRelativeResize="0"/>
          <p:nvPr/>
        </p:nvPicPr>
        <p:blipFill rotWithShape="1">
          <a:blip r:embed="rId10">
            <a:alphaModFix/>
          </a:blip>
          <a:srcRect b="0" l="0" r="0" t="0"/>
          <a:stretch/>
        </p:blipFill>
        <p:spPr>
          <a:xfrm>
            <a:off x="19462651" y="13013438"/>
            <a:ext cx="6067126" cy="2831325"/>
          </a:xfrm>
          <a:prstGeom prst="rect">
            <a:avLst/>
          </a:prstGeom>
          <a:noFill/>
          <a:ln>
            <a:noFill/>
          </a:ln>
        </p:spPr>
      </p:pic>
      <p:pic>
        <p:nvPicPr>
          <p:cNvPr id="811" name="Google Shape;811;g23312440cc2_3_724"/>
          <p:cNvPicPr preferRelativeResize="0"/>
          <p:nvPr/>
        </p:nvPicPr>
        <p:blipFill rotWithShape="1">
          <a:blip r:embed="rId11">
            <a:alphaModFix/>
          </a:blip>
          <a:srcRect b="0" l="0" r="0" t="0"/>
          <a:stretch/>
        </p:blipFill>
        <p:spPr>
          <a:xfrm>
            <a:off x="13470725" y="17425125"/>
            <a:ext cx="4360074" cy="2564850"/>
          </a:xfrm>
          <a:prstGeom prst="rect">
            <a:avLst/>
          </a:prstGeom>
          <a:noFill/>
          <a:ln>
            <a:noFill/>
          </a:ln>
        </p:spPr>
      </p:pic>
      <p:pic>
        <p:nvPicPr>
          <p:cNvPr id="812" name="Google Shape;812;g23312440cc2_3_724"/>
          <p:cNvPicPr preferRelativeResize="0"/>
          <p:nvPr/>
        </p:nvPicPr>
        <p:blipFill rotWithShape="1">
          <a:blip r:embed="rId12">
            <a:alphaModFix/>
          </a:blip>
          <a:srcRect b="0" l="0" r="0" t="0"/>
          <a:stretch/>
        </p:blipFill>
        <p:spPr>
          <a:xfrm>
            <a:off x="18683764" y="17328993"/>
            <a:ext cx="6181725" cy="1219200"/>
          </a:xfrm>
          <a:prstGeom prst="rect">
            <a:avLst/>
          </a:prstGeom>
          <a:noFill/>
          <a:ln>
            <a:noFill/>
          </a:ln>
        </p:spPr>
      </p:pic>
      <p:pic>
        <p:nvPicPr>
          <p:cNvPr id="813" name="Google Shape;813;g23312440cc2_3_724"/>
          <p:cNvPicPr preferRelativeResize="0"/>
          <p:nvPr/>
        </p:nvPicPr>
        <p:blipFill rotWithShape="1">
          <a:blip r:embed="rId13">
            <a:alphaModFix/>
          </a:blip>
          <a:srcRect b="0" l="0" r="0" t="0"/>
          <a:stretch/>
        </p:blipFill>
        <p:spPr>
          <a:xfrm>
            <a:off x="19889138" y="19317156"/>
            <a:ext cx="6267450" cy="2295525"/>
          </a:xfrm>
          <a:prstGeom prst="rect">
            <a:avLst/>
          </a:prstGeom>
          <a:noFill/>
          <a:ln>
            <a:noFill/>
          </a:ln>
        </p:spPr>
      </p:pic>
      <p:pic>
        <p:nvPicPr>
          <p:cNvPr id="814" name="Google Shape;814;g23312440cc2_3_724"/>
          <p:cNvPicPr preferRelativeResize="0"/>
          <p:nvPr/>
        </p:nvPicPr>
        <p:blipFill rotWithShape="1">
          <a:blip r:embed="rId14">
            <a:alphaModFix/>
          </a:blip>
          <a:srcRect b="0" l="0" r="0" t="0"/>
          <a:stretch/>
        </p:blipFill>
        <p:spPr>
          <a:xfrm>
            <a:off x="26368671" y="15844777"/>
            <a:ext cx="5770101" cy="1099531"/>
          </a:xfrm>
          <a:prstGeom prst="rect">
            <a:avLst/>
          </a:prstGeom>
          <a:noFill/>
          <a:ln>
            <a:noFill/>
          </a:ln>
        </p:spPr>
      </p:pic>
      <p:pic>
        <p:nvPicPr>
          <p:cNvPr id="815" name="Google Shape;815;g23312440cc2_3_724"/>
          <p:cNvPicPr preferRelativeResize="0"/>
          <p:nvPr/>
        </p:nvPicPr>
        <p:blipFill rotWithShape="1">
          <a:blip r:embed="rId15">
            <a:alphaModFix/>
          </a:blip>
          <a:srcRect b="0" l="0" r="0" t="0"/>
          <a:stretch/>
        </p:blipFill>
        <p:spPr>
          <a:xfrm>
            <a:off x="32365800" y="14295476"/>
            <a:ext cx="10058399" cy="1832248"/>
          </a:xfrm>
          <a:prstGeom prst="rect">
            <a:avLst/>
          </a:prstGeom>
          <a:noFill/>
          <a:ln>
            <a:noFill/>
          </a:ln>
        </p:spPr>
      </p:pic>
      <p:pic>
        <p:nvPicPr>
          <p:cNvPr id="816" name="Google Shape;816;g23312440cc2_3_724"/>
          <p:cNvPicPr preferRelativeResize="0"/>
          <p:nvPr/>
        </p:nvPicPr>
        <p:blipFill rotWithShape="1">
          <a:blip r:embed="rId16">
            <a:alphaModFix/>
          </a:blip>
          <a:srcRect b="0" l="0" r="0" t="0"/>
          <a:stretch/>
        </p:blipFill>
        <p:spPr>
          <a:xfrm>
            <a:off x="35169763" y="18663818"/>
            <a:ext cx="8555182" cy="3602182"/>
          </a:xfrm>
          <a:prstGeom prst="rect">
            <a:avLst/>
          </a:prstGeom>
          <a:noFill/>
          <a:ln>
            <a:noFill/>
          </a:ln>
        </p:spPr>
      </p:pic>
      <p:pic>
        <p:nvPicPr>
          <p:cNvPr id="817" name="Google Shape;817;g23312440cc2_3_724"/>
          <p:cNvPicPr preferRelativeResize="0"/>
          <p:nvPr/>
        </p:nvPicPr>
        <p:blipFill rotWithShape="1">
          <a:blip r:embed="rId17">
            <a:alphaModFix/>
          </a:blip>
          <a:srcRect b="0" l="0" r="0" t="0"/>
          <a:stretch/>
        </p:blipFill>
        <p:spPr>
          <a:xfrm>
            <a:off x="35828713" y="22571656"/>
            <a:ext cx="7896225" cy="2019300"/>
          </a:xfrm>
          <a:prstGeom prst="rect">
            <a:avLst/>
          </a:prstGeom>
          <a:noFill/>
          <a:ln>
            <a:noFill/>
          </a:ln>
        </p:spPr>
      </p:pic>
      <p:pic>
        <p:nvPicPr>
          <p:cNvPr id="818" name="Google Shape;818;g23312440cc2_3_724"/>
          <p:cNvPicPr preferRelativeResize="0"/>
          <p:nvPr/>
        </p:nvPicPr>
        <p:blipFill rotWithShape="1">
          <a:blip r:embed="rId18">
            <a:alphaModFix/>
          </a:blip>
          <a:srcRect b="0" l="0" r="0" t="0"/>
          <a:stretch/>
        </p:blipFill>
        <p:spPr>
          <a:xfrm>
            <a:off x="40198888" y="24896618"/>
            <a:ext cx="3526053" cy="2230582"/>
          </a:xfrm>
          <a:prstGeom prst="rect">
            <a:avLst/>
          </a:prstGeom>
          <a:noFill/>
          <a:ln>
            <a:noFill/>
          </a:ln>
        </p:spPr>
      </p:pic>
      <p:pic>
        <p:nvPicPr>
          <p:cNvPr id="819" name="Google Shape;819;g23312440cc2_3_724"/>
          <p:cNvPicPr preferRelativeResize="0"/>
          <p:nvPr/>
        </p:nvPicPr>
        <p:blipFill rotWithShape="1">
          <a:blip r:embed="rId19">
            <a:alphaModFix/>
          </a:blip>
          <a:srcRect b="0" l="0" r="0" t="0"/>
          <a:stretch/>
        </p:blipFill>
        <p:spPr>
          <a:xfrm>
            <a:off x="36312763" y="24896618"/>
            <a:ext cx="2563950" cy="2319765"/>
          </a:xfrm>
          <a:prstGeom prst="rect">
            <a:avLst/>
          </a:prstGeom>
          <a:noFill/>
          <a:ln>
            <a:noFill/>
          </a:ln>
        </p:spPr>
      </p:pic>
      <p:pic>
        <p:nvPicPr>
          <p:cNvPr id="820" name="Google Shape;820;g23312440cc2_3_724"/>
          <p:cNvPicPr preferRelativeResize="0"/>
          <p:nvPr/>
        </p:nvPicPr>
        <p:blipFill rotWithShape="1">
          <a:blip r:embed="rId20">
            <a:alphaModFix/>
          </a:blip>
          <a:srcRect b="0" l="0" r="0" t="0"/>
          <a:stretch/>
        </p:blipFill>
        <p:spPr>
          <a:xfrm>
            <a:off x="28648081" y="19029228"/>
            <a:ext cx="4360074" cy="3117961"/>
          </a:xfrm>
          <a:prstGeom prst="rect">
            <a:avLst/>
          </a:prstGeom>
          <a:noFill/>
          <a:ln>
            <a:noFill/>
          </a:ln>
        </p:spPr>
      </p:pic>
      <p:pic>
        <p:nvPicPr>
          <p:cNvPr id="821" name="Google Shape;821;g23312440cc2_3_724"/>
          <p:cNvPicPr preferRelativeResize="0"/>
          <p:nvPr/>
        </p:nvPicPr>
        <p:blipFill rotWithShape="1">
          <a:blip r:embed="rId21">
            <a:alphaModFix/>
          </a:blip>
          <a:srcRect b="0" l="0" r="0" t="0"/>
          <a:stretch/>
        </p:blipFill>
        <p:spPr>
          <a:xfrm>
            <a:off x="29180211" y="22838347"/>
            <a:ext cx="6462787" cy="2295525"/>
          </a:xfrm>
          <a:prstGeom prst="rect">
            <a:avLst/>
          </a:prstGeom>
          <a:noFill/>
          <a:ln>
            <a:noFill/>
          </a:ln>
        </p:spPr>
      </p:pic>
      <p:pic>
        <p:nvPicPr>
          <p:cNvPr id="822" name="Google Shape;822;g23312440cc2_3_724"/>
          <p:cNvPicPr preferRelativeResize="0"/>
          <p:nvPr/>
        </p:nvPicPr>
        <p:blipFill rotWithShape="1">
          <a:blip r:embed="rId22">
            <a:alphaModFix/>
          </a:blip>
          <a:srcRect b="0" l="0" r="0" t="0"/>
          <a:stretch/>
        </p:blipFill>
        <p:spPr>
          <a:xfrm>
            <a:off x="34561186" y="9080739"/>
            <a:ext cx="6067125" cy="3774275"/>
          </a:xfrm>
          <a:prstGeom prst="rect">
            <a:avLst/>
          </a:prstGeom>
          <a:noFill/>
          <a:ln>
            <a:noFill/>
          </a:ln>
        </p:spPr>
      </p:pic>
      <p:sp>
        <p:nvSpPr>
          <p:cNvPr id="823" name="Google Shape;823;g23312440cc2_3_724"/>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g23312440cc2_3_827"/>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#28</a:t>
            </a:r>
            <a:r>
              <a:rPr lang="en-US" sz="10080"/>
              <a:t>	Start:15681		Stop:16622 	</a:t>
            </a:r>
            <a:br>
              <a:rPr lang="en-US" sz="10080"/>
            </a:br>
            <a:r>
              <a:rPr lang="en-US" sz="6480"/>
              <a:t>*</a:t>
            </a:r>
            <a:r>
              <a:rPr lang="en-US" sz="7200"/>
              <a:t>Highlight start if changed from original call*</a:t>
            </a:r>
            <a:endParaRPr sz="10080"/>
          </a:p>
        </p:txBody>
      </p:sp>
      <p:sp>
        <p:nvSpPr>
          <p:cNvPr id="830" name="Google Shape;830;g23312440cc2_3_827"/>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6600"/>
              <a:buChar char="•"/>
            </a:pPr>
            <a:r>
              <a:rPr lang="en-US" sz="6600"/>
              <a:t>Tempo, OneInAGillion, and Marcie have high similarity. </a:t>
            </a:r>
            <a:endParaRPr sz="6600"/>
          </a:p>
          <a:p>
            <a:pPr indent="0" lvl="0" marL="0" rtl="0" algn="l">
              <a:lnSpc>
                <a:spcPct val="90000"/>
              </a:lnSpc>
              <a:spcBef>
                <a:spcPts val="3600"/>
              </a:spcBef>
              <a:spcAft>
                <a:spcPts val="0"/>
              </a:spcAft>
              <a:buClr>
                <a:schemeClr val="dk1"/>
              </a:buClr>
              <a:buSzPts val="4800"/>
              <a:buNone/>
            </a:pPr>
            <a:r>
              <a:rPr lang="en-US" sz="4800"/>
              <a:t>	</a:t>
            </a:r>
            <a:endParaRPr/>
          </a:p>
        </p:txBody>
      </p:sp>
      <p:sp>
        <p:nvSpPr>
          <p:cNvPr id="831" name="Google Shape;831;g23312440cc2_3_827"/>
          <p:cNvSpPr txBox="1"/>
          <p:nvPr/>
        </p:nvSpPr>
        <p:spPr>
          <a:xfrm>
            <a:off x="13092550" y="2705100"/>
            <a:ext cx="14672100" cy="20820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2.374, final= -3.837</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dk1"/>
                </a:solidFill>
                <a:latin typeface="Calibri"/>
                <a:ea typeface="Calibri"/>
                <a:cs typeface="Calibri"/>
                <a:sym typeface="Calibri"/>
              </a:rPr>
              <a:t>NCBI Tempo, OneInAGillion, 1:1, e-value: 0.0/ e-value: 0.0</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RobinRose, Kelcole, 1:1, e-value: 0.0/ e-value: 0.0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29</a:t>
            </a:r>
            <a:r>
              <a:rPr b="0" i="0" lang="en-US" sz="4400" u="none" cap="none" strike="noStrike">
                <a:solidFill>
                  <a:schemeClr val="dk1"/>
                </a:solidFill>
                <a:latin typeface="Calibri"/>
                <a:ea typeface="Calibri"/>
                <a:cs typeface="Calibri"/>
                <a:sym typeface="Calibri"/>
              </a:rPr>
              <a:t> </a:t>
            </a:r>
            <a:r>
              <a:rPr b="1" i="0" lang="en-US" sz="4400" u="none" cap="none" strike="noStrike">
                <a:solidFill>
                  <a:schemeClr val="dk1"/>
                </a:solidFill>
                <a:latin typeface="Calibri"/>
                <a:ea typeface="Calibri"/>
                <a:cs typeface="Calibri"/>
                <a:sym typeface="Calibri"/>
              </a:rPr>
              <a:t>bp gap</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832" name="Google Shape;832;g23312440cc2_3_827"/>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major tail protein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Kelcole_26 and OneinaGillian_27, upstream of major capsid hexamer protein, downstream of major tail protein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Kelcole_26,  e= 0.0 , major tail protein, phagesdb;  Phage OneinaGillian, major tail protein, e=0.0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1" i="0" sz="6600" u="none" cap="none" strike="noStrike">
              <a:solidFill>
                <a:schemeClr val="dk1"/>
              </a:solidFill>
              <a:latin typeface="Calibri"/>
              <a:ea typeface="Calibri"/>
              <a:cs typeface="Calibri"/>
              <a:sym typeface="Calibri"/>
            </a:endParaRPr>
          </a:p>
        </p:txBody>
      </p:sp>
      <p:pic>
        <p:nvPicPr>
          <p:cNvPr id="833" name="Google Shape;833;g23312440cc2_3_827"/>
          <p:cNvPicPr preferRelativeResize="0"/>
          <p:nvPr/>
        </p:nvPicPr>
        <p:blipFill rotWithShape="1">
          <a:blip r:embed="rId4">
            <a:alphaModFix/>
          </a:blip>
          <a:srcRect b="0" l="0" r="0" t="0"/>
          <a:stretch/>
        </p:blipFill>
        <p:spPr>
          <a:xfrm>
            <a:off x="7946450" y="4508975"/>
            <a:ext cx="5863876" cy="772750"/>
          </a:xfrm>
          <a:prstGeom prst="rect">
            <a:avLst/>
          </a:prstGeom>
          <a:noFill/>
          <a:ln>
            <a:noFill/>
          </a:ln>
        </p:spPr>
      </p:pic>
      <p:pic>
        <p:nvPicPr>
          <p:cNvPr id="834" name="Google Shape;834;g23312440cc2_3_827"/>
          <p:cNvPicPr preferRelativeResize="0"/>
          <p:nvPr/>
        </p:nvPicPr>
        <p:blipFill rotWithShape="1">
          <a:blip r:embed="rId5">
            <a:alphaModFix/>
          </a:blip>
          <a:srcRect b="0" l="0" r="0" t="0"/>
          <a:stretch/>
        </p:blipFill>
        <p:spPr>
          <a:xfrm>
            <a:off x="926029" y="6357902"/>
            <a:ext cx="4210490" cy="2177425"/>
          </a:xfrm>
          <a:prstGeom prst="rect">
            <a:avLst/>
          </a:prstGeom>
          <a:noFill/>
          <a:ln>
            <a:noFill/>
          </a:ln>
        </p:spPr>
      </p:pic>
      <p:pic>
        <p:nvPicPr>
          <p:cNvPr id="835" name="Google Shape;835;g23312440cc2_3_827"/>
          <p:cNvPicPr preferRelativeResize="0"/>
          <p:nvPr/>
        </p:nvPicPr>
        <p:blipFill rotWithShape="1">
          <a:blip r:embed="rId6">
            <a:alphaModFix/>
          </a:blip>
          <a:srcRect b="0" l="0" r="0" t="0"/>
          <a:stretch/>
        </p:blipFill>
        <p:spPr>
          <a:xfrm>
            <a:off x="242688" y="11621288"/>
            <a:ext cx="11553825" cy="1609725"/>
          </a:xfrm>
          <a:prstGeom prst="rect">
            <a:avLst/>
          </a:prstGeom>
          <a:noFill/>
          <a:ln>
            <a:noFill/>
          </a:ln>
        </p:spPr>
      </p:pic>
      <p:pic>
        <p:nvPicPr>
          <p:cNvPr id="836" name="Google Shape;836;g23312440cc2_3_827"/>
          <p:cNvPicPr preferRelativeResize="0"/>
          <p:nvPr/>
        </p:nvPicPr>
        <p:blipFill rotWithShape="1">
          <a:blip r:embed="rId7">
            <a:alphaModFix/>
          </a:blip>
          <a:srcRect b="0" l="0" r="0" t="0"/>
          <a:stretch/>
        </p:blipFill>
        <p:spPr>
          <a:xfrm>
            <a:off x="13529213" y="5874118"/>
            <a:ext cx="6670469" cy="3602182"/>
          </a:xfrm>
          <a:prstGeom prst="rect">
            <a:avLst/>
          </a:prstGeom>
          <a:noFill/>
          <a:ln>
            <a:noFill/>
          </a:ln>
        </p:spPr>
      </p:pic>
      <p:pic>
        <p:nvPicPr>
          <p:cNvPr id="837" name="Google Shape;837;g23312440cc2_3_827"/>
          <p:cNvPicPr preferRelativeResize="0"/>
          <p:nvPr/>
        </p:nvPicPr>
        <p:blipFill rotWithShape="1">
          <a:blip r:embed="rId8">
            <a:alphaModFix/>
          </a:blip>
          <a:srcRect b="0" l="0" r="0" t="0"/>
          <a:stretch/>
        </p:blipFill>
        <p:spPr>
          <a:xfrm>
            <a:off x="242711" y="13765507"/>
            <a:ext cx="10260027" cy="2177425"/>
          </a:xfrm>
          <a:prstGeom prst="rect">
            <a:avLst/>
          </a:prstGeom>
          <a:noFill/>
          <a:ln>
            <a:noFill/>
          </a:ln>
        </p:spPr>
      </p:pic>
      <p:pic>
        <p:nvPicPr>
          <p:cNvPr id="838" name="Google Shape;838;g23312440cc2_3_827"/>
          <p:cNvPicPr preferRelativeResize="0"/>
          <p:nvPr/>
        </p:nvPicPr>
        <p:blipFill rotWithShape="1">
          <a:blip r:embed="rId9">
            <a:alphaModFix/>
          </a:blip>
          <a:srcRect b="0" l="0" r="0" t="0"/>
          <a:stretch/>
        </p:blipFill>
        <p:spPr>
          <a:xfrm>
            <a:off x="13092552" y="13338876"/>
            <a:ext cx="6195051" cy="3030675"/>
          </a:xfrm>
          <a:prstGeom prst="rect">
            <a:avLst/>
          </a:prstGeom>
          <a:noFill/>
          <a:ln>
            <a:noFill/>
          </a:ln>
        </p:spPr>
      </p:pic>
      <p:pic>
        <p:nvPicPr>
          <p:cNvPr id="839" name="Google Shape;839;g23312440cc2_3_827"/>
          <p:cNvPicPr preferRelativeResize="0"/>
          <p:nvPr/>
        </p:nvPicPr>
        <p:blipFill rotWithShape="1">
          <a:blip r:embed="rId10">
            <a:alphaModFix/>
          </a:blip>
          <a:srcRect b="0" l="0" r="0" t="0"/>
          <a:stretch/>
        </p:blipFill>
        <p:spPr>
          <a:xfrm>
            <a:off x="16894813" y="17150193"/>
            <a:ext cx="7067550" cy="1428750"/>
          </a:xfrm>
          <a:prstGeom prst="rect">
            <a:avLst/>
          </a:prstGeom>
          <a:noFill/>
          <a:ln>
            <a:noFill/>
          </a:ln>
        </p:spPr>
      </p:pic>
      <p:pic>
        <p:nvPicPr>
          <p:cNvPr id="840" name="Google Shape;840;g23312440cc2_3_827"/>
          <p:cNvPicPr preferRelativeResize="0"/>
          <p:nvPr/>
        </p:nvPicPr>
        <p:blipFill rotWithShape="1">
          <a:blip r:embed="rId11">
            <a:alphaModFix/>
          </a:blip>
          <a:srcRect b="0" l="0" r="0" t="0"/>
          <a:stretch/>
        </p:blipFill>
        <p:spPr>
          <a:xfrm>
            <a:off x="21912813" y="18883743"/>
            <a:ext cx="6276975" cy="1543050"/>
          </a:xfrm>
          <a:prstGeom prst="rect">
            <a:avLst/>
          </a:prstGeom>
          <a:noFill/>
          <a:ln>
            <a:noFill/>
          </a:ln>
        </p:spPr>
      </p:pic>
      <p:pic>
        <p:nvPicPr>
          <p:cNvPr id="841" name="Google Shape;841;g23312440cc2_3_827"/>
          <p:cNvPicPr preferRelativeResize="0"/>
          <p:nvPr/>
        </p:nvPicPr>
        <p:blipFill rotWithShape="1">
          <a:blip r:embed="rId12">
            <a:alphaModFix/>
          </a:blip>
          <a:srcRect b="0" l="0" r="0" t="0"/>
          <a:stretch/>
        </p:blipFill>
        <p:spPr>
          <a:xfrm>
            <a:off x="19701163" y="13149231"/>
            <a:ext cx="6524625" cy="3409950"/>
          </a:xfrm>
          <a:prstGeom prst="rect">
            <a:avLst/>
          </a:prstGeom>
          <a:noFill/>
          <a:ln>
            <a:noFill/>
          </a:ln>
        </p:spPr>
      </p:pic>
      <p:pic>
        <p:nvPicPr>
          <p:cNvPr id="842" name="Google Shape;842;g23312440cc2_3_827"/>
          <p:cNvPicPr preferRelativeResize="0"/>
          <p:nvPr/>
        </p:nvPicPr>
        <p:blipFill rotWithShape="1">
          <a:blip r:embed="rId13">
            <a:alphaModFix/>
          </a:blip>
          <a:srcRect b="0" l="0" r="0" t="0"/>
          <a:stretch/>
        </p:blipFill>
        <p:spPr>
          <a:xfrm>
            <a:off x="36731863" y="21620018"/>
            <a:ext cx="6441377" cy="3602182"/>
          </a:xfrm>
          <a:prstGeom prst="rect">
            <a:avLst/>
          </a:prstGeom>
          <a:noFill/>
          <a:ln>
            <a:noFill/>
          </a:ln>
        </p:spPr>
      </p:pic>
      <p:pic>
        <p:nvPicPr>
          <p:cNvPr id="843" name="Google Shape;843;g23312440cc2_3_827"/>
          <p:cNvPicPr preferRelativeResize="0"/>
          <p:nvPr/>
        </p:nvPicPr>
        <p:blipFill rotWithShape="1">
          <a:blip r:embed="rId14">
            <a:alphaModFix/>
          </a:blip>
          <a:srcRect b="0" l="0" r="0" t="0"/>
          <a:stretch/>
        </p:blipFill>
        <p:spPr>
          <a:xfrm>
            <a:off x="35847013" y="18702775"/>
            <a:ext cx="7326237" cy="1905000"/>
          </a:xfrm>
          <a:prstGeom prst="rect">
            <a:avLst/>
          </a:prstGeom>
          <a:noFill/>
          <a:ln>
            <a:noFill/>
          </a:ln>
        </p:spPr>
      </p:pic>
      <p:pic>
        <p:nvPicPr>
          <p:cNvPr id="844" name="Google Shape;844;g23312440cc2_3_827"/>
          <p:cNvPicPr preferRelativeResize="0"/>
          <p:nvPr/>
        </p:nvPicPr>
        <p:blipFill rotWithShape="1">
          <a:blip r:embed="rId15">
            <a:alphaModFix/>
          </a:blip>
          <a:srcRect b="0" l="0" r="0" t="0"/>
          <a:stretch/>
        </p:blipFill>
        <p:spPr>
          <a:xfrm>
            <a:off x="27806063" y="15302750"/>
            <a:ext cx="5638800" cy="1066800"/>
          </a:xfrm>
          <a:prstGeom prst="rect">
            <a:avLst/>
          </a:prstGeom>
          <a:noFill/>
          <a:ln>
            <a:noFill/>
          </a:ln>
        </p:spPr>
      </p:pic>
      <p:pic>
        <p:nvPicPr>
          <p:cNvPr id="845" name="Google Shape;845;g23312440cc2_3_827"/>
          <p:cNvPicPr preferRelativeResize="0"/>
          <p:nvPr/>
        </p:nvPicPr>
        <p:blipFill rotWithShape="1">
          <a:blip r:embed="rId16">
            <a:alphaModFix/>
          </a:blip>
          <a:srcRect b="0" l="0" r="0" t="0"/>
          <a:stretch/>
        </p:blipFill>
        <p:spPr>
          <a:xfrm>
            <a:off x="35424213" y="14464550"/>
            <a:ext cx="7211785" cy="1905000"/>
          </a:xfrm>
          <a:prstGeom prst="rect">
            <a:avLst/>
          </a:prstGeom>
          <a:noFill/>
          <a:ln>
            <a:noFill/>
          </a:ln>
        </p:spPr>
      </p:pic>
      <p:pic>
        <p:nvPicPr>
          <p:cNvPr id="846" name="Google Shape;846;g23312440cc2_3_827"/>
          <p:cNvPicPr preferRelativeResize="0"/>
          <p:nvPr/>
        </p:nvPicPr>
        <p:blipFill rotWithShape="1">
          <a:blip r:embed="rId17">
            <a:alphaModFix/>
          </a:blip>
          <a:srcRect b="0" l="0" r="0" t="0"/>
          <a:stretch/>
        </p:blipFill>
        <p:spPr>
          <a:xfrm>
            <a:off x="29340463" y="18370968"/>
            <a:ext cx="3467099" cy="2568613"/>
          </a:xfrm>
          <a:prstGeom prst="rect">
            <a:avLst/>
          </a:prstGeom>
          <a:noFill/>
          <a:ln>
            <a:noFill/>
          </a:ln>
        </p:spPr>
      </p:pic>
      <p:pic>
        <p:nvPicPr>
          <p:cNvPr id="847" name="Google Shape;847;g23312440cc2_3_827"/>
          <p:cNvPicPr preferRelativeResize="0"/>
          <p:nvPr/>
        </p:nvPicPr>
        <p:blipFill rotWithShape="1">
          <a:blip r:embed="rId18">
            <a:alphaModFix/>
          </a:blip>
          <a:srcRect b="0" l="0" r="0" t="0"/>
          <a:stretch/>
        </p:blipFill>
        <p:spPr>
          <a:xfrm>
            <a:off x="37608163" y="25222200"/>
            <a:ext cx="6119895" cy="1905000"/>
          </a:xfrm>
          <a:prstGeom prst="rect">
            <a:avLst/>
          </a:prstGeom>
          <a:noFill/>
          <a:ln>
            <a:noFill/>
          </a:ln>
        </p:spPr>
      </p:pic>
      <p:pic>
        <p:nvPicPr>
          <p:cNvPr id="848" name="Google Shape;848;g23312440cc2_3_827"/>
          <p:cNvPicPr preferRelativeResize="0"/>
          <p:nvPr/>
        </p:nvPicPr>
        <p:blipFill rotWithShape="1">
          <a:blip r:embed="rId19">
            <a:alphaModFix/>
          </a:blip>
          <a:srcRect b="0" l="0" r="0" t="0"/>
          <a:stretch/>
        </p:blipFill>
        <p:spPr>
          <a:xfrm>
            <a:off x="29954490" y="21620023"/>
            <a:ext cx="4587538" cy="2802625"/>
          </a:xfrm>
          <a:prstGeom prst="rect">
            <a:avLst/>
          </a:prstGeom>
          <a:noFill/>
          <a:ln>
            <a:noFill/>
          </a:ln>
        </p:spPr>
      </p:pic>
      <p:pic>
        <p:nvPicPr>
          <p:cNvPr id="849" name="Google Shape;849;g23312440cc2_3_827"/>
          <p:cNvPicPr preferRelativeResize="0"/>
          <p:nvPr/>
        </p:nvPicPr>
        <p:blipFill rotWithShape="1">
          <a:blip r:embed="rId20">
            <a:alphaModFix/>
          </a:blip>
          <a:srcRect b="0" l="0" r="0" t="0"/>
          <a:stretch/>
        </p:blipFill>
        <p:spPr>
          <a:xfrm>
            <a:off x="30934400" y="25651615"/>
            <a:ext cx="4489813" cy="523085"/>
          </a:xfrm>
          <a:prstGeom prst="rect">
            <a:avLst/>
          </a:prstGeom>
          <a:noFill/>
          <a:ln>
            <a:noFill/>
          </a:ln>
        </p:spPr>
      </p:pic>
      <p:pic>
        <p:nvPicPr>
          <p:cNvPr id="850" name="Google Shape;850;g23312440cc2_3_827"/>
          <p:cNvPicPr preferRelativeResize="0"/>
          <p:nvPr/>
        </p:nvPicPr>
        <p:blipFill rotWithShape="1">
          <a:blip r:embed="rId21">
            <a:alphaModFix/>
          </a:blip>
          <a:srcRect b="0" l="0" r="0" t="0"/>
          <a:stretch/>
        </p:blipFill>
        <p:spPr>
          <a:xfrm>
            <a:off x="37061450" y="8868109"/>
            <a:ext cx="3467075" cy="2872590"/>
          </a:xfrm>
          <a:prstGeom prst="rect">
            <a:avLst/>
          </a:prstGeom>
          <a:noFill/>
          <a:ln>
            <a:noFill/>
          </a:ln>
        </p:spPr>
      </p:pic>
      <p:pic>
        <p:nvPicPr>
          <p:cNvPr id="851" name="Google Shape;851;g23312440cc2_3_827"/>
          <p:cNvPicPr preferRelativeResize="0"/>
          <p:nvPr/>
        </p:nvPicPr>
        <p:blipFill rotWithShape="1">
          <a:blip r:embed="rId22">
            <a:alphaModFix/>
          </a:blip>
          <a:srcRect b="0" l="0" r="0" t="0"/>
          <a:stretch/>
        </p:blipFill>
        <p:spPr>
          <a:xfrm>
            <a:off x="32807538" y="18780478"/>
            <a:ext cx="3105150" cy="428625"/>
          </a:xfrm>
          <a:prstGeom prst="rect">
            <a:avLst/>
          </a:prstGeom>
          <a:noFill/>
          <a:ln>
            <a:noFill/>
          </a:ln>
        </p:spPr>
      </p:pic>
      <p:sp>
        <p:nvSpPr>
          <p:cNvPr id="852" name="Google Shape;852;g23312440cc2_3_827"/>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23312440cc2_1_20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a:t>
            </a:r>
            <a:r>
              <a:rPr lang="en-US" sz="10080"/>
              <a:t>	Start:	842	 Stop: 624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26" name="Google Shape;126;g23312440cc2_1_20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but not over the entire coding region.</a:t>
            </a:r>
            <a:endParaRPr sz="4400"/>
          </a:p>
          <a:p>
            <a:pPr indent="0" lvl="0" marL="82296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822960" lvl="0" marL="822960" rtl="0" algn="l">
              <a:lnSpc>
                <a:spcPct val="90000"/>
              </a:lnSpc>
              <a:spcBef>
                <a:spcPts val="3600"/>
              </a:spcBef>
              <a:spcAft>
                <a:spcPts val="0"/>
              </a:spcAft>
              <a:buSzPts val="4800"/>
              <a:buChar char="•"/>
            </a:pPr>
            <a:r>
              <a:rPr lang="en-US" sz="4800"/>
              <a:t>Kelcole and OneinaGillian have high similarities.</a:t>
            </a:r>
            <a:endParaRPr sz="4800"/>
          </a:p>
          <a:p>
            <a:pPr indent="0" lvl="0" marL="822960" rtl="0" algn="l">
              <a:lnSpc>
                <a:spcPct val="90000"/>
              </a:lnSpc>
              <a:spcBef>
                <a:spcPts val="3600"/>
              </a:spcBef>
              <a:spcAft>
                <a:spcPts val="0"/>
              </a:spcAft>
              <a:buSzPts val="1800"/>
              <a:buNone/>
            </a:pPr>
            <a:r>
              <a:t/>
            </a:r>
            <a:endParaRPr sz="4800"/>
          </a:p>
        </p:txBody>
      </p:sp>
      <p:sp>
        <p:nvSpPr>
          <p:cNvPr id="127" name="Google Shape;127;g23312440cc2_1_20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Coding potential kind of aligns with predicted start</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a:t>
            </a:r>
            <a:r>
              <a:rPr b="0" i="0" lang="en-US" sz="1400" u="none" cap="none" strike="noStrike">
                <a:solidFill>
                  <a:srgbClr val="000000"/>
                </a:solidFill>
                <a:latin typeface="Arial"/>
                <a:ea typeface="Arial"/>
                <a:cs typeface="Arial"/>
                <a:sym typeface="Arial"/>
              </a:rPr>
              <a:t> </a:t>
            </a:r>
            <a:r>
              <a:rPr b="0" i="0" lang="en-US" sz="4400" u="none" cap="none" strike="noStrike">
                <a:solidFill>
                  <a:schemeClr val="dk1"/>
                </a:solidFill>
                <a:latin typeface="Calibri"/>
                <a:ea typeface="Calibri"/>
                <a:cs typeface="Calibri"/>
                <a:sym typeface="Calibri"/>
              </a:rPr>
              <a:t> best, z = 2.455, final = -3.667</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NCBI: Kelcole, OneinaGillian, 1:1, e value: 2e-42, 2e-41</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Phagesdb: Kelcole, OneinaGillian, 1:1, e-value: 6e-37, 5e-36</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Yes, and called 100% of time when present. Can’t be seen because is the second phage on Track 1 (it is after Romm).</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overlap, no gap</a:t>
            </a:r>
            <a:endParaRPr b="0" i="0" sz="1400" u="none" cap="none" strike="noStrike">
              <a:solidFill>
                <a:srgbClr val="000000"/>
              </a:solidFill>
              <a:latin typeface="Arial"/>
              <a:ea typeface="Arial"/>
              <a:cs typeface="Arial"/>
              <a:sym typeface="Arial"/>
            </a:endParaRPr>
          </a:p>
        </p:txBody>
      </p:sp>
      <p:sp>
        <p:nvSpPr>
          <p:cNvPr id="128" name="Google Shape;128;g23312440cc2_1_206"/>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Kelcole_1, downstream from histidine triad nucleotide binding protein and OneinaGillian_1, downstream from helix-turn-helix DNA binding protein; all upstream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Kelcole_1, function unknown, e = 6e-37; NCBI, Kelcole_1, function unknown, e = 2e-42.</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56%.</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29" name="Google Shape;129;g23312440cc2_1_206"/>
          <p:cNvPicPr preferRelativeResize="0"/>
          <p:nvPr/>
        </p:nvPicPr>
        <p:blipFill rotWithShape="1">
          <a:blip r:embed="rId4">
            <a:alphaModFix/>
          </a:blip>
          <a:srcRect b="0" l="0" r="0" t="0"/>
          <a:stretch/>
        </p:blipFill>
        <p:spPr>
          <a:xfrm>
            <a:off x="768933" y="5339129"/>
            <a:ext cx="9384525" cy="1188700"/>
          </a:xfrm>
          <a:prstGeom prst="rect">
            <a:avLst/>
          </a:prstGeom>
          <a:noFill/>
          <a:ln>
            <a:noFill/>
          </a:ln>
        </p:spPr>
      </p:pic>
      <p:pic>
        <p:nvPicPr>
          <p:cNvPr id="130" name="Google Shape;130;g23312440cc2_1_206"/>
          <p:cNvPicPr preferRelativeResize="0"/>
          <p:nvPr/>
        </p:nvPicPr>
        <p:blipFill rotWithShape="1">
          <a:blip r:embed="rId5">
            <a:alphaModFix/>
          </a:blip>
          <a:srcRect b="0" l="0" r="0" t="0"/>
          <a:stretch/>
        </p:blipFill>
        <p:spPr>
          <a:xfrm>
            <a:off x="2839580" y="7743303"/>
            <a:ext cx="2898697" cy="2177425"/>
          </a:xfrm>
          <a:prstGeom prst="rect">
            <a:avLst/>
          </a:prstGeom>
          <a:noFill/>
          <a:ln>
            <a:noFill/>
          </a:ln>
        </p:spPr>
      </p:pic>
      <p:pic>
        <p:nvPicPr>
          <p:cNvPr id="131" name="Google Shape;131;g23312440cc2_1_206"/>
          <p:cNvPicPr preferRelativeResize="0"/>
          <p:nvPr/>
        </p:nvPicPr>
        <p:blipFill rotWithShape="1">
          <a:blip r:embed="rId6">
            <a:alphaModFix/>
          </a:blip>
          <a:srcRect b="0" l="0" r="0" t="0"/>
          <a:stretch/>
        </p:blipFill>
        <p:spPr>
          <a:xfrm>
            <a:off x="768913" y="12317670"/>
            <a:ext cx="10662278" cy="1188700"/>
          </a:xfrm>
          <a:prstGeom prst="rect">
            <a:avLst/>
          </a:prstGeom>
          <a:noFill/>
          <a:ln>
            <a:noFill/>
          </a:ln>
        </p:spPr>
      </p:pic>
      <p:pic>
        <p:nvPicPr>
          <p:cNvPr id="132" name="Google Shape;132;g23312440cc2_1_206"/>
          <p:cNvPicPr preferRelativeResize="0"/>
          <p:nvPr/>
        </p:nvPicPr>
        <p:blipFill rotWithShape="1">
          <a:blip r:embed="rId7">
            <a:alphaModFix/>
          </a:blip>
          <a:srcRect b="0" l="0" r="0" t="0"/>
          <a:stretch/>
        </p:blipFill>
        <p:spPr>
          <a:xfrm>
            <a:off x="768925" y="13611279"/>
            <a:ext cx="11840899" cy="908600"/>
          </a:xfrm>
          <a:prstGeom prst="rect">
            <a:avLst/>
          </a:prstGeom>
          <a:noFill/>
          <a:ln>
            <a:noFill/>
          </a:ln>
        </p:spPr>
      </p:pic>
      <p:pic>
        <p:nvPicPr>
          <p:cNvPr id="133" name="Google Shape;133;g23312440cc2_1_206"/>
          <p:cNvPicPr preferRelativeResize="0"/>
          <p:nvPr/>
        </p:nvPicPr>
        <p:blipFill rotWithShape="1">
          <a:blip r:embed="rId8">
            <a:alphaModFix/>
          </a:blip>
          <a:srcRect b="0" l="0" r="0" t="0"/>
          <a:stretch/>
        </p:blipFill>
        <p:spPr>
          <a:xfrm>
            <a:off x="13684138" y="6527818"/>
            <a:ext cx="9553575" cy="2028825"/>
          </a:xfrm>
          <a:prstGeom prst="rect">
            <a:avLst/>
          </a:prstGeom>
          <a:noFill/>
          <a:ln>
            <a:noFill/>
          </a:ln>
        </p:spPr>
      </p:pic>
      <p:pic>
        <p:nvPicPr>
          <p:cNvPr id="134" name="Google Shape;134;g23312440cc2_1_206"/>
          <p:cNvPicPr preferRelativeResize="0"/>
          <p:nvPr/>
        </p:nvPicPr>
        <p:blipFill rotWithShape="1">
          <a:blip r:embed="rId9">
            <a:alphaModFix/>
          </a:blip>
          <a:srcRect b="0" l="0" r="0" t="0"/>
          <a:stretch/>
        </p:blipFill>
        <p:spPr>
          <a:xfrm>
            <a:off x="15407113" y="17851781"/>
            <a:ext cx="4924425" cy="400050"/>
          </a:xfrm>
          <a:prstGeom prst="rect">
            <a:avLst/>
          </a:prstGeom>
          <a:noFill/>
          <a:ln>
            <a:noFill/>
          </a:ln>
        </p:spPr>
      </p:pic>
      <p:pic>
        <p:nvPicPr>
          <p:cNvPr id="135" name="Google Shape;135;g23312440cc2_1_206"/>
          <p:cNvPicPr preferRelativeResize="0"/>
          <p:nvPr/>
        </p:nvPicPr>
        <p:blipFill rotWithShape="1">
          <a:blip r:embed="rId10">
            <a:alphaModFix/>
          </a:blip>
          <a:srcRect b="0" l="0" r="0" t="0"/>
          <a:stretch/>
        </p:blipFill>
        <p:spPr>
          <a:xfrm>
            <a:off x="15570088" y="18586593"/>
            <a:ext cx="5781675" cy="1638300"/>
          </a:xfrm>
          <a:prstGeom prst="rect">
            <a:avLst/>
          </a:prstGeom>
          <a:noFill/>
          <a:ln>
            <a:noFill/>
          </a:ln>
        </p:spPr>
      </p:pic>
      <p:pic>
        <p:nvPicPr>
          <p:cNvPr id="136" name="Google Shape;136;g23312440cc2_1_206"/>
          <p:cNvPicPr preferRelativeResize="0"/>
          <p:nvPr/>
        </p:nvPicPr>
        <p:blipFill rotWithShape="1">
          <a:blip r:embed="rId11">
            <a:alphaModFix/>
          </a:blip>
          <a:srcRect b="0" l="0" r="0" t="0"/>
          <a:stretch/>
        </p:blipFill>
        <p:spPr>
          <a:xfrm>
            <a:off x="15260451" y="16459718"/>
            <a:ext cx="7172325" cy="1057275"/>
          </a:xfrm>
          <a:prstGeom prst="rect">
            <a:avLst/>
          </a:prstGeom>
          <a:noFill/>
          <a:ln>
            <a:noFill/>
          </a:ln>
        </p:spPr>
      </p:pic>
      <p:pic>
        <p:nvPicPr>
          <p:cNvPr id="137" name="Google Shape;137;g23312440cc2_1_206"/>
          <p:cNvPicPr preferRelativeResize="0"/>
          <p:nvPr/>
        </p:nvPicPr>
        <p:blipFill rotWithShape="1">
          <a:blip r:embed="rId12">
            <a:alphaModFix/>
          </a:blip>
          <a:srcRect b="0" l="0" r="0" t="0"/>
          <a:stretch/>
        </p:blipFill>
        <p:spPr>
          <a:xfrm>
            <a:off x="31002001" y="10245625"/>
            <a:ext cx="2898701" cy="2807040"/>
          </a:xfrm>
          <a:prstGeom prst="rect">
            <a:avLst/>
          </a:prstGeom>
          <a:noFill/>
          <a:ln>
            <a:noFill/>
          </a:ln>
        </p:spPr>
      </p:pic>
      <p:pic>
        <p:nvPicPr>
          <p:cNvPr id="138" name="Google Shape;138;g23312440cc2_1_206"/>
          <p:cNvPicPr preferRelativeResize="0"/>
          <p:nvPr/>
        </p:nvPicPr>
        <p:blipFill rotWithShape="1">
          <a:blip r:embed="rId13">
            <a:alphaModFix/>
          </a:blip>
          <a:srcRect b="0" l="0" r="0" t="0"/>
          <a:stretch/>
        </p:blipFill>
        <p:spPr>
          <a:xfrm>
            <a:off x="13344700" y="10782626"/>
            <a:ext cx="4924425" cy="4258772"/>
          </a:xfrm>
          <a:prstGeom prst="rect">
            <a:avLst/>
          </a:prstGeom>
          <a:noFill/>
          <a:ln>
            <a:noFill/>
          </a:ln>
        </p:spPr>
      </p:pic>
      <p:pic>
        <p:nvPicPr>
          <p:cNvPr id="139" name="Google Shape;139;g23312440cc2_1_206"/>
          <p:cNvPicPr preferRelativeResize="0"/>
          <p:nvPr/>
        </p:nvPicPr>
        <p:blipFill rotWithShape="1">
          <a:blip r:embed="rId14">
            <a:alphaModFix/>
          </a:blip>
          <a:srcRect b="0" l="0" r="0" t="0"/>
          <a:stretch/>
        </p:blipFill>
        <p:spPr>
          <a:xfrm>
            <a:off x="18660627" y="10782626"/>
            <a:ext cx="4574887" cy="4258774"/>
          </a:xfrm>
          <a:prstGeom prst="rect">
            <a:avLst/>
          </a:prstGeom>
          <a:noFill/>
          <a:ln>
            <a:noFill/>
          </a:ln>
        </p:spPr>
      </p:pic>
      <p:pic>
        <p:nvPicPr>
          <p:cNvPr id="140" name="Google Shape;140;g23312440cc2_1_206"/>
          <p:cNvPicPr preferRelativeResize="0"/>
          <p:nvPr/>
        </p:nvPicPr>
        <p:blipFill rotWithShape="1">
          <a:blip r:embed="rId15">
            <a:alphaModFix/>
          </a:blip>
          <a:srcRect b="0" l="0" r="0" t="0"/>
          <a:stretch/>
        </p:blipFill>
        <p:spPr>
          <a:xfrm>
            <a:off x="28641353" y="14519877"/>
            <a:ext cx="9553576" cy="1062835"/>
          </a:xfrm>
          <a:prstGeom prst="rect">
            <a:avLst/>
          </a:prstGeom>
          <a:noFill/>
          <a:ln>
            <a:noFill/>
          </a:ln>
        </p:spPr>
      </p:pic>
      <p:pic>
        <p:nvPicPr>
          <p:cNvPr id="141" name="Google Shape;141;g23312440cc2_1_206"/>
          <p:cNvPicPr preferRelativeResize="0"/>
          <p:nvPr/>
        </p:nvPicPr>
        <p:blipFill rotWithShape="1">
          <a:blip r:embed="rId16">
            <a:alphaModFix/>
          </a:blip>
          <a:srcRect b="0" l="0" r="0" t="0"/>
          <a:stretch/>
        </p:blipFill>
        <p:spPr>
          <a:xfrm>
            <a:off x="28641350" y="15745526"/>
            <a:ext cx="14675671" cy="1062825"/>
          </a:xfrm>
          <a:prstGeom prst="rect">
            <a:avLst/>
          </a:prstGeom>
          <a:noFill/>
          <a:ln>
            <a:noFill/>
          </a:ln>
        </p:spPr>
      </p:pic>
      <p:pic>
        <p:nvPicPr>
          <p:cNvPr id="142" name="Google Shape;142;g23312440cc2_1_206"/>
          <p:cNvPicPr preferRelativeResize="0"/>
          <p:nvPr/>
        </p:nvPicPr>
        <p:blipFill rotWithShape="1">
          <a:blip r:embed="rId17">
            <a:alphaModFix/>
          </a:blip>
          <a:srcRect b="0" l="0" r="0" t="0"/>
          <a:stretch/>
        </p:blipFill>
        <p:spPr>
          <a:xfrm>
            <a:off x="28641357" y="17650987"/>
            <a:ext cx="6847344" cy="2177425"/>
          </a:xfrm>
          <a:prstGeom prst="rect">
            <a:avLst/>
          </a:prstGeom>
          <a:noFill/>
          <a:ln>
            <a:noFill/>
          </a:ln>
        </p:spPr>
      </p:pic>
      <p:pic>
        <p:nvPicPr>
          <p:cNvPr id="143" name="Google Shape;143;g23312440cc2_1_206"/>
          <p:cNvPicPr preferRelativeResize="0"/>
          <p:nvPr/>
        </p:nvPicPr>
        <p:blipFill rotWithShape="1">
          <a:blip r:embed="rId18">
            <a:alphaModFix/>
          </a:blip>
          <a:srcRect b="0" l="0" r="0" t="0"/>
          <a:stretch/>
        </p:blipFill>
        <p:spPr>
          <a:xfrm>
            <a:off x="31547851" y="20026375"/>
            <a:ext cx="7777376" cy="1803524"/>
          </a:xfrm>
          <a:prstGeom prst="rect">
            <a:avLst/>
          </a:prstGeom>
          <a:noFill/>
          <a:ln>
            <a:noFill/>
          </a:ln>
        </p:spPr>
      </p:pic>
      <p:pic>
        <p:nvPicPr>
          <p:cNvPr id="144" name="Google Shape;144;g23312440cc2_1_206"/>
          <p:cNvPicPr preferRelativeResize="0"/>
          <p:nvPr/>
        </p:nvPicPr>
        <p:blipFill rotWithShape="1">
          <a:blip r:embed="rId19">
            <a:alphaModFix/>
          </a:blip>
          <a:srcRect b="0" l="0" r="0" t="0"/>
          <a:stretch/>
        </p:blipFill>
        <p:spPr>
          <a:xfrm>
            <a:off x="35539650" y="17650975"/>
            <a:ext cx="7777363" cy="2177425"/>
          </a:xfrm>
          <a:prstGeom prst="rect">
            <a:avLst/>
          </a:prstGeom>
          <a:noFill/>
          <a:ln>
            <a:noFill/>
          </a:ln>
        </p:spPr>
      </p:pic>
      <p:sp>
        <p:nvSpPr>
          <p:cNvPr id="145" name="Google Shape;145;g23312440cc2_1_206"/>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g23998234a3f_0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#29</a:t>
            </a:r>
            <a:r>
              <a:rPr lang="en-US" sz="10080"/>
              <a:t>	Start:</a:t>
            </a:r>
            <a:r>
              <a:rPr lang="en-US" sz="10080">
                <a:solidFill>
                  <a:schemeClr val="accent6"/>
                </a:solidFill>
              </a:rPr>
              <a:t>16746	</a:t>
            </a:r>
            <a:r>
              <a:rPr lang="en-US" sz="10080"/>
              <a:t>	Stop:</a:t>
            </a:r>
            <a:r>
              <a:rPr lang="en-US" sz="10080">
                <a:solidFill>
                  <a:schemeClr val="accent6"/>
                </a:solidFill>
              </a:rPr>
              <a:t>17549</a:t>
            </a:r>
            <a:r>
              <a:rPr lang="en-US" sz="10080"/>
              <a:t> 			</a:t>
            </a:r>
            <a:br>
              <a:rPr lang="en-US" sz="10080"/>
            </a:br>
            <a:r>
              <a:rPr lang="en-US" sz="6480"/>
              <a:t>*</a:t>
            </a:r>
            <a:r>
              <a:rPr lang="en-US" sz="7200"/>
              <a:t>Highlight start if changed from original call*</a:t>
            </a:r>
            <a:endParaRPr sz="10080"/>
          </a:p>
        </p:txBody>
      </p:sp>
      <p:sp>
        <p:nvSpPr>
          <p:cNvPr id="859" name="Google Shape;859;g23998234a3f_0_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a:t>
            </a:r>
            <a:r>
              <a:rPr lang="en-US" sz="4400">
                <a:solidFill>
                  <a:schemeClr val="accent6"/>
                </a:solidFill>
              </a:rPr>
              <a:t>  </a:t>
            </a:r>
            <a:r>
              <a:rPr b="1" lang="en-US" sz="4400">
                <a:solidFill>
                  <a:schemeClr val="accent6"/>
                </a:solidFill>
              </a:rPr>
              <a:t>Both	 </a:t>
            </a:r>
            <a:r>
              <a:rPr lang="en-US" sz="4400"/>
              <a:t>        </a:t>
            </a:r>
            <a:endParaRPr/>
          </a:p>
          <a:p>
            <a:pPr indent="0" lvl="0" marL="82296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a:t>
            </a:r>
            <a:r>
              <a:rPr lang="en-US" sz="4400">
                <a:solidFill>
                  <a:schemeClr val="accent6"/>
                </a:solidFill>
              </a:rPr>
              <a:t>: &lt;</a:t>
            </a:r>
            <a:r>
              <a:rPr b="1" lang="en-US" sz="4400">
                <a:solidFill>
                  <a:schemeClr val="accent6"/>
                </a:solidFill>
              </a:rPr>
              <a:t>yes, entire gene</a:t>
            </a:r>
            <a:r>
              <a:rPr lang="en-US" sz="4400">
                <a:solidFill>
                  <a:schemeClr val="accent6"/>
                </a:solidFill>
              </a:rPr>
              <a:t>&gt;</a:t>
            </a:r>
            <a:endParaRPr>
              <a:solidFill>
                <a:schemeClr val="accent6"/>
              </a:solidFill>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0" marL="822960" rtl="0" algn="l">
              <a:lnSpc>
                <a:spcPct val="90000"/>
              </a:lnSpc>
              <a:spcBef>
                <a:spcPts val="3600"/>
              </a:spcBef>
              <a:spcAft>
                <a:spcPts val="0"/>
              </a:spcAft>
              <a:buSzPts val="1800"/>
              <a:buNone/>
            </a:pPr>
            <a:r>
              <a:t/>
            </a:r>
            <a:endParaRPr sz="4800"/>
          </a:p>
          <a:p>
            <a:pPr indent="0" lvl="0" marL="822960" rtl="0" algn="l">
              <a:lnSpc>
                <a:spcPct val="90000"/>
              </a:lnSpc>
              <a:spcBef>
                <a:spcPts val="3600"/>
              </a:spcBef>
              <a:spcAft>
                <a:spcPts val="0"/>
              </a:spcAft>
              <a:buSzPts val="1800"/>
              <a:buNone/>
            </a:pPr>
            <a:r>
              <a:t/>
            </a:r>
            <a:endParaRPr sz="4800"/>
          </a:p>
          <a:p>
            <a:pPr indent="0" lvl="0" marL="82296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sz="4800"/>
          </a:p>
          <a:p>
            <a:pPr indent="-457200" lvl="0" marL="457200" rtl="0" algn="l">
              <a:lnSpc>
                <a:spcPct val="90000"/>
              </a:lnSpc>
              <a:spcBef>
                <a:spcPts val="0"/>
              </a:spcBef>
              <a:spcAft>
                <a:spcPts val="0"/>
              </a:spcAft>
              <a:buClr>
                <a:schemeClr val="accent6"/>
              </a:buClr>
              <a:buSzPts val="4400"/>
              <a:buChar char="•"/>
            </a:pPr>
            <a:r>
              <a:rPr b="1" lang="en-US" sz="4400">
                <a:solidFill>
                  <a:schemeClr val="accent6"/>
                </a:solidFill>
                <a:highlight>
                  <a:srgbClr val="FFFFFF"/>
                </a:highlight>
                <a:latin typeface="Arial"/>
                <a:ea typeface="Arial"/>
                <a:cs typeface="Arial"/>
                <a:sym typeface="Arial"/>
              </a:rPr>
              <a:t>Kelcole_27 and Tempo_28, high similarity</a:t>
            </a:r>
            <a:endParaRPr b="1" sz="4400">
              <a:solidFill>
                <a:schemeClr val="accent6"/>
              </a:solidFill>
              <a:highlight>
                <a:srgbClr val="FFFFFF"/>
              </a:highlight>
              <a:latin typeface="Arial"/>
              <a:ea typeface="Arial"/>
              <a:cs typeface="Arial"/>
              <a:sym typeface="Arial"/>
            </a:endParaRPr>
          </a:p>
          <a:p>
            <a:pPr indent="0" lvl="0" marL="0" rtl="0" algn="l">
              <a:lnSpc>
                <a:spcPct val="90000"/>
              </a:lnSpc>
              <a:spcBef>
                <a:spcPts val="3600"/>
              </a:spcBef>
              <a:spcAft>
                <a:spcPts val="0"/>
              </a:spcAft>
              <a:buClr>
                <a:schemeClr val="dk1"/>
              </a:buClr>
              <a:buSzPts val="1100"/>
              <a:buFont typeface="Arial"/>
              <a:buNone/>
            </a:pPr>
            <a:r>
              <a:t/>
            </a:r>
            <a:endParaRPr sz="1100">
              <a:highlight>
                <a:srgbClr val="FFFFFF"/>
              </a:highlight>
              <a:latin typeface="Arial"/>
              <a:ea typeface="Arial"/>
              <a:cs typeface="Arial"/>
              <a:sym typeface="Arial"/>
            </a:endParaRPr>
          </a:p>
          <a:p>
            <a:pPr indent="0" lvl="0" marL="0" rtl="0" algn="l">
              <a:lnSpc>
                <a:spcPct val="90000"/>
              </a:lnSpc>
              <a:spcBef>
                <a:spcPts val="3600"/>
              </a:spcBef>
              <a:spcAft>
                <a:spcPts val="0"/>
              </a:spcAft>
              <a:buClr>
                <a:schemeClr val="dk1"/>
              </a:buClr>
              <a:buSzPts val="4800"/>
              <a:buNone/>
            </a:pPr>
            <a:r>
              <a:t/>
            </a:r>
            <a:endParaRPr sz="4800"/>
          </a:p>
        </p:txBody>
      </p:sp>
      <p:sp>
        <p:nvSpPr>
          <p:cNvPr id="860" name="Google Shape;860;g23998234a3f_0_0"/>
          <p:cNvSpPr txBox="1"/>
          <p:nvPr/>
        </p:nvSpPr>
        <p:spPr>
          <a:xfrm>
            <a:off x="13092550" y="3271924"/>
            <a:ext cx="14672100" cy="24160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a:t>
            </a:r>
            <a:r>
              <a:rPr b="1" i="0" lang="en-US" sz="4400" u="none" cap="none" strike="noStrike">
                <a:solidFill>
                  <a:schemeClr val="accent6"/>
                </a:solidFill>
                <a:latin typeface="Calibri"/>
                <a:ea typeface="Calibri"/>
                <a:cs typeface="Calibri"/>
                <a:sym typeface="Calibri"/>
              </a:rPr>
              <a:t>:Best Z-score:2.787,Final:-2.974</a:t>
            </a:r>
            <a:endParaRPr b="1" i="0" sz="4400" u="none" cap="none" strike="noStrike">
              <a:solidFill>
                <a:schemeClr val="accent6"/>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BLAST alignments:</a:t>
            </a:r>
            <a:r>
              <a:rPr b="1" i="0" lang="en-US" sz="4400" u="none" cap="none" strike="noStrike">
                <a:solidFill>
                  <a:schemeClr val="accent6"/>
                </a:solidFill>
                <a:latin typeface="Calibri"/>
                <a:ea typeface="Calibri"/>
                <a:cs typeface="Calibri"/>
                <a:sym typeface="Calibri"/>
              </a:rPr>
              <a:t> &lt;Tempo, Kelcole 1:1 e-value: e-152 both&gt;</a:t>
            </a:r>
            <a:endParaRPr b="1" i="0" sz="1400" u="none" cap="none" strike="noStrike">
              <a:solidFill>
                <a:schemeClr val="accent6"/>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accent6"/>
                </a:solidFill>
                <a:latin typeface="Calibri"/>
                <a:ea typeface="Calibri"/>
                <a:cs typeface="Calibri"/>
                <a:sym typeface="Calibri"/>
              </a:rPr>
              <a:t>NCBI- Tempo, RobinRose 1:1 e-value e-152 and e-151: </a:t>
            </a:r>
            <a:endParaRPr b="1" i="0" sz="4400" u="none" cap="none" strike="noStrike">
              <a:solidFill>
                <a:schemeClr val="accent6"/>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a:t>
            </a:r>
            <a:r>
              <a:rPr b="1" i="0" lang="en-US" sz="4400" u="none" cap="none" strike="noStrike">
                <a:solidFill>
                  <a:schemeClr val="accent6"/>
                </a:solidFill>
                <a:latin typeface="Calibri"/>
                <a:ea typeface="Calibri"/>
                <a:cs typeface="Calibri"/>
                <a:sym typeface="Calibri"/>
              </a:rPr>
              <a:t> </a:t>
            </a:r>
            <a:r>
              <a:rPr b="0" i="0" lang="en-US" sz="4400" u="none" cap="none" strike="noStrike">
                <a:solidFill>
                  <a:schemeClr val="accent6"/>
                </a:solidFill>
                <a:latin typeface="Calibri"/>
                <a:ea typeface="Calibri"/>
                <a:cs typeface="Calibri"/>
                <a:sym typeface="Calibri"/>
              </a:rPr>
              <a:t>&lt;</a:t>
            </a:r>
            <a:r>
              <a:rPr b="1" i="0" lang="en-US" sz="4400" u="none" cap="none" strike="noStrike">
                <a:solidFill>
                  <a:schemeClr val="accent6"/>
                </a:solidFill>
                <a:latin typeface="Calibri"/>
                <a:ea typeface="Calibri"/>
                <a:cs typeface="Calibri"/>
                <a:sym typeface="Calibri"/>
              </a:rPr>
              <a:t>Not most called start, but called 100% when present</a:t>
            </a:r>
            <a:r>
              <a:rPr b="0" i="0" lang="en-US" sz="4400" u="none" cap="none" strike="noStrike">
                <a:solidFill>
                  <a:schemeClr val="accent6"/>
                </a:solidFill>
                <a:latin typeface="Calibri"/>
                <a:ea typeface="Calibri"/>
                <a:cs typeface="Calibri"/>
                <a:sym typeface="Calibri"/>
              </a:rPr>
              <a:t>&gt; CandC track 1</a:t>
            </a:r>
            <a:endParaRPr b="0" i="0" sz="1400" u="none" cap="none" strike="noStrike">
              <a:solidFill>
                <a:schemeClr val="accent6"/>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accent6"/>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highlight>
                  <a:srgbClr val="FFFF00"/>
                </a:highlight>
                <a:latin typeface="Calibri"/>
                <a:ea typeface="Calibri"/>
                <a:cs typeface="Calibri"/>
                <a:sym typeface="Calibri"/>
              </a:rPr>
              <a:t>Gap: </a:t>
            </a:r>
            <a:r>
              <a:rPr b="1" i="0" lang="en-US" sz="4400" u="none" cap="none" strike="noStrike">
                <a:solidFill>
                  <a:schemeClr val="accent6"/>
                </a:solidFill>
                <a:highlight>
                  <a:srgbClr val="FFFF00"/>
                </a:highlight>
                <a:latin typeface="Calibri"/>
                <a:ea typeface="Calibri"/>
                <a:cs typeface="Calibri"/>
                <a:sym typeface="Calibri"/>
              </a:rPr>
              <a:t>123bp gap</a:t>
            </a:r>
            <a:endParaRPr b="0" i="0" sz="1400" u="none" cap="none" strike="noStrike">
              <a:solidFill>
                <a:schemeClr val="accent6"/>
              </a:solidFill>
              <a:highlight>
                <a:srgbClr val="FFFF00"/>
              </a:highlight>
              <a:latin typeface="Arial"/>
              <a:ea typeface="Arial"/>
              <a:cs typeface="Arial"/>
              <a:sym typeface="Arial"/>
            </a:endParaRPr>
          </a:p>
        </p:txBody>
      </p:sp>
      <p:sp>
        <p:nvSpPr>
          <p:cNvPr id="861" name="Google Shape;861;g23998234a3f_0_0"/>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chemeClr val="accent6"/>
                </a:solidFill>
                <a:latin typeface="Calibri"/>
                <a:ea typeface="Calibri"/>
                <a:cs typeface="Calibri"/>
                <a:sym typeface="Calibri"/>
              </a:rPr>
              <a:t>No known function</a:t>
            </a:r>
            <a:endParaRPr b="0" i="0" sz="1400" u="none" cap="none" strike="noStrike">
              <a:solidFill>
                <a:schemeClr val="accent6"/>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accent6"/>
                </a:solidFill>
                <a:latin typeface="Calibri"/>
                <a:ea typeface="Calibri"/>
                <a:cs typeface="Calibri"/>
                <a:sym typeface="Calibri"/>
              </a:rPr>
              <a:t> </a:t>
            </a:r>
            <a:r>
              <a:rPr b="1" i="0" lang="en-US" sz="4400" u="none" cap="none" strike="noStrike">
                <a:solidFill>
                  <a:schemeClr val="accent6"/>
                </a:solidFill>
                <a:latin typeface="Calibri"/>
                <a:ea typeface="Calibri"/>
                <a:cs typeface="Calibri"/>
                <a:sym typeface="Calibri"/>
              </a:rPr>
              <a:t>Robinrose and Tempo come from same pharm and have the same position.Downstream of major tail protein. </a:t>
            </a:r>
            <a:endParaRPr b="1" i="0" sz="4400" u="none" cap="none" strike="noStrike">
              <a:solidFill>
                <a:schemeClr val="accent6"/>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accent6"/>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a:t>
            </a:r>
            <a:r>
              <a:rPr b="1" i="0" lang="en-US" sz="4400" u="none" cap="none" strike="noStrike">
                <a:solidFill>
                  <a:schemeClr val="accent6"/>
                </a:solidFill>
                <a:latin typeface="Calibri"/>
                <a:ea typeface="Calibri"/>
                <a:cs typeface="Calibri"/>
                <a:sym typeface="Calibri"/>
              </a:rPr>
              <a:t>No significant hits </a:t>
            </a:r>
            <a:endParaRPr b="1" i="0" sz="4400" u="none" cap="none" strike="noStrike">
              <a:solidFill>
                <a:schemeClr val="accent6"/>
              </a:solidFill>
              <a:latin typeface="Calibri"/>
              <a:ea typeface="Calibri"/>
              <a:cs typeface="Calibri"/>
              <a:sym typeface="Calibri"/>
            </a:endParaRPr>
          </a:p>
        </p:txBody>
      </p:sp>
      <p:pic>
        <p:nvPicPr>
          <p:cNvPr id="862" name="Google Shape;862;g23998234a3f_0_0"/>
          <p:cNvPicPr preferRelativeResize="0"/>
          <p:nvPr/>
        </p:nvPicPr>
        <p:blipFill rotWithShape="1">
          <a:blip r:embed="rId4">
            <a:alphaModFix/>
          </a:blip>
          <a:srcRect b="0" l="0" r="0" t="0"/>
          <a:stretch/>
        </p:blipFill>
        <p:spPr>
          <a:xfrm>
            <a:off x="1341078" y="6471127"/>
            <a:ext cx="7072951" cy="962300"/>
          </a:xfrm>
          <a:prstGeom prst="rect">
            <a:avLst/>
          </a:prstGeom>
          <a:noFill/>
          <a:ln>
            <a:noFill/>
          </a:ln>
        </p:spPr>
      </p:pic>
      <p:pic>
        <p:nvPicPr>
          <p:cNvPr id="863" name="Google Shape;863;g23998234a3f_0_0"/>
          <p:cNvPicPr preferRelativeResize="0"/>
          <p:nvPr/>
        </p:nvPicPr>
        <p:blipFill rotWithShape="1">
          <a:blip r:embed="rId5">
            <a:alphaModFix/>
          </a:blip>
          <a:srcRect b="0" l="0" r="0" t="0"/>
          <a:stretch/>
        </p:blipFill>
        <p:spPr>
          <a:xfrm>
            <a:off x="407925" y="19158451"/>
            <a:ext cx="11733401" cy="3992500"/>
          </a:xfrm>
          <a:prstGeom prst="rect">
            <a:avLst/>
          </a:prstGeom>
          <a:noFill/>
          <a:ln>
            <a:noFill/>
          </a:ln>
        </p:spPr>
      </p:pic>
      <p:pic>
        <p:nvPicPr>
          <p:cNvPr id="864" name="Google Shape;864;g23998234a3f_0_0"/>
          <p:cNvPicPr preferRelativeResize="0"/>
          <p:nvPr/>
        </p:nvPicPr>
        <p:blipFill rotWithShape="1">
          <a:blip r:embed="rId6">
            <a:alphaModFix/>
          </a:blip>
          <a:srcRect b="0" l="0" r="0" t="0"/>
          <a:stretch/>
        </p:blipFill>
        <p:spPr>
          <a:xfrm>
            <a:off x="407925" y="16724350"/>
            <a:ext cx="11733400" cy="2177400"/>
          </a:xfrm>
          <a:prstGeom prst="rect">
            <a:avLst/>
          </a:prstGeom>
          <a:noFill/>
          <a:ln>
            <a:noFill/>
          </a:ln>
        </p:spPr>
      </p:pic>
      <p:pic>
        <p:nvPicPr>
          <p:cNvPr id="865" name="Google Shape;865;g23998234a3f_0_0"/>
          <p:cNvPicPr preferRelativeResize="0"/>
          <p:nvPr/>
        </p:nvPicPr>
        <p:blipFill rotWithShape="1">
          <a:blip r:embed="rId7">
            <a:alphaModFix/>
          </a:blip>
          <a:srcRect b="0" l="0" r="0" t="0"/>
          <a:stretch/>
        </p:blipFill>
        <p:spPr>
          <a:xfrm>
            <a:off x="407925" y="8664450"/>
            <a:ext cx="4849875" cy="6348250"/>
          </a:xfrm>
          <a:prstGeom prst="rect">
            <a:avLst/>
          </a:prstGeom>
          <a:noFill/>
          <a:ln>
            <a:noFill/>
          </a:ln>
        </p:spPr>
      </p:pic>
      <p:pic>
        <p:nvPicPr>
          <p:cNvPr id="866" name="Google Shape;866;g23998234a3f_0_0"/>
          <p:cNvPicPr preferRelativeResize="0"/>
          <p:nvPr/>
        </p:nvPicPr>
        <p:blipFill rotWithShape="1">
          <a:blip r:embed="rId8">
            <a:alphaModFix/>
          </a:blip>
          <a:srcRect b="0" l="0" r="0" t="0"/>
          <a:stretch/>
        </p:blipFill>
        <p:spPr>
          <a:xfrm>
            <a:off x="12351338" y="5392200"/>
            <a:ext cx="11127124" cy="2374075"/>
          </a:xfrm>
          <a:prstGeom prst="rect">
            <a:avLst/>
          </a:prstGeom>
          <a:noFill/>
          <a:ln>
            <a:noFill/>
          </a:ln>
        </p:spPr>
      </p:pic>
      <p:pic>
        <p:nvPicPr>
          <p:cNvPr id="867" name="Google Shape;867;g23998234a3f_0_0"/>
          <p:cNvPicPr preferRelativeResize="0"/>
          <p:nvPr/>
        </p:nvPicPr>
        <p:blipFill rotWithShape="1">
          <a:blip r:embed="rId9">
            <a:alphaModFix/>
          </a:blip>
          <a:srcRect b="0" l="0" r="0" t="0"/>
          <a:stretch/>
        </p:blipFill>
        <p:spPr>
          <a:xfrm>
            <a:off x="13079438" y="10720006"/>
            <a:ext cx="8277225" cy="2781300"/>
          </a:xfrm>
          <a:prstGeom prst="rect">
            <a:avLst/>
          </a:prstGeom>
          <a:noFill/>
          <a:ln>
            <a:noFill/>
          </a:ln>
        </p:spPr>
      </p:pic>
      <p:pic>
        <p:nvPicPr>
          <p:cNvPr id="868" name="Google Shape;868;g23998234a3f_0_0"/>
          <p:cNvPicPr preferRelativeResize="0"/>
          <p:nvPr/>
        </p:nvPicPr>
        <p:blipFill rotWithShape="1">
          <a:blip r:embed="rId10">
            <a:alphaModFix/>
          </a:blip>
          <a:srcRect b="0" l="0" r="0" t="0"/>
          <a:stretch/>
        </p:blipFill>
        <p:spPr>
          <a:xfrm>
            <a:off x="20704800" y="10848588"/>
            <a:ext cx="7072951" cy="2524125"/>
          </a:xfrm>
          <a:prstGeom prst="rect">
            <a:avLst/>
          </a:prstGeom>
          <a:noFill/>
          <a:ln>
            <a:noFill/>
          </a:ln>
        </p:spPr>
      </p:pic>
      <p:pic>
        <p:nvPicPr>
          <p:cNvPr id="869" name="Google Shape;869;g23998234a3f_0_0"/>
          <p:cNvPicPr preferRelativeResize="0"/>
          <p:nvPr/>
        </p:nvPicPr>
        <p:blipFill rotWithShape="1">
          <a:blip r:embed="rId11">
            <a:alphaModFix/>
          </a:blip>
          <a:srcRect b="0" l="0" r="0" t="0"/>
          <a:stretch/>
        </p:blipFill>
        <p:spPr>
          <a:xfrm>
            <a:off x="13488550" y="15550276"/>
            <a:ext cx="8310524" cy="2781300"/>
          </a:xfrm>
          <a:prstGeom prst="rect">
            <a:avLst/>
          </a:prstGeom>
          <a:noFill/>
          <a:ln>
            <a:noFill/>
          </a:ln>
        </p:spPr>
      </p:pic>
      <p:pic>
        <p:nvPicPr>
          <p:cNvPr id="870" name="Google Shape;870;g23998234a3f_0_0"/>
          <p:cNvPicPr preferRelativeResize="0"/>
          <p:nvPr/>
        </p:nvPicPr>
        <p:blipFill rotWithShape="1">
          <a:blip r:embed="rId12">
            <a:alphaModFix/>
          </a:blip>
          <a:srcRect b="0" l="0" r="0" t="0"/>
          <a:stretch/>
        </p:blipFill>
        <p:spPr>
          <a:xfrm>
            <a:off x="13092550" y="8647833"/>
            <a:ext cx="14197641" cy="1190625"/>
          </a:xfrm>
          <a:prstGeom prst="rect">
            <a:avLst/>
          </a:prstGeom>
          <a:noFill/>
          <a:ln>
            <a:noFill/>
          </a:ln>
        </p:spPr>
      </p:pic>
      <p:pic>
        <p:nvPicPr>
          <p:cNvPr id="871" name="Google Shape;871;g23998234a3f_0_0"/>
          <p:cNvPicPr preferRelativeResize="0"/>
          <p:nvPr/>
        </p:nvPicPr>
        <p:blipFill rotWithShape="1">
          <a:blip r:embed="rId13">
            <a:alphaModFix/>
          </a:blip>
          <a:srcRect b="0" l="0" r="0" t="0"/>
          <a:stretch/>
        </p:blipFill>
        <p:spPr>
          <a:xfrm>
            <a:off x="13488525" y="18612554"/>
            <a:ext cx="9243009" cy="1190625"/>
          </a:xfrm>
          <a:prstGeom prst="rect">
            <a:avLst/>
          </a:prstGeom>
          <a:noFill/>
          <a:ln>
            <a:noFill/>
          </a:ln>
        </p:spPr>
      </p:pic>
      <p:pic>
        <p:nvPicPr>
          <p:cNvPr id="872" name="Google Shape;872;g23998234a3f_0_0"/>
          <p:cNvPicPr preferRelativeResize="0"/>
          <p:nvPr/>
        </p:nvPicPr>
        <p:blipFill rotWithShape="1">
          <a:blip r:embed="rId14">
            <a:alphaModFix/>
          </a:blip>
          <a:srcRect b="0" l="0" r="0" t="0"/>
          <a:stretch/>
        </p:blipFill>
        <p:spPr>
          <a:xfrm>
            <a:off x="13488550" y="19748603"/>
            <a:ext cx="8852688" cy="2038350"/>
          </a:xfrm>
          <a:prstGeom prst="rect">
            <a:avLst/>
          </a:prstGeom>
          <a:noFill/>
          <a:ln>
            <a:noFill/>
          </a:ln>
        </p:spPr>
      </p:pic>
      <p:pic>
        <p:nvPicPr>
          <p:cNvPr id="873" name="Google Shape;873;g23998234a3f_0_0"/>
          <p:cNvPicPr preferRelativeResize="0"/>
          <p:nvPr/>
        </p:nvPicPr>
        <p:blipFill rotWithShape="1">
          <a:blip r:embed="rId5">
            <a:alphaModFix/>
          </a:blip>
          <a:srcRect b="0" l="0" r="0" t="0"/>
          <a:stretch/>
        </p:blipFill>
        <p:spPr>
          <a:xfrm>
            <a:off x="28207875" y="14079926"/>
            <a:ext cx="11733401" cy="3992500"/>
          </a:xfrm>
          <a:prstGeom prst="rect">
            <a:avLst/>
          </a:prstGeom>
          <a:noFill/>
          <a:ln>
            <a:noFill/>
          </a:ln>
        </p:spPr>
      </p:pic>
      <p:pic>
        <p:nvPicPr>
          <p:cNvPr id="874" name="Google Shape;874;g23998234a3f_0_0"/>
          <p:cNvPicPr preferRelativeResize="0"/>
          <p:nvPr/>
        </p:nvPicPr>
        <p:blipFill rotWithShape="1">
          <a:blip r:embed="rId6">
            <a:alphaModFix/>
          </a:blip>
          <a:srcRect b="0" l="0" r="0" t="0"/>
          <a:stretch/>
        </p:blipFill>
        <p:spPr>
          <a:xfrm>
            <a:off x="28207875" y="18119163"/>
            <a:ext cx="11733400" cy="2177400"/>
          </a:xfrm>
          <a:prstGeom prst="rect">
            <a:avLst/>
          </a:prstGeom>
          <a:noFill/>
          <a:ln>
            <a:noFill/>
          </a:ln>
        </p:spPr>
      </p:pic>
      <p:pic>
        <p:nvPicPr>
          <p:cNvPr id="875" name="Google Shape;875;g23998234a3f_0_0"/>
          <p:cNvPicPr preferRelativeResize="0"/>
          <p:nvPr/>
        </p:nvPicPr>
        <p:blipFill rotWithShape="1">
          <a:blip r:embed="rId15">
            <a:alphaModFix/>
          </a:blip>
          <a:srcRect b="0" l="0" r="0" t="0"/>
          <a:stretch/>
        </p:blipFill>
        <p:spPr>
          <a:xfrm>
            <a:off x="28150025" y="22693509"/>
            <a:ext cx="11849100" cy="2447925"/>
          </a:xfrm>
          <a:prstGeom prst="rect">
            <a:avLst/>
          </a:prstGeom>
          <a:noFill/>
          <a:ln>
            <a:noFill/>
          </a:ln>
        </p:spPr>
      </p:pic>
      <p:sp>
        <p:nvSpPr>
          <p:cNvPr id="876" name="Google Shape;876;g23998234a3f_0_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4/25/23 </a:t>
            </a:r>
            <a:endParaRPr b="0" i="0" sz="1400" u="none" cap="none" strike="noStrike">
              <a:solidFill>
                <a:srgbClr val="000000"/>
              </a:solidFill>
              <a:latin typeface="Arial"/>
              <a:ea typeface="Arial"/>
              <a:cs typeface="Arial"/>
              <a:sym typeface="Arial"/>
            </a:endParaRPr>
          </a:p>
        </p:txBody>
      </p:sp>
      <p:pic>
        <p:nvPicPr>
          <p:cNvPr id="877" name="Google Shape;877;g23998234a3f_0_0"/>
          <p:cNvPicPr preferRelativeResize="0"/>
          <p:nvPr/>
        </p:nvPicPr>
        <p:blipFill rotWithShape="1">
          <a:blip r:embed="rId16">
            <a:alphaModFix/>
          </a:blip>
          <a:srcRect b="0" l="0" r="0" t="0"/>
          <a:stretch/>
        </p:blipFill>
        <p:spPr>
          <a:xfrm>
            <a:off x="28793350" y="8664451"/>
            <a:ext cx="10422600" cy="48672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g23998234a3f_0_99"/>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#30</a:t>
            </a:r>
            <a:r>
              <a:rPr lang="en-US" sz="10080"/>
              <a:t>	Start:</a:t>
            </a:r>
            <a:r>
              <a:rPr lang="en-US" sz="10080">
                <a:solidFill>
                  <a:schemeClr val="accent6"/>
                </a:solidFill>
              </a:rPr>
              <a:t>17594	</a:t>
            </a:r>
            <a:r>
              <a:rPr lang="en-US" sz="10080"/>
              <a:t>	Stop:</a:t>
            </a:r>
            <a:r>
              <a:rPr lang="en-US" sz="10080">
                <a:solidFill>
                  <a:schemeClr val="accent6"/>
                </a:solidFill>
              </a:rPr>
              <a:t>19153 </a:t>
            </a:r>
            <a:r>
              <a:rPr lang="en-US" sz="10080"/>
              <a:t>			</a:t>
            </a:r>
            <a:br>
              <a:rPr lang="en-US" sz="10080"/>
            </a:br>
            <a:r>
              <a:rPr lang="en-US" sz="6480"/>
              <a:t>*</a:t>
            </a:r>
            <a:r>
              <a:rPr lang="en-US" sz="7200"/>
              <a:t>Highlight start if changed from original call*</a:t>
            </a:r>
            <a:endParaRPr sz="10080"/>
          </a:p>
        </p:txBody>
      </p:sp>
      <p:sp>
        <p:nvSpPr>
          <p:cNvPr id="884" name="Google Shape;884;g23998234a3f_0_99"/>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a:t>
            </a:r>
            <a:r>
              <a:rPr b="1" lang="en-US" sz="4400"/>
              <a:t>  </a:t>
            </a:r>
            <a:r>
              <a:rPr b="1" lang="en-US" sz="4400">
                <a:solidFill>
                  <a:schemeClr val="accent6"/>
                </a:solidFill>
              </a:rPr>
              <a:t>Both	 </a:t>
            </a:r>
            <a:r>
              <a:rPr b="1" lang="en-US" sz="4400"/>
              <a:t>  </a:t>
            </a:r>
            <a:r>
              <a:rPr lang="en-US" sz="4400"/>
              <a:t>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&lt;</a:t>
            </a:r>
            <a:r>
              <a:rPr b="1" lang="en-US" sz="4400">
                <a:solidFill>
                  <a:schemeClr val="accent6"/>
                </a:solidFill>
              </a:rPr>
              <a:t>Yes, entire gene</a:t>
            </a:r>
            <a:r>
              <a:rPr lang="en-US" sz="4400">
                <a:solidFill>
                  <a:schemeClr val="accent6"/>
                </a:solidFill>
              </a:rPr>
              <a:t>&gt;</a:t>
            </a:r>
            <a:endParaRPr>
              <a:solidFill>
                <a:schemeClr val="accent6"/>
              </a:solidFill>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800"/>
              <a:buChar char="•"/>
            </a:pPr>
            <a:r>
              <a:t/>
            </a:r>
            <a:endParaRPr sz="4800"/>
          </a:p>
          <a:p>
            <a:pPr indent="-822960" lvl="0" marL="822960" rtl="0" algn="l">
              <a:lnSpc>
                <a:spcPct val="90000"/>
              </a:lnSpc>
              <a:spcBef>
                <a:spcPts val="3600"/>
              </a:spcBef>
              <a:spcAft>
                <a:spcPts val="0"/>
              </a:spcAft>
              <a:buClr>
                <a:schemeClr val="dk1"/>
              </a:buClr>
              <a:buSzPts val="4800"/>
              <a:buChar char="•"/>
            </a:pPr>
            <a:r>
              <a:t/>
            </a:r>
            <a:endParaRPr sz="48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a:p>
          <a:p>
            <a:pPr indent="0" lvl="0" marL="0" rtl="0" algn="l">
              <a:lnSpc>
                <a:spcPct val="90000"/>
              </a:lnSpc>
              <a:spcBef>
                <a:spcPts val="3600"/>
              </a:spcBef>
              <a:spcAft>
                <a:spcPts val="0"/>
              </a:spcAft>
              <a:buClr>
                <a:schemeClr val="dk1"/>
              </a:buClr>
              <a:buSzPts val="4800"/>
              <a:buNone/>
            </a:pPr>
            <a:r>
              <a:t/>
            </a:r>
            <a:endParaRPr b="1" sz="4400"/>
          </a:p>
          <a:p>
            <a:pPr indent="0" lvl="0" marL="0" rtl="0" algn="l">
              <a:lnSpc>
                <a:spcPct val="90000"/>
              </a:lnSpc>
              <a:spcBef>
                <a:spcPts val="3600"/>
              </a:spcBef>
              <a:spcAft>
                <a:spcPts val="0"/>
              </a:spcAft>
              <a:buClr>
                <a:schemeClr val="dk1"/>
              </a:buClr>
              <a:buSzPts val="4800"/>
              <a:buNone/>
            </a:pPr>
            <a:r>
              <a:rPr b="1" lang="en-US" sz="4400">
                <a:solidFill>
                  <a:schemeClr val="accent6"/>
                </a:solidFill>
              </a:rPr>
              <a:t>Tempo_29 and RobinRose_31 high similarity</a:t>
            </a:r>
            <a:endParaRPr b="1" sz="4400">
              <a:solidFill>
                <a:schemeClr val="accent6"/>
              </a:solidFill>
            </a:endParaRPr>
          </a:p>
        </p:txBody>
      </p:sp>
      <p:sp>
        <p:nvSpPr>
          <p:cNvPr id="885" name="Google Shape;885;g23998234a3f_0_99"/>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a:t>
            </a:r>
            <a:r>
              <a:rPr b="1" i="0" lang="en-US" sz="4400" u="none" cap="none" strike="noStrike">
                <a:solidFill>
                  <a:schemeClr val="accent6"/>
                </a:solidFill>
                <a:latin typeface="Calibri"/>
                <a:ea typeface="Calibri"/>
                <a:cs typeface="Calibri"/>
                <a:sym typeface="Calibri"/>
              </a:rPr>
              <a:t>Best Z score:2.392, Final:-3.800</a:t>
            </a:r>
            <a:endParaRPr b="1" i="0" sz="4400" u="none" cap="none" strike="noStrike">
              <a:solidFill>
                <a:schemeClr val="accent6"/>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r>
              <a:rPr b="1" i="0" lang="en-US" sz="4400" u="none" cap="none" strike="noStrike">
                <a:solidFill>
                  <a:schemeClr val="accent6"/>
                </a:solidFill>
                <a:latin typeface="Calibri"/>
                <a:ea typeface="Calibri"/>
                <a:cs typeface="Calibri"/>
                <a:sym typeface="Calibri"/>
              </a:rPr>
              <a:t>:Tempo_29,Romm_draft,Robin Rose</a:t>
            </a:r>
            <a:endParaRPr b="1" i="0" sz="4400" u="none" cap="none" strike="noStrike">
              <a:solidFill>
                <a:schemeClr val="accent6"/>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NCBI Clast: </a:t>
            </a:r>
            <a:r>
              <a:rPr b="1" i="0" lang="en-US" sz="4400" u="none" cap="none" strike="noStrike">
                <a:solidFill>
                  <a:schemeClr val="accent6"/>
                </a:solidFill>
                <a:latin typeface="Calibri"/>
                <a:ea typeface="Calibri"/>
                <a:cs typeface="Calibri"/>
                <a:sym typeface="Calibri"/>
              </a:rPr>
              <a:t>Tempo, Marcie, OneInAGillion 1:1 e-value 0.0</a:t>
            </a:r>
            <a:endParaRPr b="1" i="0" sz="4400" u="none" cap="none" strike="noStrike">
              <a:solidFill>
                <a:schemeClr val="accent6"/>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a:t>
            </a:r>
            <a:r>
              <a:rPr b="0" i="0" lang="en-US" sz="4400" u="none" cap="none" strike="noStrike">
                <a:solidFill>
                  <a:schemeClr val="dk1"/>
                </a:solidFill>
                <a:latin typeface="Calibri"/>
                <a:ea typeface="Calibri"/>
                <a:cs typeface="Calibri"/>
                <a:sym typeface="Calibri"/>
              </a:rPr>
              <a:t> </a:t>
            </a:r>
            <a:r>
              <a:rPr b="1" i="0" lang="en-US" sz="4400" u="none" cap="none" strike="noStrike">
                <a:solidFill>
                  <a:schemeClr val="accent6"/>
                </a:solidFill>
                <a:latin typeface="Calibri"/>
                <a:ea typeface="Calibri"/>
                <a:cs typeface="Calibri"/>
                <a:sym typeface="Calibri"/>
              </a:rPr>
              <a:t>CandC Track 7 (not most annotated start called 94.4% of time)</a:t>
            </a:r>
            <a:endParaRPr b="1" i="0" sz="1400" u="none" cap="none" strike="noStrike">
              <a:solidFill>
                <a:schemeClr val="accent6"/>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1" i="0" lang="en-US" sz="4400" u="none" cap="none" strike="noStrike">
                <a:solidFill>
                  <a:schemeClr val="accent6"/>
                </a:solidFill>
                <a:latin typeface="Calibri"/>
                <a:ea typeface="Calibri"/>
                <a:cs typeface="Calibri"/>
                <a:sym typeface="Calibri"/>
              </a:rPr>
              <a:t>1bp</a:t>
            </a:r>
            <a:endParaRPr b="0" i="0" sz="1400" u="none" cap="none" strike="noStrike">
              <a:solidFill>
                <a:schemeClr val="accent6"/>
              </a:solidFill>
              <a:latin typeface="Arial"/>
              <a:ea typeface="Arial"/>
              <a:cs typeface="Arial"/>
              <a:sym typeface="Arial"/>
            </a:endParaRPr>
          </a:p>
        </p:txBody>
      </p:sp>
      <p:sp>
        <p:nvSpPr>
          <p:cNvPr id="886" name="Google Shape;886;g23998234a3f_0_99"/>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5200" u="none" cap="none" strike="noStrike">
                <a:solidFill>
                  <a:schemeClr val="accent6"/>
                </a:solidFill>
                <a:highlight>
                  <a:srgbClr val="F9F9F9"/>
                </a:highlight>
                <a:latin typeface="Roboto"/>
                <a:ea typeface="Roboto"/>
                <a:cs typeface="Roboto"/>
                <a:sym typeface="Roboto"/>
              </a:rPr>
              <a:t>Phosphoesterase</a:t>
            </a:r>
            <a:endParaRPr b="1" i="0" sz="5200" u="none" cap="none" strike="noStrike">
              <a:solidFill>
                <a:schemeClr val="accent6"/>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1" i="0" lang="en-US" sz="4400" u="none" cap="none" strike="noStrike">
                <a:solidFill>
                  <a:schemeClr val="accent6"/>
                </a:solidFill>
                <a:latin typeface="Calibri"/>
                <a:ea typeface="Calibri"/>
                <a:cs typeface="Calibri"/>
                <a:sym typeface="Calibri"/>
              </a:rPr>
              <a:t>Marcie and tempo come from the same pharm and share the same position.Downstream of major capsid hexamer protein and upstream of major tai;l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1" i="0" lang="en-US" sz="4400" u="none" cap="none" strike="noStrike">
                <a:solidFill>
                  <a:schemeClr val="accent6"/>
                </a:solidFill>
                <a:latin typeface="Calibri"/>
                <a:ea typeface="Calibri"/>
                <a:cs typeface="Calibri"/>
                <a:sym typeface="Calibri"/>
              </a:rPr>
              <a:t>Significant hits top 2OTD 99.97 probability. function for top hit is phosphoesterase. </a:t>
            </a:r>
            <a:endParaRPr b="1" i="0" sz="4400" u="none" cap="none" strike="noStrike">
              <a:solidFill>
                <a:schemeClr val="accent6"/>
              </a:solidFill>
              <a:latin typeface="Calibri"/>
              <a:ea typeface="Calibri"/>
              <a:cs typeface="Calibri"/>
              <a:sym typeface="Calibri"/>
            </a:endParaRPr>
          </a:p>
        </p:txBody>
      </p:sp>
      <p:pic>
        <p:nvPicPr>
          <p:cNvPr id="887" name="Google Shape;887;g23998234a3f_0_99"/>
          <p:cNvPicPr preferRelativeResize="0"/>
          <p:nvPr/>
        </p:nvPicPr>
        <p:blipFill rotWithShape="1">
          <a:blip r:embed="rId4">
            <a:alphaModFix/>
          </a:blip>
          <a:srcRect b="0" l="0" r="0" t="0"/>
          <a:stretch/>
        </p:blipFill>
        <p:spPr>
          <a:xfrm>
            <a:off x="13031088" y="5418798"/>
            <a:ext cx="14090075" cy="1750502"/>
          </a:xfrm>
          <a:prstGeom prst="rect">
            <a:avLst/>
          </a:prstGeom>
          <a:noFill/>
          <a:ln>
            <a:noFill/>
          </a:ln>
        </p:spPr>
      </p:pic>
      <p:pic>
        <p:nvPicPr>
          <p:cNvPr id="888" name="Google Shape;888;g23998234a3f_0_99"/>
          <p:cNvPicPr preferRelativeResize="0"/>
          <p:nvPr/>
        </p:nvPicPr>
        <p:blipFill rotWithShape="1">
          <a:blip r:embed="rId5">
            <a:alphaModFix/>
          </a:blip>
          <a:srcRect b="0" l="0" r="0" t="0"/>
          <a:stretch/>
        </p:blipFill>
        <p:spPr>
          <a:xfrm>
            <a:off x="768925" y="6211200"/>
            <a:ext cx="10729701" cy="1500425"/>
          </a:xfrm>
          <a:prstGeom prst="rect">
            <a:avLst/>
          </a:prstGeom>
          <a:noFill/>
          <a:ln>
            <a:noFill/>
          </a:ln>
        </p:spPr>
      </p:pic>
      <p:pic>
        <p:nvPicPr>
          <p:cNvPr id="889" name="Google Shape;889;g23998234a3f_0_99"/>
          <p:cNvPicPr preferRelativeResize="0"/>
          <p:nvPr/>
        </p:nvPicPr>
        <p:blipFill rotWithShape="1">
          <a:blip r:embed="rId6">
            <a:alphaModFix/>
          </a:blip>
          <a:srcRect b="0" l="0" r="0" t="0"/>
          <a:stretch/>
        </p:blipFill>
        <p:spPr>
          <a:xfrm>
            <a:off x="995325" y="8905050"/>
            <a:ext cx="8444900" cy="2920525"/>
          </a:xfrm>
          <a:prstGeom prst="rect">
            <a:avLst/>
          </a:prstGeom>
          <a:noFill/>
          <a:ln>
            <a:noFill/>
          </a:ln>
        </p:spPr>
      </p:pic>
      <p:pic>
        <p:nvPicPr>
          <p:cNvPr id="890" name="Google Shape;890;g23998234a3f_0_99"/>
          <p:cNvPicPr preferRelativeResize="0"/>
          <p:nvPr/>
        </p:nvPicPr>
        <p:blipFill rotWithShape="1">
          <a:blip r:embed="rId7">
            <a:alphaModFix/>
          </a:blip>
          <a:srcRect b="0" l="0" r="0" t="0"/>
          <a:stretch/>
        </p:blipFill>
        <p:spPr>
          <a:xfrm>
            <a:off x="13684184" y="11621755"/>
            <a:ext cx="9877951" cy="1226450"/>
          </a:xfrm>
          <a:prstGeom prst="rect">
            <a:avLst/>
          </a:prstGeom>
          <a:noFill/>
          <a:ln>
            <a:noFill/>
          </a:ln>
        </p:spPr>
      </p:pic>
      <p:pic>
        <p:nvPicPr>
          <p:cNvPr id="891" name="Google Shape;891;g23998234a3f_0_99"/>
          <p:cNvPicPr preferRelativeResize="0"/>
          <p:nvPr/>
        </p:nvPicPr>
        <p:blipFill rotWithShape="1">
          <a:blip r:embed="rId8">
            <a:alphaModFix/>
          </a:blip>
          <a:srcRect b="0" l="0" r="0" t="0"/>
          <a:stretch/>
        </p:blipFill>
        <p:spPr>
          <a:xfrm>
            <a:off x="405488" y="19218075"/>
            <a:ext cx="11456601" cy="3932875"/>
          </a:xfrm>
          <a:prstGeom prst="rect">
            <a:avLst/>
          </a:prstGeom>
          <a:noFill/>
          <a:ln>
            <a:noFill/>
          </a:ln>
        </p:spPr>
      </p:pic>
      <p:pic>
        <p:nvPicPr>
          <p:cNvPr id="892" name="Google Shape;892;g23998234a3f_0_99"/>
          <p:cNvPicPr preferRelativeResize="0"/>
          <p:nvPr/>
        </p:nvPicPr>
        <p:blipFill rotWithShape="1">
          <a:blip r:embed="rId9">
            <a:alphaModFix/>
          </a:blip>
          <a:srcRect b="0" l="0" r="0" t="0"/>
          <a:stretch/>
        </p:blipFill>
        <p:spPr>
          <a:xfrm>
            <a:off x="405500" y="16297550"/>
            <a:ext cx="11794025" cy="2920525"/>
          </a:xfrm>
          <a:prstGeom prst="rect">
            <a:avLst/>
          </a:prstGeom>
          <a:noFill/>
          <a:ln>
            <a:noFill/>
          </a:ln>
        </p:spPr>
      </p:pic>
      <p:pic>
        <p:nvPicPr>
          <p:cNvPr id="893" name="Google Shape;893;g23998234a3f_0_99"/>
          <p:cNvPicPr preferRelativeResize="0"/>
          <p:nvPr/>
        </p:nvPicPr>
        <p:blipFill rotWithShape="1">
          <a:blip r:embed="rId10">
            <a:alphaModFix/>
          </a:blip>
          <a:srcRect b="0" l="0" r="0" t="0"/>
          <a:stretch/>
        </p:blipFill>
        <p:spPr>
          <a:xfrm>
            <a:off x="13266845" y="19873980"/>
            <a:ext cx="10712616" cy="1679275"/>
          </a:xfrm>
          <a:prstGeom prst="rect">
            <a:avLst/>
          </a:prstGeom>
          <a:noFill/>
          <a:ln>
            <a:noFill/>
          </a:ln>
        </p:spPr>
      </p:pic>
      <p:pic>
        <p:nvPicPr>
          <p:cNvPr id="894" name="Google Shape;894;g23998234a3f_0_99"/>
          <p:cNvPicPr preferRelativeResize="0"/>
          <p:nvPr/>
        </p:nvPicPr>
        <p:blipFill rotWithShape="1">
          <a:blip r:embed="rId9">
            <a:alphaModFix/>
          </a:blip>
          <a:srcRect b="0" l="0" r="0" t="0"/>
          <a:stretch/>
        </p:blipFill>
        <p:spPr>
          <a:xfrm>
            <a:off x="29105400" y="13803257"/>
            <a:ext cx="10602050" cy="2625350"/>
          </a:xfrm>
          <a:prstGeom prst="rect">
            <a:avLst/>
          </a:prstGeom>
          <a:noFill/>
          <a:ln>
            <a:noFill/>
          </a:ln>
        </p:spPr>
      </p:pic>
      <p:pic>
        <p:nvPicPr>
          <p:cNvPr id="895" name="Google Shape;895;g23998234a3f_0_99"/>
          <p:cNvPicPr preferRelativeResize="0"/>
          <p:nvPr/>
        </p:nvPicPr>
        <p:blipFill rotWithShape="1">
          <a:blip r:embed="rId8">
            <a:alphaModFix/>
          </a:blip>
          <a:srcRect b="0" l="0" r="0" t="0"/>
          <a:stretch/>
        </p:blipFill>
        <p:spPr>
          <a:xfrm>
            <a:off x="28115138" y="16725851"/>
            <a:ext cx="9877950" cy="3390943"/>
          </a:xfrm>
          <a:prstGeom prst="rect">
            <a:avLst/>
          </a:prstGeom>
          <a:noFill/>
          <a:ln>
            <a:noFill/>
          </a:ln>
        </p:spPr>
      </p:pic>
      <p:pic>
        <p:nvPicPr>
          <p:cNvPr id="896" name="Google Shape;896;g23998234a3f_0_99"/>
          <p:cNvPicPr preferRelativeResize="0"/>
          <p:nvPr/>
        </p:nvPicPr>
        <p:blipFill rotWithShape="1">
          <a:blip r:embed="rId11">
            <a:alphaModFix/>
          </a:blip>
          <a:srcRect b="0" l="0" r="0" t="0"/>
          <a:stretch/>
        </p:blipFill>
        <p:spPr>
          <a:xfrm>
            <a:off x="13092545" y="14332368"/>
            <a:ext cx="5524630" cy="3401528"/>
          </a:xfrm>
          <a:prstGeom prst="rect">
            <a:avLst/>
          </a:prstGeom>
          <a:noFill/>
          <a:ln>
            <a:noFill/>
          </a:ln>
        </p:spPr>
      </p:pic>
      <p:pic>
        <p:nvPicPr>
          <p:cNvPr id="897" name="Google Shape;897;g23998234a3f_0_99"/>
          <p:cNvPicPr preferRelativeResize="0"/>
          <p:nvPr/>
        </p:nvPicPr>
        <p:blipFill rotWithShape="1">
          <a:blip r:embed="rId12">
            <a:alphaModFix/>
          </a:blip>
          <a:srcRect b="0" l="0" r="0" t="0"/>
          <a:stretch/>
        </p:blipFill>
        <p:spPr>
          <a:xfrm>
            <a:off x="19510195" y="14232043"/>
            <a:ext cx="5425569" cy="3602181"/>
          </a:xfrm>
          <a:prstGeom prst="rect">
            <a:avLst/>
          </a:prstGeom>
          <a:noFill/>
          <a:ln>
            <a:noFill/>
          </a:ln>
        </p:spPr>
      </p:pic>
      <p:pic>
        <p:nvPicPr>
          <p:cNvPr id="898" name="Google Shape;898;g23998234a3f_0_99"/>
          <p:cNvPicPr preferRelativeResize="0"/>
          <p:nvPr/>
        </p:nvPicPr>
        <p:blipFill rotWithShape="1">
          <a:blip r:embed="rId13">
            <a:alphaModFix/>
          </a:blip>
          <a:srcRect b="0" l="0" r="0" t="0"/>
          <a:stretch/>
        </p:blipFill>
        <p:spPr>
          <a:xfrm>
            <a:off x="28361404" y="9324155"/>
            <a:ext cx="9385425" cy="4181850"/>
          </a:xfrm>
          <a:prstGeom prst="rect">
            <a:avLst/>
          </a:prstGeom>
          <a:noFill/>
          <a:ln>
            <a:noFill/>
          </a:ln>
        </p:spPr>
      </p:pic>
      <p:pic>
        <p:nvPicPr>
          <p:cNvPr id="899" name="Google Shape;899;g23998234a3f_0_99"/>
          <p:cNvPicPr preferRelativeResize="0"/>
          <p:nvPr/>
        </p:nvPicPr>
        <p:blipFill rotWithShape="1">
          <a:blip r:embed="rId14">
            <a:alphaModFix/>
          </a:blip>
          <a:srcRect b="0" l="0" r="0" t="0"/>
          <a:stretch/>
        </p:blipFill>
        <p:spPr>
          <a:xfrm>
            <a:off x="17868770" y="21553259"/>
            <a:ext cx="5524631" cy="1429579"/>
          </a:xfrm>
          <a:prstGeom prst="rect">
            <a:avLst/>
          </a:prstGeom>
          <a:noFill/>
          <a:ln>
            <a:noFill/>
          </a:ln>
        </p:spPr>
      </p:pic>
      <p:sp>
        <p:nvSpPr>
          <p:cNvPr id="900" name="Google Shape;900;g23998234a3f_0_99"/>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4/25/23 </a:t>
            </a:r>
            <a:endParaRPr b="0" i="0" sz="1400" u="none" cap="none" strike="noStrike">
              <a:solidFill>
                <a:srgbClr val="000000"/>
              </a:solidFill>
              <a:latin typeface="Arial"/>
              <a:ea typeface="Arial"/>
              <a:cs typeface="Arial"/>
              <a:sym typeface="Arial"/>
            </a:endParaRPr>
          </a:p>
        </p:txBody>
      </p:sp>
      <p:pic>
        <p:nvPicPr>
          <p:cNvPr id="901" name="Google Shape;901;g23998234a3f_0_99"/>
          <p:cNvPicPr preferRelativeResize="0"/>
          <p:nvPr/>
        </p:nvPicPr>
        <p:blipFill rotWithShape="1">
          <a:blip r:embed="rId15">
            <a:alphaModFix/>
          </a:blip>
          <a:srcRect b="0" l="0" r="0" t="0"/>
          <a:stretch/>
        </p:blipFill>
        <p:spPr>
          <a:xfrm>
            <a:off x="38800775" y="21847925"/>
            <a:ext cx="4289614" cy="2177425"/>
          </a:xfrm>
          <a:prstGeom prst="rect">
            <a:avLst/>
          </a:prstGeom>
          <a:noFill/>
          <a:ln>
            <a:noFill/>
          </a:ln>
        </p:spPr>
      </p:pic>
      <p:pic>
        <p:nvPicPr>
          <p:cNvPr id="902" name="Google Shape;902;g23998234a3f_0_99"/>
          <p:cNvPicPr preferRelativeResize="0"/>
          <p:nvPr/>
        </p:nvPicPr>
        <p:blipFill rotWithShape="1">
          <a:blip r:embed="rId16">
            <a:alphaModFix/>
          </a:blip>
          <a:srcRect b="0" l="0" r="0" t="0"/>
          <a:stretch/>
        </p:blipFill>
        <p:spPr>
          <a:xfrm>
            <a:off x="36378235" y="24264350"/>
            <a:ext cx="4690390" cy="2920525"/>
          </a:xfrm>
          <a:prstGeom prst="rect">
            <a:avLst/>
          </a:prstGeom>
          <a:noFill/>
          <a:ln>
            <a:noFill/>
          </a:ln>
        </p:spPr>
      </p:pic>
      <p:pic>
        <p:nvPicPr>
          <p:cNvPr id="903" name="Google Shape;903;g23998234a3f_0_99"/>
          <p:cNvPicPr preferRelativeResize="0"/>
          <p:nvPr/>
        </p:nvPicPr>
        <p:blipFill rotWithShape="1">
          <a:blip r:embed="rId17">
            <a:alphaModFix/>
          </a:blip>
          <a:srcRect b="0" l="0" r="0" t="0"/>
          <a:stretch/>
        </p:blipFill>
        <p:spPr>
          <a:xfrm>
            <a:off x="31556926" y="23525007"/>
            <a:ext cx="4360134" cy="3602267"/>
          </a:xfrm>
          <a:prstGeom prst="rect">
            <a:avLst/>
          </a:prstGeom>
          <a:noFill/>
          <a:ln>
            <a:noFill/>
          </a:ln>
        </p:spPr>
      </p:pic>
      <p:pic>
        <p:nvPicPr>
          <p:cNvPr id="904" name="Google Shape;904;g23998234a3f_0_99"/>
          <p:cNvPicPr preferRelativeResize="0"/>
          <p:nvPr/>
        </p:nvPicPr>
        <p:blipFill rotWithShape="1">
          <a:blip r:embed="rId18">
            <a:alphaModFix/>
          </a:blip>
          <a:srcRect b="0" l="0" r="0" t="0"/>
          <a:stretch/>
        </p:blipFill>
        <p:spPr>
          <a:xfrm>
            <a:off x="26177998" y="22717154"/>
            <a:ext cx="13529452" cy="438963"/>
          </a:xfrm>
          <a:prstGeom prst="rect">
            <a:avLst/>
          </a:prstGeom>
          <a:noFill/>
          <a:ln>
            <a:noFill/>
          </a:ln>
        </p:spPr>
      </p:pic>
      <p:pic>
        <p:nvPicPr>
          <p:cNvPr id="905" name="Google Shape;905;g23998234a3f_0_99"/>
          <p:cNvPicPr preferRelativeResize="0"/>
          <p:nvPr/>
        </p:nvPicPr>
        <p:blipFill rotWithShape="1">
          <a:blip r:embed="rId19">
            <a:alphaModFix/>
          </a:blip>
          <a:srcRect b="0" l="0" r="0" t="0"/>
          <a:stretch/>
        </p:blipFill>
        <p:spPr>
          <a:xfrm>
            <a:off x="25308650" y="24635889"/>
            <a:ext cx="5619624" cy="2177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0" name="Shape 910"/>
        <p:cNvGrpSpPr/>
        <p:nvPr/>
      </p:nvGrpSpPr>
      <p:grpSpPr>
        <a:xfrm>
          <a:off x="0" y="0"/>
          <a:ext cx="0" cy="0"/>
          <a:chOff x="0" y="0"/>
          <a:chExt cx="0" cy="0"/>
        </a:xfrm>
      </p:grpSpPr>
      <p:sp>
        <p:nvSpPr>
          <p:cNvPr id="911" name="Google Shape;911;g23998234a3f_3_0"/>
          <p:cNvSpPr txBox="1"/>
          <p:nvPr>
            <p:ph type="title"/>
          </p:nvPr>
        </p:nvSpPr>
        <p:spPr>
          <a:xfrm>
            <a:off x="0" y="0"/>
            <a:ext cx="43891200" cy="3272100"/>
          </a:xfrm>
          <a:prstGeom prst="rect">
            <a:avLst/>
          </a:prstGeom>
          <a:noFill/>
          <a:ln>
            <a:noFill/>
          </a:ln>
        </p:spPr>
        <p:txBody>
          <a:bodyPr anchorCtr="0" anchor="ctr" bIns="45800" lIns="91600" spcFirstLastPara="1" rIns="91600" wrap="square" tIns="45800">
            <a:normAutofit/>
          </a:bodyPr>
          <a:lstStyle/>
          <a:p>
            <a:pPr indent="0" lvl="0" marL="0" rtl="0" algn="l">
              <a:lnSpc>
                <a:spcPct val="90000"/>
              </a:lnSpc>
              <a:spcBef>
                <a:spcPts val="0"/>
              </a:spcBef>
              <a:spcAft>
                <a:spcPts val="0"/>
              </a:spcAft>
              <a:buClr>
                <a:schemeClr val="dk1"/>
              </a:buClr>
              <a:buSzPts val="10000"/>
              <a:buFont typeface="Calibri"/>
              <a:buNone/>
            </a:pPr>
            <a:r>
              <a:rPr b="1" lang="en-US" sz="10000"/>
              <a:t>Gene #31</a:t>
            </a:r>
            <a:r>
              <a:rPr lang="en-US" sz="10000"/>
              <a:t>	Start: 19,185	Stop: 20,030 	</a:t>
            </a:r>
            <a:br>
              <a:rPr lang="en-US" sz="10000"/>
            </a:br>
            <a:r>
              <a:rPr lang="en-US" sz="6500"/>
              <a:t>*</a:t>
            </a:r>
            <a:r>
              <a:rPr lang="en-US" sz="7500"/>
              <a:t>Highlight start if changed from original call*</a:t>
            </a:r>
            <a:endParaRPr sz="10000"/>
          </a:p>
        </p:txBody>
      </p:sp>
      <p:sp>
        <p:nvSpPr>
          <p:cNvPr id="912" name="Google Shape;912;g23998234a3f_3_0"/>
          <p:cNvSpPr txBox="1"/>
          <p:nvPr>
            <p:ph idx="1" type="body"/>
          </p:nvPr>
        </p:nvSpPr>
        <p:spPr>
          <a:xfrm>
            <a:off x="0" y="3177209"/>
            <a:ext cx="14090400" cy="19974300"/>
          </a:xfrm>
          <a:prstGeom prst="rect">
            <a:avLst/>
          </a:prstGeom>
          <a:noFill/>
          <a:ln>
            <a:noFill/>
          </a:ln>
        </p:spPr>
        <p:txBody>
          <a:bodyPr anchorCtr="0" anchor="t" bIns="45800" lIns="91600" spcFirstLastPara="1" rIns="91600" wrap="square" tIns="45800">
            <a:normAutofit/>
          </a:bodyPr>
          <a:lstStyle/>
          <a:p>
            <a:pPr indent="0" lvl="0" marL="0" rtl="0" algn="l">
              <a:lnSpc>
                <a:spcPct val="90000"/>
              </a:lnSpc>
              <a:spcBef>
                <a:spcPts val="0"/>
              </a:spcBef>
              <a:spcAft>
                <a:spcPts val="0"/>
              </a:spcAft>
              <a:buClr>
                <a:schemeClr val="dk1"/>
              </a:buClr>
              <a:buSzPts val="5000"/>
              <a:buNone/>
            </a:pPr>
            <a:r>
              <a:rPr b="1" lang="en-US" sz="5000"/>
              <a:t>1. </a:t>
            </a:r>
            <a:r>
              <a:rPr b="1" lang="en-US" sz="6500"/>
              <a:t>Is it a gene? Yes</a:t>
            </a:r>
            <a:endParaRPr/>
          </a:p>
          <a:p>
            <a:pPr indent="-825500" lvl="0" marL="825500" rtl="0" algn="l">
              <a:lnSpc>
                <a:spcPct val="90000"/>
              </a:lnSpc>
              <a:spcBef>
                <a:spcPts val="3500"/>
              </a:spcBef>
              <a:spcAft>
                <a:spcPts val="0"/>
              </a:spcAft>
              <a:buClr>
                <a:schemeClr val="dk1"/>
              </a:buClr>
              <a:buSzPts val="4500"/>
              <a:buChar char="•"/>
            </a:pPr>
            <a:r>
              <a:rPr lang="en-US" sz="4500"/>
              <a:t>Gene originally called by (delete incorrect): </a:t>
            </a:r>
            <a:endParaRPr/>
          </a:p>
          <a:p>
            <a:pPr indent="0" lvl="0" marL="0" rtl="0" algn="l">
              <a:lnSpc>
                <a:spcPct val="90000"/>
              </a:lnSpc>
              <a:spcBef>
                <a:spcPts val="3500"/>
              </a:spcBef>
              <a:spcAft>
                <a:spcPts val="0"/>
              </a:spcAft>
              <a:buClr>
                <a:schemeClr val="dk1"/>
              </a:buClr>
              <a:buSzPts val="4500"/>
              <a:buNone/>
            </a:pPr>
            <a:r>
              <a:rPr lang="en-US" sz="4500"/>
              <a:t>         Both	         </a:t>
            </a:r>
            <a:endParaRPr/>
          </a:p>
          <a:p>
            <a:pPr indent="0" lvl="0" marL="825500" rtl="0" algn="l">
              <a:lnSpc>
                <a:spcPct val="90000"/>
              </a:lnSpc>
              <a:spcBef>
                <a:spcPts val="3500"/>
              </a:spcBef>
              <a:spcAft>
                <a:spcPts val="0"/>
              </a:spcAft>
              <a:buSzPts val="1800"/>
              <a:buNone/>
            </a:pPr>
            <a:r>
              <a:t/>
            </a:r>
            <a:endParaRPr sz="4500"/>
          </a:p>
          <a:p>
            <a:pPr indent="0" lvl="0" marL="825500" rtl="0" algn="l">
              <a:lnSpc>
                <a:spcPct val="90000"/>
              </a:lnSpc>
              <a:spcBef>
                <a:spcPts val="3500"/>
              </a:spcBef>
              <a:spcAft>
                <a:spcPts val="0"/>
              </a:spcAft>
              <a:buSzPts val="1800"/>
              <a:buNone/>
            </a:pPr>
            <a:r>
              <a:t/>
            </a:r>
            <a:endParaRPr sz="4500"/>
          </a:p>
          <a:p>
            <a:pPr indent="-825500" lvl="0" marL="825500" rtl="0" algn="l">
              <a:lnSpc>
                <a:spcPct val="90000"/>
              </a:lnSpc>
              <a:spcBef>
                <a:spcPts val="3500"/>
              </a:spcBef>
              <a:spcAft>
                <a:spcPts val="0"/>
              </a:spcAft>
              <a:buClr>
                <a:schemeClr val="dk1"/>
              </a:buClr>
              <a:buSzPts val="4500"/>
              <a:buChar char="•"/>
            </a:pPr>
            <a:r>
              <a:rPr b="1" lang="en-US" sz="4500"/>
              <a:t>Coding potential</a:t>
            </a:r>
            <a:r>
              <a:rPr lang="en-US" sz="4500"/>
              <a:t>: Has good coding potential except for in the middle </a:t>
            </a:r>
            <a:endParaRPr/>
          </a:p>
          <a:p>
            <a:pPr indent="0" lvl="1" marL="1638300" rtl="0" algn="l">
              <a:lnSpc>
                <a:spcPct val="90000"/>
              </a:lnSpc>
              <a:spcBef>
                <a:spcPts val="2000"/>
              </a:spcBef>
              <a:spcAft>
                <a:spcPts val="0"/>
              </a:spcAft>
              <a:buClr>
                <a:schemeClr val="dk1"/>
              </a:buClr>
              <a:buSzPts val="4500"/>
              <a:buNone/>
            </a:pPr>
            <a:r>
              <a:t/>
            </a:r>
            <a:endParaRPr/>
          </a:p>
          <a:p>
            <a:pPr indent="0" lvl="1" marL="1638300" rtl="0" algn="l">
              <a:lnSpc>
                <a:spcPct val="90000"/>
              </a:lnSpc>
              <a:spcBef>
                <a:spcPts val="2000"/>
              </a:spcBef>
              <a:spcAft>
                <a:spcPts val="0"/>
              </a:spcAft>
              <a:buClr>
                <a:schemeClr val="dk1"/>
              </a:buClr>
              <a:buSzPts val="4000"/>
              <a:buNone/>
            </a:pPr>
            <a:r>
              <a:t/>
            </a:r>
            <a:endParaRPr sz="4000"/>
          </a:p>
          <a:p>
            <a:pPr indent="0" lvl="1" marL="1638300" rtl="0" algn="l">
              <a:lnSpc>
                <a:spcPct val="90000"/>
              </a:lnSpc>
              <a:spcBef>
                <a:spcPts val="2000"/>
              </a:spcBef>
              <a:spcAft>
                <a:spcPts val="0"/>
              </a:spcAft>
              <a:buClr>
                <a:schemeClr val="dk1"/>
              </a:buClr>
              <a:buSzPts val="4000"/>
              <a:buNone/>
            </a:pPr>
            <a:r>
              <a:t/>
            </a:r>
            <a:endParaRPr sz="4000"/>
          </a:p>
          <a:p>
            <a:pPr indent="0" lvl="1" marL="1638300" rtl="0" algn="l">
              <a:lnSpc>
                <a:spcPct val="90000"/>
              </a:lnSpc>
              <a:spcBef>
                <a:spcPts val="2000"/>
              </a:spcBef>
              <a:spcAft>
                <a:spcPts val="0"/>
              </a:spcAft>
              <a:buClr>
                <a:schemeClr val="dk1"/>
              </a:buClr>
              <a:buSzPts val="4000"/>
              <a:buNone/>
            </a:pPr>
            <a:r>
              <a:t/>
            </a:r>
            <a:endParaRPr sz="4000"/>
          </a:p>
          <a:p>
            <a:pPr indent="0" lvl="1" marL="1638300" rtl="0" algn="l">
              <a:lnSpc>
                <a:spcPct val="90000"/>
              </a:lnSpc>
              <a:spcBef>
                <a:spcPts val="2000"/>
              </a:spcBef>
              <a:spcAft>
                <a:spcPts val="0"/>
              </a:spcAft>
              <a:buClr>
                <a:schemeClr val="dk1"/>
              </a:buClr>
              <a:buSzPts val="4000"/>
              <a:buNone/>
            </a:pPr>
            <a:r>
              <a:t/>
            </a:r>
            <a:endParaRPr sz="4000"/>
          </a:p>
          <a:p>
            <a:pPr indent="0" lvl="1" marL="1638300" rtl="0" algn="l">
              <a:lnSpc>
                <a:spcPct val="90000"/>
              </a:lnSpc>
              <a:spcBef>
                <a:spcPts val="2000"/>
              </a:spcBef>
              <a:spcAft>
                <a:spcPts val="0"/>
              </a:spcAft>
              <a:buClr>
                <a:schemeClr val="dk1"/>
              </a:buClr>
              <a:buSzPts val="4000"/>
              <a:buNone/>
            </a:pPr>
            <a:r>
              <a:t/>
            </a:r>
            <a:endParaRPr sz="4000"/>
          </a:p>
          <a:p>
            <a:pPr indent="-825500" lvl="0" marL="825500" rtl="0" algn="l">
              <a:lnSpc>
                <a:spcPct val="90000"/>
              </a:lnSpc>
              <a:spcBef>
                <a:spcPts val="3500"/>
              </a:spcBef>
              <a:spcAft>
                <a:spcPts val="0"/>
              </a:spcAft>
              <a:buClr>
                <a:schemeClr val="dk1"/>
              </a:buClr>
              <a:buSzPts val="5000"/>
              <a:buChar char="•"/>
            </a:pPr>
            <a:r>
              <a:rPr lang="en-US" sz="5000"/>
              <a:t>Other organisms have it? yes </a:t>
            </a:r>
            <a:endParaRPr sz="5000"/>
          </a:p>
          <a:p>
            <a:pPr indent="0" lvl="0" marL="0" rtl="0" algn="l">
              <a:lnSpc>
                <a:spcPct val="90000"/>
              </a:lnSpc>
              <a:spcBef>
                <a:spcPts val="3500"/>
              </a:spcBef>
              <a:spcAft>
                <a:spcPts val="0"/>
              </a:spcAft>
              <a:buSzPts val="1800"/>
              <a:buNone/>
            </a:pPr>
            <a:r>
              <a:rPr lang="en-US" sz="5000"/>
              <a:t>phagesdb:  Tempo, E:-167</a:t>
            </a:r>
            <a:endParaRPr sz="5000"/>
          </a:p>
          <a:p>
            <a:pPr indent="0" lvl="0" marL="0" rtl="0" algn="l">
              <a:lnSpc>
                <a:spcPct val="90000"/>
              </a:lnSpc>
              <a:spcBef>
                <a:spcPts val="3500"/>
              </a:spcBef>
              <a:spcAft>
                <a:spcPts val="0"/>
              </a:spcAft>
              <a:buClr>
                <a:schemeClr val="dk1"/>
              </a:buClr>
              <a:buSzPts val="5000"/>
              <a:buNone/>
            </a:pPr>
            <a:r>
              <a:t/>
            </a:r>
            <a:endParaRPr sz="5000"/>
          </a:p>
          <a:p>
            <a:pPr indent="0" lvl="0" marL="0" rtl="0" algn="l">
              <a:lnSpc>
                <a:spcPct val="90000"/>
              </a:lnSpc>
              <a:spcBef>
                <a:spcPts val="3500"/>
              </a:spcBef>
              <a:spcAft>
                <a:spcPts val="0"/>
              </a:spcAft>
              <a:buClr>
                <a:schemeClr val="dk1"/>
              </a:buClr>
              <a:buSzPts val="5000"/>
              <a:buNone/>
            </a:pPr>
            <a:r>
              <a:t/>
            </a:r>
            <a:endParaRPr sz="5000"/>
          </a:p>
          <a:p>
            <a:pPr indent="0" lvl="0" marL="0" rtl="0" algn="l">
              <a:lnSpc>
                <a:spcPct val="90000"/>
              </a:lnSpc>
              <a:spcBef>
                <a:spcPts val="3500"/>
              </a:spcBef>
              <a:spcAft>
                <a:spcPts val="0"/>
              </a:spcAft>
              <a:buClr>
                <a:schemeClr val="dk1"/>
              </a:buClr>
              <a:buSzPts val="5000"/>
              <a:buNone/>
            </a:pPr>
            <a:r>
              <a:rPr lang="en-US" sz="5000"/>
              <a:t>NCBI: RobinRose, E:0.0, Percent Identity: 98.58%	</a:t>
            </a:r>
            <a:endParaRPr sz="5000"/>
          </a:p>
          <a:p>
            <a:pPr indent="0" lvl="0" marL="0" rtl="0" algn="l">
              <a:lnSpc>
                <a:spcPct val="90000"/>
              </a:lnSpc>
              <a:spcBef>
                <a:spcPts val="3500"/>
              </a:spcBef>
              <a:spcAft>
                <a:spcPts val="0"/>
              </a:spcAft>
              <a:buClr>
                <a:schemeClr val="dk1"/>
              </a:buClr>
              <a:buSzPts val="5000"/>
              <a:buNone/>
            </a:pPr>
            <a:r>
              <a:t/>
            </a:r>
            <a:endParaRPr sz="5000"/>
          </a:p>
        </p:txBody>
      </p:sp>
      <p:sp>
        <p:nvSpPr>
          <p:cNvPr id="913" name="Google Shape;913;g23998234a3f_3_0"/>
          <p:cNvSpPr txBox="1"/>
          <p:nvPr/>
        </p:nvSpPr>
        <p:spPr>
          <a:xfrm>
            <a:off x="13092550" y="3271924"/>
            <a:ext cx="14672100" cy="21908700"/>
          </a:xfrm>
          <a:prstGeom prst="rect">
            <a:avLst/>
          </a:prstGeom>
          <a:noFill/>
          <a:ln>
            <a:noFill/>
          </a:ln>
        </p:spPr>
        <p:txBody>
          <a:bodyPr anchorCtr="0" anchor="t" bIns="45800" lIns="91600" spcFirstLastPara="1" rIns="91600" wrap="square" tIns="45800">
            <a:normAutofit lnSpcReduction="10000"/>
          </a:bodyPr>
          <a:lstStyle/>
          <a:p>
            <a:pPr indent="0" lvl="0" marL="0" marR="0" rtl="0" algn="l">
              <a:lnSpc>
                <a:spcPct val="90000"/>
              </a:lnSpc>
              <a:spcBef>
                <a:spcPts val="0"/>
              </a:spcBef>
              <a:spcAft>
                <a:spcPts val="0"/>
              </a:spcAft>
              <a:buClr>
                <a:schemeClr val="dk1"/>
              </a:buClr>
              <a:buSzPts val="6500"/>
              <a:buFont typeface="Arial"/>
              <a:buNone/>
            </a:pPr>
            <a:r>
              <a:rPr b="1" i="0" lang="en-US" sz="6500" u="none" cap="none" strike="noStrike">
                <a:solidFill>
                  <a:schemeClr val="dk1"/>
                </a:solidFill>
                <a:latin typeface="Calibri"/>
                <a:ea typeface="Calibri"/>
                <a:cs typeface="Calibri"/>
                <a:sym typeface="Calibri"/>
              </a:rPr>
              <a:t>2. Where does it start? At predicted start</a:t>
            </a:r>
            <a:endParaRPr b="0" i="0" sz="1500" u="none" cap="none" strike="noStrike">
              <a:solidFill>
                <a:srgbClr val="000000"/>
              </a:solidFill>
              <a:latin typeface="Arial"/>
              <a:ea typeface="Arial"/>
              <a:cs typeface="Arial"/>
              <a:sym typeface="Arial"/>
            </a:endParaRPr>
          </a:p>
          <a:p>
            <a:pPr indent="-825500" lvl="0" marL="825500" marR="0" rtl="0" algn="l">
              <a:lnSpc>
                <a:spcPct val="90000"/>
              </a:lnSpc>
              <a:spcBef>
                <a:spcPts val="3500"/>
              </a:spcBef>
              <a:spcAft>
                <a:spcPts val="0"/>
              </a:spcAft>
              <a:buClr>
                <a:schemeClr val="dk1"/>
              </a:buClr>
              <a:buSzPts val="4500"/>
              <a:buFont typeface="Arial"/>
              <a:buChar char="•"/>
            </a:pPr>
            <a:r>
              <a:rPr b="1" i="0" lang="en-US" sz="4500" u="none" cap="none" strike="noStrike">
                <a:solidFill>
                  <a:schemeClr val="dk1"/>
                </a:solidFill>
                <a:latin typeface="Calibri"/>
                <a:ea typeface="Calibri"/>
                <a:cs typeface="Calibri"/>
                <a:sym typeface="Calibri"/>
              </a:rPr>
              <a:t>RBS info: best, z=3.121, final= -2..627</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3500"/>
              </a:spcBef>
              <a:spcAft>
                <a:spcPts val="0"/>
              </a:spcAft>
              <a:buClr>
                <a:schemeClr val="dk1"/>
              </a:buClr>
              <a:buSzPts val="4500"/>
              <a:buFont typeface="Arial"/>
              <a:buNone/>
            </a:pPr>
            <a:r>
              <a:rPr b="0" i="0" lang="en-US" sz="4500" u="none" cap="none" strike="noStrike">
                <a:solidFill>
                  <a:schemeClr val="dk1"/>
                </a:solidFill>
                <a:latin typeface="Calibri"/>
                <a:ea typeface="Calibri"/>
                <a:cs typeface="Calibri"/>
                <a:sym typeface="Calibri"/>
              </a:rPr>
              <a:t> &lt;See DNA Master/PECAAN, report Kibler score, Karlin Score, Z score&gt;</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825500" lvl="0" marL="825500" marR="0" rtl="0" algn="l">
              <a:lnSpc>
                <a:spcPct val="90000"/>
              </a:lnSpc>
              <a:spcBef>
                <a:spcPts val="3500"/>
              </a:spcBef>
              <a:spcAft>
                <a:spcPts val="0"/>
              </a:spcAft>
              <a:buClr>
                <a:schemeClr val="dk1"/>
              </a:buClr>
              <a:buSzPts val="4500"/>
              <a:buFont typeface="Arial"/>
              <a:buChar char="•"/>
            </a:pPr>
            <a:r>
              <a:rPr b="1" i="0" lang="en-US" sz="4500" u="none" cap="none" strike="noStrike">
                <a:solidFill>
                  <a:schemeClr val="dk1"/>
                </a:solidFill>
                <a:latin typeface="Calibri"/>
                <a:ea typeface="Calibri"/>
                <a:cs typeface="Calibri"/>
                <a:sym typeface="Calibri"/>
              </a:rPr>
              <a:t>BLAST alignments: </a:t>
            </a:r>
            <a:r>
              <a:rPr b="0" i="0" lang="en-US" sz="4500" u="none" cap="none" strike="noStrike">
                <a:solidFill>
                  <a:schemeClr val="dk1"/>
                </a:solidFill>
                <a:latin typeface="Calibri"/>
                <a:ea typeface="Calibri"/>
                <a:cs typeface="Calibri"/>
                <a:sym typeface="Calibri"/>
              </a:rPr>
              <a:t>&lt;Include whether 1:1, names of two phages, e scores&gt;</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rPr b="0" i="0" lang="en-US" sz="4500" u="none" cap="none" strike="noStrike">
                <a:solidFill>
                  <a:schemeClr val="dk1"/>
                </a:solidFill>
                <a:latin typeface="Calibri"/>
                <a:ea typeface="Calibri"/>
                <a:cs typeface="Calibri"/>
                <a:sym typeface="Calibri"/>
              </a:rPr>
              <a:t>	,Kelcole29, 1:1 e-value: e-167</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rPr b="0" i="0" lang="en-US" sz="4500" u="none" cap="none" strike="noStrike">
                <a:solidFill>
                  <a:schemeClr val="dk1"/>
                </a:solidFill>
                <a:latin typeface="Calibri"/>
                <a:ea typeface="Calibri"/>
                <a:cs typeface="Calibri"/>
                <a:sym typeface="Calibri"/>
              </a:rPr>
              <a:t>Tempo 30, 1:1- e-value: e-167</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rPr b="1" i="0" lang="en-US" sz="4500" u="none" cap="none" strike="noStrike">
                <a:solidFill>
                  <a:schemeClr val="dk1"/>
                </a:solidFill>
                <a:latin typeface="Calibri"/>
                <a:ea typeface="Calibri"/>
                <a:cs typeface="Calibri"/>
                <a:sym typeface="Calibri"/>
              </a:rPr>
              <a:t>Starterator: </a:t>
            </a:r>
            <a:r>
              <a:rPr b="0" i="0" lang="en-US" sz="4500" u="none" cap="none" strike="noStrike">
                <a:solidFill>
                  <a:schemeClr val="dk1"/>
                </a:solidFill>
                <a:latin typeface="Calibri"/>
                <a:ea typeface="Calibri"/>
                <a:cs typeface="Calibri"/>
                <a:sym typeface="Calibri"/>
              </a:rPr>
              <a:t>Not most called start (track 162 candc), but called 100% of the time whnen  present.</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ts val="4500"/>
              <a:buFont typeface="Arial"/>
              <a:buNone/>
            </a:pPr>
            <a:r>
              <a:t/>
            </a:r>
            <a:endParaRPr b="0" i="0" sz="4500" u="none" cap="none" strike="noStrike">
              <a:solidFill>
                <a:schemeClr val="dk1"/>
              </a:solidFill>
              <a:latin typeface="Calibri"/>
              <a:ea typeface="Calibri"/>
              <a:cs typeface="Calibri"/>
              <a:sym typeface="Calibri"/>
            </a:endParaRPr>
          </a:p>
          <a:p>
            <a:pPr indent="-825500" lvl="0" marL="825500" marR="0" rtl="0" algn="l">
              <a:lnSpc>
                <a:spcPct val="90000"/>
              </a:lnSpc>
              <a:spcBef>
                <a:spcPts val="3500"/>
              </a:spcBef>
              <a:spcAft>
                <a:spcPts val="0"/>
              </a:spcAft>
              <a:buClr>
                <a:schemeClr val="dk1"/>
              </a:buClr>
              <a:buSzPts val="4500"/>
              <a:buFont typeface="Arial"/>
              <a:buChar char="•"/>
            </a:pPr>
            <a:r>
              <a:rPr b="1" i="0" lang="en-US" sz="4500" u="none" cap="none" strike="noStrike">
                <a:solidFill>
                  <a:schemeClr val="dk1"/>
                </a:solidFill>
                <a:latin typeface="Calibri"/>
                <a:ea typeface="Calibri"/>
                <a:cs typeface="Calibri"/>
                <a:sym typeface="Calibri"/>
              </a:rPr>
              <a:t>Gap: 31</a:t>
            </a:r>
            <a:endParaRPr b="0" i="0" sz="1500" u="none" cap="none" strike="noStrike">
              <a:solidFill>
                <a:srgbClr val="000000"/>
              </a:solidFill>
              <a:latin typeface="Arial"/>
              <a:ea typeface="Arial"/>
              <a:cs typeface="Arial"/>
              <a:sym typeface="Arial"/>
            </a:endParaRPr>
          </a:p>
        </p:txBody>
      </p:sp>
      <p:sp>
        <p:nvSpPr>
          <p:cNvPr id="914" name="Google Shape;914;g23998234a3f_3_0"/>
          <p:cNvSpPr txBox="1"/>
          <p:nvPr/>
        </p:nvSpPr>
        <p:spPr>
          <a:xfrm>
            <a:off x="27764648" y="2990172"/>
            <a:ext cx="14748600" cy="20347200"/>
          </a:xfrm>
          <a:prstGeom prst="rect">
            <a:avLst/>
          </a:prstGeom>
          <a:noFill/>
          <a:ln>
            <a:noFill/>
          </a:ln>
        </p:spPr>
        <p:txBody>
          <a:bodyPr anchorCtr="0" anchor="t" bIns="45800" lIns="91600" spcFirstLastPara="1" rIns="91600" wrap="square" tIns="45800">
            <a:normAutofit lnSpcReduction="20000"/>
          </a:bodyPr>
          <a:lstStyle/>
          <a:p>
            <a:pPr indent="0" lvl="0" marL="0" marR="0" rtl="0" algn="l">
              <a:lnSpc>
                <a:spcPct val="90000"/>
              </a:lnSpc>
              <a:spcBef>
                <a:spcPts val="0"/>
              </a:spcBef>
              <a:spcAft>
                <a:spcPts val="0"/>
              </a:spcAft>
              <a:buClr>
                <a:schemeClr val="dk1"/>
              </a:buClr>
              <a:buSzPts val="6500"/>
              <a:buFont typeface="Arial"/>
              <a:buNone/>
            </a:pPr>
            <a:r>
              <a:rPr b="1" i="0" lang="en-US" sz="6500" u="none" cap="none" strike="noStrike">
                <a:solidFill>
                  <a:schemeClr val="dk1"/>
                </a:solidFill>
                <a:latin typeface="Calibri"/>
                <a:ea typeface="Calibri"/>
                <a:cs typeface="Calibri"/>
                <a:sym typeface="Calibri"/>
              </a:rPr>
              <a:t>3. What is its function? </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3500"/>
              </a:spcBef>
              <a:spcAft>
                <a:spcPts val="0"/>
              </a:spcAft>
              <a:buClr>
                <a:schemeClr val="dk1"/>
              </a:buClr>
              <a:buSzPts val="6500"/>
              <a:buFont typeface="Arial"/>
              <a:buNone/>
            </a:pPr>
            <a:r>
              <a:rPr b="1" i="0" lang="en-US" sz="6500" u="none" cap="none" strike="noStrike">
                <a:solidFill>
                  <a:schemeClr val="dk1"/>
                </a:solidFill>
                <a:latin typeface="Calibri"/>
                <a:ea typeface="Calibri"/>
                <a:cs typeface="Calibri"/>
                <a:sym typeface="Calibri"/>
              </a:rPr>
              <a:t>Final Function Decided: head-to-tail adaptor </a:t>
            </a:r>
            <a:r>
              <a:rPr b="1" i="0" lang="en-US" sz="4000" u="none" cap="none" strike="noStrike">
                <a:solidFill>
                  <a:schemeClr val="dk1"/>
                </a:solidFill>
                <a:latin typeface="Calibri"/>
                <a:ea typeface="Calibri"/>
                <a:cs typeface="Calibri"/>
                <a:sym typeface="Calibri"/>
              </a:rPr>
              <a:t>(doesn’t meet HHPRED requirements, but is called by local &amp; NCBI blasts. Is also in same Pham as the phages called by those blasts).</a:t>
            </a:r>
            <a:endParaRPr b="0" i="0" sz="4000" u="none" cap="none" strike="noStrike">
              <a:solidFill>
                <a:srgbClr val="000000"/>
              </a:solidFill>
              <a:latin typeface="Arial"/>
              <a:ea typeface="Arial"/>
              <a:cs typeface="Arial"/>
              <a:sym typeface="Arial"/>
            </a:endParaRPr>
          </a:p>
          <a:p>
            <a:pPr indent="0" lvl="0" marL="0" marR="0" rtl="0" algn="l">
              <a:lnSpc>
                <a:spcPct val="90000"/>
              </a:lnSpc>
              <a:spcBef>
                <a:spcPts val="3500"/>
              </a:spcBef>
              <a:spcAft>
                <a:spcPts val="0"/>
              </a:spcAft>
              <a:buClr>
                <a:schemeClr val="dk1"/>
              </a:buClr>
              <a:buSzPts val="3000"/>
              <a:buFont typeface="Arial"/>
              <a:buNone/>
            </a:pPr>
            <a:r>
              <a:rPr b="1" i="0" lang="en-US" sz="3000" u="none" cap="none" strike="noStrike">
                <a:solidFill>
                  <a:schemeClr val="dk1"/>
                </a:solidFill>
                <a:latin typeface="Calibri"/>
                <a:ea typeface="Calibri"/>
                <a:cs typeface="Calibri"/>
                <a:sym typeface="Calibri"/>
              </a:rPr>
              <a:t>Must be from approved function list </a:t>
            </a:r>
            <a:r>
              <a:rPr b="1" i="0" lang="en-US" sz="30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3000" u="none" cap="none" strike="noStrike">
                <a:solidFill>
                  <a:schemeClr val="dk1"/>
                </a:solidFill>
                <a:latin typeface="Calibri"/>
                <a:ea typeface="Calibri"/>
                <a:cs typeface="Calibri"/>
                <a:sym typeface="Calibri"/>
              </a:rPr>
              <a:t> </a:t>
            </a:r>
            <a:endParaRPr b="1" i="0" sz="6500" u="none" cap="none" strike="noStrike">
              <a:solidFill>
                <a:schemeClr val="dk1"/>
              </a:solidFill>
              <a:latin typeface="Calibri"/>
              <a:ea typeface="Calibri"/>
              <a:cs typeface="Calibri"/>
              <a:sym typeface="Calibri"/>
            </a:endParaRPr>
          </a:p>
          <a:p>
            <a:pPr indent="-825500" lvl="0" marL="825500" marR="0" rtl="0" algn="l">
              <a:lnSpc>
                <a:spcPct val="90000"/>
              </a:lnSpc>
              <a:spcBef>
                <a:spcPts val="3500"/>
              </a:spcBef>
              <a:spcAft>
                <a:spcPts val="0"/>
              </a:spcAft>
              <a:buClr>
                <a:schemeClr val="dk1"/>
              </a:buClr>
              <a:buSzPts val="4500"/>
              <a:buFont typeface="Arial"/>
              <a:buChar char="•"/>
            </a:pPr>
            <a:r>
              <a:rPr b="1" i="0" lang="en-US" sz="4500" u="none" cap="none" strike="noStrike">
                <a:solidFill>
                  <a:schemeClr val="dk1"/>
                </a:solidFill>
                <a:latin typeface="Calibri"/>
                <a:ea typeface="Calibri"/>
                <a:cs typeface="Calibri"/>
                <a:sym typeface="Calibri"/>
              </a:rPr>
              <a:t>Synteny</a:t>
            </a:r>
            <a:r>
              <a:rPr b="0" i="0" lang="en-US" sz="4500" u="none" cap="none" strike="noStrike">
                <a:solidFill>
                  <a:schemeClr val="dk1"/>
                </a:solidFill>
                <a:latin typeface="Calibri"/>
                <a:ea typeface="Calibri"/>
                <a:cs typeface="Calibri"/>
                <a:sym typeface="Calibri"/>
              </a:rPr>
              <a:t>: gene 31 is in the same phama as gene 33 63891. Gene 31 is upstream of tail assembly chaperone and downstream of head to tail adaptor.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ts val="4500"/>
              <a:buFont typeface="Arial"/>
              <a:buNone/>
            </a:pPr>
            <a:r>
              <a:t/>
            </a:r>
            <a:endParaRPr b="0" i="0" sz="4500" u="none" cap="none" strike="noStrike">
              <a:solidFill>
                <a:schemeClr val="dk1"/>
              </a:solidFill>
              <a:latin typeface="Calibri"/>
              <a:ea typeface="Calibri"/>
              <a:cs typeface="Calibri"/>
              <a:sym typeface="Calibri"/>
            </a:endParaRPr>
          </a:p>
          <a:p>
            <a:pPr indent="-825500" lvl="0" marL="825500" marR="0" rtl="0" algn="l">
              <a:lnSpc>
                <a:spcPct val="90000"/>
              </a:lnSpc>
              <a:spcBef>
                <a:spcPts val="3500"/>
              </a:spcBef>
              <a:spcAft>
                <a:spcPts val="0"/>
              </a:spcAft>
              <a:buClr>
                <a:schemeClr val="dk1"/>
              </a:buClr>
              <a:buSzPts val="4500"/>
              <a:buFont typeface="Arial"/>
              <a:buChar char="•"/>
            </a:pPr>
            <a:r>
              <a:rPr b="1" i="0" lang="en-US" sz="4500" u="none" cap="none" strike="noStrike">
                <a:solidFill>
                  <a:schemeClr val="dk1"/>
                </a:solidFill>
                <a:latin typeface="Calibri"/>
                <a:ea typeface="Calibri"/>
                <a:cs typeface="Calibri"/>
                <a:sym typeface="Calibri"/>
              </a:rPr>
              <a:t>BLAST Results: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ts val="4500"/>
              <a:buFont typeface="Arial"/>
              <a:buNone/>
            </a:pPr>
            <a:r>
              <a:rPr b="1" i="0" lang="en-US" sz="4500" u="none" cap="none" strike="noStrike">
                <a:solidFill>
                  <a:schemeClr val="dk1"/>
                </a:solidFill>
                <a:latin typeface="Calibri"/>
                <a:ea typeface="Calibri"/>
                <a:cs typeface="Calibri"/>
                <a:sym typeface="Calibri"/>
              </a:rPr>
              <a:t>Local Blast: Tempo, head to tail adaptor, e value e-167/ Kelcole, head to tail adaptor, e value e-167</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ts val="4500"/>
              <a:buFont typeface="Arial"/>
              <a:buNone/>
            </a:pPr>
            <a:r>
              <a:rPr b="0" i="0" lang="en-US" sz="4500" u="none" cap="none" strike="noStrike">
                <a:solidFill>
                  <a:schemeClr val="dk1"/>
                </a:solidFill>
                <a:latin typeface="Calibri"/>
                <a:ea typeface="Calibri"/>
                <a:cs typeface="Calibri"/>
                <a:sym typeface="Calibri"/>
              </a:rPr>
              <a:t>NCBI blast: tempo, head to tail adaptor, e value 0.0/ Robinrose, head to tail adaptor, e value 0.0</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ts val="45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ts val="4500"/>
              <a:buFont typeface="Arial"/>
              <a:buNone/>
            </a:pPr>
            <a:r>
              <a:t/>
            </a:r>
            <a:endParaRPr b="0" i="0" sz="4500" u="none" cap="none" strike="noStrike">
              <a:solidFill>
                <a:schemeClr val="dk1"/>
              </a:solidFill>
              <a:latin typeface="Calibri"/>
              <a:ea typeface="Calibri"/>
              <a:cs typeface="Calibri"/>
              <a:sym typeface="Calibri"/>
            </a:endParaRPr>
          </a:p>
          <a:p>
            <a:pPr indent="-825500" lvl="0" marL="825500" marR="0" rtl="0" algn="l">
              <a:lnSpc>
                <a:spcPct val="90000"/>
              </a:lnSpc>
              <a:spcBef>
                <a:spcPts val="3500"/>
              </a:spcBef>
              <a:spcAft>
                <a:spcPts val="0"/>
              </a:spcAft>
              <a:buClr>
                <a:schemeClr val="dk1"/>
              </a:buClr>
              <a:buSzPts val="4500"/>
              <a:buFont typeface="Arial"/>
              <a:buChar char="•"/>
            </a:pPr>
            <a:r>
              <a:rPr b="1" i="0" lang="en-US" sz="4500" u="none" cap="none" strike="noStrike">
                <a:solidFill>
                  <a:schemeClr val="dk1"/>
                </a:solidFill>
                <a:latin typeface="Calibri"/>
                <a:ea typeface="Calibri"/>
                <a:cs typeface="Calibri"/>
                <a:sym typeface="Calibri"/>
              </a:rPr>
              <a:t>HHPRED results</a:t>
            </a:r>
            <a:r>
              <a:rPr b="0" i="0" lang="en-US" sz="4500" u="none" cap="none" strike="noStrike">
                <a:solidFill>
                  <a:schemeClr val="dk1"/>
                </a:solidFill>
                <a:latin typeface="Calibri"/>
                <a:ea typeface="Calibri"/>
                <a:cs typeface="Calibri"/>
                <a:sym typeface="Calibri"/>
              </a:rPr>
              <a:t>: Warm colors indicate hits and similarities. The probability is 99.38 and the evalue is 9.2e-11</a:t>
            </a:r>
            <a:endParaRPr b="0" i="0" sz="4500" u="none" cap="none" strike="noStrike">
              <a:solidFill>
                <a:schemeClr val="dk1"/>
              </a:solidFill>
              <a:latin typeface="Calibri"/>
              <a:ea typeface="Calibri"/>
              <a:cs typeface="Calibri"/>
              <a:sym typeface="Calibri"/>
            </a:endParaRPr>
          </a:p>
        </p:txBody>
      </p:sp>
      <p:pic>
        <p:nvPicPr>
          <p:cNvPr id="915" name="Google Shape;915;g23998234a3f_3_0"/>
          <p:cNvPicPr preferRelativeResize="0"/>
          <p:nvPr/>
        </p:nvPicPr>
        <p:blipFill rotWithShape="1">
          <a:blip r:embed="rId4">
            <a:alphaModFix/>
          </a:blip>
          <a:srcRect b="0" l="0" r="0" t="0"/>
          <a:stretch/>
        </p:blipFill>
        <p:spPr>
          <a:xfrm>
            <a:off x="441400" y="6575457"/>
            <a:ext cx="10589781" cy="1429651"/>
          </a:xfrm>
          <a:prstGeom prst="rect">
            <a:avLst/>
          </a:prstGeom>
          <a:noFill/>
          <a:ln>
            <a:noFill/>
          </a:ln>
        </p:spPr>
      </p:pic>
      <p:pic>
        <p:nvPicPr>
          <p:cNvPr id="916" name="Google Shape;916;g23998234a3f_3_0"/>
          <p:cNvPicPr preferRelativeResize="0"/>
          <p:nvPr/>
        </p:nvPicPr>
        <p:blipFill rotWithShape="1">
          <a:blip r:embed="rId5">
            <a:alphaModFix/>
          </a:blip>
          <a:srcRect b="0" l="0" r="0" t="0"/>
          <a:stretch/>
        </p:blipFill>
        <p:spPr>
          <a:xfrm>
            <a:off x="1138800" y="10928437"/>
            <a:ext cx="8253257" cy="4024147"/>
          </a:xfrm>
          <a:prstGeom prst="rect">
            <a:avLst/>
          </a:prstGeom>
          <a:noFill/>
          <a:ln>
            <a:noFill/>
          </a:ln>
        </p:spPr>
      </p:pic>
      <p:pic>
        <p:nvPicPr>
          <p:cNvPr id="917" name="Google Shape;917;g23998234a3f_3_0"/>
          <p:cNvPicPr preferRelativeResize="0"/>
          <p:nvPr/>
        </p:nvPicPr>
        <p:blipFill rotWithShape="1">
          <a:blip r:embed="rId6">
            <a:alphaModFix/>
          </a:blip>
          <a:srcRect b="0" l="0" r="0" t="0"/>
          <a:stretch/>
        </p:blipFill>
        <p:spPr>
          <a:xfrm>
            <a:off x="14255449" y="7026106"/>
            <a:ext cx="12807949" cy="2935955"/>
          </a:xfrm>
          <a:prstGeom prst="rect">
            <a:avLst/>
          </a:prstGeom>
          <a:noFill/>
          <a:ln>
            <a:noFill/>
          </a:ln>
        </p:spPr>
      </p:pic>
      <p:pic>
        <p:nvPicPr>
          <p:cNvPr id="918" name="Google Shape;918;g23998234a3f_3_0"/>
          <p:cNvPicPr preferRelativeResize="0"/>
          <p:nvPr/>
        </p:nvPicPr>
        <p:blipFill rotWithShape="1">
          <a:blip r:embed="rId7">
            <a:alphaModFix/>
          </a:blip>
          <a:srcRect b="0" l="0" r="0" t="0"/>
          <a:stretch/>
        </p:blipFill>
        <p:spPr>
          <a:xfrm>
            <a:off x="18940660" y="13716066"/>
            <a:ext cx="6712539" cy="1803533"/>
          </a:xfrm>
          <a:prstGeom prst="rect">
            <a:avLst/>
          </a:prstGeom>
          <a:noFill/>
          <a:ln>
            <a:noFill/>
          </a:ln>
        </p:spPr>
      </p:pic>
      <p:pic>
        <p:nvPicPr>
          <p:cNvPr id="919" name="Google Shape;919;g23998234a3f_3_0"/>
          <p:cNvPicPr preferRelativeResize="0"/>
          <p:nvPr/>
        </p:nvPicPr>
        <p:blipFill rotWithShape="1">
          <a:blip r:embed="rId8">
            <a:alphaModFix/>
          </a:blip>
          <a:srcRect b="0" l="0" r="0" t="0"/>
          <a:stretch/>
        </p:blipFill>
        <p:spPr>
          <a:xfrm>
            <a:off x="13092551" y="21011973"/>
            <a:ext cx="8253251" cy="1559300"/>
          </a:xfrm>
          <a:prstGeom prst="rect">
            <a:avLst/>
          </a:prstGeom>
          <a:noFill/>
          <a:ln>
            <a:noFill/>
          </a:ln>
        </p:spPr>
      </p:pic>
      <p:pic>
        <p:nvPicPr>
          <p:cNvPr id="920" name="Google Shape;920;g23998234a3f_3_0"/>
          <p:cNvPicPr preferRelativeResize="0"/>
          <p:nvPr/>
        </p:nvPicPr>
        <p:blipFill rotWithShape="1">
          <a:blip r:embed="rId9">
            <a:alphaModFix/>
          </a:blip>
          <a:srcRect b="0" l="0" r="0" t="0"/>
          <a:stretch/>
        </p:blipFill>
        <p:spPr>
          <a:xfrm>
            <a:off x="13378775" y="13923800"/>
            <a:ext cx="5561870" cy="1429650"/>
          </a:xfrm>
          <a:prstGeom prst="rect">
            <a:avLst/>
          </a:prstGeom>
          <a:noFill/>
          <a:ln>
            <a:noFill/>
          </a:ln>
        </p:spPr>
      </p:pic>
      <p:pic>
        <p:nvPicPr>
          <p:cNvPr id="921" name="Google Shape;921;g23998234a3f_3_0"/>
          <p:cNvPicPr preferRelativeResize="0"/>
          <p:nvPr/>
        </p:nvPicPr>
        <p:blipFill rotWithShape="1">
          <a:blip r:embed="rId10">
            <a:alphaModFix/>
          </a:blip>
          <a:srcRect b="0" l="0" r="0" t="0"/>
          <a:stretch/>
        </p:blipFill>
        <p:spPr>
          <a:xfrm>
            <a:off x="37336751" y="9158624"/>
            <a:ext cx="3219375" cy="4557439"/>
          </a:xfrm>
          <a:prstGeom prst="rect">
            <a:avLst/>
          </a:prstGeom>
          <a:noFill/>
          <a:ln>
            <a:noFill/>
          </a:ln>
        </p:spPr>
      </p:pic>
      <p:pic>
        <p:nvPicPr>
          <p:cNvPr id="922" name="Google Shape;922;g23998234a3f_3_0"/>
          <p:cNvPicPr preferRelativeResize="0"/>
          <p:nvPr/>
        </p:nvPicPr>
        <p:blipFill rotWithShape="1">
          <a:blip r:embed="rId11">
            <a:alphaModFix/>
          </a:blip>
          <a:srcRect b="0" l="0" r="0" t="0"/>
          <a:stretch/>
        </p:blipFill>
        <p:spPr>
          <a:xfrm>
            <a:off x="29019485" y="14634133"/>
            <a:ext cx="8317272" cy="1429680"/>
          </a:xfrm>
          <a:prstGeom prst="rect">
            <a:avLst/>
          </a:prstGeom>
          <a:noFill/>
          <a:ln>
            <a:noFill/>
          </a:ln>
        </p:spPr>
      </p:pic>
      <p:pic>
        <p:nvPicPr>
          <p:cNvPr id="923" name="Google Shape;923;g23998234a3f_3_0"/>
          <p:cNvPicPr preferRelativeResize="0"/>
          <p:nvPr/>
        </p:nvPicPr>
        <p:blipFill rotWithShape="1">
          <a:blip r:embed="rId12">
            <a:alphaModFix/>
          </a:blip>
          <a:srcRect b="0" l="0" r="0" t="0"/>
          <a:stretch/>
        </p:blipFill>
        <p:spPr>
          <a:xfrm>
            <a:off x="27764640" y="18090274"/>
            <a:ext cx="11292696" cy="1429681"/>
          </a:xfrm>
          <a:prstGeom prst="rect">
            <a:avLst/>
          </a:prstGeom>
          <a:noFill/>
          <a:ln>
            <a:noFill/>
          </a:ln>
        </p:spPr>
      </p:pic>
      <p:pic>
        <p:nvPicPr>
          <p:cNvPr id="924" name="Google Shape;924;g23998234a3f_3_0"/>
          <p:cNvPicPr preferRelativeResize="0"/>
          <p:nvPr/>
        </p:nvPicPr>
        <p:blipFill rotWithShape="1">
          <a:blip r:embed="rId13">
            <a:alphaModFix/>
          </a:blip>
          <a:srcRect b="0" l="0" r="0" t="0"/>
          <a:stretch/>
        </p:blipFill>
        <p:spPr>
          <a:xfrm>
            <a:off x="38590240" y="25601708"/>
            <a:ext cx="4328051" cy="1656481"/>
          </a:xfrm>
          <a:prstGeom prst="rect">
            <a:avLst/>
          </a:prstGeom>
          <a:noFill/>
          <a:ln>
            <a:noFill/>
          </a:ln>
        </p:spPr>
      </p:pic>
      <p:pic>
        <p:nvPicPr>
          <p:cNvPr id="925" name="Google Shape;925;g23998234a3f_3_0"/>
          <p:cNvPicPr preferRelativeResize="0"/>
          <p:nvPr/>
        </p:nvPicPr>
        <p:blipFill rotWithShape="1">
          <a:blip r:embed="rId14">
            <a:alphaModFix/>
          </a:blip>
          <a:srcRect b="0" l="0" r="0" t="0"/>
          <a:stretch/>
        </p:blipFill>
        <p:spPr>
          <a:xfrm>
            <a:off x="441393" y="17875901"/>
            <a:ext cx="5365150" cy="2507925"/>
          </a:xfrm>
          <a:prstGeom prst="rect">
            <a:avLst/>
          </a:prstGeom>
          <a:noFill/>
          <a:ln>
            <a:noFill/>
          </a:ln>
        </p:spPr>
      </p:pic>
      <p:pic>
        <p:nvPicPr>
          <p:cNvPr id="926" name="Google Shape;926;g23998234a3f_3_0"/>
          <p:cNvPicPr preferRelativeResize="0"/>
          <p:nvPr/>
        </p:nvPicPr>
        <p:blipFill rotWithShape="1">
          <a:blip r:embed="rId15">
            <a:alphaModFix/>
          </a:blip>
          <a:srcRect b="0" l="0" r="0" t="0"/>
          <a:stretch/>
        </p:blipFill>
        <p:spPr>
          <a:xfrm>
            <a:off x="613228" y="21437927"/>
            <a:ext cx="8131672" cy="2258798"/>
          </a:xfrm>
          <a:prstGeom prst="rect">
            <a:avLst/>
          </a:prstGeom>
          <a:noFill/>
          <a:ln>
            <a:noFill/>
          </a:ln>
        </p:spPr>
      </p:pic>
      <p:sp>
        <p:nvSpPr>
          <p:cNvPr id="927" name="Google Shape;927;g23998234a3f_3_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4/25/23 </a:t>
            </a:r>
            <a:endParaRPr b="0" i="0" sz="1400" u="none" cap="none" strike="noStrike">
              <a:solidFill>
                <a:srgbClr val="000000"/>
              </a:solidFill>
              <a:latin typeface="Arial"/>
              <a:ea typeface="Arial"/>
              <a:cs typeface="Arial"/>
              <a:sym typeface="Arial"/>
            </a:endParaRPr>
          </a:p>
        </p:txBody>
      </p:sp>
      <p:pic>
        <p:nvPicPr>
          <p:cNvPr id="928" name="Google Shape;928;g23998234a3f_3_0"/>
          <p:cNvPicPr preferRelativeResize="0"/>
          <p:nvPr/>
        </p:nvPicPr>
        <p:blipFill rotWithShape="1">
          <a:blip r:embed="rId16">
            <a:alphaModFix/>
          </a:blip>
          <a:srcRect b="0" l="0" r="0" t="0"/>
          <a:stretch/>
        </p:blipFill>
        <p:spPr>
          <a:xfrm>
            <a:off x="36696637" y="21908525"/>
            <a:ext cx="6431615" cy="3272100"/>
          </a:xfrm>
          <a:prstGeom prst="rect">
            <a:avLst/>
          </a:prstGeom>
          <a:noFill/>
          <a:ln>
            <a:noFill/>
          </a:ln>
        </p:spPr>
      </p:pic>
      <p:pic>
        <p:nvPicPr>
          <p:cNvPr id="929" name="Google Shape;929;g23998234a3f_3_0"/>
          <p:cNvPicPr preferRelativeResize="0"/>
          <p:nvPr/>
        </p:nvPicPr>
        <p:blipFill rotWithShape="1">
          <a:blip r:embed="rId17">
            <a:alphaModFix/>
          </a:blip>
          <a:srcRect b="0" l="0" r="0" t="0"/>
          <a:stretch/>
        </p:blipFill>
        <p:spPr>
          <a:xfrm>
            <a:off x="31736987" y="21908514"/>
            <a:ext cx="4488852" cy="3731636"/>
          </a:xfrm>
          <a:prstGeom prst="rect">
            <a:avLst/>
          </a:prstGeom>
          <a:noFill/>
          <a:ln>
            <a:noFill/>
          </a:ln>
        </p:spPr>
      </p:pic>
      <p:pic>
        <p:nvPicPr>
          <p:cNvPr id="930" name="Google Shape;930;g23998234a3f_3_0"/>
          <p:cNvPicPr preferRelativeResize="0"/>
          <p:nvPr/>
        </p:nvPicPr>
        <p:blipFill rotWithShape="1">
          <a:blip r:embed="rId18">
            <a:alphaModFix/>
          </a:blip>
          <a:srcRect b="0" l="0" r="0" t="0"/>
          <a:stretch/>
        </p:blipFill>
        <p:spPr>
          <a:xfrm>
            <a:off x="27482426" y="22571287"/>
            <a:ext cx="4254557" cy="1946576"/>
          </a:xfrm>
          <a:prstGeom prst="rect">
            <a:avLst/>
          </a:prstGeom>
          <a:noFill/>
          <a:ln>
            <a:noFill/>
          </a:ln>
        </p:spPr>
      </p:pic>
      <p:pic>
        <p:nvPicPr>
          <p:cNvPr id="931" name="Google Shape;931;g23998234a3f_3_0"/>
          <p:cNvPicPr preferRelativeResize="0"/>
          <p:nvPr/>
        </p:nvPicPr>
        <p:blipFill rotWithShape="1">
          <a:blip r:embed="rId19">
            <a:alphaModFix/>
          </a:blip>
          <a:srcRect b="0" l="0" r="0" t="0"/>
          <a:stretch/>
        </p:blipFill>
        <p:spPr>
          <a:xfrm>
            <a:off x="22682201" y="24733999"/>
            <a:ext cx="9054766" cy="1946575"/>
          </a:xfrm>
          <a:prstGeom prst="rect">
            <a:avLst/>
          </a:prstGeom>
          <a:noFill/>
          <a:ln>
            <a:noFill/>
          </a:ln>
        </p:spPr>
      </p:pic>
      <p:pic>
        <p:nvPicPr>
          <p:cNvPr id="932" name="Google Shape;932;g23998234a3f_3_0"/>
          <p:cNvPicPr preferRelativeResize="0"/>
          <p:nvPr/>
        </p:nvPicPr>
        <p:blipFill rotWithShape="1">
          <a:blip r:embed="rId20">
            <a:alphaModFix/>
          </a:blip>
          <a:srcRect b="0" l="0" r="0" t="0"/>
          <a:stretch/>
        </p:blipFill>
        <p:spPr>
          <a:xfrm>
            <a:off x="13378764" y="16736109"/>
            <a:ext cx="1804823" cy="2600677"/>
          </a:xfrm>
          <a:prstGeom prst="rect">
            <a:avLst/>
          </a:prstGeom>
          <a:noFill/>
          <a:ln>
            <a:noFill/>
          </a:ln>
        </p:spPr>
      </p:pic>
      <p:pic>
        <p:nvPicPr>
          <p:cNvPr id="933" name="Google Shape;933;g23998234a3f_3_0"/>
          <p:cNvPicPr preferRelativeResize="0"/>
          <p:nvPr/>
        </p:nvPicPr>
        <p:blipFill rotWithShape="1">
          <a:blip r:embed="rId21">
            <a:alphaModFix/>
          </a:blip>
          <a:srcRect b="0" l="0" r="0" t="0"/>
          <a:stretch/>
        </p:blipFill>
        <p:spPr>
          <a:xfrm>
            <a:off x="16555026" y="22790624"/>
            <a:ext cx="6496050" cy="1724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8" name="Shape 938"/>
        <p:cNvGrpSpPr/>
        <p:nvPr/>
      </p:nvGrpSpPr>
      <p:grpSpPr>
        <a:xfrm>
          <a:off x="0" y="0"/>
          <a:ext cx="0" cy="0"/>
          <a:chOff x="0" y="0"/>
          <a:chExt cx="0" cy="0"/>
        </a:xfrm>
      </p:grpSpPr>
      <p:sp>
        <p:nvSpPr>
          <p:cNvPr id="939" name="Google Shape;939;g23998234a3f_3_73"/>
          <p:cNvSpPr txBox="1"/>
          <p:nvPr>
            <p:ph type="title"/>
          </p:nvPr>
        </p:nvSpPr>
        <p:spPr>
          <a:xfrm>
            <a:off x="0" y="0"/>
            <a:ext cx="43891200" cy="3272100"/>
          </a:xfrm>
          <a:prstGeom prst="rect">
            <a:avLst/>
          </a:prstGeom>
          <a:noFill/>
          <a:ln>
            <a:noFill/>
          </a:ln>
        </p:spPr>
        <p:txBody>
          <a:bodyPr anchorCtr="0" anchor="ctr" bIns="45800" lIns="91600" spcFirstLastPara="1" rIns="91600" wrap="square" tIns="45800">
            <a:normAutofit/>
          </a:bodyPr>
          <a:lstStyle/>
          <a:p>
            <a:pPr indent="0" lvl="0" marL="0" rtl="0" algn="l">
              <a:lnSpc>
                <a:spcPct val="90000"/>
              </a:lnSpc>
              <a:spcBef>
                <a:spcPts val="0"/>
              </a:spcBef>
              <a:spcAft>
                <a:spcPts val="0"/>
              </a:spcAft>
              <a:buClr>
                <a:schemeClr val="dk1"/>
              </a:buClr>
              <a:buSzPts val="10000"/>
              <a:buFont typeface="Calibri"/>
              <a:buNone/>
            </a:pPr>
            <a:r>
              <a:rPr b="1" lang="en-US" sz="10000"/>
              <a:t>Gene #32</a:t>
            </a:r>
            <a:r>
              <a:rPr lang="en-US" sz="10000"/>
              <a:t>	Start:	</a:t>
            </a:r>
            <a:r>
              <a:rPr lang="en-US" sz="10000">
                <a:highlight>
                  <a:srgbClr val="FFFF00"/>
                </a:highlight>
              </a:rPr>
              <a:t>20,015</a:t>
            </a:r>
            <a:r>
              <a:rPr lang="en-US" sz="10000"/>
              <a:t> 	Stop: 20,527	</a:t>
            </a:r>
            <a:r>
              <a:rPr lang="en-US" sz="10000">
                <a:highlight>
                  <a:srgbClr val="00FF00"/>
                </a:highlight>
              </a:rPr>
              <a:t>* Note: final annotation calls 20,030 start</a:t>
            </a:r>
            <a:br>
              <a:rPr lang="en-US" sz="10000"/>
            </a:br>
            <a:r>
              <a:rPr lang="en-US" sz="6500"/>
              <a:t>*</a:t>
            </a:r>
            <a:r>
              <a:rPr lang="en-US" sz="7500"/>
              <a:t>Highlight start if changed from original call*</a:t>
            </a:r>
            <a:endParaRPr sz="10000"/>
          </a:p>
        </p:txBody>
      </p:sp>
      <p:sp>
        <p:nvSpPr>
          <p:cNvPr id="940" name="Google Shape;940;g23998234a3f_3_73"/>
          <p:cNvSpPr txBox="1"/>
          <p:nvPr>
            <p:ph idx="1" type="body"/>
          </p:nvPr>
        </p:nvSpPr>
        <p:spPr>
          <a:xfrm>
            <a:off x="0" y="3177209"/>
            <a:ext cx="14090400" cy="19974300"/>
          </a:xfrm>
          <a:prstGeom prst="rect">
            <a:avLst/>
          </a:prstGeom>
          <a:noFill/>
          <a:ln>
            <a:noFill/>
          </a:ln>
        </p:spPr>
        <p:txBody>
          <a:bodyPr anchorCtr="0" anchor="t" bIns="45800" lIns="91600" spcFirstLastPara="1" rIns="91600" wrap="square" tIns="45800">
            <a:normAutofit/>
          </a:bodyPr>
          <a:lstStyle/>
          <a:p>
            <a:pPr indent="0" lvl="0" marL="0" rtl="0" algn="l">
              <a:lnSpc>
                <a:spcPct val="90000"/>
              </a:lnSpc>
              <a:spcBef>
                <a:spcPts val="0"/>
              </a:spcBef>
              <a:spcAft>
                <a:spcPts val="0"/>
              </a:spcAft>
              <a:buClr>
                <a:schemeClr val="dk1"/>
              </a:buClr>
              <a:buSzPts val="5000"/>
              <a:buNone/>
            </a:pPr>
            <a:r>
              <a:rPr b="1" lang="en-US" sz="5000">
                <a:solidFill>
                  <a:schemeClr val="dk1"/>
                </a:solidFill>
                <a:latin typeface="Calibri"/>
                <a:ea typeface="Calibri"/>
                <a:cs typeface="Calibri"/>
                <a:sym typeface="Calibri"/>
              </a:rPr>
              <a:t>1. </a:t>
            </a:r>
            <a:r>
              <a:rPr b="1" lang="en-US" sz="6500">
                <a:solidFill>
                  <a:schemeClr val="dk1"/>
                </a:solidFill>
                <a:latin typeface="Calibri"/>
                <a:ea typeface="Calibri"/>
                <a:cs typeface="Calibri"/>
                <a:sym typeface="Calibri"/>
              </a:rPr>
              <a:t>Is it a gene? Yes</a:t>
            </a:r>
            <a:endParaRPr>
              <a:solidFill>
                <a:schemeClr val="dk1"/>
              </a:solidFill>
              <a:latin typeface="Calibri"/>
              <a:ea typeface="Calibri"/>
              <a:cs typeface="Calibri"/>
              <a:sym typeface="Calibri"/>
            </a:endParaRPr>
          </a:p>
          <a:p>
            <a:pPr indent="0" lvl="0" marL="825500" rtl="0" algn="l">
              <a:lnSpc>
                <a:spcPct val="90000"/>
              </a:lnSpc>
              <a:spcBef>
                <a:spcPts val="3500"/>
              </a:spcBef>
              <a:spcAft>
                <a:spcPts val="0"/>
              </a:spcAft>
              <a:buSzPts val="1800"/>
              <a:buNone/>
            </a:pPr>
            <a:r>
              <a:rPr lang="en-US" sz="4500">
                <a:solidFill>
                  <a:schemeClr val="dk1"/>
                </a:solidFill>
                <a:latin typeface="Calibri"/>
                <a:ea typeface="Calibri"/>
                <a:cs typeface="Calibri"/>
                <a:sym typeface="Calibri"/>
              </a:rPr>
              <a:t>Gene originally called by (delete incorrect): </a:t>
            </a:r>
            <a:endParaRPr>
              <a:solidFill>
                <a:schemeClr val="dk1"/>
              </a:solidFill>
              <a:latin typeface="Calibri"/>
              <a:ea typeface="Calibri"/>
              <a:cs typeface="Calibri"/>
              <a:sym typeface="Calibri"/>
            </a:endParaRPr>
          </a:p>
          <a:p>
            <a:pPr indent="0" lvl="0" marL="0" rtl="0" algn="l">
              <a:lnSpc>
                <a:spcPct val="90000"/>
              </a:lnSpc>
              <a:spcBef>
                <a:spcPts val="3500"/>
              </a:spcBef>
              <a:spcAft>
                <a:spcPts val="0"/>
              </a:spcAft>
              <a:buClr>
                <a:schemeClr val="dk1"/>
              </a:buClr>
              <a:buSzPts val="4500"/>
              <a:buNone/>
            </a:pPr>
            <a:r>
              <a:rPr lang="en-US" sz="4500">
                <a:solidFill>
                  <a:schemeClr val="dk1"/>
                </a:solidFill>
                <a:latin typeface="Calibri"/>
                <a:ea typeface="Calibri"/>
                <a:cs typeface="Calibri"/>
                <a:sym typeface="Calibri"/>
              </a:rPr>
              <a:t>         Both	         </a:t>
            </a:r>
            <a:endParaRPr sz="4500">
              <a:solidFill>
                <a:schemeClr val="dk1"/>
              </a:solidFill>
              <a:latin typeface="Calibri"/>
              <a:ea typeface="Calibri"/>
              <a:cs typeface="Calibri"/>
              <a:sym typeface="Calibri"/>
            </a:endParaRPr>
          </a:p>
          <a:p>
            <a:pPr indent="0" lvl="0" marL="0" rtl="0" algn="l">
              <a:lnSpc>
                <a:spcPct val="90000"/>
              </a:lnSpc>
              <a:spcBef>
                <a:spcPts val="3500"/>
              </a:spcBef>
              <a:spcAft>
                <a:spcPts val="0"/>
              </a:spcAft>
              <a:buClr>
                <a:schemeClr val="dk1"/>
              </a:buClr>
              <a:buSzPts val="4500"/>
              <a:buNone/>
            </a:pPr>
            <a:r>
              <a:t/>
            </a:r>
            <a:endParaRPr sz="4500">
              <a:solidFill>
                <a:schemeClr val="dk1"/>
              </a:solidFill>
              <a:latin typeface="Calibri"/>
              <a:ea typeface="Calibri"/>
              <a:cs typeface="Calibri"/>
              <a:sym typeface="Calibri"/>
            </a:endParaRPr>
          </a:p>
          <a:p>
            <a:pPr indent="0" lvl="0" marL="825500" rtl="0" algn="l">
              <a:lnSpc>
                <a:spcPct val="90000"/>
              </a:lnSpc>
              <a:spcBef>
                <a:spcPts val="3500"/>
              </a:spcBef>
              <a:spcAft>
                <a:spcPts val="0"/>
              </a:spcAft>
              <a:buSzPts val="1800"/>
              <a:buNone/>
            </a:pPr>
            <a:r>
              <a:rPr lang="en-US" sz="4500">
                <a:solidFill>
                  <a:schemeClr val="dk1"/>
                </a:solidFill>
                <a:latin typeface="Calibri"/>
                <a:ea typeface="Calibri"/>
                <a:cs typeface="Calibri"/>
                <a:sym typeface="Calibri"/>
              </a:rPr>
              <a:t>Coding potential: Gene has good coding potential</a:t>
            </a:r>
            <a:endParaRPr>
              <a:solidFill>
                <a:schemeClr val="dk1"/>
              </a:solidFill>
              <a:latin typeface="Calibri"/>
              <a:ea typeface="Calibri"/>
              <a:cs typeface="Calibri"/>
              <a:sym typeface="Calibri"/>
            </a:endParaRPr>
          </a:p>
          <a:p>
            <a:pPr indent="0" lvl="1" marL="1638300" rtl="0" algn="l">
              <a:lnSpc>
                <a:spcPct val="90000"/>
              </a:lnSpc>
              <a:spcBef>
                <a:spcPts val="2000"/>
              </a:spcBef>
              <a:spcAft>
                <a:spcPts val="0"/>
              </a:spcAft>
              <a:buClr>
                <a:schemeClr val="dk1"/>
              </a:buClr>
              <a:buSzPts val="4500"/>
              <a:buNone/>
            </a:pPr>
            <a:r>
              <a:t/>
            </a:r>
            <a:endParaRPr>
              <a:solidFill>
                <a:schemeClr val="dk1"/>
              </a:solidFill>
              <a:latin typeface="Calibri"/>
              <a:ea typeface="Calibri"/>
              <a:cs typeface="Calibri"/>
              <a:sym typeface="Calibri"/>
            </a:endParaRPr>
          </a:p>
          <a:p>
            <a:pPr indent="0" lvl="1" marL="1638300" rtl="0" algn="l">
              <a:lnSpc>
                <a:spcPct val="90000"/>
              </a:lnSpc>
              <a:spcBef>
                <a:spcPts val="2000"/>
              </a:spcBef>
              <a:spcAft>
                <a:spcPts val="0"/>
              </a:spcAft>
              <a:buClr>
                <a:schemeClr val="dk1"/>
              </a:buClr>
              <a:buSzPts val="4000"/>
              <a:buNone/>
            </a:pPr>
            <a:r>
              <a:t/>
            </a:r>
            <a:endParaRPr sz="4000">
              <a:solidFill>
                <a:schemeClr val="dk1"/>
              </a:solidFill>
              <a:latin typeface="Calibri"/>
              <a:ea typeface="Calibri"/>
              <a:cs typeface="Calibri"/>
              <a:sym typeface="Calibri"/>
            </a:endParaRPr>
          </a:p>
          <a:p>
            <a:pPr indent="0" lvl="1" marL="1638300" rtl="0" algn="l">
              <a:lnSpc>
                <a:spcPct val="90000"/>
              </a:lnSpc>
              <a:spcBef>
                <a:spcPts val="2000"/>
              </a:spcBef>
              <a:spcAft>
                <a:spcPts val="0"/>
              </a:spcAft>
              <a:buClr>
                <a:schemeClr val="dk1"/>
              </a:buClr>
              <a:buSzPts val="4000"/>
              <a:buNone/>
            </a:pPr>
            <a:r>
              <a:t/>
            </a:r>
            <a:endParaRPr sz="4000">
              <a:solidFill>
                <a:schemeClr val="dk1"/>
              </a:solidFill>
              <a:latin typeface="Calibri"/>
              <a:ea typeface="Calibri"/>
              <a:cs typeface="Calibri"/>
              <a:sym typeface="Calibri"/>
            </a:endParaRPr>
          </a:p>
          <a:p>
            <a:pPr indent="0" lvl="1" marL="1638300" rtl="0" algn="l">
              <a:lnSpc>
                <a:spcPct val="90000"/>
              </a:lnSpc>
              <a:spcBef>
                <a:spcPts val="2000"/>
              </a:spcBef>
              <a:spcAft>
                <a:spcPts val="0"/>
              </a:spcAft>
              <a:buClr>
                <a:schemeClr val="dk1"/>
              </a:buClr>
              <a:buSzPts val="4000"/>
              <a:buNone/>
            </a:pPr>
            <a:r>
              <a:t/>
            </a:r>
            <a:endParaRPr sz="4000">
              <a:solidFill>
                <a:schemeClr val="dk1"/>
              </a:solidFill>
              <a:latin typeface="Calibri"/>
              <a:ea typeface="Calibri"/>
              <a:cs typeface="Calibri"/>
              <a:sym typeface="Calibri"/>
            </a:endParaRPr>
          </a:p>
          <a:p>
            <a:pPr indent="0" lvl="1" marL="1638300" rtl="0" algn="l">
              <a:lnSpc>
                <a:spcPct val="90000"/>
              </a:lnSpc>
              <a:spcBef>
                <a:spcPts val="2000"/>
              </a:spcBef>
              <a:spcAft>
                <a:spcPts val="0"/>
              </a:spcAft>
              <a:buClr>
                <a:schemeClr val="dk1"/>
              </a:buClr>
              <a:buSzPts val="4000"/>
              <a:buNone/>
            </a:pPr>
            <a:r>
              <a:t/>
            </a:r>
            <a:endParaRPr sz="4000">
              <a:solidFill>
                <a:schemeClr val="dk1"/>
              </a:solidFill>
              <a:latin typeface="Calibri"/>
              <a:ea typeface="Calibri"/>
              <a:cs typeface="Calibri"/>
              <a:sym typeface="Calibri"/>
            </a:endParaRPr>
          </a:p>
          <a:p>
            <a:pPr indent="0" lvl="1" marL="1638300" rtl="0" algn="l">
              <a:lnSpc>
                <a:spcPct val="90000"/>
              </a:lnSpc>
              <a:spcBef>
                <a:spcPts val="2000"/>
              </a:spcBef>
              <a:spcAft>
                <a:spcPts val="0"/>
              </a:spcAft>
              <a:buClr>
                <a:schemeClr val="dk1"/>
              </a:buClr>
              <a:buSzPts val="4000"/>
              <a:buNone/>
            </a:pPr>
            <a:r>
              <a:t/>
            </a:r>
            <a:endParaRPr sz="4000">
              <a:solidFill>
                <a:schemeClr val="dk1"/>
              </a:solidFill>
              <a:latin typeface="Calibri"/>
              <a:ea typeface="Calibri"/>
              <a:cs typeface="Calibri"/>
              <a:sym typeface="Calibri"/>
            </a:endParaRPr>
          </a:p>
          <a:p>
            <a:pPr indent="0" lvl="1" marL="1638300" rtl="0" algn="l">
              <a:lnSpc>
                <a:spcPct val="90000"/>
              </a:lnSpc>
              <a:spcBef>
                <a:spcPts val="2000"/>
              </a:spcBef>
              <a:spcAft>
                <a:spcPts val="0"/>
              </a:spcAft>
              <a:buClr>
                <a:schemeClr val="dk1"/>
              </a:buClr>
              <a:buSzPts val="4000"/>
              <a:buNone/>
            </a:pPr>
            <a:r>
              <a:t/>
            </a:r>
            <a:endParaRPr sz="4000">
              <a:solidFill>
                <a:schemeClr val="dk1"/>
              </a:solidFill>
              <a:latin typeface="Calibri"/>
              <a:ea typeface="Calibri"/>
              <a:cs typeface="Calibri"/>
              <a:sym typeface="Calibri"/>
            </a:endParaRPr>
          </a:p>
          <a:p>
            <a:pPr indent="0" lvl="0" marL="825500" rtl="0" algn="l">
              <a:lnSpc>
                <a:spcPct val="90000"/>
              </a:lnSpc>
              <a:spcBef>
                <a:spcPts val="3500"/>
              </a:spcBef>
              <a:spcAft>
                <a:spcPts val="0"/>
              </a:spcAft>
              <a:buSzPts val="1800"/>
              <a:buNone/>
            </a:pPr>
            <a:r>
              <a:rPr lang="en-US" sz="5000">
                <a:solidFill>
                  <a:schemeClr val="dk1"/>
                </a:solidFill>
                <a:latin typeface="Calibri"/>
                <a:ea typeface="Calibri"/>
                <a:cs typeface="Calibri"/>
                <a:sym typeface="Calibri"/>
              </a:rPr>
              <a:t>Other organisms have it? Yes</a:t>
            </a:r>
            <a:endParaRPr sz="5000">
              <a:solidFill>
                <a:schemeClr val="dk1"/>
              </a:solidFill>
              <a:latin typeface="Calibri"/>
              <a:ea typeface="Calibri"/>
              <a:cs typeface="Calibri"/>
              <a:sym typeface="Calibri"/>
            </a:endParaRPr>
          </a:p>
          <a:p>
            <a:pPr indent="0" lvl="0" marL="825500" rtl="0" algn="l">
              <a:lnSpc>
                <a:spcPct val="90000"/>
              </a:lnSpc>
              <a:spcBef>
                <a:spcPts val="3500"/>
              </a:spcBef>
              <a:spcAft>
                <a:spcPts val="0"/>
              </a:spcAft>
              <a:buSzPts val="1800"/>
              <a:buNone/>
            </a:pPr>
            <a:r>
              <a:rPr lang="en-US" sz="5000">
                <a:solidFill>
                  <a:schemeClr val="dk1"/>
                </a:solidFill>
                <a:latin typeface="Calibri"/>
                <a:ea typeface="Calibri"/>
                <a:cs typeface="Calibri"/>
                <a:sym typeface="Calibri"/>
              </a:rPr>
              <a:t>Tempo and RobinRose </a:t>
            </a:r>
            <a:endParaRPr sz="5000">
              <a:solidFill>
                <a:schemeClr val="dk1"/>
              </a:solidFill>
              <a:latin typeface="Calibri"/>
              <a:ea typeface="Calibri"/>
              <a:cs typeface="Calibri"/>
              <a:sym typeface="Calibri"/>
            </a:endParaRPr>
          </a:p>
        </p:txBody>
      </p:sp>
      <p:sp>
        <p:nvSpPr>
          <p:cNvPr id="941" name="Google Shape;941;g23998234a3f_3_73"/>
          <p:cNvSpPr txBox="1"/>
          <p:nvPr/>
        </p:nvSpPr>
        <p:spPr>
          <a:xfrm>
            <a:off x="13092550" y="3271924"/>
            <a:ext cx="14672100" cy="22788600"/>
          </a:xfrm>
          <a:prstGeom prst="rect">
            <a:avLst/>
          </a:prstGeom>
          <a:noFill/>
          <a:ln>
            <a:noFill/>
          </a:ln>
        </p:spPr>
        <p:txBody>
          <a:bodyPr anchorCtr="0" anchor="t" bIns="45800" lIns="91600" spcFirstLastPara="1" rIns="91600" wrap="square" tIns="45800">
            <a:normAutofit fontScale="70000" lnSpcReduction="10000"/>
          </a:bodyPr>
          <a:lstStyle/>
          <a:p>
            <a:pPr indent="0" lvl="0" marL="0" marR="0" rtl="0" algn="l">
              <a:lnSpc>
                <a:spcPct val="90000"/>
              </a:lnSpc>
              <a:spcBef>
                <a:spcPts val="0"/>
              </a:spcBef>
              <a:spcAft>
                <a:spcPts val="0"/>
              </a:spcAft>
              <a:buClr>
                <a:schemeClr val="dk1"/>
              </a:buClr>
              <a:buSzPct val="100000"/>
              <a:buFont typeface="Arial"/>
              <a:buNone/>
            </a:pPr>
            <a:r>
              <a:rPr b="1" i="0" lang="en-US" sz="6500" u="none" cap="none" strike="noStrike">
                <a:solidFill>
                  <a:schemeClr val="dk1"/>
                </a:solidFill>
                <a:latin typeface="Calibri"/>
                <a:ea typeface="Calibri"/>
                <a:cs typeface="Calibri"/>
                <a:sym typeface="Calibri"/>
              </a:rPr>
              <a:t>2. Where does it start? </a:t>
            </a:r>
            <a:r>
              <a:rPr b="1" i="0" lang="en-US" sz="6500" u="none" cap="none" strike="noStrike">
                <a:solidFill>
                  <a:schemeClr val="dk1"/>
                </a:solidFill>
                <a:highlight>
                  <a:srgbClr val="FFFF00"/>
                </a:highlight>
                <a:latin typeface="Calibri"/>
                <a:ea typeface="Calibri"/>
                <a:cs typeface="Calibri"/>
                <a:sym typeface="Calibri"/>
              </a:rPr>
              <a:t>At 20,015, because it matches the coding potential start better and has a better Z score.</a:t>
            </a:r>
            <a:endParaRPr b="0" i="0" sz="1500" u="none" cap="none" strike="noStrike">
              <a:solidFill>
                <a:srgbClr val="000000"/>
              </a:solidFill>
              <a:highlight>
                <a:srgbClr val="FFFF00"/>
              </a:highlight>
              <a:latin typeface="Arial"/>
              <a:ea typeface="Arial"/>
              <a:cs typeface="Arial"/>
              <a:sym typeface="Arial"/>
            </a:endParaRPr>
          </a:p>
          <a:p>
            <a:pPr indent="-771525" lvl="0" marL="825500" marR="0" rtl="0" algn="l">
              <a:lnSpc>
                <a:spcPct val="90000"/>
              </a:lnSpc>
              <a:spcBef>
                <a:spcPts val="3500"/>
              </a:spcBef>
              <a:spcAft>
                <a:spcPts val="0"/>
              </a:spcAft>
              <a:buClr>
                <a:schemeClr val="dk1"/>
              </a:buClr>
              <a:buSzPct val="100000"/>
              <a:buFont typeface="Arial"/>
              <a:buChar char="•"/>
            </a:pPr>
            <a:r>
              <a:rPr b="1" i="0" lang="en-US" sz="4500" u="none" cap="none" strike="noStrike">
                <a:solidFill>
                  <a:schemeClr val="dk1"/>
                </a:solidFill>
                <a:latin typeface="Calibri"/>
                <a:ea typeface="Calibri"/>
                <a:cs typeface="Calibri"/>
                <a:sym typeface="Calibri"/>
              </a:rPr>
              <a:t>:RBS info: second best, z=2.108, final= -4.456</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rPr b="0" i="0" lang="en-US" sz="4500" u="none" cap="none" strike="noStrike">
                <a:solidFill>
                  <a:schemeClr val="dk1"/>
                </a:solidFill>
                <a:latin typeface="Calibri"/>
                <a:ea typeface="Calibri"/>
                <a:cs typeface="Calibri"/>
                <a:sym typeface="Calibri"/>
              </a:rPr>
              <a:t>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0" i="0" sz="4500" u="none" cap="none" strike="noStrike">
              <a:solidFill>
                <a:schemeClr val="dk1"/>
              </a:solidFill>
              <a:latin typeface="Calibri"/>
              <a:ea typeface="Calibri"/>
              <a:cs typeface="Calibri"/>
              <a:sym typeface="Calibri"/>
            </a:endParaRPr>
          </a:p>
          <a:p>
            <a:pPr indent="-771525" lvl="0" marL="825500" marR="0" rtl="0" algn="l">
              <a:lnSpc>
                <a:spcPct val="90000"/>
              </a:lnSpc>
              <a:spcBef>
                <a:spcPts val="3500"/>
              </a:spcBef>
              <a:spcAft>
                <a:spcPts val="0"/>
              </a:spcAft>
              <a:buClr>
                <a:schemeClr val="dk1"/>
              </a:buClr>
              <a:buSzPct val="100000"/>
              <a:buFont typeface="Arial"/>
              <a:buChar char="•"/>
            </a:pPr>
            <a:r>
              <a:rPr b="1" i="0" lang="en-US" sz="4500" u="none" cap="none" strike="noStrike">
                <a:solidFill>
                  <a:schemeClr val="dk1"/>
                </a:solidFill>
                <a:latin typeface="Calibri"/>
                <a:ea typeface="Calibri"/>
                <a:cs typeface="Calibri"/>
                <a:sym typeface="Calibri"/>
              </a:rPr>
              <a:t>BLAST alignments: all alignments are 1:1, except RobinRose, which is a 1:6 alignment with the predicted start, but a 1:1 alignment with the changed start.</a:t>
            </a:r>
            <a:endParaRPr b="1" i="0" sz="4500" u="none" cap="none" strike="noStrike">
              <a:solidFill>
                <a:schemeClr val="dk1"/>
              </a:solidFill>
              <a:latin typeface="Calibri"/>
              <a:ea typeface="Calibri"/>
              <a:cs typeface="Calibri"/>
              <a:sym typeface="Calibri"/>
            </a:endParaRPr>
          </a:p>
          <a:p>
            <a:pPr indent="0" lvl="0" marL="444500" marR="0" rtl="0" algn="l">
              <a:lnSpc>
                <a:spcPct val="90000"/>
              </a:lnSpc>
              <a:spcBef>
                <a:spcPts val="3500"/>
              </a:spcBef>
              <a:spcAft>
                <a:spcPts val="0"/>
              </a:spcAft>
              <a:buClr>
                <a:srgbClr val="000000"/>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444500" marR="0" rtl="0" algn="l">
              <a:lnSpc>
                <a:spcPct val="90000"/>
              </a:lnSpc>
              <a:spcBef>
                <a:spcPts val="3500"/>
              </a:spcBef>
              <a:spcAft>
                <a:spcPts val="0"/>
              </a:spcAft>
              <a:buClr>
                <a:srgbClr val="000000"/>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444500" marR="0" rtl="0" algn="l">
              <a:lnSpc>
                <a:spcPct val="90000"/>
              </a:lnSpc>
              <a:spcBef>
                <a:spcPts val="3500"/>
              </a:spcBef>
              <a:spcAft>
                <a:spcPts val="0"/>
              </a:spcAft>
              <a:buClr>
                <a:srgbClr val="000000"/>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rPr b="1" i="0" lang="en-US" sz="4500" u="none" cap="none" strike="noStrike">
                <a:solidFill>
                  <a:schemeClr val="dk1"/>
                </a:solidFill>
                <a:latin typeface="Calibri"/>
                <a:ea typeface="Calibri"/>
                <a:cs typeface="Calibri"/>
                <a:sym typeface="Calibri"/>
              </a:rPr>
              <a:t>Local Blast: Tempo, unknown function, e value 6e-92/ Robinrose, function unknown, e value 2e-91</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rPr b="1" i="0" lang="en-US" sz="4500" u="none" cap="none" strike="noStrike">
                <a:solidFill>
                  <a:schemeClr val="dk1"/>
                </a:solidFill>
                <a:latin typeface="Calibri"/>
                <a:ea typeface="Calibri"/>
                <a:cs typeface="Calibri"/>
                <a:sym typeface="Calibri"/>
              </a:rPr>
              <a:t>NCBI Blast: all are hypothetical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chemeClr val="dk1"/>
              </a:buClr>
              <a:buSzPct val="86931"/>
              <a:buFont typeface="Arial"/>
              <a:buNone/>
            </a:pPr>
            <a:r>
              <a:rPr b="1" i="0" lang="en-US" sz="5176" u="none" cap="none" strike="noStrike">
                <a:solidFill>
                  <a:schemeClr val="dk1"/>
                </a:solidFill>
                <a:latin typeface="Calibri"/>
                <a:ea typeface="Calibri"/>
                <a:cs typeface="Calibri"/>
                <a:sym typeface="Calibri"/>
              </a:rPr>
              <a:t>Starterator: </a:t>
            </a:r>
            <a:r>
              <a:rPr b="0" i="0" lang="en-US" sz="5176" u="none" cap="none" strike="noStrike">
                <a:solidFill>
                  <a:schemeClr val="dk1"/>
                </a:solidFill>
                <a:latin typeface="Calibri"/>
                <a:ea typeface="Calibri"/>
                <a:cs typeface="Calibri"/>
                <a:sym typeface="Calibri"/>
              </a:rPr>
              <a:t>Most called start</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3500"/>
              </a:spcBef>
              <a:spcAft>
                <a:spcPts val="0"/>
              </a:spcAft>
              <a:buClr>
                <a:schemeClr val="dk1"/>
              </a:buClr>
              <a:buSzPct val="300000"/>
              <a:buFont typeface="Arial"/>
              <a:buNone/>
            </a:pPr>
            <a:r>
              <a:t/>
            </a:r>
            <a:endParaRPr b="0" i="0" sz="1500" u="none" cap="none" strike="noStrike">
              <a:solidFill>
                <a:srgbClr val="000000"/>
              </a:solidFill>
              <a:latin typeface="Arial"/>
              <a:ea typeface="Arial"/>
              <a:cs typeface="Arial"/>
              <a:sym typeface="Arial"/>
            </a:endParaRPr>
          </a:p>
          <a:p>
            <a:pPr indent="0" lvl="0" marL="444500" marR="0" rtl="0" algn="l">
              <a:lnSpc>
                <a:spcPct val="90000"/>
              </a:lnSpc>
              <a:spcBef>
                <a:spcPts val="3500"/>
              </a:spcBef>
              <a:spcAft>
                <a:spcPts val="0"/>
              </a:spcAft>
              <a:buClr>
                <a:srgbClr val="000000"/>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444500" marR="0" rtl="0" algn="l">
              <a:lnSpc>
                <a:spcPct val="90000"/>
              </a:lnSpc>
              <a:spcBef>
                <a:spcPts val="3500"/>
              </a:spcBef>
              <a:spcAft>
                <a:spcPts val="0"/>
              </a:spcAft>
              <a:buClr>
                <a:srgbClr val="000000"/>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1"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1" i="0" sz="4500" u="none" cap="none" strike="noStrike">
              <a:solidFill>
                <a:schemeClr val="dk1"/>
              </a:solidFill>
              <a:latin typeface="Calibri"/>
              <a:ea typeface="Calibri"/>
              <a:cs typeface="Calibri"/>
              <a:sym typeface="Calibri"/>
            </a:endParaRPr>
          </a:p>
          <a:p>
            <a:pPr indent="-771525" lvl="0" marL="825500" marR="0" rtl="0" algn="l">
              <a:lnSpc>
                <a:spcPct val="90000"/>
              </a:lnSpc>
              <a:spcBef>
                <a:spcPts val="3500"/>
              </a:spcBef>
              <a:spcAft>
                <a:spcPts val="0"/>
              </a:spcAft>
              <a:buClr>
                <a:schemeClr val="dk1"/>
              </a:buClr>
              <a:buSzPct val="100000"/>
              <a:buFont typeface="Arial"/>
              <a:buChar char="•"/>
            </a:pPr>
            <a:r>
              <a:rPr b="1" i="0" lang="en-US" sz="4500" u="none" cap="none" strike="noStrike">
                <a:solidFill>
                  <a:schemeClr val="dk1"/>
                </a:solidFill>
                <a:latin typeface="Calibri"/>
                <a:ea typeface="Calibri"/>
                <a:cs typeface="Calibri"/>
                <a:sym typeface="Calibri"/>
              </a:rPr>
              <a:t>Gap: -1 </a:t>
            </a:r>
            <a:endParaRPr b="0" i="0" sz="1500" u="none" cap="none" strike="noStrike">
              <a:solidFill>
                <a:srgbClr val="000000"/>
              </a:solidFill>
              <a:latin typeface="Arial"/>
              <a:ea typeface="Arial"/>
              <a:cs typeface="Arial"/>
              <a:sym typeface="Arial"/>
            </a:endParaRPr>
          </a:p>
        </p:txBody>
      </p:sp>
      <p:sp>
        <p:nvSpPr>
          <p:cNvPr id="942" name="Google Shape;942;g23998234a3f_3_73"/>
          <p:cNvSpPr txBox="1"/>
          <p:nvPr/>
        </p:nvSpPr>
        <p:spPr>
          <a:xfrm>
            <a:off x="27806073" y="3177209"/>
            <a:ext cx="14748600" cy="20347200"/>
          </a:xfrm>
          <a:prstGeom prst="rect">
            <a:avLst/>
          </a:prstGeom>
          <a:noFill/>
          <a:ln>
            <a:noFill/>
          </a:ln>
        </p:spPr>
        <p:txBody>
          <a:bodyPr anchorCtr="0" anchor="t" bIns="45800" lIns="91600" spcFirstLastPara="1" rIns="91600" wrap="square" tIns="458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i="0" lang="en-US" sz="6500" u="none" cap="none" strike="noStrike">
                <a:solidFill>
                  <a:schemeClr val="dk1"/>
                </a:solidFill>
                <a:latin typeface="Calibri"/>
                <a:ea typeface="Calibri"/>
                <a:cs typeface="Calibri"/>
                <a:sym typeface="Calibri"/>
              </a:rPr>
              <a:t>3. What is its function? </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3500"/>
              </a:spcBef>
              <a:spcAft>
                <a:spcPts val="0"/>
              </a:spcAft>
              <a:buClr>
                <a:schemeClr val="dk1"/>
              </a:buClr>
              <a:buSzPct val="100000"/>
              <a:buFont typeface="Arial"/>
              <a:buNone/>
            </a:pPr>
            <a:r>
              <a:rPr b="1" i="0" lang="en-US" sz="6500" u="none" cap="none" strike="noStrike">
                <a:solidFill>
                  <a:schemeClr val="dk1"/>
                </a:solidFill>
                <a:latin typeface="Calibri"/>
                <a:ea typeface="Calibri"/>
                <a:cs typeface="Calibri"/>
                <a:sym typeface="Calibri"/>
              </a:rPr>
              <a:t>Final Function Decided: No known function </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3500"/>
              </a:spcBef>
              <a:spcAft>
                <a:spcPts val="0"/>
              </a:spcAft>
              <a:buClr>
                <a:schemeClr val="dk1"/>
              </a:buClr>
              <a:buSzPct val="100000"/>
              <a:buFont typeface="Arial"/>
              <a:buNone/>
            </a:pPr>
            <a:r>
              <a:rPr b="1" i="0" lang="en-US" sz="3000" u="none" cap="none" strike="noStrike">
                <a:solidFill>
                  <a:schemeClr val="dk1"/>
                </a:solidFill>
                <a:latin typeface="Calibri"/>
                <a:ea typeface="Calibri"/>
                <a:cs typeface="Calibri"/>
                <a:sym typeface="Calibri"/>
              </a:rPr>
              <a:t>Must be from approved function list: </a:t>
            </a:r>
            <a:r>
              <a:rPr b="1" i="0" lang="en-US" sz="30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3000" u="none" cap="none" strike="noStrike">
                <a:solidFill>
                  <a:schemeClr val="dk1"/>
                </a:solidFill>
                <a:latin typeface="Calibri"/>
                <a:ea typeface="Calibri"/>
                <a:cs typeface="Calibri"/>
                <a:sym typeface="Calibri"/>
              </a:rPr>
              <a:t> </a:t>
            </a:r>
            <a:endParaRPr b="1" i="0" sz="6500" u="none" cap="none" strike="noStrike">
              <a:solidFill>
                <a:schemeClr val="dk1"/>
              </a:solidFill>
              <a:latin typeface="Calibri"/>
              <a:ea typeface="Calibri"/>
              <a:cs typeface="Calibri"/>
              <a:sym typeface="Calibri"/>
            </a:endParaRPr>
          </a:p>
          <a:p>
            <a:pPr indent="-825531" lvl="0" marL="825500" marR="0" rtl="0" algn="l">
              <a:lnSpc>
                <a:spcPct val="90000"/>
              </a:lnSpc>
              <a:spcBef>
                <a:spcPts val="3500"/>
              </a:spcBef>
              <a:spcAft>
                <a:spcPts val="0"/>
              </a:spcAft>
              <a:buClr>
                <a:schemeClr val="dk1"/>
              </a:buClr>
              <a:buSzPct val="100000"/>
              <a:buFont typeface="Arial"/>
              <a:buChar char="•"/>
            </a:pPr>
            <a:r>
              <a:rPr b="1" i="0" lang="en-US" sz="4500" u="none" cap="none" strike="noStrike">
                <a:solidFill>
                  <a:schemeClr val="dk1"/>
                </a:solidFill>
                <a:latin typeface="Calibri"/>
                <a:ea typeface="Calibri"/>
                <a:cs typeface="Calibri"/>
                <a:sym typeface="Calibri"/>
              </a:rPr>
              <a:t>Synteny</a:t>
            </a:r>
            <a:r>
              <a:rPr b="0" i="0" lang="en-US" sz="4500" u="none" cap="none" strike="noStrike">
                <a:solidFill>
                  <a:schemeClr val="dk1"/>
                </a:solidFill>
                <a:latin typeface="Calibri"/>
                <a:ea typeface="Calibri"/>
                <a:cs typeface="Calibri"/>
                <a:sym typeface="Calibri"/>
              </a:rPr>
              <a:t>: Gene 32 is in the same pham as Kelcole, pham number 65899. gene 32 is upstream of phosphoesterase and downstream of tail assembly chaperone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825531" lvl="0" marL="825500" marR="0" rtl="0" algn="l">
              <a:lnSpc>
                <a:spcPct val="90000"/>
              </a:lnSpc>
              <a:spcBef>
                <a:spcPts val="3500"/>
              </a:spcBef>
              <a:spcAft>
                <a:spcPts val="0"/>
              </a:spcAft>
              <a:buClr>
                <a:schemeClr val="dk1"/>
              </a:buClr>
              <a:buSzPct val="100000"/>
              <a:buFont typeface="Arial"/>
              <a:buChar char="•"/>
            </a:pPr>
            <a:r>
              <a:rPr b="1" i="0" lang="en-US" sz="4500" u="none" cap="none" strike="noStrike">
                <a:solidFill>
                  <a:schemeClr val="dk1"/>
                </a:solidFill>
                <a:latin typeface="Calibri"/>
                <a:ea typeface="Calibri"/>
                <a:cs typeface="Calibri"/>
                <a:sym typeface="Calibri"/>
              </a:rPr>
              <a:t>BLAST Results: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rPr b="0" i="0" lang="en-US" sz="4500" u="none" cap="none" strike="noStrike">
                <a:solidFill>
                  <a:schemeClr val="dk1"/>
                </a:solidFill>
                <a:latin typeface="Calibri"/>
                <a:ea typeface="Calibri"/>
                <a:cs typeface="Calibri"/>
                <a:sym typeface="Calibri"/>
              </a:rPr>
              <a:t>Local Blast: Tempo, function unknown, evalue 6e-92/ RobinRose, function unknown, e value 2e-91</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rPr b="0" i="0" lang="en-US" sz="4500" u="none" cap="none" strike="noStrike">
                <a:solidFill>
                  <a:schemeClr val="dk1"/>
                </a:solidFill>
                <a:latin typeface="Calibri"/>
                <a:ea typeface="Calibri"/>
                <a:cs typeface="Calibri"/>
                <a:sym typeface="Calibri"/>
              </a:rPr>
              <a:t>NCBI blast: all hypothetical proteins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0" lvl="0" marL="0" marR="0" rtl="0" algn="l">
              <a:lnSpc>
                <a:spcPct val="90000"/>
              </a:lnSpc>
              <a:spcBef>
                <a:spcPts val="3500"/>
              </a:spcBef>
              <a:spcAft>
                <a:spcPts val="0"/>
              </a:spcAft>
              <a:buClr>
                <a:srgbClr val="000000"/>
              </a:buClr>
              <a:buSzPct val="100000"/>
              <a:buFont typeface="Arial"/>
              <a:buNone/>
            </a:pPr>
            <a:r>
              <a:t/>
            </a:r>
            <a:endParaRPr b="0" i="0" sz="4500" u="none" cap="none" strike="noStrike">
              <a:solidFill>
                <a:schemeClr val="dk1"/>
              </a:solidFill>
              <a:latin typeface="Calibri"/>
              <a:ea typeface="Calibri"/>
              <a:cs typeface="Calibri"/>
              <a:sym typeface="Calibri"/>
            </a:endParaRPr>
          </a:p>
          <a:p>
            <a:pPr indent="-825531" lvl="0" marL="825500" marR="0" rtl="0" algn="l">
              <a:lnSpc>
                <a:spcPct val="90000"/>
              </a:lnSpc>
              <a:spcBef>
                <a:spcPts val="3500"/>
              </a:spcBef>
              <a:spcAft>
                <a:spcPts val="0"/>
              </a:spcAft>
              <a:buClr>
                <a:schemeClr val="dk1"/>
              </a:buClr>
              <a:buSzPct val="100000"/>
              <a:buFont typeface="Arial"/>
              <a:buChar char="•"/>
            </a:pPr>
            <a:r>
              <a:rPr b="1" i="0" lang="en-US" sz="4500" u="none" cap="none" strike="noStrike">
                <a:solidFill>
                  <a:schemeClr val="dk1"/>
                </a:solidFill>
                <a:latin typeface="Calibri"/>
                <a:ea typeface="Calibri"/>
                <a:cs typeface="Calibri"/>
                <a:sym typeface="Calibri"/>
              </a:rPr>
              <a:t>HHPRED results</a:t>
            </a:r>
            <a:r>
              <a:rPr b="0" i="0" lang="en-US" sz="4500" u="none" cap="none" strike="noStrike">
                <a:solidFill>
                  <a:schemeClr val="dk1"/>
                </a:solidFill>
                <a:latin typeface="Calibri"/>
                <a:ea typeface="Calibri"/>
                <a:cs typeface="Calibri"/>
                <a:sym typeface="Calibri"/>
              </a:rPr>
              <a:t>: There are no significant hits or similarities. The probability is 17.25 amd the e value 150….. Probability is really low and e value is high.</a:t>
            </a:r>
            <a:endParaRPr b="0" i="0" sz="4500" u="none" cap="none" strike="noStrike">
              <a:solidFill>
                <a:schemeClr val="dk1"/>
              </a:solidFill>
              <a:latin typeface="Calibri"/>
              <a:ea typeface="Calibri"/>
              <a:cs typeface="Calibri"/>
              <a:sym typeface="Calibri"/>
            </a:endParaRPr>
          </a:p>
        </p:txBody>
      </p:sp>
      <p:pic>
        <p:nvPicPr>
          <p:cNvPr id="943" name="Google Shape;943;g23998234a3f_3_73"/>
          <p:cNvPicPr preferRelativeResize="0"/>
          <p:nvPr/>
        </p:nvPicPr>
        <p:blipFill rotWithShape="1">
          <a:blip r:embed="rId4">
            <a:alphaModFix/>
          </a:blip>
          <a:srcRect b="0" l="0" r="0" t="0"/>
          <a:stretch/>
        </p:blipFill>
        <p:spPr>
          <a:xfrm>
            <a:off x="3567288" y="5409068"/>
            <a:ext cx="5889307" cy="1963103"/>
          </a:xfrm>
          <a:prstGeom prst="rect">
            <a:avLst/>
          </a:prstGeom>
          <a:noFill/>
          <a:ln>
            <a:noFill/>
          </a:ln>
        </p:spPr>
      </p:pic>
      <p:pic>
        <p:nvPicPr>
          <p:cNvPr id="944" name="Google Shape;944;g23998234a3f_3_73"/>
          <p:cNvPicPr preferRelativeResize="0"/>
          <p:nvPr/>
        </p:nvPicPr>
        <p:blipFill rotWithShape="1">
          <a:blip r:embed="rId5">
            <a:alphaModFix/>
          </a:blip>
          <a:srcRect b="-2387072" l="-231248" r="12064" t="2173297"/>
          <a:stretch/>
        </p:blipFill>
        <p:spPr>
          <a:xfrm>
            <a:off x="-13207125" y="22249275"/>
            <a:ext cx="34031768" cy="1959683"/>
          </a:xfrm>
          <a:prstGeom prst="rect">
            <a:avLst/>
          </a:prstGeom>
          <a:noFill/>
          <a:ln>
            <a:noFill/>
          </a:ln>
        </p:spPr>
      </p:pic>
      <p:pic>
        <p:nvPicPr>
          <p:cNvPr id="945" name="Google Shape;945;g23998234a3f_3_73"/>
          <p:cNvPicPr preferRelativeResize="0"/>
          <p:nvPr/>
        </p:nvPicPr>
        <p:blipFill rotWithShape="1">
          <a:blip r:embed="rId6">
            <a:alphaModFix/>
          </a:blip>
          <a:srcRect b="0" l="0" r="0" t="0"/>
          <a:stretch/>
        </p:blipFill>
        <p:spPr>
          <a:xfrm>
            <a:off x="1033229" y="9727379"/>
            <a:ext cx="5551066" cy="4546867"/>
          </a:xfrm>
          <a:prstGeom prst="rect">
            <a:avLst/>
          </a:prstGeom>
          <a:noFill/>
          <a:ln>
            <a:noFill/>
          </a:ln>
        </p:spPr>
      </p:pic>
      <p:pic>
        <p:nvPicPr>
          <p:cNvPr id="946" name="Google Shape;946;g23998234a3f_3_73"/>
          <p:cNvPicPr preferRelativeResize="0"/>
          <p:nvPr/>
        </p:nvPicPr>
        <p:blipFill rotWithShape="1">
          <a:blip r:embed="rId7">
            <a:alphaModFix/>
          </a:blip>
          <a:srcRect b="0" l="0" r="0" t="0"/>
          <a:stretch/>
        </p:blipFill>
        <p:spPr>
          <a:xfrm>
            <a:off x="14409175" y="5691200"/>
            <a:ext cx="4977699" cy="2792738"/>
          </a:xfrm>
          <a:prstGeom prst="rect">
            <a:avLst/>
          </a:prstGeom>
          <a:noFill/>
          <a:ln>
            <a:noFill/>
          </a:ln>
        </p:spPr>
      </p:pic>
      <p:pic>
        <p:nvPicPr>
          <p:cNvPr id="947" name="Google Shape;947;g23998234a3f_3_73"/>
          <p:cNvPicPr preferRelativeResize="0"/>
          <p:nvPr/>
        </p:nvPicPr>
        <p:blipFill rotWithShape="1">
          <a:blip r:embed="rId8">
            <a:alphaModFix/>
          </a:blip>
          <a:srcRect b="0" l="0" r="0" t="0"/>
          <a:stretch/>
        </p:blipFill>
        <p:spPr>
          <a:xfrm>
            <a:off x="13177487" y="22142200"/>
            <a:ext cx="12291724" cy="1382198"/>
          </a:xfrm>
          <a:prstGeom prst="rect">
            <a:avLst/>
          </a:prstGeom>
          <a:noFill/>
          <a:ln>
            <a:noFill/>
          </a:ln>
        </p:spPr>
      </p:pic>
      <p:pic>
        <p:nvPicPr>
          <p:cNvPr id="948" name="Google Shape;948;g23998234a3f_3_73"/>
          <p:cNvPicPr preferRelativeResize="0"/>
          <p:nvPr/>
        </p:nvPicPr>
        <p:blipFill rotWithShape="1">
          <a:blip r:embed="rId9">
            <a:alphaModFix/>
          </a:blip>
          <a:srcRect b="0" l="0" r="0" t="0"/>
          <a:stretch/>
        </p:blipFill>
        <p:spPr>
          <a:xfrm>
            <a:off x="27806065" y="14274258"/>
            <a:ext cx="4977720" cy="1131300"/>
          </a:xfrm>
          <a:prstGeom prst="rect">
            <a:avLst/>
          </a:prstGeom>
          <a:noFill/>
          <a:ln>
            <a:noFill/>
          </a:ln>
        </p:spPr>
      </p:pic>
      <p:pic>
        <p:nvPicPr>
          <p:cNvPr id="949" name="Google Shape;949;g23998234a3f_3_73"/>
          <p:cNvPicPr preferRelativeResize="0"/>
          <p:nvPr/>
        </p:nvPicPr>
        <p:blipFill rotWithShape="1">
          <a:blip r:embed="rId10">
            <a:alphaModFix/>
          </a:blip>
          <a:srcRect b="0" l="0" r="0" t="0"/>
          <a:stretch/>
        </p:blipFill>
        <p:spPr>
          <a:xfrm>
            <a:off x="27464880" y="17287343"/>
            <a:ext cx="8482807" cy="1570625"/>
          </a:xfrm>
          <a:prstGeom prst="rect">
            <a:avLst/>
          </a:prstGeom>
          <a:noFill/>
          <a:ln>
            <a:noFill/>
          </a:ln>
        </p:spPr>
      </p:pic>
      <p:pic>
        <p:nvPicPr>
          <p:cNvPr id="950" name="Google Shape;950;g23998234a3f_3_73"/>
          <p:cNvPicPr preferRelativeResize="0"/>
          <p:nvPr/>
        </p:nvPicPr>
        <p:blipFill rotWithShape="1">
          <a:blip r:embed="rId11">
            <a:alphaModFix/>
          </a:blip>
          <a:srcRect b="0" l="0" r="0" t="0"/>
          <a:stretch/>
        </p:blipFill>
        <p:spPr>
          <a:xfrm>
            <a:off x="35060829" y="23151533"/>
            <a:ext cx="6666478" cy="1797781"/>
          </a:xfrm>
          <a:prstGeom prst="rect">
            <a:avLst/>
          </a:prstGeom>
          <a:noFill/>
          <a:ln>
            <a:noFill/>
          </a:ln>
        </p:spPr>
      </p:pic>
      <p:pic>
        <p:nvPicPr>
          <p:cNvPr id="951" name="Google Shape;951;g23998234a3f_3_73"/>
          <p:cNvPicPr preferRelativeResize="0"/>
          <p:nvPr/>
        </p:nvPicPr>
        <p:blipFill rotWithShape="1">
          <a:blip r:embed="rId12">
            <a:alphaModFix/>
          </a:blip>
          <a:srcRect b="0" l="0" r="0" t="0"/>
          <a:stretch/>
        </p:blipFill>
        <p:spPr>
          <a:xfrm>
            <a:off x="28254600" y="23151600"/>
            <a:ext cx="4909305" cy="1131239"/>
          </a:xfrm>
          <a:prstGeom prst="rect">
            <a:avLst/>
          </a:prstGeom>
          <a:noFill/>
          <a:ln>
            <a:noFill/>
          </a:ln>
        </p:spPr>
      </p:pic>
      <p:pic>
        <p:nvPicPr>
          <p:cNvPr id="952" name="Google Shape;952;g23998234a3f_3_73"/>
          <p:cNvPicPr preferRelativeResize="0"/>
          <p:nvPr/>
        </p:nvPicPr>
        <p:blipFill rotWithShape="1">
          <a:blip r:embed="rId13">
            <a:alphaModFix/>
          </a:blip>
          <a:srcRect b="0" l="0" r="0" t="0"/>
          <a:stretch/>
        </p:blipFill>
        <p:spPr>
          <a:xfrm>
            <a:off x="28254600" y="24741166"/>
            <a:ext cx="5551083" cy="1676741"/>
          </a:xfrm>
          <a:prstGeom prst="rect">
            <a:avLst/>
          </a:prstGeom>
          <a:noFill/>
          <a:ln>
            <a:noFill/>
          </a:ln>
        </p:spPr>
      </p:pic>
      <p:pic>
        <p:nvPicPr>
          <p:cNvPr id="953" name="Google Shape;953;g23998234a3f_3_73"/>
          <p:cNvPicPr preferRelativeResize="0"/>
          <p:nvPr/>
        </p:nvPicPr>
        <p:blipFill rotWithShape="1">
          <a:blip r:embed="rId14">
            <a:alphaModFix/>
          </a:blip>
          <a:srcRect b="0" l="0" r="0" t="0"/>
          <a:stretch/>
        </p:blipFill>
        <p:spPr>
          <a:xfrm>
            <a:off x="29563008" y="8680614"/>
            <a:ext cx="6384669" cy="2177886"/>
          </a:xfrm>
          <a:prstGeom prst="rect">
            <a:avLst/>
          </a:prstGeom>
          <a:noFill/>
          <a:ln>
            <a:noFill/>
          </a:ln>
        </p:spPr>
      </p:pic>
      <p:pic>
        <p:nvPicPr>
          <p:cNvPr id="954" name="Google Shape;954;g23998234a3f_3_73"/>
          <p:cNvPicPr preferRelativeResize="0"/>
          <p:nvPr/>
        </p:nvPicPr>
        <p:blipFill rotWithShape="1">
          <a:blip r:embed="rId15">
            <a:alphaModFix/>
          </a:blip>
          <a:srcRect b="0" l="0" r="0" t="0"/>
          <a:stretch/>
        </p:blipFill>
        <p:spPr>
          <a:xfrm>
            <a:off x="1235600" y="17692426"/>
            <a:ext cx="10449607" cy="3623375"/>
          </a:xfrm>
          <a:prstGeom prst="rect">
            <a:avLst/>
          </a:prstGeom>
          <a:noFill/>
          <a:ln>
            <a:noFill/>
          </a:ln>
        </p:spPr>
      </p:pic>
      <p:sp>
        <p:nvSpPr>
          <p:cNvPr id="955" name="Google Shape;955;g23998234a3f_3_73"/>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4/25/23 </a:t>
            </a:r>
            <a:endParaRPr b="0" i="0" sz="1400" u="none" cap="none" strike="noStrike">
              <a:solidFill>
                <a:srgbClr val="000000"/>
              </a:solidFill>
              <a:latin typeface="Arial"/>
              <a:ea typeface="Arial"/>
              <a:cs typeface="Arial"/>
              <a:sym typeface="Arial"/>
            </a:endParaRPr>
          </a:p>
        </p:txBody>
      </p:sp>
      <p:pic>
        <p:nvPicPr>
          <p:cNvPr id="956" name="Google Shape;956;g23998234a3f_3_73"/>
          <p:cNvPicPr preferRelativeResize="0"/>
          <p:nvPr/>
        </p:nvPicPr>
        <p:blipFill rotWithShape="1">
          <a:blip r:embed="rId16">
            <a:alphaModFix/>
          </a:blip>
          <a:srcRect b="0" l="0" r="0" t="0"/>
          <a:stretch/>
        </p:blipFill>
        <p:spPr>
          <a:xfrm>
            <a:off x="1033225" y="21868801"/>
            <a:ext cx="11528012" cy="859575"/>
          </a:xfrm>
          <a:prstGeom prst="rect">
            <a:avLst/>
          </a:prstGeom>
          <a:noFill/>
          <a:ln>
            <a:noFill/>
          </a:ln>
        </p:spPr>
      </p:pic>
      <p:pic>
        <p:nvPicPr>
          <p:cNvPr id="957" name="Google Shape;957;g23998234a3f_3_73"/>
          <p:cNvPicPr preferRelativeResize="0"/>
          <p:nvPr/>
        </p:nvPicPr>
        <p:blipFill rotWithShape="1">
          <a:blip r:embed="rId17">
            <a:alphaModFix/>
          </a:blip>
          <a:srcRect b="0" l="0" r="0" t="0"/>
          <a:stretch/>
        </p:blipFill>
        <p:spPr>
          <a:xfrm>
            <a:off x="14409174" y="16986900"/>
            <a:ext cx="2913400" cy="3001701"/>
          </a:xfrm>
          <a:prstGeom prst="rect">
            <a:avLst/>
          </a:prstGeom>
          <a:noFill/>
          <a:ln>
            <a:noFill/>
          </a:ln>
        </p:spPr>
      </p:pic>
      <p:pic>
        <p:nvPicPr>
          <p:cNvPr id="958" name="Google Shape;958;g23998234a3f_3_73"/>
          <p:cNvPicPr preferRelativeResize="0"/>
          <p:nvPr/>
        </p:nvPicPr>
        <p:blipFill rotWithShape="1">
          <a:blip r:embed="rId18">
            <a:alphaModFix/>
          </a:blip>
          <a:srcRect b="0" l="0" r="0" t="0"/>
          <a:stretch/>
        </p:blipFill>
        <p:spPr>
          <a:xfrm>
            <a:off x="14409187" y="14472113"/>
            <a:ext cx="3496626" cy="1744186"/>
          </a:xfrm>
          <a:prstGeom prst="rect">
            <a:avLst/>
          </a:prstGeom>
          <a:noFill/>
          <a:ln>
            <a:noFill/>
          </a:ln>
        </p:spPr>
      </p:pic>
      <p:pic>
        <p:nvPicPr>
          <p:cNvPr id="959" name="Google Shape;959;g23998234a3f_3_73"/>
          <p:cNvPicPr preferRelativeResize="0"/>
          <p:nvPr/>
        </p:nvPicPr>
        <p:blipFill rotWithShape="1">
          <a:blip r:embed="rId19">
            <a:alphaModFix/>
          </a:blip>
          <a:srcRect b="0" l="0" r="0" t="0"/>
          <a:stretch/>
        </p:blipFill>
        <p:spPr>
          <a:xfrm>
            <a:off x="18831647" y="14467715"/>
            <a:ext cx="3726591" cy="1797800"/>
          </a:xfrm>
          <a:prstGeom prst="rect">
            <a:avLst/>
          </a:prstGeom>
          <a:noFill/>
          <a:ln>
            <a:noFill/>
          </a:ln>
        </p:spPr>
      </p:pic>
      <p:pic>
        <p:nvPicPr>
          <p:cNvPr id="960" name="Google Shape;960;g23998234a3f_3_73"/>
          <p:cNvPicPr preferRelativeResize="0"/>
          <p:nvPr/>
        </p:nvPicPr>
        <p:blipFill rotWithShape="1">
          <a:blip r:embed="rId20">
            <a:alphaModFix/>
          </a:blip>
          <a:srcRect b="0" l="0" r="0" t="0"/>
          <a:stretch/>
        </p:blipFill>
        <p:spPr>
          <a:xfrm>
            <a:off x="17905826" y="24208945"/>
            <a:ext cx="6467475" cy="1228725"/>
          </a:xfrm>
          <a:prstGeom prst="rect">
            <a:avLst/>
          </a:prstGeom>
          <a:noFill/>
          <a:ln>
            <a:noFill/>
          </a:ln>
        </p:spPr>
      </p:pic>
      <p:pic>
        <p:nvPicPr>
          <p:cNvPr id="961" name="Google Shape;961;g23998234a3f_3_73"/>
          <p:cNvPicPr preferRelativeResize="0"/>
          <p:nvPr/>
        </p:nvPicPr>
        <p:blipFill rotWithShape="1">
          <a:blip r:embed="rId21">
            <a:alphaModFix/>
          </a:blip>
          <a:srcRect b="0" l="0" r="0" t="0"/>
          <a:stretch/>
        </p:blipFill>
        <p:spPr>
          <a:xfrm>
            <a:off x="14409170" y="10903051"/>
            <a:ext cx="4253455" cy="217788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23afcb6ccb3_1_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#33</a:t>
            </a:r>
            <a:r>
              <a:rPr lang="en-US" sz="10080"/>
              <a:t>	Start: </a:t>
            </a:r>
            <a:r>
              <a:rPr lang="en-US" sz="10080">
                <a:solidFill>
                  <a:srgbClr val="0B5394"/>
                </a:solidFill>
              </a:rPr>
              <a:t>20527</a:t>
            </a:r>
            <a:r>
              <a:rPr lang="en-US" sz="10080"/>
              <a:t>		Stop: 	</a:t>
            </a:r>
            <a:r>
              <a:rPr lang="en-US" sz="10080">
                <a:solidFill>
                  <a:srgbClr val="0B5394"/>
                </a:solidFill>
              </a:rPr>
              <a:t>20922</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968" name="Google Shape;968;g23afcb6ccb3_1_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Forward</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000"/>
              <a:buNone/>
            </a:pPr>
            <a:br>
              <a:rPr lang="en-US" sz="4000"/>
            </a:b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OneinaGillian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969" name="Google Shape;969;g23afcb6ccb3_1_1"/>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z=2.965, final=-2.742</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OneinaGillian- Evalue:2.9e-89 1:1</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OneinaGillian- Evalue:1e-71,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970" name="Google Shape;970;g23afcb6ccb3_1_1"/>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Minor capsid protein</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OneinaGillian_32 and RobinRose_34, upstream of tail assembly chaperone, downstream of head-to-tail adapter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OneinaGillian_34,  e= 1e-71 , function unknown, phagesdb;  Phage RobinRose, hypothetical protein, e= 6e-86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One significant hit- PF11114.11, minor capsid protein, prob= 99.39, E= 8.7e-12, approx. coverage= 80%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971" name="Google Shape;971;g23afcb6ccb3_1_1"/>
          <p:cNvPicPr preferRelativeResize="0"/>
          <p:nvPr/>
        </p:nvPicPr>
        <p:blipFill rotWithShape="1">
          <a:blip r:embed="rId4">
            <a:alphaModFix/>
          </a:blip>
          <a:srcRect b="0" l="0" r="0" t="0"/>
          <a:stretch/>
        </p:blipFill>
        <p:spPr>
          <a:xfrm>
            <a:off x="7855900" y="4471600"/>
            <a:ext cx="5236651" cy="724023"/>
          </a:xfrm>
          <a:prstGeom prst="rect">
            <a:avLst/>
          </a:prstGeom>
          <a:noFill/>
          <a:ln>
            <a:noFill/>
          </a:ln>
        </p:spPr>
      </p:pic>
      <p:pic>
        <p:nvPicPr>
          <p:cNvPr id="972" name="Google Shape;972;g23afcb6ccb3_1_1"/>
          <p:cNvPicPr preferRelativeResize="0"/>
          <p:nvPr/>
        </p:nvPicPr>
        <p:blipFill rotWithShape="1">
          <a:blip r:embed="rId5">
            <a:alphaModFix/>
          </a:blip>
          <a:srcRect b="0" l="0" r="0" t="0"/>
          <a:stretch/>
        </p:blipFill>
        <p:spPr>
          <a:xfrm>
            <a:off x="989415" y="6477184"/>
            <a:ext cx="4828100" cy="3448650"/>
          </a:xfrm>
          <a:prstGeom prst="rect">
            <a:avLst/>
          </a:prstGeom>
          <a:noFill/>
          <a:ln>
            <a:noFill/>
          </a:ln>
        </p:spPr>
      </p:pic>
      <p:pic>
        <p:nvPicPr>
          <p:cNvPr id="973" name="Google Shape;973;g23afcb6ccb3_1_1"/>
          <p:cNvPicPr preferRelativeResize="0"/>
          <p:nvPr/>
        </p:nvPicPr>
        <p:blipFill rotWithShape="1">
          <a:blip r:embed="rId6">
            <a:alphaModFix/>
          </a:blip>
          <a:srcRect b="0" l="0" r="0" t="0"/>
          <a:stretch/>
        </p:blipFill>
        <p:spPr>
          <a:xfrm>
            <a:off x="377565" y="16037334"/>
            <a:ext cx="12715000" cy="1552166"/>
          </a:xfrm>
          <a:prstGeom prst="rect">
            <a:avLst/>
          </a:prstGeom>
          <a:noFill/>
          <a:ln>
            <a:noFill/>
          </a:ln>
        </p:spPr>
      </p:pic>
      <p:pic>
        <p:nvPicPr>
          <p:cNvPr id="974" name="Google Shape;974;g23afcb6ccb3_1_1"/>
          <p:cNvPicPr preferRelativeResize="0"/>
          <p:nvPr/>
        </p:nvPicPr>
        <p:blipFill rotWithShape="1">
          <a:blip r:embed="rId7">
            <a:alphaModFix/>
          </a:blip>
          <a:srcRect b="0" l="0" r="0" t="0"/>
          <a:stretch/>
        </p:blipFill>
        <p:spPr>
          <a:xfrm>
            <a:off x="377550" y="12678600"/>
            <a:ext cx="12715000" cy="1223011"/>
          </a:xfrm>
          <a:prstGeom prst="rect">
            <a:avLst/>
          </a:prstGeom>
          <a:noFill/>
          <a:ln>
            <a:noFill/>
          </a:ln>
        </p:spPr>
      </p:pic>
      <p:pic>
        <p:nvPicPr>
          <p:cNvPr id="975" name="Google Shape;975;g23afcb6ccb3_1_1"/>
          <p:cNvPicPr preferRelativeResize="0"/>
          <p:nvPr/>
        </p:nvPicPr>
        <p:blipFill rotWithShape="1">
          <a:blip r:embed="rId8">
            <a:alphaModFix/>
          </a:blip>
          <a:srcRect b="0" l="0" r="0" t="0"/>
          <a:stretch/>
        </p:blipFill>
        <p:spPr>
          <a:xfrm>
            <a:off x="14090074" y="5195625"/>
            <a:ext cx="10520551" cy="4088450"/>
          </a:xfrm>
          <a:prstGeom prst="rect">
            <a:avLst/>
          </a:prstGeom>
          <a:noFill/>
          <a:ln>
            <a:noFill/>
          </a:ln>
        </p:spPr>
      </p:pic>
      <p:pic>
        <p:nvPicPr>
          <p:cNvPr id="976" name="Google Shape;976;g23afcb6ccb3_1_1"/>
          <p:cNvPicPr preferRelativeResize="0"/>
          <p:nvPr/>
        </p:nvPicPr>
        <p:blipFill rotWithShape="1">
          <a:blip r:embed="rId9">
            <a:alphaModFix/>
          </a:blip>
          <a:srcRect b="0" l="0" r="0" t="0"/>
          <a:stretch/>
        </p:blipFill>
        <p:spPr>
          <a:xfrm>
            <a:off x="13823900" y="13171975"/>
            <a:ext cx="7499766" cy="3602175"/>
          </a:xfrm>
          <a:prstGeom prst="rect">
            <a:avLst/>
          </a:prstGeom>
          <a:noFill/>
          <a:ln>
            <a:noFill/>
          </a:ln>
        </p:spPr>
      </p:pic>
      <p:pic>
        <p:nvPicPr>
          <p:cNvPr id="977" name="Google Shape;977;g23afcb6ccb3_1_1"/>
          <p:cNvPicPr preferRelativeResize="0"/>
          <p:nvPr/>
        </p:nvPicPr>
        <p:blipFill rotWithShape="1">
          <a:blip r:embed="rId10">
            <a:alphaModFix/>
          </a:blip>
          <a:srcRect b="0" l="0" r="0" t="0"/>
          <a:stretch/>
        </p:blipFill>
        <p:spPr>
          <a:xfrm>
            <a:off x="21676425" y="13173702"/>
            <a:ext cx="5720562" cy="3000420"/>
          </a:xfrm>
          <a:prstGeom prst="rect">
            <a:avLst/>
          </a:prstGeom>
          <a:noFill/>
          <a:ln>
            <a:noFill/>
          </a:ln>
        </p:spPr>
      </p:pic>
      <p:pic>
        <p:nvPicPr>
          <p:cNvPr id="978" name="Google Shape;978;g23afcb6ccb3_1_1"/>
          <p:cNvPicPr preferRelativeResize="0"/>
          <p:nvPr/>
        </p:nvPicPr>
        <p:blipFill rotWithShape="1">
          <a:blip r:embed="rId11">
            <a:alphaModFix/>
          </a:blip>
          <a:srcRect b="0" l="0" r="0" t="0"/>
          <a:stretch/>
        </p:blipFill>
        <p:spPr>
          <a:xfrm>
            <a:off x="13240176" y="17796718"/>
            <a:ext cx="7248525" cy="2371725"/>
          </a:xfrm>
          <a:prstGeom prst="rect">
            <a:avLst/>
          </a:prstGeom>
          <a:noFill/>
          <a:ln>
            <a:noFill/>
          </a:ln>
        </p:spPr>
      </p:pic>
      <p:pic>
        <p:nvPicPr>
          <p:cNvPr id="979" name="Google Shape;979;g23afcb6ccb3_1_1"/>
          <p:cNvPicPr preferRelativeResize="0"/>
          <p:nvPr/>
        </p:nvPicPr>
        <p:blipFill rotWithShape="1">
          <a:blip r:embed="rId12">
            <a:alphaModFix/>
          </a:blip>
          <a:srcRect b="0" l="0" r="0" t="0"/>
          <a:stretch/>
        </p:blipFill>
        <p:spPr>
          <a:xfrm>
            <a:off x="20488700" y="19634407"/>
            <a:ext cx="9846740" cy="724025"/>
          </a:xfrm>
          <a:prstGeom prst="rect">
            <a:avLst/>
          </a:prstGeom>
          <a:noFill/>
          <a:ln>
            <a:noFill/>
          </a:ln>
        </p:spPr>
      </p:pic>
      <p:pic>
        <p:nvPicPr>
          <p:cNvPr id="980" name="Google Shape;980;g23afcb6ccb3_1_1"/>
          <p:cNvPicPr preferRelativeResize="0"/>
          <p:nvPr/>
        </p:nvPicPr>
        <p:blipFill rotWithShape="1">
          <a:blip r:embed="rId13">
            <a:alphaModFix/>
          </a:blip>
          <a:srcRect b="0" l="0" r="0" t="0"/>
          <a:stretch/>
        </p:blipFill>
        <p:spPr>
          <a:xfrm>
            <a:off x="20648925" y="17796731"/>
            <a:ext cx="6739145" cy="724025"/>
          </a:xfrm>
          <a:prstGeom prst="rect">
            <a:avLst/>
          </a:prstGeom>
          <a:noFill/>
          <a:ln>
            <a:noFill/>
          </a:ln>
        </p:spPr>
      </p:pic>
      <p:pic>
        <p:nvPicPr>
          <p:cNvPr id="981" name="Google Shape;981;g23afcb6ccb3_1_1"/>
          <p:cNvPicPr preferRelativeResize="0"/>
          <p:nvPr/>
        </p:nvPicPr>
        <p:blipFill rotWithShape="1">
          <a:blip r:embed="rId14">
            <a:alphaModFix/>
          </a:blip>
          <a:srcRect b="0" l="0" r="0" t="0"/>
          <a:stretch/>
        </p:blipFill>
        <p:spPr>
          <a:xfrm>
            <a:off x="36143813" y="10122268"/>
            <a:ext cx="4265742" cy="3602182"/>
          </a:xfrm>
          <a:prstGeom prst="rect">
            <a:avLst/>
          </a:prstGeom>
          <a:noFill/>
          <a:ln>
            <a:noFill/>
          </a:ln>
        </p:spPr>
      </p:pic>
      <p:pic>
        <p:nvPicPr>
          <p:cNvPr id="982" name="Google Shape;982;g23afcb6ccb3_1_1"/>
          <p:cNvPicPr preferRelativeResize="0"/>
          <p:nvPr/>
        </p:nvPicPr>
        <p:blipFill rotWithShape="1">
          <a:blip r:embed="rId15">
            <a:alphaModFix/>
          </a:blip>
          <a:srcRect b="0" l="0" r="0" t="0"/>
          <a:stretch/>
        </p:blipFill>
        <p:spPr>
          <a:xfrm>
            <a:off x="34200788" y="16032356"/>
            <a:ext cx="9239250" cy="1409700"/>
          </a:xfrm>
          <a:prstGeom prst="rect">
            <a:avLst/>
          </a:prstGeom>
          <a:noFill/>
          <a:ln>
            <a:noFill/>
          </a:ln>
        </p:spPr>
      </p:pic>
      <p:pic>
        <p:nvPicPr>
          <p:cNvPr id="983" name="Google Shape;983;g23afcb6ccb3_1_1"/>
          <p:cNvPicPr preferRelativeResize="0"/>
          <p:nvPr/>
        </p:nvPicPr>
        <p:blipFill rotWithShape="1">
          <a:blip r:embed="rId16">
            <a:alphaModFix/>
          </a:blip>
          <a:srcRect b="0" l="0" r="0" t="0"/>
          <a:stretch/>
        </p:blipFill>
        <p:spPr>
          <a:xfrm>
            <a:off x="26790303" y="16271305"/>
            <a:ext cx="7248526" cy="931813"/>
          </a:xfrm>
          <a:prstGeom prst="rect">
            <a:avLst/>
          </a:prstGeom>
          <a:noFill/>
          <a:ln>
            <a:noFill/>
          </a:ln>
        </p:spPr>
      </p:pic>
      <p:pic>
        <p:nvPicPr>
          <p:cNvPr id="984" name="Google Shape;984;g23afcb6ccb3_1_1"/>
          <p:cNvPicPr preferRelativeResize="0"/>
          <p:nvPr/>
        </p:nvPicPr>
        <p:blipFill rotWithShape="1">
          <a:blip r:embed="rId17">
            <a:alphaModFix/>
          </a:blip>
          <a:srcRect b="0" l="0" r="0" t="0"/>
          <a:stretch/>
        </p:blipFill>
        <p:spPr>
          <a:xfrm>
            <a:off x="33113327" y="19572350"/>
            <a:ext cx="10326711" cy="2371725"/>
          </a:xfrm>
          <a:prstGeom prst="rect">
            <a:avLst/>
          </a:prstGeom>
          <a:noFill/>
          <a:ln>
            <a:noFill/>
          </a:ln>
        </p:spPr>
      </p:pic>
      <p:pic>
        <p:nvPicPr>
          <p:cNvPr id="985" name="Google Shape;985;g23afcb6ccb3_1_1"/>
          <p:cNvPicPr preferRelativeResize="0"/>
          <p:nvPr/>
        </p:nvPicPr>
        <p:blipFill rotWithShape="1">
          <a:blip r:embed="rId18">
            <a:alphaModFix/>
          </a:blip>
          <a:srcRect b="0" l="0" r="0" t="0"/>
          <a:stretch/>
        </p:blipFill>
        <p:spPr>
          <a:xfrm>
            <a:off x="27388063" y="22031838"/>
            <a:ext cx="8258175" cy="1381125"/>
          </a:xfrm>
          <a:prstGeom prst="rect">
            <a:avLst/>
          </a:prstGeom>
          <a:noFill/>
          <a:ln>
            <a:noFill/>
          </a:ln>
        </p:spPr>
      </p:pic>
      <p:pic>
        <p:nvPicPr>
          <p:cNvPr id="986" name="Google Shape;986;g23afcb6ccb3_1_1"/>
          <p:cNvPicPr preferRelativeResize="0"/>
          <p:nvPr/>
        </p:nvPicPr>
        <p:blipFill rotWithShape="1">
          <a:blip r:embed="rId19">
            <a:alphaModFix/>
          </a:blip>
          <a:srcRect b="0" l="0" r="0" t="0"/>
          <a:stretch/>
        </p:blipFill>
        <p:spPr>
          <a:xfrm>
            <a:off x="29472825" y="23818693"/>
            <a:ext cx="2857500" cy="314325"/>
          </a:xfrm>
          <a:prstGeom prst="rect">
            <a:avLst/>
          </a:prstGeom>
          <a:noFill/>
          <a:ln>
            <a:noFill/>
          </a:ln>
        </p:spPr>
      </p:pic>
      <p:pic>
        <p:nvPicPr>
          <p:cNvPr id="987" name="Google Shape;987;g23afcb6ccb3_1_1"/>
          <p:cNvPicPr preferRelativeResize="0"/>
          <p:nvPr/>
        </p:nvPicPr>
        <p:blipFill rotWithShape="1">
          <a:blip r:embed="rId20">
            <a:alphaModFix/>
          </a:blip>
          <a:srcRect b="0" l="0" r="0" t="0"/>
          <a:stretch/>
        </p:blipFill>
        <p:spPr>
          <a:xfrm>
            <a:off x="37117220" y="22500019"/>
            <a:ext cx="5720551" cy="1025004"/>
          </a:xfrm>
          <a:prstGeom prst="rect">
            <a:avLst/>
          </a:prstGeom>
          <a:noFill/>
          <a:ln>
            <a:noFill/>
          </a:ln>
        </p:spPr>
      </p:pic>
      <p:pic>
        <p:nvPicPr>
          <p:cNvPr id="988" name="Google Shape;988;g23afcb6ccb3_1_1"/>
          <p:cNvPicPr preferRelativeResize="0"/>
          <p:nvPr/>
        </p:nvPicPr>
        <p:blipFill rotWithShape="1">
          <a:blip r:embed="rId21">
            <a:alphaModFix/>
          </a:blip>
          <a:srcRect b="0" l="0" r="0" t="0"/>
          <a:stretch/>
        </p:blipFill>
        <p:spPr>
          <a:xfrm>
            <a:off x="33835985" y="24750737"/>
            <a:ext cx="3281242" cy="2371726"/>
          </a:xfrm>
          <a:prstGeom prst="rect">
            <a:avLst/>
          </a:prstGeom>
          <a:noFill/>
          <a:ln>
            <a:noFill/>
          </a:ln>
        </p:spPr>
      </p:pic>
      <p:pic>
        <p:nvPicPr>
          <p:cNvPr id="989" name="Google Shape;989;g23afcb6ccb3_1_1"/>
          <p:cNvPicPr preferRelativeResize="0"/>
          <p:nvPr/>
        </p:nvPicPr>
        <p:blipFill rotWithShape="1">
          <a:blip r:embed="rId22">
            <a:alphaModFix/>
          </a:blip>
          <a:srcRect b="0" l="0" r="0" t="0"/>
          <a:stretch/>
        </p:blipFill>
        <p:spPr>
          <a:xfrm>
            <a:off x="38288500" y="24991143"/>
            <a:ext cx="4265724" cy="1890907"/>
          </a:xfrm>
          <a:prstGeom prst="rect">
            <a:avLst/>
          </a:prstGeom>
          <a:noFill/>
          <a:ln>
            <a:noFill/>
          </a:ln>
        </p:spPr>
      </p:pic>
      <p:sp>
        <p:nvSpPr>
          <p:cNvPr id="990" name="Google Shape;990;g23afcb6ccb3_1_1"/>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pic>
        <p:nvPicPr>
          <p:cNvPr id="991" name="Google Shape;991;g23afcb6ccb3_1_1"/>
          <p:cNvPicPr preferRelativeResize="0"/>
          <p:nvPr/>
        </p:nvPicPr>
        <p:blipFill rotWithShape="1">
          <a:blip r:embed="rId23">
            <a:alphaModFix/>
          </a:blip>
          <a:srcRect b="0" l="0" r="0" t="0"/>
          <a:stretch/>
        </p:blipFill>
        <p:spPr>
          <a:xfrm>
            <a:off x="28166026" y="24313281"/>
            <a:ext cx="12782550" cy="2571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g23afcb6ccb3_2_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#34 </a:t>
            </a:r>
            <a:r>
              <a:rPr lang="en-US" sz="10080"/>
              <a:t>	Start:	20958	 Stop: 21392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998" name="Google Shape;998;g23afcb6ccb3_2_2"/>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except at the end.</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RobinRose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999" name="Google Shape;999;g23afcb6ccb3_2_2"/>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a:t>
            </a:r>
            <a:r>
              <a:rPr b="1" i="0" lang="en-US" sz="6600" u="none" cap="none" strike="noStrike">
                <a:solidFill>
                  <a:srgbClr val="000000"/>
                </a:solidFill>
                <a:latin typeface="Calibri"/>
                <a:ea typeface="Calibri"/>
                <a:cs typeface="Calibri"/>
                <a:sym typeface="Calibri"/>
              </a:rPr>
              <a:t> Tail assembly chaperone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Tempo_33 and RobinRose_37, which are both tail assembly chaperones, upstream from head-to-tail adaptor, and downstream from tape measure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Tempo_33, tail assembly chaperone, e = 4e-77; NCBI, Tempo, tail assembly chaperone, e = 3e-98.</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because the E values are too high: Phage_TAC_10, Phage Tail Assembly Chaperone, prob=96.51%, e=0.05, coverage=57%</a:t>
            </a:r>
            <a:endParaRPr b="0" i="0" sz="4400" u="none" cap="none" strike="noStrike">
              <a:solidFill>
                <a:schemeClr val="dk1"/>
              </a:solidFill>
              <a:latin typeface="Calibri"/>
              <a:ea typeface="Calibri"/>
              <a:cs typeface="Calibri"/>
              <a:sym typeface="Calibri"/>
            </a:endParaRPr>
          </a:p>
        </p:txBody>
      </p:sp>
      <p:pic>
        <p:nvPicPr>
          <p:cNvPr id="1000" name="Google Shape;1000;g23afcb6ccb3_2_2"/>
          <p:cNvPicPr preferRelativeResize="0"/>
          <p:nvPr/>
        </p:nvPicPr>
        <p:blipFill rotWithShape="1">
          <a:blip r:embed="rId4">
            <a:alphaModFix/>
          </a:blip>
          <a:srcRect b="0" l="0" r="0" t="0"/>
          <a:stretch/>
        </p:blipFill>
        <p:spPr>
          <a:xfrm>
            <a:off x="768913" y="5465618"/>
            <a:ext cx="5810250" cy="790575"/>
          </a:xfrm>
          <a:prstGeom prst="rect">
            <a:avLst/>
          </a:prstGeom>
          <a:noFill/>
          <a:ln>
            <a:noFill/>
          </a:ln>
        </p:spPr>
      </p:pic>
      <p:pic>
        <p:nvPicPr>
          <p:cNvPr id="1001" name="Google Shape;1001;g23afcb6ccb3_2_2"/>
          <p:cNvPicPr preferRelativeResize="0"/>
          <p:nvPr/>
        </p:nvPicPr>
        <p:blipFill rotWithShape="1">
          <a:blip r:embed="rId5">
            <a:alphaModFix/>
          </a:blip>
          <a:srcRect b="0" l="0" r="0" t="0"/>
          <a:stretch/>
        </p:blipFill>
        <p:spPr>
          <a:xfrm>
            <a:off x="768931" y="7523029"/>
            <a:ext cx="1966706" cy="2177425"/>
          </a:xfrm>
          <a:prstGeom prst="rect">
            <a:avLst/>
          </a:prstGeom>
          <a:noFill/>
          <a:ln>
            <a:noFill/>
          </a:ln>
        </p:spPr>
      </p:pic>
      <p:pic>
        <p:nvPicPr>
          <p:cNvPr id="1002" name="Google Shape;1002;g23afcb6ccb3_2_2"/>
          <p:cNvPicPr preferRelativeResize="0"/>
          <p:nvPr/>
        </p:nvPicPr>
        <p:blipFill rotWithShape="1">
          <a:blip r:embed="rId6">
            <a:alphaModFix/>
          </a:blip>
          <a:srcRect b="0" l="0" r="0" t="0"/>
          <a:stretch/>
        </p:blipFill>
        <p:spPr>
          <a:xfrm>
            <a:off x="2937181" y="7523029"/>
            <a:ext cx="1527025" cy="2177425"/>
          </a:xfrm>
          <a:prstGeom prst="rect">
            <a:avLst/>
          </a:prstGeom>
          <a:noFill/>
          <a:ln>
            <a:noFill/>
          </a:ln>
        </p:spPr>
      </p:pic>
      <p:pic>
        <p:nvPicPr>
          <p:cNvPr id="1003" name="Google Shape;1003;g23afcb6ccb3_2_2"/>
          <p:cNvPicPr preferRelativeResize="0"/>
          <p:nvPr/>
        </p:nvPicPr>
        <p:blipFill rotWithShape="1">
          <a:blip r:embed="rId7">
            <a:alphaModFix/>
          </a:blip>
          <a:srcRect b="0" l="0" r="0" t="0"/>
          <a:stretch/>
        </p:blipFill>
        <p:spPr>
          <a:xfrm>
            <a:off x="768932" y="11942629"/>
            <a:ext cx="9136126" cy="1468575"/>
          </a:xfrm>
          <a:prstGeom prst="rect">
            <a:avLst/>
          </a:prstGeom>
          <a:noFill/>
          <a:ln>
            <a:noFill/>
          </a:ln>
        </p:spPr>
      </p:pic>
      <p:pic>
        <p:nvPicPr>
          <p:cNvPr id="1004" name="Google Shape;1004;g23afcb6ccb3_2_2"/>
          <p:cNvPicPr preferRelativeResize="0"/>
          <p:nvPr/>
        </p:nvPicPr>
        <p:blipFill rotWithShape="1">
          <a:blip r:embed="rId8">
            <a:alphaModFix/>
          </a:blip>
          <a:srcRect b="0" l="0" r="0" t="0"/>
          <a:stretch/>
        </p:blipFill>
        <p:spPr>
          <a:xfrm>
            <a:off x="768925" y="13550877"/>
            <a:ext cx="10646420" cy="790575"/>
          </a:xfrm>
          <a:prstGeom prst="rect">
            <a:avLst/>
          </a:prstGeom>
          <a:noFill/>
          <a:ln>
            <a:noFill/>
          </a:ln>
        </p:spPr>
      </p:pic>
      <p:sp>
        <p:nvSpPr>
          <p:cNvPr id="1005" name="Google Shape;1005;g23afcb6ccb3_2_2"/>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3.041, final = -2.443</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4e-77, 4e-77</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OneinaGillian</a:t>
            </a:r>
            <a:r>
              <a:rPr b="0" i="0" lang="en-US" sz="4400" u="none" cap="none" strike="noStrike">
                <a:solidFill>
                  <a:schemeClr val="dk1"/>
                </a:solidFill>
                <a:latin typeface="Calibri"/>
                <a:ea typeface="Calibri"/>
                <a:cs typeface="Calibri"/>
                <a:sym typeface="Calibri"/>
              </a:rPr>
              <a:t>, 1:1, e-value: 3e-98, 2e-97</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 but called 100% of time when present.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35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1006" name="Google Shape;1006;g23afcb6ccb3_2_2"/>
          <p:cNvPicPr preferRelativeResize="0"/>
          <p:nvPr/>
        </p:nvPicPr>
        <p:blipFill rotWithShape="1">
          <a:blip r:embed="rId9">
            <a:alphaModFix/>
          </a:blip>
          <a:srcRect b="0" l="0" r="0" t="0"/>
          <a:stretch/>
        </p:blipFill>
        <p:spPr>
          <a:xfrm>
            <a:off x="13567077" y="6256201"/>
            <a:ext cx="10646426" cy="1946350"/>
          </a:xfrm>
          <a:prstGeom prst="rect">
            <a:avLst/>
          </a:prstGeom>
          <a:noFill/>
          <a:ln>
            <a:noFill/>
          </a:ln>
        </p:spPr>
      </p:pic>
      <p:pic>
        <p:nvPicPr>
          <p:cNvPr id="1007" name="Google Shape;1007;g23afcb6ccb3_2_2"/>
          <p:cNvPicPr preferRelativeResize="0"/>
          <p:nvPr/>
        </p:nvPicPr>
        <p:blipFill rotWithShape="1">
          <a:blip r:embed="rId10">
            <a:alphaModFix/>
          </a:blip>
          <a:srcRect b="0" l="0" r="0" t="0"/>
          <a:stretch/>
        </p:blipFill>
        <p:spPr>
          <a:xfrm>
            <a:off x="13567076" y="9832901"/>
            <a:ext cx="5810250" cy="2778815"/>
          </a:xfrm>
          <a:prstGeom prst="rect">
            <a:avLst/>
          </a:prstGeom>
          <a:noFill/>
          <a:ln>
            <a:noFill/>
          </a:ln>
        </p:spPr>
      </p:pic>
      <p:pic>
        <p:nvPicPr>
          <p:cNvPr id="1008" name="Google Shape;1008;g23afcb6ccb3_2_2"/>
          <p:cNvPicPr preferRelativeResize="0"/>
          <p:nvPr/>
        </p:nvPicPr>
        <p:blipFill rotWithShape="1">
          <a:blip r:embed="rId11">
            <a:alphaModFix/>
          </a:blip>
          <a:srcRect b="0" l="0" r="0" t="0"/>
          <a:stretch/>
        </p:blipFill>
        <p:spPr>
          <a:xfrm>
            <a:off x="19586876" y="9832901"/>
            <a:ext cx="5746401" cy="2778825"/>
          </a:xfrm>
          <a:prstGeom prst="rect">
            <a:avLst/>
          </a:prstGeom>
          <a:noFill/>
          <a:ln>
            <a:noFill/>
          </a:ln>
        </p:spPr>
      </p:pic>
      <p:pic>
        <p:nvPicPr>
          <p:cNvPr id="1009" name="Google Shape;1009;g23afcb6ccb3_2_2"/>
          <p:cNvPicPr preferRelativeResize="0"/>
          <p:nvPr/>
        </p:nvPicPr>
        <p:blipFill rotWithShape="1">
          <a:blip r:embed="rId12">
            <a:alphaModFix/>
          </a:blip>
          <a:srcRect b="0" l="0" r="0" t="0"/>
          <a:stretch/>
        </p:blipFill>
        <p:spPr>
          <a:xfrm>
            <a:off x="13567076" y="13813451"/>
            <a:ext cx="3463626" cy="3945525"/>
          </a:xfrm>
          <a:prstGeom prst="rect">
            <a:avLst/>
          </a:prstGeom>
          <a:noFill/>
          <a:ln>
            <a:noFill/>
          </a:ln>
        </p:spPr>
      </p:pic>
      <p:pic>
        <p:nvPicPr>
          <p:cNvPr id="1010" name="Google Shape;1010;g23afcb6ccb3_2_2"/>
          <p:cNvPicPr preferRelativeResize="0"/>
          <p:nvPr/>
        </p:nvPicPr>
        <p:blipFill rotWithShape="1">
          <a:blip r:embed="rId13">
            <a:alphaModFix/>
          </a:blip>
          <a:srcRect b="0" l="0" r="0" t="0"/>
          <a:stretch/>
        </p:blipFill>
        <p:spPr>
          <a:xfrm>
            <a:off x="13306851" y="18960693"/>
            <a:ext cx="7115175" cy="2028825"/>
          </a:xfrm>
          <a:prstGeom prst="rect">
            <a:avLst/>
          </a:prstGeom>
          <a:noFill/>
          <a:ln>
            <a:noFill/>
          </a:ln>
        </p:spPr>
      </p:pic>
      <p:pic>
        <p:nvPicPr>
          <p:cNvPr id="1011" name="Google Shape;1011;g23afcb6ccb3_2_2"/>
          <p:cNvPicPr preferRelativeResize="0"/>
          <p:nvPr/>
        </p:nvPicPr>
        <p:blipFill rotWithShape="1">
          <a:blip r:embed="rId14">
            <a:alphaModFix/>
          </a:blip>
          <a:srcRect b="0" l="0" r="0" t="0"/>
          <a:stretch/>
        </p:blipFill>
        <p:spPr>
          <a:xfrm>
            <a:off x="20736328" y="19172702"/>
            <a:ext cx="6755445" cy="1468575"/>
          </a:xfrm>
          <a:prstGeom prst="rect">
            <a:avLst/>
          </a:prstGeom>
          <a:noFill/>
          <a:ln>
            <a:noFill/>
          </a:ln>
        </p:spPr>
      </p:pic>
      <p:pic>
        <p:nvPicPr>
          <p:cNvPr id="1012" name="Google Shape;1012;g23afcb6ccb3_2_2"/>
          <p:cNvPicPr preferRelativeResize="0"/>
          <p:nvPr/>
        </p:nvPicPr>
        <p:blipFill rotWithShape="1">
          <a:blip r:embed="rId15">
            <a:alphaModFix/>
          </a:blip>
          <a:srcRect b="0" l="0" r="0" t="0"/>
          <a:stretch/>
        </p:blipFill>
        <p:spPr>
          <a:xfrm>
            <a:off x="27669626" y="20095843"/>
            <a:ext cx="8743950" cy="1647825"/>
          </a:xfrm>
          <a:prstGeom prst="rect">
            <a:avLst/>
          </a:prstGeom>
          <a:noFill/>
          <a:ln>
            <a:noFill/>
          </a:ln>
        </p:spPr>
      </p:pic>
      <p:pic>
        <p:nvPicPr>
          <p:cNvPr id="1013" name="Google Shape;1013;g23afcb6ccb3_2_2"/>
          <p:cNvPicPr preferRelativeResize="0"/>
          <p:nvPr/>
        </p:nvPicPr>
        <p:blipFill rotWithShape="1">
          <a:blip r:embed="rId16">
            <a:alphaModFix/>
          </a:blip>
          <a:srcRect b="0" l="0" r="0" t="0"/>
          <a:stretch/>
        </p:blipFill>
        <p:spPr>
          <a:xfrm>
            <a:off x="27806075" y="22081900"/>
            <a:ext cx="8812950" cy="790575"/>
          </a:xfrm>
          <a:prstGeom prst="rect">
            <a:avLst/>
          </a:prstGeom>
          <a:noFill/>
          <a:ln>
            <a:noFill/>
          </a:ln>
        </p:spPr>
      </p:pic>
      <p:pic>
        <p:nvPicPr>
          <p:cNvPr id="1014" name="Google Shape;1014;g23afcb6ccb3_2_2"/>
          <p:cNvPicPr preferRelativeResize="0"/>
          <p:nvPr/>
        </p:nvPicPr>
        <p:blipFill rotWithShape="1">
          <a:blip r:embed="rId17">
            <a:alphaModFix/>
          </a:blip>
          <a:srcRect b="0" l="0" r="0" t="0"/>
          <a:stretch/>
        </p:blipFill>
        <p:spPr>
          <a:xfrm>
            <a:off x="28975500" y="16431429"/>
            <a:ext cx="7635601" cy="637375"/>
          </a:xfrm>
          <a:prstGeom prst="rect">
            <a:avLst/>
          </a:prstGeom>
          <a:noFill/>
          <a:ln>
            <a:noFill/>
          </a:ln>
        </p:spPr>
      </p:pic>
      <p:pic>
        <p:nvPicPr>
          <p:cNvPr id="1015" name="Google Shape;1015;g23afcb6ccb3_2_2"/>
          <p:cNvPicPr preferRelativeResize="0"/>
          <p:nvPr/>
        </p:nvPicPr>
        <p:blipFill rotWithShape="1">
          <a:blip r:embed="rId18">
            <a:alphaModFix/>
          </a:blip>
          <a:srcRect b="0" l="0" r="0" t="0"/>
          <a:stretch/>
        </p:blipFill>
        <p:spPr>
          <a:xfrm>
            <a:off x="28975500" y="17235903"/>
            <a:ext cx="12653706" cy="637375"/>
          </a:xfrm>
          <a:prstGeom prst="rect">
            <a:avLst/>
          </a:prstGeom>
          <a:noFill/>
          <a:ln>
            <a:noFill/>
          </a:ln>
        </p:spPr>
      </p:pic>
      <p:pic>
        <p:nvPicPr>
          <p:cNvPr id="1016" name="Google Shape;1016;g23afcb6ccb3_2_2"/>
          <p:cNvPicPr preferRelativeResize="0"/>
          <p:nvPr/>
        </p:nvPicPr>
        <p:blipFill rotWithShape="1">
          <a:blip r:embed="rId19">
            <a:alphaModFix/>
          </a:blip>
          <a:srcRect b="0" l="0" r="0" t="0"/>
          <a:stretch/>
        </p:blipFill>
        <p:spPr>
          <a:xfrm>
            <a:off x="36591425" y="20095838"/>
            <a:ext cx="7115175" cy="2027713"/>
          </a:xfrm>
          <a:prstGeom prst="rect">
            <a:avLst/>
          </a:prstGeom>
          <a:noFill/>
          <a:ln>
            <a:noFill/>
          </a:ln>
        </p:spPr>
      </p:pic>
      <p:pic>
        <p:nvPicPr>
          <p:cNvPr id="1017" name="Google Shape;1017;g23afcb6ccb3_2_2"/>
          <p:cNvPicPr preferRelativeResize="0"/>
          <p:nvPr/>
        </p:nvPicPr>
        <p:blipFill rotWithShape="1">
          <a:blip r:embed="rId20">
            <a:alphaModFix/>
          </a:blip>
          <a:srcRect b="0" l="0" r="0" t="0"/>
          <a:stretch/>
        </p:blipFill>
        <p:spPr>
          <a:xfrm>
            <a:off x="36591425" y="22215124"/>
            <a:ext cx="7115175" cy="935827"/>
          </a:xfrm>
          <a:prstGeom prst="rect">
            <a:avLst/>
          </a:prstGeom>
          <a:noFill/>
          <a:ln>
            <a:noFill/>
          </a:ln>
        </p:spPr>
      </p:pic>
      <p:pic>
        <p:nvPicPr>
          <p:cNvPr id="1018" name="Google Shape;1018;g23afcb6ccb3_2_2"/>
          <p:cNvPicPr preferRelativeResize="0"/>
          <p:nvPr/>
        </p:nvPicPr>
        <p:blipFill rotWithShape="1">
          <a:blip r:embed="rId21">
            <a:alphaModFix/>
          </a:blip>
          <a:srcRect b="0" l="0" r="0" t="0"/>
          <a:stretch/>
        </p:blipFill>
        <p:spPr>
          <a:xfrm>
            <a:off x="28975506" y="10875818"/>
            <a:ext cx="2655727" cy="36021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g23afcb6ccb3_1_104"/>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#35</a:t>
            </a:r>
            <a:r>
              <a:rPr lang="en-US" sz="10080"/>
              <a:t>	Start: </a:t>
            </a:r>
            <a:r>
              <a:rPr lang="en-US" sz="10080">
                <a:highlight>
                  <a:srgbClr val="FFFF00"/>
                </a:highlight>
              </a:rPr>
              <a:t>PTFS-21,356</a:t>
            </a:r>
            <a:r>
              <a:rPr lang="en-US" sz="10080"/>
              <a:t>		Stop: 21577			</a:t>
            </a:r>
            <a:br>
              <a:rPr lang="en-US" sz="10080"/>
            </a:br>
            <a:r>
              <a:rPr lang="en-US" sz="6480"/>
              <a:t>*</a:t>
            </a:r>
            <a:r>
              <a:rPr lang="en-US" sz="7200"/>
              <a:t>Highlight start if changed from original call*</a:t>
            </a:r>
            <a:r>
              <a:rPr lang="en-US" sz="7200">
                <a:highlight>
                  <a:srgbClr val="FFFF00"/>
                </a:highlight>
              </a:rPr>
              <a:t>PTFS, second part</a:t>
            </a:r>
            <a:endParaRPr sz="10080">
              <a:highlight>
                <a:srgbClr val="FFFF00"/>
              </a:highlight>
            </a:endParaRPr>
          </a:p>
        </p:txBody>
      </p:sp>
      <p:sp>
        <p:nvSpPr>
          <p:cNvPr id="1025" name="Google Shape;1025;g23afcb6ccb3_1_104"/>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No</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Glimmer</a:t>
            </a:r>
            <a:endParaRPr/>
          </a:p>
          <a:p>
            <a:pPr indent="-822960" lvl="0" marL="822960" rtl="0" algn="l">
              <a:lnSpc>
                <a:spcPct val="90000"/>
              </a:lnSpc>
              <a:spcBef>
                <a:spcPts val="3600"/>
              </a:spcBef>
              <a:spcAft>
                <a:spcPts val="0"/>
              </a:spcAft>
              <a:buClr>
                <a:schemeClr val="dk1"/>
              </a:buClr>
              <a:buSzPts val="4400"/>
              <a:buChar char="•"/>
            </a:pPr>
            <a:r>
              <a:rPr lang="en-US" sz="4400"/>
              <a:t>Coding potential: No coding potential</a:t>
            </a:r>
            <a:endParaRPr sz="4400"/>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and RobinRose have similarities</a:t>
            </a:r>
            <a:endParaRPr sz="4800"/>
          </a:p>
          <a:p>
            <a:pPr indent="-822960" lvl="0" marL="822960" rtl="0" algn="l">
              <a:lnSpc>
                <a:spcPct val="90000"/>
              </a:lnSpc>
              <a:spcBef>
                <a:spcPts val="3600"/>
              </a:spcBef>
              <a:spcAft>
                <a:spcPts val="0"/>
              </a:spcAft>
              <a:buSzPts val="4800"/>
              <a:buChar char="•"/>
            </a:pPr>
            <a:r>
              <a:rPr lang="en-US" sz="4800"/>
              <a:t>NCBI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t/>
            </a:r>
            <a:endParaRPr/>
          </a:p>
        </p:txBody>
      </p:sp>
      <p:sp>
        <p:nvSpPr>
          <p:cNvPr id="1026" name="Google Shape;1026;g23afcb6ccb3_1_104"/>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The best start hit is 21440 but the numbers we have gotten so far show that this might not be a gene.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dk1"/>
                </a:solidFill>
                <a:latin typeface="Calibri"/>
                <a:ea typeface="Calibri"/>
                <a:cs typeface="Calibri"/>
                <a:sym typeface="Calibri"/>
              </a:rPr>
              <a:t>NBCI: Tempo- Evalue: 1e-22, 1:162 ratio, PhagesDB: RobinRose- Evalue: 2e-20, 1:162 ratio</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138 bp gap</a:t>
            </a:r>
            <a:endParaRPr b="0" i="0" sz="1400" u="none" cap="none" strike="noStrike">
              <a:solidFill>
                <a:srgbClr val="000000"/>
              </a:solidFill>
              <a:highlight>
                <a:srgbClr val="FFFF00"/>
              </a:highlight>
              <a:latin typeface="Arial"/>
              <a:ea typeface="Arial"/>
              <a:cs typeface="Arial"/>
              <a:sym typeface="Arial"/>
            </a:endParaRPr>
          </a:p>
          <a:p>
            <a:pPr indent="0" lvl="0" marL="914400" marR="0" rtl="0" algn="l">
              <a:lnSpc>
                <a:spcPct val="9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g23afcb6ccb3_1_104"/>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tail assembly chaperone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upstream of tail assembly chaperone and tape measure protein , downstream of head-to-tail adapter</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PhagesDb:Romm_Draft36 function unknown, Fregley_Draft35 function unknown</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NCBI: Sea_Marcie39 hypothetical protein</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The scale is pretty large but the probability for Domain Function Unknown is the highest.</a:t>
            </a:r>
            <a:endParaRPr b="0" i="0" sz="4400" u="none" cap="none" strike="noStrike">
              <a:solidFill>
                <a:schemeClr val="dk1"/>
              </a:solidFill>
              <a:latin typeface="Calibri"/>
              <a:ea typeface="Calibri"/>
              <a:cs typeface="Calibri"/>
              <a:sym typeface="Calibri"/>
            </a:endParaRPr>
          </a:p>
        </p:txBody>
      </p:sp>
      <p:pic>
        <p:nvPicPr>
          <p:cNvPr id="1028" name="Google Shape;1028;g23afcb6ccb3_1_104"/>
          <p:cNvPicPr preferRelativeResize="0"/>
          <p:nvPr/>
        </p:nvPicPr>
        <p:blipFill rotWithShape="1">
          <a:blip r:embed="rId4">
            <a:alphaModFix/>
          </a:blip>
          <a:srcRect b="0" l="0" r="0" t="0"/>
          <a:stretch/>
        </p:blipFill>
        <p:spPr>
          <a:xfrm>
            <a:off x="9053950" y="3903525"/>
            <a:ext cx="3611100" cy="1430475"/>
          </a:xfrm>
          <a:prstGeom prst="rect">
            <a:avLst/>
          </a:prstGeom>
          <a:noFill/>
          <a:ln>
            <a:noFill/>
          </a:ln>
        </p:spPr>
      </p:pic>
      <p:pic>
        <p:nvPicPr>
          <p:cNvPr id="1029" name="Google Shape;1029;g23afcb6ccb3_1_104"/>
          <p:cNvPicPr preferRelativeResize="0"/>
          <p:nvPr/>
        </p:nvPicPr>
        <p:blipFill rotWithShape="1">
          <a:blip r:embed="rId5">
            <a:alphaModFix/>
          </a:blip>
          <a:srcRect b="0" l="0" r="0" t="0"/>
          <a:stretch/>
        </p:blipFill>
        <p:spPr>
          <a:xfrm>
            <a:off x="2251392" y="6384710"/>
            <a:ext cx="1787225" cy="2646925"/>
          </a:xfrm>
          <a:prstGeom prst="rect">
            <a:avLst/>
          </a:prstGeom>
          <a:noFill/>
          <a:ln>
            <a:noFill/>
          </a:ln>
        </p:spPr>
      </p:pic>
      <p:pic>
        <p:nvPicPr>
          <p:cNvPr id="1030" name="Google Shape;1030;g23afcb6ccb3_1_104"/>
          <p:cNvPicPr preferRelativeResize="0"/>
          <p:nvPr/>
        </p:nvPicPr>
        <p:blipFill rotWithShape="1">
          <a:blip r:embed="rId6">
            <a:alphaModFix/>
          </a:blip>
          <a:srcRect b="0" l="0" r="0" t="0"/>
          <a:stretch/>
        </p:blipFill>
        <p:spPr>
          <a:xfrm>
            <a:off x="361950" y="12144400"/>
            <a:ext cx="11331606" cy="1430475"/>
          </a:xfrm>
          <a:prstGeom prst="rect">
            <a:avLst/>
          </a:prstGeom>
          <a:noFill/>
          <a:ln>
            <a:noFill/>
          </a:ln>
        </p:spPr>
      </p:pic>
      <p:pic>
        <p:nvPicPr>
          <p:cNvPr id="1031" name="Google Shape;1031;g23afcb6ccb3_1_104"/>
          <p:cNvPicPr preferRelativeResize="0"/>
          <p:nvPr/>
        </p:nvPicPr>
        <p:blipFill rotWithShape="1">
          <a:blip r:embed="rId7">
            <a:alphaModFix/>
          </a:blip>
          <a:srcRect b="0" l="0" r="0" t="0"/>
          <a:stretch/>
        </p:blipFill>
        <p:spPr>
          <a:xfrm>
            <a:off x="14090063" y="6075218"/>
            <a:ext cx="10229850" cy="2657475"/>
          </a:xfrm>
          <a:prstGeom prst="rect">
            <a:avLst/>
          </a:prstGeom>
          <a:noFill/>
          <a:ln>
            <a:noFill/>
          </a:ln>
        </p:spPr>
      </p:pic>
      <p:pic>
        <p:nvPicPr>
          <p:cNvPr id="1032" name="Google Shape;1032;g23afcb6ccb3_1_104"/>
          <p:cNvPicPr preferRelativeResize="0"/>
          <p:nvPr/>
        </p:nvPicPr>
        <p:blipFill rotWithShape="1">
          <a:blip r:embed="rId8">
            <a:alphaModFix/>
          </a:blip>
          <a:srcRect b="0" l="0" r="0" t="0"/>
          <a:stretch/>
        </p:blipFill>
        <p:spPr>
          <a:xfrm>
            <a:off x="220825" y="17581429"/>
            <a:ext cx="9437100" cy="2459175"/>
          </a:xfrm>
          <a:prstGeom prst="rect">
            <a:avLst/>
          </a:prstGeom>
          <a:noFill/>
          <a:ln>
            <a:noFill/>
          </a:ln>
        </p:spPr>
      </p:pic>
      <p:pic>
        <p:nvPicPr>
          <p:cNvPr id="1033" name="Google Shape;1033;g23afcb6ccb3_1_104"/>
          <p:cNvPicPr preferRelativeResize="0"/>
          <p:nvPr/>
        </p:nvPicPr>
        <p:blipFill rotWithShape="1">
          <a:blip r:embed="rId9">
            <a:alphaModFix/>
          </a:blip>
          <a:srcRect b="13746" l="0" r="0" t="6925"/>
          <a:stretch/>
        </p:blipFill>
        <p:spPr>
          <a:xfrm>
            <a:off x="12665038" y="15836750"/>
            <a:ext cx="6519026" cy="2857500"/>
          </a:xfrm>
          <a:prstGeom prst="rect">
            <a:avLst/>
          </a:prstGeom>
          <a:noFill/>
          <a:ln>
            <a:noFill/>
          </a:ln>
        </p:spPr>
      </p:pic>
      <p:pic>
        <p:nvPicPr>
          <p:cNvPr id="1034" name="Google Shape;1034;g23afcb6ccb3_1_104"/>
          <p:cNvPicPr preferRelativeResize="0"/>
          <p:nvPr/>
        </p:nvPicPr>
        <p:blipFill rotWithShape="1">
          <a:blip r:embed="rId10">
            <a:alphaModFix/>
          </a:blip>
          <a:srcRect b="0" l="0" r="0" t="0"/>
          <a:stretch/>
        </p:blipFill>
        <p:spPr>
          <a:xfrm>
            <a:off x="19374575" y="16351657"/>
            <a:ext cx="8622001" cy="1229779"/>
          </a:xfrm>
          <a:prstGeom prst="rect">
            <a:avLst/>
          </a:prstGeom>
          <a:noFill/>
          <a:ln>
            <a:noFill/>
          </a:ln>
        </p:spPr>
      </p:pic>
      <p:pic>
        <p:nvPicPr>
          <p:cNvPr id="1035" name="Google Shape;1035;g23afcb6ccb3_1_104"/>
          <p:cNvPicPr preferRelativeResize="0"/>
          <p:nvPr/>
        </p:nvPicPr>
        <p:blipFill rotWithShape="1">
          <a:blip r:embed="rId11">
            <a:alphaModFix/>
          </a:blip>
          <a:srcRect b="0" l="0" r="0" t="0"/>
          <a:stretch/>
        </p:blipFill>
        <p:spPr>
          <a:xfrm>
            <a:off x="30331063" y="10221006"/>
            <a:ext cx="5565636" cy="3602182"/>
          </a:xfrm>
          <a:prstGeom prst="rect">
            <a:avLst/>
          </a:prstGeom>
          <a:noFill/>
          <a:ln>
            <a:noFill/>
          </a:ln>
        </p:spPr>
      </p:pic>
      <p:pic>
        <p:nvPicPr>
          <p:cNvPr id="1036" name="Google Shape;1036;g23afcb6ccb3_1_104"/>
          <p:cNvPicPr preferRelativeResize="0"/>
          <p:nvPr/>
        </p:nvPicPr>
        <p:blipFill rotWithShape="1">
          <a:blip r:embed="rId12">
            <a:alphaModFix/>
          </a:blip>
          <a:srcRect b="0" l="0" r="0" t="0"/>
          <a:stretch/>
        </p:blipFill>
        <p:spPr>
          <a:xfrm>
            <a:off x="34438913" y="20889181"/>
            <a:ext cx="7877175" cy="2867025"/>
          </a:xfrm>
          <a:prstGeom prst="rect">
            <a:avLst/>
          </a:prstGeom>
          <a:noFill/>
          <a:ln>
            <a:noFill/>
          </a:ln>
        </p:spPr>
      </p:pic>
      <p:pic>
        <p:nvPicPr>
          <p:cNvPr id="1037" name="Google Shape;1037;g23afcb6ccb3_1_104"/>
          <p:cNvPicPr preferRelativeResize="0"/>
          <p:nvPr/>
        </p:nvPicPr>
        <p:blipFill rotWithShape="1">
          <a:blip r:embed="rId13">
            <a:alphaModFix/>
          </a:blip>
          <a:srcRect b="0" l="0" r="0" t="0"/>
          <a:stretch/>
        </p:blipFill>
        <p:spPr>
          <a:xfrm>
            <a:off x="34599776" y="24162856"/>
            <a:ext cx="8610600" cy="2705100"/>
          </a:xfrm>
          <a:prstGeom prst="rect">
            <a:avLst/>
          </a:prstGeom>
          <a:noFill/>
          <a:ln>
            <a:noFill/>
          </a:ln>
        </p:spPr>
      </p:pic>
      <p:pic>
        <p:nvPicPr>
          <p:cNvPr id="1038" name="Google Shape;1038;g23afcb6ccb3_1_104"/>
          <p:cNvPicPr preferRelativeResize="0"/>
          <p:nvPr/>
        </p:nvPicPr>
        <p:blipFill rotWithShape="1">
          <a:blip r:embed="rId14">
            <a:alphaModFix/>
          </a:blip>
          <a:srcRect b="0" l="0" r="0" t="0"/>
          <a:stretch/>
        </p:blipFill>
        <p:spPr>
          <a:xfrm>
            <a:off x="20940701" y="12383018"/>
            <a:ext cx="4219575" cy="1562100"/>
          </a:xfrm>
          <a:prstGeom prst="rect">
            <a:avLst/>
          </a:prstGeom>
          <a:noFill/>
          <a:ln>
            <a:noFill/>
          </a:ln>
        </p:spPr>
      </p:pic>
      <p:pic>
        <p:nvPicPr>
          <p:cNvPr id="1039" name="Google Shape;1039;g23afcb6ccb3_1_104"/>
          <p:cNvPicPr preferRelativeResize="0"/>
          <p:nvPr/>
        </p:nvPicPr>
        <p:blipFill rotWithShape="1">
          <a:blip r:embed="rId15">
            <a:alphaModFix/>
          </a:blip>
          <a:srcRect b="0" l="0" r="0" t="0"/>
          <a:stretch/>
        </p:blipFill>
        <p:spPr>
          <a:xfrm>
            <a:off x="12638426" y="12226893"/>
            <a:ext cx="6572250" cy="2343150"/>
          </a:xfrm>
          <a:prstGeom prst="rect">
            <a:avLst/>
          </a:prstGeom>
          <a:noFill/>
          <a:ln>
            <a:noFill/>
          </a:ln>
        </p:spPr>
      </p:pic>
      <p:pic>
        <p:nvPicPr>
          <p:cNvPr id="1040" name="Google Shape;1040;g23afcb6ccb3_1_104"/>
          <p:cNvPicPr preferRelativeResize="0"/>
          <p:nvPr/>
        </p:nvPicPr>
        <p:blipFill rotWithShape="1">
          <a:blip r:embed="rId16">
            <a:alphaModFix/>
          </a:blip>
          <a:srcRect b="0" l="0" r="0" t="0"/>
          <a:stretch/>
        </p:blipFill>
        <p:spPr>
          <a:xfrm>
            <a:off x="26121013" y="20772268"/>
            <a:ext cx="6838950" cy="1114425"/>
          </a:xfrm>
          <a:prstGeom prst="rect">
            <a:avLst/>
          </a:prstGeom>
          <a:noFill/>
          <a:ln>
            <a:noFill/>
          </a:ln>
        </p:spPr>
      </p:pic>
      <p:pic>
        <p:nvPicPr>
          <p:cNvPr id="1041" name="Google Shape;1041;g23afcb6ccb3_1_104"/>
          <p:cNvPicPr preferRelativeResize="0"/>
          <p:nvPr/>
        </p:nvPicPr>
        <p:blipFill rotWithShape="1">
          <a:blip r:embed="rId17">
            <a:alphaModFix/>
          </a:blip>
          <a:srcRect b="0" l="0" r="0" t="0"/>
          <a:stretch/>
        </p:blipFill>
        <p:spPr>
          <a:xfrm>
            <a:off x="10573473" y="20772284"/>
            <a:ext cx="8610600" cy="3100816"/>
          </a:xfrm>
          <a:prstGeom prst="rect">
            <a:avLst/>
          </a:prstGeom>
          <a:noFill/>
          <a:ln>
            <a:noFill/>
          </a:ln>
        </p:spPr>
      </p:pic>
      <p:sp>
        <p:nvSpPr>
          <p:cNvPr id="1042" name="Google Shape;1042;g23afcb6ccb3_1_104"/>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g23afcb6ccb3_2_10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#36</a:t>
            </a:r>
            <a:r>
              <a:rPr lang="en-US" sz="10080"/>
              <a:t>	 Start:	21593 	Stop: 24604			</a:t>
            </a:r>
            <a:r>
              <a:rPr lang="en-US" sz="6480"/>
              <a:t>*</a:t>
            </a:r>
            <a:r>
              <a:rPr lang="en-US" sz="7200"/>
              <a:t>Highlight start if changed from original call*</a:t>
            </a:r>
            <a:endParaRPr sz="10080"/>
          </a:p>
        </p:txBody>
      </p:sp>
      <p:sp>
        <p:nvSpPr>
          <p:cNvPr id="1049" name="Google Shape;1049;g23afcb6ccb3_2_10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stronger at the beginning.</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RobinRose have high similarities.</a:t>
            </a:r>
            <a:endParaRPr sz="4800"/>
          </a:p>
          <a:p>
            <a:pPr indent="0" lvl="0" marL="457200" rtl="0" algn="l">
              <a:lnSpc>
                <a:spcPct val="90000"/>
              </a:lnSpc>
              <a:spcBef>
                <a:spcPts val="3600"/>
              </a:spcBef>
              <a:spcAft>
                <a:spcPts val="0"/>
              </a:spcAft>
              <a:buSzPts val="1800"/>
              <a:buNone/>
            </a:pPr>
            <a:r>
              <a:t/>
            </a:r>
            <a:endParaRPr/>
          </a:p>
        </p:txBody>
      </p:sp>
      <p:sp>
        <p:nvSpPr>
          <p:cNvPr id="1050" name="Google Shape;1050;g23afcb6ccb3_2_10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2.965, final = -2.664</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0.0, 0.0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0.0, 0.0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 but called 100% of time when present.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15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1051" name="Google Shape;1051;g23afcb6ccb3_2_106"/>
          <p:cNvPicPr preferRelativeResize="0"/>
          <p:nvPr/>
        </p:nvPicPr>
        <p:blipFill rotWithShape="1">
          <a:blip r:embed="rId3">
            <a:alphaModFix/>
          </a:blip>
          <a:srcRect b="0" l="0" r="0" t="0"/>
          <a:stretch/>
        </p:blipFill>
        <p:spPr>
          <a:xfrm>
            <a:off x="768930" y="5452303"/>
            <a:ext cx="8039700" cy="1037800"/>
          </a:xfrm>
          <a:prstGeom prst="rect">
            <a:avLst/>
          </a:prstGeom>
          <a:noFill/>
          <a:ln>
            <a:noFill/>
          </a:ln>
        </p:spPr>
      </p:pic>
      <p:pic>
        <p:nvPicPr>
          <p:cNvPr id="1052" name="Google Shape;1052;g23afcb6ccb3_2_106"/>
          <p:cNvPicPr preferRelativeResize="0"/>
          <p:nvPr/>
        </p:nvPicPr>
        <p:blipFill rotWithShape="1">
          <a:blip r:embed="rId4">
            <a:alphaModFix/>
          </a:blip>
          <a:srcRect b="0" l="0" r="0" t="0"/>
          <a:stretch/>
        </p:blipFill>
        <p:spPr>
          <a:xfrm>
            <a:off x="768913" y="7452143"/>
            <a:ext cx="5334000" cy="1466850"/>
          </a:xfrm>
          <a:prstGeom prst="rect">
            <a:avLst/>
          </a:prstGeom>
          <a:noFill/>
          <a:ln>
            <a:noFill/>
          </a:ln>
        </p:spPr>
      </p:pic>
      <p:pic>
        <p:nvPicPr>
          <p:cNvPr id="1053" name="Google Shape;1053;g23afcb6ccb3_2_106"/>
          <p:cNvPicPr preferRelativeResize="0"/>
          <p:nvPr/>
        </p:nvPicPr>
        <p:blipFill rotWithShape="1">
          <a:blip r:embed="rId5">
            <a:alphaModFix/>
          </a:blip>
          <a:srcRect b="0" l="0" r="0" t="0"/>
          <a:stretch/>
        </p:blipFill>
        <p:spPr>
          <a:xfrm>
            <a:off x="683206" y="11942403"/>
            <a:ext cx="8039700" cy="1293585"/>
          </a:xfrm>
          <a:prstGeom prst="rect">
            <a:avLst/>
          </a:prstGeom>
          <a:noFill/>
          <a:ln>
            <a:noFill/>
          </a:ln>
        </p:spPr>
      </p:pic>
      <p:pic>
        <p:nvPicPr>
          <p:cNvPr id="1054" name="Google Shape;1054;g23afcb6ccb3_2_106"/>
          <p:cNvPicPr preferRelativeResize="0"/>
          <p:nvPr/>
        </p:nvPicPr>
        <p:blipFill rotWithShape="1">
          <a:blip r:embed="rId6">
            <a:alphaModFix/>
          </a:blip>
          <a:srcRect b="0" l="0" r="0" t="0"/>
          <a:stretch/>
        </p:blipFill>
        <p:spPr>
          <a:xfrm>
            <a:off x="520875" y="13417548"/>
            <a:ext cx="11483695" cy="835688"/>
          </a:xfrm>
          <a:prstGeom prst="rect">
            <a:avLst/>
          </a:prstGeom>
          <a:noFill/>
          <a:ln>
            <a:noFill/>
          </a:ln>
        </p:spPr>
      </p:pic>
      <p:pic>
        <p:nvPicPr>
          <p:cNvPr id="1055" name="Google Shape;1055;g23afcb6ccb3_2_106"/>
          <p:cNvPicPr preferRelativeResize="0"/>
          <p:nvPr/>
        </p:nvPicPr>
        <p:blipFill rotWithShape="1">
          <a:blip r:embed="rId7">
            <a:alphaModFix/>
          </a:blip>
          <a:srcRect b="0" l="0" r="0" t="0"/>
          <a:stretch/>
        </p:blipFill>
        <p:spPr>
          <a:xfrm>
            <a:off x="6292696" y="7452148"/>
            <a:ext cx="6110835" cy="1466850"/>
          </a:xfrm>
          <a:prstGeom prst="rect">
            <a:avLst/>
          </a:prstGeom>
          <a:noFill/>
          <a:ln>
            <a:noFill/>
          </a:ln>
        </p:spPr>
      </p:pic>
      <p:pic>
        <p:nvPicPr>
          <p:cNvPr id="1056" name="Google Shape;1056;g23afcb6ccb3_2_106"/>
          <p:cNvPicPr preferRelativeResize="0"/>
          <p:nvPr/>
        </p:nvPicPr>
        <p:blipFill rotWithShape="1">
          <a:blip r:embed="rId8">
            <a:alphaModFix/>
          </a:blip>
          <a:srcRect b="0" l="0" r="0" t="0"/>
          <a:stretch/>
        </p:blipFill>
        <p:spPr>
          <a:xfrm>
            <a:off x="13743275" y="6490100"/>
            <a:ext cx="12723033" cy="2177425"/>
          </a:xfrm>
          <a:prstGeom prst="rect">
            <a:avLst/>
          </a:prstGeom>
          <a:noFill/>
          <a:ln>
            <a:noFill/>
          </a:ln>
        </p:spPr>
      </p:pic>
      <p:pic>
        <p:nvPicPr>
          <p:cNvPr id="1057" name="Google Shape;1057;g23afcb6ccb3_2_106"/>
          <p:cNvPicPr preferRelativeResize="0"/>
          <p:nvPr/>
        </p:nvPicPr>
        <p:blipFill rotWithShape="1">
          <a:blip r:embed="rId9">
            <a:alphaModFix/>
          </a:blip>
          <a:srcRect b="0" l="0" r="0" t="0"/>
          <a:stretch/>
        </p:blipFill>
        <p:spPr>
          <a:xfrm>
            <a:off x="13743300" y="10430770"/>
            <a:ext cx="1843800" cy="3254255"/>
          </a:xfrm>
          <a:prstGeom prst="rect">
            <a:avLst/>
          </a:prstGeom>
          <a:noFill/>
          <a:ln>
            <a:noFill/>
          </a:ln>
        </p:spPr>
      </p:pic>
      <p:pic>
        <p:nvPicPr>
          <p:cNvPr id="1058" name="Google Shape;1058;g23afcb6ccb3_2_106"/>
          <p:cNvPicPr preferRelativeResize="0"/>
          <p:nvPr/>
        </p:nvPicPr>
        <p:blipFill rotWithShape="1">
          <a:blip r:embed="rId10">
            <a:alphaModFix/>
          </a:blip>
          <a:srcRect b="0" l="0" r="0" t="0"/>
          <a:stretch/>
        </p:blipFill>
        <p:spPr>
          <a:xfrm>
            <a:off x="15942552" y="10430763"/>
            <a:ext cx="1843798" cy="3271926"/>
          </a:xfrm>
          <a:prstGeom prst="rect">
            <a:avLst/>
          </a:prstGeom>
          <a:noFill/>
          <a:ln>
            <a:noFill/>
          </a:ln>
        </p:spPr>
      </p:pic>
      <p:pic>
        <p:nvPicPr>
          <p:cNvPr id="1059" name="Google Shape;1059;g23afcb6ccb3_2_106"/>
          <p:cNvPicPr preferRelativeResize="0"/>
          <p:nvPr/>
        </p:nvPicPr>
        <p:blipFill rotWithShape="1">
          <a:blip r:embed="rId11">
            <a:alphaModFix/>
          </a:blip>
          <a:srcRect b="0" l="0" r="0" t="0"/>
          <a:stretch/>
        </p:blipFill>
        <p:spPr>
          <a:xfrm>
            <a:off x="13542988" y="14623556"/>
            <a:ext cx="2244403" cy="3602182"/>
          </a:xfrm>
          <a:prstGeom prst="rect">
            <a:avLst/>
          </a:prstGeom>
          <a:noFill/>
          <a:ln>
            <a:noFill/>
          </a:ln>
        </p:spPr>
      </p:pic>
      <p:pic>
        <p:nvPicPr>
          <p:cNvPr id="1060" name="Google Shape;1060;g23afcb6ccb3_2_106"/>
          <p:cNvPicPr preferRelativeResize="0"/>
          <p:nvPr/>
        </p:nvPicPr>
        <p:blipFill rotWithShape="1">
          <a:blip r:embed="rId12">
            <a:alphaModFix/>
          </a:blip>
          <a:srcRect b="0" l="0" r="0" t="0"/>
          <a:stretch/>
        </p:blipFill>
        <p:spPr>
          <a:xfrm>
            <a:off x="15942538" y="14623556"/>
            <a:ext cx="2237915" cy="3602182"/>
          </a:xfrm>
          <a:prstGeom prst="rect">
            <a:avLst/>
          </a:prstGeom>
          <a:noFill/>
          <a:ln>
            <a:noFill/>
          </a:ln>
        </p:spPr>
      </p:pic>
      <p:pic>
        <p:nvPicPr>
          <p:cNvPr id="1061" name="Google Shape;1061;g23afcb6ccb3_2_106"/>
          <p:cNvPicPr preferRelativeResize="0"/>
          <p:nvPr/>
        </p:nvPicPr>
        <p:blipFill rotWithShape="1">
          <a:blip r:embed="rId13">
            <a:alphaModFix/>
          </a:blip>
          <a:srcRect b="0" l="0" r="0" t="0"/>
          <a:stretch/>
        </p:blipFill>
        <p:spPr>
          <a:xfrm>
            <a:off x="11742126" y="20238831"/>
            <a:ext cx="9267825" cy="1390650"/>
          </a:xfrm>
          <a:prstGeom prst="rect">
            <a:avLst/>
          </a:prstGeom>
          <a:noFill/>
          <a:ln>
            <a:noFill/>
          </a:ln>
        </p:spPr>
      </p:pic>
      <p:pic>
        <p:nvPicPr>
          <p:cNvPr id="1062" name="Google Shape;1062;g23afcb6ccb3_2_106"/>
          <p:cNvPicPr preferRelativeResize="0"/>
          <p:nvPr/>
        </p:nvPicPr>
        <p:blipFill rotWithShape="1">
          <a:blip r:embed="rId14">
            <a:alphaModFix/>
          </a:blip>
          <a:srcRect b="0" l="0" r="0" t="0"/>
          <a:stretch/>
        </p:blipFill>
        <p:spPr>
          <a:xfrm>
            <a:off x="21277913" y="20191193"/>
            <a:ext cx="7134225" cy="1485900"/>
          </a:xfrm>
          <a:prstGeom prst="rect">
            <a:avLst/>
          </a:prstGeom>
          <a:noFill/>
          <a:ln>
            <a:noFill/>
          </a:ln>
        </p:spPr>
      </p:pic>
      <p:sp>
        <p:nvSpPr>
          <p:cNvPr id="1063" name="Google Shape;1063;g23afcb6ccb3_2_106"/>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Tape measure protein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5">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Tempo_35 and RobinRose_37, which are both tape measure proteins, upstream from tail assembly chaperone, and downstream from minor tail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Tempo_35, tape measure protein, e = 0.0; NCBI, Tempo, tape measure protein, e = 0.0.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gp57, phage tail tip, tape measure protein, prob = 99.57, E = 1.4e-7, coverage = 1154.</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064" name="Google Shape;1064;g23afcb6ccb3_2_106"/>
          <p:cNvPicPr preferRelativeResize="0"/>
          <p:nvPr/>
        </p:nvPicPr>
        <p:blipFill rotWithShape="1">
          <a:blip r:embed="rId16">
            <a:alphaModFix/>
          </a:blip>
          <a:srcRect b="0" l="0" r="0" t="0"/>
          <a:stretch/>
        </p:blipFill>
        <p:spPr>
          <a:xfrm>
            <a:off x="34375925" y="10430775"/>
            <a:ext cx="1843800" cy="3659249"/>
          </a:xfrm>
          <a:prstGeom prst="rect">
            <a:avLst/>
          </a:prstGeom>
          <a:noFill/>
          <a:ln>
            <a:noFill/>
          </a:ln>
        </p:spPr>
      </p:pic>
      <p:pic>
        <p:nvPicPr>
          <p:cNvPr id="1065" name="Google Shape;1065;g23afcb6ccb3_2_106"/>
          <p:cNvPicPr preferRelativeResize="0"/>
          <p:nvPr/>
        </p:nvPicPr>
        <p:blipFill rotWithShape="1">
          <a:blip r:embed="rId17">
            <a:alphaModFix/>
          </a:blip>
          <a:srcRect b="0" l="0" r="0" t="0"/>
          <a:stretch/>
        </p:blipFill>
        <p:spPr>
          <a:xfrm>
            <a:off x="28852463" y="16035275"/>
            <a:ext cx="8305800" cy="1152525"/>
          </a:xfrm>
          <a:prstGeom prst="rect">
            <a:avLst/>
          </a:prstGeom>
          <a:noFill/>
          <a:ln>
            <a:noFill/>
          </a:ln>
        </p:spPr>
      </p:pic>
      <p:pic>
        <p:nvPicPr>
          <p:cNvPr id="1066" name="Google Shape;1066;g23afcb6ccb3_2_106"/>
          <p:cNvPicPr preferRelativeResize="0"/>
          <p:nvPr/>
        </p:nvPicPr>
        <p:blipFill rotWithShape="1">
          <a:blip r:embed="rId18">
            <a:alphaModFix/>
          </a:blip>
          <a:srcRect b="0" l="0" r="0" t="0"/>
          <a:stretch/>
        </p:blipFill>
        <p:spPr>
          <a:xfrm>
            <a:off x="29128850" y="17401856"/>
            <a:ext cx="12337956" cy="596876"/>
          </a:xfrm>
          <a:prstGeom prst="rect">
            <a:avLst/>
          </a:prstGeom>
          <a:noFill/>
          <a:ln>
            <a:noFill/>
          </a:ln>
        </p:spPr>
      </p:pic>
      <p:pic>
        <p:nvPicPr>
          <p:cNvPr id="1067" name="Google Shape;1067;g23afcb6ccb3_2_106"/>
          <p:cNvPicPr preferRelativeResize="0"/>
          <p:nvPr/>
        </p:nvPicPr>
        <p:blipFill rotWithShape="1">
          <a:blip r:embed="rId19">
            <a:alphaModFix/>
          </a:blip>
          <a:srcRect b="0" l="0" r="0" t="0"/>
          <a:stretch/>
        </p:blipFill>
        <p:spPr>
          <a:xfrm>
            <a:off x="29128838" y="20261138"/>
            <a:ext cx="3474775" cy="3602200"/>
          </a:xfrm>
          <a:prstGeom prst="rect">
            <a:avLst/>
          </a:prstGeom>
          <a:noFill/>
          <a:ln>
            <a:noFill/>
          </a:ln>
        </p:spPr>
      </p:pic>
      <p:pic>
        <p:nvPicPr>
          <p:cNvPr id="1068" name="Google Shape;1068;g23afcb6ccb3_2_106"/>
          <p:cNvPicPr preferRelativeResize="0"/>
          <p:nvPr/>
        </p:nvPicPr>
        <p:blipFill rotWithShape="1">
          <a:blip r:embed="rId20">
            <a:alphaModFix/>
          </a:blip>
          <a:srcRect b="0" l="0" r="0" t="0"/>
          <a:stretch/>
        </p:blipFill>
        <p:spPr>
          <a:xfrm>
            <a:off x="32767578" y="19718538"/>
            <a:ext cx="9468723" cy="2177425"/>
          </a:xfrm>
          <a:prstGeom prst="rect">
            <a:avLst/>
          </a:prstGeom>
          <a:noFill/>
          <a:ln>
            <a:noFill/>
          </a:ln>
        </p:spPr>
      </p:pic>
      <p:pic>
        <p:nvPicPr>
          <p:cNvPr id="1069" name="Google Shape;1069;g23afcb6ccb3_2_106"/>
          <p:cNvPicPr preferRelativeResize="0"/>
          <p:nvPr/>
        </p:nvPicPr>
        <p:blipFill rotWithShape="1">
          <a:blip r:embed="rId21">
            <a:alphaModFix/>
          </a:blip>
          <a:srcRect b="0" l="0" r="0" t="0"/>
          <a:stretch/>
        </p:blipFill>
        <p:spPr>
          <a:xfrm>
            <a:off x="32767565" y="22174825"/>
            <a:ext cx="8556884" cy="2177425"/>
          </a:xfrm>
          <a:prstGeom prst="rect">
            <a:avLst/>
          </a:prstGeom>
          <a:noFill/>
          <a:ln>
            <a:noFill/>
          </a:ln>
        </p:spPr>
      </p:pic>
      <p:pic>
        <p:nvPicPr>
          <p:cNvPr id="1070" name="Google Shape;1070;g23afcb6ccb3_2_106"/>
          <p:cNvPicPr preferRelativeResize="0"/>
          <p:nvPr/>
        </p:nvPicPr>
        <p:blipFill rotWithShape="1">
          <a:blip r:embed="rId22">
            <a:alphaModFix/>
          </a:blip>
          <a:srcRect b="0" l="0" r="0" t="0"/>
          <a:stretch/>
        </p:blipFill>
        <p:spPr>
          <a:xfrm>
            <a:off x="30052625" y="24631103"/>
            <a:ext cx="12008988" cy="596875"/>
          </a:xfrm>
          <a:prstGeom prst="rect">
            <a:avLst/>
          </a:prstGeom>
          <a:noFill/>
          <a:ln>
            <a:noFill/>
          </a:ln>
        </p:spPr>
      </p:pic>
      <p:sp>
        <p:nvSpPr>
          <p:cNvPr id="1071" name="Google Shape;1071;g23afcb6ccb3_2_10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g23afcb6ccb3_2_21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#37</a:t>
            </a:r>
            <a:r>
              <a:rPr lang="en-US" sz="10080"/>
              <a:t>	 Start: </a:t>
            </a:r>
            <a:r>
              <a:rPr lang="en-US" sz="10080">
                <a:solidFill>
                  <a:srgbClr val="0000FF"/>
                </a:solidFill>
              </a:rPr>
              <a:t>24,614</a:t>
            </a:r>
            <a:r>
              <a:rPr lang="en-US" sz="10080"/>
              <a:t>		Stop: </a:t>
            </a:r>
            <a:r>
              <a:rPr lang="en-US" sz="10080">
                <a:solidFill>
                  <a:srgbClr val="0000FF"/>
                </a:solidFill>
              </a:rPr>
              <a:t>26,587</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078" name="Google Shape;1078;g23afcb6ccb3_2_21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a:t>
            </a:r>
            <a:r>
              <a:rPr lang="en-US" sz="4400">
                <a:solidFill>
                  <a:srgbClr val="0000FF"/>
                </a:solidFill>
              </a:rPr>
              <a:t> Both</a:t>
            </a:r>
            <a:endParaRPr sz="4400">
              <a:solidFill>
                <a:srgbClr val="0000FF"/>
              </a:solidFill>
            </a:endParaRPr>
          </a:p>
          <a:p>
            <a:pPr indent="0" lvl="0" marL="457200" rtl="0" algn="l">
              <a:lnSpc>
                <a:spcPct val="90000"/>
              </a:lnSpc>
              <a:spcBef>
                <a:spcPts val="3600"/>
              </a:spcBef>
              <a:spcAft>
                <a:spcPts val="0"/>
              </a:spcAft>
              <a:buSzPts val="1800"/>
              <a:buNone/>
            </a:pPr>
            <a:r>
              <a:t/>
            </a:r>
            <a:endParaRPr sz="4400"/>
          </a:p>
          <a:p>
            <a:pPr indent="0" lvl="0" marL="457200" rtl="0" algn="l">
              <a:lnSpc>
                <a:spcPct val="90000"/>
              </a:lnSpc>
              <a:spcBef>
                <a:spcPts val="3600"/>
              </a:spcBef>
              <a:spcAft>
                <a:spcPts val="0"/>
              </a:spcAft>
              <a:buSzPts val="18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1" marL="1645920" rtl="0" algn="l">
              <a:lnSpc>
                <a:spcPct val="90000"/>
              </a:lnSpc>
              <a:spcBef>
                <a:spcPts val="1800"/>
              </a:spcBef>
              <a:spcAft>
                <a:spcPts val="0"/>
              </a:spcAft>
              <a:buClr>
                <a:schemeClr val="dk1"/>
              </a:buClr>
              <a:buSzPts val="4000"/>
              <a:buNone/>
            </a:pPr>
            <a:r>
              <a:t/>
            </a:r>
            <a:endParaRPr sz="4400"/>
          </a:p>
          <a:p>
            <a:pPr indent="0" lvl="1" marL="1645920" rtl="0" algn="l">
              <a:lnSpc>
                <a:spcPct val="90000"/>
              </a:lnSpc>
              <a:spcBef>
                <a:spcPts val="1800"/>
              </a:spcBef>
              <a:spcAft>
                <a:spcPts val="0"/>
              </a:spcAft>
              <a:buClr>
                <a:schemeClr val="dk1"/>
              </a:buClr>
              <a:buSzPts val="4000"/>
              <a:buNone/>
            </a:pPr>
            <a:r>
              <a:t/>
            </a:r>
            <a:endParaRPr sz="4400"/>
          </a:p>
          <a:p>
            <a:pPr indent="0" lvl="1" marL="1645920" rtl="0" algn="l">
              <a:lnSpc>
                <a:spcPct val="90000"/>
              </a:lnSpc>
              <a:spcBef>
                <a:spcPts val="1800"/>
              </a:spcBef>
              <a:spcAft>
                <a:spcPts val="0"/>
              </a:spcAft>
              <a:buClr>
                <a:schemeClr val="dk1"/>
              </a:buClr>
              <a:buSzPts val="4000"/>
              <a:buNone/>
            </a:pPr>
            <a:r>
              <a:t/>
            </a:r>
            <a:endParaRPr sz="44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RobinRose are the most similar.</a:t>
            </a:r>
            <a:endParaRPr sz="4800">
              <a:solidFill>
                <a:srgbClr val="0000FF"/>
              </a:solidFill>
            </a:endParaRPr>
          </a:p>
          <a:p>
            <a:pPr indent="0" lvl="0" marL="45720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1079" name="Google Shape;1079;g23afcb6ccb3_2_210"/>
          <p:cNvSpPr txBox="1"/>
          <p:nvPr/>
        </p:nvSpPr>
        <p:spPr>
          <a:xfrm>
            <a:off x="14090069"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26,587</a:t>
            </a:r>
            <a:endParaRPr b="1" i="0" sz="6600" u="none" cap="none" strike="noStrike">
              <a:solidFill>
                <a:srgbClr val="0000FF"/>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600"/>
              <a:buFont typeface="Arial"/>
              <a:buNone/>
            </a:pPr>
            <a:r>
              <a:t/>
            </a:r>
            <a:endParaRPr b="1" i="0" sz="66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600"/>
              <a:buFont typeface="Arial"/>
              <a:buNone/>
            </a:pPr>
            <a:r>
              <a:rPr b="1" i="0" lang="en-US" sz="5000" u="none" cap="none" strike="noStrike">
                <a:solidFill>
                  <a:srgbClr val="0000FF"/>
                </a:solidFill>
                <a:latin typeface="Calibri"/>
                <a:ea typeface="Calibri"/>
                <a:cs typeface="Calibri"/>
                <a:sym typeface="Calibri"/>
              </a:rPr>
              <a:t>Coding potential aligns with predicted start</a:t>
            </a:r>
            <a:endParaRPr b="1" i="0" sz="50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z=2.14, final=-4.326</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Tempo, RobinRose, 1:1, e-values: 0.0, 0.0</a:t>
            </a:r>
            <a:endParaRPr b="0" i="0" sz="4400" u="none" cap="none" strike="noStrike">
              <a:solidFill>
                <a:srgbClr val="0000FF"/>
              </a:solidFill>
              <a:latin typeface="Calibri"/>
              <a:ea typeface="Calibri"/>
              <a:cs typeface="Calibri"/>
              <a:sym typeface="Calibri"/>
            </a:endParaRPr>
          </a:p>
          <a:p>
            <a:pPr indent="45720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Kelcole, OneInaGillian, 1:1, e-values: 0.0, 0.0</a:t>
            </a:r>
            <a:endParaRPr b="0" i="0" sz="4400" u="none" cap="none" strike="noStrike">
              <a:solidFill>
                <a:srgbClr val="0000FF"/>
              </a:solidFill>
              <a:latin typeface="Calibri"/>
              <a:ea typeface="Calibri"/>
              <a:cs typeface="Calibri"/>
              <a:sym typeface="Calibri"/>
            </a:endParaRPr>
          </a:p>
          <a:p>
            <a:pPr indent="45720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45720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Does not have most annotated start</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9 bp gap, but no coding potential because gap is too small</a:t>
            </a:r>
            <a:endParaRPr b="0" i="0" sz="1400" u="none" cap="none" strike="noStrike">
              <a:solidFill>
                <a:srgbClr val="000000"/>
              </a:solidFill>
              <a:latin typeface="Arial"/>
              <a:ea typeface="Arial"/>
              <a:cs typeface="Arial"/>
              <a:sym typeface="Arial"/>
            </a:endParaRPr>
          </a:p>
        </p:txBody>
      </p:sp>
      <p:sp>
        <p:nvSpPr>
          <p:cNvPr id="1080" name="Google Shape;1080;g23afcb6ccb3_2_210"/>
          <p:cNvSpPr txBox="1"/>
          <p:nvPr/>
        </p:nvSpPr>
        <p:spPr>
          <a:xfrm>
            <a:off x="28762173" y="322452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Minor Tail Protein</a:t>
            </a:r>
            <a:endParaRPr b="1" i="0" sz="66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Kelcole_35 and OneInAGillian_36. Immediately upstream of Tape Measure Protein, and immediately downstream of Minor Tail Protein.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Kelcole_35, Minor Tail Protein, NCBI, e=0.0/OneInAGillian_36, Minor Tail Protein, NCBI, e=0.0</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Dozens of significant hits, top 2. 1)Endo-1,4-beta-xylanase, Minor Tail Protein, prob=99.78%, e=1.2e-15, coverage=51% 2)ENDO-ALPHA-ACETYLGALACTOSAMINIDASE, Minor Tail Protein, prob=99.39%, e=9.4e-10, coverage=170%??</a:t>
            </a:r>
            <a:endParaRPr b="0" i="0" sz="4400" u="none" cap="none" strike="noStrike">
              <a:solidFill>
                <a:srgbClr val="0000FF"/>
              </a:solidFill>
              <a:latin typeface="Calibri"/>
              <a:ea typeface="Calibri"/>
              <a:cs typeface="Calibri"/>
              <a:sym typeface="Calibri"/>
            </a:endParaRPr>
          </a:p>
        </p:txBody>
      </p:sp>
      <p:pic>
        <p:nvPicPr>
          <p:cNvPr id="1081" name="Google Shape;1081;g23afcb6ccb3_2_210"/>
          <p:cNvPicPr preferRelativeResize="0"/>
          <p:nvPr/>
        </p:nvPicPr>
        <p:blipFill rotWithShape="1">
          <a:blip r:embed="rId4">
            <a:alphaModFix/>
          </a:blip>
          <a:srcRect b="0" l="0" r="0" t="0"/>
          <a:stretch/>
        </p:blipFill>
        <p:spPr>
          <a:xfrm>
            <a:off x="768913" y="5765943"/>
            <a:ext cx="5581650" cy="1171575"/>
          </a:xfrm>
          <a:prstGeom prst="rect">
            <a:avLst/>
          </a:prstGeom>
          <a:noFill/>
          <a:ln>
            <a:noFill/>
          </a:ln>
        </p:spPr>
      </p:pic>
      <p:pic>
        <p:nvPicPr>
          <p:cNvPr id="1082" name="Google Shape;1082;g23afcb6ccb3_2_210"/>
          <p:cNvPicPr preferRelativeResize="0"/>
          <p:nvPr/>
        </p:nvPicPr>
        <p:blipFill rotWithShape="1">
          <a:blip r:embed="rId5">
            <a:alphaModFix/>
          </a:blip>
          <a:srcRect b="0" l="0" r="0" t="0"/>
          <a:stretch/>
        </p:blipFill>
        <p:spPr>
          <a:xfrm>
            <a:off x="768928" y="8778077"/>
            <a:ext cx="3059300" cy="1925775"/>
          </a:xfrm>
          <a:prstGeom prst="rect">
            <a:avLst/>
          </a:prstGeom>
          <a:noFill/>
          <a:ln>
            <a:noFill/>
          </a:ln>
        </p:spPr>
      </p:pic>
      <p:pic>
        <p:nvPicPr>
          <p:cNvPr id="1083" name="Google Shape;1083;g23afcb6ccb3_2_210"/>
          <p:cNvPicPr preferRelativeResize="0"/>
          <p:nvPr/>
        </p:nvPicPr>
        <p:blipFill rotWithShape="1">
          <a:blip r:embed="rId6">
            <a:alphaModFix/>
          </a:blip>
          <a:srcRect b="0" l="0" r="0" t="0"/>
          <a:stretch/>
        </p:blipFill>
        <p:spPr>
          <a:xfrm>
            <a:off x="4443252" y="8778076"/>
            <a:ext cx="4604578" cy="1925775"/>
          </a:xfrm>
          <a:prstGeom prst="rect">
            <a:avLst/>
          </a:prstGeom>
          <a:noFill/>
          <a:ln>
            <a:noFill/>
          </a:ln>
        </p:spPr>
      </p:pic>
      <p:pic>
        <p:nvPicPr>
          <p:cNvPr id="1084" name="Google Shape;1084;g23afcb6ccb3_2_210"/>
          <p:cNvPicPr preferRelativeResize="0"/>
          <p:nvPr/>
        </p:nvPicPr>
        <p:blipFill rotWithShape="1">
          <a:blip r:embed="rId7">
            <a:alphaModFix/>
          </a:blip>
          <a:srcRect b="0" l="0" r="0" t="0"/>
          <a:stretch/>
        </p:blipFill>
        <p:spPr>
          <a:xfrm>
            <a:off x="451403" y="12812689"/>
            <a:ext cx="8596432" cy="1171575"/>
          </a:xfrm>
          <a:prstGeom prst="rect">
            <a:avLst/>
          </a:prstGeom>
          <a:noFill/>
          <a:ln>
            <a:noFill/>
          </a:ln>
        </p:spPr>
      </p:pic>
      <p:pic>
        <p:nvPicPr>
          <p:cNvPr id="1085" name="Google Shape;1085;g23afcb6ccb3_2_210"/>
          <p:cNvPicPr preferRelativeResize="0"/>
          <p:nvPr/>
        </p:nvPicPr>
        <p:blipFill rotWithShape="1">
          <a:blip r:embed="rId8">
            <a:alphaModFix/>
          </a:blip>
          <a:srcRect b="0" l="0" r="0" t="0"/>
          <a:stretch/>
        </p:blipFill>
        <p:spPr>
          <a:xfrm>
            <a:off x="451400" y="14419372"/>
            <a:ext cx="11487150" cy="514350"/>
          </a:xfrm>
          <a:prstGeom prst="rect">
            <a:avLst/>
          </a:prstGeom>
          <a:noFill/>
          <a:ln>
            <a:noFill/>
          </a:ln>
        </p:spPr>
      </p:pic>
      <p:pic>
        <p:nvPicPr>
          <p:cNvPr id="1086" name="Google Shape;1086;g23afcb6ccb3_2_210"/>
          <p:cNvPicPr preferRelativeResize="0"/>
          <p:nvPr/>
        </p:nvPicPr>
        <p:blipFill rotWithShape="1">
          <a:blip r:embed="rId9">
            <a:alphaModFix/>
          </a:blip>
          <a:srcRect b="0" l="0" r="0" t="0"/>
          <a:stretch/>
        </p:blipFill>
        <p:spPr>
          <a:xfrm>
            <a:off x="14254588" y="11431572"/>
            <a:ext cx="5219700" cy="1381125"/>
          </a:xfrm>
          <a:prstGeom prst="rect">
            <a:avLst/>
          </a:prstGeom>
          <a:noFill/>
          <a:ln>
            <a:noFill/>
          </a:ln>
        </p:spPr>
      </p:pic>
      <p:pic>
        <p:nvPicPr>
          <p:cNvPr id="1087" name="Google Shape;1087;g23afcb6ccb3_2_210"/>
          <p:cNvPicPr preferRelativeResize="0"/>
          <p:nvPr/>
        </p:nvPicPr>
        <p:blipFill rotWithShape="1">
          <a:blip r:embed="rId10">
            <a:alphaModFix/>
          </a:blip>
          <a:srcRect b="0" l="0" r="0" t="0"/>
          <a:stretch/>
        </p:blipFill>
        <p:spPr>
          <a:xfrm>
            <a:off x="14278401" y="13476397"/>
            <a:ext cx="5172075" cy="1457325"/>
          </a:xfrm>
          <a:prstGeom prst="rect">
            <a:avLst/>
          </a:prstGeom>
          <a:noFill/>
          <a:ln>
            <a:noFill/>
          </a:ln>
        </p:spPr>
      </p:pic>
      <p:pic>
        <p:nvPicPr>
          <p:cNvPr id="1088" name="Google Shape;1088;g23afcb6ccb3_2_210"/>
          <p:cNvPicPr preferRelativeResize="0"/>
          <p:nvPr/>
        </p:nvPicPr>
        <p:blipFill rotWithShape="1">
          <a:blip r:embed="rId11">
            <a:alphaModFix/>
          </a:blip>
          <a:srcRect b="0" l="0" r="0" t="0"/>
          <a:stretch/>
        </p:blipFill>
        <p:spPr>
          <a:xfrm>
            <a:off x="19638813" y="12355497"/>
            <a:ext cx="6515100" cy="2085975"/>
          </a:xfrm>
          <a:prstGeom prst="rect">
            <a:avLst/>
          </a:prstGeom>
          <a:noFill/>
          <a:ln>
            <a:noFill/>
          </a:ln>
        </p:spPr>
      </p:pic>
      <p:pic>
        <p:nvPicPr>
          <p:cNvPr id="1089" name="Google Shape;1089;g23afcb6ccb3_2_210"/>
          <p:cNvPicPr preferRelativeResize="0"/>
          <p:nvPr/>
        </p:nvPicPr>
        <p:blipFill rotWithShape="1">
          <a:blip r:embed="rId12">
            <a:alphaModFix/>
          </a:blip>
          <a:srcRect b="0" l="0" r="0" t="0"/>
          <a:stretch/>
        </p:blipFill>
        <p:spPr>
          <a:xfrm>
            <a:off x="32959963" y="11386634"/>
            <a:ext cx="5308992" cy="3554879"/>
          </a:xfrm>
          <a:prstGeom prst="rect">
            <a:avLst/>
          </a:prstGeom>
          <a:noFill/>
          <a:ln>
            <a:noFill/>
          </a:ln>
        </p:spPr>
      </p:pic>
      <p:pic>
        <p:nvPicPr>
          <p:cNvPr id="1090" name="Google Shape;1090;g23afcb6ccb3_2_210"/>
          <p:cNvPicPr preferRelativeResize="0"/>
          <p:nvPr/>
        </p:nvPicPr>
        <p:blipFill rotWithShape="1">
          <a:blip r:embed="rId13">
            <a:alphaModFix/>
          </a:blip>
          <a:srcRect b="0" l="0" r="0" t="0"/>
          <a:stretch/>
        </p:blipFill>
        <p:spPr>
          <a:xfrm>
            <a:off x="31821488" y="22283697"/>
            <a:ext cx="8629650" cy="2324100"/>
          </a:xfrm>
          <a:prstGeom prst="rect">
            <a:avLst/>
          </a:prstGeom>
          <a:noFill/>
          <a:ln>
            <a:noFill/>
          </a:ln>
        </p:spPr>
      </p:pic>
      <p:pic>
        <p:nvPicPr>
          <p:cNvPr id="1091" name="Google Shape;1091;g23afcb6ccb3_2_210"/>
          <p:cNvPicPr preferRelativeResize="0"/>
          <p:nvPr/>
        </p:nvPicPr>
        <p:blipFill rotWithShape="1">
          <a:blip r:embed="rId14">
            <a:alphaModFix/>
          </a:blip>
          <a:srcRect b="0" l="0" r="0" t="0"/>
          <a:stretch/>
        </p:blipFill>
        <p:spPr>
          <a:xfrm>
            <a:off x="28762163" y="25609884"/>
            <a:ext cx="6934200" cy="1171575"/>
          </a:xfrm>
          <a:prstGeom prst="rect">
            <a:avLst/>
          </a:prstGeom>
          <a:noFill/>
          <a:ln>
            <a:noFill/>
          </a:ln>
        </p:spPr>
      </p:pic>
      <p:pic>
        <p:nvPicPr>
          <p:cNvPr id="1092" name="Google Shape;1092;g23afcb6ccb3_2_210"/>
          <p:cNvPicPr preferRelativeResize="0"/>
          <p:nvPr/>
        </p:nvPicPr>
        <p:blipFill rotWithShape="1">
          <a:blip r:embed="rId15">
            <a:alphaModFix/>
          </a:blip>
          <a:srcRect b="0" l="0" r="0" t="0"/>
          <a:stretch/>
        </p:blipFill>
        <p:spPr>
          <a:xfrm>
            <a:off x="35696363" y="24607797"/>
            <a:ext cx="8401050" cy="2562225"/>
          </a:xfrm>
          <a:prstGeom prst="rect">
            <a:avLst/>
          </a:prstGeom>
          <a:noFill/>
          <a:ln>
            <a:noFill/>
          </a:ln>
        </p:spPr>
      </p:pic>
      <p:pic>
        <p:nvPicPr>
          <p:cNvPr id="1093" name="Google Shape;1093;g23afcb6ccb3_2_210"/>
          <p:cNvPicPr preferRelativeResize="0"/>
          <p:nvPr/>
        </p:nvPicPr>
        <p:blipFill rotWithShape="1">
          <a:blip r:embed="rId7">
            <a:alphaModFix/>
          </a:blip>
          <a:srcRect b="0" l="0" r="0" t="0"/>
          <a:stretch/>
        </p:blipFill>
        <p:spPr>
          <a:xfrm>
            <a:off x="31316241" y="16643714"/>
            <a:ext cx="8596432" cy="1171575"/>
          </a:xfrm>
          <a:prstGeom prst="rect">
            <a:avLst/>
          </a:prstGeom>
          <a:noFill/>
          <a:ln>
            <a:noFill/>
          </a:ln>
        </p:spPr>
      </p:pic>
      <p:pic>
        <p:nvPicPr>
          <p:cNvPr id="1094" name="Google Shape;1094;g23afcb6ccb3_2_210"/>
          <p:cNvPicPr preferRelativeResize="0"/>
          <p:nvPr/>
        </p:nvPicPr>
        <p:blipFill rotWithShape="1">
          <a:blip r:embed="rId8">
            <a:alphaModFix/>
          </a:blip>
          <a:srcRect b="0" l="0" r="0" t="0"/>
          <a:stretch/>
        </p:blipFill>
        <p:spPr>
          <a:xfrm>
            <a:off x="30392750" y="18147434"/>
            <a:ext cx="11487150" cy="514350"/>
          </a:xfrm>
          <a:prstGeom prst="rect">
            <a:avLst/>
          </a:prstGeom>
          <a:noFill/>
          <a:ln>
            <a:noFill/>
          </a:ln>
        </p:spPr>
      </p:pic>
      <p:pic>
        <p:nvPicPr>
          <p:cNvPr id="1095" name="Google Shape;1095;g23afcb6ccb3_2_210"/>
          <p:cNvPicPr preferRelativeResize="0"/>
          <p:nvPr/>
        </p:nvPicPr>
        <p:blipFill rotWithShape="1">
          <a:blip r:embed="rId16">
            <a:alphaModFix/>
          </a:blip>
          <a:srcRect b="0" l="0" r="0" t="0"/>
          <a:stretch/>
        </p:blipFill>
        <p:spPr>
          <a:xfrm>
            <a:off x="14870100" y="6733325"/>
            <a:ext cx="9505950" cy="1695450"/>
          </a:xfrm>
          <a:prstGeom prst="rect">
            <a:avLst/>
          </a:prstGeom>
          <a:noFill/>
          <a:ln>
            <a:noFill/>
          </a:ln>
        </p:spPr>
      </p:pic>
      <p:pic>
        <p:nvPicPr>
          <p:cNvPr id="1096" name="Google Shape;1096;g23afcb6ccb3_2_210"/>
          <p:cNvPicPr preferRelativeResize="0"/>
          <p:nvPr/>
        </p:nvPicPr>
        <p:blipFill rotWithShape="1">
          <a:blip r:embed="rId17">
            <a:alphaModFix/>
          </a:blip>
          <a:srcRect b="0" l="0" r="0" t="0"/>
          <a:stretch/>
        </p:blipFill>
        <p:spPr>
          <a:xfrm>
            <a:off x="32207688" y="5661172"/>
            <a:ext cx="6813557" cy="1381125"/>
          </a:xfrm>
          <a:prstGeom prst="rect">
            <a:avLst/>
          </a:prstGeom>
          <a:noFill/>
          <a:ln>
            <a:noFill/>
          </a:ln>
        </p:spPr>
      </p:pic>
      <p:pic>
        <p:nvPicPr>
          <p:cNvPr id="1097" name="Google Shape;1097;g23afcb6ccb3_2_210"/>
          <p:cNvPicPr preferRelativeResize="0"/>
          <p:nvPr/>
        </p:nvPicPr>
        <p:blipFill rotWithShape="1">
          <a:blip r:embed="rId18">
            <a:alphaModFix/>
          </a:blip>
          <a:srcRect b="0" l="0" r="0" t="0"/>
          <a:stretch/>
        </p:blipFill>
        <p:spPr>
          <a:xfrm>
            <a:off x="15284525" y="16643734"/>
            <a:ext cx="5151158" cy="970985"/>
          </a:xfrm>
          <a:prstGeom prst="rect">
            <a:avLst/>
          </a:prstGeom>
          <a:noFill/>
          <a:ln>
            <a:noFill/>
          </a:ln>
        </p:spPr>
      </p:pic>
      <p:pic>
        <p:nvPicPr>
          <p:cNvPr id="1098" name="Google Shape;1098;g23afcb6ccb3_2_210"/>
          <p:cNvPicPr preferRelativeResize="0"/>
          <p:nvPr/>
        </p:nvPicPr>
        <p:blipFill rotWithShape="1">
          <a:blip r:embed="rId19">
            <a:alphaModFix/>
          </a:blip>
          <a:srcRect b="0" l="0" r="0" t="0"/>
          <a:stretch/>
        </p:blipFill>
        <p:spPr>
          <a:xfrm>
            <a:off x="20626185" y="16884388"/>
            <a:ext cx="4153976" cy="3040425"/>
          </a:xfrm>
          <a:prstGeom prst="rect">
            <a:avLst/>
          </a:prstGeom>
          <a:noFill/>
          <a:ln>
            <a:noFill/>
          </a:ln>
        </p:spPr>
      </p:pic>
      <p:pic>
        <p:nvPicPr>
          <p:cNvPr id="1099" name="Google Shape;1099;g23afcb6ccb3_2_210"/>
          <p:cNvPicPr preferRelativeResize="0"/>
          <p:nvPr/>
        </p:nvPicPr>
        <p:blipFill rotWithShape="1">
          <a:blip r:embed="rId20">
            <a:alphaModFix/>
          </a:blip>
          <a:srcRect b="0" l="0" r="0" t="0"/>
          <a:stretch/>
        </p:blipFill>
        <p:spPr>
          <a:xfrm>
            <a:off x="15987912" y="17457650"/>
            <a:ext cx="3744380" cy="2324100"/>
          </a:xfrm>
          <a:prstGeom prst="rect">
            <a:avLst/>
          </a:prstGeom>
          <a:noFill/>
          <a:ln>
            <a:noFill/>
          </a:ln>
        </p:spPr>
      </p:pic>
      <p:sp>
        <p:nvSpPr>
          <p:cNvPr id="1100" name="Google Shape;1100;g23afcb6ccb3_2_21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g23afcb6ccb3_1_30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#38</a:t>
            </a:r>
            <a:r>
              <a:rPr lang="en-US" sz="10080"/>
              <a:t>	Start: </a:t>
            </a:r>
            <a:r>
              <a:rPr lang="en-US" sz="10080">
                <a:solidFill>
                  <a:srgbClr val="0B5394"/>
                </a:solidFill>
              </a:rPr>
              <a:t>26607</a:t>
            </a:r>
            <a:r>
              <a:rPr lang="en-US" sz="10080"/>
              <a:t>		Stop: </a:t>
            </a:r>
            <a:r>
              <a:rPr lang="en-US" sz="10080">
                <a:solidFill>
                  <a:srgbClr val="0B5394"/>
                </a:solidFill>
              </a:rPr>
              <a:t>29528 </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107" name="Google Shape;1107;g23afcb6ccb3_1_30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t/>
            </a:r>
            <a:endParaRPr/>
          </a:p>
        </p:txBody>
      </p:sp>
      <p:sp>
        <p:nvSpPr>
          <p:cNvPr id="1108" name="Google Shape;1108;g23afcb6ccb3_1_30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z=2.723, final=-3.171</a:t>
            </a:r>
            <a:endParaRPr b="0" i="0" sz="1400" u="none" cap="none" strike="noStrike">
              <a:solidFill>
                <a:srgbClr val="000000"/>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Tempo- Evalue: 0.0,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0,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19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109" name="Google Shape;1109;g23afcb6ccb3_1_306"/>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minor tail protein</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Tempo_37 and RobinRose_39, upstream of minor tail protein, downstream of minor tail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RobinRose_39,  e= 0.0 , minor tail protein, phagesdb;  Phage Tempo, minor tail protein, e= 0.0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One significant hit- 3L5H_A	, interleukin-6 receptor subunit beta; ig-like FNIII, cell membrane, disulfide bond, glycoprotein, immunoglobulin domain, prob= 99.89, E= 5.3e-18, approx. coverage= 61%</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110" name="Google Shape;1110;g23afcb6ccb3_1_306"/>
          <p:cNvPicPr preferRelativeResize="0"/>
          <p:nvPr/>
        </p:nvPicPr>
        <p:blipFill rotWithShape="1">
          <a:blip r:embed="rId4">
            <a:alphaModFix/>
          </a:blip>
          <a:srcRect b="0" l="0" r="0" t="0"/>
          <a:stretch/>
        </p:blipFill>
        <p:spPr>
          <a:xfrm>
            <a:off x="7923875" y="4369650"/>
            <a:ext cx="5168674" cy="663309"/>
          </a:xfrm>
          <a:prstGeom prst="rect">
            <a:avLst/>
          </a:prstGeom>
          <a:noFill/>
          <a:ln>
            <a:noFill/>
          </a:ln>
        </p:spPr>
      </p:pic>
      <p:pic>
        <p:nvPicPr>
          <p:cNvPr id="1111" name="Google Shape;1111;g23afcb6ccb3_1_306"/>
          <p:cNvPicPr preferRelativeResize="0"/>
          <p:nvPr/>
        </p:nvPicPr>
        <p:blipFill rotWithShape="1">
          <a:blip r:embed="rId5">
            <a:alphaModFix/>
          </a:blip>
          <a:srcRect b="0" l="0" r="0" t="0"/>
          <a:stretch/>
        </p:blipFill>
        <p:spPr>
          <a:xfrm>
            <a:off x="309551" y="7123051"/>
            <a:ext cx="3083300" cy="1692182"/>
          </a:xfrm>
          <a:prstGeom prst="rect">
            <a:avLst/>
          </a:prstGeom>
          <a:noFill/>
          <a:ln>
            <a:noFill/>
          </a:ln>
        </p:spPr>
      </p:pic>
      <p:pic>
        <p:nvPicPr>
          <p:cNvPr id="1112" name="Google Shape;1112;g23afcb6ccb3_1_306"/>
          <p:cNvPicPr preferRelativeResize="0"/>
          <p:nvPr/>
        </p:nvPicPr>
        <p:blipFill rotWithShape="1">
          <a:blip r:embed="rId6">
            <a:alphaModFix/>
          </a:blip>
          <a:srcRect b="0" l="0" r="0" t="0"/>
          <a:stretch/>
        </p:blipFill>
        <p:spPr>
          <a:xfrm>
            <a:off x="3392852" y="7146849"/>
            <a:ext cx="6693730" cy="1692175"/>
          </a:xfrm>
          <a:prstGeom prst="rect">
            <a:avLst/>
          </a:prstGeom>
          <a:noFill/>
          <a:ln>
            <a:noFill/>
          </a:ln>
        </p:spPr>
      </p:pic>
      <p:pic>
        <p:nvPicPr>
          <p:cNvPr id="1113" name="Google Shape;1113;g23afcb6ccb3_1_306"/>
          <p:cNvPicPr preferRelativeResize="0"/>
          <p:nvPr/>
        </p:nvPicPr>
        <p:blipFill rotWithShape="1">
          <a:blip r:embed="rId7">
            <a:alphaModFix/>
          </a:blip>
          <a:srcRect b="0" l="0" r="0" t="0"/>
          <a:stretch/>
        </p:blipFill>
        <p:spPr>
          <a:xfrm>
            <a:off x="309564" y="15383208"/>
            <a:ext cx="12120203" cy="1692175"/>
          </a:xfrm>
          <a:prstGeom prst="rect">
            <a:avLst/>
          </a:prstGeom>
          <a:noFill/>
          <a:ln>
            <a:noFill/>
          </a:ln>
        </p:spPr>
      </p:pic>
      <p:pic>
        <p:nvPicPr>
          <p:cNvPr id="1114" name="Google Shape;1114;g23afcb6ccb3_1_306"/>
          <p:cNvPicPr preferRelativeResize="0"/>
          <p:nvPr/>
        </p:nvPicPr>
        <p:blipFill rotWithShape="1">
          <a:blip r:embed="rId8">
            <a:alphaModFix/>
          </a:blip>
          <a:srcRect b="0" l="0" r="0" t="0"/>
          <a:stretch/>
        </p:blipFill>
        <p:spPr>
          <a:xfrm>
            <a:off x="309550" y="11977501"/>
            <a:ext cx="12509825" cy="1211625"/>
          </a:xfrm>
          <a:prstGeom prst="rect">
            <a:avLst/>
          </a:prstGeom>
          <a:noFill/>
          <a:ln>
            <a:noFill/>
          </a:ln>
        </p:spPr>
      </p:pic>
      <p:pic>
        <p:nvPicPr>
          <p:cNvPr id="1115" name="Google Shape;1115;g23afcb6ccb3_1_306"/>
          <p:cNvPicPr preferRelativeResize="0"/>
          <p:nvPr/>
        </p:nvPicPr>
        <p:blipFill rotWithShape="1">
          <a:blip r:embed="rId9">
            <a:alphaModFix/>
          </a:blip>
          <a:srcRect b="0" l="0" r="0" t="0"/>
          <a:stretch/>
        </p:blipFill>
        <p:spPr>
          <a:xfrm>
            <a:off x="14090088" y="5213043"/>
            <a:ext cx="7048365" cy="3602182"/>
          </a:xfrm>
          <a:prstGeom prst="rect">
            <a:avLst/>
          </a:prstGeom>
          <a:noFill/>
          <a:ln>
            <a:noFill/>
          </a:ln>
        </p:spPr>
      </p:pic>
      <p:pic>
        <p:nvPicPr>
          <p:cNvPr id="1116" name="Google Shape;1116;g23afcb6ccb3_1_306"/>
          <p:cNvPicPr preferRelativeResize="0"/>
          <p:nvPr/>
        </p:nvPicPr>
        <p:blipFill rotWithShape="1">
          <a:blip r:embed="rId10">
            <a:alphaModFix/>
          </a:blip>
          <a:srcRect b="0" l="0" r="0" t="0"/>
          <a:stretch/>
        </p:blipFill>
        <p:spPr>
          <a:xfrm>
            <a:off x="13237213" y="11597381"/>
            <a:ext cx="3034503" cy="3602183"/>
          </a:xfrm>
          <a:prstGeom prst="rect">
            <a:avLst/>
          </a:prstGeom>
          <a:noFill/>
          <a:ln>
            <a:noFill/>
          </a:ln>
        </p:spPr>
      </p:pic>
      <p:pic>
        <p:nvPicPr>
          <p:cNvPr id="1117" name="Google Shape;1117;g23afcb6ccb3_1_306"/>
          <p:cNvPicPr preferRelativeResize="0"/>
          <p:nvPr/>
        </p:nvPicPr>
        <p:blipFill rotWithShape="1">
          <a:blip r:embed="rId11">
            <a:alphaModFix/>
          </a:blip>
          <a:srcRect b="0" l="0" r="0" t="0"/>
          <a:stretch/>
        </p:blipFill>
        <p:spPr>
          <a:xfrm>
            <a:off x="13060708" y="15199572"/>
            <a:ext cx="2904941" cy="2177425"/>
          </a:xfrm>
          <a:prstGeom prst="rect">
            <a:avLst/>
          </a:prstGeom>
          <a:noFill/>
          <a:ln>
            <a:noFill/>
          </a:ln>
        </p:spPr>
      </p:pic>
      <p:pic>
        <p:nvPicPr>
          <p:cNvPr id="1118" name="Google Shape;1118;g23afcb6ccb3_1_306"/>
          <p:cNvPicPr preferRelativeResize="0"/>
          <p:nvPr/>
        </p:nvPicPr>
        <p:blipFill rotWithShape="1">
          <a:blip r:embed="rId12">
            <a:alphaModFix/>
          </a:blip>
          <a:srcRect b="0" l="0" r="0" t="0"/>
          <a:stretch/>
        </p:blipFill>
        <p:spPr>
          <a:xfrm>
            <a:off x="16596576" y="11781006"/>
            <a:ext cx="3957405" cy="3602182"/>
          </a:xfrm>
          <a:prstGeom prst="rect">
            <a:avLst/>
          </a:prstGeom>
          <a:noFill/>
          <a:ln>
            <a:noFill/>
          </a:ln>
        </p:spPr>
      </p:pic>
      <p:pic>
        <p:nvPicPr>
          <p:cNvPr id="1119" name="Google Shape;1119;g23afcb6ccb3_1_306"/>
          <p:cNvPicPr preferRelativeResize="0"/>
          <p:nvPr/>
        </p:nvPicPr>
        <p:blipFill rotWithShape="1">
          <a:blip r:embed="rId13">
            <a:alphaModFix/>
          </a:blip>
          <a:srcRect b="0" l="0" r="0" t="0"/>
          <a:stretch/>
        </p:blipFill>
        <p:spPr>
          <a:xfrm>
            <a:off x="21138418" y="11781006"/>
            <a:ext cx="5855681" cy="3602183"/>
          </a:xfrm>
          <a:prstGeom prst="rect">
            <a:avLst/>
          </a:prstGeom>
          <a:noFill/>
          <a:ln>
            <a:noFill/>
          </a:ln>
        </p:spPr>
      </p:pic>
      <p:pic>
        <p:nvPicPr>
          <p:cNvPr id="1120" name="Google Shape;1120;g23afcb6ccb3_1_306"/>
          <p:cNvPicPr preferRelativeResize="0"/>
          <p:nvPr/>
        </p:nvPicPr>
        <p:blipFill rotWithShape="1">
          <a:blip r:embed="rId14">
            <a:alphaModFix/>
          </a:blip>
          <a:srcRect b="0" l="0" r="0" t="0"/>
          <a:stretch/>
        </p:blipFill>
        <p:spPr>
          <a:xfrm>
            <a:off x="13060688" y="17981718"/>
            <a:ext cx="7172325" cy="2362200"/>
          </a:xfrm>
          <a:prstGeom prst="rect">
            <a:avLst/>
          </a:prstGeom>
          <a:noFill/>
          <a:ln>
            <a:noFill/>
          </a:ln>
        </p:spPr>
      </p:pic>
      <p:pic>
        <p:nvPicPr>
          <p:cNvPr id="1121" name="Google Shape;1121;g23afcb6ccb3_1_306"/>
          <p:cNvPicPr preferRelativeResize="0"/>
          <p:nvPr/>
        </p:nvPicPr>
        <p:blipFill rotWithShape="1">
          <a:blip r:embed="rId15">
            <a:alphaModFix/>
          </a:blip>
          <a:srcRect b="0" l="0" r="0" t="0"/>
          <a:stretch/>
        </p:blipFill>
        <p:spPr>
          <a:xfrm>
            <a:off x="21052501" y="18348968"/>
            <a:ext cx="5934075" cy="1123950"/>
          </a:xfrm>
          <a:prstGeom prst="rect">
            <a:avLst/>
          </a:prstGeom>
          <a:noFill/>
          <a:ln>
            <a:noFill/>
          </a:ln>
        </p:spPr>
      </p:pic>
      <p:pic>
        <p:nvPicPr>
          <p:cNvPr id="1122" name="Google Shape;1122;g23afcb6ccb3_1_306"/>
          <p:cNvPicPr preferRelativeResize="0"/>
          <p:nvPr/>
        </p:nvPicPr>
        <p:blipFill rotWithShape="1">
          <a:blip r:embed="rId16">
            <a:alphaModFix/>
          </a:blip>
          <a:srcRect b="0" l="0" r="0" t="0"/>
          <a:stretch/>
        </p:blipFill>
        <p:spPr>
          <a:xfrm>
            <a:off x="34389825" y="8815223"/>
            <a:ext cx="6370551" cy="4090799"/>
          </a:xfrm>
          <a:prstGeom prst="rect">
            <a:avLst/>
          </a:prstGeom>
          <a:noFill/>
          <a:ln>
            <a:noFill/>
          </a:ln>
        </p:spPr>
      </p:pic>
      <p:pic>
        <p:nvPicPr>
          <p:cNvPr id="1123" name="Google Shape;1123;g23afcb6ccb3_1_306"/>
          <p:cNvPicPr preferRelativeResize="0"/>
          <p:nvPr/>
        </p:nvPicPr>
        <p:blipFill rotWithShape="1">
          <a:blip r:embed="rId17">
            <a:alphaModFix/>
          </a:blip>
          <a:srcRect b="0" l="0" r="0" t="0"/>
          <a:stretch/>
        </p:blipFill>
        <p:spPr>
          <a:xfrm>
            <a:off x="34042413" y="14408700"/>
            <a:ext cx="9344025" cy="1504950"/>
          </a:xfrm>
          <a:prstGeom prst="rect">
            <a:avLst/>
          </a:prstGeom>
          <a:noFill/>
          <a:ln>
            <a:noFill/>
          </a:ln>
        </p:spPr>
      </p:pic>
      <p:pic>
        <p:nvPicPr>
          <p:cNvPr id="1124" name="Google Shape;1124;g23afcb6ccb3_1_306"/>
          <p:cNvPicPr preferRelativeResize="0"/>
          <p:nvPr/>
        </p:nvPicPr>
        <p:blipFill rotWithShape="1">
          <a:blip r:embed="rId18">
            <a:alphaModFix/>
          </a:blip>
          <a:srcRect b="0" l="0" r="0" t="0"/>
          <a:stretch/>
        </p:blipFill>
        <p:spPr>
          <a:xfrm>
            <a:off x="25463788" y="15199584"/>
            <a:ext cx="8578629" cy="1177925"/>
          </a:xfrm>
          <a:prstGeom prst="rect">
            <a:avLst/>
          </a:prstGeom>
          <a:noFill/>
          <a:ln>
            <a:noFill/>
          </a:ln>
        </p:spPr>
      </p:pic>
      <p:pic>
        <p:nvPicPr>
          <p:cNvPr id="1125" name="Google Shape;1125;g23afcb6ccb3_1_306"/>
          <p:cNvPicPr preferRelativeResize="0"/>
          <p:nvPr/>
        </p:nvPicPr>
        <p:blipFill rotWithShape="1">
          <a:blip r:embed="rId19">
            <a:alphaModFix/>
          </a:blip>
          <a:srcRect b="0" l="0" r="0" t="0"/>
          <a:stretch/>
        </p:blipFill>
        <p:spPr>
          <a:xfrm>
            <a:off x="36977005" y="18706838"/>
            <a:ext cx="5577215" cy="2056275"/>
          </a:xfrm>
          <a:prstGeom prst="rect">
            <a:avLst/>
          </a:prstGeom>
          <a:noFill/>
          <a:ln>
            <a:noFill/>
          </a:ln>
        </p:spPr>
      </p:pic>
      <p:pic>
        <p:nvPicPr>
          <p:cNvPr id="1126" name="Google Shape;1126;g23afcb6ccb3_1_306"/>
          <p:cNvPicPr preferRelativeResize="0"/>
          <p:nvPr/>
        </p:nvPicPr>
        <p:blipFill rotWithShape="1">
          <a:blip r:embed="rId20">
            <a:alphaModFix/>
          </a:blip>
          <a:srcRect b="0" l="0" r="0" t="0"/>
          <a:stretch/>
        </p:blipFill>
        <p:spPr>
          <a:xfrm>
            <a:off x="29282542" y="19986080"/>
            <a:ext cx="3957401" cy="2771988"/>
          </a:xfrm>
          <a:prstGeom prst="rect">
            <a:avLst/>
          </a:prstGeom>
          <a:noFill/>
          <a:ln>
            <a:noFill/>
          </a:ln>
        </p:spPr>
      </p:pic>
      <p:pic>
        <p:nvPicPr>
          <p:cNvPr id="1127" name="Google Shape;1127;g23afcb6ccb3_1_306"/>
          <p:cNvPicPr preferRelativeResize="0"/>
          <p:nvPr/>
        </p:nvPicPr>
        <p:blipFill rotWithShape="1">
          <a:blip r:embed="rId21">
            <a:alphaModFix/>
          </a:blip>
          <a:srcRect b="0" l="0" r="0" t="0"/>
          <a:stretch/>
        </p:blipFill>
        <p:spPr>
          <a:xfrm>
            <a:off x="29282550" y="25196658"/>
            <a:ext cx="3957400" cy="1177936"/>
          </a:xfrm>
          <a:prstGeom prst="rect">
            <a:avLst/>
          </a:prstGeom>
          <a:noFill/>
          <a:ln>
            <a:noFill/>
          </a:ln>
        </p:spPr>
      </p:pic>
      <p:pic>
        <p:nvPicPr>
          <p:cNvPr id="1128" name="Google Shape;1128;g23afcb6ccb3_1_306"/>
          <p:cNvPicPr preferRelativeResize="0"/>
          <p:nvPr/>
        </p:nvPicPr>
        <p:blipFill rotWithShape="1">
          <a:blip r:embed="rId22">
            <a:alphaModFix/>
          </a:blip>
          <a:srcRect b="0" l="0" r="0" t="0"/>
          <a:stretch/>
        </p:blipFill>
        <p:spPr>
          <a:xfrm>
            <a:off x="29282550" y="22860125"/>
            <a:ext cx="3602174" cy="2336534"/>
          </a:xfrm>
          <a:prstGeom prst="rect">
            <a:avLst/>
          </a:prstGeom>
          <a:noFill/>
          <a:ln>
            <a:noFill/>
          </a:ln>
        </p:spPr>
      </p:pic>
      <p:pic>
        <p:nvPicPr>
          <p:cNvPr id="1129" name="Google Shape;1129;g23afcb6ccb3_1_306"/>
          <p:cNvPicPr preferRelativeResize="0"/>
          <p:nvPr/>
        </p:nvPicPr>
        <p:blipFill rotWithShape="1">
          <a:blip r:embed="rId23">
            <a:alphaModFix/>
          </a:blip>
          <a:srcRect b="0" l="0" r="0" t="0"/>
          <a:stretch/>
        </p:blipFill>
        <p:spPr>
          <a:xfrm>
            <a:off x="34402768" y="21566779"/>
            <a:ext cx="2904950" cy="2056271"/>
          </a:xfrm>
          <a:prstGeom prst="rect">
            <a:avLst/>
          </a:prstGeom>
          <a:noFill/>
          <a:ln>
            <a:noFill/>
          </a:ln>
        </p:spPr>
      </p:pic>
      <p:pic>
        <p:nvPicPr>
          <p:cNvPr id="1130" name="Google Shape;1130;g23afcb6ccb3_1_306"/>
          <p:cNvPicPr preferRelativeResize="0"/>
          <p:nvPr/>
        </p:nvPicPr>
        <p:blipFill rotWithShape="1">
          <a:blip r:embed="rId24">
            <a:alphaModFix/>
          </a:blip>
          <a:srcRect b="0" l="0" r="0" t="0"/>
          <a:stretch/>
        </p:blipFill>
        <p:spPr>
          <a:xfrm>
            <a:off x="39753863" y="21238713"/>
            <a:ext cx="2800350" cy="266700"/>
          </a:xfrm>
          <a:prstGeom prst="rect">
            <a:avLst/>
          </a:prstGeom>
          <a:noFill/>
          <a:ln>
            <a:noFill/>
          </a:ln>
        </p:spPr>
      </p:pic>
      <p:pic>
        <p:nvPicPr>
          <p:cNvPr id="1131" name="Google Shape;1131;g23afcb6ccb3_1_306"/>
          <p:cNvPicPr preferRelativeResize="0"/>
          <p:nvPr/>
        </p:nvPicPr>
        <p:blipFill rotWithShape="1">
          <a:blip r:embed="rId25">
            <a:alphaModFix/>
          </a:blip>
          <a:srcRect b="0" l="0" r="0" t="0"/>
          <a:stretch/>
        </p:blipFill>
        <p:spPr>
          <a:xfrm>
            <a:off x="37512950" y="22380263"/>
            <a:ext cx="6210300" cy="1171575"/>
          </a:xfrm>
          <a:prstGeom prst="rect">
            <a:avLst/>
          </a:prstGeom>
          <a:noFill/>
          <a:ln>
            <a:noFill/>
          </a:ln>
        </p:spPr>
      </p:pic>
      <p:pic>
        <p:nvPicPr>
          <p:cNvPr id="1132" name="Google Shape;1132;g23afcb6ccb3_1_306"/>
          <p:cNvPicPr preferRelativeResize="0"/>
          <p:nvPr/>
        </p:nvPicPr>
        <p:blipFill rotWithShape="1">
          <a:blip r:embed="rId26">
            <a:alphaModFix/>
          </a:blip>
          <a:srcRect b="0" l="0" r="0" t="0"/>
          <a:stretch/>
        </p:blipFill>
        <p:spPr>
          <a:xfrm>
            <a:off x="35405435" y="24426691"/>
            <a:ext cx="8317812" cy="2717850"/>
          </a:xfrm>
          <a:prstGeom prst="rect">
            <a:avLst/>
          </a:prstGeom>
          <a:noFill/>
          <a:ln>
            <a:noFill/>
          </a:ln>
        </p:spPr>
      </p:pic>
      <p:pic>
        <p:nvPicPr>
          <p:cNvPr id="1133" name="Google Shape;1133;g23afcb6ccb3_1_306"/>
          <p:cNvPicPr preferRelativeResize="0"/>
          <p:nvPr/>
        </p:nvPicPr>
        <p:blipFill rotWithShape="1">
          <a:blip r:embed="rId27">
            <a:alphaModFix/>
          </a:blip>
          <a:srcRect b="0" l="0" r="0" t="0"/>
          <a:stretch/>
        </p:blipFill>
        <p:spPr>
          <a:xfrm>
            <a:off x="44293888" y="-7"/>
            <a:ext cx="3602182" cy="3602182"/>
          </a:xfrm>
          <a:prstGeom prst="rect">
            <a:avLst/>
          </a:prstGeom>
          <a:noFill/>
          <a:ln>
            <a:noFill/>
          </a:ln>
        </p:spPr>
      </p:pic>
      <p:pic>
        <p:nvPicPr>
          <p:cNvPr id="1134" name="Google Shape;1134;g23afcb6ccb3_1_306"/>
          <p:cNvPicPr preferRelativeResize="0"/>
          <p:nvPr/>
        </p:nvPicPr>
        <p:blipFill rotWithShape="1">
          <a:blip r:embed="rId28">
            <a:alphaModFix/>
          </a:blip>
          <a:srcRect b="0" l="0" r="0" t="0"/>
          <a:stretch/>
        </p:blipFill>
        <p:spPr>
          <a:xfrm>
            <a:off x="44355851" y="3602168"/>
            <a:ext cx="3478274" cy="3602182"/>
          </a:xfrm>
          <a:prstGeom prst="rect">
            <a:avLst/>
          </a:prstGeom>
          <a:noFill/>
          <a:ln>
            <a:noFill/>
          </a:ln>
        </p:spPr>
      </p:pic>
      <p:pic>
        <p:nvPicPr>
          <p:cNvPr id="1135" name="Google Shape;1135;g23afcb6ccb3_1_306"/>
          <p:cNvPicPr preferRelativeResize="0"/>
          <p:nvPr/>
        </p:nvPicPr>
        <p:blipFill rotWithShape="1">
          <a:blip r:embed="rId29">
            <a:alphaModFix/>
          </a:blip>
          <a:srcRect b="0" l="0" r="0" t="0"/>
          <a:stretch/>
        </p:blipFill>
        <p:spPr>
          <a:xfrm>
            <a:off x="44335988" y="7204343"/>
            <a:ext cx="3517998" cy="3602181"/>
          </a:xfrm>
          <a:prstGeom prst="rect">
            <a:avLst/>
          </a:prstGeom>
          <a:noFill/>
          <a:ln>
            <a:noFill/>
          </a:ln>
        </p:spPr>
      </p:pic>
      <p:pic>
        <p:nvPicPr>
          <p:cNvPr id="1136" name="Google Shape;1136;g23afcb6ccb3_1_306"/>
          <p:cNvPicPr preferRelativeResize="0"/>
          <p:nvPr/>
        </p:nvPicPr>
        <p:blipFill rotWithShape="1">
          <a:blip r:embed="rId30">
            <a:alphaModFix/>
          </a:blip>
          <a:srcRect b="0" l="0" r="0" t="0"/>
          <a:stretch/>
        </p:blipFill>
        <p:spPr>
          <a:xfrm>
            <a:off x="44519863" y="10782231"/>
            <a:ext cx="3150247" cy="3602181"/>
          </a:xfrm>
          <a:prstGeom prst="rect">
            <a:avLst/>
          </a:prstGeom>
          <a:noFill/>
          <a:ln>
            <a:noFill/>
          </a:ln>
        </p:spPr>
      </p:pic>
      <p:pic>
        <p:nvPicPr>
          <p:cNvPr id="1137" name="Google Shape;1137;g23afcb6ccb3_1_306"/>
          <p:cNvPicPr preferRelativeResize="0"/>
          <p:nvPr/>
        </p:nvPicPr>
        <p:blipFill rotWithShape="1">
          <a:blip r:embed="rId31">
            <a:alphaModFix/>
          </a:blip>
          <a:srcRect b="0" l="0" r="0" t="0"/>
          <a:stretch/>
        </p:blipFill>
        <p:spPr>
          <a:xfrm>
            <a:off x="44460288" y="14408693"/>
            <a:ext cx="3269395" cy="3602181"/>
          </a:xfrm>
          <a:prstGeom prst="rect">
            <a:avLst/>
          </a:prstGeom>
          <a:noFill/>
          <a:ln>
            <a:noFill/>
          </a:ln>
        </p:spPr>
      </p:pic>
      <p:sp>
        <p:nvSpPr>
          <p:cNvPr id="1138" name="Google Shape;1138;g23afcb6ccb3_1_30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23312440cc2_1_40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#3 </a:t>
            </a:r>
            <a:r>
              <a:rPr lang="en-US" sz="10080"/>
              <a:t>	Start: </a:t>
            </a:r>
            <a:r>
              <a:rPr lang="en-US" sz="10080">
                <a:solidFill>
                  <a:srgbClr val="0000FF"/>
                </a:solidFill>
                <a:highlight>
                  <a:srgbClr val="FFFF00"/>
                </a:highlight>
              </a:rPr>
              <a:t>1,102</a:t>
            </a:r>
            <a:r>
              <a:rPr lang="en-US" sz="10080"/>
              <a:t>		Stop: </a:t>
            </a:r>
            <a:r>
              <a:rPr lang="en-US" sz="10080">
                <a:solidFill>
                  <a:srgbClr val="0000FF"/>
                </a:solidFill>
              </a:rPr>
              <a:t>839</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52" name="Google Shape;152;g23312440cc2_1_40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 however, Glimmer calls the start at 1,111 and GeneMark calls the start at 1,093</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 coding potential aligns with GeneMark call.</a:t>
            </a:r>
            <a:endParaRPr>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RobinRose and Kelcole are the most similar </a:t>
            </a:r>
            <a:endParaRPr sz="4800">
              <a:solidFill>
                <a:srgbClr val="0000FF"/>
              </a:solidFill>
            </a:endParaRPr>
          </a:p>
          <a:p>
            <a:pPr indent="0" lvl="0" marL="45720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153" name="Google Shape;153;g23312440cc2_1_408"/>
          <p:cNvSpPr txBox="1"/>
          <p:nvPr/>
        </p:nvSpPr>
        <p:spPr>
          <a:xfrm>
            <a:off x="14280582" y="3722770"/>
            <a:ext cx="14672100" cy="20253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1,102</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does not align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z=1.397, final=-4.436</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Kelcole, RobinRose, 4:1, e-values: 2e-45, 2e-45</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OneInAGillian, Pepe25, 4:1, e-values: 1e-55, 3e-05</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No, and only called 20% of the time when present, which means the GeneMark start is most likely the right one. The most called start is 1,111</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5 bp gap, too small for any coding potential.</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rgbClr val="0000FF"/>
              </a:buClr>
              <a:buSzPts val="4400"/>
              <a:buFont typeface="Calibri"/>
              <a:buChar char="•"/>
            </a:pPr>
            <a:r>
              <a:rPr b="0" i="0" lang="en-US" sz="4400" u="none" cap="none" strike="noStrike">
                <a:solidFill>
                  <a:srgbClr val="0000FF"/>
                </a:solidFill>
                <a:latin typeface="Calibri"/>
                <a:ea typeface="Calibri"/>
                <a:cs typeface="Calibri"/>
                <a:sym typeface="Calibri"/>
              </a:rPr>
              <a:t>New gap -4bp</a:t>
            </a:r>
            <a:endParaRPr b="0" i="0" sz="4400" u="none" cap="none" strike="noStrike">
              <a:solidFill>
                <a:srgbClr val="0000FF"/>
              </a:solidFill>
              <a:latin typeface="Calibri"/>
              <a:ea typeface="Calibri"/>
              <a:cs typeface="Calibri"/>
              <a:sym typeface="Calibri"/>
            </a:endParaRPr>
          </a:p>
        </p:txBody>
      </p:sp>
      <p:sp>
        <p:nvSpPr>
          <p:cNvPr id="154" name="Google Shape;154;g23312440cc2_1_408"/>
          <p:cNvSpPr txBox="1"/>
          <p:nvPr/>
        </p:nvSpPr>
        <p:spPr>
          <a:xfrm>
            <a:off x="29143048"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0" i="0" lang="en-US" sz="6600" u="none" cap="none" strike="noStrike">
                <a:solidFill>
                  <a:srgbClr val="0000FF"/>
                </a:solidFill>
                <a:latin typeface="Calibri"/>
                <a:ea typeface="Calibri"/>
                <a:cs typeface="Calibri"/>
                <a:sym typeface="Calibri"/>
              </a:rPr>
              <a:t>No Known Function</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(70362) and positional similarity as RobinRose_3 and Kelcole_2, both up and downstream from genes with no known function.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RobinRose_3, NKF, PhagesDB, e=2e-45/Pepe25, NKF, NCBI, e=3e-05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hits under 80% prob.</a:t>
            </a:r>
            <a:endParaRPr b="0" i="0" sz="4400" u="none" cap="none" strike="noStrike">
              <a:solidFill>
                <a:schemeClr val="dk1"/>
              </a:solidFill>
              <a:latin typeface="Calibri"/>
              <a:ea typeface="Calibri"/>
              <a:cs typeface="Calibri"/>
              <a:sym typeface="Calibri"/>
            </a:endParaRPr>
          </a:p>
        </p:txBody>
      </p:sp>
      <p:pic>
        <p:nvPicPr>
          <p:cNvPr id="155" name="Google Shape;155;g23312440cc2_1_408"/>
          <p:cNvPicPr preferRelativeResize="0"/>
          <p:nvPr/>
        </p:nvPicPr>
        <p:blipFill rotWithShape="1">
          <a:blip r:embed="rId4">
            <a:alphaModFix/>
          </a:blip>
          <a:srcRect b="0" l="0" r="0" t="0"/>
          <a:stretch/>
        </p:blipFill>
        <p:spPr>
          <a:xfrm>
            <a:off x="1282875" y="6146150"/>
            <a:ext cx="8101775" cy="1343575"/>
          </a:xfrm>
          <a:prstGeom prst="rect">
            <a:avLst/>
          </a:prstGeom>
          <a:noFill/>
          <a:ln>
            <a:noFill/>
          </a:ln>
        </p:spPr>
      </p:pic>
      <p:pic>
        <p:nvPicPr>
          <p:cNvPr id="156" name="Google Shape;156;g23312440cc2_1_408"/>
          <p:cNvPicPr preferRelativeResize="0"/>
          <p:nvPr/>
        </p:nvPicPr>
        <p:blipFill rotWithShape="1">
          <a:blip r:embed="rId5">
            <a:alphaModFix/>
          </a:blip>
          <a:srcRect b="0" l="0" r="0" t="0"/>
          <a:stretch/>
        </p:blipFill>
        <p:spPr>
          <a:xfrm>
            <a:off x="1282863" y="10063147"/>
            <a:ext cx="3285738" cy="3554829"/>
          </a:xfrm>
          <a:prstGeom prst="rect">
            <a:avLst/>
          </a:prstGeom>
          <a:noFill/>
          <a:ln>
            <a:noFill/>
          </a:ln>
        </p:spPr>
      </p:pic>
      <p:pic>
        <p:nvPicPr>
          <p:cNvPr id="157" name="Google Shape;157;g23312440cc2_1_408"/>
          <p:cNvPicPr preferRelativeResize="0"/>
          <p:nvPr/>
        </p:nvPicPr>
        <p:blipFill rotWithShape="1">
          <a:blip r:embed="rId6">
            <a:alphaModFix/>
          </a:blip>
          <a:srcRect b="0" l="0" r="0" t="0"/>
          <a:stretch/>
        </p:blipFill>
        <p:spPr>
          <a:xfrm>
            <a:off x="349825" y="15410950"/>
            <a:ext cx="11683750" cy="1343575"/>
          </a:xfrm>
          <a:prstGeom prst="rect">
            <a:avLst/>
          </a:prstGeom>
          <a:noFill/>
          <a:ln>
            <a:noFill/>
          </a:ln>
        </p:spPr>
      </p:pic>
      <p:pic>
        <p:nvPicPr>
          <p:cNvPr id="158" name="Google Shape;158;g23312440cc2_1_408"/>
          <p:cNvPicPr preferRelativeResize="0"/>
          <p:nvPr/>
        </p:nvPicPr>
        <p:blipFill rotWithShape="1">
          <a:blip r:embed="rId7">
            <a:alphaModFix/>
          </a:blip>
          <a:srcRect b="0" l="0" r="0" t="0"/>
          <a:stretch/>
        </p:blipFill>
        <p:spPr>
          <a:xfrm>
            <a:off x="0" y="17707975"/>
            <a:ext cx="13234724" cy="1352550"/>
          </a:xfrm>
          <a:prstGeom prst="rect">
            <a:avLst/>
          </a:prstGeom>
          <a:noFill/>
          <a:ln>
            <a:noFill/>
          </a:ln>
        </p:spPr>
      </p:pic>
      <p:pic>
        <p:nvPicPr>
          <p:cNvPr id="159" name="Google Shape;159;g23312440cc2_1_408"/>
          <p:cNvPicPr preferRelativeResize="0"/>
          <p:nvPr/>
        </p:nvPicPr>
        <p:blipFill rotWithShape="1">
          <a:blip r:embed="rId8">
            <a:alphaModFix/>
          </a:blip>
          <a:srcRect b="0" l="0" r="0" t="0"/>
          <a:stretch/>
        </p:blipFill>
        <p:spPr>
          <a:xfrm>
            <a:off x="14764158" y="11768511"/>
            <a:ext cx="6832475" cy="1849475"/>
          </a:xfrm>
          <a:prstGeom prst="rect">
            <a:avLst/>
          </a:prstGeom>
          <a:noFill/>
          <a:ln>
            <a:noFill/>
          </a:ln>
        </p:spPr>
      </p:pic>
      <p:pic>
        <p:nvPicPr>
          <p:cNvPr id="160" name="Google Shape;160;g23312440cc2_1_408"/>
          <p:cNvPicPr preferRelativeResize="0"/>
          <p:nvPr/>
        </p:nvPicPr>
        <p:blipFill rotWithShape="1">
          <a:blip r:embed="rId9">
            <a:alphaModFix/>
          </a:blip>
          <a:srcRect b="0" l="0" r="0" t="0"/>
          <a:stretch/>
        </p:blipFill>
        <p:spPr>
          <a:xfrm>
            <a:off x="14531108" y="13980586"/>
            <a:ext cx="7298600" cy="1849475"/>
          </a:xfrm>
          <a:prstGeom prst="rect">
            <a:avLst/>
          </a:prstGeom>
          <a:noFill/>
          <a:ln>
            <a:noFill/>
          </a:ln>
        </p:spPr>
      </p:pic>
      <p:pic>
        <p:nvPicPr>
          <p:cNvPr id="161" name="Google Shape;161;g23312440cc2_1_408"/>
          <p:cNvPicPr preferRelativeResize="0"/>
          <p:nvPr/>
        </p:nvPicPr>
        <p:blipFill rotWithShape="1">
          <a:blip r:embed="rId10">
            <a:alphaModFix/>
          </a:blip>
          <a:srcRect b="0" l="0" r="0" t="0"/>
          <a:stretch/>
        </p:blipFill>
        <p:spPr>
          <a:xfrm>
            <a:off x="21596621" y="11311786"/>
            <a:ext cx="6832477" cy="2306199"/>
          </a:xfrm>
          <a:prstGeom prst="rect">
            <a:avLst/>
          </a:prstGeom>
          <a:noFill/>
          <a:ln>
            <a:noFill/>
          </a:ln>
        </p:spPr>
      </p:pic>
      <p:pic>
        <p:nvPicPr>
          <p:cNvPr id="162" name="Google Shape;162;g23312440cc2_1_408"/>
          <p:cNvPicPr preferRelativeResize="0"/>
          <p:nvPr/>
        </p:nvPicPr>
        <p:blipFill rotWithShape="1">
          <a:blip r:embed="rId11">
            <a:alphaModFix/>
          </a:blip>
          <a:srcRect b="0" l="0" r="0" t="0"/>
          <a:stretch/>
        </p:blipFill>
        <p:spPr>
          <a:xfrm>
            <a:off x="21829722" y="13619449"/>
            <a:ext cx="7614527" cy="2571725"/>
          </a:xfrm>
          <a:prstGeom prst="rect">
            <a:avLst/>
          </a:prstGeom>
          <a:noFill/>
          <a:ln>
            <a:noFill/>
          </a:ln>
        </p:spPr>
      </p:pic>
      <p:pic>
        <p:nvPicPr>
          <p:cNvPr id="163" name="Google Shape;163;g23312440cc2_1_408"/>
          <p:cNvPicPr preferRelativeResize="0"/>
          <p:nvPr/>
        </p:nvPicPr>
        <p:blipFill rotWithShape="1">
          <a:blip r:embed="rId12">
            <a:alphaModFix/>
          </a:blip>
          <a:srcRect b="0" l="0" r="0" t="0"/>
          <a:stretch/>
        </p:blipFill>
        <p:spPr>
          <a:xfrm>
            <a:off x="22735650" y="19609725"/>
            <a:ext cx="6407400" cy="1819900"/>
          </a:xfrm>
          <a:prstGeom prst="rect">
            <a:avLst/>
          </a:prstGeom>
          <a:noFill/>
          <a:ln>
            <a:noFill/>
          </a:ln>
        </p:spPr>
      </p:pic>
      <p:pic>
        <p:nvPicPr>
          <p:cNvPr id="164" name="Google Shape;164;g23312440cc2_1_408"/>
          <p:cNvPicPr preferRelativeResize="0"/>
          <p:nvPr/>
        </p:nvPicPr>
        <p:blipFill rotWithShape="1">
          <a:blip r:embed="rId13">
            <a:alphaModFix/>
          </a:blip>
          <a:srcRect b="0" l="0" r="0" t="0"/>
          <a:stretch/>
        </p:blipFill>
        <p:spPr>
          <a:xfrm>
            <a:off x="14090100" y="20106400"/>
            <a:ext cx="7614526" cy="826543"/>
          </a:xfrm>
          <a:prstGeom prst="rect">
            <a:avLst/>
          </a:prstGeom>
          <a:noFill/>
          <a:ln>
            <a:noFill/>
          </a:ln>
        </p:spPr>
      </p:pic>
      <p:pic>
        <p:nvPicPr>
          <p:cNvPr id="165" name="Google Shape;165;g23312440cc2_1_408"/>
          <p:cNvPicPr preferRelativeResize="0"/>
          <p:nvPr/>
        </p:nvPicPr>
        <p:blipFill rotWithShape="1">
          <a:blip r:embed="rId14">
            <a:alphaModFix/>
          </a:blip>
          <a:srcRect b="0" l="0" r="0" t="0"/>
          <a:stretch/>
        </p:blipFill>
        <p:spPr>
          <a:xfrm>
            <a:off x="14531100" y="17707975"/>
            <a:ext cx="11683748" cy="1762832"/>
          </a:xfrm>
          <a:prstGeom prst="rect">
            <a:avLst/>
          </a:prstGeom>
          <a:noFill/>
          <a:ln>
            <a:noFill/>
          </a:ln>
        </p:spPr>
      </p:pic>
      <p:pic>
        <p:nvPicPr>
          <p:cNvPr id="166" name="Google Shape;166;g23312440cc2_1_408"/>
          <p:cNvPicPr preferRelativeResize="0"/>
          <p:nvPr/>
        </p:nvPicPr>
        <p:blipFill rotWithShape="1">
          <a:blip r:embed="rId15">
            <a:alphaModFix/>
          </a:blip>
          <a:srcRect b="0" l="0" r="0" t="0"/>
          <a:stretch/>
        </p:blipFill>
        <p:spPr>
          <a:xfrm>
            <a:off x="32052524" y="20587862"/>
            <a:ext cx="9545700" cy="2282217"/>
          </a:xfrm>
          <a:prstGeom prst="rect">
            <a:avLst/>
          </a:prstGeom>
          <a:noFill/>
          <a:ln>
            <a:noFill/>
          </a:ln>
        </p:spPr>
      </p:pic>
      <p:pic>
        <p:nvPicPr>
          <p:cNvPr id="167" name="Google Shape;167;g23312440cc2_1_408"/>
          <p:cNvPicPr preferRelativeResize="0"/>
          <p:nvPr/>
        </p:nvPicPr>
        <p:blipFill rotWithShape="1">
          <a:blip r:embed="rId16">
            <a:alphaModFix/>
          </a:blip>
          <a:srcRect b="0" l="0" r="0" t="0"/>
          <a:stretch/>
        </p:blipFill>
        <p:spPr>
          <a:xfrm>
            <a:off x="34499713" y="23737997"/>
            <a:ext cx="5192719" cy="3554828"/>
          </a:xfrm>
          <a:prstGeom prst="rect">
            <a:avLst/>
          </a:prstGeom>
          <a:noFill/>
          <a:ln>
            <a:noFill/>
          </a:ln>
        </p:spPr>
      </p:pic>
      <p:pic>
        <p:nvPicPr>
          <p:cNvPr id="168" name="Google Shape;168;g23312440cc2_1_408"/>
          <p:cNvPicPr preferRelativeResize="0"/>
          <p:nvPr/>
        </p:nvPicPr>
        <p:blipFill rotWithShape="1">
          <a:blip r:embed="rId17">
            <a:alphaModFix/>
          </a:blip>
          <a:srcRect b="0" l="0" r="0" t="0"/>
          <a:stretch/>
        </p:blipFill>
        <p:spPr>
          <a:xfrm>
            <a:off x="38009496" y="9946346"/>
            <a:ext cx="1682925" cy="3782026"/>
          </a:xfrm>
          <a:prstGeom prst="rect">
            <a:avLst/>
          </a:prstGeom>
          <a:noFill/>
          <a:ln>
            <a:noFill/>
          </a:ln>
        </p:spPr>
      </p:pic>
      <p:pic>
        <p:nvPicPr>
          <p:cNvPr id="169" name="Google Shape;169;g23312440cc2_1_408"/>
          <p:cNvPicPr preferRelativeResize="0"/>
          <p:nvPr/>
        </p:nvPicPr>
        <p:blipFill rotWithShape="1">
          <a:blip r:embed="rId6">
            <a:alphaModFix/>
          </a:blip>
          <a:srcRect b="0" l="0" r="0" t="0"/>
          <a:stretch/>
        </p:blipFill>
        <p:spPr>
          <a:xfrm>
            <a:off x="29998525" y="15594838"/>
            <a:ext cx="11683750" cy="1343575"/>
          </a:xfrm>
          <a:prstGeom prst="rect">
            <a:avLst/>
          </a:prstGeom>
          <a:noFill/>
          <a:ln>
            <a:noFill/>
          </a:ln>
        </p:spPr>
      </p:pic>
      <p:pic>
        <p:nvPicPr>
          <p:cNvPr id="170" name="Google Shape;170;g23312440cc2_1_408"/>
          <p:cNvPicPr preferRelativeResize="0"/>
          <p:nvPr/>
        </p:nvPicPr>
        <p:blipFill rotWithShape="1">
          <a:blip r:embed="rId7">
            <a:alphaModFix/>
          </a:blip>
          <a:srcRect b="0" l="0" r="0" t="0"/>
          <a:stretch/>
        </p:blipFill>
        <p:spPr>
          <a:xfrm>
            <a:off x="29998525" y="17532675"/>
            <a:ext cx="13234724" cy="1352550"/>
          </a:xfrm>
          <a:prstGeom prst="rect">
            <a:avLst/>
          </a:prstGeom>
          <a:noFill/>
          <a:ln>
            <a:noFill/>
          </a:ln>
        </p:spPr>
      </p:pic>
      <p:pic>
        <p:nvPicPr>
          <p:cNvPr id="171" name="Google Shape;171;g23312440cc2_1_408"/>
          <p:cNvPicPr preferRelativeResize="0"/>
          <p:nvPr/>
        </p:nvPicPr>
        <p:blipFill rotWithShape="1">
          <a:blip r:embed="rId18">
            <a:alphaModFix/>
          </a:blip>
          <a:srcRect b="0" l="0" r="0" t="0"/>
          <a:stretch/>
        </p:blipFill>
        <p:spPr>
          <a:xfrm>
            <a:off x="15113013" y="6691538"/>
            <a:ext cx="9458325" cy="1657350"/>
          </a:xfrm>
          <a:prstGeom prst="rect">
            <a:avLst/>
          </a:prstGeom>
          <a:noFill/>
          <a:ln>
            <a:noFill/>
          </a:ln>
        </p:spPr>
      </p:pic>
      <p:sp>
        <p:nvSpPr>
          <p:cNvPr id="172" name="Google Shape;172;g23312440cc2_1_408"/>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g23afcb6ccb3_4_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#39 </a:t>
            </a:r>
            <a:r>
              <a:rPr lang="en-US" sz="10080"/>
              <a:t>	Start:	29528	 Stop: 30676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145" name="Google Shape;1145;g23afcb6ccb3_4_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but Glimmer is correct.</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stronger at the end.</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Kelcole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146" name="Google Shape;1146;g23afcb6ccb3_4_1"/>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90000"/>
              </a:lnSpc>
              <a:spcBef>
                <a:spcPts val="0"/>
              </a:spcBef>
              <a:spcAft>
                <a:spcPts val="0"/>
              </a:spcAft>
              <a:buClr>
                <a:schemeClr val="dk1"/>
              </a:buClr>
              <a:buSzPct val="1000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781050"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2.649, final = -3.262</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ct val="1000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rgbClr val="000000"/>
              </a:solidFill>
              <a:latin typeface="Arial"/>
              <a:ea typeface="Arial"/>
              <a:cs typeface="Arial"/>
              <a:sym typeface="Arial"/>
            </a:endParaRPr>
          </a:p>
          <a:p>
            <a:pPr indent="-781050"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ct val="1000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Kelcole</a:t>
            </a:r>
            <a:r>
              <a:rPr b="0" i="0" lang="en-US" sz="4400" u="none" cap="none" strike="noStrike">
                <a:solidFill>
                  <a:schemeClr val="dk1"/>
                </a:solidFill>
                <a:latin typeface="Calibri"/>
                <a:ea typeface="Calibri"/>
                <a:cs typeface="Calibri"/>
                <a:sym typeface="Calibri"/>
              </a:rPr>
              <a:t>, 1:1, e-value: 0.0, 0.0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OneinaGillian</a:t>
            </a:r>
            <a:r>
              <a:rPr b="0" i="0" lang="en-US" sz="4400" u="none" cap="none" strike="noStrike">
                <a:solidFill>
                  <a:schemeClr val="dk1"/>
                </a:solidFill>
                <a:latin typeface="Calibri"/>
                <a:ea typeface="Calibri"/>
                <a:cs typeface="Calibri"/>
                <a:sym typeface="Calibri"/>
              </a:rPr>
              <a:t>, 1:1, e-value: 0.0, 0.0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1000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(Staterator was recently updated).</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314285"/>
              <a:buFont typeface="Arial"/>
              <a:buNone/>
            </a:pPr>
            <a:r>
              <a:t/>
            </a:r>
            <a:endParaRPr b="0" i="0" sz="1400" u="none" cap="none" strike="noStrike">
              <a:solidFill>
                <a:srgbClr val="000000"/>
              </a:solidFill>
              <a:latin typeface="Arial"/>
              <a:ea typeface="Arial"/>
              <a:cs typeface="Arial"/>
              <a:sym typeface="Arial"/>
            </a:endParaRPr>
          </a:p>
          <a:p>
            <a:pPr indent="-781050"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-1bp gsp</a:t>
            </a:r>
            <a:endParaRPr b="0" i="0" sz="1400" u="none" cap="none" strike="noStrike">
              <a:solidFill>
                <a:srgbClr val="000000"/>
              </a:solidFill>
              <a:latin typeface="Arial"/>
              <a:ea typeface="Arial"/>
              <a:cs typeface="Arial"/>
              <a:sym typeface="Arial"/>
            </a:endParaRPr>
          </a:p>
          <a:p>
            <a:pPr indent="-781046" lvl="1" marL="2468880" marR="0" rtl="0" algn="l">
              <a:lnSpc>
                <a:spcPct val="90000"/>
              </a:lnSpc>
              <a:spcBef>
                <a:spcPts val="1800"/>
              </a:spcBef>
              <a:spcAft>
                <a:spcPts val="0"/>
              </a:spcAft>
              <a:buClr>
                <a:schemeClr val="dk1"/>
              </a:buClr>
              <a:buSzPct val="1000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1147" name="Google Shape;1147;g23afcb6ccb3_4_1"/>
          <p:cNvPicPr preferRelativeResize="0"/>
          <p:nvPr/>
        </p:nvPicPr>
        <p:blipFill rotWithShape="1">
          <a:blip r:embed="rId3">
            <a:alphaModFix/>
          </a:blip>
          <a:srcRect b="0" l="0" r="0" t="0"/>
          <a:stretch/>
        </p:blipFill>
        <p:spPr>
          <a:xfrm>
            <a:off x="768913" y="5603243"/>
            <a:ext cx="5762625" cy="752475"/>
          </a:xfrm>
          <a:prstGeom prst="rect">
            <a:avLst/>
          </a:prstGeom>
          <a:noFill/>
          <a:ln>
            <a:noFill/>
          </a:ln>
        </p:spPr>
      </p:pic>
      <p:pic>
        <p:nvPicPr>
          <p:cNvPr id="1148" name="Google Shape;1148;g23afcb6ccb3_4_1"/>
          <p:cNvPicPr preferRelativeResize="0"/>
          <p:nvPr/>
        </p:nvPicPr>
        <p:blipFill rotWithShape="1">
          <a:blip r:embed="rId4">
            <a:alphaModFix/>
          </a:blip>
          <a:srcRect b="0" l="0" r="0" t="0"/>
          <a:stretch/>
        </p:blipFill>
        <p:spPr>
          <a:xfrm>
            <a:off x="963730" y="7527653"/>
            <a:ext cx="922925" cy="1872625"/>
          </a:xfrm>
          <a:prstGeom prst="rect">
            <a:avLst/>
          </a:prstGeom>
          <a:noFill/>
          <a:ln>
            <a:noFill/>
          </a:ln>
        </p:spPr>
      </p:pic>
      <p:pic>
        <p:nvPicPr>
          <p:cNvPr id="1149" name="Google Shape;1149;g23afcb6ccb3_4_1"/>
          <p:cNvPicPr preferRelativeResize="0"/>
          <p:nvPr/>
        </p:nvPicPr>
        <p:blipFill rotWithShape="1">
          <a:blip r:embed="rId5">
            <a:alphaModFix/>
          </a:blip>
          <a:srcRect b="0" l="0" r="0" t="0"/>
          <a:stretch/>
        </p:blipFill>
        <p:spPr>
          <a:xfrm>
            <a:off x="2095727" y="7527651"/>
            <a:ext cx="4260222" cy="1872625"/>
          </a:xfrm>
          <a:prstGeom prst="rect">
            <a:avLst/>
          </a:prstGeom>
          <a:noFill/>
          <a:ln>
            <a:noFill/>
          </a:ln>
        </p:spPr>
      </p:pic>
      <p:pic>
        <p:nvPicPr>
          <p:cNvPr id="1150" name="Google Shape;1150;g23afcb6ccb3_4_1"/>
          <p:cNvPicPr preferRelativeResize="0"/>
          <p:nvPr/>
        </p:nvPicPr>
        <p:blipFill rotWithShape="1">
          <a:blip r:embed="rId6">
            <a:alphaModFix/>
          </a:blip>
          <a:srcRect b="0" l="0" r="0" t="0"/>
          <a:stretch/>
        </p:blipFill>
        <p:spPr>
          <a:xfrm>
            <a:off x="768930" y="11942403"/>
            <a:ext cx="7983750" cy="1075525"/>
          </a:xfrm>
          <a:prstGeom prst="rect">
            <a:avLst/>
          </a:prstGeom>
          <a:noFill/>
          <a:ln>
            <a:noFill/>
          </a:ln>
        </p:spPr>
      </p:pic>
      <p:pic>
        <p:nvPicPr>
          <p:cNvPr id="1151" name="Google Shape;1151;g23afcb6ccb3_4_1"/>
          <p:cNvPicPr preferRelativeResize="0"/>
          <p:nvPr/>
        </p:nvPicPr>
        <p:blipFill rotWithShape="1">
          <a:blip r:embed="rId7">
            <a:alphaModFix/>
          </a:blip>
          <a:srcRect b="0" l="0" r="0" t="0"/>
          <a:stretch/>
        </p:blipFill>
        <p:spPr>
          <a:xfrm>
            <a:off x="613204" y="13417548"/>
            <a:ext cx="10457683" cy="752475"/>
          </a:xfrm>
          <a:prstGeom prst="rect">
            <a:avLst/>
          </a:prstGeom>
          <a:noFill/>
          <a:ln>
            <a:noFill/>
          </a:ln>
        </p:spPr>
      </p:pic>
      <p:pic>
        <p:nvPicPr>
          <p:cNvPr id="1152" name="Google Shape;1152;g23afcb6ccb3_4_1"/>
          <p:cNvPicPr preferRelativeResize="0"/>
          <p:nvPr/>
        </p:nvPicPr>
        <p:blipFill rotWithShape="1">
          <a:blip r:embed="rId8">
            <a:alphaModFix/>
          </a:blip>
          <a:srcRect b="0" l="0" r="0" t="0"/>
          <a:stretch/>
        </p:blipFill>
        <p:spPr>
          <a:xfrm>
            <a:off x="14090098" y="5807374"/>
            <a:ext cx="9178125" cy="2386000"/>
          </a:xfrm>
          <a:prstGeom prst="rect">
            <a:avLst/>
          </a:prstGeom>
          <a:noFill/>
          <a:ln>
            <a:noFill/>
          </a:ln>
        </p:spPr>
      </p:pic>
      <p:pic>
        <p:nvPicPr>
          <p:cNvPr id="1153" name="Google Shape;1153;g23afcb6ccb3_4_1"/>
          <p:cNvPicPr preferRelativeResize="0"/>
          <p:nvPr/>
        </p:nvPicPr>
        <p:blipFill rotWithShape="1">
          <a:blip r:embed="rId9">
            <a:alphaModFix/>
          </a:blip>
          <a:srcRect b="0" l="0" r="0" t="0"/>
          <a:stretch/>
        </p:blipFill>
        <p:spPr>
          <a:xfrm>
            <a:off x="13763000" y="9434375"/>
            <a:ext cx="3863481" cy="3602175"/>
          </a:xfrm>
          <a:prstGeom prst="rect">
            <a:avLst/>
          </a:prstGeom>
          <a:noFill/>
          <a:ln>
            <a:noFill/>
          </a:ln>
        </p:spPr>
      </p:pic>
      <p:pic>
        <p:nvPicPr>
          <p:cNvPr id="1154" name="Google Shape;1154;g23afcb6ccb3_4_1"/>
          <p:cNvPicPr preferRelativeResize="0"/>
          <p:nvPr/>
        </p:nvPicPr>
        <p:blipFill rotWithShape="1">
          <a:blip r:embed="rId10">
            <a:alphaModFix/>
          </a:blip>
          <a:srcRect b="0" l="0" r="0" t="0"/>
          <a:stretch/>
        </p:blipFill>
        <p:spPr>
          <a:xfrm>
            <a:off x="17894751" y="9392643"/>
            <a:ext cx="3854802" cy="3602181"/>
          </a:xfrm>
          <a:prstGeom prst="rect">
            <a:avLst/>
          </a:prstGeom>
          <a:noFill/>
          <a:ln>
            <a:noFill/>
          </a:ln>
        </p:spPr>
      </p:pic>
      <p:pic>
        <p:nvPicPr>
          <p:cNvPr id="1155" name="Google Shape;1155;g23afcb6ccb3_4_1"/>
          <p:cNvPicPr preferRelativeResize="0"/>
          <p:nvPr/>
        </p:nvPicPr>
        <p:blipFill rotWithShape="1">
          <a:blip r:embed="rId11">
            <a:alphaModFix/>
          </a:blip>
          <a:srcRect b="0" l="0" r="0" t="0"/>
          <a:stretch/>
        </p:blipFill>
        <p:spPr>
          <a:xfrm>
            <a:off x="13637413" y="13930643"/>
            <a:ext cx="4114625" cy="3602181"/>
          </a:xfrm>
          <a:prstGeom prst="rect">
            <a:avLst/>
          </a:prstGeom>
          <a:noFill/>
          <a:ln>
            <a:noFill/>
          </a:ln>
        </p:spPr>
      </p:pic>
      <p:pic>
        <p:nvPicPr>
          <p:cNvPr id="1156" name="Google Shape;1156;g23afcb6ccb3_4_1"/>
          <p:cNvPicPr preferRelativeResize="0"/>
          <p:nvPr/>
        </p:nvPicPr>
        <p:blipFill rotWithShape="1">
          <a:blip r:embed="rId12">
            <a:alphaModFix/>
          </a:blip>
          <a:srcRect b="0" l="0" r="0" t="0"/>
          <a:stretch/>
        </p:blipFill>
        <p:spPr>
          <a:xfrm>
            <a:off x="17894738" y="14006843"/>
            <a:ext cx="4157917" cy="3602181"/>
          </a:xfrm>
          <a:prstGeom prst="rect">
            <a:avLst/>
          </a:prstGeom>
          <a:noFill/>
          <a:ln>
            <a:noFill/>
          </a:ln>
        </p:spPr>
      </p:pic>
      <p:sp>
        <p:nvSpPr>
          <p:cNvPr id="1157" name="Google Shape;1157;g23afcb6ccb3_4_1"/>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Minor tail protein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Tempo_38 and Kelcole_37, which are both minor tail proteins, upstream from minor tail protein, and downstream from lysin A.</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Tempo_38, minor tail protein, e = 0.0; NCBI, Tempo, minor tail proteins, e = 0.0.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Sipho_Gp37, Siphovirus ReqiPepy6 Gp37-like protein, prob = 99.87, E = 4.3e-19, coverage = 343.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158" name="Google Shape;1158;g23afcb6ccb3_4_1"/>
          <p:cNvPicPr preferRelativeResize="0"/>
          <p:nvPr/>
        </p:nvPicPr>
        <p:blipFill rotWithShape="1">
          <a:blip r:embed="rId14">
            <a:alphaModFix/>
          </a:blip>
          <a:srcRect b="0" l="0" r="0" t="0"/>
          <a:stretch/>
        </p:blipFill>
        <p:spPr>
          <a:xfrm>
            <a:off x="31963121" y="9392650"/>
            <a:ext cx="3453679" cy="2177426"/>
          </a:xfrm>
          <a:prstGeom prst="rect">
            <a:avLst/>
          </a:prstGeom>
          <a:noFill/>
          <a:ln>
            <a:noFill/>
          </a:ln>
        </p:spPr>
      </p:pic>
      <p:pic>
        <p:nvPicPr>
          <p:cNvPr id="1159" name="Google Shape;1159;g23afcb6ccb3_4_1"/>
          <p:cNvPicPr preferRelativeResize="0"/>
          <p:nvPr/>
        </p:nvPicPr>
        <p:blipFill rotWithShape="1">
          <a:blip r:embed="rId15">
            <a:alphaModFix/>
          </a:blip>
          <a:srcRect b="0" l="0" r="0" t="0"/>
          <a:stretch/>
        </p:blipFill>
        <p:spPr>
          <a:xfrm>
            <a:off x="28876513" y="13244500"/>
            <a:ext cx="8239125" cy="942975"/>
          </a:xfrm>
          <a:prstGeom prst="rect">
            <a:avLst/>
          </a:prstGeom>
          <a:noFill/>
          <a:ln>
            <a:noFill/>
          </a:ln>
        </p:spPr>
      </p:pic>
      <p:pic>
        <p:nvPicPr>
          <p:cNvPr id="1160" name="Google Shape;1160;g23afcb6ccb3_4_1"/>
          <p:cNvPicPr preferRelativeResize="0"/>
          <p:nvPr/>
        </p:nvPicPr>
        <p:blipFill rotWithShape="1">
          <a:blip r:embed="rId16">
            <a:alphaModFix/>
          </a:blip>
          <a:srcRect b="0" l="0" r="0" t="0"/>
          <a:stretch/>
        </p:blipFill>
        <p:spPr>
          <a:xfrm>
            <a:off x="28876525" y="14410568"/>
            <a:ext cx="11354523" cy="596876"/>
          </a:xfrm>
          <a:prstGeom prst="rect">
            <a:avLst/>
          </a:prstGeom>
          <a:noFill/>
          <a:ln>
            <a:noFill/>
          </a:ln>
        </p:spPr>
      </p:pic>
      <p:pic>
        <p:nvPicPr>
          <p:cNvPr id="1161" name="Google Shape;1161;g23afcb6ccb3_4_1"/>
          <p:cNvPicPr preferRelativeResize="0"/>
          <p:nvPr/>
        </p:nvPicPr>
        <p:blipFill rotWithShape="1">
          <a:blip r:embed="rId17">
            <a:alphaModFix/>
          </a:blip>
          <a:srcRect b="0" l="0" r="0" t="0"/>
          <a:stretch/>
        </p:blipFill>
        <p:spPr>
          <a:xfrm>
            <a:off x="28876526" y="17808665"/>
            <a:ext cx="4841425" cy="2996835"/>
          </a:xfrm>
          <a:prstGeom prst="rect">
            <a:avLst/>
          </a:prstGeom>
          <a:noFill/>
          <a:ln>
            <a:noFill/>
          </a:ln>
        </p:spPr>
      </p:pic>
      <p:pic>
        <p:nvPicPr>
          <p:cNvPr id="1162" name="Google Shape;1162;g23afcb6ccb3_4_1"/>
          <p:cNvPicPr preferRelativeResize="0"/>
          <p:nvPr/>
        </p:nvPicPr>
        <p:blipFill rotWithShape="1">
          <a:blip r:embed="rId18">
            <a:alphaModFix/>
          </a:blip>
          <a:srcRect b="0" l="0" r="0" t="0"/>
          <a:stretch/>
        </p:blipFill>
        <p:spPr>
          <a:xfrm>
            <a:off x="33950150" y="17808674"/>
            <a:ext cx="9178125" cy="1722751"/>
          </a:xfrm>
          <a:prstGeom prst="rect">
            <a:avLst/>
          </a:prstGeom>
          <a:noFill/>
          <a:ln>
            <a:noFill/>
          </a:ln>
        </p:spPr>
      </p:pic>
      <p:pic>
        <p:nvPicPr>
          <p:cNvPr id="1163" name="Google Shape;1163;g23afcb6ccb3_4_1"/>
          <p:cNvPicPr preferRelativeResize="0"/>
          <p:nvPr/>
        </p:nvPicPr>
        <p:blipFill rotWithShape="1">
          <a:blip r:embed="rId19">
            <a:alphaModFix/>
          </a:blip>
          <a:srcRect b="0" l="0" r="0" t="0"/>
          <a:stretch/>
        </p:blipFill>
        <p:spPr>
          <a:xfrm>
            <a:off x="33950147" y="19779890"/>
            <a:ext cx="7983749" cy="2087159"/>
          </a:xfrm>
          <a:prstGeom prst="rect">
            <a:avLst/>
          </a:prstGeom>
          <a:noFill/>
          <a:ln>
            <a:noFill/>
          </a:ln>
        </p:spPr>
      </p:pic>
      <p:pic>
        <p:nvPicPr>
          <p:cNvPr id="1164" name="Google Shape;1164;g23afcb6ccb3_4_1"/>
          <p:cNvPicPr preferRelativeResize="0"/>
          <p:nvPr/>
        </p:nvPicPr>
        <p:blipFill rotWithShape="1">
          <a:blip r:embed="rId20">
            <a:alphaModFix/>
          </a:blip>
          <a:srcRect b="0" l="0" r="0" t="0"/>
          <a:stretch/>
        </p:blipFill>
        <p:spPr>
          <a:xfrm>
            <a:off x="11698988" y="18621050"/>
            <a:ext cx="7991475" cy="752475"/>
          </a:xfrm>
          <a:prstGeom prst="rect">
            <a:avLst/>
          </a:prstGeom>
          <a:noFill/>
          <a:ln>
            <a:noFill/>
          </a:ln>
        </p:spPr>
      </p:pic>
      <p:pic>
        <p:nvPicPr>
          <p:cNvPr id="1165" name="Google Shape;1165;g23afcb6ccb3_4_1"/>
          <p:cNvPicPr preferRelativeResize="0"/>
          <p:nvPr/>
        </p:nvPicPr>
        <p:blipFill rotWithShape="1">
          <a:blip r:embed="rId21">
            <a:alphaModFix/>
          </a:blip>
          <a:srcRect b="0" l="0" r="0" t="0"/>
          <a:stretch/>
        </p:blipFill>
        <p:spPr>
          <a:xfrm>
            <a:off x="19690450" y="18621050"/>
            <a:ext cx="5332956" cy="3271800"/>
          </a:xfrm>
          <a:prstGeom prst="rect">
            <a:avLst/>
          </a:prstGeom>
          <a:noFill/>
          <a:ln>
            <a:noFill/>
          </a:ln>
        </p:spPr>
      </p:pic>
      <p:pic>
        <p:nvPicPr>
          <p:cNvPr id="1166" name="Google Shape;1166;g23afcb6ccb3_4_1"/>
          <p:cNvPicPr preferRelativeResize="0"/>
          <p:nvPr/>
        </p:nvPicPr>
        <p:blipFill rotWithShape="1">
          <a:blip r:embed="rId22">
            <a:alphaModFix/>
          </a:blip>
          <a:srcRect b="0" l="0" r="0" t="0"/>
          <a:stretch/>
        </p:blipFill>
        <p:spPr>
          <a:xfrm>
            <a:off x="19690450" y="21892850"/>
            <a:ext cx="5332949" cy="452546"/>
          </a:xfrm>
          <a:prstGeom prst="rect">
            <a:avLst/>
          </a:prstGeom>
          <a:noFill/>
          <a:ln>
            <a:noFill/>
          </a:ln>
        </p:spPr>
      </p:pic>
      <p:pic>
        <p:nvPicPr>
          <p:cNvPr id="1167" name="Google Shape;1167;g23afcb6ccb3_4_1"/>
          <p:cNvPicPr preferRelativeResize="0"/>
          <p:nvPr/>
        </p:nvPicPr>
        <p:blipFill rotWithShape="1">
          <a:blip r:embed="rId23">
            <a:alphaModFix/>
          </a:blip>
          <a:srcRect b="0" l="0" r="0" t="0"/>
          <a:stretch/>
        </p:blipFill>
        <p:spPr>
          <a:xfrm>
            <a:off x="29092925" y="22115532"/>
            <a:ext cx="12409799" cy="1463767"/>
          </a:xfrm>
          <a:prstGeom prst="rect">
            <a:avLst/>
          </a:prstGeom>
          <a:noFill/>
          <a:ln>
            <a:noFill/>
          </a:ln>
        </p:spPr>
      </p:pic>
      <p:sp>
        <p:nvSpPr>
          <p:cNvPr id="1168" name="Google Shape;1168;g23afcb6ccb3_4_1"/>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g23afcb6ccb3_4_107"/>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#40</a:t>
            </a:r>
            <a:r>
              <a:rPr lang="en-US" sz="10080"/>
              <a:t>	 Start: </a:t>
            </a:r>
            <a:r>
              <a:rPr lang="en-US" sz="10080">
                <a:solidFill>
                  <a:srgbClr val="0000FF"/>
                </a:solidFill>
              </a:rPr>
              <a:t>30,678</a:t>
            </a:r>
            <a:r>
              <a:rPr lang="en-US" sz="10080"/>
              <a:t>		Stop: </a:t>
            </a:r>
            <a:r>
              <a:rPr lang="en-US" sz="10080">
                <a:solidFill>
                  <a:srgbClr val="0000FF"/>
                </a:solidFill>
              </a:rPr>
              <a:t>31466</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175" name="Google Shape;1175;g23afcb6ccb3_4_107"/>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 </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a:solidFill>
                <a:srgbClr val="0000FF"/>
              </a:solidFill>
            </a:endParaRPr>
          </a:p>
          <a:p>
            <a:pPr indent="0" lvl="0" marL="0" rtl="0" algn="l">
              <a:lnSpc>
                <a:spcPct val="90000"/>
              </a:lnSpc>
              <a:spcBef>
                <a:spcPts val="3600"/>
              </a:spcBef>
              <a:spcAft>
                <a:spcPts val="0"/>
              </a:spcAft>
              <a:buClr>
                <a:schemeClr val="dk1"/>
              </a:buClr>
              <a:buSzPts val="4400"/>
              <a:buNone/>
            </a:pPr>
            <a:r>
              <a:rPr lang="en-US" sz="4400"/>
              <a:t>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Kelcole and Tempo are the most similar. </a:t>
            </a:r>
            <a:endParaRPr>
              <a:solidFill>
                <a:srgbClr val="0000FF"/>
              </a:solidFill>
            </a:endParaRPr>
          </a:p>
          <a:p>
            <a:pPr indent="0" lvl="0" marL="0" rtl="0" algn="l">
              <a:lnSpc>
                <a:spcPct val="90000"/>
              </a:lnSpc>
              <a:spcBef>
                <a:spcPts val="3600"/>
              </a:spcBef>
              <a:spcAft>
                <a:spcPts val="0"/>
              </a:spcAft>
              <a:buClr>
                <a:schemeClr val="dk1"/>
              </a:buClr>
              <a:buSzPts val="4800"/>
              <a:buNone/>
            </a:pPr>
            <a:r>
              <a:rPr lang="en-US" sz="4800"/>
              <a:t>	</a:t>
            </a:r>
            <a:endParaRPr/>
          </a:p>
        </p:txBody>
      </p:sp>
      <p:sp>
        <p:nvSpPr>
          <p:cNvPr id="1176" name="Google Shape;1176;g23afcb6ccb3_4_107"/>
          <p:cNvSpPr txBox="1"/>
          <p:nvPr/>
        </p:nvSpPr>
        <p:spPr>
          <a:xfrm>
            <a:off x="14090069" y="327198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30,678</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z=2.887, final=-3.293</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Kelcole, Tempo, 1:1, e-values: e-149, e-149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RobinRose, OneInAGillian, 1:1, e-values: 3e-179, 4e-178</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called start is 6</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1 bp gap, which is too small for any coding potential </a:t>
            </a:r>
            <a:endParaRPr b="0" i="0" sz="1400" u="none" cap="none" strike="noStrike">
              <a:solidFill>
                <a:srgbClr val="0000FF"/>
              </a:solidFill>
              <a:latin typeface="Arial"/>
              <a:ea typeface="Arial"/>
              <a:cs typeface="Arial"/>
              <a:sym typeface="Arial"/>
            </a:endParaRPr>
          </a:p>
          <a:p>
            <a:pPr indent="0" lvl="0" marL="914400" marR="0" rtl="0" algn="l">
              <a:lnSpc>
                <a:spcPct val="9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23afcb6ccb3_4_107"/>
          <p:cNvSpPr txBox="1"/>
          <p:nvPr/>
        </p:nvSpPr>
        <p:spPr>
          <a:xfrm>
            <a:off x="28601198"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No Known Function</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Kelcole_38 and RobinRose_41. Immediately upstream of Minor Tail Protein, and downstream of genes with no known function.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Kelcole_38, NKF, PhagesDB, e=e-149/RobinRose_41, NKF, NCBI, e=3e-179.</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have a prob of 50% or under. </a:t>
            </a:r>
            <a:endParaRPr b="0" i="0" sz="4400" u="none" cap="none" strike="noStrike">
              <a:solidFill>
                <a:srgbClr val="0000FF"/>
              </a:solidFill>
              <a:latin typeface="Calibri"/>
              <a:ea typeface="Calibri"/>
              <a:cs typeface="Calibri"/>
              <a:sym typeface="Calibri"/>
            </a:endParaRPr>
          </a:p>
        </p:txBody>
      </p:sp>
      <p:pic>
        <p:nvPicPr>
          <p:cNvPr id="1178" name="Google Shape;1178;g23afcb6ccb3_4_107"/>
          <p:cNvPicPr preferRelativeResize="0"/>
          <p:nvPr/>
        </p:nvPicPr>
        <p:blipFill rotWithShape="1">
          <a:blip r:embed="rId4">
            <a:alphaModFix/>
          </a:blip>
          <a:srcRect b="0" l="0" r="0" t="0"/>
          <a:stretch/>
        </p:blipFill>
        <p:spPr>
          <a:xfrm>
            <a:off x="1068588" y="5667718"/>
            <a:ext cx="5648325" cy="1143000"/>
          </a:xfrm>
          <a:prstGeom prst="rect">
            <a:avLst/>
          </a:prstGeom>
          <a:noFill/>
          <a:ln>
            <a:noFill/>
          </a:ln>
        </p:spPr>
      </p:pic>
      <p:pic>
        <p:nvPicPr>
          <p:cNvPr id="1179" name="Google Shape;1179;g23afcb6ccb3_4_107"/>
          <p:cNvPicPr preferRelativeResize="0"/>
          <p:nvPr/>
        </p:nvPicPr>
        <p:blipFill rotWithShape="1">
          <a:blip r:embed="rId5">
            <a:alphaModFix/>
          </a:blip>
          <a:srcRect b="0" l="0" r="0" t="0"/>
          <a:stretch/>
        </p:blipFill>
        <p:spPr>
          <a:xfrm>
            <a:off x="1068604" y="8530202"/>
            <a:ext cx="3313473" cy="2177425"/>
          </a:xfrm>
          <a:prstGeom prst="rect">
            <a:avLst/>
          </a:prstGeom>
          <a:noFill/>
          <a:ln>
            <a:noFill/>
          </a:ln>
        </p:spPr>
      </p:pic>
      <p:pic>
        <p:nvPicPr>
          <p:cNvPr id="1180" name="Google Shape;1180;g23afcb6ccb3_4_107"/>
          <p:cNvPicPr preferRelativeResize="0"/>
          <p:nvPr/>
        </p:nvPicPr>
        <p:blipFill rotWithShape="1">
          <a:blip r:embed="rId6">
            <a:alphaModFix/>
          </a:blip>
          <a:srcRect b="0" l="0" r="0" t="0"/>
          <a:stretch/>
        </p:blipFill>
        <p:spPr>
          <a:xfrm>
            <a:off x="768937" y="12632703"/>
            <a:ext cx="11103650" cy="884525"/>
          </a:xfrm>
          <a:prstGeom prst="rect">
            <a:avLst/>
          </a:prstGeom>
          <a:noFill/>
          <a:ln>
            <a:noFill/>
          </a:ln>
        </p:spPr>
      </p:pic>
      <p:pic>
        <p:nvPicPr>
          <p:cNvPr id="1181" name="Google Shape;1181;g23afcb6ccb3_4_107"/>
          <p:cNvPicPr preferRelativeResize="0"/>
          <p:nvPr/>
        </p:nvPicPr>
        <p:blipFill rotWithShape="1">
          <a:blip r:embed="rId7">
            <a:alphaModFix/>
          </a:blip>
          <a:srcRect b="0" l="0" r="0" t="0"/>
          <a:stretch/>
        </p:blipFill>
        <p:spPr>
          <a:xfrm>
            <a:off x="768925" y="14103672"/>
            <a:ext cx="10161939" cy="549523"/>
          </a:xfrm>
          <a:prstGeom prst="rect">
            <a:avLst/>
          </a:prstGeom>
          <a:noFill/>
          <a:ln>
            <a:noFill/>
          </a:ln>
        </p:spPr>
      </p:pic>
      <p:pic>
        <p:nvPicPr>
          <p:cNvPr id="1182" name="Google Shape;1182;g23afcb6ccb3_4_107"/>
          <p:cNvPicPr preferRelativeResize="0"/>
          <p:nvPr/>
        </p:nvPicPr>
        <p:blipFill rotWithShape="1">
          <a:blip r:embed="rId8">
            <a:alphaModFix/>
          </a:blip>
          <a:srcRect b="0" l="0" r="0" t="0"/>
          <a:stretch/>
        </p:blipFill>
        <p:spPr>
          <a:xfrm>
            <a:off x="14784613" y="12816847"/>
            <a:ext cx="2389872" cy="3554828"/>
          </a:xfrm>
          <a:prstGeom prst="rect">
            <a:avLst/>
          </a:prstGeom>
          <a:noFill/>
          <a:ln>
            <a:noFill/>
          </a:ln>
        </p:spPr>
      </p:pic>
      <p:pic>
        <p:nvPicPr>
          <p:cNvPr id="1183" name="Google Shape;1183;g23afcb6ccb3_4_107"/>
          <p:cNvPicPr preferRelativeResize="0"/>
          <p:nvPr/>
        </p:nvPicPr>
        <p:blipFill rotWithShape="1">
          <a:blip r:embed="rId9">
            <a:alphaModFix/>
          </a:blip>
          <a:srcRect b="0" l="0" r="0" t="0"/>
          <a:stretch/>
        </p:blipFill>
        <p:spPr>
          <a:xfrm>
            <a:off x="17869023" y="12519312"/>
            <a:ext cx="5648326" cy="1743103"/>
          </a:xfrm>
          <a:prstGeom prst="rect">
            <a:avLst/>
          </a:prstGeom>
          <a:noFill/>
          <a:ln>
            <a:noFill/>
          </a:ln>
        </p:spPr>
      </p:pic>
      <p:pic>
        <p:nvPicPr>
          <p:cNvPr id="1184" name="Google Shape;1184;g23afcb6ccb3_4_107"/>
          <p:cNvPicPr preferRelativeResize="0"/>
          <p:nvPr/>
        </p:nvPicPr>
        <p:blipFill rotWithShape="1">
          <a:blip r:embed="rId10">
            <a:alphaModFix/>
          </a:blip>
          <a:srcRect b="0" l="0" r="0" t="0"/>
          <a:stretch/>
        </p:blipFill>
        <p:spPr>
          <a:xfrm>
            <a:off x="17916398" y="14519724"/>
            <a:ext cx="4885075" cy="1743100"/>
          </a:xfrm>
          <a:prstGeom prst="rect">
            <a:avLst/>
          </a:prstGeom>
          <a:noFill/>
          <a:ln>
            <a:noFill/>
          </a:ln>
        </p:spPr>
      </p:pic>
      <p:pic>
        <p:nvPicPr>
          <p:cNvPr id="1185" name="Google Shape;1185;g23afcb6ccb3_4_107"/>
          <p:cNvPicPr preferRelativeResize="0"/>
          <p:nvPr/>
        </p:nvPicPr>
        <p:blipFill rotWithShape="1">
          <a:blip r:embed="rId11">
            <a:alphaModFix/>
          </a:blip>
          <a:srcRect b="0" l="0" r="0" t="0"/>
          <a:stretch/>
        </p:blipFill>
        <p:spPr>
          <a:xfrm>
            <a:off x="14546063" y="17425922"/>
            <a:ext cx="7038975" cy="1257300"/>
          </a:xfrm>
          <a:prstGeom prst="rect">
            <a:avLst/>
          </a:prstGeom>
          <a:noFill/>
          <a:ln>
            <a:noFill/>
          </a:ln>
        </p:spPr>
      </p:pic>
      <p:pic>
        <p:nvPicPr>
          <p:cNvPr id="1186" name="Google Shape;1186;g23afcb6ccb3_4_107"/>
          <p:cNvPicPr preferRelativeResize="0"/>
          <p:nvPr/>
        </p:nvPicPr>
        <p:blipFill rotWithShape="1">
          <a:blip r:embed="rId12">
            <a:alphaModFix/>
          </a:blip>
          <a:srcRect b="0" l="0" r="0" t="0"/>
          <a:stretch/>
        </p:blipFill>
        <p:spPr>
          <a:xfrm>
            <a:off x="14546063" y="18939759"/>
            <a:ext cx="5800725" cy="809625"/>
          </a:xfrm>
          <a:prstGeom prst="rect">
            <a:avLst/>
          </a:prstGeom>
          <a:noFill/>
          <a:ln>
            <a:noFill/>
          </a:ln>
        </p:spPr>
      </p:pic>
      <p:pic>
        <p:nvPicPr>
          <p:cNvPr id="1187" name="Google Shape;1187;g23afcb6ccb3_4_107"/>
          <p:cNvPicPr preferRelativeResize="0"/>
          <p:nvPr/>
        </p:nvPicPr>
        <p:blipFill rotWithShape="1">
          <a:blip r:embed="rId13">
            <a:alphaModFix/>
          </a:blip>
          <a:srcRect b="0" l="0" r="0" t="0"/>
          <a:stretch/>
        </p:blipFill>
        <p:spPr>
          <a:xfrm>
            <a:off x="33713938" y="10249421"/>
            <a:ext cx="3249774" cy="3554829"/>
          </a:xfrm>
          <a:prstGeom prst="rect">
            <a:avLst/>
          </a:prstGeom>
          <a:noFill/>
          <a:ln>
            <a:noFill/>
          </a:ln>
        </p:spPr>
      </p:pic>
      <p:pic>
        <p:nvPicPr>
          <p:cNvPr id="1188" name="Google Shape;1188;g23afcb6ccb3_4_107"/>
          <p:cNvPicPr preferRelativeResize="0"/>
          <p:nvPr/>
        </p:nvPicPr>
        <p:blipFill rotWithShape="1">
          <a:blip r:embed="rId6">
            <a:alphaModFix/>
          </a:blip>
          <a:srcRect b="0" l="0" r="0" t="0"/>
          <a:stretch/>
        </p:blipFill>
        <p:spPr>
          <a:xfrm>
            <a:off x="29787012" y="15893328"/>
            <a:ext cx="11103650" cy="884525"/>
          </a:xfrm>
          <a:prstGeom prst="rect">
            <a:avLst/>
          </a:prstGeom>
          <a:noFill/>
          <a:ln>
            <a:noFill/>
          </a:ln>
        </p:spPr>
      </p:pic>
      <p:pic>
        <p:nvPicPr>
          <p:cNvPr id="1189" name="Google Shape;1189;g23afcb6ccb3_4_107"/>
          <p:cNvPicPr preferRelativeResize="0"/>
          <p:nvPr/>
        </p:nvPicPr>
        <p:blipFill rotWithShape="1">
          <a:blip r:embed="rId7">
            <a:alphaModFix/>
          </a:blip>
          <a:srcRect b="0" l="0" r="0" t="0"/>
          <a:stretch/>
        </p:blipFill>
        <p:spPr>
          <a:xfrm>
            <a:off x="30257850" y="17174722"/>
            <a:ext cx="10161939" cy="549523"/>
          </a:xfrm>
          <a:prstGeom prst="rect">
            <a:avLst/>
          </a:prstGeom>
          <a:noFill/>
          <a:ln>
            <a:noFill/>
          </a:ln>
        </p:spPr>
      </p:pic>
      <p:pic>
        <p:nvPicPr>
          <p:cNvPr id="1190" name="Google Shape;1190;g23afcb6ccb3_4_107"/>
          <p:cNvPicPr preferRelativeResize="0"/>
          <p:nvPr/>
        </p:nvPicPr>
        <p:blipFill rotWithShape="1">
          <a:blip r:embed="rId14">
            <a:alphaModFix/>
          </a:blip>
          <a:srcRect b="0" l="0" r="0" t="0"/>
          <a:stretch/>
        </p:blipFill>
        <p:spPr>
          <a:xfrm>
            <a:off x="29303701" y="20781746"/>
            <a:ext cx="10626439" cy="2259712"/>
          </a:xfrm>
          <a:prstGeom prst="rect">
            <a:avLst/>
          </a:prstGeom>
          <a:noFill/>
          <a:ln>
            <a:noFill/>
          </a:ln>
        </p:spPr>
      </p:pic>
      <p:pic>
        <p:nvPicPr>
          <p:cNvPr id="1191" name="Google Shape;1191;g23afcb6ccb3_4_107"/>
          <p:cNvPicPr preferRelativeResize="0"/>
          <p:nvPr/>
        </p:nvPicPr>
        <p:blipFill rotWithShape="1">
          <a:blip r:embed="rId15">
            <a:alphaModFix/>
          </a:blip>
          <a:srcRect b="0" l="0" r="0" t="0"/>
          <a:stretch/>
        </p:blipFill>
        <p:spPr>
          <a:xfrm>
            <a:off x="41141388" y="20781747"/>
            <a:ext cx="1918479" cy="3554828"/>
          </a:xfrm>
          <a:prstGeom prst="rect">
            <a:avLst/>
          </a:prstGeom>
          <a:noFill/>
          <a:ln>
            <a:noFill/>
          </a:ln>
        </p:spPr>
      </p:pic>
      <p:pic>
        <p:nvPicPr>
          <p:cNvPr id="1192" name="Google Shape;1192;g23afcb6ccb3_4_107"/>
          <p:cNvPicPr preferRelativeResize="0"/>
          <p:nvPr/>
        </p:nvPicPr>
        <p:blipFill rotWithShape="1">
          <a:blip r:embed="rId16">
            <a:alphaModFix/>
          </a:blip>
          <a:srcRect b="0" l="0" r="0" t="0"/>
          <a:stretch/>
        </p:blipFill>
        <p:spPr>
          <a:xfrm>
            <a:off x="14546063" y="6599737"/>
            <a:ext cx="9486900" cy="1685925"/>
          </a:xfrm>
          <a:prstGeom prst="rect">
            <a:avLst/>
          </a:prstGeom>
          <a:noFill/>
          <a:ln>
            <a:noFill/>
          </a:ln>
        </p:spPr>
      </p:pic>
      <p:sp>
        <p:nvSpPr>
          <p:cNvPr id="1193" name="Google Shape;1193;g23afcb6ccb3_4_107"/>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g23afcb6ccb3_5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#41</a:t>
            </a:r>
            <a:r>
              <a:rPr lang="en-US" sz="10080"/>
              <a:t>	Start: </a:t>
            </a:r>
            <a:r>
              <a:rPr lang="en-US" sz="10080">
                <a:solidFill>
                  <a:srgbClr val="0B5394"/>
                </a:solidFill>
              </a:rPr>
              <a:t>31476</a:t>
            </a:r>
            <a:r>
              <a:rPr lang="en-US" sz="10080"/>
              <a:t>		Stop: </a:t>
            </a:r>
            <a:r>
              <a:rPr lang="en-US" sz="10080">
                <a:solidFill>
                  <a:srgbClr val="0B5394"/>
                </a:solidFill>
              </a:rPr>
              <a:t>31745</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200" name="Google Shape;1200;g23afcb6ccb3_5_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Glimmer first</a:t>
            </a:r>
            <a:endParaRPr sz="4400"/>
          </a:p>
          <a:p>
            <a:pPr indent="0" lvl="0" marL="45720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No</a:t>
            </a:r>
            <a:endParaRPr/>
          </a:p>
          <a:p>
            <a:pPr indent="0" lvl="1" marL="0" rtl="0" algn="l">
              <a:lnSpc>
                <a:spcPct val="90000"/>
              </a:lnSpc>
              <a:spcBef>
                <a:spcPts val="1800"/>
              </a:spcBef>
              <a:spcAft>
                <a:spcPts val="0"/>
              </a:spcAft>
              <a:buClr>
                <a:schemeClr val="dk1"/>
              </a:buClr>
              <a:buSzPts val="4400"/>
              <a:buNone/>
            </a:pPr>
            <a:r>
              <a:t/>
            </a:r>
            <a:endParaRPr/>
          </a:p>
          <a:p>
            <a:pPr indent="0" lvl="1" marL="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1201" name="Google Shape;1201;g23afcb6ccb3_5_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z=2.14, final=-4.326</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NCBI Blast:</a:t>
            </a:r>
            <a:r>
              <a:rPr b="0" i="0" lang="en-US" sz="4400" u="none" cap="none" strike="noStrike">
                <a:solidFill>
                  <a:schemeClr val="dk1"/>
                </a:solidFill>
                <a:latin typeface="Calibri"/>
                <a:ea typeface="Calibri"/>
                <a:cs typeface="Calibri"/>
                <a:sym typeface="Calibri"/>
              </a:rPr>
              <a:t> Tempo- Evalue: 0,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0.0,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9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202" name="Google Shape;1202;g23afcb6ccb3_5_0"/>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Tempo_40 and OneinaGillian_40, upstream of lysin A, downstream of minor tail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Tempo_40,  e= 1e-44, function unkown, phagesdb;  Phage OneinaGillian, hypothetical protein, e= 1e-53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203" name="Google Shape;1203;g23afcb6ccb3_5_0"/>
          <p:cNvPicPr preferRelativeResize="0"/>
          <p:nvPr/>
        </p:nvPicPr>
        <p:blipFill rotWithShape="1">
          <a:blip r:embed="rId4">
            <a:alphaModFix/>
          </a:blip>
          <a:srcRect b="0" l="0" r="0" t="0"/>
          <a:stretch/>
        </p:blipFill>
        <p:spPr>
          <a:xfrm>
            <a:off x="768925" y="5401875"/>
            <a:ext cx="6973742" cy="1239275"/>
          </a:xfrm>
          <a:prstGeom prst="rect">
            <a:avLst/>
          </a:prstGeom>
          <a:noFill/>
          <a:ln>
            <a:noFill/>
          </a:ln>
        </p:spPr>
      </p:pic>
      <p:pic>
        <p:nvPicPr>
          <p:cNvPr id="1204" name="Google Shape;1204;g23afcb6ccb3_5_0"/>
          <p:cNvPicPr preferRelativeResize="0"/>
          <p:nvPr/>
        </p:nvPicPr>
        <p:blipFill rotWithShape="1">
          <a:blip r:embed="rId5">
            <a:alphaModFix/>
          </a:blip>
          <a:srcRect b="0" l="0" r="0" t="0"/>
          <a:stretch/>
        </p:blipFill>
        <p:spPr>
          <a:xfrm>
            <a:off x="1431297" y="7686673"/>
            <a:ext cx="3021725" cy="2939500"/>
          </a:xfrm>
          <a:prstGeom prst="rect">
            <a:avLst/>
          </a:prstGeom>
          <a:noFill/>
          <a:ln>
            <a:noFill/>
          </a:ln>
        </p:spPr>
      </p:pic>
      <p:pic>
        <p:nvPicPr>
          <p:cNvPr id="1205" name="Google Shape;1205;g23afcb6ccb3_5_0"/>
          <p:cNvPicPr preferRelativeResize="0"/>
          <p:nvPr/>
        </p:nvPicPr>
        <p:blipFill rotWithShape="1">
          <a:blip r:embed="rId6">
            <a:alphaModFix/>
          </a:blip>
          <a:srcRect b="0" l="0" r="0" t="0"/>
          <a:stretch/>
        </p:blipFill>
        <p:spPr>
          <a:xfrm>
            <a:off x="186389" y="16756108"/>
            <a:ext cx="11966499" cy="1730347"/>
          </a:xfrm>
          <a:prstGeom prst="rect">
            <a:avLst/>
          </a:prstGeom>
          <a:noFill/>
          <a:ln>
            <a:noFill/>
          </a:ln>
        </p:spPr>
      </p:pic>
      <p:pic>
        <p:nvPicPr>
          <p:cNvPr id="1206" name="Google Shape;1206;g23afcb6ccb3_5_0"/>
          <p:cNvPicPr preferRelativeResize="0"/>
          <p:nvPr/>
        </p:nvPicPr>
        <p:blipFill rotWithShape="1">
          <a:blip r:embed="rId7">
            <a:alphaModFix/>
          </a:blip>
          <a:srcRect b="0" l="0" r="0" t="0"/>
          <a:stretch/>
        </p:blipFill>
        <p:spPr>
          <a:xfrm>
            <a:off x="186400" y="13479526"/>
            <a:ext cx="11966500" cy="1239275"/>
          </a:xfrm>
          <a:prstGeom prst="rect">
            <a:avLst/>
          </a:prstGeom>
          <a:noFill/>
          <a:ln>
            <a:noFill/>
          </a:ln>
        </p:spPr>
      </p:pic>
      <p:pic>
        <p:nvPicPr>
          <p:cNvPr id="1207" name="Google Shape;1207;g23afcb6ccb3_5_0"/>
          <p:cNvPicPr preferRelativeResize="0"/>
          <p:nvPr/>
        </p:nvPicPr>
        <p:blipFill rotWithShape="1">
          <a:blip r:embed="rId8">
            <a:alphaModFix/>
          </a:blip>
          <a:srcRect b="0" l="0" r="0" t="0"/>
          <a:stretch/>
        </p:blipFill>
        <p:spPr>
          <a:xfrm>
            <a:off x="13872563" y="5593405"/>
            <a:ext cx="9401175" cy="2667000"/>
          </a:xfrm>
          <a:prstGeom prst="rect">
            <a:avLst/>
          </a:prstGeom>
          <a:noFill/>
          <a:ln>
            <a:noFill/>
          </a:ln>
        </p:spPr>
      </p:pic>
      <p:pic>
        <p:nvPicPr>
          <p:cNvPr id="1208" name="Google Shape;1208;g23afcb6ccb3_5_0"/>
          <p:cNvPicPr preferRelativeResize="0"/>
          <p:nvPr/>
        </p:nvPicPr>
        <p:blipFill rotWithShape="1">
          <a:blip r:embed="rId9">
            <a:alphaModFix/>
          </a:blip>
          <a:srcRect b="0" l="0" r="0" t="0"/>
          <a:stretch/>
        </p:blipFill>
        <p:spPr>
          <a:xfrm>
            <a:off x="13294688" y="11597381"/>
            <a:ext cx="3586918" cy="3602182"/>
          </a:xfrm>
          <a:prstGeom prst="rect">
            <a:avLst/>
          </a:prstGeom>
          <a:noFill/>
          <a:ln>
            <a:noFill/>
          </a:ln>
        </p:spPr>
      </p:pic>
      <p:pic>
        <p:nvPicPr>
          <p:cNvPr id="1209" name="Google Shape;1209;g23afcb6ccb3_5_0"/>
          <p:cNvPicPr preferRelativeResize="0"/>
          <p:nvPr/>
        </p:nvPicPr>
        <p:blipFill rotWithShape="1">
          <a:blip r:embed="rId10">
            <a:alphaModFix/>
          </a:blip>
          <a:srcRect b="0" l="0" r="0" t="0"/>
          <a:stretch/>
        </p:blipFill>
        <p:spPr>
          <a:xfrm>
            <a:off x="13294700" y="15199550"/>
            <a:ext cx="3586901" cy="1855470"/>
          </a:xfrm>
          <a:prstGeom prst="rect">
            <a:avLst/>
          </a:prstGeom>
          <a:noFill/>
          <a:ln>
            <a:noFill/>
          </a:ln>
        </p:spPr>
      </p:pic>
      <p:pic>
        <p:nvPicPr>
          <p:cNvPr id="1210" name="Google Shape;1210;g23afcb6ccb3_5_0"/>
          <p:cNvPicPr preferRelativeResize="0"/>
          <p:nvPr/>
        </p:nvPicPr>
        <p:blipFill rotWithShape="1">
          <a:blip r:embed="rId11">
            <a:alphaModFix/>
          </a:blip>
          <a:srcRect b="0" l="0" r="0" t="0"/>
          <a:stretch/>
        </p:blipFill>
        <p:spPr>
          <a:xfrm>
            <a:off x="18023388" y="11914906"/>
            <a:ext cx="2298574" cy="3602182"/>
          </a:xfrm>
          <a:prstGeom prst="rect">
            <a:avLst/>
          </a:prstGeom>
          <a:noFill/>
          <a:ln>
            <a:noFill/>
          </a:ln>
        </p:spPr>
      </p:pic>
      <p:pic>
        <p:nvPicPr>
          <p:cNvPr id="1211" name="Google Shape;1211;g23afcb6ccb3_5_0"/>
          <p:cNvPicPr preferRelativeResize="0"/>
          <p:nvPr/>
        </p:nvPicPr>
        <p:blipFill rotWithShape="1">
          <a:blip r:embed="rId12">
            <a:alphaModFix/>
          </a:blip>
          <a:srcRect b="0" l="0" r="0" t="0"/>
          <a:stretch/>
        </p:blipFill>
        <p:spPr>
          <a:xfrm>
            <a:off x="18023382" y="15658146"/>
            <a:ext cx="2298550" cy="938267"/>
          </a:xfrm>
          <a:prstGeom prst="rect">
            <a:avLst/>
          </a:prstGeom>
          <a:noFill/>
          <a:ln>
            <a:noFill/>
          </a:ln>
        </p:spPr>
      </p:pic>
      <p:pic>
        <p:nvPicPr>
          <p:cNvPr id="1212" name="Google Shape;1212;g23afcb6ccb3_5_0"/>
          <p:cNvPicPr preferRelativeResize="0"/>
          <p:nvPr/>
        </p:nvPicPr>
        <p:blipFill rotWithShape="1">
          <a:blip r:embed="rId13">
            <a:alphaModFix/>
          </a:blip>
          <a:srcRect b="0" l="0" r="0" t="0"/>
          <a:stretch/>
        </p:blipFill>
        <p:spPr>
          <a:xfrm>
            <a:off x="13235413" y="18000668"/>
            <a:ext cx="7258050" cy="2571750"/>
          </a:xfrm>
          <a:prstGeom prst="rect">
            <a:avLst/>
          </a:prstGeom>
          <a:noFill/>
          <a:ln>
            <a:noFill/>
          </a:ln>
        </p:spPr>
      </p:pic>
      <p:pic>
        <p:nvPicPr>
          <p:cNvPr id="1213" name="Google Shape;1213;g23afcb6ccb3_5_0"/>
          <p:cNvPicPr preferRelativeResize="0"/>
          <p:nvPr/>
        </p:nvPicPr>
        <p:blipFill rotWithShape="1">
          <a:blip r:embed="rId14">
            <a:alphaModFix/>
          </a:blip>
          <a:srcRect b="0" l="0" r="0" t="0"/>
          <a:stretch/>
        </p:blipFill>
        <p:spPr>
          <a:xfrm>
            <a:off x="21771675" y="19414140"/>
            <a:ext cx="4224409" cy="523085"/>
          </a:xfrm>
          <a:prstGeom prst="rect">
            <a:avLst/>
          </a:prstGeom>
          <a:noFill/>
          <a:ln>
            <a:noFill/>
          </a:ln>
        </p:spPr>
      </p:pic>
      <p:pic>
        <p:nvPicPr>
          <p:cNvPr id="1214" name="Google Shape;1214;g23afcb6ccb3_5_0"/>
          <p:cNvPicPr preferRelativeResize="0"/>
          <p:nvPr/>
        </p:nvPicPr>
        <p:blipFill rotWithShape="1">
          <a:blip r:embed="rId15">
            <a:alphaModFix/>
          </a:blip>
          <a:srcRect b="0" l="0" r="0" t="0"/>
          <a:stretch/>
        </p:blipFill>
        <p:spPr>
          <a:xfrm>
            <a:off x="20811659" y="18000665"/>
            <a:ext cx="5753100" cy="485775"/>
          </a:xfrm>
          <a:prstGeom prst="rect">
            <a:avLst/>
          </a:prstGeom>
          <a:noFill/>
          <a:ln>
            <a:noFill/>
          </a:ln>
        </p:spPr>
      </p:pic>
      <p:pic>
        <p:nvPicPr>
          <p:cNvPr id="1215" name="Google Shape;1215;g23afcb6ccb3_5_0"/>
          <p:cNvPicPr preferRelativeResize="0"/>
          <p:nvPr/>
        </p:nvPicPr>
        <p:blipFill rotWithShape="1">
          <a:blip r:embed="rId16">
            <a:alphaModFix/>
          </a:blip>
          <a:srcRect b="0" l="0" r="0" t="0"/>
          <a:stretch/>
        </p:blipFill>
        <p:spPr>
          <a:xfrm>
            <a:off x="36126128" y="8917800"/>
            <a:ext cx="5240798" cy="3271925"/>
          </a:xfrm>
          <a:prstGeom prst="rect">
            <a:avLst/>
          </a:prstGeom>
          <a:noFill/>
          <a:ln>
            <a:noFill/>
          </a:ln>
        </p:spPr>
      </p:pic>
      <p:pic>
        <p:nvPicPr>
          <p:cNvPr id="1216" name="Google Shape;1216;g23afcb6ccb3_5_0"/>
          <p:cNvPicPr preferRelativeResize="0"/>
          <p:nvPr/>
        </p:nvPicPr>
        <p:blipFill rotWithShape="1">
          <a:blip r:embed="rId17">
            <a:alphaModFix/>
          </a:blip>
          <a:srcRect b="0" l="0" r="0" t="0"/>
          <a:stretch/>
        </p:blipFill>
        <p:spPr>
          <a:xfrm>
            <a:off x="33211763" y="13904168"/>
            <a:ext cx="9020175" cy="1295400"/>
          </a:xfrm>
          <a:prstGeom prst="rect">
            <a:avLst/>
          </a:prstGeom>
          <a:noFill/>
          <a:ln>
            <a:noFill/>
          </a:ln>
        </p:spPr>
      </p:pic>
      <p:pic>
        <p:nvPicPr>
          <p:cNvPr id="1217" name="Google Shape;1217;g23afcb6ccb3_5_0"/>
          <p:cNvPicPr preferRelativeResize="0"/>
          <p:nvPr/>
        </p:nvPicPr>
        <p:blipFill rotWithShape="1">
          <a:blip r:embed="rId18">
            <a:alphaModFix/>
          </a:blip>
          <a:srcRect b="0" l="0" r="0" t="0"/>
          <a:stretch/>
        </p:blipFill>
        <p:spPr>
          <a:xfrm>
            <a:off x="26395479" y="15517093"/>
            <a:ext cx="6816292" cy="938275"/>
          </a:xfrm>
          <a:prstGeom prst="rect">
            <a:avLst/>
          </a:prstGeom>
          <a:noFill/>
          <a:ln>
            <a:noFill/>
          </a:ln>
        </p:spPr>
      </p:pic>
      <p:pic>
        <p:nvPicPr>
          <p:cNvPr id="1218" name="Google Shape;1218;g23afcb6ccb3_5_0"/>
          <p:cNvPicPr preferRelativeResize="0"/>
          <p:nvPr/>
        </p:nvPicPr>
        <p:blipFill rotWithShape="1">
          <a:blip r:embed="rId19">
            <a:alphaModFix/>
          </a:blip>
          <a:srcRect b="0" l="0" r="0" t="0"/>
          <a:stretch/>
        </p:blipFill>
        <p:spPr>
          <a:xfrm>
            <a:off x="27372438" y="18446288"/>
            <a:ext cx="9134475" cy="2733675"/>
          </a:xfrm>
          <a:prstGeom prst="rect">
            <a:avLst/>
          </a:prstGeom>
          <a:noFill/>
          <a:ln>
            <a:noFill/>
          </a:ln>
        </p:spPr>
      </p:pic>
      <p:pic>
        <p:nvPicPr>
          <p:cNvPr id="1219" name="Google Shape;1219;g23afcb6ccb3_5_0"/>
          <p:cNvPicPr preferRelativeResize="0"/>
          <p:nvPr/>
        </p:nvPicPr>
        <p:blipFill rotWithShape="1">
          <a:blip r:embed="rId20">
            <a:alphaModFix/>
          </a:blip>
          <a:srcRect b="0" l="0" r="0" t="0"/>
          <a:stretch/>
        </p:blipFill>
        <p:spPr>
          <a:xfrm>
            <a:off x="37883300" y="17835592"/>
            <a:ext cx="3021726" cy="2133676"/>
          </a:xfrm>
          <a:prstGeom prst="rect">
            <a:avLst/>
          </a:prstGeom>
          <a:noFill/>
          <a:ln>
            <a:noFill/>
          </a:ln>
        </p:spPr>
      </p:pic>
      <p:pic>
        <p:nvPicPr>
          <p:cNvPr id="1220" name="Google Shape;1220;g23afcb6ccb3_5_0"/>
          <p:cNvPicPr preferRelativeResize="0"/>
          <p:nvPr/>
        </p:nvPicPr>
        <p:blipFill rotWithShape="1">
          <a:blip r:embed="rId21">
            <a:alphaModFix/>
          </a:blip>
          <a:srcRect b="0" l="0" r="0" t="0"/>
          <a:stretch/>
        </p:blipFill>
        <p:spPr>
          <a:xfrm>
            <a:off x="37314615" y="20572425"/>
            <a:ext cx="6343262" cy="1855475"/>
          </a:xfrm>
          <a:prstGeom prst="rect">
            <a:avLst/>
          </a:prstGeom>
          <a:noFill/>
          <a:ln>
            <a:noFill/>
          </a:ln>
        </p:spPr>
      </p:pic>
      <p:pic>
        <p:nvPicPr>
          <p:cNvPr id="1221" name="Google Shape;1221;g23afcb6ccb3_5_0"/>
          <p:cNvPicPr preferRelativeResize="0"/>
          <p:nvPr/>
        </p:nvPicPr>
        <p:blipFill rotWithShape="1">
          <a:blip r:embed="rId22">
            <a:alphaModFix/>
          </a:blip>
          <a:srcRect b="0" l="0" r="0" t="0"/>
          <a:stretch/>
        </p:blipFill>
        <p:spPr>
          <a:xfrm>
            <a:off x="30963700" y="22817565"/>
            <a:ext cx="2905125" cy="333375"/>
          </a:xfrm>
          <a:prstGeom prst="rect">
            <a:avLst/>
          </a:prstGeom>
          <a:noFill/>
          <a:ln>
            <a:noFill/>
          </a:ln>
        </p:spPr>
      </p:pic>
      <p:pic>
        <p:nvPicPr>
          <p:cNvPr id="1222" name="Google Shape;1222;g23afcb6ccb3_5_0"/>
          <p:cNvPicPr preferRelativeResize="0"/>
          <p:nvPr/>
        </p:nvPicPr>
        <p:blipFill rotWithShape="1">
          <a:blip r:embed="rId20">
            <a:alphaModFix/>
          </a:blip>
          <a:srcRect b="0" l="0" r="0" t="0"/>
          <a:stretch/>
        </p:blipFill>
        <p:spPr>
          <a:xfrm>
            <a:off x="40751413" y="23677418"/>
            <a:ext cx="2987386" cy="2109429"/>
          </a:xfrm>
          <a:prstGeom prst="rect">
            <a:avLst/>
          </a:prstGeom>
          <a:noFill/>
          <a:ln>
            <a:noFill/>
          </a:ln>
        </p:spPr>
      </p:pic>
      <p:pic>
        <p:nvPicPr>
          <p:cNvPr id="1223" name="Google Shape;1223;g23afcb6ccb3_5_0"/>
          <p:cNvPicPr preferRelativeResize="0"/>
          <p:nvPr/>
        </p:nvPicPr>
        <p:blipFill rotWithShape="1">
          <a:blip r:embed="rId23">
            <a:alphaModFix/>
          </a:blip>
          <a:srcRect b="0" l="0" r="0" t="0"/>
          <a:stretch/>
        </p:blipFill>
        <p:spPr>
          <a:xfrm>
            <a:off x="33112363" y="23677418"/>
            <a:ext cx="7486650" cy="1885950"/>
          </a:xfrm>
          <a:prstGeom prst="rect">
            <a:avLst/>
          </a:prstGeom>
          <a:noFill/>
          <a:ln>
            <a:noFill/>
          </a:ln>
        </p:spPr>
      </p:pic>
      <p:pic>
        <p:nvPicPr>
          <p:cNvPr id="1224" name="Google Shape;1224;g23afcb6ccb3_5_0"/>
          <p:cNvPicPr preferRelativeResize="0"/>
          <p:nvPr/>
        </p:nvPicPr>
        <p:blipFill rotWithShape="1">
          <a:blip r:embed="rId24">
            <a:alphaModFix/>
          </a:blip>
          <a:srcRect b="0" l="0" r="0" t="0"/>
          <a:stretch/>
        </p:blipFill>
        <p:spPr>
          <a:xfrm>
            <a:off x="29007738" y="26089847"/>
            <a:ext cx="7499191" cy="1340353"/>
          </a:xfrm>
          <a:prstGeom prst="rect">
            <a:avLst/>
          </a:prstGeom>
          <a:noFill/>
          <a:ln>
            <a:noFill/>
          </a:ln>
        </p:spPr>
      </p:pic>
      <p:sp>
        <p:nvSpPr>
          <p:cNvPr id="1225" name="Google Shape;1225;g23afcb6ccb3_5_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g23afcb6ccb3_4_20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#42</a:t>
            </a:r>
            <a:r>
              <a:rPr lang="en-US" sz="10080"/>
              <a:t>	 Start:	 31805 	Stop: 	32287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232" name="Google Shape;1232;g23afcb6ccb3_4_20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RobinRose and Tempo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233" name="Google Shape;1233;g23afcb6ccb3_4_208"/>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3.131, final = -2.906</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Tempo</a:t>
            </a:r>
            <a:r>
              <a:rPr b="0" i="0" lang="en-US" sz="4400" u="none" cap="none" strike="noStrike">
                <a:solidFill>
                  <a:schemeClr val="dk1"/>
                </a:solidFill>
                <a:latin typeface="Calibri"/>
                <a:ea typeface="Calibri"/>
                <a:cs typeface="Calibri"/>
                <a:sym typeface="Calibri"/>
              </a:rPr>
              <a:t>, 1:1, e-value: 2e-83, 5e-83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Tempo</a:t>
            </a:r>
            <a:r>
              <a:rPr b="0" i="0" lang="en-US" sz="4400" u="none" cap="none" strike="noStrike">
                <a:solidFill>
                  <a:schemeClr val="dk1"/>
                </a:solidFill>
                <a:latin typeface="Calibri"/>
                <a:ea typeface="Calibri"/>
                <a:cs typeface="Calibri"/>
                <a:sym typeface="Calibri"/>
              </a:rPr>
              <a:t>, 1:1, e-value: 8e-107, 3e-106</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59 bp gap</a:t>
            </a:r>
            <a:endParaRPr b="0" i="0" sz="1400" u="none" cap="none" strike="noStrike">
              <a:solidFill>
                <a:srgbClr val="000000"/>
              </a:solidFill>
              <a:highlight>
                <a:srgbClr val="FFFF00"/>
              </a:highlight>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highlight>
                  <a:srgbClr val="FFFF00"/>
                </a:highlight>
                <a:latin typeface="Calibri"/>
                <a:ea typeface="Calibri"/>
                <a:cs typeface="Calibri"/>
                <a:sym typeface="Calibri"/>
              </a:rPr>
              <a:t>Gap is too small, so no coding potential.</a:t>
            </a:r>
            <a:endParaRPr b="0" i="0" sz="1400" u="none" cap="none" strike="noStrike">
              <a:solidFill>
                <a:srgbClr val="000000"/>
              </a:solidFill>
              <a:highlight>
                <a:srgbClr val="FFFF00"/>
              </a:highlight>
              <a:latin typeface="Arial"/>
              <a:ea typeface="Arial"/>
              <a:cs typeface="Arial"/>
              <a:sym typeface="Arial"/>
            </a:endParaRPr>
          </a:p>
        </p:txBody>
      </p:sp>
      <p:pic>
        <p:nvPicPr>
          <p:cNvPr id="1234" name="Google Shape;1234;g23afcb6ccb3_4_208"/>
          <p:cNvPicPr preferRelativeResize="0"/>
          <p:nvPr/>
        </p:nvPicPr>
        <p:blipFill rotWithShape="1">
          <a:blip r:embed="rId3">
            <a:alphaModFix/>
          </a:blip>
          <a:srcRect b="0" l="0" r="0" t="0"/>
          <a:stretch/>
        </p:blipFill>
        <p:spPr>
          <a:xfrm>
            <a:off x="768931" y="5301378"/>
            <a:ext cx="8632551" cy="1075525"/>
          </a:xfrm>
          <a:prstGeom prst="rect">
            <a:avLst/>
          </a:prstGeom>
          <a:noFill/>
          <a:ln>
            <a:noFill/>
          </a:ln>
        </p:spPr>
      </p:pic>
      <p:pic>
        <p:nvPicPr>
          <p:cNvPr id="1235" name="Google Shape;1235;g23afcb6ccb3_4_208"/>
          <p:cNvPicPr preferRelativeResize="0"/>
          <p:nvPr/>
        </p:nvPicPr>
        <p:blipFill rotWithShape="1">
          <a:blip r:embed="rId4">
            <a:alphaModFix/>
          </a:blip>
          <a:srcRect b="0" l="0" r="0" t="0"/>
          <a:stretch/>
        </p:blipFill>
        <p:spPr>
          <a:xfrm>
            <a:off x="768929" y="7603127"/>
            <a:ext cx="2795706" cy="2177425"/>
          </a:xfrm>
          <a:prstGeom prst="rect">
            <a:avLst/>
          </a:prstGeom>
          <a:noFill/>
          <a:ln>
            <a:noFill/>
          </a:ln>
        </p:spPr>
      </p:pic>
      <p:pic>
        <p:nvPicPr>
          <p:cNvPr id="1236" name="Google Shape;1236;g23afcb6ccb3_4_208"/>
          <p:cNvPicPr preferRelativeResize="0"/>
          <p:nvPr/>
        </p:nvPicPr>
        <p:blipFill rotWithShape="1">
          <a:blip r:embed="rId5">
            <a:alphaModFix/>
          </a:blip>
          <a:srcRect b="0" l="0" r="0" t="0"/>
          <a:stretch/>
        </p:blipFill>
        <p:spPr>
          <a:xfrm>
            <a:off x="768928" y="12055627"/>
            <a:ext cx="6750635" cy="1075525"/>
          </a:xfrm>
          <a:prstGeom prst="rect">
            <a:avLst/>
          </a:prstGeom>
          <a:noFill/>
          <a:ln>
            <a:noFill/>
          </a:ln>
        </p:spPr>
      </p:pic>
      <p:pic>
        <p:nvPicPr>
          <p:cNvPr id="1237" name="Google Shape;1237;g23afcb6ccb3_4_208"/>
          <p:cNvPicPr preferRelativeResize="0"/>
          <p:nvPr/>
        </p:nvPicPr>
        <p:blipFill rotWithShape="1">
          <a:blip r:embed="rId6">
            <a:alphaModFix/>
          </a:blip>
          <a:srcRect b="0" l="0" r="0" t="0"/>
          <a:stretch/>
        </p:blipFill>
        <p:spPr>
          <a:xfrm>
            <a:off x="567475" y="13417548"/>
            <a:ext cx="12022651" cy="854550"/>
          </a:xfrm>
          <a:prstGeom prst="rect">
            <a:avLst/>
          </a:prstGeom>
          <a:noFill/>
          <a:ln>
            <a:noFill/>
          </a:ln>
        </p:spPr>
      </p:pic>
      <p:pic>
        <p:nvPicPr>
          <p:cNvPr id="1238" name="Google Shape;1238;g23afcb6ccb3_4_208"/>
          <p:cNvPicPr preferRelativeResize="0"/>
          <p:nvPr/>
        </p:nvPicPr>
        <p:blipFill rotWithShape="1">
          <a:blip r:embed="rId7">
            <a:alphaModFix/>
          </a:blip>
          <a:srcRect b="0" l="0" r="0" t="0"/>
          <a:stretch/>
        </p:blipFill>
        <p:spPr>
          <a:xfrm>
            <a:off x="13822225" y="6641025"/>
            <a:ext cx="10557951" cy="1924400"/>
          </a:xfrm>
          <a:prstGeom prst="rect">
            <a:avLst/>
          </a:prstGeom>
          <a:noFill/>
          <a:ln>
            <a:noFill/>
          </a:ln>
        </p:spPr>
      </p:pic>
      <p:pic>
        <p:nvPicPr>
          <p:cNvPr id="1239" name="Google Shape;1239;g23afcb6ccb3_4_208"/>
          <p:cNvPicPr preferRelativeResize="0"/>
          <p:nvPr/>
        </p:nvPicPr>
        <p:blipFill rotWithShape="1">
          <a:blip r:embed="rId8">
            <a:alphaModFix/>
          </a:blip>
          <a:srcRect b="0" l="0" r="0" t="0"/>
          <a:stretch/>
        </p:blipFill>
        <p:spPr>
          <a:xfrm>
            <a:off x="13491150" y="10449550"/>
            <a:ext cx="3059750" cy="3271925"/>
          </a:xfrm>
          <a:prstGeom prst="rect">
            <a:avLst/>
          </a:prstGeom>
          <a:noFill/>
          <a:ln>
            <a:noFill/>
          </a:ln>
        </p:spPr>
      </p:pic>
      <p:pic>
        <p:nvPicPr>
          <p:cNvPr id="1240" name="Google Shape;1240;g23afcb6ccb3_4_208"/>
          <p:cNvPicPr preferRelativeResize="0"/>
          <p:nvPr/>
        </p:nvPicPr>
        <p:blipFill rotWithShape="1">
          <a:blip r:embed="rId9">
            <a:alphaModFix/>
          </a:blip>
          <a:srcRect b="0" l="0" r="0" t="0"/>
          <a:stretch/>
        </p:blipFill>
        <p:spPr>
          <a:xfrm>
            <a:off x="13491151" y="14640493"/>
            <a:ext cx="3532334" cy="3602183"/>
          </a:xfrm>
          <a:prstGeom prst="rect">
            <a:avLst/>
          </a:prstGeom>
          <a:noFill/>
          <a:ln>
            <a:noFill/>
          </a:ln>
        </p:spPr>
      </p:pic>
      <p:pic>
        <p:nvPicPr>
          <p:cNvPr id="1241" name="Google Shape;1241;g23afcb6ccb3_4_208"/>
          <p:cNvPicPr preferRelativeResize="0"/>
          <p:nvPr/>
        </p:nvPicPr>
        <p:blipFill rotWithShape="1">
          <a:blip r:embed="rId10">
            <a:alphaModFix/>
          </a:blip>
          <a:srcRect b="0" l="0" r="0" t="0"/>
          <a:stretch/>
        </p:blipFill>
        <p:spPr>
          <a:xfrm>
            <a:off x="13491149" y="19564499"/>
            <a:ext cx="6431949" cy="1358625"/>
          </a:xfrm>
          <a:prstGeom prst="rect">
            <a:avLst/>
          </a:prstGeom>
          <a:noFill/>
          <a:ln>
            <a:noFill/>
          </a:ln>
        </p:spPr>
      </p:pic>
      <p:pic>
        <p:nvPicPr>
          <p:cNvPr id="1242" name="Google Shape;1242;g23afcb6ccb3_4_208"/>
          <p:cNvPicPr preferRelativeResize="0"/>
          <p:nvPr/>
        </p:nvPicPr>
        <p:blipFill rotWithShape="1">
          <a:blip r:embed="rId11">
            <a:alphaModFix/>
          </a:blip>
          <a:srcRect b="0" l="0" r="0" t="0"/>
          <a:stretch/>
        </p:blipFill>
        <p:spPr>
          <a:xfrm>
            <a:off x="20111773" y="19412399"/>
            <a:ext cx="4707451" cy="1662825"/>
          </a:xfrm>
          <a:prstGeom prst="rect">
            <a:avLst/>
          </a:prstGeom>
          <a:noFill/>
          <a:ln>
            <a:noFill/>
          </a:ln>
        </p:spPr>
      </p:pic>
      <p:sp>
        <p:nvSpPr>
          <p:cNvPr id="1243" name="Google Shape;1243;g23afcb6ccb3_4_208"/>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2">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RobinRose_43, downstream from endolysin, and Tempo_41, downstream from lysin A; both are upstream from minor tail proteins.</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RobinRose_43, function unknown, e = 2e-83; NCBI, RobinRose_43, function unknown, e = 8e-107.</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because E values are too high.</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244" name="Google Shape;1244;g23afcb6ccb3_4_208"/>
          <p:cNvPicPr preferRelativeResize="0"/>
          <p:nvPr/>
        </p:nvPicPr>
        <p:blipFill rotWithShape="1">
          <a:blip r:embed="rId13">
            <a:alphaModFix/>
          </a:blip>
          <a:srcRect b="0" l="0" r="0" t="0"/>
          <a:stretch/>
        </p:blipFill>
        <p:spPr>
          <a:xfrm>
            <a:off x="31149299" y="9454925"/>
            <a:ext cx="2081351" cy="2928351"/>
          </a:xfrm>
          <a:prstGeom prst="rect">
            <a:avLst/>
          </a:prstGeom>
          <a:noFill/>
          <a:ln>
            <a:noFill/>
          </a:ln>
        </p:spPr>
      </p:pic>
      <p:pic>
        <p:nvPicPr>
          <p:cNvPr id="1245" name="Google Shape;1245;g23afcb6ccb3_4_208"/>
          <p:cNvPicPr preferRelativeResize="0"/>
          <p:nvPr/>
        </p:nvPicPr>
        <p:blipFill rotWithShape="1">
          <a:blip r:embed="rId14">
            <a:alphaModFix/>
          </a:blip>
          <a:srcRect b="0" l="0" r="0" t="0"/>
          <a:stretch/>
        </p:blipFill>
        <p:spPr>
          <a:xfrm>
            <a:off x="28798113" y="14438425"/>
            <a:ext cx="8439150" cy="1200150"/>
          </a:xfrm>
          <a:prstGeom prst="rect">
            <a:avLst/>
          </a:prstGeom>
          <a:noFill/>
          <a:ln>
            <a:noFill/>
          </a:ln>
        </p:spPr>
      </p:pic>
      <p:pic>
        <p:nvPicPr>
          <p:cNvPr id="1246" name="Google Shape;1246;g23afcb6ccb3_4_208"/>
          <p:cNvPicPr preferRelativeResize="0"/>
          <p:nvPr/>
        </p:nvPicPr>
        <p:blipFill rotWithShape="1">
          <a:blip r:embed="rId15">
            <a:alphaModFix/>
          </a:blip>
          <a:srcRect b="0" l="0" r="0" t="0"/>
          <a:stretch/>
        </p:blipFill>
        <p:spPr>
          <a:xfrm>
            <a:off x="28798125" y="15903643"/>
            <a:ext cx="11930240" cy="596876"/>
          </a:xfrm>
          <a:prstGeom prst="rect">
            <a:avLst/>
          </a:prstGeom>
          <a:noFill/>
          <a:ln>
            <a:noFill/>
          </a:ln>
        </p:spPr>
      </p:pic>
      <p:pic>
        <p:nvPicPr>
          <p:cNvPr id="1247" name="Google Shape;1247;g23afcb6ccb3_4_208"/>
          <p:cNvPicPr preferRelativeResize="0"/>
          <p:nvPr/>
        </p:nvPicPr>
        <p:blipFill rotWithShape="1">
          <a:blip r:embed="rId16">
            <a:alphaModFix/>
          </a:blip>
          <a:srcRect b="0" l="0" r="0" t="0"/>
          <a:stretch/>
        </p:blipFill>
        <p:spPr>
          <a:xfrm>
            <a:off x="28798113" y="18231525"/>
            <a:ext cx="4120805" cy="3602201"/>
          </a:xfrm>
          <a:prstGeom prst="rect">
            <a:avLst/>
          </a:prstGeom>
          <a:noFill/>
          <a:ln>
            <a:noFill/>
          </a:ln>
        </p:spPr>
      </p:pic>
      <p:pic>
        <p:nvPicPr>
          <p:cNvPr id="1248" name="Google Shape;1248;g23afcb6ccb3_4_208"/>
          <p:cNvPicPr preferRelativeResize="0"/>
          <p:nvPr/>
        </p:nvPicPr>
        <p:blipFill rotWithShape="1">
          <a:blip r:embed="rId17">
            <a:alphaModFix/>
          </a:blip>
          <a:srcRect b="0" l="0" r="0" t="0"/>
          <a:stretch/>
        </p:blipFill>
        <p:spPr>
          <a:xfrm>
            <a:off x="33230639" y="18242673"/>
            <a:ext cx="9635060" cy="1662825"/>
          </a:xfrm>
          <a:prstGeom prst="rect">
            <a:avLst/>
          </a:prstGeom>
          <a:noFill/>
          <a:ln>
            <a:noFill/>
          </a:ln>
        </p:spPr>
      </p:pic>
      <p:pic>
        <p:nvPicPr>
          <p:cNvPr id="1249" name="Google Shape;1249;g23afcb6ccb3_4_208"/>
          <p:cNvPicPr preferRelativeResize="0"/>
          <p:nvPr/>
        </p:nvPicPr>
        <p:blipFill rotWithShape="1">
          <a:blip r:embed="rId18">
            <a:alphaModFix/>
          </a:blip>
          <a:srcRect b="0" l="0" r="0" t="0"/>
          <a:stretch/>
        </p:blipFill>
        <p:spPr>
          <a:xfrm>
            <a:off x="33230649" y="20220519"/>
            <a:ext cx="8439150" cy="2445631"/>
          </a:xfrm>
          <a:prstGeom prst="rect">
            <a:avLst/>
          </a:prstGeom>
          <a:noFill/>
          <a:ln>
            <a:noFill/>
          </a:ln>
        </p:spPr>
      </p:pic>
      <p:sp>
        <p:nvSpPr>
          <p:cNvPr id="1250" name="Google Shape;1250;g23afcb6ccb3_4_208"/>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g23afcb6ccb3_4_30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#43</a:t>
            </a:r>
            <a:r>
              <a:rPr lang="en-US" sz="10080"/>
              <a:t>	 Start:	</a:t>
            </a:r>
            <a:r>
              <a:rPr lang="en-US" sz="10080">
                <a:solidFill>
                  <a:srgbClr val="0000FF"/>
                </a:solidFill>
              </a:rPr>
              <a:t>32,277</a:t>
            </a:r>
            <a:r>
              <a:rPr lang="en-US" sz="10080"/>
              <a:t>	Stop: </a:t>
            </a:r>
            <a:r>
              <a:rPr lang="en-US" sz="10080">
                <a:solidFill>
                  <a:srgbClr val="0000FF"/>
                </a:solidFill>
              </a:rPr>
              <a:t>32,465</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257" name="Google Shape;1257;g23afcb6ccb3_4_308"/>
          <p:cNvSpPr txBox="1"/>
          <p:nvPr>
            <p:ph idx="1" type="body"/>
          </p:nvPr>
        </p:nvSpPr>
        <p:spPr>
          <a:xfrm>
            <a:off x="0" y="3224584"/>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a:solidFill>
                <a:srgbClr val="0000FF"/>
              </a:solidFill>
            </a:endParaRPr>
          </a:p>
          <a:p>
            <a:pPr indent="0" lvl="0" marL="0" rtl="0" algn="l">
              <a:lnSpc>
                <a:spcPct val="90000"/>
              </a:lnSpc>
              <a:spcBef>
                <a:spcPts val="3600"/>
              </a:spcBef>
              <a:spcAft>
                <a:spcPts val="0"/>
              </a:spcAft>
              <a:buClr>
                <a:schemeClr val="dk1"/>
              </a:buClr>
              <a:buSzPts val="4400"/>
              <a:buNone/>
            </a:pPr>
            <a:r>
              <a:rPr lang="en-US" sz="4400"/>
              <a:t>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RobinRose are the most similar</a:t>
            </a:r>
            <a:endParaRPr sz="4800">
              <a:solidFill>
                <a:srgbClr val="0000FF"/>
              </a:solidFill>
            </a:endParaRPr>
          </a:p>
          <a:p>
            <a:pPr indent="0" lvl="0" marL="45720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1258" name="Google Shape;1258;g23afcb6ccb3_4_308"/>
          <p:cNvSpPr txBox="1"/>
          <p:nvPr/>
        </p:nvSpPr>
        <p:spPr>
          <a:xfrm>
            <a:off x="137702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32,277</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z=2.965. final=-</a:t>
            </a:r>
            <a:r>
              <a:rPr b="0" i="0" lang="en-US" sz="4400" u="none" cap="none" strike="noStrike">
                <a:solidFill>
                  <a:srgbClr val="0000FF"/>
                </a:solidFill>
                <a:highlight>
                  <a:srgbClr val="FFFFFF"/>
                </a:highlight>
                <a:latin typeface="Calibri"/>
                <a:ea typeface="Calibri"/>
                <a:cs typeface="Calibri"/>
                <a:sym typeface="Calibri"/>
              </a:rPr>
              <a:t>3.254</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Tempo, RobinRose, 1:1. e-values: 3e-29, 3e-29</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OneInAGillian, Marcie 1:1, e-values: 5e-37, 4e-33</a:t>
            </a: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No, but called 100% of the time when present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-11 bp overlap, no gap.</a:t>
            </a:r>
            <a:endParaRPr b="0" i="0" sz="1400" u="none" cap="none" strike="noStrike">
              <a:solidFill>
                <a:srgbClr val="000000"/>
              </a:solidFill>
              <a:latin typeface="Arial"/>
              <a:ea typeface="Arial"/>
              <a:cs typeface="Arial"/>
              <a:sym typeface="Arial"/>
            </a:endParaRPr>
          </a:p>
        </p:txBody>
      </p:sp>
      <p:sp>
        <p:nvSpPr>
          <p:cNvPr id="1259" name="Google Shape;1259;g23afcb6ccb3_4_308"/>
          <p:cNvSpPr txBox="1"/>
          <p:nvPr/>
        </p:nvSpPr>
        <p:spPr>
          <a:xfrm>
            <a:off x="28442198"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No Known Function</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OneInAGillian_42 and Tempo_42. Located downstream of genes with no known function, and upstream of Lysin A.</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OneInAGillian_42, NKF, NCBI, e=5e-37/Tempo_42, NKF, PhagesDB, e=3e-29</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have a prob under 70%.</a:t>
            </a:r>
            <a:endParaRPr b="0" i="0" sz="4400" u="none" cap="none" strike="noStrike">
              <a:solidFill>
                <a:srgbClr val="0000FF"/>
              </a:solidFill>
              <a:latin typeface="Calibri"/>
              <a:ea typeface="Calibri"/>
              <a:cs typeface="Calibri"/>
              <a:sym typeface="Calibri"/>
            </a:endParaRPr>
          </a:p>
        </p:txBody>
      </p:sp>
      <p:pic>
        <p:nvPicPr>
          <p:cNvPr id="1260" name="Google Shape;1260;g23afcb6ccb3_4_308"/>
          <p:cNvPicPr preferRelativeResize="0"/>
          <p:nvPr/>
        </p:nvPicPr>
        <p:blipFill rotWithShape="1">
          <a:blip r:embed="rId4">
            <a:alphaModFix/>
          </a:blip>
          <a:srcRect b="0" l="0" r="0" t="0"/>
          <a:stretch/>
        </p:blipFill>
        <p:spPr>
          <a:xfrm>
            <a:off x="768913" y="5786968"/>
            <a:ext cx="5715000" cy="895350"/>
          </a:xfrm>
          <a:prstGeom prst="rect">
            <a:avLst/>
          </a:prstGeom>
          <a:noFill/>
          <a:ln>
            <a:noFill/>
          </a:ln>
        </p:spPr>
      </p:pic>
      <p:pic>
        <p:nvPicPr>
          <p:cNvPr id="1261" name="Google Shape;1261;g23afcb6ccb3_4_308"/>
          <p:cNvPicPr preferRelativeResize="0"/>
          <p:nvPr/>
        </p:nvPicPr>
        <p:blipFill rotWithShape="1">
          <a:blip r:embed="rId5">
            <a:alphaModFix/>
          </a:blip>
          <a:srcRect b="0" l="0" r="0" t="0"/>
          <a:stretch/>
        </p:blipFill>
        <p:spPr>
          <a:xfrm>
            <a:off x="1148135" y="8498028"/>
            <a:ext cx="1436050" cy="2697000"/>
          </a:xfrm>
          <a:prstGeom prst="rect">
            <a:avLst/>
          </a:prstGeom>
          <a:noFill/>
          <a:ln>
            <a:noFill/>
          </a:ln>
        </p:spPr>
      </p:pic>
      <p:pic>
        <p:nvPicPr>
          <p:cNvPr id="1262" name="Google Shape;1262;g23afcb6ccb3_4_308"/>
          <p:cNvPicPr preferRelativeResize="0"/>
          <p:nvPr/>
        </p:nvPicPr>
        <p:blipFill rotWithShape="1">
          <a:blip r:embed="rId6">
            <a:alphaModFix/>
          </a:blip>
          <a:srcRect b="0" l="0" r="0" t="0"/>
          <a:stretch/>
        </p:blipFill>
        <p:spPr>
          <a:xfrm>
            <a:off x="802250" y="13010727"/>
            <a:ext cx="8999405" cy="1608663"/>
          </a:xfrm>
          <a:prstGeom prst="rect">
            <a:avLst/>
          </a:prstGeom>
          <a:noFill/>
          <a:ln>
            <a:noFill/>
          </a:ln>
        </p:spPr>
      </p:pic>
      <p:pic>
        <p:nvPicPr>
          <p:cNvPr id="1263" name="Google Shape;1263;g23afcb6ccb3_4_308"/>
          <p:cNvPicPr preferRelativeResize="0"/>
          <p:nvPr/>
        </p:nvPicPr>
        <p:blipFill rotWithShape="1">
          <a:blip r:embed="rId7">
            <a:alphaModFix/>
          </a:blip>
          <a:srcRect b="0" l="0" r="0" t="0"/>
          <a:stretch/>
        </p:blipFill>
        <p:spPr>
          <a:xfrm>
            <a:off x="768925" y="15693972"/>
            <a:ext cx="10195756" cy="549523"/>
          </a:xfrm>
          <a:prstGeom prst="rect">
            <a:avLst/>
          </a:prstGeom>
          <a:noFill/>
          <a:ln>
            <a:noFill/>
          </a:ln>
        </p:spPr>
      </p:pic>
      <p:pic>
        <p:nvPicPr>
          <p:cNvPr id="1264" name="Google Shape;1264;g23afcb6ccb3_4_308"/>
          <p:cNvPicPr preferRelativeResize="0"/>
          <p:nvPr/>
        </p:nvPicPr>
        <p:blipFill rotWithShape="1">
          <a:blip r:embed="rId8">
            <a:alphaModFix/>
          </a:blip>
          <a:srcRect b="0" l="0" r="0" t="0"/>
          <a:stretch/>
        </p:blipFill>
        <p:spPr>
          <a:xfrm>
            <a:off x="14326026" y="12297372"/>
            <a:ext cx="5076825" cy="1409700"/>
          </a:xfrm>
          <a:prstGeom prst="rect">
            <a:avLst/>
          </a:prstGeom>
          <a:noFill/>
          <a:ln>
            <a:noFill/>
          </a:ln>
        </p:spPr>
      </p:pic>
      <p:pic>
        <p:nvPicPr>
          <p:cNvPr id="1265" name="Google Shape;1265;g23afcb6ccb3_4_308"/>
          <p:cNvPicPr preferRelativeResize="0"/>
          <p:nvPr/>
        </p:nvPicPr>
        <p:blipFill rotWithShape="1">
          <a:blip r:embed="rId9">
            <a:alphaModFix/>
          </a:blip>
          <a:srcRect b="0" l="0" r="0" t="0"/>
          <a:stretch/>
        </p:blipFill>
        <p:spPr>
          <a:xfrm>
            <a:off x="14316488" y="14281359"/>
            <a:ext cx="5095875" cy="1457325"/>
          </a:xfrm>
          <a:prstGeom prst="rect">
            <a:avLst/>
          </a:prstGeom>
          <a:noFill/>
          <a:ln>
            <a:noFill/>
          </a:ln>
        </p:spPr>
      </p:pic>
      <p:pic>
        <p:nvPicPr>
          <p:cNvPr id="1266" name="Google Shape;1266;g23afcb6ccb3_4_308"/>
          <p:cNvPicPr preferRelativeResize="0"/>
          <p:nvPr/>
        </p:nvPicPr>
        <p:blipFill rotWithShape="1">
          <a:blip r:embed="rId10">
            <a:alphaModFix/>
          </a:blip>
          <a:srcRect b="0" l="0" r="0" t="0"/>
          <a:stretch/>
        </p:blipFill>
        <p:spPr>
          <a:xfrm>
            <a:off x="19638772" y="12086349"/>
            <a:ext cx="5095874" cy="1853717"/>
          </a:xfrm>
          <a:prstGeom prst="rect">
            <a:avLst/>
          </a:prstGeom>
          <a:noFill/>
          <a:ln>
            <a:noFill/>
          </a:ln>
        </p:spPr>
      </p:pic>
      <p:pic>
        <p:nvPicPr>
          <p:cNvPr id="1267" name="Google Shape;1267;g23afcb6ccb3_4_308"/>
          <p:cNvPicPr preferRelativeResize="0"/>
          <p:nvPr/>
        </p:nvPicPr>
        <p:blipFill rotWithShape="1">
          <a:blip r:embed="rId11">
            <a:alphaModFix/>
          </a:blip>
          <a:srcRect b="0" l="0" r="0" t="0"/>
          <a:stretch/>
        </p:blipFill>
        <p:spPr>
          <a:xfrm>
            <a:off x="19638763" y="14281347"/>
            <a:ext cx="6200775" cy="1962150"/>
          </a:xfrm>
          <a:prstGeom prst="rect">
            <a:avLst/>
          </a:prstGeom>
          <a:noFill/>
          <a:ln>
            <a:noFill/>
          </a:ln>
        </p:spPr>
      </p:pic>
      <p:pic>
        <p:nvPicPr>
          <p:cNvPr id="1268" name="Google Shape;1268;g23afcb6ccb3_4_308"/>
          <p:cNvPicPr preferRelativeResize="0"/>
          <p:nvPr/>
        </p:nvPicPr>
        <p:blipFill rotWithShape="1">
          <a:blip r:embed="rId12">
            <a:alphaModFix/>
          </a:blip>
          <a:srcRect b="0" l="0" r="0" t="0"/>
          <a:stretch/>
        </p:blipFill>
        <p:spPr>
          <a:xfrm>
            <a:off x="13594938" y="18188022"/>
            <a:ext cx="7096125" cy="1990725"/>
          </a:xfrm>
          <a:prstGeom prst="rect">
            <a:avLst/>
          </a:prstGeom>
          <a:noFill/>
          <a:ln>
            <a:noFill/>
          </a:ln>
        </p:spPr>
      </p:pic>
      <p:pic>
        <p:nvPicPr>
          <p:cNvPr id="1269" name="Google Shape;1269;g23afcb6ccb3_4_308"/>
          <p:cNvPicPr preferRelativeResize="0"/>
          <p:nvPr/>
        </p:nvPicPr>
        <p:blipFill rotWithShape="1">
          <a:blip r:embed="rId13">
            <a:alphaModFix/>
          </a:blip>
          <a:srcRect b="0" l="0" r="0" t="0"/>
          <a:stretch/>
        </p:blipFill>
        <p:spPr>
          <a:xfrm>
            <a:off x="21380113" y="19042747"/>
            <a:ext cx="5429250" cy="1171575"/>
          </a:xfrm>
          <a:prstGeom prst="rect">
            <a:avLst/>
          </a:prstGeom>
          <a:noFill/>
          <a:ln>
            <a:noFill/>
          </a:ln>
        </p:spPr>
      </p:pic>
      <p:pic>
        <p:nvPicPr>
          <p:cNvPr id="1270" name="Google Shape;1270;g23afcb6ccb3_4_308"/>
          <p:cNvPicPr preferRelativeResize="0"/>
          <p:nvPr/>
        </p:nvPicPr>
        <p:blipFill rotWithShape="1">
          <a:blip r:embed="rId14">
            <a:alphaModFix/>
          </a:blip>
          <a:srcRect b="0" l="0" r="0" t="0"/>
          <a:stretch/>
        </p:blipFill>
        <p:spPr>
          <a:xfrm>
            <a:off x="32410938" y="10419772"/>
            <a:ext cx="5533167" cy="3554828"/>
          </a:xfrm>
          <a:prstGeom prst="rect">
            <a:avLst/>
          </a:prstGeom>
          <a:noFill/>
          <a:ln>
            <a:noFill/>
          </a:ln>
        </p:spPr>
      </p:pic>
      <p:pic>
        <p:nvPicPr>
          <p:cNvPr id="1271" name="Google Shape;1271;g23afcb6ccb3_4_308"/>
          <p:cNvPicPr preferRelativeResize="0"/>
          <p:nvPr/>
        </p:nvPicPr>
        <p:blipFill rotWithShape="1">
          <a:blip r:embed="rId6">
            <a:alphaModFix/>
          </a:blip>
          <a:srcRect b="0" l="0" r="0" t="0"/>
          <a:stretch/>
        </p:blipFill>
        <p:spPr>
          <a:xfrm>
            <a:off x="30079650" y="15164402"/>
            <a:ext cx="8999405" cy="1608663"/>
          </a:xfrm>
          <a:prstGeom prst="rect">
            <a:avLst/>
          </a:prstGeom>
          <a:noFill/>
          <a:ln>
            <a:noFill/>
          </a:ln>
        </p:spPr>
      </p:pic>
      <p:pic>
        <p:nvPicPr>
          <p:cNvPr id="1272" name="Google Shape;1272;g23afcb6ccb3_4_308"/>
          <p:cNvPicPr preferRelativeResize="0"/>
          <p:nvPr/>
        </p:nvPicPr>
        <p:blipFill rotWithShape="1">
          <a:blip r:embed="rId7">
            <a:alphaModFix/>
          </a:blip>
          <a:srcRect b="0" l="0" r="0" t="0"/>
          <a:stretch/>
        </p:blipFill>
        <p:spPr>
          <a:xfrm>
            <a:off x="30079650" y="17415072"/>
            <a:ext cx="10195756" cy="549523"/>
          </a:xfrm>
          <a:prstGeom prst="rect">
            <a:avLst/>
          </a:prstGeom>
          <a:noFill/>
          <a:ln>
            <a:noFill/>
          </a:ln>
        </p:spPr>
      </p:pic>
      <p:pic>
        <p:nvPicPr>
          <p:cNvPr id="1273" name="Google Shape;1273;g23afcb6ccb3_4_308"/>
          <p:cNvPicPr preferRelativeResize="0"/>
          <p:nvPr/>
        </p:nvPicPr>
        <p:blipFill rotWithShape="1">
          <a:blip r:embed="rId15">
            <a:alphaModFix/>
          </a:blip>
          <a:srcRect b="0" l="0" r="0" t="0"/>
          <a:stretch/>
        </p:blipFill>
        <p:spPr>
          <a:xfrm>
            <a:off x="29864301" y="21122447"/>
            <a:ext cx="10626438" cy="2929828"/>
          </a:xfrm>
          <a:prstGeom prst="rect">
            <a:avLst/>
          </a:prstGeom>
          <a:noFill/>
          <a:ln>
            <a:noFill/>
          </a:ln>
        </p:spPr>
      </p:pic>
      <p:pic>
        <p:nvPicPr>
          <p:cNvPr id="1274" name="Google Shape;1274;g23afcb6ccb3_4_308"/>
          <p:cNvPicPr preferRelativeResize="0"/>
          <p:nvPr/>
        </p:nvPicPr>
        <p:blipFill rotWithShape="1">
          <a:blip r:embed="rId16">
            <a:alphaModFix/>
          </a:blip>
          <a:srcRect b="0" l="0" r="0" t="0"/>
          <a:stretch/>
        </p:blipFill>
        <p:spPr>
          <a:xfrm>
            <a:off x="14326013" y="7034374"/>
            <a:ext cx="9496425" cy="1685925"/>
          </a:xfrm>
          <a:prstGeom prst="rect">
            <a:avLst/>
          </a:prstGeom>
          <a:noFill/>
          <a:ln>
            <a:noFill/>
          </a:ln>
        </p:spPr>
      </p:pic>
      <p:sp>
        <p:nvSpPr>
          <p:cNvPr id="1275" name="Google Shape;1275;g23afcb6ccb3_4_308"/>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g23afcb6ccb3_5_10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#44</a:t>
            </a:r>
            <a:r>
              <a:rPr lang="en-US" sz="10080"/>
              <a:t>	Start:	</a:t>
            </a:r>
            <a:r>
              <a:rPr lang="en-US" sz="10080">
                <a:solidFill>
                  <a:srgbClr val="0B5394"/>
                </a:solidFill>
              </a:rPr>
              <a:t>32465</a:t>
            </a:r>
            <a:r>
              <a:rPr lang="en-US" sz="10080"/>
              <a:t>	Stop: 	</a:t>
            </a:r>
            <a:r>
              <a:rPr lang="en-US" sz="10080">
                <a:solidFill>
                  <a:srgbClr val="0B5394"/>
                </a:solidFill>
              </a:rPr>
              <a:t>33238</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282" name="Google Shape;1282;g23afcb6ccb3_5_10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RobinRose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1283" name="Google Shape;1283;g23afcb6ccb3_5_10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z=2.377, final= -3.831</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RobinRose- Evalue: 0,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RobinRose- Evalue: e-144,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284" name="Google Shape;1284;g23afcb6ccb3_5_106"/>
          <p:cNvSpPr txBox="1"/>
          <p:nvPr/>
        </p:nvSpPr>
        <p:spPr>
          <a:xfrm>
            <a:off x="27806075" y="3177200"/>
            <a:ext cx="152241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Membrane protein</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RobinRose_45 and Tempo_43, upstream of endolysin,  downstream of minor tail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RobinRose_45,  e= e-144 , function unknown, phagesdb;  Phage RobinRose, hypothetical protein, e= 4e-178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 PF17272.5, prob= 87.91, E= 5, approx. coverage= ~29%</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285" name="Google Shape;1285;g23afcb6ccb3_5_106"/>
          <p:cNvPicPr preferRelativeResize="0"/>
          <p:nvPr/>
        </p:nvPicPr>
        <p:blipFill rotWithShape="1">
          <a:blip r:embed="rId4">
            <a:alphaModFix/>
          </a:blip>
          <a:srcRect b="0" l="0" r="0" t="0"/>
          <a:stretch/>
        </p:blipFill>
        <p:spPr>
          <a:xfrm>
            <a:off x="7787924" y="4369675"/>
            <a:ext cx="5304625" cy="836635"/>
          </a:xfrm>
          <a:prstGeom prst="rect">
            <a:avLst/>
          </a:prstGeom>
          <a:noFill/>
          <a:ln>
            <a:noFill/>
          </a:ln>
        </p:spPr>
      </p:pic>
      <p:pic>
        <p:nvPicPr>
          <p:cNvPr id="1286" name="Google Shape;1286;g23afcb6ccb3_5_106"/>
          <p:cNvPicPr preferRelativeResize="0"/>
          <p:nvPr/>
        </p:nvPicPr>
        <p:blipFill rotWithShape="1">
          <a:blip r:embed="rId5">
            <a:alphaModFix/>
          </a:blip>
          <a:srcRect b="0" l="0" r="0" t="0"/>
          <a:stretch/>
        </p:blipFill>
        <p:spPr>
          <a:xfrm>
            <a:off x="1057374" y="6443149"/>
            <a:ext cx="4517400" cy="2791650"/>
          </a:xfrm>
          <a:prstGeom prst="rect">
            <a:avLst/>
          </a:prstGeom>
          <a:noFill/>
          <a:ln>
            <a:noFill/>
          </a:ln>
        </p:spPr>
      </p:pic>
      <p:pic>
        <p:nvPicPr>
          <p:cNvPr id="1287" name="Google Shape;1287;g23afcb6ccb3_5_106"/>
          <p:cNvPicPr preferRelativeResize="0"/>
          <p:nvPr/>
        </p:nvPicPr>
        <p:blipFill rotWithShape="1">
          <a:blip r:embed="rId6">
            <a:alphaModFix/>
          </a:blip>
          <a:srcRect b="0" l="0" r="0" t="0"/>
          <a:stretch/>
        </p:blipFill>
        <p:spPr>
          <a:xfrm>
            <a:off x="139584" y="15281280"/>
            <a:ext cx="9935050" cy="1816975"/>
          </a:xfrm>
          <a:prstGeom prst="rect">
            <a:avLst/>
          </a:prstGeom>
          <a:noFill/>
          <a:ln>
            <a:noFill/>
          </a:ln>
        </p:spPr>
      </p:pic>
      <p:pic>
        <p:nvPicPr>
          <p:cNvPr id="1288" name="Google Shape;1288;g23afcb6ccb3_5_106"/>
          <p:cNvPicPr preferRelativeResize="0"/>
          <p:nvPr/>
        </p:nvPicPr>
        <p:blipFill rotWithShape="1">
          <a:blip r:embed="rId7">
            <a:alphaModFix/>
          </a:blip>
          <a:srcRect b="0" l="0" r="0" t="0"/>
          <a:stretch/>
        </p:blipFill>
        <p:spPr>
          <a:xfrm>
            <a:off x="139575" y="12079452"/>
            <a:ext cx="12952974" cy="1573626"/>
          </a:xfrm>
          <a:prstGeom prst="rect">
            <a:avLst/>
          </a:prstGeom>
          <a:noFill/>
          <a:ln>
            <a:noFill/>
          </a:ln>
        </p:spPr>
      </p:pic>
      <p:pic>
        <p:nvPicPr>
          <p:cNvPr id="1289" name="Google Shape;1289;g23afcb6ccb3_5_106"/>
          <p:cNvPicPr preferRelativeResize="0"/>
          <p:nvPr/>
        </p:nvPicPr>
        <p:blipFill rotWithShape="1">
          <a:blip r:embed="rId8">
            <a:alphaModFix/>
          </a:blip>
          <a:srcRect b="0" l="0" r="0" t="0"/>
          <a:stretch/>
        </p:blipFill>
        <p:spPr>
          <a:xfrm>
            <a:off x="13684538" y="5206293"/>
            <a:ext cx="6359803" cy="3602182"/>
          </a:xfrm>
          <a:prstGeom prst="rect">
            <a:avLst/>
          </a:prstGeom>
          <a:noFill/>
          <a:ln>
            <a:noFill/>
          </a:ln>
        </p:spPr>
      </p:pic>
      <p:pic>
        <p:nvPicPr>
          <p:cNvPr id="1290" name="Google Shape;1290;g23afcb6ccb3_5_106"/>
          <p:cNvPicPr preferRelativeResize="0"/>
          <p:nvPr/>
        </p:nvPicPr>
        <p:blipFill rotWithShape="1">
          <a:blip r:embed="rId9">
            <a:alphaModFix/>
          </a:blip>
          <a:srcRect b="0" l="0" r="0" t="0"/>
          <a:stretch/>
        </p:blipFill>
        <p:spPr>
          <a:xfrm>
            <a:off x="20875038" y="11597381"/>
            <a:ext cx="4974020" cy="3602182"/>
          </a:xfrm>
          <a:prstGeom prst="rect">
            <a:avLst/>
          </a:prstGeom>
          <a:noFill/>
          <a:ln>
            <a:noFill/>
          </a:ln>
        </p:spPr>
      </p:pic>
      <p:pic>
        <p:nvPicPr>
          <p:cNvPr id="1291" name="Google Shape;1291;g23afcb6ccb3_5_106"/>
          <p:cNvPicPr preferRelativeResize="0"/>
          <p:nvPr/>
        </p:nvPicPr>
        <p:blipFill rotWithShape="1">
          <a:blip r:embed="rId10">
            <a:alphaModFix/>
          </a:blip>
          <a:srcRect b="0" l="0" r="0" t="0"/>
          <a:stretch/>
        </p:blipFill>
        <p:spPr>
          <a:xfrm>
            <a:off x="14544333" y="12079443"/>
            <a:ext cx="5500017" cy="2955927"/>
          </a:xfrm>
          <a:prstGeom prst="rect">
            <a:avLst/>
          </a:prstGeom>
          <a:noFill/>
          <a:ln>
            <a:noFill/>
          </a:ln>
        </p:spPr>
      </p:pic>
      <p:pic>
        <p:nvPicPr>
          <p:cNvPr id="1292" name="Google Shape;1292;g23afcb6ccb3_5_106"/>
          <p:cNvPicPr preferRelativeResize="0"/>
          <p:nvPr/>
        </p:nvPicPr>
        <p:blipFill rotWithShape="1">
          <a:blip r:embed="rId11">
            <a:alphaModFix/>
          </a:blip>
          <a:srcRect b="0" l="0" r="0" t="0"/>
          <a:stretch/>
        </p:blipFill>
        <p:spPr>
          <a:xfrm>
            <a:off x="13211601" y="15924268"/>
            <a:ext cx="7305675" cy="3333750"/>
          </a:xfrm>
          <a:prstGeom prst="rect">
            <a:avLst/>
          </a:prstGeom>
          <a:noFill/>
          <a:ln>
            <a:noFill/>
          </a:ln>
        </p:spPr>
      </p:pic>
      <p:pic>
        <p:nvPicPr>
          <p:cNvPr id="1293" name="Google Shape;1293;g23afcb6ccb3_5_106"/>
          <p:cNvPicPr preferRelativeResize="0"/>
          <p:nvPr/>
        </p:nvPicPr>
        <p:blipFill rotWithShape="1">
          <a:blip r:embed="rId12">
            <a:alphaModFix/>
          </a:blip>
          <a:srcRect b="0" l="0" r="0" t="0"/>
          <a:stretch/>
        </p:blipFill>
        <p:spPr>
          <a:xfrm>
            <a:off x="21113675" y="16476725"/>
            <a:ext cx="6096000" cy="2228850"/>
          </a:xfrm>
          <a:prstGeom prst="rect">
            <a:avLst/>
          </a:prstGeom>
          <a:noFill/>
          <a:ln>
            <a:noFill/>
          </a:ln>
        </p:spPr>
      </p:pic>
      <p:pic>
        <p:nvPicPr>
          <p:cNvPr id="1294" name="Google Shape;1294;g23afcb6ccb3_5_106"/>
          <p:cNvPicPr preferRelativeResize="0"/>
          <p:nvPr/>
        </p:nvPicPr>
        <p:blipFill rotWithShape="1">
          <a:blip r:embed="rId13">
            <a:alphaModFix/>
          </a:blip>
          <a:srcRect b="0" l="0" r="0" t="0"/>
          <a:stretch/>
        </p:blipFill>
        <p:spPr>
          <a:xfrm>
            <a:off x="36357488" y="8808468"/>
            <a:ext cx="4309222" cy="3602182"/>
          </a:xfrm>
          <a:prstGeom prst="rect">
            <a:avLst/>
          </a:prstGeom>
          <a:noFill/>
          <a:ln>
            <a:noFill/>
          </a:ln>
        </p:spPr>
      </p:pic>
      <p:pic>
        <p:nvPicPr>
          <p:cNvPr id="1295" name="Google Shape;1295;g23afcb6ccb3_5_106"/>
          <p:cNvPicPr preferRelativeResize="0"/>
          <p:nvPr/>
        </p:nvPicPr>
        <p:blipFill rotWithShape="1">
          <a:blip r:embed="rId14">
            <a:alphaModFix/>
          </a:blip>
          <a:srcRect b="0" l="0" r="0" t="0"/>
          <a:stretch/>
        </p:blipFill>
        <p:spPr>
          <a:xfrm>
            <a:off x="32959963" y="14024738"/>
            <a:ext cx="9153525" cy="1476375"/>
          </a:xfrm>
          <a:prstGeom prst="rect">
            <a:avLst/>
          </a:prstGeom>
          <a:noFill/>
          <a:ln>
            <a:noFill/>
          </a:ln>
        </p:spPr>
      </p:pic>
      <p:pic>
        <p:nvPicPr>
          <p:cNvPr id="1296" name="Google Shape;1296;g23afcb6ccb3_5_106"/>
          <p:cNvPicPr preferRelativeResize="0"/>
          <p:nvPr/>
        </p:nvPicPr>
        <p:blipFill rotWithShape="1">
          <a:blip r:embed="rId15">
            <a:alphaModFix/>
          </a:blip>
          <a:srcRect b="0" l="0" r="0" t="0"/>
          <a:stretch/>
        </p:blipFill>
        <p:spPr>
          <a:xfrm>
            <a:off x="27806075" y="15713508"/>
            <a:ext cx="7010400" cy="952500"/>
          </a:xfrm>
          <a:prstGeom prst="rect">
            <a:avLst/>
          </a:prstGeom>
          <a:noFill/>
          <a:ln>
            <a:noFill/>
          </a:ln>
        </p:spPr>
      </p:pic>
      <p:pic>
        <p:nvPicPr>
          <p:cNvPr id="1297" name="Google Shape;1297;g23afcb6ccb3_5_106"/>
          <p:cNvPicPr preferRelativeResize="0"/>
          <p:nvPr/>
        </p:nvPicPr>
        <p:blipFill rotWithShape="1">
          <a:blip r:embed="rId16">
            <a:alphaModFix/>
          </a:blip>
          <a:srcRect b="0" l="0" r="0" t="0"/>
          <a:stretch/>
        </p:blipFill>
        <p:spPr>
          <a:xfrm>
            <a:off x="38976463" y="17947193"/>
            <a:ext cx="4053571" cy="3602181"/>
          </a:xfrm>
          <a:prstGeom prst="rect">
            <a:avLst/>
          </a:prstGeom>
          <a:noFill/>
          <a:ln>
            <a:noFill/>
          </a:ln>
        </p:spPr>
      </p:pic>
      <p:pic>
        <p:nvPicPr>
          <p:cNvPr id="1298" name="Google Shape;1298;g23afcb6ccb3_5_106"/>
          <p:cNvPicPr preferRelativeResize="0"/>
          <p:nvPr/>
        </p:nvPicPr>
        <p:blipFill rotWithShape="1">
          <a:blip r:embed="rId17">
            <a:alphaModFix/>
          </a:blip>
          <a:srcRect b="0" l="0" r="0" t="0"/>
          <a:stretch/>
        </p:blipFill>
        <p:spPr>
          <a:xfrm>
            <a:off x="34816463" y="18117244"/>
            <a:ext cx="3747080" cy="2791650"/>
          </a:xfrm>
          <a:prstGeom prst="rect">
            <a:avLst/>
          </a:prstGeom>
          <a:noFill/>
          <a:ln>
            <a:noFill/>
          </a:ln>
        </p:spPr>
      </p:pic>
      <p:pic>
        <p:nvPicPr>
          <p:cNvPr id="1299" name="Google Shape;1299;g23afcb6ccb3_5_106"/>
          <p:cNvPicPr preferRelativeResize="0"/>
          <p:nvPr/>
        </p:nvPicPr>
        <p:blipFill rotWithShape="1">
          <a:blip r:embed="rId18">
            <a:alphaModFix/>
          </a:blip>
          <a:srcRect b="0" l="0" r="0" t="0"/>
          <a:stretch/>
        </p:blipFill>
        <p:spPr>
          <a:xfrm>
            <a:off x="28827075" y="18573263"/>
            <a:ext cx="4371975" cy="2781300"/>
          </a:xfrm>
          <a:prstGeom prst="rect">
            <a:avLst/>
          </a:prstGeom>
          <a:noFill/>
          <a:ln>
            <a:noFill/>
          </a:ln>
        </p:spPr>
      </p:pic>
      <p:pic>
        <p:nvPicPr>
          <p:cNvPr id="1300" name="Google Shape;1300;g23afcb6ccb3_5_106"/>
          <p:cNvPicPr preferRelativeResize="0"/>
          <p:nvPr/>
        </p:nvPicPr>
        <p:blipFill rotWithShape="1">
          <a:blip r:embed="rId19">
            <a:alphaModFix/>
          </a:blip>
          <a:srcRect b="0" l="0" r="0" t="0"/>
          <a:stretch/>
        </p:blipFill>
        <p:spPr>
          <a:xfrm>
            <a:off x="27764488" y="21549363"/>
            <a:ext cx="9058275" cy="2581275"/>
          </a:xfrm>
          <a:prstGeom prst="rect">
            <a:avLst/>
          </a:prstGeom>
          <a:noFill/>
          <a:ln>
            <a:noFill/>
          </a:ln>
        </p:spPr>
      </p:pic>
      <p:pic>
        <p:nvPicPr>
          <p:cNvPr id="1301" name="Google Shape;1301;g23afcb6ccb3_5_106"/>
          <p:cNvPicPr preferRelativeResize="0"/>
          <p:nvPr/>
        </p:nvPicPr>
        <p:blipFill rotWithShape="1">
          <a:blip r:embed="rId20">
            <a:alphaModFix/>
          </a:blip>
          <a:srcRect b="0" l="0" r="0" t="0"/>
          <a:stretch/>
        </p:blipFill>
        <p:spPr>
          <a:xfrm>
            <a:off x="37668300" y="22051720"/>
            <a:ext cx="6222901" cy="970949"/>
          </a:xfrm>
          <a:prstGeom prst="rect">
            <a:avLst/>
          </a:prstGeom>
          <a:noFill/>
          <a:ln>
            <a:noFill/>
          </a:ln>
        </p:spPr>
      </p:pic>
      <p:pic>
        <p:nvPicPr>
          <p:cNvPr id="1302" name="Google Shape;1302;g23afcb6ccb3_5_106"/>
          <p:cNvPicPr preferRelativeResize="0"/>
          <p:nvPr/>
        </p:nvPicPr>
        <p:blipFill rotWithShape="1">
          <a:blip r:embed="rId21">
            <a:alphaModFix/>
          </a:blip>
          <a:srcRect b="0" l="0" r="0" t="0"/>
          <a:stretch/>
        </p:blipFill>
        <p:spPr>
          <a:xfrm>
            <a:off x="30356428" y="24608328"/>
            <a:ext cx="7010401" cy="1995797"/>
          </a:xfrm>
          <a:prstGeom prst="rect">
            <a:avLst/>
          </a:prstGeom>
          <a:noFill/>
          <a:ln>
            <a:noFill/>
          </a:ln>
        </p:spPr>
      </p:pic>
      <p:pic>
        <p:nvPicPr>
          <p:cNvPr id="1303" name="Google Shape;1303;g23afcb6ccb3_5_106"/>
          <p:cNvPicPr preferRelativeResize="0"/>
          <p:nvPr/>
        </p:nvPicPr>
        <p:blipFill rotWithShape="1">
          <a:blip r:embed="rId22">
            <a:alphaModFix/>
          </a:blip>
          <a:srcRect b="0" l="0" r="0" t="0"/>
          <a:stretch/>
        </p:blipFill>
        <p:spPr>
          <a:xfrm>
            <a:off x="38020313" y="23525018"/>
            <a:ext cx="4533900" cy="2619375"/>
          </a:xfrm>
          <a:prstGeom prst="rect">
            <a:avLst/>
          </a:prstGeom>
          <a:noFill/>
          <a:ln>
            <a:noFill/>
          </a:ln>
        </p:spPr>
      </p:pic>
      <p:sp>
        <p:nvSpPr>
          <p:cNvPr id="1304" name="Google Shape;1304;g23afcb6ccb3_5_10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pic>
        <p:nvPicPr>
          <p:cNvPr id="1305" name="Google Shape;1305;g23afcb6ccb3_5_106"/>
          <p:cNvPicPr preferRelativeResize="0"/>
          <p:nvPr/>
        </p:nvPicPr>
        <p:blipFill rotWithShape="1">
          <a:blip r:embed="rId23">
            <a:alphaModFix/>
          </a:blip>
          <a:srcRect b="0" l="0" r="0" t="0"/>
          <a:stretch/>
        </p:blipFill>
        <p:spPr>
          <a:xfrm>
            <a:off x="23591701" y="24806132"/>
            <a:ext cx="6591300" cy="1600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g23afcb6ccb3_4_41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#45</a:t>
            </a:r>
            <a:r>
              <a:rPr lang="en-US" sz="10080"/>
              <a:t>	 Start:	33231 	Stop: 33323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312" name="Google Shape;1312;g23afcb6ccb3_4_41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00"/>
                </a:solidFill>
              </a:rPr>
              <a:t>Yes</a:t>
            </a:r>
            <a:endParaRPr>
              <a:solidFill>
                <a:srgbClr val="000000"/>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Genemark</a:t>
            </a:r>
            <a:endParaRPr>
              <a:highlight>
                <a:srgbClr val="00FFFF"/>
              </a:highlight>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00"/>
                </a:solidFill>
              </a:rPr>
              <a:t>Yes</a:t>
            </a:r>
            <a:endParaRPr>
              <a:solidFill>
                <a:srgbClr val="000000"/>
              </a:solidFill>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RobinRose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313" name="Google Shape;1313;g23afcb6ccb3_4_411"/>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00"/>
                </a:solidFill>
                <a:latin typeface="Calibri"/>
                <a:ea typeface="Calibri"/>
                <a:cs typeface="Calibri"/>
                <a:sym typeface="Calibri"/>
              </a:rPr>
              <a:t>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2.028, final = -4.624</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No coding potential</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9e-11, 9e-11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OneinaGillian</a:t>
            </a:r>
            <a:r>
              <a:rPr b="0" i="0" lang="en-US" sz="4400" u="none" cap="none" strike="noStrike">
                <a:solidFill>
                  <a:schemeClr val="dk1"/>
                </a:solidFill>
                <a:latin typeface="Calibri"/>
                <a:ea typeface="Calibri"/>
                <a:cs typeface="Calibri"/>
                <a:sym typeface="Calibri"/>
              </a:rPr>
              <a:t>, 1:1, e-value: 1e-23, 2e-20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632460" lvl="0" marL="822960" marR="0" rtl="0" algn="l">
              <a:lnSpc>
                <a:spcPct val="90000"/>
              </a:lnSpc>
              <a:spcBef>
                <a:spcPts val="360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 but called 100% of time when present.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-8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1314" name="Google Shape;1314;g23afcb6ccb3_4_411"/>
          <p:cNvPicPr preferRelativeResize="0"/>
          <p:nvPr/>
        </p:nvPicPr>
        <p:blipFill rotWithShape="1">
          <a:blip r:embed="rId3">
            <a:alphaModFix/>
          </a:blip>
          <a:srcRect b="0" l="0" r="0" t="0"/>
          <a:stretch/>
        </p:blipFill>
        <p:spPr>
          <a:xfrm>
            <a:off x="768930" y="5301378"/>
            <a:ext cx="8292475" cy="1339650"/>
          </a:xfrm>
          <a:prstGeom prst="rect">
            <a:avLst/>
          </a:prstGeom>
          <a:noFill/>
          <a:ln>
            <a:noFill/>
          </a:ln>
        </p:spPr>
      </p:pic>
      <p:pic>
        <p:nvPicPr>
          <p:cNvPr id="1315" name="Google Shape;1315;g23afcb6ccb3_4_411"/>
          <p:cNvPicPr preferRelativeResize="0"/>
          <p:nvPr/>
        </p:nvPicPr>
        <p:blipFill rotWithShape="1">
          <a:blip r:embed="rId4">
            <a:alphaModFix/>
          </a:blip>
          <a:srcRect b="0" l="0" r="0" t="0"/>
          <a:stretch/>
        </p:blipFill>
        <p:spPr>
          <a:xfrm>
            <a:off x="768934" y="11904680"/>
            <a:ext cx="9669724" cy="1037800"/>
          </a:xfrm>
          <a:prstGeom prst="rect">
            <a:avLst/>
          </a:prstGeom>
          <a:noFill/>
          <a:ln>
            <a:noFill/>
          </a:ln>
        </p:spPr>
      </p:pic>
      <p:pic>
        <p:nvPicPr>
          <p:cNvPr id="1316" name="Google Shape;1316;g23afcb6ccb3_4_411"/>
          <p:cNvPicPr preferRelativeResize="0"/>
          <p:nvPr/>
        </p:nvPicPr>
        <p:blipFill rotWithShape="1">
          <a:blip r:embed="rId5">
            <a:alphaModFix/>
          </a:blip>
          <a:srcRect b="0" l="0" r="0" t="0"/>
          <a:stretch/>
        </p:blipFill>
        <p:spPr>
          <a:xfrm>
            <a:off x="573600" y="13100024"/>
            <a:ext cx="10882274" cy="748050"/>
          </a:xfrm>
          <a:prstGeom prst="rect">
            <a:avLst/>
          </a:prstGeom>
          <a:noFill/>
          <a:ln>
            <a:noFill/>
          </a:ln>
        </p:spPr>
      </p:pic>
      <p:pic>
        <p:nvPicPr>
          <p:cNvPr id="1317" name="Google Shape;1317;g23afcb6ccb3_4_411"/>
          <p:cNvPicPr preferRelativeResize="0"/>
          <p:nvPr/>
        </p:nvPicPr>
        <p:blipFill rotWithShape="1">
          <a:blip r:embed="rId6">
            <a:alphaModFix/>
          </a:blip>
          <a:srcRect b="0" l="0" r="0" t="0"/>
          <a:stretch/>
        </p:blipFill>
        <p:spPr>
          <a:xfrm>
            <a:off x="13092538" y="6471093"/>
            <a:ext cx="9486900" cy="1685925"/>
          </a:xfrm>
          <a:prstGeom prst="rect">
            <a:avLst/>
          </a:prstGeom>
          <a:noFill/>
          <a:ln>
            <a:noFill/>
          </a:ln>
        </p:spPr>
      </p:pic>
      <p:pic>
        <p:nvPicPr>
          <p:cNvPr id="1318" name="Google Shape;1318;g23afcb6ccb3_4_411"/>
          <p:cNvPicPr preferRelativeResize="0"/>
          <p:nvPr/>
        </p:nvPicPr>
        <p:blipFill rotWithShape="1">
          <a:blip r:embed="rId7">
            <a:alphaModFix/>
          </a:blip>
          <a:srcRect b="0" l="0" r="0" t="0"/>
          <a:stretch/>
        </p:blipFill>
        <p:spPr>
          <a:xfrm>
            <a:off x="13618601" y="9943951"/>
            <a:ext cx="4050625" cy="1526937"/>
          </a:xfrm>
          <a:prstGeom prst="rect">
            <a:avLst/>
          </a:prstGeom>
          <a:noFill/>
          <a:ln>
            <a:noFill/>
          </a:ln>
        </p:spPr>
      </p:pic>
      <p:pic>
        <p:nvPicPr>
          <p:cNvPr id="1319" name="Google Shape;1319;g23afcb6ccb3_4_411"/>
          <p:cNvPicPr preferRelativeResize="0"/>
          <p:nvPr/>
        </p:nvPicPr>
        <p:blipFill rotWithShape="1">
          <a:blip r:embed="rId8">
            <a:alphaModFix/>
          </a:blip>
          <a:srcRect b="0" l="0" r="0" t="0"/>
          <a:stretch/>
        </p:blipFill>
        <p:spPr>
          <a:xfrm>
            <a:off x="13618600" y="11659413"/>
            <a:ext cx="4050625" cy="1528325"/>
          </a:xfrm>
          <a:prstGeom prst="rect">
            <a:avLst/>
          </a:prstGeom>
          <a:noFill/>
          <a:ln>
            <a:noFill/>
          </a:ln>
        </p:spPr>
      </p:pic>
      <p:pic>
        <p:nvPicPr>
          <p:cNvPr id="1320" name="Google Shape;1320;g23afcb6ccb3_4_411"/>
          <p:cNvPicPr preferRelativeResize="0"/>
          <p:nvPr/>
        </p:nvPicPr>
        <p:blipFill rotWithShape="1">
          <a:blip r:embed="rId9">
            <a:alphaModFix/>
          </a:blip>
          <a:srcRect b="0" l="0" r="0" t="0"/>
          <a:stretch/>
        </p:blipFill>
        <p:spPr>
          <a:xfrm>
            <a:off x="13407388" y="14367443"/>
            <a:ext cx="4473039" cy="3602182"/>
          </a:xfrm>
          <a:prstGeom prst="rect">
            <a:avLst/>
          </a:prstGeom>
          <a:noFill/>
          <a:ln>
            <a:noFill/>
          </a:ln>
        </p:spPr>
      </p:pic>
      <p:pic>
        <p:nvPicPr>
          <p:cNvPr id="1321" name="Google Shape;1321;g23afcb6ccb3_4_411"/>
          <p:cNvPicPr preferRelativeResize="0"/>
          <p:nvPr/>
        </p:nvPicPr>
        <p:blipFill rotWithShape="1">
          <a:blip r:embed="rId10">
            <a:alphaModFix/>
          </a:blip>
          <a:srcRect b="0" l="0" r="0" t="0"/>
          <a:stretch/>
        </p:blipFill>
        <p:spPr>
          <a:xfrm>
            <a:off x="13407400" y="20355200"/>
            <a:ext cx="5010922" cy="1685925"/>
          </a:xfrm>
          <a:prstGeom prst="rect">
            <a:avLst/>
          </a:prstGeom>
          <a:noFill/>
          <a:ln>
            <a:noFill/>
          </a:ln>
        </p:spPr>
      </p:pic>
      <p:pic>
        <p:nvPicPr>
          <p:cNvPr id="1322" name="Google Shape;1322;g23afcb6ccb3_4_411"/>
          <p:cNvPicPr preferRelativeResize="0"/>
          <p:nvPr/>
        </p:nvPicPr>
        <p:blipFill rotWithShape="1">
          <a:blip r:embed="rId11">
            <a:alphaModFix/>
          </a:blip>
          <a:srcRect b="0" l="0" r="0" t="0"/>
          <a:stretch/>
        </p:blipFill>
        <p:spPr>
          <a:xfrm>
            <a:off x="18611438" y="20355193"/>
            <a:ext cx="3181350" cy="704850"/>
          </a:xfrm>
          <a:prstGeom prst="rect">
            <a:avLst/>
          </a:prstGeom>
          <a:noFill/>
          <a:ln>
            <a:noFill/>
          </a:ln>
        </p:spPr>
      </p:pic>
      <p:pic>
        <p:nvPicPr>
          <p:cNvPr id="1323" name="Google Shape;1323;g23afcb6ccb3_4_411"/>
          <p:cNvPicPr preferRelativeResize="0"/>
          <p:nvPr/>
        </p:nvPicPr>
        <p:blipFill rotWithShape="1">
          <a:blip r:embed="rId12">
            <a:alphaModFix/>
          </a:blip>
          <a:srcRect b="0" l="0" r="0" t="0"/>
          <a:stretch/>
        </p:blipFill>
        <p:spPr>
          <a:xfrm>
            <a:off x="18611438" y="21060043"/>
            <a:ext cx="5505450" cy="514350"/>
          </a:xfrm>
          <a:prstGeom prst="rect">
            <a:avLst/>
          </a:prstGeom>
          <a:noFill/>
          <a:ln>
            <a:noFill/>
          </a:ln>
        </p:spPr>
      </p:pic>
      <p:sp>
        <p:nvSpPr>
          <p:cNvPr id="1324" name="Google Shape;1324;g23afcb6ccb3_4_411"/>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Temp_44, downstream from lysin A, and RobinRose_46, downstream from endolysin; both are upstream from minor tail proteins.</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Tempo_44, function unknown, e = 9e-11; NCBI, Tempo_44, function unknown, e = 1e-23.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33%.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325" name="Google Shape;1325;g23afcb6ccb3_4_411"/>
          <p:cNvPicPr preferRelativeResize="0"/>
          <p:nvPr/>
        </p:nvPicPr>
        <p:blipFill rotWithShape="1">
          <a:blip r:embed="rId14">
            <a:alphaModFix/>
          </a:blip>
          <a:srcRect b="0" l="0" r="0" t="0"/>
          <a:stretch/>
        </p:blipFill>
        <p:spPr>
          <a:xfrm>
            <a:off x="29337201" y="9467050"/>
            <a:ext cx="2259966" cy="3271924"/>
          </a:xfrm>
          <a:prstGeom prst="rect">
            <a:avLst/>
          </a:prstGeom>
          <a:noFill/>
          <a:ln>
            <a:noFill/>
          </a:ln>
        </p:spPr>
      </p:pic>
      <p:pic>
        <p:nvPicPr>
          <p:cNvPr id="1326" name="Google Shape;1326;g23afcb6ccb3_4_411"/>
          <p:cNvPicPr preferRelativeResize="0"/>
          <p:nvPr/>
        </p:nvPicPr>
        <p:blipFill rotWithShape="1">
          <a:blip r:embed="rId15">
            <a:alphaModFix/>
          </a:blip>
          <a:srcRect b="0" l="0" r="0" t="0"/>
          <a:stretch/>
        </p:blipFill>
        <p:spPr>
          <a:xfrm>
            <a:off x="28798138" y="14367443"/>
            <a:ext cx="8410575" cy="742950"/>
          </a:xfrm>
          <a:prstGeom prst="rect">
            <a:avLst/>
          </a:prstGeom>
          <a:noFill/>
          <a:ln>
            <a:noFill/>
          </a:ln>
        </p:spPr>
      </p:pic>
      <p:pic>
        <p:nvPicPr>
          <p:cNvPr id="1327" name="Google Shape;1327;g23afcb6ccb3_4_411"/>
          <p:cNvPicPr preferRelativeResize="0"/>
          <p:nvPr/>
        </p:nvPicPr>
        <p:blipFill rotWithShape="1">
          <a:blip r:embed="rId16">
            <a:alphaModFix/>
          </a:blip>
          <a:srcRect b="0" l="0" r="0" t="0"/>
          <a:stretch/>
        </p:blipFill>
        <p:spPr>
          <a:xfrm>
            <a:off x="28798150" y="15455943"/>
            <a:ext cx="11116817" cy="596876"/>
          </a:xfrm>
          <a:prstGeom prst="rect">
            <a:avLst/>
          </a:prstGeom>
          <a:noFill/>
          <a:ln>
            <a:noFill/>
          </a:ln>
        </p:spPr>
      </p:pic>
      <p:pic>
        <p:nvPicPr>
          <p:cNvPr id="1328" name="Google Shape;1328;g23afcb6ccb3_4_411"/>
          <p:cNvPicPr preferRelativeResize="0"/>
          <p:nvPr/>
        </p:nvPicPr>
        <p:blipFill rotWithShape="1">
          <a:blip r:embed="rId17">
            <a:alphaModFix/>
          </a:blip>
          <a:srcRect b="0" l="0" r="0" t="0"/>
          <a:stretch/>
        </p:blipFill>
        <p:spPr>
          <a:xfrm>
            <a:off x="28002498" y="17554904"/>
            <a:ext cx="8292475" cy="2055859"/>
          </a:xfrm>
          <a:prstGeom prst="rect">
            <a:avLst/>
          </a:prstGeom>
          <a:noFill/>
          <a:ln>
            <a:noFill/>
          </a:ln>
        </p:spPr>
      </p:pic>
      <p:pic>
        <p:nvPicPr>
          <p:cNvPr id="1329" name="Google Shape;1329;g23afcb6ccb3_4_411"/>
          <p:cNvPicPr preferRelativeResize="0"/>
          <p:nvPr/>
        </p:nvPicPr>
        <p:blipFill rotWithShape="1">
          <a:blip r:embed="rId18">
            <a:alphaModFix/>
          </a:blip>
          <a:srcRect b="0" l="0" r="0" t="0"/>
          <a:stretch/>
        </p:blipFill>
        <p:spPr>
          <a:xfrm>
            <a:off x="36532969" y="17913012"/>
            <a:ext cx="6992158" cy="1339650"/>
          </a:xfrm>
          <a:prstGeom prst="rect">
            <a:avLst/>
          </a:prstGeom>
          <a:noFill/>
          <a:ln>
            <a:noFill/>
          </a:ln>
        </p:spPr>
      </p:pic>
      <p:pic>
        <p:nvPicPr>
          <p:cNvPr id="1330" name="Google Shape;1330;g23afcb6ccb3_4_411"/>
          <p:cNvPicPr preferRelativeResize="0"/>
          <p:nvPr/>
        </p:nvPicPr>
        <p:blipFill rotWithShape="1">
          <a:blip r:embed="rId19">
            <a:alphaModFix/>
          </a:blip>
          <a:srcRect b="0" l="0" r="0" t="0"/>
          <a:stretch/>
        </p:blipFill>
        <p:spPr>
          <a:xfrm>
            <a:off x="32396572" y="19518522"/>
            <a:ext cx="7518403" cy="2055875"/>
          </a:xfrm>
          <a:prstGeom prst="rect">
            <a:avLst/>
          </a:prstGeom>
          <a:noFill/>
          <a:ln>
            <a:noFill/>
          </a:ln>
        </p:spPr>
      </p:pic>
      <p:pic>
        <p:nvPicPr>
          <p:cNvPr id="1331" name="Google Shape;1331;g23afcb6ccb3_4_411"/>
          <p:cNvPicPr preferRelativeResize="0"/>
          <p:nvPr/>
        </p:nvPicPr>
        <p:blipFill rotWithShape="1">
          <a:blip r:embed="rId20">
            <a:alphaModFix/>
          </a:blip>
          <a:srcRect b="0" l="0" r="0" t="0"/>
          <a:stretch/>
        </p:blipFill>
        <p:spPr>
          <a:xfrm>
            <a:off x="768931" y="7323981"/>
            <a:ext cx="1317225" cy="2619975"/>
          </a:xfrm>
          <a:prstGeom prst="rect">
            <a:avLst/>
          </a:prstGeom>
          <a:noFill/>
          <a:ln>
            <a:noFill/>
          </a:ln>
        </p:spPr>
      </p:pic>
      <p:sp>
        <p:nvSpPr>
          <p:cNvPr id="1332" name="Google Shape;1332;g23afcb6ccb3_4_411"/>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g23afcb6ccb3_5_209"/>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#46</a:t>
            </a:r>
            <a:r>
              <a:rPr lang="en-US" sz="10080"/>
              <a:t>	Start:	</a:t>
            </a:r>
            <a:r>
              <a:rPr lang="en-US" sz="10080">
                <a:solidFill>
                  <a:srgbClr val="C27BA0"/>
                </a:solidFill>
                <a:highlight>
                  <a:srgbClr val="FFFF00"/>
                </a:highlight>
              </a:rPr>
              <a:t>33313</a:t>
            </a:r>
            <a:r>
              <a:rPr lang="en-US" sz="10080"/>
              <a:t>	Stop: 	</a:t>
            </a:r>
            <a:r>
              <a:rPr lang="en-US" sz="10080">
                <a:solidFill>
                  <a:srgbClr val="C27BA0"/>
                </a:solidFill>
              </a:rPr>
              <a:t>34134</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339" name="Google Shape;1339;g23afcb6ccb3_5_209"/>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 Glimmer is favored</a:t>
            </a:r>
            <a:endParaRPr sz="4400"/>
          </a:p>
          <a:p>
            <a:pPr indent="0" lvl="0" marL="0" rtl="0" algn="l">
              <a:lnSpc>
                <a:spcPct val="90000"/>
              </a:lnSpc>
              <a:spcBef>
                <a:spcPts val="3600"/>
              </a:spcBef>
              <a:spcAft>
                <a:spcPts val="0"/>
              </a:spcAft>
              <a:buClr>
                <a:schemeClr val="dk1"/>
              </a:buClr>
              <a:buSzPts val="4400"/>
              <a:buNone/>
            </a:pPr>
            <a:r>
              <a:t/>
            </a:r>
            <a:endParaRPr sz="4400"/>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potential:Coding potential yes</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sz="4800"/>
          </a:p>
          <a:p>
            <a:pPr indent="0" lvl="0" marL="0" rtl="0" algn="l">
              <a:lnSpc>
                <a:spcPct val="90000"/>
              </a:lnSpc>
              <a:spcBef>
                <a:spcPts val="3600"/>
              </a:spcBef>
              <a:spcAft>
                <a:spcPts val="0"/>
              </a:spcAft>
              <a:buSzPts val="1800"/>
              <a:buNone/>
            </a:pPr>
            <a:r>
              <a:rPr lang="en-US" sz="4800"/>
              <a:t>Phagesdb: Robinrose, E: -162</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NCBI: OneinaGillion, E: 0.0, Percent identity: 97.80%</a:t>
            </a:r>
            <a:endParaRPr sz="4800"/>
          </a:p>
          <a:p>
            <a:pPr indent="0" lvl="0" marL="0" rtl="0" algn="l">
              <a:lnSpc>
                <a:spcPct val="90000"/>
              </a:lnSpc>
              <a:spcBef>
                <a:spcPts val="3600"/>
              </a:spcBef>
              <a:spcAft>
                <a:spcPts val="0"/>
              </a:spcAft>
              <a:buClr>
                <a:schemeClr val="dk1"/>
              </a:buClr>
              <a:buSzPts val="4800"/>
              <a:buNone/>
            </a:pPr>
            <a:r>
              <a:t/>
            </a:r>
            <a:endParaRPr/>
          </a:p>
          <a:p>
            <a:pPr indent="0" lvl="0" marL="0" rtl="0" algn="l">
              <a:lnSpc>
                <a:spcPct val="90000"/>
              </a:lnSpc>
              <a:spcBef>
                <a:spcPts val="3600"/>
              </a:spcBef>
              <a:spcAft>
                <a:spcPts val="0"/>
              </a:spcAft>
              <a:buClr>
                <a:schemeClr val="dk1"/>
              </a:buClr>
              <a:buSzPts val="4800"/>
              <a:buNone/>
            </a:pPr>
            <a:r>
              <a:t/>
            </a:r>
            <a:endParaRPr/>
          </a:p>
        </p:txBody>
      </p:sp>
      <p:sp>
        <p:nvSpPr>
          <p:cNvPr id="1340" name="Google Shape;1340;g23afcb6ccb3_5_209"/>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z-score: 2.542    Final Score: -4.791</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third best score</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Phagesdb: robinrose, E-162 3:1</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NCBI: Kelcole, E:0.0, 3:1</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Most annotates start, but not called it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-11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341" name="Google Shape;1341;g23afcb6ccb3_5_209"/>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Endolysin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CandC_46 gene in same pham as Tempo_45 and Kelcole_44. Function of Tempo_45 and Kelcole_44 is Lysin A.</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Phagesdb:RobinRose function endolysin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 OneinaGillion. membrane associated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Multiple significant hits top hit probability: 98.46. Top hit description endolysin. </a:t>
            </a:r>
            <a:endParaRPr b="0" i="0" sz="4400" u="none" cap="none" strike="noStrike">
              <a:solidFill>
                <a:schemeClr val="dk1"/>
              </a:solidFill>
              <a:latin typeface="Calibri"/>
              <a:ea typeface="Calibri"/>
              <a:cs typeface="Calibri"/>
              <a:sym typeface="Calibri"/>
            </a:endParaRPr>
          </a:p>
        </p:txBody>
      </p:sp>
      <p:pic>
        <p:nvPicPr>
          <p:cNvPr id="1342" name="Google Shape;1342;g23afcb6ccb3_5_209"/>
          <p:cNvPicPr preferRelativeResize="0"/>
          <p:nvPr/>
        </p:nvPicPr>
        <p:blipFill rotWithShape="1">
          <a:blip r:embed="rId4">
            <a:alphaModFix/>
          </a:blip>
          <a:srcRect b="0" l="0" r="0" t="0"/>
          <a:stretch/>
        </p:blipFill>
        <p:spPr>
          <a:xfrm>
            <a:off x="768913" y="7027718"/>
            <a:ext cx="6210300" cy="933450"/>
          </a:xfrm>
          <a:prstGeom prst="rect">
            <a:avLst/>
          </a:prstGeom>
          <a:noFill/>
          <a:ln>
            <a:noFill/>
          </a:ln>
        </p:spPr>
      </p:pic>
      <p:pic>
        <p:nvPicPr>
          <p:cNvPr id="1343" name="Google Shape;1343;g23afcb6ccb3_5_209"/>
          <p:cNvPicPr preferRelativeResize="0"/>
          <p:nvPr/>
        </p:nvPicPr>
        <p:blipFill rotWithShape="1">
          <a:blip r:embed="rId5">
            <a:alphaModFix/>
          </a:blip>
          <a:srcRect b="0" l="0" r="0" t="0"/>
          <a:stretch/>
        </p:blipFill>
        <p:spPr>
          <a:xfrm>
            <a:off x="1226131" y="8839204"/>
            <a:ext cx="3475300" cy="2350950"/>
          </a:xfrm>
          <a:prstGeom prst="rect">
            <a:avLst/>
          </a:prstGeom>
          <a:noFill/>
          <a:ln>
            <a:noFill/>
          </a:ln>
        </p:spPr>
      </p:pic>
      <p:pic>
        <p:nvPicPr>
          <p:cNvPr id="1344" name="Google Shape;1344;g23afcb6ccb3_5_209"/>
          <p:cNvPicPr preferRelativeResize="0"/>
          <p:nvPr/>
        </p:nvPicPr>
        <p:blipFill rotWithShape="1">
          <a:blip r:embed="rId6">
            <a:alphaModFix/>
          </a:blip>
          <a:srcRect b="0" l="0" r="0" t="0"/>
          <a:stretch/>
        </p:blipFill>
        <p:spPr>
          <a:xfrm>
            <a:off x="-56200" y="17791185"/>
            <a:ext cx="13321150" cy="1329888"/>
          </a:xfrm>
          <a:prstGeom prst="rect">
            <a:avLst/>
          </a:prstGeom>
          <a:noFill/>
          <a:ln>
            <a:noFill/>
          </a:ln>
        </p:spPr>
      </p:pic>
      <p:pic>
        <p:nvPicPr>
          <p:cNvPr id="1345" name="Google Shape;1345;g23afcb6ccb3_5_209"/>
          <p:cNvPicPr preferRelativeResize="0"/>
          <p:nvPr/>
        </p:nvPicPr>
        <p:blipFill rotWithShape="1">
          <a:blip r:embed="rId7">
            <a:alphaModFix/>
          </a:blip>
          <a:srcRect b="0" l="0" r="0" t="0"/>
          <a:stretch/>
        </p:blipFill>
        <p:spPr>
          <a:xfrm>
            <a:off x="540325" y="13955362"/>
            <a:ext cx="9906774" cy="1585725"/>
          </a:xfrm>
          <a:prstGeom prst="rect">
            <a:avLst/>
          </a:prstGeom>
          <a:noFill/>
          <a:ln>
            <a:noFill/>
          </a:ln>
        </p:spPr>
      </p:pic>
      <p:pic>
        <p:nvPicPr>
          <p:cNvPr id="1346" name="Google Shape;1346;g23afcb6ccb3_5_209"/>
          <p:cNvPicPr preferRelativeResize="0"/>
          <p:nvPr/>
        </p:nvPicPr>
        <p:blipFill rotWithShape="1">
          <a:blip r:embed="rId8">
            <a:alphaModFix/>
          </a:blip>
          <a:srcRect b="0" l="0" r="0" t="0"/>
          <a:stretch/>
        </p:blipFill>
        <p:spPr>
          <a:xfrm>
            <a:off x="13912313" y="6899268"/>
            <a:ext cx="9686925" cy="3552825"/>
          </a:xfrm>
          <a:prstGeom prst="rect">
            <a:avLst/>
          </a:prstGeom>
          <a:noFill/>
          <a:ln>
            <a:noFill/>
          </a:ln>
        </p:spPr>
      </p:pic>
      <p:pic>
        <p:nvPicPr>
          <p:cNvPr id="1347" name="Google Shape;1347;g23afcb6ccb3_5_209"/>
          <p:cNvPicPr preferRelativeResize="0"/>
          <p:nvPr/>
        </p:nvPicPr>
        <p:blipFill rotWithShape="1">
          <a:blip r:embed="rId9">
            <a:alphaModFix/>
          </a:blip>
          <a:srcRect b="0" l="0" r="0" t="0"/>
          <a:stretch/>
        </p:blipFill>
        <p:spPr>
          <a:xfrm>
            <a:off x="12670262" y="12311442"/>
            <a:ext cx="5041050" cy="3687946"/>
          </a:xfrm>
          <a:prstGeom prst="rect">
            <a:avLst/>
          </a:prstGeom>
          <a:noFill/>
          <a:ln>
            <a:noFill/>
          </a:ln>
        </p:spPr>
      </p:pic>
      <p:pic>
        <p:nvPicPr>
          <p:cNvPr id="1348" name="Google Shape;1348;g23afcb6ccb3_5_209"/>
          <p:cNvPicPr preferRelativeResize="0"/>
          <p:nvPr/>
        </p:nvPicPr>
        <p:blipFill rotWithShape="1">
          <a:blip r:embed="rId10">
            <a:alphaModFix/>
          </a:blip>
          <a:srcRect b="0" l="0" r="0" t="0"/>
          <a:stretch/>
        </p:blipFill>
        <p:spPr>
          <a:xfrm>
            <a:off x="18558173" y="12705425"/>
            <a:ext cx="6009459" cy="3687951"/>
          </a:xfrm>
          <a:prstGeom prst="rect">
            <a:avLst/>
          </a:prstGeom>
          <a:noFill/>
          <a:ln>
            <a:noFill/>
          </a:ln>
        </p:spPr>
      </p:pic>
      <p:pic>
        <p:nvPicPr>
          <p:cNvPr id="1349" name="Google Shape;1349;g23afcb6ccb3_5_209"/>
          <p:cNvPicPr preferRelativeResize="0"/>
          <p:nvPr/>
        </p:nvPicPr>
        <p:blipFill rotWithShape="1">
          <a:blip r:embed="rId11">
            <a:alphaModFix/>
          </a:blip>
          <a:srcRect b="0" l="0" r="0" t="0"/>
          <a:stretch/>
        </p:blipFill>
        <p:spPr>
          <a:xfrm>
            <a:off x="13912325" y="17382913"/>
            <a:ext cx="2556901" cy="2828499"/>
          </a:xfrm>
          <a:prstGeom prst="rect">
            <a:avLst/>
          </a:prstGeom>
          <a:noFill/>
          <a:ln>
            <a:noFill/>
          </a:ln>
        </p:spPr>
      </p:pic>
      <p:pic>
        <p:nvPicPr>
          <p:cNvPr id="1350" name="Google Shape;1350;g23afcb6ccb3_5_209"/>
          <p:cNvPicPr preferRelativeResize="0"/>
          <p:nvPr/>
        </p:nvPicPr>
        <p:blipFill rotWithShape="1">
          <a:blip r:embed="rId12">
            <a:alphaModFix/>
          </a:blip>
          <a:srcRect b="0" l="0" r="0" t="0"/>
          <a:stretch/>
        </p:blipFill>
        <p:spPr>
          <a:xfrm>
            <a:off x="17116600" y="17072374"/>
            <a:ext cx="5633100" cy="1585725"/>
          </a:xfrm>
          <a:prstGeom prst="rect">
            <a:avLst/>
          </a:prstGeom>
          <a:noFill/>
          <a:ln>
            <a:noFill/>
          </a:ln>
        </p:spPr>
      </p:pic>
      <p:pic>
        <p:nvPicPr>
          <p:cNvPr id="1351" name="Google Shape;1351;g23afcb6ccb3_5_209"/>
          <p:cNvPicPr preferRelativeResize="0"/>
          <p:nvPr/>
        </p:nvPicPr>
        <p:blipFill rotWithShape="1">
          <a:blip r:embed="rId13">
            <a:alphaModFix/>
          </a:blip>
          <a:srcRect b="0" l="0" r="0" t="0"/>
          <a:stretch/>
        </p:blipFill>
        <p:spPr>
          <a:xfrm>
            <a:off x="38305838" y="22132643"/>
            <a:ext cx="4248376" cy="3602183"/>
          </a:xfrm>
          <a:prstGeom prst="rect">
            <a:avLst/>
          </a:prstGeom>
          <a:noFill/>
          <a:ln>
            <a:noFill/>
          </a:ln>
        </p:spPr>
      </p:pic>
      <p:pic>
        <p:nvPicPr>
          <p:cNvPr id="1352" name="Google Shape;1352;g23afcb6ccb3_5_209"/>
          <p:cNvPicPr preferRelativeResize="0"/>
          <p:nvPr/>
        </p:nvPicPr>
        <p:blipFill rotWithShape="1">
          <a:blip r:embed="rId14">
            <a:alphaModFix/>
          </a:blip>
          <a:srcRect b="0" l="0" r="0" t="0"/>
          <a:stretch/>
        </p:blipFill>
        <p:spPr>
          <a:xfrm>
            <a:off x="33457849" y="8677275"/>
            <a:ext cx="2928374" cy="3552825"/>
          </a:xfrm>
          <a:prstGeom prst="rect">
            <a:avLst/>
          </a:prstGeom>
          <a:noFill/>
          <a:ln>
            <a:noFill/>
          </a:ln>
        </p:spPr>
      </p:pic>
      <p:pic>
        <p:nvPicPr>
          <p:cNvPr id="1353" name="Google Shape;1353;g23afcb6ccb3_5_209"/>
          <p:cNvPicPr preferRelativeResize="0"/>
          <p:nvPr/>
        </p:nvPicPr>
        <p:blipFill rotWithShape="1">
          <a:blip r:embed="rId15">
            <a:alphaModFix/>
          </a:blip>
          <a:srcRect b="0" l="0" r="0" t="0"/>
          <a:stretch/>
        </p:blipFill>
        <p:spPr>
          <a:xfrm>
            <a:off x="32787256" y="22636654"/>
            <a:ext cx="4655320" cy="2828475"/>
          </a:xfrm>
          <a:prstGeom prst="rect">
            <a:avLst/>
          </a:prstGeom>
          <a:noFill/>
          <a:ln>
            <a:noFill/>
          </a:ln>
        </p:spPr>
      </p:pic>
      <p:pic>
        <p:nvPicPr>
          <p:cNvPr id="1354" name="Google Shape;1354;g23afcb6ccb3_5_209"/>
          <p:cNvPicPr preferRelativeResize="0"/>
          <p:nvPr/>
        </p:nvPicPr>
        <p:blipFill rotWithShape="1">
          <a:blip r:embed="rId7">
            <a:alphaModFix/>
          </a:blip>
          <a:srcRect b="0" l="0" r="0" t="0"/>
          <a:stretch/>
        </p:blipFill>
        <p:spPr>
          <a:xfrm>
            <a:off x="29535225" y="14992963"/>
            <a:ext cx="11321837" cy="1812237"/>
          </a:xfrm>
          <a:prstGeom prst="rect">
            <a:avLst/>
          </a:prstGeom>
          <a:noFill/>
          <a:ln>
            <a:noFill/>
          </a:ln>
        </p:spPr>
      </p:pic>
      <p:pic>
        <p:nvPicPr>
          <p:cNvPr id="1355" name="Google Shape;1355;g23afcb6ccb3_5_209"/>
          <p:cNvPicPr preferRelativeResize="0"/>
          <p:nvPr/>
        </p:nvPicPr>
        <p:blipFill rotWithShape="1">
          <a:blip r:embed="rId6">
            <a:alphaModFix/>
          </a:blip>
          <a:srcRect b="0" l="0" r="0" t="0"/>
          <a:stretch/>
        </p:blipFill>
        <p:spPr>
          <a:xfrm>
            <a:off x="29190637" y="19002200"/>
            <a:ext cx="9350136" cy="933450"/>
          </a:xfrm>
          <a:prstGeom prst="rect">
            <a:avLst/>
          </a:prstGeom>
          <a:noFill/>
          <a:ln>
            <a:noFill/>
          </a:ln>
        </p:spPr>
      </p:pic>
      <p:pic>
        <p:nvPicPr>
          <p:cNvPr id="1356" name="Google Shape;1356;g23afcb6ccb3_5_209"/>
          <p:cNvPicPr preferRelativeResize="0"/>
          <p:nvPr/>
        </p:nvPicPr>
        <p:blipFill rotWithShape="1">
          <a:blip r:embed="rId16">
            <a:alphaModFix/>
          </a:blip>
          <a:srcRect b="0" l="0" r="0" t="0"/>
          <a:stretch/>
        </p:blipFill>
        <p:spPr>
          <a:xfrm>
            <a:off x="16700025" y="19337100"/>
            <a:ext cx="7456992" cy="933450"/>
          </a:xfrm>
          <a:prstGeom prst="rect">
            <a:avLst/>
          </a:prstGeom>
          <a:noFill/>
          <a:ln>
            <a:noFill/>
          </a:ln>
        </p:spPr>
      </p:pic>
      <p:pic>
        <p:nvPicPr>
          <p:cNvPr id="1357" name="Google Shape;1357;g23afcb6ccb3_5_209"/>
          <p:cNvPicPr preferRelativeResize="0"/>
          <p:nvPr/>
        </p:nvPicPr>
        <p:blipFill rotWithShape="1">
          <a:blip r:embed="rId17">
            <a:alphaModFix/>
          </a:blip>
          <a:srcRect b="0" l="0" r="0" t="0"/>
          <a:stretch/>
        </p:blipFill>
        <p:spPr>
          <a:xfrm>
            <a:off x="30599272" y="25734825"/>
            <a:ext cx="7333977" cy="1585725"/>
          </a:xfrm>
          <a:prstGeom prst="rect">
            <a:avLst/>
          </a:prstGeom>
          <a:noFill/>
          <a:ln>
            <a:noFill/>
          </a:ln>
        </p:spPr>
      </p:pic>
      <p:sp>
        <p:nvSpPr>
          <p:cNvPr id="1358" name="Google Shape;1358;g23afcb6ccb3_5_209"/>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g23afcb6ccb3_5_309"/>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#47</a:t>
            </a:r>
            <a:r>
              <a:rPr lang="en-US" sz="10080"/>
              <a:t>	Start:	</a:t>
            </a:r>
            <a:r>
              <a:rPr lang="en-US" sz="10080">
                <a:solidFill>
                  <a:srgbClr val="0B5394"/>
                </a:solidFill>
                <a:highlight>
                  <a:srgbClr val="FFFF00"/>
                </a:highlight>
              </a:rPr>
              <a:t>34693</a:t>
            </a:r>
            <a:r>
              <a:rPr lang="en-US" sz="10080"/>
              <a:t>	Stop: </a:t>
            </a:r>
            <a:r>
              <a:rPr lang="en-US" sz="10080">
                <a:solidFill>
                  <a:srgbClr val="0B5394"/>
                </a:solidFill>
              </a:rPr>
              <a:t>34426</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365" name="Google Shape;1365;g23afcb6ccb3_5_309"/>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Not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Genemark</a:t>
            </a:r>
            <a:endParaRPr sz="4400"/>
          </a:p>
          <a:p>
            <a:pPr indent="0" lvl="0" marL="45720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No, not entire gene</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800"/>
              <a:buChar char="•"/>
            </a:pPr>
            <a:r>
              <a:rPr lang="en-US" sz="4800"/>
              <a:t>Tempo,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t/>
            </a:r>
            <a:endParaRPr/>
          </a:p>
        </p:txBody>
      </p:sp>
      <p:sp>
        <p:nvSpPr>
          <p:cNvPr id="1366" name="Google Shape;1366;g23afcb6ccb3_5_309"/>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34,693 (new evidence included as well)</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z=1.458, final=-6.279, not best; best- z=1.976, final=-5.974</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Tempo- Evalue: 1.9e-33, 1:103</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3e-29, 1:103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-32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highlight>
                  <a:srgbClr val="FFFF00"/>
                </a:highlight>
                <a:latin typeface="Calibri"/>
                <a:ea typeface="Calibri"/>
                <a:cs typeface="Calibri"/>
                <a:sym typeface="Calibri"/>
              </a:rPr>
              <a:t>Large gap </a:t>
            </a:r>
            <a:endParaRPr b="0" i="0" sz="1400" u="none" cap="none" strike="noStrike">
              <a:solidFill>
                <a:srgbClr val="000000"/>
              </a:solidFill>
              <a:highlight>
                <a:srgbClr val="FFFF00"/>
              </a:highlight>
              <a:latin typeface="Arial"/>
              <a:ea typeface="Arial"/>
              <a:cs typeface="Arial"/>
              <a:sym typeface="Arial"/>
            </a:endParaRPr>
          </a:p>
        </p:txBody>
      </p:sp>
      <p:sp>
        <p:nvSpPr>
          <p:cNvPr id="1367" name="Google Shape;1367;g23afcb6ccb3_5_309"/>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Altheas_Draft_48, upstream of HNH NKF, downstream of lysin A</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Tempo_46,  e= 3e-29 , function unknown, phagesdb;  Phage OneinaGillian, hypothetical protein, e= 2e-33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Significant hit, prob= 98.39, E= 0.0000042, approx. coverage=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368" name="Google Shape;1368;g23afcb6ccb3_5_309"/>
          <p:cNvPicPr preferRelativeResize="0"/>
          <p:nvPr/>
        </p:nvPicPr>
        <p:blipFill rotWithShape="1">
          <a:blip r:embed="rId4">
            <a:alphaModFix/>
          </a:blip>
          <a:srcRect b="0" l="0" r="0" t="0"/>
          <a:stretch/>
        </p:blipFill>
        <p:spPr>
          <a:xfrm>
            <a:off x="1227353" y="5525402"/>
            <a:ext cx="7253601" cy="899200"/>
          </a:xfrm>
          <a:prstGeom prst="rect">
            <a:avLst/>
          </a:prstGeom>
          <a:noFill/>
          <a:ln>
            <a:noFill/>
          </a:ln>
        </p:spPr>
      </p:pic>
      <p:pic>
        <p:nvPicPr>
          <p:cNvPr id="1369" name="Google Shape;1369;g23afcb6ccb3_5_309"/>
          <p:cNvPicPr preferRelativeResize="0"/>
          <p:nvPr/>
        </p:nvPicPr>
        <p:blipFill rotWithShape="1">
          <a:blip r:embed="rId5">
            <a:alphaModFix/>
          </a:blip>
          <a:srcRect b="0" l="0" r="0" t="0"/>
          <a:stretch/>
        </p:blipFill>
        <p:spPr>
          <a:xfrm>
            <a:off x="248861" y="18696695"/>
            <a:ext cx="10540690" cy="1447800"/>
          </a:xfrm>
          <a:prstGeom prst="rect">
            <a:avLst/>
          </a:prstGeom>
          <a:noFill/>
          <a:ln>
            <a:noFill/>
          </a:ln>
        </p:spPr>
      </p:pic>
      <p:pic>
        <p:nvPicPr>
          <p:cNvPr id="1370" name="Google Shape;1370;g23afcb6ccb3_5_309"/>
          <p:cNvPicPr preferRelativeResize="0"/>
          <p:nvPr/>
        </p:nvPicPr>
        <p:blipFill rotWithShape="1">
          <a:blip r:embed="rId6">
            <a:alphaModFix/>
          </a:blip>
          <a:srcRect b="0" l="0" r="0" t="0"/>
          <a:stretch/>
        </p:blipFill>
        <p:spPr>
          <a:xfrm>
            <a:off x="248850" y="12992100"/>
            <a:ext cx="11506200" cy="1447800"/>
          </a:xfrm>
          <a:prstGeom prst="rect">
            <a:avLst/>
          </a:prstGeom>
          <a:noFill/>
          <a:ln>
            <a:noFill/>
          </a:ln>
        </p:spPr>
      </p:pic>
      <p:pic>
        <p:nvPicPr>
          <p:cNvPr id="1371" name="Google Shape;1371;g23afcb6ccb3_5_309"/>
          <p:cNvPicPr preferRelativeResize="0"/>
          <p:nvPr/>
        </p:nvPicPr>
        <p:blipFill rotWithShape="1">
          <a:blip r:embed="rId7">
            <a:alphaModFix/>
          </a:blip>
          <a:srcRect b="0" l="0" r="0" t="0"/>
          <a:stretch/>
        </p:blipFill>
        <p:spPr>
          <a:xfrm>
            <a:off x="21769748" y="12293526"/>
            <a:ext cx="4657275" cy="1747523"/>
          </a:xfrm>
          <a:prstGeom prst="rect">
            <a:avLst/>
          </a:prstGeom>
          <a:noFill/>
          <a:ln>
            <a:noFill/>
          </a:ln>
        </p:spPr>
      </p:pic>
      <p:pic>
        <p:nvPicPr>
          <p:cNvPr id="1372" name="Google Shape;1372;g23afcb6ccb3_5_309"/>
          <p:cNvPicPr preferRelativeResize="0"/>
          <p:nvPr/>
        </p:nvPicPr>
        <p:blipFill rotWithShape="1">
          <a:blip r:embed="rId8">
            <a:alphaModFix/>
          </a:blip>
          <a:srcRect b="0" l="0" r="0" t="0"/>
          <a:stretch/>
        </p:blipFill>
        <p:spPr>
          <a:xfrm>
            <a:off x="15411451" y="12096623"/>
            <a:ext cx="6737399" cy="2209800"/>
          </a:xfrm>
          <a:prstGeom prst="rect">
            <a:avLst/>
          </a:prstGeom>
          <a:noFill/>
          <a:ln>
            <a:noFill/>
          </a:ln>
        </p:spPr>
      </p:pic>
      <p:pic>
        <p:nvPicPr>
          <p:cNvPr id="1373" name="Google Shape;1373;g23afcb6ccb3_5_309"/>
          <p:cNvPicPr preferRelativeResize="0"/>
          <p:nvPr/>
        </p:nvPicPr>
        <p:blipFill rotWithShape="1">
          <a:blip r:embed="rId9">
            <a:alphaModFix/>
          </a:blip>
          <a:srcRect b="0" l="0" r="0" t="0"/>
          <a:stretch/>
        </p:blipFill>
        <p:spPr>
          <a:xfrm>
            <a:off x="13278538" y="17619506"/>
            <a:ext cx="3414242" cy="3602182"/>
          </a:xfrm>
          <a:prstGeom prst="rect">
            <a:avLst/>
          </a:prstGeom>
          <a:noFill/>
          <a:ln>
            <a:noFill/>
          </a:ln>
        </p:spPr>
      </p:pic>
      <p:pic>
        <p:nvPicPr>
          <p:cNvPr id="1374" name="Google Shape;1374;g23afcb6ccb3_5_309"/>
          <p:cNvPicPr preferRelativeResize="0"/>
          <p:nvPr/>
        </p:nvPicPr>
        <p:blipFill rotWithShape="1">
          <a:blip r:embed="rId10">
            <a:alphaModFix/>
          </a:blip>
          <a:srcRect b="0" l="0" r="0" t="0"/>
          <a:stretch/>
        </p:blipFill>
        <p:spPr>
          <a:xfrm>
            <a:off x="17127411" y="16670752"/>
            <a:ext cx="10958600" cy="4550915"/>
          </a:xfrm>
          <a:prstGeom prst="rect">
            <a:avLst/>
          </a:prstGeom>
          <a:noFill/>
          <a:ln>
            <a:noFill/>
          </a:ln>
        </p:spPr>
      </p:pic>
      <p:pic>
        <p:nvPicPr>
          <p:cNvPr id="1375" name="Google Shape;1375;g23afcb6ccb3_5_309"/>
          <p:cNvPicPr preferRelativeResize="0"/>
          <p:nvPr/>
        </p:nvPicPr>
        <p:blipFill rotWithShape="1">
          <a:blip r:embed="rId11">
            <a:alphaModFix/>
          </a:blip>
          <a:srcRect b="0" l="0" r="0" t="0"/>
          <a:stretch/>
        </p:blipFill>
        <p:spPr>
          <a:xfrm>
            <a:off x="28553625" y="8844025"/>
            <a:ext cx="4124623" cy="3602175"/>
          </a:xfrm>
          <a:prstGeom prst="rect">
            <a:avLst/>
          </a:prstGeom>
          <a:noFill/>
          <a:ln>
            <a:noFill/>
          </a:ln>
        </p:spPr>
      </p:pic>
      <p:pic>
        <p:nvPicPr>
          <p:cNvPr id="1376" name="Google Shape;1376;g23afcb6ccb3_5_309"/>
          <p:cNvPicPr preferRelativeResize="0"/>
          <p:nvPr/>
        </p:nvPicPr>
        <p:blipFill rotWithShape="1">
          <a:blip r:embed="rId12">
            <a:alphaModFix/>
          </a:blip>
          <a:srcRect b="0" l="0" r="0" t="0"/>
          <a:stretch/>
        </p:blipFill>
        <p:spPr>
          <a:xfrm>
            <a:off x="31903375" y="13893925"/>
            <a:ext cx="9391650" cy="1371600"/>
          </a:xfrm>
          <a:prstGeom prst="rect">
            <a:avLst/>
          </a:prstGeom>
          <a:noFill/>
          <a:ln>
            <a:noFill/>
          </a:ln>
        </p:spPr>
      </p:pic>
      <p:pic>
        <p:nvPicPr>
          <p:cNvPr id="1377" name="Google Shape;1377;g23afcb6ccb3_5_309"/>
          <p:cNvPicPr preferRelativeResize="0"/>
          <p:nvPr/>
        </p:nvPicPr>
        <p:blipFill rotWithShape="1">
          <a:blip r:embed="rId13">
            <a:alphaModFix/>
          </a:blip>
          <a:srcRect b="0" l="0" r="0" t="0"/>
          <a:stretch/>
        </p:blipFill>
        <p:spPr>
          <a:xfrm>
            <a:off x="28086000" y="15691804"/>
            <a:ext cx="8006287" cy="899200"/>
          </a:xfrm>
          <a:prstGeom prst="rect">
            <a:avLst/>
          </a:prstGeom>
          <a:noFill/>
          <a:ln>
            <a:noFill/>
          </a:ln>
        </p:spPr>
      </p:pic>
      <p:pic>
        <p:nvPicPr>
          <p:cNvPr id="1378" name="Google Shape;1378;g23afcb6ccb3_5_309"/>
          <p:cNvPicPr preferRelativeResize="0"/>
          <p:nvPr/>
        </p:nvPicPr>
        <p:blipFill rotWithShape="1">
          <a:blip r:embed="rId14">
            <a:alphaModFix/>
          </a:blip>
          <a:srcRect b="0" l="0" r="0" t="0"/>
          <a:stretch/>
        </p:blipFill>
        <p:spPr>
          <a:xfrm>
            <a:off x="29179621" y="18311238"/>
            <a:ext cx="5305426" cy="3816063"/>
          </a:xfrm>
          <a:prstGeom prst="rect">
            <a:avLst/>
          </a:prstGeom>
          <a:noFill/>
          <a:ln>
            <a:noFill/>
          </a:ln>
        </p:spPr>
      </p:pic>
      <p:pic>
        <p:nvPicPr>
          <p:cNvPr id="1379" name="Google Shape;1379;g23afcb6ccb3_5_309"/>
          <p:cNvPicPr preferRelativeResize="0"/>
          <p:nvPr/>
        </p:nvPicPr>
        <p:blipFill rotWithShape="1">
          <a:blip r:embed="rId15">
            <a:alphaModFix/>
          </a:blip>
          <a:srcRect b="0" l="0" r="0" t="0"/>
          <a:stretch/>
        </p:blipFill>
        <p:spPr>
          <a:xfrm>
            <a:off x="36535725" y="18106514"/>
            <a:ext cx="5305424" cy="1408967"/>
          </a:xfrm>
          <a:prstGeom prst="rect">
            <a:avLst/>
          </a:prstGeom>
          <a:noFill/>
          <a:ln>
            <a:noFill/>
          </a:ln>
        </p:spPr>
      </p:pic>
      <p:pic>
        <p:nvPicPr>
          <p:cNvPr id="1380" name="Google Shape;1380;g23afcb6ccb3_5_309"/>
          <p:cNvPicPr preferRelativeResize="0"/>
          <p:nvPr/>
        </p:nvPicPr>
        <p:blipFill rotWithShape="1">
          <a:blip r:embed="rId16">
            <a:alphaModFix/>
          </a:blip>
          <a:srcRect b="0" l="0" r="0" t="0"/>
          <a:stretch/>
        </p:blipFill>
        <p:spPr>
          <a:xfrm>
            <a:off x="29972325" y="22454613"/>
            <a:ext cx="4512725" cy="1530899"/>
          </a:xfrm>
          <a:prstGeom prst="rect">
            <a:avLst/>
          </a:prstGeom>
          <a:noFill/>
          <a:ln>
            <a:noFill/>
          </a:ln>
        </p:spPr>
      </p:pic>
      <p:pic>
        <p:nvPicPr>
          <p:cNvPr id="1381" name="Google Shape;1381;g23afcb6ccb3_5_309"/>
          <p:cNvPicPr preferRelativeResize="0"/>
          <p:nvPr/>
        </p:nvPicPr>
        <p:blipFill rotWithShape="1">
          <a:blip r:embed="rId17">
            <a:alphaModFix/>
          </a:blip>
          <a:srcRect b="0" l="0" r="0" t="0"/>
          <a:stretch/>
        </p:blipFill>
        <p:spPr>
          <a:xfrm>
            <a:off x="35146638" y="23524928"/>
            <a:ext cx="2905125" cy="323850"/>
          </a:xfrm>
          <a:prstGeom prst="rect">
            <a:avLst/>
          </a:prstGeom>
          <a:noFill/>
          <a:ln>
            <a:noFill/>
          </a:ln>
        </p:spPr>
      </p:pic>
      <p:pic>
        <p:nvPicPr>
          <p:cNvPr id="1382" name="Google Shape;1382;g23afcb6ccb3_5_309"/>
          <p:cNvPicPr preferRelativeResize="0"/>
          <p:nvPr/>
        </p:nvPicPr>
        <p:blipFill rotWithShape="1">
          <a:blip r:embed="rId18">
            <a:alphaModFix/>
          </a:blip>
          <a:srcRect b="0" l="0" r="0" t="0"/>
          <a:stretch/>
        </p:blipFill>
        <p:spPr>
          <a:xfrm>
            <a:off x="43891188" y="-7"/>
            <a:ext cx="4658527" cy="3602182"/>
          </a:xfrm>
          <a:prstGeom prst="rect">
            <a:avLst/>
          </a:prstGeom>
          <a:noFill/>
          <a:ln>
            <a:noFill/>
          </a:ln>
        </p:spPr>
      </p:pic>
      <p:pic>
        <p:nvPicPr>
          <p:cNvPr id="1383" name="Google Shape;1383;g23afcb6ccb3_5_309"/>
          <p:cNvPicPr preferRelativeResize="0"/>
          <p:nvPr/>
        </p:nvPicPr>
        <p:blipFill rotWithShape="1">
          <a:blip r:embed="rId19">
            <a:alphaModFix/>
          </a:blip>
          <a:srcRect b="0" l="0" r="0" t="0"/>
          <a:stretch/>
        </p:blipFill>
        <p:spPr>
          <a:xfrm>
            <a:off x="44034363" y="3602168"/>
            <a:ext cx="4372182" cy="3602182"/>
          </a:xfrm>
          <a:prstGeom prst="rect">
            <a:avLst/>
          </a:prstGeom>
          <a:noFill/>
          <a:ln>
            <a:noFill/>
          </a:ln>
        </p:spPr>
      </p:pic>
      <p:pic>
        <p:nvPicPr>
          <p:cNvPr id="1384" name="Google Shape;1384;g23afcb6ccb3_5_309"/>
          <p:cNvPicPr preferRelativeResize="0"/>
          <p:nvPr/>
        </p:nvPicPr>
        <p:blipFill rotWithShape="1">
          <a:blip r:embed="rId20">
            <a:alphaModFix/>
          </a:blip>
          <a:srcRect b="0" l="0" r="0" t="0"/>
          <a:stretch/>
        </p:blipFill>
        <p:spPr>
          <a:xfrm>
            <a:off x="43997551" y="7295068"/>
            <a:ext cx="4445815" cy="3602182"/>
          </a:xfrm>
          <a:prstGeom prst="rect">
            <a:avLst/>
          </a:prstGeom>
          <a:noFill/>
          <a:ln>
            <a:noFill/>
          </a:ln>
        </p:spPr>
      </p:pic>
      <p:pic>
        <p:nvPicPr>
          <p:cNvPr id="1385" name="Google Shape;1385;g23afcb6ccb3_5_309"/>
          <p:cNvPicPr preferRelativeResize="0"/>
          <p:nvPr/>
        </p:nvPicPr>
        <p:blipFill rotWithShape="1">
          <a:blip r:embed="rId21">
            <a:alphaModFix/>
          </a:blip>
          <a:srcRect b="0" l="0" r="0" t="0"/>
          <a:stretch/>
        </p:blipFill>
        <p:spPr>
          <a:xfrm>
            <a:off x="43933426" y="10987968"/>
            <a:ext cx="4574057" cy="3602181"/>
          </a:xfrm>
          <a:prstGeom prst="rect">
            <a:avLst/>
          </a:prstGeom>
          <a:noFill/>
          <a:ln>
            <a:noFill/>
          </a:ln>
        </p:spPr>
      </p:pic>
      <p:pic>
        <p:nvPicPr>
          <p:cNvPr id="1386" name="Google Shape;1386;g23afcb6ccb3_5_309"/>
          <p:cNvPicPr preferRelativeResize="0"/>
          <p:nvPr/>
        </p:nvPicPr>
        <p:blipFill rotWithShape="1">
          <a:blip r:embed="rId22">
            <a:alphaModFix/>
          </a:blip>
          <a:srcRect b="0" l="0" r="0" t="0"/>
          <a:stretch/>
        </p:blipFill>
        <p:spPr>
          <a:xfrm>
            <a:off x="43964101" y="14680868"/>
            <a:ext cx="4512721" cy="3602182"/>
          </a:xfrm>
          <a:prstGeom prst="rect">
            <a:avLst/>
          </a:prstGeom>
          <a:noFill/>
          <a:ln>
            <a:noFill/>
          </a:ln>
        </p:spPr>
      </p:pic>
      <p:pic>
        <p:nvPicPr>
          <p:cNvPr id="1387" name="Google Shape;1387;g23afcb6ccb3_5_309"/>
          <p:cNvPicPr preferRelativeResize="0"/>
          <p:nvPr/>
        </p:nvPicPr>
        <p:blipFill rotWithShape="1">
          <a:blip r:embed="rId23">
            <a:alphaModFix/>
          </a:blip>
          <a:srcRect b="0" l="0" r="0" t="0"/>
          <a:stretch/>
        </p:blipFill>
        <p:spPr>
          <a:xfrm>
            <a:off x="43828551" y="18373768"/>
            <a:ext cx="4783803" cy="3602182"/>
          </a:xfrm>
          <a:prstGeom prst="rect">
            <a:avLst/>
          </a:prstGeom>
          <a:noFill/>
          <a:ln>
            <a:noFill/>
          </a:ln>
        </p:spPr>
      </p:pic>
      <p:pic>
        <p:nvPicPr>
          <p:cNvPr id="1388" name="Google Shape;1388;g23afcb6ccb3_5_309"/>
          <p:cNvPicPr preferRelativeResize="0"/>
          <p:nvPr/>
        </p:nvPicPr>
        <p:blipFill rotWithShape="1">
          <a:blip r:embed="rId24">
            <a:alphaModFix/>
          </a:blip>
          <a:srcRect b="0" l="0" r="0" t="0"/>
          <a:stretch/>
        </p:blipFill>
        <p:spPr>
          <a:xfrm>
            <a:off x="43891826" y="22066668"/>
            <a:ext cx="4657273" cy="3602183"/>
          </a:xfrm>
          <a:prstGeom prst="rect">
            <a:avLst/>
          </a:prstGeom>
          <a:noFill/>
          <a:ln>
            <a:noFill/>
          </a:ln>
        </p:spPr>
      </p:pic>
      <p:sp>
        <p:nvSpPr>
          <p:cNvPr id="1389" name="Google Shape;1389;g23afcb6ccb3_5_309"/>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pic>
        <p:nvPicPr>
          <p:cNvPr id="1390" name="Google Shape;1390;g23afcb6ccb3_5_309"/>
          <p:cNvPicPr preferRelativeResize="0"/>
          <p:nvPr/>
        </p:nvPicPr>
        <p:blipFill rotWithShape="1">
          <a:blip r:embed="rId25">
            <a:alphaModFix/>
          </a:blip>
          <a:srcRect b="0" l="0" r="0" t="0"/>
          <a:stretch/>
        </p:blipFill>
        <p:spPr>
          <a:xfrm>
            <a:off x="35146639" y="19949350"/>
            <a:ext cx="8555893" cy="3141688"/>
          </a:xfrm>
          <a:prstGeom prst="rect">
            <a:avLst/>
          </a:prstGeom>
          <a:noFill/>
          <a:ln>
            <a:noFill/>
          </a:ln>
        </p:spPr>
      </p:pic>
      <p:pic>
        <p:nvPicPr>
          <p:cNvPr id="1391" name="Google Shape;1391;g23afcb6ccb3_5_309"/>
          <p:cNvPicPr preferRelativeResize="0"/>
          <p:nvPr/>
        </p:nvPicPr>
        <p:blipFill rotWithShape="1">
          <a:blip r:embed="rId26">
            <a:alphaModFix/>
          </a:blip>
          <a:srcRect b="0" l="0" r="0" t="0"/>
          <a:stretch/>
        </p:blipFill>
        <p:spPr>
          <a:xfrm>
            <a:off x="560326" y="20415307"/>
            <a:ext cx="5686425" cy="2209800"/>
          </a:xfrm>
          <a:prstGeom prst="rect">
            <a:avLst/>
          </a:prstGeom>
          <a:noFill/>
          <a:ln>
            <a:noFill/>
          </a:ln>
        </p:spPr>
      </p:pic>
      <p:pic>
        <p:nvPicPr>
          <p:cNvPr id="1392" name="Google Shape;1392;g23afcb6ccb3_5_309"/>
          <p:cNvPicPr preferRelativeResize="0"/>
          <p:nvPr/>
        </p:nvPicPr>
        <p:blipFill rotWithShape="1">
          <a:blip r:embed="rId27">
            <a:alphaModFix/>
          </a:blip>
          <a:srcRect b="0" l="0" r="0" t="0"/>
          <a:stretch/>
        </p:blipFill>
        <p:spPr>
          <a:xfrm>
            <a:off x="253600" y="14920525"/>
            <a:ext cx="11496675" cy="2276475"/>
          </a:xfrm>
          <a:prstGeom prst="rect">
            <a:avLst/>
          </a:prstGeom>
          <a:noFill/>
          <a:ln>
            <a:noFill/>
          </a:ln>
        </p:spPr>
      </p:pic>
      <p:pic>
        <p:nvPicPr>
          <p:cNvPr id="1393" name="Google Shape;1393;g23afcb6ccb3_5_309"/>
          <p:cNvPicPr preferRelativeResize="0"/>
          <p:nvPr/>
        </p:nvPicPr>
        <p:blipFill rotWithShape="1">
          <a:blip r:embed="rId28">
            <a:alphaModFix/>
          </a:blip>
          <a:srcRect b="0" l="0" r="0" t="0"/>
          <a:stretch/>
        </p:blipFill>
        <p:spPr>
          <a:xfrm>
            <a:off x="37554225" y="24282654"/>
            <a:ext cx="5305424" cy="2985820"/>
          </a:xfrm>
          <a:prstGeom prst="rect">
            <a:avLst/>
          </a:prstGeom>
          <a:noFill/>
          <a:ln>
            <a:noFill/>
          </a:ln>
        </p:spPr>
      </p:pic>
      <p:pic>
        <p:nvPicPr>
          <p:cNvPr id="1394" name="Google Shape;1394;g23afcb6ccb3_5_309"/>
          <p:cNvPicPr preferRelativeResize="0"/>
          <p:nvPr/>
        </p:nvPicPr>
        <p:blipFill rotWithShape="1">
          <a:blip r:embed="rId29">
            <a:alphaModFix/>
          </a:blip>
          <a:srcRect b="0" l="0" r="0" t="0"/>
          <a:stretch/>
        </p:blipFill>
        <p:spPr>
          <a:xfrm>
            <a:off x="25615025" y="22127301"/>
            <a:ext cx="4124624" cy="5057148"/>
          </a:xfrm>
          <a:prstGeom prst="rect">
            <a:avLst/>
          </a:prstGeom>
          <a:noFill/>
          <a:ln>
            <a:noFill/>
          </a:ln>
        </p:spPr>
      </p:pic>
      <p:pic>
        <p:nvPicPr>
          <p:cNvPr id="1395" name="Google Shape;1395;g23afcb6ccb3_5_309"/>
          <p:cNvPicPr preferRelativeResize="0"/>
          <p:nvPr/>
        </p:nvPicPr>
        <p:blipFill rotWithShape="1">
          <a:blip r:embed="rId30">
            <a:alphaModFix/>
          </a:blip>
          <a:srcRect b="0" l="0" r="0" t="0"/>
          <a:stretch/>
        </p:blipFill>
        <p:spPr>
          <a:xfrm>
            <a:off x="16006475" y="14720155"/>
            <a:ext cx="3673400" cy="1536871"/>
          </a:xfrm>
          <a:prstGeom prst="rect">
            <a:avLst/>
          </a:prstGeom>
          <a:noFill/>
          <a:ln>
            <a:noFill/>
          </a:ln>
        </p:spPr>
      </p:pic>
      <p:pic>
        <p:nvPicPr>
          <p:cNvPr id="1396" name="Google Shape;1396;g23afcb6ccb3_5_309"/>
          <p:cNvPicPr preferRelativeResize="0"/>
          <p:nvPr/>
        </p:nvPicPr>
        <p:blipFill rotWithShape="1">
          <a:blip r:embed="rId31">
            <a:alphaModFix/>
          </a:blip>
          <a:srcRect b="0" l="0" r="0" t="0"/>
          <a:stretch/>
        </p:blipFill>
        <p:spPr>
          <a:xfrm>
            <a:off x="19990130" y="14514075"/>
            <a:ext cx="3673407" cy="1949025"/>
          </a:xfrm>
          <a:prstGeom prst="rect">
            <a:avLst/>
          </a:prstGeom>
          <a:noFill/>
          <a:ln>
            <a:noFill/>
          </a:ln>
        </p:spPr>
      </p:pic>
      <p:pic>
        <p:nvPicPr>
          <p:cNvPr id="1397" name="Google Shape;1397;g23afcb6ccb3_5_309"/>
          <p:cNvPicPr preferRelativeResize="0"/>
          <p:nvPr/>
        </p:nvPicPr>
        <p:blipFill rotWithShape="1">
          <a:blip r:embed="rId32">
            <a:alphaModFix/>
          </a:blip>
          <a:srcRect b="0" l="0" r="0" t="0"/>
          <a:stretch/>
        </p:blipFill>
        <p:spPr>
          <a:xfrm>
            <a:off x="17127403" y="6289750"/>
            <a:ext cx="6234347" cy="2985825"/>
          </a:xfrm>
          <a:prstGeom prst="rect">
            <a:avLst/>
          </a:prstGeom>
          <a:noFill/>
          <a:ln>
            <a:noFill/>
          </a:ln>
        </p:spPr>
      </p:pic>
      <p:pic>
        <p:nvPicPr>
          <p:cNvPr id="1398" name="Google Shape;1398;g23afcb6ccb3_5_309"/>
          <p:cNvPicPr preferRelativeResize="0"/>
          <p:nvPr/>
        </p:nvPicPr>
        <p:blipFill rotWithShape="1">
          <a:blip r:embed="rId33">
            <a:alphaModFix/>
          </a:blip>
          <a:srcRect b="0" l="0" r="0" t="0"/>
          <a:stretch/>
        </p:blipFill>
        <p:spPr>
          <a:xfrm>
            <a:off x="936248" y="7432888"/>
            <a:ext cx="7303952" cy="4550925"/>
          </a:xfrm>
          <a:prstGeom prst="rect">
            <a:avLst/>
          </a:prstGeom>
          <a:noFill/>
          <a:ln>
            <a:noFill/>
          </a:ln>
        </p:spPr>
      </p:pic>
      <p:pic>
        <p:nvPicPr>
          <p:cNvPr id="1399" name="Google Shape;1399;g23afcb6ccb3_5_309"/>
          <p:cNvPicPr preferRelativeResize="0"/>
          <p:nvPr/>
        </p:nvPicPr>
        <p:blipFill rotWithShape="1">
          <a:blip r:embed="rId34">
            <a:alphaModFix/>
          </a:blip>
          <a:srcRect b="0" l="0" r="0" t="0"/>
          <a:stretch/>
        </p:blipFill>
        <p:spPr>
          <a:xfrm>
            <a:off x="23588316" y="14567943"/>
            <a:ext cx="3414225" cy="1841257"/>
          </a:xfrm>
          <a:prstGeom prst="rect">
            <a:avLst/>
          </a:prstGeom>
          <a:noFill/>
          <a:ln>
            <a:noFill/>
          </a:ln>
        </p:spPr>
      </p:pic>
      <p:pic>
        <p:nvPicPr>
          <p:cNvPr id="1400" name="Google Shape;1400;g23afcb6ccb3_5_309"/>
          <p:cNvPicPr preferRelativeResize="0"/>
          <p:nvPr/>
        </p:nvPicPr>
        <p:blipFill rotWithShape="1">
          <a:blip r:embed="rId35">
            <a:alphaModFix/>
          </a:blip>
          <a:srcRect b="0" l="0" r="0" t="0"/>
          <a:stretch/>
        </p:blipFill>
        <p:spPr>
          <a:xfrm>
            <a:off x="12791100" y="14590155"/>
            <a:ext cx="2905125" cy="126652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g23afcb6ccb3_4_517"/>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10080"/>
              <a:t>Gene #48</a:t>
            </a:r>
            <a:r>
              <a:rPr lang="en-US" sz="10080"/>
              <a:t>	 </a:t>
            </a:r>
            <a:r>
              <a:rPr lang="en-US" sz="10080">
                <a:solidFill>
                  <a:srgbClr val="000000"/>
                </a:solidFill>
                <a:highlight>
                  <a:srgbClr val="FFFF00"/>
                </a:highlight>
              </a:rPr>
              <a:t>This gene needs to be deleted.</a:t>
            </a:r>
            <a:r>
              <a:rPr lang="en-US" sz="10080"/>
              <a:t>			</a:t>
            </a:r>
            <a:br>
              <a:rPr lang="en-US" sz="10080"/>
            </a:br>
            <a:r>
              <a:rPr lang="en-US" sz="6480"/>
              <a:t>*</a:t>
            </a:r>
            <a:r>
              <a:rPr lang="en-US" sz="7200"/>
              <a:t>Highlight start if changed from original call* </a:t>
            </a:r>
            <a:r>
              <a:rPr lang="en-US" sz="6426">
                <a:highlight>
                  <a:srgbClr val="FFFF00"/>
                </a:highlight>
              </a:rPr>
              <a:t>Start:	 34217	Stop: 34426 (Forward) for gene #48 on Phagesdb, but this is gene #47 on PECAAN.</a:t>
            </a:r>
            <a:endParaRPr sz="6426"/>
          </a:p>
        </p:txBody>
      </p:sp>
      <p:sp>
        <p:nvSpPr>
          <p:cNvPr id="1407" name="Google Shape;1407;g23afcb6ccb3_4_517"/>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00"/>
                </a:solidFill>
              </a:rPr>
              <a:t>No</a:t>
            </a:r>
            <a:endParaRPr>
              <a:solidFill>
                <a:srgbClr val="000000"/>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Glimmer</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Only in some sections.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No</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408" name="Google Shape;1408;g23afcb6ccb3_4_517"/>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 &lt;See DNA Master/PECAAN, report Kibler score, Karlin Score, Z score&gt;</a:t>
            </a:r>
            <a:endParaRPr b="0" i="0" sz="1400" u="none" cap="none" strike="noStrike">
              <a:solidFill>
                <a:schemeClr val="dk1"/>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dk1"/>
                </a:solidFill>
                <a:latin typeface="Calibri"/>
                <a:ea typeface="Calibri"/>
                <a:cs typeface="Calibri"/>
                <a:sym typeface="Calibri"/>
              </a:rPr>
              <a:t>&lt;Include whether 1:1, names of two phages, e scores&gt;</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&lt;Insert local blast data&gt;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&lt;Insert NCBI blast data&gt;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&lt;Most called start or not?&gt;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&lt;Insert Starterator image&gt;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&lt;Record #bp between start of this gene and upstream gene stop&gt;</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409" name="Google Shape;1409;g23afcb6ccb3_4_517"/>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______________</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&lt;Insert phamerator image, upstream of ___, downstream of ____, example phage names</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&lt;Local and NCBI function results, include phage names, e values, etc.; Image of output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&lt;List phages, function, Score, image of output list&gt;</a:t>
            </a:r>
            <a:endParaRPr b="0" i="0" sz="4400" u="none" cap="none" strike="noStrike">
              <a:solidFill>
                <a:schemeClr val="dk1"/>
              </a:solidFill>
              <a:latin typeface="Calibri"/>
              <a:ea typeface="Calibri"/>
              <a:cs typeface="Calibri"/>
              <a:sym typeface="Calibri"/>
            </a:endParaRPr>
          </a:p>
        </p:txBody>
      </p:sp>
      <p:pic>
        <p:nvPicPr>
          <p:cNvPr id="1410" name="Google Shape;1410;g23afcb6ccb3_4_517"/>
          <p:cNvPicPr preferRelativeResize="0"/>
          <p:nvPr/>
        </p:nvPicPr>
        <p:blipFill rotWithShape="1">
          <a:blip r:embed="rId4">
            <a:alphaModFix/>
          </a:blip>
          <a:srcRect b="0" l="0" r="0" t="0"/>
          <a:stretch/>
        </p:blipFill>
        <p:spPr>
          <a:xfrm>
            <a:off x="768932" y="5339129"/>
            <a:ext cx="8983625" cy="1150975"/>
          </a:xfrm>
          <a:prstGeom prst="rect">
            <a:avLst/>
          </a:prstGeom>
          <a:noFill/>
          <a:ln>
            <a:noFill/>
          </a:ln>
        </p:spPr>
      </p:pic>
      <p:pic>
        <p:nvPicPr>
          <p:cNvPr id="1411" name="Google Shape;1411;g23afcb6ccb3_4_517"/>
          <p:cNvPicPr preferRelativeResize="0"/>
          <p:nvPr/>
        </p:nvPicPr>
        <p:blipFill rotWithShape="1">
          <a:blip r:embed="rId5">
            <a:alphaModFix/>
          </a:blip>
          <a:srcRect b="0" l="0" r="0" t="0"/>
          <a:stretch/>
        </p:blipFill>
        <p:spPr>
          <a:xfrm>
            <a:off x="975982" y="10903429"/>
            <a:ext cx="8983625" cy="543547"/>
          </a:xfrm>
          <a:prstGeom prst="rect">
            <a:avLst/>
          </a:prstGeom>
          <a:noFill/>
          <a:ln>
            <a:noFill/>
          </a:ln>
        </p:spPr>
      </p:pic>
      <p:pic>
        <p:nvPicPr>
          <p:cNvPr id="1412" name="Google Shape;1412;g23afcb6ccb3_4_517"/>
          <p:cNvPicPr preferRelativeResize="0"/>
          <p:nvPr/>
        </p:nvPicPr>
        <p:blipFill rotWithShape="1">
          <a:blip r:embed="rId6">
            <a:alphaModFix/>
          </a:blip>
          <a:srcRect b="0" l="0" r="0" t="0"/>
          <a:stretch/>
        </p:blipFill>
        <p:spPr>
          <a:xfrm>
            <a:off x="768932" y="11631147"/>
            <a:ext cx="8445100" cy="899050"/>
          </a:xfrm>
          <a:prstGeom prst="rect">
            <a:avLst/>
          </a:prstGeom>
          <a:noFill/>
          <a:ln>
            <a:noFill/>
          </a:ln>
        </p:spPr>
      </p:pic>
      <p:pic>
        <p:nvPicPr>
          <p:cNvPr id="1413" name="Google Shape;1413;g23afcb6ccb3_4_517"/>
          <p:cNvPicPr preferRelativeResize="0"/>
          <p:nvPr/>
        </p:nvPicPr>
        <p:blipFill rotWithShape="1">
          <a:blip r:embed="rId7">
            <a:alphaModFix/>
          </a:blip>
          <a:srcRect b="0" l="0" r="0" t="0"/>
          <a:stretch/>
        </p:blipFill>
        <p:spPr>
          <a:xfrm>
            <a:off x="975979" y="7319252"/>
            <a:ext cx="1659391" cy="2668300"/>
          </a:xfrm>
          <a:prstGeom prst="rect">
            <a:avLst/>
          </a:prstGeom>
          <a:noFill/>
          <a:ln>
            <a:noFill/>
          </a:ln>
        </p:spPr>
      </p:pic>
      <p:sp>
        <p:nvSpPr>
          <p:cNvPr id="1414" name="Google Shape;1414;g23afcb6ccb3_4_517"/>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4/27/23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3312440cc2_3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a:t>
            </a:r>
            <a:r>
              <a:rPr lang="en-US" sz="10080"/>
              <a:t>	Start:</a:t>
            </a:r>
            <a:r>
              <a:rPr lang="en-US" sz="10080">
                <a:solidFill>
                  <a:srgbClr val="0B5394"/>
                </a:solidFill>
              </a:rPr>
              <a:t>1461</a:t>
            </a:r>
            <a:r>
              <a:rPr lang="en-US" sz="10080"/>
              <a:t>		Stop:</a:t>
            </a:r>
            <a:r>
              <a:rPr lang="en-US" sz="10080">
                <a:solidFill>
                  <a:srgbClr val="0B5394"/>
                </a:solidFill>
              </a:rPr>
              <a:t>1099</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79" name="Google Shape;179;g23312440cc2_3_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Reverse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a:t>
            </a:r>
            <a:endParaRPr/>
          </a:p>
          <a:p>
            <a:pPr indent="-822960" lvl="0" marL="822960" rtl="0" algn="l">
              <a:lnSpc>
                <a:spcPct val="90000"/>
              </a:lnSpc>
              <a:spcBef>
                <a:spcPts val="3600"/>
              </a:spcBef>
              <a:spcAft>
                <a:spcPts val="0"/>
              </a:spcAft>
              <a:buClr>
                <a:schemeClr val="dk1"/>
              </a:buClr>
              <a:buSzPts val="4400"/>
              <a:buChar char="•"/>
            </a:pPr>
            <a:r>
              <a:rPr lang="en-US" sz="4400"/>
              <a:t>Yes entire gene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solidFill>
                  <a:srgbClr val="0B5394"/>
                </a:solidFill>
              </a:rPr>
              <a:t>kelcole and RobinRose high similarity</a:t>
            </a:r>
            <a:endParaRPr sz="4800"/>
          </a:p>
          <a:p>
            <a:pPr indent="-822960" lvl="0" marL="822960" rtl="0" algn="l">
              <a:lnSpc>
                <a:spcPct val="90000"/>
              </a:lnSpc>
              <a:spcBef>
                <a:spcPts val="3600"/>
              </a:spcBef>
              <a:spcAft>
                <a:spcPts val="0"/>
              </a:spcAft>
              <a:buSzPts val="4800"/>
              <a:buChar char="•"/>
            </a:pPr>
            <a:r>
              <a:rPr lang="en-US" sz="4800"/>
              <a:t>NCBI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180" name="Google Shape;180;g23312440cc2_3_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a:t>
            </a:r>
            <a:r>
              <a:rPr b="1" i="0" lang="en-US" sz="4400" u="none" cap="none" strike="noStrike">
                <a:solidFill>
                  <a:srgbClr val="0B5394"/>
                </a:solidFill>
                <a:latin typeface="Calibri"/>
                <a:ea typeface="Calibri"/>
                <a:cs typeface="Calibri"/>
                <a:sym typeface="Calibri"/>
              </a:rPr>
              <a:t>z= 2.887, final=-2.906</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rgbClr val="0B5394"/>
              </a:buClr>
              <a:buSzPts val="4400"/>
              <a:buFont typeface="Calibri"/>
              <a:buChar char="●"/>
            </a:pPr>
            <a:r>
              <a:rPr b="1" i="0" lang="en-US" sz="4400" u="none" cap="none" strike="noStrike">
                <a:solidFill>
                  <a:srgbClr val="0B5394"/>
                </a:solidFill>
                <a:latin typeface="Calibri"/>
                <a:ea typeface="Calibri"/>
                <a:cs typeface="Calibri"/>
                <a:sym typeface="Calibri"/>
              </a:rPr>
              <a:t>coding potential aligns with predicted start</a:t>
            </a:r>
            <a:endParaRPr b="1" i="0" sz="4400" u="none" cap="none" strike="noStrike">
              <a:solidFill>
                <a:srgbClr val="0B5394"/>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rgbClr val="0B5394"/>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NBCI: </a:t>
            </a:r>
            <a:r>
              <a:rPr b="0" i="0" lang="en-US" sz="4400" u="none" cap="none" strike="noStrike">
                <a:solidFill>
                  <a:schemeClr val="dk1"/>
                </a:solidFill>
                <a:latin typeface="Calibri"/>
                <a:ea typeface="Calibri"/>
                <a:cs typeface="Calibri"/>
                <a:sym typeface="Calibri"/>
              </a:rPr>
              <a:t>Kelcole, Evalue:2.5e-82, 1:1; RobinRose, Evalue: 8.2e-46, 1:1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PhagesDB: </a:t>
            </a:r>
            <a:r>
              <a:rPr b="0" i="0" lang="en-US" sz="4400" u="none" cap="none" strike="noStrike">
                <a:solidFill>
                  <a:schemeClr val="dk1"/>
                </a:solidFill>
                <a:latin typeface="Calibri"/>
                <a:ea typeface="Calibri"/>
                <a:cs typeface="Calibri"/>
                <a:sym typeface="Calibri"/>
              </a:rPr>
              <a:t>Kelcole, Evalue: 6e-69, 1:1; RobinRose, Evalue: 9e-40, 1:1</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Gap:</a:t>
            </a:r>
            <a:r>
              <a:rPr b="1" i="0" lang="en-US" sz="4400" u="none" cap="none" strike="noStrike">
                <a:solidFill>
                  <a:srgbClr val="0B5394"/>
                </a:solidFill>
                <a:latin typeface="Calibri"/>
                <a:ea typeface="Calibri"/>
                <a:cs typeface="Calibri"/>
                <a:sym typeface="Calibri"/>
              </a:rPr>
              <a:t>155 bp gap</a:t>
            </a:r>
            <a:endParaRPr b="0" i="0" sz="1400" u="none" cap="none" strike="noStrike">
              <a:solidFill>
                <a:srgbClr val="0B5394"/>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highlight>
                  <a:srgbClr val="FFFF00"/>
                </a:highlight>
                <a:latin typeface="Calibri"/>
                <a:ea typeface="Calibri"/>
                <a:cs typeface="Calibri"/>
                <a:sym typeface="Calibri"/>
              </a:rPr>
              <a:t>large gap, check this gene</a:t>
            </a:r>
            <a:endParaRPr b="0" i="0" sz="1400" u="none" cap="none" strike="noStrike">
              <a:solidFill>
                <a:srgbClr val="000000"/>
              </a:solidFill>
              <a:highlight>
                <a:srgbClr val="FFFF00"/>
              </a:highlight>
              <a:latin typeface="Arial"/>
              <a:ea typeface="Arial"/>
              <a:cs typeface="Arial"/>
              <a:sym typeface="Arial"/>
            </a:endParaRPr>
          </a:p>
        </p:txBody>
      </p:sp>
      <p:sp>
        <p:nvSpPr>
          <p:cNvPr id="181" name="Google Shape;181;g23312440cc2_3_0"/>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Arial"/>
                <a:ea typeface="Arial"/>
                <a:cs typeface="Arial"/>
                <a:sym typeface="Arial"/>
              </a:rPr>
              <a:t>•</a:t>
            </a:r>
            <a:r>
              <a:rPr b="0" i="0" lang="en-US" sz="4400" u="none" cap="none" strike="noStrike">
                <a:solidFill>
                  <a:schemeClr val="dk1"/>
                </a:solidFill>
                <a:latin typeface="Calibri"/>
                <a:ea typeface="Calibri"/>
                <a:cs typeface="Calibri"/>
                <a:sym typeface="Calibri"/>
              </a:rPr>
              <a:t>same pham and positional similarity as Kelcole_19, terminase upstream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Tempo_20, function unknown, phagesdb, e = 2e-06, Phage RobinRose, hypothetical protien,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One significant hit- 6RD5_0, prob= 80.69, E= 9.1,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6600"/>
              <a:buFont typeface="Calibri"/>
              <a:buChar char="•"/>
            </a:pPr>
            <a:r>
              <a:t/>
            </a:r>
            <a:endParaRPr b="1" i="0" sz="6600" u="none" cap="none" strike="noStrike">
              <a:solidFill>
                <a:schemeClr val="dk1"/>
              </a:solidFill>
              <a:latin typeface="Calibri"/>
              <a:ea typeface="Calibri"/>
              <a:cs typeface="Calibri"/>
              <a:sym typeface="Calibri"/>
            </a:endParaRPr>
          </a:p>
        </p:txBody>
      </p:sp>
      <p:pic>
        <p:nvPicPr>
          <p:cNvPr id="182" name="Google Shape;182;g23312440cc2_3_0"/>
          <p:cNvPicPr preferRelativeResize="0"/>
          <p:nvPr/>
        </p:nvPicPr>
        <p:blipFill rotWithShape="1">
          <a:blip r:embed="rId4">
            <a:alphaModFix/>
          </a:blip>
          <a:srcRect b="0" l="0" r="0" t="0"/>
          <a:stretch/>
        </p:blipFill>
        <p:spPr>
          <a:xfrm>
            <a:off x="8041699" y="4399900"/>
            <a:ext cx="5768626" cy="863025"/>
          </a:xfrm>
          <a:prstGeom prst="rect">
            <a:avLst/>
          </a:prstGeom>
          <a:noFill/>
          <a:ln>
            <a:noFill/>
          </a:ln>
        </p:spPr>
      </p:pic>
      <p:pic>
        <p:nvPicPr>
          <p:cNvPr id="183" name="Google Shape;183;g23312440cc2_3_0"/>
          <p:cNvPicPr preferRelativeResize="0"/>
          <p:nvPr/>
        </p:nvPicPr>
        <p:blipFill rotWithShape="1">
          <a:blip r:embed="rId5">
            <a:alphaModFix/>
          </a:blip>
          <a:srcRect b="0" l="0" r="0" t="0"/>
          <a:stretch/>
        </p:blipFill>
        <p:spPr>
          <a:xfrm>
            <a:off x="13582601" y="5938468"/>
            <a:ext cx="8495713" cy="3602182"/>
          </a:xfrm>
          <a:prstGeom prst="rect">
            <a:avLst/>
          </a:prstGeom>
          <a:noFill/>
          <a:ln>
            <a:noFill/>
          </a:ln>
        </p:spPr>
      </p:pic>
      <p:pic>
        <p:nvPicPr>
          <p:cNvPr id="184" name="Google Shape;184;g23312440cc2_3_0"/>
          <p:cNvPicPr preferRelativeResize="0"/>
          <p:nvPr/>
        </p:nvPicPr>
        <p:blipFill rotWithShape="1">
          <a:blip r:embed="rId6">
            <a:alphaModFix/>
          </a:blip>
          <a:srcRect b="0" l="0" r="0" t="0"/>
          <a:stretch/>
        </p:blipFill>
        <p:spPr>
          <a:xfrm>
            <a:off x="20743901" y="15212356"/>
            <a:ext cx="5715000" cy="1352550"/>
          </a:xfrm>
          <a:prstGeom prst="rect">
            <a:avLst/>
          </a:prstGeom>
          <a:noFill/>
          <a:ln>
            <a:noFill/>
          </a:ln>
        </p:spPr>
      </p:pic>
      <p:pic>
        <p:nvPicPr>
          <p:cNvPr id="185" name="Google Shape;185;g23312440cc2_3_0"/>
          <p:cNvPicPr preferRelativeResize="0"/>
          <p:nvPr/>
        </p:nvPicPr>
        <p:blipFill rotWithShape="1">
          <a:blip r:embed="rId7">
            <a:alphaModFix/>
          </a:blip>
          <a:srcRect b="0" l="0" r="0" t="0"/>
          <a:stretch/>
        </p:blipFill>
        <p:spPr>
          <a:xfrm>
            <a:off x="13582588" y="18613018"/>
            <a:ext cx="6115050" cy="942975"/>
          </a:xfrm>
          <a:prstGeom prst="rect">
            <a:avLst/>
          </a:prstGeom>
          <a:noFill/>
          <a:ln>
            <a:noFill/>
          </a:ln>
        </p:spPr>
      </p:pic>
      <p:pic>
        <p:nvPicPr>
          <p:cNvPr id="186" name="Google Shape;186;g23312440cc2_3_0"/>
          <p:cNvPicPr preferRelativeResize="0"/>
          <p:nvPr/>
        </p:nvPicPr>
        <p:blipFill rotWithShape="1">
          <a:blip r:embed="rId8">
            <a:alphaModFix/>
          </a:blip>
          <a:srcRect b="0" l="0" r="0" t="0"/>
          <a:stretch/>
        </p:blipFill>
        <p:spPr>
          <a:xfrm>
            <a:off x="768913" y="15919031"/>
            <a:ext cx="10626438" cy="2102604"/>
          </a:xfrm>
          <a:prstGeom prst="rect">
            <a:avLst/>
          </a:prstGeom>
          <a:noFill/>
          <a:ln>
            <a:noFill/>
          </a:ln>
        </p:spPr>
      </p:pic>
      <p:pic>
        <p:nvPicPr>
          <p:cNvPr id="187" name="Google Shape;187;g23312440cc2_3_0"/>
          <p:cNvPicPr preferRelativeResize="0"/>
          <p:nvPr/>
        </p:nvPicPr>
        <p:blipFill rotWithShape="1">
          <a:blip r:embed="rId9">
            <a:alphaModFix/>
          </a:blip>
          <a:srcRect b="0" l="0" r="0" t="0"/>
          <a:stretch/>
        </p:blipFill>
        <p:spPr>
          <a:xfrm>
            <a:off x="20296888" y="13568456"/>
            <a:ext cx="7467600" cy="1381125"/>
          </a:xfrm>
          <a:prstGeom prst="rect">
            <a:avLst/>
          </a:prstGeom>
          <a:noFill/>
          <a:ln>
            <a:noFill/>
          </a:ln>
        </p:spPr>
      </p:pic>
      <p:pic>
        <p:nvPicPr>
          <p:cNvPr id="188" name="Google Shape;188;g23312440cc2_3_0"/>
          <p:cNvPicPr preferRelativeResize="0"/>
          <p:nvPr/>
        </p:nvPicPr>
        <p:blipFill rotWithShape="1">
          <a:blip r:embed="rId10">
            <a:alphaModFix/>
          </a:blip>
          <a:srcRect b="0" l="0" r="0" t="0"/>
          <a:stretch/>
        </p:blipFill>
        <p:spPr>
          <a:xfrm>
            <a:off x="21232351" y="18085893"/>
            <a:ext cx="3356779" cy="3602183"/>
          </a:xfrm>
          <a:prstGeom prst="rect">
            <a:avLst/>
          </a:prstGeom>
          <a:noFill/>
          <a:ln>
            <a:noFill/>
          </a:ln>
        </p:spPr>
      </p:pic>
      <p:pic>
        <p:nvPicPr>
          <p:cNvPr id="189" name="Google Shape;189;g23312440cc2_3_0"/>
          <p:cNvPicPr preferRelativeResize="0"/>
          <p:nvPr/>
        </p:nvPicPr>
        <p:blipFill rotWithShape="1">
          <a:blip r:embed="rId11">
            <a:alphaModFix/>
          </a:blip>
          <a:srcRect b="0" l="0" r="0" t="0"/>
          <a:stretch/>
        </p:blipFill>
        <p:spPr>
          <a:xfrm>
            <a:off x="768935" y="19997106"/>
            <a:ext cx="10626425" cy="1690972"/>
          </a:xfrm>
          <a:prstGeom prst="rect">
            <a:avLst/>
          </a:prstGeom>
          <a:noFill/>
          <a:ln>
            <a:noFill/>
          </a:ln>
        </p:spPr>
      </p:pic>
      <p:pic>
        <p:nvPicPr>
          <p:cNvPr id="190" name="Google Shape;190;g23312440cc2_3_0"/>
          <p:cNvPicPr preferRelativeResize="0"/>
          <p:nvPr/>
        </p:nvPicPr>
        <p:blipFill rotWithShape="1">
          <a:blip r:embed="rId12">
            <a:alphaModFix/>
          </a:blip>
          <a:srcRect b="0" l="0" r="0" t="0"/>
          <a:stretch/>
        </p:blipFill>
        <p:spPr>
          <a:xfrm>
            <a:off x="11729088" y="13568456"/>
            <a:ext cx="7667625" cy="2552700"/>
          </a:xfrm>
          <a:prstGeom prst="rect">
            <a:avLst/>
          </a:prstGeom>
          <a:noFill/>
          <a:ln>
            <a:noFill/>
          </a:ln>
        </p:spPr>
      </p:pic>
      <p:pic>
        <p:nvPicPr>
          <p:cNvPr id="191" name="Google Shape;191;g23312440cc2_3_0"/>
          <p:cNvPicPr preferRelativeResize="0"/>
          <p:nvPr/>
        </p:nvPicPr>
        <p:blipFill rotWithShape="1">
          <a:blip r:embed="rId13">
            <a:alphaModFix/>
          </a:blip>
          <a:srcRect b="0" l="0" r="0" t="0"/>
          <a:stretch/>
        </p:blipFill>
        <p:spPr>
          <a:xfrm>
            <a:off x="2417876" y="7426879"/>
            <a:ext cx="6128425" cy="4896426"/>
          </a:xfrm>
          <a:prstGeom prst="rect">
            <a:avLst/>
          </a:prstGeom>
          <a:noFill/>
          <a:ln>
            <a:noFill/>
          </a:ln>
        </p:spPr>
      </p:pic>
      <p:pic>
        <p:nvPicPr>
          <p:cNvPr id="192" name="Google Shape;192;g23312440cc2_3_0"/>
          <p:cNvPicPr preferRelativeResize="0"/>
          <p:nvPr/>
        </p:nvPicPr>
        <p:blipFill rotWithShape="1">
          <a:blip r:embed="rId14">
            <a:alphaModFix/>
          </a:blip>
          <a:srcRect b="0" l="0" r="0" t="0"/>
          <a:stretch/>
        </p:blipFill>
        <p:spPr>
          <a:xfrm>
            <a:off x="33501764" y="9014045"/>
            <a:ext cx="3356775" cy="3666840"/>
          </a:xfrm>
          <a:prstGeom prst="rect">
            <a:avLst/>
          </a:prstGeom>
          <a:noFill/>
          <a:ln>
            <a:noFill/>
          </a:ln>
        </p:spPr>
      </p:pic>
      <p:pic>
        <p:nvPicPr>
          <p:cNvPr id="193" name="Google Shape;193;g23312440cc2_3_0"/>
          <p:cNvPicPr preferRelativeResize="0"/>
          <p:nvPr/>
        </p:nvPicPr>
        <p:blipFill rotWithShape="1">
          <a:blip r:embed="rId15">
            <a:alphaModFix/>
          </a:blip>
          <a:srcRect b="0" l="0" r="0" t="0"/>
          <a:stretch/>
        </p:blipFill>
        <p:spPr>
          <a:xfrm>
            <a:off x="28773213" y="15442164"/>
            <a:ext cx="13469117" cy="1352550"/>
          </a:xfrm>
          <a:prstGeom prst="rect">
            <a:avLst/>
          </a:prstGeom>
          <a:noFill/>
          <a:ln>
            <a:noFill/>
          </a:ln>
        </p:spPr>
      </p:pic>
      <p:pic>
        <p:nvPicPr>
          <p:cNvPr id="194" name="Google Shape;194;g23312440cc2_3_0"/>
          <p:cNvPicPr preferRelativeResize="0"/>
          <p:nvPr/>
        </p:nvPicPr>
        <p:blipFill rotWithShape="1">
          <a:blip r:embed="rId16">
            <a:alphaModFix/>
          </a:blip>
          <a:srcRect b="0" l="0" r="0" t="0"/>
          <a:stretch/>
        </p:blipFill>
        <p:spPr>
          <a:xfrm>
            <a:off x="28773234" y="17260484"/>
            <a:ext cx="10433957" cy="1352550"/>
          </a:xfrm>
          <a:prstGeom prst="rect">
            <a:avLst/>
          </a:prstGeom>
          <a:noFill/>
          <a:ln>
            <a:noFill/>
          </a:ln>
        </p:spPr>
      </p:pic>
      <p:pic>
        <p:nvPicPr>
          <p:cNvPr id="195" name="Google Shape;195;g23312440cc2_3_0"/>
          <p:cNvPicPr preferRelativeResize="0"/>
          <p:nvPr/>
        </p:nvPicPr>
        <p:blipFill rotWithShape="1">
          <a:blip r:embed="rId17">
            <a:alphaModFix/>
          </a:blip>
          <a:srcRect b="0" l="0" r="0" t="0"/>
          <a:stretch/>
        </p:blipFill>
        <p:spPr>
          <a:xfrm>
            <a:off x="28296913" y="20541100"/>
            <a:ext cx="9382125" cy="2609850"/>
          </a:xfrm>
          <a:prstGeom prst="rect">
            <a:avLst/>
          </a:prstGeom>
          <a:noFill/>
          <a:ln>
            <a:noFill/>
          </a:ln>
        </p:spPr>
      </p:pic>
      <p:pic>
        <p:nvPicPr>
          <p:cNvPr id="196" name="Google Shape;196;g23312440cc2_3_0"/>
          <p:cNvPicPr preferRelativeResize="0"/>
          <p:nvPr/>
        </p:nvPicPr>
        <p:blipFill rotWithShape="1">
          <a:blip r:embed="rId18">
            <a:alphaModFix/>
          </a:blip>
          <a:srcRect b="0" l="0" r="0" t="0"/>
          <a:stretch/>
        </p:blipFill>
        <p:spPr>
          <a:xfrm>
            <a:off x="39036250" y="20541093"/>
            <a:ext cx="4702550" cy="3658202"/>
          </a:xfrm>
          <a:prstGeom prst="rect">
            <a:avLst/>
          </a:prstGeom>
          <a:noFill/>
          <a:ln>
            <a:noFill/>
          </a:ln>
        </p:spPr>
      </p:pic>
      <p:pic>
        <p:nvPicPr>
          <p:cNvPr id="197" name="Google Shape;197;g23312440cc2_3_0"/>
          <p:cNvPicPr preferRelativeResize="0"/>
          <p:nvPr/>
        </p:nvPicPr>
        <p:blipFill rotWithShape="1">
          <a:blip r:embed="rId19">
            <a:alphaModFix/>
          </a:blip>
          <a:srcRect b="0" l="0" r="0" t="0"/>
          <a:stretch/>
        </p:blipFill>
        <p:spPr>
          <a:xfrm>
            <a:off x="37163100" y="24462116"/>
            <a:ext cx="6128426" cy="2792234"/>
          </a:xfrm>
          <a:prstGeom prst="rect">
            <a:avLst/>
          </a:prstGeom>
          <a:noFill/>
          <a:ln>
            <a:noFill/>
          </a:ln>
        </p:spPr>
      </p:pic>
      <p:pic>
        <p:nvPicPr>
          <p:cNvPr id="198" name="Google Shape;198;g23312440cc2_3_0"/>
          <p:cNvPicPr preferRelativeResize="0"/>
          <p:nvPr/>
        </p:nvPicPr>
        <p:blipFill rotWithShape="1">
          <a:blip r:embed="rId20">
            <a:alphaModFix/>
          </a:blip>
          <a:srcRect b="0" l="0" r="0" t="0"/>
          <a:stretch/>
        </p:blipFill>
        <p:spPr>
          <a:xfrm>
            <a:off x="28773213" y="24239059"/>
            <a:ext cx="7179909" cy="2552700"/>
          </a:xfrm>
          <a:prstGeom prst="rect">
            <a:avLst/>
          </a:prstGeom>
          <a:noFill/>
          <a:ln>
            <a:noFill/>
          </a:ln>
        </p:spPr>
      </p:pic>
      <p:pic>
        <p:nvPicPr>
          <p:cNvPr id="199" name="Google Shape;199;g23312440cc2_3_0"/>
          <p:cNvPicPr preferRelativeResize="0"/>
          <p:nvPr/>
        </p:nvPicPr>
        <p:blipFill rotWithShape="1">
          <a:blip r:embed="rId21">
            <a:alphaModFix/>
          </a:blip>
          <a:srcRect b="0" l="0" r="0" t="0"/>
          <a:stretch/>
        </p:blipFill>
        <p:spPr>
          <a:xfrm>
            <a:off x="22078331" y="25246093"/>
            <a:ext cx="6128420" cy="1690975"/>
          </a:xfrm>
          <a:prstGeom prst="rect">
            <a:avLst/>
          </a:prstGeom>
          <a:noFill/>
          <a:ln>
            <a:noFill/>
          </a:ln>
        </p:spPr>
      </p:pic>
      <p:sp>
        <p:nvSpPr>
          <p:cNvPr id="200" name="Google Shape;200;g23312440cc2_3_0"/>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g256439ee610_0_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 NEW GENE </a:t>
            </a:r>
            <a:r>
              <a:rPr lang="en-US" sz="10080">
                <a:solidFill>
                  <a:srgbClr val="000000"/>
                </a:solidFill>
                <a:highlight>
                  <a:srgbClr val="FFFF00"/>
                </a:highlight>
              </a:rPr>
              <a:t>Start: 43,693 Stop: 34,199 Reverse</a:t>
            </a:r>
            <a:endParaRPr sz="6426"/>
          </a:p>
        </p:txBody>
      </p:sp>
      <p:sp>
        <p:nvSpPr>
          <p:cNvPr id="1421" name="Google Shape;1421;g256439ee610_0_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solidFill>
                <a:srgbClr val="000000"/>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Not called</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Self Genemark:</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endParaRPr sz="4800"/>
          </a:p>
          <a:p>
            <a:pPr indent="0" lvl="0" marL="0" rtl="0" algn="l">
              <a:lnSpc>
                <a:spcPct val="90000"/>
              </a:lnSpc>
              <a:spcBef>
                <a:spcPts val="3600"/>
              </a:spcBef>
              <a:spcAft>
                <a:spcPts val="0"/>
              </a:spcAft>
              <a:buClr>
                <a:schemeClr val="dk1"/>
              </a:buClr>
              <a:buSzPts val="4800"/>
              <a:buNone/>
            </a:pPr>
            <a:r>
              <a:rPr lang="en-US" sz="4800"/>
              <a:t>	Yes - But many not at the same start, or if 1:1 not super high similarity/with a large overlap with prior gene. </a:t>
            </a:r>
            <a:endParaRPr/>
          </a:p>
        </p:txBody>
      </p:sp>
      <p:sp>
        <p:nvSpPr>
          <p:cNvPr id="1422" name="Google Shape;1422;g256439ee610_0_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and includes all CP</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alignments:High similarity to other  but not 1:1, 1:1 alignments with lower similarity (still significant) to a group of other phages</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Starterator:Pham only includes draft annotations.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Gap: -32</a:t>
            </a:r>
            <a:endParaRPr b="0" i="0" sz="1400" u="none" cap="none" strike="noStrike">
              <a:solidFill>
                <a:srgbClr val="000000"/>
              </a:solidFill>
              <a:latin typeface="Arial"/>
              <a:ea typeface="Arial"/>
              <a:cs typeface="Arial"/>
              <a:sym typeface="Arial"/>
            </a:endParaRPr>
          </a:p>
        </p:txBody>
      </p:sp>
      <p:sp>
        <p:nvSpPr>
          <p:cNvPr id="1423" name="Google Shape;1423;g256439ee610_0_6"/>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Decided:__NKF_________</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&lt;Insert phamerator image, upstream of ___, downstream of ____, example phage names</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&lt;Blast results all hypothetical protein</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&lt;List phages, function, Score, image of output list&gt;</a:t>
            </a:r>
            <a:endParaRPr b="0" i="0" sz="4400" u="none" cap="none" strike="noStrike">
              <a:solidFill>
                <a:schemeClr val="dk1"/>
              </a:solidFill>
              <a:latin typeface="Calibri"/>
              <a:ea typeface="Calibri"/>
              <a:cs typeface="Calibri"/>
              <a:sym typeface="Calibri"/>
            </a:endParaRPr>
          </a:p>
        </p:txBody>
      </p:sp>
      <p:pic>
        <p:nvPicPr>
          <p:cNvPr id="1424" name="Google Shape;1424;g256439ee610_0_6"/>
          <p:cNvPicPr preferRelativeResize="0"/>
          <p:nvPr/>
        </p:nvPicPr>
        <p:blipFill rotWithShape="1">
          <a:blip r:embed="rId4">
            <a:alphaModFix/>
          </a:blip>
          <a:srcRect b="0" l="0" r="0" t="0"/>
          <a:stretch/>
        </p:blipFill>
        <p:spPr>
          <a:xfrm>
            <a:off x="1807399" y="7604569"/>
            <a:ext cx="5038625" cy="5297850"/>
          </a:xfrm>
          <a:prstGeom prst="rect">
            <a:avLst/>
          </a:prstGeom>
          <a:noFill/>
          <a:ln>
            <a:noFill/>
          </a:ln>
        </p:spPr>
      </p:pic>
      <p:pic>
        <p:nvPicPr>
          <p:cNvPr id="1425" name="Google Shape;1425;g256439ee610_0_6"/>
          <p:cNvPicPr preferRelativeResize="0"/>
          <p:nvPr/>
        </p:nvPicPr>
        <p:blipFill rotWithShape="1">
          <a:blip r:embed="rId5">
            <a:alphaModFix/>
          </a:blip>
          <a:srcRect b="0" l="0" r="0" t="0"/>
          <a:stretch/>
        </p:blipFill>
        <p:spPr>
          <a:xfrm>
            <a:off x="14757764" y="13865895"/>
            <a:ext cx="3581731" cy="3602269"/>
          </a:xfrm>
          <a:prstGeom prst="rect">
            <a:avLst/>
          </a:prstGeom>
          <a:noFill/>
          <a:ln>
            <a:noFill/>
          </a:ln>
        </p:spPr>
      </p:pic>
      <p:pic>
        <p:nvPicPr>
          <p:cNvPr id="1426" name="Google Shape;1426;g256439ee610_0_6"/>
          <p:cNvPicPr preferRelativeResize="0"/>
          <p:nvPr/>
        </p:nvPicPr>
        <p:blipFill rotWithShape="1">
          <a:blip r:embed="rId6">
            <a:alphaModFix/>
          </a:blip>
          <a:srcRect b="0" l="0" r="0" t="0"/>
          <a:stretch/>
        </p:blipFill>
        <p:spPr>
          <a:xfrm>
            <a:off x="19007139" y="13865895"/>
            <a:ext cx="3881896" cy="3602267"/>
          </a:xfrm>
          <a:prstGeom prst="rect">
            <a:avLst/>
          </a:prstGeom>
          <a:noFill/>
          <a:ln>
            <a:noFill/>
          </a:ln>
        </p:spPr>
      </p:pic>
      <p:pic>
        <p:nvPicPr>
          <p:cNvPr id="1427" name="Google Shape;1427;g256439ee610_0_6"/>
          <p:cNvPicPr preferRelativeResize="0"/>
          <p:nvPr/>
        </p:nvPicPr>
        <p:blipFill rotWithShape="1">
          <a:blip r:embed="rId7">
            <a:alphaModFix/>
          </a:blip>
          <a:srcRect b="0" l="0" r="0" t="0"/>
          <a:stretch/>
        </p:blipFill>
        <p:spPr>
          <a:xfrm>
            <a:off x="635263" y="16764759"/>
            <a:ext cx="12819563" cy="3602191"/>
          </a:xfrm>
          <a:prstGeom prst="rect">
            <a:avLst/>
          </a:prstGeom>
          <a:noFill/>
          <a:ln>
            <a:noFill/>
          </a:ln>
        </p:spPr>
      </p:pic>
      <p:pic>
        <p:nvPicPr>
          <p:cNvPr id="1428" name="Google Shape;1428;g256439ee610_0_6"/>
          <p:cNvPicPr preferRelativeResize="0"/>
          <p:nvPr/>
        </p:nvPicPr>
        <p:blipFill rotWithShape="1">
          <a:blip r:embed="rId8">
            <a:alphaModFix/>
          </a:blip>
          <a:srcRect b="0" l="0" r="0" t="0"/>
          <a:stretch/>
        </p:blipFill>
        <p:spPr>
          <a:xfrm>
            <a:off x="18115100" y="18928684"/>
            <a:ext cx="5924550" cy="1438275"/>
          </a:xfrm>
          <a:prstGeom prst="rect">
            <a:avLst/>
          </a:prstGeom>
          <a:noFill/>
          <a:ln>
            <a:noFill/>
          </a:ln>
        </p:spPr>
      </p:pic>
      <p:pic>
        <p:nvPicPr>
          <p:cNvPr id="1429" name="Google Shape;1429;g256439ee610_0_6"/>
          <p:cNvPicPr preferRelativeResize="0"/>
          <p:nvPr/>
        </p:nvPicPr>
        <p:blipFill rotWithShape="1">
          <a:blip r:embed="rId9">
            <a:alphaModFix/>
          </a:blip>
          <a:srcRect b="0" l="0" r="0" t="0"/>
          <a:stretch/>
        </p:blipFill>
        <p:spPr>
          <a:xfrm>
            <a:off x="14757775" y="6580709"/>
            <a:ext cx="8510068" cy="397629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g23cfcc5533f_2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#49</a:t>
            </a:r>
            <a:r>
              <a:rPr lang="en-US" sz="10080"/>
              <a:t>	Start:	</a:t>
            </a:r>
            <a:r>
              <a:rPr lang="en-US" sz="10080">
                <a:solidFill>
                  <a:srgbClr val="C27BA0"/>
                </a:solidFill>
                <a:highlight>
                  <a:srgbClr val="FFFF00"/>
                </a:highlight>
              </a:rPr>
              <a:t>34991</a:t>
            </a:r>
            <a:r>
              <a:rPr lang="en-US" sz="10080"/>
              <a:t>	Stop: 	</a:t>
            </a:r>
            <a:r>
              <a:rPr lang="en-US" sz="10080">
                <a:solidFill>
                  <a:srgbClr val="C27BA0"/>
                </a:solidFill>
              </a:rPr>
              <a:t>34662</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1436" name="Google Shape;1436;g23cfcc5533f_2_0"/>
          <p:cNvSpPr txBox="1"/>
          <p:nvPr>
            <p:ph idx="1" type="body"/>
          </p:nvPr>
        </p:nvSpPr>
        <p:spPr>
          <a:xfrm>
            <a:off x="0" y="3177200"/>
            <a:ext cx="13282200" cy="19973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Reverse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Genemark is favored</a:t>
            </a:r>
            <a:endParaRPr sz="4400"/>
          </a:p>
          <a:p>
            <a:pPr indent="0" lvl="0" marL="0" rtl="0" algn="l">
              <a:lnSpc>
                <a:spcPct val="90000"/>
              </a:lnSpc>
              <a:spcBef>
                <a:spcPts val="3600"/>
              </a:spcBef>
              <a:spcAft>
                <a:spcPts val="0"/>
              </a:spcAft>
              <a:buClr>
                <a:schemeClr val="dk1"/>
              </a:buClr>
              <a:buSzPts val="4400"/>
              <a:buNone/>
            </a:pPr>
            <a:r>
              <a:t/>
            </a:r>
            <a:endParaRPr sz="4400"/>
          </a:p>
          <a:p>
            <a:pPr indent="0" lvl="0" marL="0" rtl="0" algn="l">
              <a:lnSpc>
                <a:spcPct val="90000"/>
              </a:lnSpc>
              <a:spcBef>
                <a:spcPts val="3600"/>
              </a:spcBef>
              <a:spcAft>
                <a:spcPts val="0"/>
              </a:spcAft>
              <a:buClr>
                <a:schemeClr val="dk1"/>
              </a:buClr>
              <a:buSzPts val="4400"/>
              <a:buNone/>
            </a:pPr>
            <a:r>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similar to RobinRose and Kelcole</a:t>
            </a:r>
            <a:endParaRPr/>
          </a:p>
          <a:p>
            <a:pPr indent="0" lvl="0" marL="0" rtl="0" algn="l">
              <a:lnSpc>
                <a:spcPct val="90000"/>
              </a:lnSpc>
              <a:spcBef>
                <a:spcPts val="3600"/>
              </a:spcBef>
              <a:spcAft>
                <a:spcPts val="0"/>
              </a:spcAft>
              <a:buClr>
                <a:schemeClr val="dk1"/>
              </a:buClr>
              <a:buSzPts val="4800"/>
              <a:buNone/>
            </a:pPr>
            <a:r>
              <a:rPr lang="en-US" sz="4800"/>
              <a:t>	Phagesdb: RobinRose, E:2e-58 with 34997 start</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Phagesdb: with 34991 start</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Kelcole, E:3e-73 percent identity: 98.2%. with 34997 start</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with 34991 start</a:t>
            </a:r>
            <a:endParaRPr sz="4800"/>
          </a:p>
        </p:txBody>
      </p:sp>
      <p:sp>
        <p:nvSpPr>
          <p:cNvPr id="1437" name="Google Shape;1437;g23cfcc5533f_2_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z-score: 1.268 Final score: -6.211</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Not best score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dk1"/>
                </a:solidFill>
                <a:latin typeface="Calibri"/>
                <a:ea typeface="Calibri"/>
                <a:cs typeface="Calibri"/>
                <a:sym typeface="Calibri"/>
              </a:rPr>
              <a:t>RobinRose, 1:1, e-value: 9e-74. OneInAGillion, 3:1, e-value: 6e-57. start 34997(LEFT).</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start 34991 (RIGHT)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annotated, but not called it start @34991 has 22 matches.</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-10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438" name="Google Shape;1438;g23cfcc5533f_2_0"/>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downstream of HNH endonuclease and upstream of lysin A in Tempo and Kelcole.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RobinRose function unknown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NCBI:Kelcole, hypothetical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Multiple significant hits. Top hit probability: 91.29. Unknown protein as description</a:t>
            </a:r>
            <a:endParaRPr b="0" i="0" sz="4400" u="none" cap="none" strike="noStrike">
              <a:solidFill>
                <a:schemeClr val="dk1"/>
              </a:solidFill>
              <a:latin typeface="Calibri"/>
              <a:ea typeface="Calibri"/>
              <a:cs typeface="Calibri"/>
              <a:sym typeface="Calibri"/>
            </a:endParaRPr>
          </a:p>
        </p:txBody>
      </p:sp>
      <p:pic>
        <p:nvPicPr>
          <p:cNvPr id="1439" name="Google Shape;1439;g23cfcc5533f_2_0"/>
          <p:cNvPicPr preferRelativeResize="0"/>
          <p:nvPr/>
        </p:nvPicPr>
        <p:blipFill rotWithShape="1">
          <a:blip r:embed="rId4">
            <a:alphaModFix/>
          </a:blip>
          <a:srcRect b="0" l="0" r="0" t="0"/>
          <a:stretch/>
        </p:blipFill>
        <p:spPr>
          <a:xfrm>
            <a:off x="322256" y="6641054"/>
            <a:ext cx="9042750" cy="1148525"/>
          </a:xfrm>
          <a:prstGeom prst="rect">
            <a:avLst/>
          </a:prstGeom>
          <a:noFill/>
          <a:ln>
            <a:noFill/>
          </a:ln>
        </p:spPr>
      </p:pic>
      <p:pic>
        <p:nvPicPr>
          <p:cNvPr id="1440" name="Google Shape;1440;g23cfcc5533f_2_0"/>
          <p:cNvPicPr preferRelativeResize="0"/>
          <p:nvPr/>
        </p:nvPicPr>
        <p:blipFill rotWithShape="1">
          <a:blip r:embed="rId5">
            <a:alphaModFix/>
          </a:blip>
          <a:srcRect b="0" l="0" r="0" t="0"/>
          <a:stretch/>
        </p:blipFill>
        <p:spPr>
          <a:xfrm>
            <a:off x="768914" y="14795538"/>
            <a:ext cx="7335783" cy="1148525"/>
          </a:xfrm>
          <a:prstGeom prst="rect">
            <a:avLst/>
          </a:prstGeom>
          <a:noFill/>
          <a:ln>
            <a:noFill/>
          </a:ln>
        </p:spPr>
      </p:pic>
      <p:pic>
        <p:nvPicPr>
          <p:cNvPr id="1441" name="Google Shape;1441;g23cfcc5533f_2_0"/>
          <p:cNvPicPr preferRelativeResize="0"/>
          <p:nvPr/>
        </p:nvPicPr>
        <p:blipFill rotWithShape="1">
          <a:blip r:embed="rId6">
            <a:alphaModFix/>
          </a:blip>
          <a:srcRect b="0" l="0" r="0" t="0"/>
          <a:stretch/>
        </p:blipFill>
        <p:spPr>
          <a:xfrm>
            <a:off x="322250" y="19256475"/>
            <a:ext cx="10883739" cy="1321250"/>
          </a:xfrm>
          <a:prstGeom prst="rect">
            <a:avLst/>
          </a:prstGeom>
          <a:noFill/>
          <a:ln>
            <a:noFill/>
          </a:ln>
        </p:spPr>
      </p:pic>
      <p:pic>
        <p:nvPicPr>
          <p:cNvPr id="1442" name="Google Shape;1442;g23cfcc5533f_2_0"/>
          <p:cNvPicPr preferRelativeResize="0"/>
          <p:nvPr/>
        </p:nvPicPr>
        <p:blipFill rotWithShape="1">
          <a:blip r:embed="rId7">
            <a:alphaModFix/>
          </a:blip>
          <a:srcRect b="0" l="0" r="0" t="0"/>
          <a:stretch/>
        </p:blipFill>
        <p:spPr>
          <a:xfrm>
            <a:off x="17543022" y="5412475"/>
            <a:ext cx="6851359" cy="2925750"/>
          </a:xfrm>
          <a:prstGeom prst="rect">
            <a:avLst/>
          </a:prstGeom>
          <a:noFill/>
          <a:ln>
            <a:noFill/>
          </a:ln>
        </p:spPr>
      </p:pic>
      <p:pic>
        <p:nvPicPr>
          <p:cNvPr id="1443" name="Google Shape;1443;g23cfcc5533f_2_0"/>
          <p:cNvPicPr preferRelativeResize="0"/>
          <p:nvPr/>
        </p:nvPicPr>
        <p:blipFill rotWithShape="1">
          <a:blip r:embed="rId8">
            <a:alphaModFix/>
          </a:blip>
          <a:srcRect b="0" l="0" r="0" t="0"/>
          <a:stretch/>
        </p:blipFill>
        <p:spPr>
          <a:xfrm>
            <a:off x="13153997" y="11315700"/>
            <a:ext cx="3498951" cy="2765375"/>
          </a:xfrm>
          <a:prstGeom prst="rect">
            <a:avLst/>
          </a:prstGeom>
          <a:noFill/>
          <a:ln>
            <a:noFill/>
          </a:ln>
        </p:spPr>
      </p:pic>
      <p:pic>
        <p:nvPicPr>
          <p:cNvPr id="1444" name="Google Shape;1444;g23cfcc5533f_2_0"/>
          <p:cNvPicPr preferRelativeResize="0"/>
          <p:nvPr/>
        </p:nvPicPr>
        <p:blipFill rotWithShape="1">
          <a:blip r:embed="rId9">
            <a:alphaModFix/>
          </a:blip>
          <a:srcRect b="0" l="0" r="0" t="0"/>
          <a:stretch/>
        </p:blipFill>
        <p:spPr>
          <a:xfrm>
            <a:off x="16652946" y="11386663"/>
            <a:ext cx="2925566" cy="2623450"/>
          </a:xfrm>
          <a:prstGeom prst="rect">
            <a:avLst/>
          </a:prstGeom>
          <a:noFill/>
          <a:ln>
            <a:noFill/>
          </a:ln>
        </p:spPr>
      </p:pic>
      <p:pic>
        <p:nvPicPr>
          <p:cNvPr id="1445" name="Google Shape;1445;g23cfcc5533f_2_0"/>
          <p:cNvPicPr preferRelativeResize="0"/>
          <p:nvPr/>
        </p:nvPicPr>
        <p:blipFill rotWithShape="1">
          <a:blip r:embed="rId10">
            <a:alphaModFix/>
          </a:blip>
          <a:srcRect b="0" l="0" r="0" t="0"/>
          <a:stretch/>
        </p:blipFill>
        <p:spPr>
          <a:xfrm>
            <a:off x="13273438" y="16399856"/>
            <a:ext cx="7181850" cy="3152775"/>
          </a:xfrm>
          <a:prstGeom prst="rect">
            <a:avLst/>
          </a:prstGeom>
          <a:noFill/>
          <a:ln>
            <a:noFill/>
          </a:ln>
        </p:spPr>
      </p:pic>
      <p:pic>
        <p:nvPicPr>
          <p:cNvPr id="1446" name="Google Shape;1446;g23cfcc5533f_2_0"/>
          <p:cNvPicPr preferRelativeResize="0"/>
          <p:nvPr/>
        </p:nvPicPr>
        <p:blipFill rotWithShape="1">
          <a:blip r:embed="rId11">
            <a:alphaModFix/>
          </a:blip>
          <a:srcRect b="0" l="0" r="0" t="0"/>
          <a:stretch/>
        </p:blipFill>
        <p:spPr>
          <a:xfrm>
            <a:off x="20455350" y="17315625"/>
            <a:ext cx="5145483" cy="1321250"/>
          </a:xfrm>
          <a:prstGeom prst="rect">
            <a:avLst/>
          </a:prstGeom>
          <a:noFill/>
          <a:ln>
            <a:noFill/>
          </a:ln>
        </p:spPr>
      </p:pic>
      <p:pic>
        <p:nvPicPr>
          <p:cNvPr id="1447" name="Google Shape;1447;g23cfcc5533f_2_0"/>
          <p:cNvPicPr preferRelativeResize="0"/>
          <p:nvPr/>
        </p:nvPicPr>
        <p:blipFill rotWithShape="1">
          <a:blip r:embed="rId12">
            <a:alphaModFix/>
          </a:blip>
          <a:srcRect b="0" l="0" r="0" t="0"/>
          <a:stretch/>
        </p:blipFill>
        <p:spPr>
          <a:xfrm>
            <a:off x="2632363" y="10243218"/>
            <a:ext cx="2438400" cy="1562100"/>
          </a:xfrm>
          <a:prstGeom prst="rect">
            <a:avLst/>
          </a:prstGeom>
          <a:noFill/>
          <a:ln>
            <a:noFill/>
          </a:ln>
        </p:spPr>
      </p:pic>
      <p:pic>
        <p:nvPicPr>
          <p:cNvPr id="1448" name="Google Shape;1448;g23cfcc5533f_2_0"/>
          <p:cNvPicPr preferRelativeResize="0"/>
          <p:nvPr/>
        </p:nvPicPr>
        <p:blipFill rotWithShape="1">
          <a:blip r:embed="rId13">
            <a:alphaModFix/>
          </a:blip>
          <a:srcRect b="0" l="0" r="0" t="0"/>
          <a:stretch/>
        </p:blipFill>
        <p:spPr>
          <a:xfrm>
            <a:off x="36110688" y="20696918"/>
            <a:ext cx="5962456" cy="3602181"/>
          </a:xfrm>
          <a:prstGeom prst="rect">
            <a:avLst/>
          </a:prstGeom>
          <a:noFill/>
          <a:ln>
            <a:noFill/>
          </a:ln>
        </p:spPr>
      </p:pic>
      <p:pic>
        <p:nvPicPr>
          <p:cNvPr id="1449" name="Google Shape;1449;g23cfcc5533f_2_0"/>
          <p:cNvPicPr preferRelativeResize="0"/>
          <p:nvPr/>
        </p:nvPicPr>
        <p:blipFill rotWithShape="1">
          <a:blip r:embed="rId14">
            <a:alphaModFix/>
          </a:blip>
          <a:srcRect b="0" l="0" r="0" t="0"/>
          <a:stretch/>
        </p:blipFill>
        <p:spPr>
          <a:xfrm>
            <a:off x="29434599" y="21035128"/>
            <a:ext cx="5972175" cy="2925760"/>
          </a:xfrm>
          <a:prstGeom prst="rect">
            <a:avLst/>
          </a:prstGeom>
          <a:noFill/>
          <a:ln>
            <a:noFill/>
          </a:ln>
        </p:spPr>
      </p:pic>
      <p:pic>
        <p:nvPicPr>
          <p:cNvPr id="1450" name="Google Shape;1450;g23cfcc5533f_2_0"/>
          <p:cNvPicPr preferRelativeResize="0"/>
          <p:nvPr/>
        </p:nvPicPr>
        <p:blipFill rotWithShape="1">
          <a:blip r:embed="rId15">
            <a:alphaModFix/>
          </a:blip>
          <a:srcRect b="0" l="0" r="0" t="0"/>
          <a:stretch/>
        </p:blipFill>
        <p:spPr>
          <a:xfrm>
            <a:off x="19578510" y="19552629"/>
            <a:ext cx="7181852" cy="888773"/>
          </a:xfrm>
          <a:prstGeom prst="rect">
            <a:avLst/>
          </a:prstGeom>
          <a:noFill/>
          <a:ln>
            <a:noFill/>
          </a:ln>
        </p:spPr>
      </p:pic>
      <p:pic>
        <p:nvPicPr>
          <p:cNvPr id="1451" name="Google Shape;1451;g23cfcc5533f_2_0"/>
          <p:cNvPicPr preferRelativeResize="0"/>
          <p:nvPr/>
        </p:nvPicPr>
        <p:blipFill rotWithShape="1">
          <a:blip r:embed="rId5">
            <a:alphaModFix/>
          </a:blip>
          <a:srcRect b="0" l="0" r="0" t="0"/>
          <a:stretch/>
        </p:blipFill>
        <p:spPr>
          <a:xfrm>
            <a:off x="29110306" y="14240971"/>
            <a:ext cx="8439000" cy="1321258"/>
          </a:xfrm>
          <a:prstGeom prst="rect">
            <a:avLst/>
          </a:prstGeom>
          <a:noFill/>
          <a:ln>
            <a:noFill/>
          </a:ln>
        </p:spPr>
      </p:pic>
      <p:pic>
        <p:nvPicPr>
          <p:cNvPr id="1452" name="Google Shape;1452;g23cfcc5533f_2_0"/>
          <p:cNvPicPr preferRelativeResize="0"/>
          <p:nvPr/>
        </p:nvPicPr>
        <p:blipFill rotWithShape="1">
          <a:blip r:embed="rId6">
            <a:alphaModFix/>
          </a:blip>
          <a:srcRect b="0" l="0" r="0" t="0"/>
          <a:stretch/>
        </p:blipFill>
        <p:spPr>
          <a:xfrm>
            <a:off x="28201188" y="16371900"/>
            <a:ext cx="8438999" cy="1024450"/>
          </a:xfrm>
          <a:prstGeom prst="rect">
            <a:avLst/>
          </a:prstGeom>
          <a:noFill/>
          <a:ln>
            <a:noFill/>
          </a:ln>
        </p:spPr>
      </p:pic>
      <p:pic>
        <p:nvPicPr>
          <p:cNvPr id="1453" name="Google Shape;1453;g23cfcc5533f_2_0"/>
          <p:cNvPicPr preferRelativeResize="0"/>
          <p:nvPr/>
        </p:nvPicPr>
        <p:blipFill rotWithShape="1">
          <a:blip r:embed="rId16">
            <a:alphaModFix/>
          </a:blip>
          <a:srcRect b="0" l="0" r="0" t="0"/>
          <a:stretch/>
        </p:blipFill>
        <p:spPr>
          <a:xfrm>
            <a:off x="32403825" y="9460360"/>
            <a:ext cx="5145477" cy="3610964"/>
          </a:xfrm>
          <a:prstGeom prst="rect">
            <a:avLst/>
          </a:prstGeom>
          <a:noFill/>
          <a:ln>
            <a:noFill/>
          </a:ln>
        </p:spPr>
      </p:pic>
      <p:pic>
        <p:nvPicPr>
          <p:cNvPr id="1454" name="Google Shape;1454;g23cfcc5533f_2_0"/>
          <p:cNvPicPr preferRelativeResize="0"/>
          <p:nvPr/>
        </p:nvPicPr>
        <p:blipFill rotWithShape="1">
          <a:blip r:embed="rId17">
            <a:alphaModFix/>
          </a:blip>
          <a:srcRect b="0" l="0" r="0" t="0"/>
          <a:stretch/>
        </p:blipFill>
        <p:spPr>
          <a:xfrm>
            <a:off x="768913" y="16889075"/>
            <a:ext cx="5753100" cy="885825"/>
          </a:xfrm>
          <a:prstGeom prst="rect">
            <a:avLst/>
          </a:prstGeom>
          <a:noFill/>
          <a:ln>
            <a:noFill/>
          </a:ln>
        </p:spPr>
      </p:pic>
      <p:pic>
        <p:nvPicPr>
          <p:cNvPr id="1455" name="Google Shape;1455;g23cfcc5533f_2_0"/>
          <p:cNvPicPr preferRelativeResize="0"/>
          <p:nvPr/>
        </p:nvPicPr>
        <p:blipFill rotWithShape="1">
          <a:blip r:embed="rId18">
            <a:alphaModFix/>
          </a:blip>
          <a:srcRect b="0" l="0" r="0" t="0"/>
          <a:stretch/>
        </p:blipFill>
        <p:spPr>
          <a:xfrm>
            <a:off x="322238" y="22257450"/>
            <a:ext cx="11610975" cy="1676400"/>
          </a:xfrm>
          <a:prstGeom prst="rect">
            <a:avLst/>
          </a:prstGeom>
          <a:noFill/>
          <a:ln>
            <a:noFill/>
          </a:ln>
        </p:spPr>
      </p:pic>
      <p:pic>
        <p:nvPicPr>
          <p:cNvPr id="1456" name="Google Shape;1456;g23cfcc5533f_2_0"/>
          <p:cNvPicPr preferRelativeResize="0"/>
          <p:nvPr/>
        </p:nvPicPr>
        <p:blipFill rotWithShape="1">
          <a:blip r:embed="rId19">
            <a:alphaModFix/>
          </a:blip>
          <a:srcRect b="0" l="0" r="0" t="0"/>
          <a:stretch/>
        </p:blipFill>
        <p:spPr>
          <a:xfrm>
            <a:off x="20455349" y="11412874"/>
            <a:ext cx="3742234" cy="2828101"/>
          </a:xfrm>
          <a:prstGeom prst="rect">
            <a:avLst/>
          </a:prstGeom>
          <a:noFill/>
          <a:ln>
            <a:noFill/>
          </a:ln>
        </p:spPr>
      </p:pic>
      <p:pic>
        <p:nvPicPr>
          <p:cNvPr id="1457" name="Google Shape;1457;g23cfcc5533f_2_0"/>
          <p:cNvPicPr preferRelativeResize="0"/>
          <p:nvPr/>
        </p:nvPicPr>
        <p:blipFill rotWithShape="1">
          <a:blip r:embed="rId20">
            <a:alphaModFix/>
          </a:blip>
          <a:srcRect b="0" l="0" r="0" t="0"/>
          <a:stretch/>
        </p:blipFill>
        <p:spPr>
          <a:xfrm>
            <a:off x="23793249" y="11412874"/>
            <a:ext cx="3707280" cy="2828101"/>
          </a:xfrm>
          <a:prstGeom prst="rect">
            <a:avLst/>
          </a:prstGeom>
          <a:noFill/>
          <a:ln>
            <a:noFill/>
          </a:ln>
        </p:spPr>
      </p:pic>
      <p:sp>
        <p:nvSpPr>
          <p:cNvPr id="1458" name="Google Shape;1458;g23cfcc5533f_2_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pic>
        <p:nvPicPr>
          <p:cNvPr id="1459" name="Google Shape;1459;g23cfcc5533f_2_0"/>
          <p:cNvPicPr preferRelativeResize="0"/>
          <p:nvPr/>
        </p:nvPicPr>
        <p:blipFill rotWithShape="1">
          <a:blip r:embed="rId17">
            <a:alphaModFix/>
          </a:blip>
          <a:srcRect b="0" l="0" r="0" t="0"/>
          <a:stretch/>
        </p:blipFill>
        <p:spPr>
          <a:xfrm>
            <a:off x="37870538" y="14369750"/>
            <a:ext cx="5753100" cy="885825"/>
          </a:xfrm>
          <a:prstGeom prst="rect">
            <a:avLst/>
          </a:prstGeom>
          <a:noFill/>
          <a:ln>
            <a:noFill/>
          </a:ln>
        </p:spPr>
      </p:pic>
      <p:pic>
        <p:nvPicPr>
          <p:cNvPr id="1460" name="Google Shape;1460;g23cfcc5533f_2_0"/>
          <p:cNvPicPr preferRelativeResize="0"/>
          <p:nvPr/>
        </p:nvPicPr>
        <p:blipFill rotWithShape="1">
          <a:blip r:embed="rId18">
            <a:alphaModFix/>
          </a:blip>
          <a:srcRect b="0" l="0" r="0" t="0"/>
          <a:stretch/>
        </p:blipFill>
        <p:spPr>
          <a:xfrm>
            <a:off x="36837906" y="16439735"/>
            <a:ext cx="6155916" cy="8887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g23cfcc5533f_2_103"/>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#50</a:t>
            </a:r>
            <a:r>
              <a:rPr lang="en-US" sz="10080"/>
              <a:t>	Start: </a:t>
            </a:r>
            <a:r>
              <a:rPr lang="en-US" sz="10080">
                <a:solidFill>
                  <a:srgbClr val="0B5394"/>
                </a:solidFill>
              </a:rPr>
              <a:t>35164</a:t>
            </a:r>
            <a:r>
              <a:rPr lang="en-US" sz="10080"/>
              <a:t>		Stop: </a:t>
            </a:r>
            <a:r>
              <a:rPr lang="en-US" sz="10080">
                <a:solidFill>
                  <a:srgbClr val="0B5394"/>
                </a:solidFill>
              </a:rPr>
              <a:t>34988</a:t>
            </a:r>
            <a:r>
              <a:rPr lang="en-US" sz="10080"/>
              <a:t>			</a:t>
            </a:r>
            <a:br>
              <a:rPr lang="en-US" sz="10080"/>
            </a:br>
            <a:r>
              <a:rPr lang="en-US" sz="6480"/>
              <a:t>*</a:t>
            </a:r>
            <a:r>
              <a:rPr lang="en-US" sz="7200"/>
              <a:t>Highlight start if changed from original call*</a:t>
            </a:r>
            <a:endParaRPr sz="10080"/>
          </a:p>
        </p:txBody>
      </p:sp>
      <p:sp>
        <p:nvSpPr>
          <p:cNvPr id="1467" name="Google Shape;1467;g23cfcc5533f_2_103"/>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except at the end.</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a:t>
            </a:r>
            <a:endParaRPr sz="4800"/>
          </a:p>
          <a:p>
            <a:pPr indent="-822960" lvl="0" marL="822960" rtl="0" algn="l">
              <a:lnSpc>
                <a:spcPct val="90000"/>
              </a:lnSpc>
              <a:spcBef>
                <a:spcPts val="3600"/>
              </a:spcBef>
              <a:spcAft>
                <a:spcPts val="0"/>
              </a:spcAft>
              <a:buSzPts val="4800"/>
              <a:buChar char="•"/>
            </a:pPr>
            <a:r>
              <a:rPr lang="en-US" sz="4800"/>
              <a:t>NCBI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1468" name="Google Shape;1468;g23cfcc5533f_2_103"/>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z=3.041, final= -2.584</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a:t>
            </a:r>
            <a:r>
              <a:rPr b="0" i="0" lang="en-US" sz="4400" u="none" cap="none" strike="noStrike">
                <a:solidFill>
                  <a:schemeClr val="dk1"/>
                </a:solidFill>
                <a:latin typeface="Calibri"/>
                <a:ea typeface="Calibri"/>
                <a:cs typeface="Calibri"/>
                <a:sym typeface="Calibri"/>
              </a:rPr>
              <a:t> Tempo- Evalue: 9.6e-34,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1e-27,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469" name="Google Shape;1469;g23cfcc5533f_2_103"/>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Tempo_48 and OneinaGillian_48, upstream of HNH endonuclease, downstream of endolysin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Tempo_48,  e= 1e-27 , function unknown, phagesdb;  Phage OneinaGillian, hypothetical protein, e= 7e-04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low- 3C9P_A, prob= 88.24, E= 1.6, approx. coverage=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470" name="Google Shape;1470;g23cfcc5533f_2_103"/>
          <p:cNvPicPr preferRelativeResize="0"/>
          <p:nvPr/>
        </p:nvPicPr>
        <p:blipFill rotWithShape="1">
          <a:blip r:embed="rId4">
            <a:alphaModFix/>
          </a:blip>
          <a:srcRect b="0" l="0" r="0" t="0"/>
          <a:stretch/>
        </p:blipFill>
        <p:spPr>
          <a:xfrm>
            <a:off x="7855899" y="4539599"/>
            <a:ext cx="5236650" cy="681118"/>
          </a:xfrm>
          <a:prstGeom prst="rect">
            <a:avLst/>
          </a:prstGeom>
          <a:noFill/>
          <a:ln>
            <a:noFill/>
          </a:ln>
        </p:spPr>
      </p:pic>
      <p:pic>
        <p:nvPicPr>
          <p:cNvPr id="1471" name="Google Shape;1471;g23cfcc5533f_2_103"/>
          <p:cNvPicPr preferRelativeResize="0"/>
          <p:nvPr/>
        </p:nvPicPr>
        <p:blipFill rotWithShape="1">
          <a:blip r:embed="rId5">
            <a:alphaModFix/>
          </a:blip>
          <a:srcRect b="0" l="0" r="0" t="0"/>
          <a:stretch/>
        </p:blipFill>
        <p:spPr>
          <a:xfrm>
            <a:off x="1159348" y="6409174"/>
            <a:ext cx="2069950" cy="3028275"/>
          </a:xfrm>
          <a:prstGeom prst="rect">
            <a:avLst/>
          </a:prstGeom>
          <a:noFill/>
          <a:ln>
            <a:noFill/>
          </a:ln>
        </p:spPr>
      </p:pic>
      <p:pic>
        <p:nvPicPr>
          <p:cNvPr id="1472" name="Google Shape;1472;g23cfcc5533f_2_103"/>
          <p:cNvPicPr preferRelativeResize="0"/>
          <p:nvPr/>
        </p:nvPicPr>
        <p:blipFill rotWithShape="1">
          <a:blip r:embed="rId6">
            <a:alphaModFix/>
          </a:blip>
          <a:srcRect b="0" l="0" r="0" t="0"/>
          <a:stretch/>
        </p:blipFill>
        <p:spPr>
          <a:xfrm>
            <a:off x="288375" y="12187775"/>
            <a:ext cx="12277906" cy="1197350"/>
          </a:xfrm>
          <a:prstGeom prst="rect">
            <a:avLst/>
          </a:prstGeom>
          <a:noFill/>
          <a:ln>
            <a:noFill/>
          </a:ln>
        </p:spPr>
      </p:pic>
      <p:pic>
        <p:nvPicPr>
          <p:cNvPr id="1473" name="Google Shape;1473;g23cfcc5533f_2_103"/>
          <p:cNvPicPr preferRelativeResize="0"/>
          <p:nvPr/>
        </p:nvPicPr>
        <p:blipFill rotWithShape="1">
          <a:blip r:embed="rId7">
            <a:alphaModFix/>
          </a:blip>
          <a:srcRect b="0" l="0" r="0" t="0"/>
          <a:stretch/>
        </p:blipFill>
        <p:spPr>
          <a:xfrm>
            <a:off x="288389" y="16131083"/>
            <a:ext cx="11555689" cy="1692500"/>
          </a:xfrm>
          <a:prstGeom prst="rect">
            <a:avLst/>
          </a:prstGeom>
          <a:noFill/>
          <a:ln>
            <a:noFill/>
          </a:ln>
        </p:spPr>
      </p:pic>
      <p:pic>
        <p:nvPicPr>
          <p:cNvPr id="1474" name="Google Shape;1474;g23cfcc5533f_2_103"/>
          <p:cNvPicPr preferRelativeResize="0"/>
          <p:nvPr/>
        </p:nvPicPr>
        <p:blipFill rotWithShape="1">
          <a:blip r:embed="rId8">
            <a:alphaModFix/>
          </a:blip>
          <a:srcRect b="0" l="0" r="0" t="0"/>
          <a:stretch/>
        </p:blipFill>
        <p:spPr>
          <a:xfrm>
            <a:off x="14348463" y="5525368"/>
            <a:ext cx="9496425" cy="2609850"/>
          </a:xfrm>
          <a:prstGeom prst="rect">
            <a:avLst/>
          </a:prstGeom>
          <a:noFill/>
          <a:ln>
            <a:noFill/>
          </a:ln>
        </p:spPr>
      </p:pic>
      <p:pic>
        <p:nvPicPr>
          <p:cNvPr id="1475" name="Google Shape;1475;g23cfcc5533f_2_103"/>
          <p:cNvPicPr preferRelativeResize="0"/>
          <p:nvPr/>
        </p:nvPicPr>
        <p:blipFill rotWithShape="1">
          <a:blip r:embed="rId9">
            <a:alphaModFix/>
          </a:blip>
          <a:srcRect b="0" l="0" r="0" t="0"/>
          <a:stretch/>
        </p:blipFill>
        <p:spPr>
          <a:xfrm>
            <a:off x="21486913" y="12805468"/>
            <a:ext cx="5019675" cy="1524000"/>
          </a:xfrm>
          <a:prstGeom prst="rect">
            <a:avLst/>
          </a:prstGeom>
          <a:noFill/>
          <a:ln>
            <a:noFill/>
          </a:ln>
        </p:spPr>
      </p:pic>
      <p:pic>
        <p:nvPicPr>
          <p:cNvPr id="1476" name="Google Shape;1476;g23cfcc5533f_2_103"/>
          <p:cNvPicPr preferRelativeResize="0"/>
          <p:nvPr/>
        </p:nvPicPr>
        <p:blipFill rotWithShape="1">
          <a:blip r:embed="rId10">
            <a:alphaModFix/>
          </a:blip>
          <a:srcRect b="0" l="0" r="0" t="0"/>
          <a:stretch/>
        </p:blipFill>
        <p:spPr>
          <a:xfrm>
            <a:off x="14090063" y="12435581"/>
            <a:ext cx="6541019" cy="1925782"/>
          </a:xfrm>
          <a:prstGeom prst="rect">
            <a:avLst/>
          </a:prstGeom>
          <a:noFill/>
          <a:ln>
            <a:noFill/>
          </a:ln>
        </p:spPr>
      </p:pic>
      <p:pic>
        <p:nvPicPr>
          <p:cNvPr id="1477" name="Google Shape;1477;g23cfcc5533f_2_103"/>
          <p:cNvPicPr preferRelativeResize="0"/>
          <p:nvPr/>
        </p:nvPicPr>
        <p:blipFill rotWithShape="1">
          <a:blip r:embed="rId11">
            <a:alphaModFix/>
          </a:blip>
          <a:srcRect b="0" l="0" r="0" t="0"/>
          <a:stretch/>
        </p:blipFill>
        <p:spPr>
          <a:xfrm>
            <a:off x="12670176" y="15866318"/>
            <a:ext cx="6439750" cy="3602182"/>
          </a:xfrm>
          <a:prstGeom prst="rect">
            <a:avLst/>
          </a:prstGeom>
          <a:noFill/>
          <a:ln>
            <a:noFill/>
          </a:ln>
        </p:spPr>
      </p:pic>
      <p:pic>
        <p:nvPicPr>
          <p:cNvPr id="1478" name="Google Shape;1478;g23cfcc5533f_2_103"/>
          <p:cNvPicPr preferRelativeResize="0"/>
          <p:nvPr/>
        </p:nvPicPr>
        <p:blipFill rotWithShape="1">
          <a:blip r:embed="rId12">
            <a:alphaModFix/>
          </a:blip>
          <a:srcRect b="0" l="0" r="0" t="0"/>
          <a:stretch/>
        </p:blipFill>
        <p:spPr>
          <a:xfrm>
            <a:off x="19109925" y="16551152"/>
            <a:ext cx="9060851" cy="1524000"/>
          </a:xfrm>
          <a:prstGeom prst="rect">
            <a:avLst/>
          </a:prstGeom>
          <a:noFill/>
          <a:ln>
            <a:noFill/>
          </a:ln>
        </p:spPr>
      </p:pic>
      <p:pic>
        <p:nvPicPr>
          <p:cNvPr id="1479" name="Google Shape;1479;g23cfcc5533f_2_103"/>
          <p:cNvPicPr preferRelativeResize="0"/>
          <p:nvPr/>
        </p:nvPicPr>
        <p:blipFill rotWithShape="1">
          <a:blip r:embed="rId13">
            <a:alphaModFix/>
          </a:blip>
          <a:srcRect b="0" l="0" r="0" t="0"/>
          <a:stretch/>
        </p:blipFill>
        <p:spPr>
          <a:xfrm>
            <a:off x="39012889" y="8833393"/>
            <a:ext cx="3276787" cy="3602182"/>
          </a:xfrm>
          <a:prstGeom prst="rect">
            <a:avLst/>
          </a:prstGeom>
          <a:noFill/>
          <a:ln>
            <a:noFill/>
          </a:ln>
        </p:spPr>
      </p:pic>
      <p:pic>
        <p:nvPicPr>
          <p:cNvPr id="1480" name="Google Shape;1480;g23cfcc5533f_2_103"/>
          <p:cNvPicPr preferRelativeResize="0"/>
          <p:nvPr/>
        </p:nvPicPr>
        <p:blipFill rotWithShape="1">
          <a:blip r:embed="rId14">
            <a:alphaModFix/>
          </a:blip>
          <a:srcRect b="0" l="0" r="0" t="0"/>
          <a:stretch/>
        </p:blipFill>
        <p:spPr>
          <a:xfrm>
            <a:off x="34363938" y="13854538"/>
            <a:ext cx="8963025" cy="1419225"/>
          </a:xfrm>
          <a:prstGeom prst="rect">
            <a:avLst/>
          </a:prstGeom>
          <a:noFill/>
          <a:ln>
            <a:noFill/>
          </a:ln>
        </p:spPr>
      </p:pic>
      <p:pic>
        <p:nvPicPr>
          <p:cNvPr id="1481" name="Google Shape;1481;g23cfcc5533f_2_103"/>
          <p:cNvPicPr preferRelativeResize="0"/>
          <p:nvPr/>
        </p:nvPicPr>
        <p:blipFill rotWithShape="1">
          <a:blip r:embed="rId15">
            <a:alphaModFix/>
          </a:blip>
          <a:srcRect b="0" l="0" r="0" t="0"/>
          <a:stretch/>
        </p:blipFill>
        <p:spPr>
          <a:xfrm>
            <a:off x="26506600" y="14361383"/>
            <a:ext cx="6439750" cy="1504942"/>
          </a:xfrm>
          <a:prstGeom prst="rect">
            <a:avLst/>
          </a:prstGeom>
          <a:noFill/>
          <a:ln>
            <a:noFill/>
          </a:ln>
        </p:spPr>
      </p:pic>
      <p:pic>
        <p:nvPicPr>
          <p:cNvPr id="1482" name="Google Shape;1482;g23cfcc5533f_2_103"/>
          <p:cNvPicPr preferRelativeResize="0"/>
          <p:nvPr/>
        </p:nvPicPr>
        <p:blipFill rotWithShape="1">
          <a:blip r:embed="rId16">
            <a:alphaModFix/>
          </a:blip>
          <a:srcRect b="0" l="0" r="0" t="0"/>
          <a:stretch/>
        </p:blipFill>
        <p:spPr>
          <a:xfrm>
            <a:off x="36154000" y="17385725"/>
            <a:ext cx="4210050" cy="1685925"/>
          </a:xfrm>
          <a:prstGeom prst="rect">
            <a:avLst/>
          </a:prstGeom>
          <a:noFill/>
          <a:ln>
            <a:noFill/>
          </a:ln>
        </p:spPr>
      </p:pic>
      <p:pic>
        <p:nvPicPr>
          <p:cNvPr id="1483" name="Google Shape;1483;g23cfcc5533f_2_103"/>
          <p:cNvPicPr preferRelativeResize="0"/>
          <p:nvPr/>
        </p:nvPicPr>
        <p:blipFill rotWithShape="1">
          <a:blip r:embed="rId17">
            <a:alphaModFix/>
          </a:blip>
          <a:srcRect b="0" l="0" r="0" t="0"/>
          <a:stretch/>
        </p:blipFill>
        <p:spPr>
          <a:xfrm>
            <a:off x="29772903" y="19300263"/>
            <a:ext cx="5819915" cy="1692500"/>
          </a:xfrm>
          <a:prstGeom prst="rect">
            <a:avLst/>
          </a:prstGeom>
          <a:noFill/>
          <a:ln>
            <a:noFill/>
          </a:ln>
        </p:spPr>
      </p:pic>
      <p:pic>
        <p:nvPicPr>
          <p:cNvPr id="1484" name="Google Shape;1484;g23cfcc5533f_2_103"/>
          <p:cNvPicPr preferRelativeResize="0"/>
          <p:nvPr/>
        </p:nvPicPr>
        <p:blipFill rotWithShape="1">
          <a:blip r:embed="rId18">
            <a:alphaModFix/>
          </a:blip>
          <a:srcRect b="0" l="0" r="0" t="0"/>
          <a:stretch/>
        </p:blipFill>
        <p:spPr>
          <a:xfrm>
            <a:off x="37601213" y="19563293"/>
            <a:ext cx="4953001" cy="3602182"/>
          </a:xfrm>
          <a:prstGeom prst="rect">
            <a:avLst/>
          </a:prstGeom>
          <a:noFill/>
          <a:ln>
            <a:noFill/>
          </a:ln>
        </p:spPr>
      </p:pic>
      <p:pic>
        <p:nvPicPr>
          <p:cNvPr id="1485" name="Google Shape;1485;g23cfcc5533f_2_103"/>
          <p:cNvPicPr preferRelativeResize="0"/>
          <p:nvPr/>
        </p:nvPicPr>
        <p:blipFill rotWithShape="1">
          <a:blip r:embed="rId19">
            <a:alphaModFix/>
          </a:blip>
          <a:srcRect b="0" l="0" r="0" t="0"/>
          <a:stretch/>
        </p:blipFill>
        <p:spPr>
          <a:xfrm>
            <a:off x="29996150" y="22207774"/>
            <a:ext cx="5819925" cy="2218926"/>
          </a:xfrm>
          <a:prstGeom prst="rect">
            <a:avLst/>
          </a:prstGeom>
          <a:noFill/>
          <a:ln>
            <a:noFill/>
          </a:ln>
        </p:spPr>
      </p:pic>
      <p:pic>
        <p:nvPicPr>
          <p:cNvPr id="1486" name="Google Shape;1486;g23cfcc5533f_2_103"/>
          <p:cNvPicPr preferRelativeResize="0"/>
          <p:nvPr/>
        </p:nvPicPr>
        <p:blipFill rotWithShape="1">
          <a:blip r:embed="rId20">
            <a:alphaModFix/>
          </a:blip>
          <a:srcRect b="0" l="0" r="0" t="0"/>
          <a:stretch/>
        </p:blipFill>
        <p:spPr>
          <a:xfrm>
            <a:off x="36752129" y="24021826"/>
            <a:ext cx="6651201" cy="2582300"/>
          </a:xfrm>
          <a:prstGeom prst="rect">
            <a:avLst/>
          </a:prstGeom>
          <a:noFill/>
          <a:ln>
            <a:noFill/>
          </a:ln>
        </p:spPr>
      </p:pic>
      <p:pic>
        <p:nvPicPr>
          <p:cNvPr id="1487" name="Google Shape;1487;g23cfcc5533f_2_103"/>
          <p:cNvPicPr preferRelativeResize="0"/>
          <p:nvPr/>
        </p:nvPicPr>
        <p:blipFill rotWithShape="1">
          <a:blip r:embed="rId21">
            <a:alphaModFix/>
          </a:blip>
          <a:srcRect b="0" l="0" r="0" t="0"/>
          <a:stretch/>
        </p:blipFill>
        <p:spPr>
          <a:xfrm>
            <a:off x="30329413" y="24628800"/>
            <a:ext cx="3487367" cy="2440258"/>
          </a:xfrm>
          <a:prstGeom prst="rect">
            <a:avLst/>
          </a:prstGeom>
          <a:noFill/>
          <a:ln>
            <a:noFill/>
          </a:ln>
        </p:spPr>
      </p:pic>
      <p:sp>
        <p:nvSpPr>
          <p:cNvPr id="1488" name="Google Shape;1488;g23cfcc5533f_2_103"/>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g23cfcc5533f_1_5"/>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#51</a:t>
            </a:r>
            <a:r>
              <a:rPr lang="en-US" sz="10080"/>
              <a:t>	 Start:	35583 	Stop: 35161	</a:t>
            </a:r>
            <a:br>
              <a:rPr lang="en-US" sz="10080"/>
            </a:br>
            <a:r>
              <a:rPr lang="en-US" sz="6480"/>
              <a:t>*</a:t>
            </a:r>
            <a:r>
              <a:rPr lang="en-US" sz="7200"/>
              <a:t>Highlight start if changed from original call*</a:t>
            </a:r>
            <a:endParaRPr sz="10080"/>
          </a:p>
        </p:txBody>
      </p:sp>
      <p:sp>
        <p:nvSpPr>
          <p:cNvPr id="1495" name="Google Shape;1495;g23cfcc5533f_1_5"/>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RobinRose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496" name="Google Shape;1496;g23cfcc5533f_1_5"/>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2.618, final = -3.408</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4e-76, 4e-76</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OneinaGillian</a:t>
            </a:r>
            <a:r>
              <a:rPr b="0" i="0" lang="en-US" sz="4400" u="none" cap="none" strike="noStrike">
                <a:solidFill>
                  <a:schemeClr val="dk1"/>
                </a:solidFill>
                <a:latin typeface="Calibri"/>
                <a:ea typeface="Calibri"/>
                <a:cs typeface="Calibri"/>
                <a:sym typeface="Calibri"/>
              </a:rPr>
              <a:t>, 1:1, e-value: 7e-97, 2e-96</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1497" name="Google Shape;1497;g23cfcc5533f_1_5"/>
          <p:cNvPicPr preferRelativeResize="0"/>
          <p:nvPr/>
        </p:nvPicPr>
        <p:blipFill rotWithShape="1">
          <a:blip r:embed="rId3">
            <a:alphaModFix/>
          </a:blip>
          <a:srcRect b="0" l="0" r="0" t="0"/>
          <a:stretch/>
        </p:blipFill>
        <p:spPr>
          <a:xfrm>
            <a:off x="768932" y="5263654"/>
            <a:ext cx="8876350" cy="1113250"/>
          </a:xfrm>
          <a:prstGeom prst="rect">
            <a:avLst/>
          </a:prstGeom>
          <a:noFill/>
          <a:ln>
            <a:noFill/>
          </a:ln>
        </p:spPr>
      </p:pic>
      <p:pic>
        <p:nvPicPr>
          <p:cNvPr id="1498" name="Google Shape;1498;g23cfcc5533f_1_5"/>
          <p:cNvPicPr preferRelativeResize="0"/>
          <p:nvPr/>
        </p:nvPicPr>
        <p:blipFill rotWithShape="1">
          <a:blip r:embed="rId4">
            <a:alphaModFix/>
          </a:blip>
          <a:srcRect b="0" l="0" r="0" t="0"/>
          <a:stretch/>
        </p:blipFill>
        <p:spPr>
          <a:xfrm>
            <a:off x="768930" y="7489903"/>
            <a:ext cx="2556718" cy="2177425"/>
          </a:xfrm>
          <a:prstGeom prst="rect">
            <a:avLst/>
          </a:prstGeom>
          <a:noFill/>
          <a:ln>
            <a:noFill/>
          </a:ln>
        </p:spPr>
      </p:pic>
      <p:pic>
        <p:nvPicPr>
          <p:cNvPr id="1499" name="Google Shape;1499;g23cfcc5533f_1_5"/>
          <p:cNvPicPr preferRelativeResize="0"/>
          <p:nvPr/>
        </p:nvPicPr>
        <p:blipFill rotWithShape="1">
          <a:blip r:embed="rId5">
            <a:alphaModFix/>
          </a:blip>
          <a:srcRect b="0" l="0" r="0" t="0"/>
          <a:stretch/>
        </p:blipFill>
        <p:spPr>
          <a:xfrm>
            <a:off x="768932" y="11980154"/>
            <a:ext cx="10122011" cy="1113250"/>
          </a:xfrm>
          <a:prstGeom prst="rect">
            <a:avLst/>
          </a:prstGeom>
          <a:noFill/>
          <a:ln>
            <a:noFill/>
          </a:ln>
        </p:spPr>
      </p:pic>
      <p:pic>
        <p:nvPicPr>
          <p:cNvPr id="1500" name="Google Shape;1500;g23cfcc5533f_1_5"/>
          <p:cNvPicPr preferRelativeResize="0"/>
          <p:nvPr/>
        </p:nvPicPr>
        <p:blipFill rotWithShape="1">
          <a:blip r:embed="rId6">
            <a:alphaModFix/>
          </a:blip>
          <a:srcRect b="0" l="0" r="0" t="0"/>
          <a:stretch/>
        </p:blipFill>
        <p:spPr>
          <a:xfrm>
            <a:off x="768925" y="13417548"/>
            <a:ext cx="11503586" cy="854550"/>
          </a:xfrm>
          <a:prstGeom prst="rect">
            <a:avLst/>
          </a:prstGeom>
          <a:noFill/>
          <a:ln>
            <a:noFill/>
          </a:ln>
        </p:spPr>
      </p:pic>
      <p:pic>
        <p:nvPicPr>
          <p:cNvPr id="1501" name="Google Shape;1501;g23cfcc5533f_1_5"/>
          <p:cNvPicPr preferRelativeResize="0"/>
          <p:nvPr/>
        </p:nvPicPr>
        <p:blipFill rotWithShape="1">
          <a:blip r:embed="rId7">
            <a:alphaModFix/>
          </a:blip>
          <a:srcRect b="0" l="0" r="0" t="0"/>
          <a:stretch/>
        </p:blipFill>
        <p:spPr>
          <a:xfrm>
            <a:off x="13592787" y="6580425"/>
            <a:ext cx="8876351" cy="1629260"/>
          </a:xfrm>
          <a:prstGeom prst="rect">
            <a:avLst/>
          </a:prstGeom>
          <a:noFill/>
          <a:ln>
            <a:noFill/>
          </a:ln>
        </p:spPr>
      </p:pic>
      <p:pic>
        <p:nvPicPr>
          <p:cNvPr id="1502" name="Google Shape;1502;g23cfcc5533f_1_5"/>
          <p:cNvPicPr preferRelativeResize="0"/>
          <p:nvPr/>
        </p:nvPicPr>
        <p:blipFill rotWithShape="1">
          <a:blip r:embed="rId8">
            <a:alphaModFix/>
          </a:blip>
          <a:srcRect b="0" l="0" r="0" t="0"/>
          <a:stretch/>
        </p:blipFill>
        <p:spPr>
          <a:xfrm>
            <a:off x="13592773" y="10066050"/>
            <a:ext cx="5809901" cy="2858950"/>
          </a:xfrm>
          <a:prstGeom prst="rect">
            <a:avLst/>
          </a:prstGeom>
          <a:noFill/>
          <a:ln>
            <a:noFill/>
          </a:ln>
        </p:spPr>
      </p:pic>
      <p:pic>
        <p:nvPicPr>
          <p:cNvPr id="1503" name="Google Shape;1503;g23cfcc5533f_1_5"/>
          <p:cNvPicPr preferRelativeResize="0"/>
          <p:nvPr/>
        </p:nvPicPr>
        <p:blipFill rotWithShape="1">
          <a:blip r:embed="rId9">
            <a:alphaModFix/>
          </a:blip>
          <a:srcRect b="0" l="0" r="0" t="0"/>
          <a:stretch/>
        </p:blipFill>
        <p:spPr>
          <a:xfrm>
            <a:off x="19733900" y="10082013"/>
            <a:ext cx="5809901" cy="2827025"/>
          </a:xfrm>
          <a:prstGeom prst="rect">
            <a:avLst/>
          </a:prstGeom>
          <a:noFill/>
          <a:ln>
            <a:noFill/>
          </a:ln>
        </p:spPr>
      </p:pic>
      <p:pic>
        <p:nvPicPr>
          <p:cNvPr id="1504" name="Google Shape;1504;g23cfcc5533f_1_5"/>
          <p:cNvPicPr preferRelativeResize="0"/>
          <p:nvPr/>
        </p:nvPicPr>
        <p:blipFill rotWithShape="1">
          <a:blip r:embed="rId10">
            <a:alphaModFix/>
          </a:blip>
          <a:srcRect b="0" l="0" r="0" t="0"/>
          <a:stretch/>
        </p:blipFill>
        <p:spPr>
          <a:xfrm>
            <a:off x="14090086" y="14272112"/>
            <a:ext cx="2877964" cy="3271926"/>
          </a:xfrm>
          <a:prstGeom prst="rect">
            <a:avLst/>
          </a:prstGeom>
          <a:noFill/>
          <a:ln>
            <a:noFill/>
          </a:ln>
        </p:spPr>
      </p:pic>
      <p:pic>
        <p:nvPicPr>
          <p:cNvPr id="1505" name="Google Shape;1505;g23cfcc5533f_1_5"/>
          <p:cNvPicPr preferRelativeResize="0"/>
          <p:nvPr/>
        </p:nvPicPr>
        <p:blipFill rotWithShape="1">
          <a:blip r:embed="rId11">
            <a:alphaModFix/>
          </a:blip>
          <a:srcRect b="0" l="0" r="0" t="0"/>
          <a:stretch/>
        </p:blipFill>
        <p:spPr>
          <a:xfrm>
            <a:off x="12923562" y="18891162"/>
            <a:ext cx="7881776" cy="1919600"/>
          </a:xfrm>
          <a:prstGeom prst="rect">
            <a:avLst/>
          </a:prstGeom>
          <a:noFill/>
          <a:ln>
            <a:noFill/>
          </a:ln>
        </p:spPr>
      </p:pic>
      <p:pic>
        <p:nvPicPr>
          <p:cNvPr id="1506" name="Google Shape;1506;g23cfcc5533f_1_5"/>
          <p:cNvPicPr preferRelativeResize="0"/>
          <p:nvPr/>
        </p:nvPicPr>
        <p:blipFill rotWithShape="1">
          <a:blip r:embed="rId12">
            <a:alphaModFix/>
          </a:blip>
          <a:srcRect b="0" l="0" r="0" t="0"/>
          <a:stretch/>
        </p:blipFill>
        <p:spPr>
          <a:xfrm>
            <a:off x="21067938" y="19003218"/>
            <a:ext cx="7467600" cy="1695450"/>
          </a:xfrm>
          <a:prstGeom prst="rect">
            <a:avLst/>
          </a:prstGeom>
          <a:noFill/>
          <a:ln>
            <a:noFill/>
          </a:ln>
        </p:spPr>
      </p:pic>
      <p:sp>
        <p:nvSpPr>
          <p:cNvPr id="1507" name="Google Shape;1507;g23cfcc5533f_1_5"/>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Tempo_49, upstream from lysin A and downstream from HNH endonuclease, and RobinRose_51, upstream from endolysin and downstream from RecA-like DNA recombinase.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Tempo_49, function unknown, e = 4e-76; NCBI, Tempo_49, function unknown, e = 7e-97.</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because E value is too high.</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508" name="Google Shape;1508;g23cfcc5533f_1_5"/>
          <p:cNvPicPr preferRelativeResize="0"/>
          <p:nvPr/>
        </p:nvPicPr>
        <p:blipFill rotWithShape="1">
          <a:blip r:embed="rId14">
            <a:alphaModFix/>
          </a:blip>
          <a:srcRect b="0" l="0" r="0" t="0"/>
          <a:stretch/>
        </p:blipFill>
        <p:spPr>
          <a:xfrm>
            <a:off x="40550791" y="9667325"/>
            <a:ext cx="1684659" cy="2858951"/>
          </a:xfrm>
          <a:prstGeom prst="rect">
            <a:avLst/>
          </a:prstGeom>
          <a:noFill/>
          <a:ln>
            <a:noFill/>
          </a:ln>
        </p:spPr>
      </p:pic>
      <p:pic>
        <p:nvPicPr>
          <p:cNvPr id="1509" name="Google Shape;1509;g23cfcc5533f_1_5"/>
          <p:cNvPicPr preferRelativeResize="0"/>
          <p:nvPr/>
        </p:nvPicPr>
        <p:blipFill rotWithShape="1">
          <a:blip r:embed="rId15">
            <a:alphaModFix/>
          </a:blip>
          <a:srcRect b="0" l="0" r="0" t="0"/>
          <a:stretch/>
        </p:blipFill>
        <p:spPr>
          <a:xfrm>
            <a:off x="28798138" y="13909325"/>
            <a:ext cx="8382000" cy="704850"/>
          </a:xfrm>
          <a:prstGeom prst="rect">
            <a:avLst/>
          </a:prstGeom>
          <a:noFill/>
          <a:ln>
            <a:noFill/>
          </a:ln>
        </p:spPr>
      </p:pic>
      <p:pic>
        <p:nvPicPr>
          <p:cNvPr id="1510" name="Google Shape;1510;g23cfcc5533f_1_5"/>
          <p:cNvPicPr preferRelativeResize="0"/>
          <p:nvPr/>
        </p:nvPicPr>
        <p:blipFill rotWithShape="1">
          <a:blip r:embed="rId16">
            <a:alphaModFix/>
          </a:blip>
          <a:srcRect b="0" l="0" r="0" t="0"/>
          <a:stretch/>
        </p:blipFill>
        <p:spPr>
          <a:xfrm>
            <a:off x="28889263" y="14967543"/>
            <a:ext cx="12817128" cy="596876"/>
          </a:xfrm>
          <a:prstGeom prst="rect">
            <a:avLst/>
          </a:prstGeom>
          <a:noFill/>
          <a:ln>
            <a:noFill/>
          </a:ln>
        </p:spPr>
      </p:pic>
      <p:pic>
        <p:nvPicPr>
          <p:cNvPr id="1511" name="Google Shape;1511;g23cfcc5533f_1_5"/>
          <p:cNvPicPr preferRelativeResize="0"/>
          <p:nvPr/>
        </p:nvPicPr>
        <p:blipFill rotWithShape="1">
          <a:blip r:embed="rId17">
            <a:alphaModFix/>
          </a:blip>
          <a:srcRect b="0" l="0" r="0" t="0"/>
          <a:stretch/>
        </p:blipFill>
        <p:spPr>
          <a:xfrm>
            <a:off x="28798150" y="17750225"/>
            <a:ext cx="6564876" cy="2374275"/>
          </a:xfrm>
          <a:prstGeom prst="rect">
            <a:avLst/>
          </a:prstGeom>
          <a:noFill/>
          <a:ln>
            <a:noFill/>
          </a:ln>
        </p:spPr>
      </p:pic>
      <p:pic>
        <p:nvPicPr>
          <p:cNvPr id="1512" name="Google Shape;1512;g23cfcc5533f_1_5"/>
          <p:cNvPicPr preferRelativeResize="0"/>
          <p:nvPr/>
        </p:nvPicPr>
        <p:blipFill rotWithShape="1">
          <a:blip r:embed="rId18">
            <a:alphaModFix/>
          </a:blip>
          <a:srcRect b="0" l="0" r="0" t="0"/>
          <a:stretch/>
        </p:blipFill>
        <p:spPr>
          <a:xfrm>
            <a:off x="35615375" y="17851913"/>
            <a:ext cx="7881775" cy="1484226"/>
          </a:xfrm>
          <a:prstGeom prst="rect">
            <a:avLst/>
          </a:prstGeom>
          <a:noFill/>
          <a:ln>
            <a:noFill/>
          </a:ln>
        </p:spPr>
      </p:pic>
      <p:pic>
        <p:nvPicPr>
          <p:cNvPr id="1513" name="Google Shape;1513;g23cfcc5533f_1_5"/>
          <p:cNvPicPr preferRelativeResize="0"/>
          <p:nvPr/>
        </p:nvPicPr>
        <p:blipFill rotWithShape="1">
          <a:blip r:embed="rId19">
            <a:alphaModFix/>
          </a:blip>
          <a:srcRect b="0" l="0" r="0" t="0"/>
          <a:stretch/>
        </p:blipFill>
        <p:spPr>
          <a:xfrm>
            <a:off x="35615375" y="19629313"/>
            <a:ext cx="6564874" cy="1901412"/>
          </a:xfrm>
          <a:prstGeom prst="rect">
            <a:avLst/>
          </a:prstGeom>
          <a:noFill/>
          <a:ln>
            <a:noFill/>
          </a:ln>
        </p:spPr>
      </p:pic>
      <p:sp>
        <p:nvSpPr>
          <p:cNvPr id="1514" name="Google Shape;1514;g23cfcc5533f_1_5"/>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sp>
        <p:nvSpPr>
          <p:cNvPr id="1520" name="Google Shape;1520;g23cfcc5533f_1_10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#52 </a:t>
            </a:r>
            <a:r>
              <a:rPr lang="en-US" sz="10080"/>
              <a:t>	Start: </a:t>
            </a:r>
            <a:r>
              <a:rPr lang="en-US" sz="10080">
                <a:solidFill>
                  <a:srgbClr val="0000FF"/>
                </a:solidFill>
              </a:rPr>
              <a:t>35,861</a:t>
            </a:r>
            <a:r>
              <a:rPr lang="en-US" sz="10080"/>
              <a:t>		Stop: </a:t>
            </a:r>
            <a:r>
              <a:rPr lang="en-US" sz="10080">
                <a:solidFill>
                  <a:srgbClr val="0000FF"/>
                </a:solidFill>
              </a:rPr>
              <a:t>35,583</a:t>
            </a:r>
            <a:r>
              <a:rPr lang="en-US" sz="10080"/>
              <a:t>		</a:t>
            </a:r>
            <a:br>
              <a:rPr lang="en-US" sz="10080"/>
            </a:br>
            <a:r>
              <a:rPr lang="en-US" sz="6480"/>
              <a:t>*</a:t>
            </a:r>
            <a:r>
              <a:rPr lang="en-US" sz="7200"/>
              <a:t>Highlight start if changed from original call*</a:t>
            </a:r>
            <a:endParaRPr sz="10080"/>
          </a:p>
        </p:txBody>
      </p:sp>
      <p:sp>
        <p:nvSpPr>
          <p:cNvPr id="1521" name="Google Shape;1521;g23cfcc5533f_1_10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r>
              <a:rPr lang="en-US" sz="4400"/>
              <a:t> </a:t>
            </a:r>
            <a:endParaRPr/>
          </a:p>
          <a:p>
            <a:pPr indent="0" lvl="0" marL="0" rtl="0" algn="l">
              <a:lnSpc>
                <a:spcPct val="90000"/>
              </a:lnSpc>
              <a:spcBef>
                <a:spcPts val="3600"/>
              </a:spcBef>
              <a:spcAft>
                <a:spcPts val="0"/>
              </a:spcAft>
              <a:buClr>
                <a:schemeClr val="dk1"/>
              </a:buClr>
              <a:buSzPts val="4400"/>
              <a:buNone/>
            </a:pPr>
            <a:r>
              <a:rPr lang="en-US" sz="4400"/>
              <a:t>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0" lvl="0" marL="457200" rtl="0" algn="l">
              <a:lnSpc>
                <a:spcPct val="90000"/>
              </a:lnSpc>
              <a:spcBef>
                <a:spcPts val="3600"/>
              </a:spcBef>
              <a:spcAft>
                <a:spcPts val="0"/>
              </a:spcAft>
              <a:buSzPts val="1800"/>
              <a:buNone/>
            </a:pPr>
            <a:r>
              <a:t/>
            </a:r>
            <a:endParaRPr sz="4800"/>
          </a:p>
          <a:p>
            <a:pPr indent="0" lvl="0" marL="45720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RobinRose and Tempo are the most similar </a:t>
            </a:r>
            <a:endParaRPr>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1522" name="Google Shape;1522;g23cfcc5533f_1_106"/>
          <p:cNvSpPr txBox="1"/>
          <p:nvPr/>
        </p:nvSpPr>
        <p:spPr>
          <a:xfrm>
            <a:off x="14090069"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35,861</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z=3.041, final=-2.523</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RobinRose, Tempo, 1:1, e-values: 1e-45, 1e-39</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Marcie, Pepe25, 1:1, e-values: 1e-30, 2e-21</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called start is 6</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-4 bp overlap, no gap</a:t>
            </a:r>
            <a:endParaRPr b="0" i="0" sz="1400" u="none" cap="none" strike="noStrike">
              <a:solidFill>
                <a:srgbClr val="0000FF"/>
              </a:solidFill>
              <a:latin typeface="Arial"/>
              <a:ea typeface="Arial"/>
              <a:cs typeface="Arial"/>
              <a:sym typeface="Arial"/>
            </a:endParaRPr>
          </a:p>
        </p:txBody>
      </p:sp>
      <p:sp>
        <p:nvSpPr>
          <p:cNvPr id="1523" name="Google Shape;1523;g23cfcc5533f_1_106"/>
          <p:cNvSpPr txBox="1"/>
          <p:nvPr/>
        </p:nvSpPr>
        <p:spPr>
          <a:xfrm>
            <a:off x="28559123"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No Known Function</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Marcie_55 and Tempo_50. Located upstream of genes with no known function and downstream of HNH Endonuclease.</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Marcie_55, NKF, NCBI, e=1e-30/Tempo_50, NKF, PhagesDB, e=1e-39</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have a prob under 40%</a:t>
            </a:r>
            <a:endParaRPr b="0" i="0" sz="4400" u="none" cap="none" strike="noStrike">
              <a:solidFill>
                <a:srgbClr val="0000FF"/>
              </a:solidFill>
              <a:latin typeface="Calibri"/>
              <a:ea typeface="Calibri"/>
              <a:cs typeface="Calibri"/>
              <a:sym typeface="Calibri"/>
            </a:endParaRPr>
          </a:p>
        </p:txBody>
      </p:sp>
      <p:pic>
        <p:nvPicPr>
          <p:cNvPr id="1524" name="Google Shape;1524;g23cfcc5533f_1_106"/>
          <p:cNvPicPr preferRelativeResize="0"/>
          <p:nvPr/>
        </p:nvPicPr>
        <p:blipFill rotWithShape="1">
          <a:blip r:embed="rId4">
            <a:alphaModFix/>
          </a:blip>
          <a:srcRect b="0" l="0" r="0" t="0"/>
          <a:stretch/>
        </p:blipFill>
        <p:spPr>
          <a:xfrm>
            <a:off x="768913" y="5604568"/>
            <a:ext cx="5981700" cy="1038225"/>
          </a:xfrm>
          <a:prstGeom prst="rect">
            <a:avLst/>
          </a:prstGeom>
          <a:noFill/>
          <a:ln>
            <a:noFill/>
          </a:ln>
        </p:spPr>
      </p:pic>
      <p:pic>
        <p:nvPicPr>
          <p:cNvPr id="1525" name="Google Shape;1525;g23cfcc5533f_1_106"/>
          <p:cNvPicPr preferRelativeResize="0"/>
          <p:nvPr/>
        </p:nvPicPr>
        <p:blipFill rotWithShape="1">
          <a:blip r:embed="rId5">
            <a:alphaModFix/>
          </a:blip>
          <a:srcRect b="0" l="0" r="0" t="0"/>
          <a:stretch/>
        </p:blipFill>
        <p:spPr>
          <a:xfrm>
            <a:off x="1683323" y="8666374"/>
            <a:ext cx="2081850" cy="2985275"/>
          </a:xfrm>
          <a:prstGeom prst="rect">
            <a:avLst/>
          </a:prstGeom>
          <a:noFill/>
          <a:ln>
            <a:noFill/>
          </a:ln>
        </p:spPr>
      </p:pic>
      <p:pic>
        <p:nvPicPr>
          <p:cNvPr id="1526" name="Google Shape;1526;g23cfcc5533f_1_106"/>
          <p:cNvPicPr preferRelativeResize="0"/>
          <p:nvPr/>
        </p:nvPicPr>
        <p:blipFill rotWithShape="1">
          <a:blip r:embed="rId6">
            <a:alphaModFix/>
          </a:blip>
          <a:srcRect b="0" l="0" r="0" t="0"/>
          <a:stretch/>
        </p:blipFill>
        <p:spPr>
          <a:xfrm>
            <a:off x="768933" y="14419427"/>
            <a:ext cx="10075889" cy="1038225"/>
          </a:xfrm>
          <a:prstGeom prst="rect">
            <a:avLst/>
          </a:prstGeom>
          <a:noFill/>
          <a:ln>
            <a:noFill/>
          </a:ln>
        </p:spPr>
      </p:pic>
      <p:pic>
        <p:nvPicPr>
          <p:cNvPr id="1527" name="Google Shape;1527;g23cfcc5533f_1_106"/>
          <p:cNvPicPr preferRelativeResize="0"/>
          <p:nvPr/>
        </p:nvPicPr>
        <p:blipFill rotWithShape="1">
          <a:blip r:embed="rId7">
            <a:alphaModFix/>
          </a:blip>
          <a:srcRect b="0" l="0" r="0" t="0"/>
          <a:stretch/>
        </p:blipFill>
        <p:spPr>
          <a:xfrm>
            <a:off x="768925" y="15817897"/>
            <a:ext cx="11017925" cy="549522"/>
          </a:xfrm>
          <a:prstGeom prst="rect">
            <a:avLst/>
          </a:prstGeom>
          <a:noFill/>
          <a:ln>
            <a:noFill/>
          </a:ln>
        </p:spPr>
      </p:pic>
      <p:pic>
        <p:nvPicPr>
          <p:cNvPr id="1528" name="Google Shape;1528;g23cfcc5533f_1_106"/>
          <p:cNvPicPr preferRelativeResize="0"/>
          <p:nvPr/>
        </p:nvPicPr>
        <p:blipFill rotWithShape="1">
          <a:blip r:embed="rId8">
            <a:alphaModFix/>
          </a:blip>
          <a:srcRect b="0" l="0" r="0" t="0"/>
          <a:stretch/>
        </p:blipFill>
        <p:spPr>
          <a:xfrm>
            <a:off x="14259351" y="10976947"/>
            <a:ext cx="5210175" cy="1419225"/>
          </a:xfrm>
          <a:prstGeom prst="rect">
            <a:avLst/>
          </a:prstGeom>
          <a:noFill/>
          <a:ln>
            <a:noFill/>
          </a:ln>
        </p:spPr>
      </p:pic>
      <p:pic>
        <p:nvPicPr>
          <p:cNvPr id="1529" name="Google Shape;1529;g23cfcc5533f_1_106"/>
          <p:cNvPicPr preferRelativeResize="0"/>
          <p:nvPr/>
        </p:nvPicPr>
        <p:blipFill rotWithShape="1">
          <a:blip r:embed="rId9">
            <a:alphaModFix/>
          </a:blip>
          <a:srcRect b="0" l="0" r="0" t="0"/>
          <a:stretch/>
        </p:blipFill>
        <p:spPr>
          <a:xfrm>
            <a:off x="14364126" y="12679347"/>
            <a:ext cx="5000625" cy="1438275"/>
          </a:xfrm>
          <a:prstGeom prst="rect">
            <a:avLst/>
          </a:prstGeom>
          <a:noFill/>
          <a:ln>
            <a:noFill/>
          </a:ln>
        </p:spPr>
      </p:pic>
      <p:pic>
        <p:nvPicPr>
          <p:cNvPr id="1530" name="Google Shape;1530;g23cfcc5533f_1_106"/>
          <p:cNvPicPr preferRelativeResize="0"/>
          <p:nvPr/>
        </p:nvPicPr>
        <p:blipFill rotWithShape="1">
          <a:blip r:embed="rId10">
            <a:alphaModFix/>
          </a:blip>
          <a:srcRect b="0" l="0" r="0" t="0"/>
          <a:stretch/>
        </p:blipFill>
        <p:spPr>
          <a:xfrm>
            <a:off x="20310763" y="10691197"/>
            <a:ext cx="6200775" cy="1990725"/>
          </a:xfrm>
          <a:prstGeom prst="rect">
            <a:avLst/>
          </a:prstGeom>
          <a:noFill/>
          <a:ln>
            <a:noFill/>
          </a:ln>
        </p:spPr>
      </p:pic>
      <p:pic>
        <p:nvPicPr>
          <p:cNvPr id="1531" name="Google Shape;1531;g23cfcc5533f_1_106"/>
          <p:cNvPicPr preferRelativeResize="0"/>
          <p:nvPr/>
        </p:nvPicPr>
        <p:blipFill rotWithShape="1">
          <a:blip r:embed="rId11">
            <a:alphaModFix/>
          </a:blip>
          <a:srcRect b="0" l="0" r="0" t="0"/>
          <a:stretch/>
        </p:blipFill>
        <p:spPr>
          <a:xfrm>
            <a:off x="20377438" y="12892047"/>
            <a:ext cx="6067425" cy="1914525"/>
          </a:xfrm>
          <a:prstGeom prst="rect">
            <a:avLst/>
          </a:prstGeom>
          <a:noFill/>
          <a:ln>
            <a:noFill/>
          </a:ln>
        </p:spPr>
      </p:pic>
      <p:pic>
        <p:nvPicPr>
          <p:cNvPr id="1532" name="Google Shape;1532;g23cfcc5533f_1_106"/>
          <p:cNvPicPr preferRelativeResize="0"/>
          <p:nvPr/>
        </p:nvPicPr>
        <p:blipFill rotWithShape="1">
          <a:blip r:embed="rId12">
            <a:alphaModFix/>
          </a:blip>
          <a:srcRect b="0" l="0" r="0" t="0"/>
          <a:stretch/>
        </p:blipFill>
        <p:spPr>
          <a:xfrm>
            <a:off x="14364113" y="16367422"/>
            <a:ext cx="7038975" cy="2657475"/>
          </a:xfrm>
          <a:prstGeom prst="rect">
            <a:avLst/>
          </a:prstGeom>
          <a:noFill/>
          <a:ln>
            <a:noFill/>
          </a:ln>
        </p:spPr>
      </p:pic>
      <p:pic>
        <p:nvPicPr>
          <p:cNvPr id="1533" name="Google Shape;1533;g23cfcc5533f_1_106"/>
          <p:cNvPicPr preferRelativeResize="0"/>
          <p:nvPr/>
        </p:nvPicPr>
        <p:blipFill rotWithShape="1">
          <a:blip r:embed="rId13">
            <a:alphaModFix/>
          </a:blip>
          <a:srcRect b="0" l="0" r="0" t="0"/>
          <a:stretch/>
        </p:blipFill>
        <p:spPr>
          <a:xfrm>
            <a:off x="21677138" y="16367422"/>
            <a:ext cx="5591175" cy="762000"/>
          </a:xfrm>
          <a:prstGeom prst="rect">
            <a:avLst/>
          </a:prstGeom>
          <a:noFill/>
          <a:ln>
            <a:noFill/>
          </a:ln>
        </p:spPr>
      </p:pic>
      <p:pic>
        <p:nvPicPr>
          <p:cNvPr id="1534" name="Google Shape;1534;g23cfcc5533f_1_106"/>
          <p:cNvPicPr preferRelativeResize="0"/>
          <p:nvPr/>
        </p:nvPicPr>
        <p:blipFill rotWithShape="1">
          <a:blip r:embed="rId14">
            <a:alphaModFix/>
          </a:blip>
          <a:srcRect b="0" l="0" r="0" t="0"/>
          <a:stretch/>
        </p:blipFill>
        <p:spPr>
          <a:xfrm>
            <a:off x="33292838" y="10691196"/>
            <a:ext cx="4288591" cy="3554829"/>
          </a:xfrm>
          <a:prstGeom prst="rect">
            <a:avLst/>
          </a:prstGeom>
          <a:noFill/>
          <a:ln>
            <a:noFill/>
          </a:ln>
        </p:spPr>
      </p:pic>
      <p:pic>
        <p:nvPicPr>
          <p:cNvPr id="1535" name="Google Shape;1535;g23cfcc5533f_1_106"/>
          <p:cNvPicPr preferRelativeResize="0"/>
          <p:nvPr/>
        </p:nvPicPr>
        <p:blipFill rotWithShape="1">
          <a:blip r:embed="rId6">
            <a:alphaModFix/>
          </a:blip>
          <a:srcRect b="0" l="0" r="0" t="0"/>
          <a:stretch/>
        </p:blipFill>
        <p:spPr>
          <a:xfrm>
            <a:off x="30158045" y="16229315"/>
            <a:ext cx="10075889" cy="1038225"/>
          </a:xfrm>
          <a:prstGeom prst="rect">
            <a:avLst/>
          </a:prstGeom>
          <a:noFill/>
          <a:ln>
            <a:noFill/>
          </a:ln>
        </p:spPr>
      </p:pic>
      <p:pic>
        <p:nvPicPr>
          <p:cNvPr id="1536" name="Google Shape;1536;g23cfcc5533f_1_106"/>
          <p:cNvPicPr preferRelativeResize="0"/>
          <p:nvPr/>
        </p:nvPicPr>
        <p:blipFill rotWithShape="1">
          <a:blip r:embed="rId7">
            <a:alphaModFix/>
          </a:blip>
          <a:srcRect b="0" l="0" r="0" t="0"/>
          <a:stretch/>
        </p:blipFill>
        <p:spPr>
          <a:xfrm>
            <a:off x="29687025" y="17889247"/>
            <a:ext cx="11017925" cy="549522"/>
          </a:xfrm>
          <a:prstGeom prst="rect">
            <a:avLst/>
          </a:prstGeom>
          <a:noFill/>
          <a:ln>
            <a:noFill/>
          </a:ln>
        </p:spPr>
      </p:pic>
      <p:pic>
        <p:nvPicPr>
          <p:cNvPr id="1537" name="Google Shape;1537;g23cfcc5533f_1_106"/>
          <p:cNvPicPr preferRelativeResize="0"/>
          <p:nvPr/>
        </p:nvPicPr>
        <p:blipFill rotWithShape="1">
          <a:blip r:embed="rId15">
            <a:alphaModFix/>
          </a:blip>
          <a:srcRect b="0" l="0" r="0" t="0"/>
          <a:stretch/>
        </p:blipFill>
        <p:spPr>
          <a:xfrm>
            <a:off x="29882776" y="20758547"/>
            <a:ext cx="10626435" cy="2392400"/>
          </a:xfrm>
          <a:prstGeom prst="rect">
            <a:avLst/>
          </a:prstGeom>
          <a:noFill/>
          <a:ln>
            <a:noFill/>
          </a:ln>
        </p:spPr>
      </p:pic>
      <p:pic>
        <p:nvPicPr>
          <p:cNvPr id="1538" name="Google Shape;1538;g23cfcc5533f_1_106"/>
          <p:cNvPicPr preferRelativeResize="0"/>
          <p:nvPr/>
        </p:nvPicPr>
        <p:blipFill rotWithShape="1">
          <a:blip r:embed="rId16">
            <a:alphaModFix/>
          </a:blip>
          <a:srcRect b="0" l="0" r="0" t="0"/>
          <a:stretch/>
        </p:blipFill>
        <p:spPr>
          <a:xfrm>
            <a:off x="33548088" y="23737996"/>
            <a:ext cx="3778079" cy="3554829"/>
          </a:xfrm>
          <a:prstGeom prst="rect">
            <a:avLst/>
          </a:prstGeom>
          <a:noFill/>
          <a:ln>
            <a:noFill/>
          </a:ln>
        </p:spPr>
      </p:pic>
      <p:pic>
        <p:nvPicPr>
          <p:cNvPr id="1539" name="Google Shape;1539;g23cfcc5533f_1_106"/>
          <p:cNvPicPr preferRelativeResize="0"/>
          <p:nvPr/>
        </p:nvPicPr>
        <p:blipFill rotWithShape="1">
          <a:blip r:embed="rId17">
            <a:alphaModFix/>
          </a:blip>
          <a:srcRect b="0" l="0" r="0" t="0"/>
          <a:stretch/>
        </p:blipFill>
        <p:spPr>
          <a:xfrm>
            <a:off x="14854925" y="6405300"/>
            <a:ext cx="10744128" cy="1438275"/>
          </a:xfrm>
          <a:prstGeom prst="rect">
            <a:avLst/>
          </a:prstGeom>
          <a:noFill/>
          <a:ln>
            <a:noFill/>
          </a:ln>
        </p:spPr>
      </p:pic>
      <p:sp>
        <p:nvSpPr>
          <p:cNvPr id="1540" name="Google Shape;1540;g23cfcc5533f_1_10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g23cfcc5533f_2_205"/>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#53</a:t>
            </a:r>
            <a:r>
              <a:rPr lang="en-US" sz="10080"/>
              <a:t>	Start:	</a:t>
            </a:r>
            <a:r>
              <a:rPr lang="en-US" sz="10080">
                <a:solidFill>
                  <a:srgbClr val="0B5394"/>
                </a:solidFill>
              </a:rPr>
              <a:t>36118</a:t>
            </a:r>
            <a:r>
              <a:rPr lang="en-US" sz="10080"/>
              <a:t>	Stop: 	</a:t>
            </a:r>
            <a:r>
              <a:rPr lang="en-US" sz="10080">
                <a:solidFill>
                  <a:srgbClr val="0B5394"/>
                </a:solidFill>
              </a:rPr>
              <a:t>35858</a:t>
            </a:r>
            <a:r>
              <a:rPr lang="en-US" sz="10080"/>
              <a:t>		</a:t>
            </a:r>
            <a:br>
              <a:rPr lang="en-US" sz="10080"/>
            </a:br>
            <a:r>
              <a:rPr lang="en-US" sz="6480"/>
              <a:t>*</a:t>
            </a:r>
            <a:r>
              <a:rPr lang="en-US" sz="7200"/>
              <a:t>Highlight start if changed from original call*</a:t>
            </a:r>
            <a:endParaRPr sz="10080"/>
          </a:p>
        </p:txBody>
      </p:sp>
      <p:sp>
        <p:nvSpPr>
          <p:cNvPr id="1547" name="Google Shape;1547;g23cfcc5533f_2_205"/>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Marcie,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548" name="Google Shape;1548;g23cfcc5533f_2_205"/>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bets, z=2.489, final=-3.660</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a:t>
            </a:r>
            <a:r>
              <a:rPr b="0" i="0" lang="en-US" sz="4400" u="none" cap="none" strike="noStrike">
                <a:solidFill>
                  <a:schemeClr val="dk1"/>
                </a:solidFill>
                <a:latin typeface="Calibri"/>
                <a:ea typeface="Calibri"/>
                <a:cs typeface="Calibri"/>
                <a:sym typeface="Calibri"/>
              </a:rPr>
              <a:t> Marcie- Evalue: 2e-55,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a:t>
            </a:r>
            <a:r>
              <a:rPr b="0" i="0" lang="en-US" sz="4400" u="none" cap="none" strike="noStrike">
                <a:solidFill>
                  <a:schemeClr val="dk1"/>
                </a:solidFill>
                <a:latin typeface="Calibri"/>
                <a:ea typeface="Calibri"/>
                <a:cs typeface="Calibri"/>
                <a:sym typeface="Calibri"/>
              </a:rPr>
              <a:t> Marcie- Evalue: 1e-44,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549" name="Google Shape;1549;g23cfcc5533f_2_205"/>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OneinaGillian_51 and RobinRose_53, upstream of endolysin, downstream of RecA-like DNA</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OneinaGillian_51,  e= 3e-42 , function unknown, phagesdb;  Phage RobinRose, hypothetical protein, e= 2e-52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550" name="Google Shape;1550;g23cfcc5533f_2_205"/>
          <p:cNvPicPr preferRelativeResize="0"/>
          <p:nvPr/>
        </p:nvPicPr>
        <p:blipFill rotWithShape="1">
          <a:blip r:embed="rId4">
            <a:alphaModFix/>
          </a:blip>
          <a:srcRect b="0" l="0" r="0" t="0"/>
          <a:stretch/>
        </p:blipFill>
        <p:spPr>
          <a:xfrm>
            <a:off x="7903750" y="4382510"/>
            <a:ext cx="5188800" cy="843065"/>
          </a:xfrm>
          <a:prstGeom prst="rect">
            <a:avLst/>
          </a:prstGeom>
          <a:noFill/>
          <a:ln>
            <a:noFill/>
          </a:ln>
        </p:spPr>
      </p:pic>
      <p:pic>
        <p:nvPicPr>
          <p:cNvPr id="1551" name="Google Shape;1551;g23cfcc5533f_2_205"/>
          <p:cNvPicPr preferRelativeResize="0"/>
          <p:nvPr/>
        </p:nvPicPr>
        <p:blipFill rotWithShape="1">
          <a:blip r:embed="rId5">
            <a:alphaModFix/>
          </a:blip>
          <a:srcRect b="0" l="0" r="0" t="0"/>
          <a:stretch/>
        </p:blipFill>
        <p:spPr>
          <a:xfrm>
            <a:off x="2485072" y="6545173"/>
            <a:ext cx="1203218" cy="3271925"/>
          </a:xfrm>
          <a:prstGeom prst="rect">
            <a:avLst/>
          </a:prstGeom>
          <a:noFill/>
          <a:ln>
            <a:noFill/>
          </a:ln>
        </p:spPr>
      </p:pic>
      <p:pic>
        <p:nvPicPr>
          <p:cNvPr id="1552" name="Google Shape;1552;g23cfcc5533f_2_205"/>
          <p:cNvPicPr preferRelativeResize="0"/>
          <p:nvPr/>
        </p:nvPicPr>
        <p:blipFill rotWithShape="1">
          <a:blip r:embed="rId6">
            <a:alphaModFix/>
          </a:blip>
          <a:srcRect b="12055" l="0" r="0" t="0"/>
          <a:stretch/>
        </p:blipFill>
        <p:spPr>
          <a:xfrm>
            <a:off x="3858250" y="6545175"/>
            <a:ext cx="1973725" cy="3271925"/>
          </a:xfrm>
          <a:prstGeom prst="rect">
            <a:avLst/>
          </a:prstGeom>
          <a:noFill/>
          <a:ln>
            <a:noFill/>
          </a:ln>
        </p:spPr>
      </p:pic>
      <p:pic>
        <p:nvPicPr>
          <p:cNvPr id="1553" name="Google Shape;1553;g23cfcc5533f_2_205"/>
          <p:cNvPicPr preferRelativeResize="0"/>
          <p:nvPr/>
        </p:nvPicPr>
        <p:blipFill rotWithShape="1">
          <a:blip r:embed="rId7">
            <a:alphaModFix/>
          </a:blip>
          <a:srcRect b="0" l="0" r="0" t="0"/>
          <a:stretch/>
        </p:blipFill>
        <p:spPr>
          <a:xfrm>
            <a:off x="464488" y="12142650"/>
            <a:ext cx="11515725" cy="1409700"/>
          </a:xfrm>
          <a:prstGeom prst="rect">
            <a:avLst/>
          </a:prstGeom>
          <a:noFill/>
          <a:ln>
            <a:noFill/>
          </a:ln>
        </p:spPr>
      </p:pic>
      <p:pic>
        <p:nvPicPr>
          <p:cNvPr id="1554" name="Google Shape;1554;g23cfcc5533f_2_205"/>
          <p:cNvPicPr preferRelativeResize="0"/>
          <p:nvPr/>
        </p:nvPicPr>
        <p:blipFill rotWithShape="1">
          <a:blip r:embed="rId8">
            <a:alphaModFix/>
          </a:blip>
          <a:srcRect b="0" l="0" r="0" t="0"/>
          <a:stretch/>
        </p:blipFill>
        <p:spPr>
          <a:xfrm>
            <a:off x="464512" y="15877907"/>
            <a:ext cx="11258175" cy="1662275"/>
          </a:xfrm>
          <a:prstGeom prst="rect">
            <a:avLst/>
          </a:prstGeom>
          <a:noFill/>
          <a:ln>
            <a:noFill/>
          </a:ln>
        </p:spPr>
      </p:pic>
      <p:pic>
        <p:nvPicPr>
          <p:cNvPr id="1555" name="Google Shape;1555;g23cfcc5533f_2_205"/>
          <p:cNvPicPr preferRelativeResize="0"/>
          <p:nvPr/>
        </p:nvPicPr>
        <p:blipFill rotWithShape="1">
          <a:blip r:embed="rId9">
            <a:alphaModFix/>
          </a:blip>
          <a:srcRect b="0" l="0" r="0" t="0"/>
          <a:stretch/>
        </p:blipFill>
        <p:spPr>
          <a:xfrm>
            <a:off x="15710613" y="5225568"/>
            <a:ext cx="9477375" cy="3495675"/>
          </a:xfrm>
          <a:prstGeom prst="rect">
            <a:avLst/>
          </a:prstGeom>
          <a:noFill/>
          <a:ln>
            <a:noFill/>
          </a:ln>
        </p:spPr>
      </p:pic>
      <p:pic>
        <p:nvPicPr>
          <p:cNvPr id="1556" name="Google Shape;1556;g23cfcc5533f_2_205"/>
          <p:cNvPicPr preferRelativeResize="0"/>
          <p:nvPr/>
        </p:nvPicPr>
        <p:blipFill rotWithShape="1">
          <a:blip r:embed="rId10">
            <a:alphaModFix/>
          </a:blip>
          <a:srcRect b="0" l="0" r="0" t="0"/>
          <a:stretch/>
        </p:blipFill>
        <p:spPr>
          <a:xfrm>
            <a:off x="12338338" y="12592006"/>
            <a:ext cx="7515225" cy="2514600"/>
          </a:xfrm>
          <a:prstGeom prst="rect">
            <a:avLst/>
          </a:prstGeom>
          <a:noFill/>
          <a:ln>
            <a:noFill/>
          </a:ln>
        </p:spPr>
      </p:pic>
      <p:pic>
        <p:nvPicPr>
          <p:cNvPr id="1557" name="Google Shape;1557;g23cfcc5533f_2_205"/>
          <p:cNvPicPr preferRelativeResize="0"/>
          <p:nvPr/>
        </p:nvPicPr>
        <p:blipFill rotWithShape="1">
          <a:blip r:embed="rId11">
            <a:alphaModFix/>
          </a:blip>
          <a:srcRect b="0" l="0" r="0" t="0"/>
          <a:stretch/>
        </p:blipFill>
        <p:spPr>
          <a:xfrm>
            <a:off x="20689425" y="12345950"/>
            <a:ext cx="6280811" cy="2514600"/>
          </a:xfrm>
          <a:prstGeom prst="rect">
            <a:avLst/>
          </a:prstGeom>
          <a:noFill/>
          <a:ln>
            <a:noFill/>
          </a:ln>
        </p:spPr>
      </p:pic>
      <p:pic>
        <p:nvPicPr>
          <p:cNvPr id="1558" name="Google Shape;1558;g23cfcc5533f_2_205"/>
          <p:cNvPicPr preferRelativeResize="0"/>
          <p:nvPr/>
        </p:nvPicPr>
        <p:blipFill rotWithShape="1">
          <a:blip r:embed="rId12">
            <a:alphaModFix/>
          </a:blip>
          <a:srcRect b="0" l="0" r="0" t="0"/>
          <a:stretch/>
        </p:blipFill>
        <p:spPr>
          <a:xfrm>
            <a:off x="12419301" y="15877893"/>
            <a:ext cx="7353300" cy="2695575"/>
          </a:xfrm>
          <a:prstGeom prst="rect">
            <a:avLst/>
          </a:prstGeom>
          <a:noFill/>
          <a:ln>
            <a:noFill/>
          </a:ln>
        </p:spPr>
      </p:pic>
      <p:pic>
        <p:nvPicPr>
          <p:cNvPr id="1559" name="Google Shape;1559;g23cfcc5533f_2_205"/>
          <p:cNvPicPr preferRelativeResize="0"/>
          <p:nvPr/>
        </p:nvPicPr>
        <p:blipFill rotWithShape="1">
          <a:blip r:embed="rId13">
            <a:alphaModFix/>
          </a:blip>
          <a:srcRect b="0" l="0" r="0" t="0"/>
          <a:stretch/>
        </p:blipFill>
        <p:spPr>
          <a:xfrm>
            <a:off x="19635478" y="15924824"/>
            <a:ext cx="8388690" cy="1662275"/>
          </a:xfrm>
          <a:prstGeom prst="rect">
            <a:avLst/>
          </a:prstGeom>
          <a:noFill/>
          <a:ln>
            <a:noFill/>
          </a:ln>
        </p:spPr>
      </p:pic>
      <p:pic>
        <p:nvPicPr>
          <p:cNvPr id="1560" name="Google Shape;1560;g23cfcc5533f_2_205"/>
          <p:cNvPicPr preferRelativeResize="0"/>
          <p:nvPr/>
        </p:nvPicPr>
        <p:blipFill rotWithShape="1">
          <a:blip r:embed="rId14">
            <a:alphaModFix/>
          </a:blip>
          <a:srcRect b="0" l="0" r="0" t="0"/>
          <a:stretch/>
        </p:blipFill>
        <p:spPr>
          <a:xfrm>
            <a:off x="40678223" y="8721250"/>
            <a:ext cx="2765702" cy="3495674"/>
          </a:xfrm>
          <a:prstGeom prst="rect">
            <a:avLst/>
          </a:prstGeom>
          <a:noFill/>
          <a:ln>
            <a:noFill/>
          </a:ln>
        </p:spPr>
      </p:pic>
      <p:pic>
        <p:nvPicPr>
          <p:cNvPr id="1561" name="Google Shape;1561;g23cfcc5533f_2_205"/>
          <p:cNvPicPr preferRelativeResize="0"/>
          <p:nvPr/>
        </p:nvPicPr>
        <p:blipFill rotWithShape="1">
          <a:blip r:embed="rId15">
            <a:alphaModFix/>
          </a:blip>
          <a:srcRect b="0" l="0" r="0" t="0"/>
          <a:stretch/>
        </p:blipFill>
        <p:spPr>
          <a:xfrm>
            <a:off x="34205100" y="13754050"/>
            <a:ext cx="8896350" cy="1352550"/>
          </a:xfrm>
          <a:prstGeom prst="rect">
            <a:avLst/>
          </a:prstGeom>
          <a:noFill/>
          <a:ln>
            <a:noFill/>
          </a:ln>
        </p:spPr>
      </p:pic>
      <p:pic>
        <p:nvPicPr>
          <p:cNvPr id="1562" name="Google Shape;1562;g23cfcc5533f_2_205"/>
          <p:cNvPicPr preferRelativeResize="0"/>
          <p:nvPr/>
        </p:nvPicPr>
        <p:blipFill rotWithShape="1">
          <a:blip r:embed="rId16">
            <a:alphaModFix/>
          </a:blip>
          <a:srcRect b="0" l="0" r="0" t="0"/>
          <a:stretch/>
        </p:blipFill>
        <p:spPr>
          <a:xfrm>
            <a:off x="29006498" y="15877906"/>
            <a:ext cx="8329701" cy="843075"/>
          </a:xfrm>
          <a:prstGeom prst="rect">
            <a:avLst/>
          </a:prstGeom>
          <a:noFill/>
          <a:ln>
            <a:noFill/>
          </a:ln>
        </p:spPr>
      </p:pic>
      <p:pic>
        <p:nvPicPr>
          <p:cNvPr id="1563" name="Google Shape;1563;g23cfcc5533f_2_205"/>
          <p:cNvPicPr preferRelativeResize="0"/>
          <p:nvPr/>
        </p:nvPicPr>
        <p:blipFill rotWithShape="1">
          <a:blip r:embed="rId17">
            <a:alphaModFix/>
          </a:blip>
          <a:srcRect b="0" l="0" r="0" t="0"/>
          <a:stretch/>
        </p:blipFill>
        <p:spPr>
          <a:xfrm>
            <a:off x="34771747" y="18133380"/>
            <a:ext cx="8329700" cy="2517257"/>
          </a:xfrm>
          <a:prstGeom prst="rect">
            <a:avLst/>
          </a:prstGeom>
          <a:noFill/>
          <a:ln>
            <a:noFill/>
          </a:ln>
        </p:spPr>
      </p:pic>
      <p:pic>
        <p:nvPicPr>
          <p:cNvPr id="1564" name="Google Shape;1564;g23cfcc5533f_2_205"/>
          <p:cNvPicPr preferRelativeResize="0"/>
          <p:nvPr/>
        </p:nvPicPr>
        <p:blipFill rotWithShape="1">
          <a:blip r:embed="rId18">
            <a:alphaModFix/>
          </a:blip>
          <a:srcRect b="0" l="0" r="0" t="0"/>
          <a:stretch/>
        </p:blipFill>
        <p:spPr>
          <a:xfrm>
            <a:off x="27996137" y="18405316"/>
            <a:ext cx="5550776" cy="1973375"/>
          </a:xfrm>
          <a:prstGeom prst="rect">
            <a:avLst/>
          </a:prstGeom>
          <a:noFill/>
          <a:ln>
            <a:noFill/>
          </a:ln>
        </p:spPr>
      </p:pic>
      <p:pic>
        <p:nvPicPr>
          <p:cNvPr id="1565" name="Google Shape;1565;g23cfcc5533f_2_205"/>
          <p:cNvPicPr preferRelativeResize="0"/>
          <p:nvPr/>
        </p:nvPicPr>
        <p:blipFill rotWithShape="1">
          <a:blip r:embed="rId19">
            <a:alphaModFix/>
          </a:blip>
          <a:srcRect b="0" l="0" r="0" t="0"/>
          <a:stretch/>
        </p:blipFill>
        <p:spPr>
          <a:xfrm>
            <a:off x="38093938" y="21772418"/>
            <a:ext cx="4616163" cy="2489690"/>
          </a:xfrm>
          <a:prstGeom prst="rect">
            <a:avLst/>
          </a:prstGeom>
          <a:noFill/>
          <a:ln>
            <a:noFill/>
          </a:ln>
        </p:spPr>
      </p:pic>
      <p:pic>
        <p:nvPicPr>
          <p:cNvPr id="1566" name="Google Shape;1566;g23cfcc5533f_2_205"/>
          <p:cNvPicPr preferRelativeResize="0"/>
          <p:nvPr/>
        </p:nvPicPr>
        <p:blipFill rotWithShape="1">
          <a:blip r:embed="rId20">
            <a:alphaModFix/>
          </a:blip>
          <a:srcRect b="0" l="0" r="0" t="0"/>
          <a:stretch/>
        </p:blipFill>
        <p:spPr>
          <a:xfrm>
            <a:off x="38093938" y="24868843"/>
            <a:ext cx="2471170" cy="1735282"/>
          </a:xfrm>
          <a:prstGeom prst="rect">
            <a:avLst/>
          </a:prstGeom>
          <a:noFill/>
          <a:ln>
            <a:noFill/>
          </a:ln>
        </p:spPr>
      </p:pic>
      <p:pic>
        <p:nvPicPr>
          <p:cNvPr id="1567" name="Google Shape;1567;g23cfcc5533f_2_205"/>
          <p:cNvPicPr preferRelativeResize="0"/>
          <p:nvPr/>
        </p:nvPicPr>
        <p:blipFill rotWithShape="1">
          <a:blip r:embed="rId21">
            <a:alphaModFix/>
          </a:blip>
          <a:srcRect b="0" l="0" r="0" t="0"/>
          <a:stretch/>
        </p:blipFill>
        <p:spPr>
          <a:xfrm>
            <a:off x="29323725" y="25098468"/>
            <a:ext cx="2895600" cy="409575"/>
          </a:xfrm>
          <a:prstGeom prst="rect">
            <a:avLst/>
          </a:prstGeom>
          <a:noFill/>
          <a:ln>
            <a:noFill/>
          </a:ln>
        </p:spPr>
      </p:pic>
      <p:pic>
        <p:nvPicPr>
          <p:cNvPr id="1568" name="Google Shape;1568;g23cfcc5533f_2_205"/>
          <p:cNvPicPr preferRelativeResize="0"/>
          <p:nvPr/>
        </p:nvPicPr>
        <p:blipFill rotWithShape="1">
          <a:blip r:embed="rId22">
            <a:alphaModFix/>
          </a:blip>
          <a:srcRect b="0" l="0" r="0" t="0"/>
          <a:stretch/>
        </p:blipFill>
        <p:spPr>
          <a:xfrm>
            <a:off x="27764488" y="21509950"/>
            <a:ext cx="7991475" cy="2057400"/>
          </a:xfrm>
          <a:prstGeom prst="rect">
            <a:avLst/>
          </a:prstGeom>
          <a:noFill/>
          <a:ln>
            <a:noFill/>
          </a:ln>
        </p:spPr>
      </p:pic>
      <p:sp>
        <p:nvSpPr>
          <p:cNvPr id="1569" name="Google Shape;1569;g23cfcc5533f_2_205"/>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g23cfcc5533f_1_20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#54</a:t>
            </a:r>
            <a:r>
              <a:rPr lang="en-US" sz="10080"/>
              <a:t>	 Start:	 36309	  Stop: 36118		</a:t>
            </a:r>
            <a:br>
              <a:rPr lang="en-US" sz="10080"/>
            </a:br>
            <a:r>
              <a:rPr lang="en-US" sz="6480"/>
              <a:t>*</a:t>
            </a:r>
            <a:r>
              <a:rPr lang="en-US" sz="7200"/>
              <a:t>Highlight start if changed from original call*</a:t>
            </a:r>
            <a:endParaRPr sz="10080"/>
          </a:p>
        </p:txBody>
      </p:sp>
      <p:sp>
        <p:nvSpPr>
          <p:cNvPr id="1576" name="Google Shape;1576;g23cfcc5533f_1_20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OneinaGillian and Tempo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577" name="Google Shape;1577;g23cfcc5533f_1_208"/>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3.041, final = -2.523</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800" u="none" cap="none" strike="noStrike">
                <a:solidFill>
                  <a:schemeClr val="dk1"/>
                </a:solidFill>
                <a:latin typeface="Calibri"/>
                <a:ea typeface="Calibri"/>
                <a:cs typeface="Calibri"/>
                <a:sym typeface="Calibri"/>
              </a:rPr>
              <a:t> OneinaGillian</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a:t>
            </a:r>
            <a:r>
              <a:rPr b="0" i="0" lang="en-US" sz="4400" u="none" cap="none" strike="noStrike">
                <a:solidFill>
                  <a:schemeClr val="dk1"/>
                </a:solidFill>
                <a:latin typeface="Calibri"/>
                <a:ea typeface="Calibri"/>
                <a:cs typeface="Calibri"/>
                <a:sym typeface="Calibri"/>
              </a:rPr>
              <a:t>1:1, e-value: 5e-30, 2e-29</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OneinaGillian</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a:t>
            </a:r>
            <a:r>
              <a:rPr b="0" i="0" lang="en-US" sz="4400" u="none" cap="none" strike="noStrike">
                <a:solidFill>
                  <a:schemeClr val="dk1"/>
                </a:solidFill>
                <a:latin typeface="Calibri"/>
                <a:ea typeface="Calibri"/>
                <a:cs typeface="Calibri"/>
                <a:sym typeface="Calibri"/>
              </a:rPr>
              <a:t>1:1, e-value: 2e-34, 7e-34</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20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1578" name="Google Shape;1578;g23cfcc5533f_1_208"/>
          <p:cNvPicPr preferRelativeResize="0"/>
          <p:nvPr/>
        </p:nvPicPr>
        <p:blipFill rotWithShape="1">
          <a:blip r:embed="rId3">
            <a:alphaModFix/>
          </a:blip>
          <a:srcRect b="0" l="0" r="0" t="0"/>
          <a:stretch/>
        </p:blipFill>
        <p:spPr>
          <a:xfrm>
            <a:off x="768930" y="5339128"/>
            <a:ext cx="8059300" cy="962300"/>
          </a:xfrm>
          <a:prstGeom prst="rect">
            <a:avLst/>
          </a:prstGeom>
          <a:noFill/>
          <a:ln>
            <a:noFill/>
          </a:ln>
        </p:spPr>
      </p:pic>
      <p:pic>
        <p:nvPicPr>
          <p:cNvPr id="1579" name="Google Shape;1579;g23cfcc5533f_1_208"/>
          <p:cNvPicPr preferRelativeResize="0"/>
          <p:nvPr/>
        </p:nvPicPr>
        <p:blipFill rotWithShape="1">
          <a:blip r:embed="rId4">
            <a:alphaModFix/>
          </a:blip>
          <a:srcRect b="0" l="0" r="0" t="0"/>
          <a:stretch/>
        </p:blipFill>
        <p:spPr>
          <a:xfrm>
            <a:off x="768932" y="7527629"/>
            <a:ext cx="1709790" cy="2177425"/>
          </a:xfrm>
          <a:prstGeom prst="rect">
            <a:avLst/>
          </a:prstGeom>
          <a:noFill/>
          <a:ln>
            <a:noFill/>
          </a:ln>
        </p:spPr>
      </p:pic>
      <p:pic>
        <p:nvPicPr>
          <p:cNvPr id="1580" name="Google Shape;1580;g23cfcc5533f_1_208"/>
          <p:cNvPicPr preferRelativeResize="0"/>
          <p:nvPr/>
        </p:nvPicPr>
        <p:blipFill rotWithShape="1">
          <a:blip r:embed="rId5">
            <a:alphaModFix/>
          </a:blip>
          <a:srcRect b="0" l="0" r="0" t="0"/>
          <a:stretch/>
        </p:blipFill>
        <p:spPr>
          <a:xfrm>
            <a:off x="768932" y="12017879"/>
            <a:ext cx="8976450" cy="1188725"/>
          </a:xfrm>
          <a:prstGeom prst="rect">
            <a:avLst/>
          </a:prstGeom>
          <a:noFill/>
          <a:ln>
            <a:noFill/>
          </a:ln>
        </p:spPr>
      </p:pic>
      <p:pic>
        <p:nvPicPr>
          <p:cNvPr id="1581" name="Google Shape;1581;g23cfcc5533f_1_208"/>
          <p:cNvPicPr preferRelativeResize="0"/>
          <p:nvPr/>
        </p:nvPicPr>
        <p:blipFill rotWithShape="1">
          <a:blip r:embed="rId6">
            <a:alphaModFix/>
          </a:blip>
          <a:srcRect b="0" l="0" r="0" t="0"/>
          <a:stretch/>
        </p:blipFill>
        <p:spPr>
          <a:xfrm>
            <a:off x="768925" y="13550877"/>
            <a:ext cx="10021895" cy="692300"/>
          </a:xfrm>
          <a:prstGeom prst="rect">
            <a:avLst/>
          </a:prstGeom>
          <a:noFill/>
          <a:ln>
            <a:noFill/>
          </a:ln>
        </p:spPr>
      </p:pic>
      <p:pic>
        <p:nvPicPr>
          <p:cNvPr id="1582" name="Google Shape;1582;g23cfcc5533f_1_208"/>
          <p:cNvPicPr preferRelativeResize="0"/>
          <p:nvPr/>
        </p:nvPicPr>
        <p:blipFill rotWithShape="1">
          <a:blip r:embed="rId7">
            <a:alphaModFix/>
          </a:blip>
          <a:srcRect b="0" l="0" r="0" t="0"/>
          <a:stretch/>
        </p:blipFill>
        <p:spPr>
          <a:xfrm>
            <a:off x="14090075" y="6097926"/>
            <a:ext cx="9591251" cy="2437625"/>
          </a:xfrm>
          <a:prstGeom prst="rect">
            <a:avLst/>
          </a:prstGeom>
          <a:noFill/>
          <a:ln>
            <a:noFill/>
          </a:ln>
        </p:spPr>
      </p:pic>
      <p:pic>
        <p:nvPicPr>
          <p:cNvPr id="1583" name="Google Shape;1583;g23cfcc5533f_1_208"/>
          <p:cNvPicPr preferRelativeResize="0"/>
          <p:nvPr/>
        </p:nvPicPr>
        <p:blipFill rotWithShape="1">
          <a:blip r:embed="rId8">
            <a:alphaModFix/>
          </a:blip>
          <a:srcRect b="0" l="0" r="0" t="0"/>
          <a:stretch/>
        </p:blipFill>
        <p:spPr>
          <a:xfrm>
            <a:off x="14090063" y="9948693"/>
            <a:ext cx="4037889" cy="3602182"/>
          </a:xfrm>
          <a:prstGeom prst="rect">
            <a:avLst/>
          </a:prstGeom>
          <a:noFill/>
          <a:ln>
            <a:noFill/>
          </a:ln>
        </p:spPr>
      </p:pic>
      <p:pic>
        <p:nvPicPr>
          <p:cNvPr id="1584" name="Google Shape;1584;g23cfcc5533f_1_208"/>
          <p:cNvPicPr preferRelativeResize="0"/>
          <p:nvPr/>
        </p:nvPicPr>
        <p:blipFill rotWithShape="1">
          <a:blip r:embed="rId9">
            <a:alphaModFix/>
          </a:blip>
          <a:srcRect b="0" l="0" r="0" t="0"/>
          <a:stretch/>
        </p:blipFill>
        <p:spPr>
          <a:xfrm>
            <a:off x="13842675" y="14680025"/>
            <a:ext cx="4285274" cy="3976918"/>
          </a:xfrm>
          <a:prstGeom prst="rect">
            <a:avLst/>
          </a:prstGeom>
          <a:noFill/>
          <a:ln>
            <a:noFill/>
          </a:ln>
        </p:spPr>
      </p:pic>
      <p:pic>
        <p:nvPicPr>
          <p:cNvPr id="1585" name="Google Shape;1585;g23cfcc5533f_1_208"/>
          <p:cNvPicPr preferRelativeResize="0"/>
          <p:nvPr/>
        </p:nvPicPr>
        <p:blipFill rotWithShape="1">
          <a:blip r:embed="rId10">
            <a:alphaModFix/>
          </a:blip>
          <a:srcRect b="0" l="0" r="0" t="0"/>
          <a:stretch/>
        </p:blipFill>
        <p:spPr>
          <a:xfrm>
            <a:off x="13372724" y="19607399"/>
            <a:ext cx="7357301" cy="1793600"/>
          </a:xfrm>
          <a:prstGeom prst="rect">
            <a:avLst/>
          </a:prstGeom>
          <a:noFill/>
          <a:ln>
            <a:noFill/>
          </a:ln>
        </p:spPr>
      </p:pic>
      <p:pic>
        <p:nvPicPr>
          <p:cNvPr id="1586" name="Google Shape;1586;g23cfcc5533f_1_208"/>
          <p:cNvPicPr preferRelativeResize="0"/>
          <p:nvPr/>
        </p:nvPicPr>
        <p:blipFill rotWithShape="1">
          <a:blip r:embed="rId11">
            <a:alphaModFix/>
          </a:blip>
          <a:srcRect b="0" l="0" r="0" t="0"/>
          <a:stretch/>
        </p:blipFill>
        <p:spPr>
          <a:xfrm>
            <a:off x="21005726" y="19804106"/>
            <a:ext cx="6524625" cy="1400175"/>
          </a:xfrm>
          <a:prstGeom prst="rect">
            <a:avLst/>
          </a:prstGeom>
          <a:noFill/>
          <a:ln>
            <a:noFill/>
          </a:ln>
        </p:spPr>
      </p:pic>
      <p:sp>
        <p:nvSpPr>
          <p:cNvPr id="1587" name="Google Shape;1587;g23cfcc5533f_1_208"/>
          <p:cNvSpPr txBox="1"/>
          <p:nvPr/>
        </p:nvSpPr>
        <p:spPr>
          <a:xfrm>
            <a:off x="27806075" y="3177200"/>
            <a:ext cx="151758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a:t>
            </a:r>
            <a:r>
              <a:rPr b="1" i="0" lang="en-US" sz="6600" u="none" cap="none" strike="noStrike">
                <a:solidFill>
                  <a:srgbClr val="000000"/>
                </a:solidFill>
                <a:latin typeface="Calibri"/>
                <a:ea typeface="Calibri"/>
                <a:cs typeface="Calibri"/>
                <a:sym typeface="Calibri"/>
              </a:rPr>
              <a:t>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2">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OneinaGillian_52 and Tempo_52, which are both upstream from lysin A and downstream from HNH endonuclease.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OneinaGillian_52, function unknown, e = 5e-30; NCBI, OneinaGillian, membrane protein, e = 2e-34.</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Few significant hits, Lysis_col, Lysis protein, prob = 97.51, E = 0.00058, coverage = 49.</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Membrane protein:</a:t>
            </a:r>
            <a:endParaRPr b="0" i="0" sz="4400" u="none" cap="none" strike="noStrike">
              <a:solidFill>
                <a:schemeClr val="dk1"/>
              </a:solidFill>
              <a:latin typeface="Calibri"/>
              <a:ea typeface="Calibri"/>
              <a:cs typeface="Calibri"/>
              <a:sym typeface="Calibri"/>
            </a:endParaRPr>
          </a:p>
          <a:p>
            <a:pPr indent="-508000" lvl="1" marL="914400" marR="0" rtl="0" algn="l">
              <a:lnSpc>
                <a:spcPct val="90000"/>
              </a:lnSpc>
              <a:spcBef>
                <a:spcPts val="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SOSUI: One primary region.</a:t>
            </a:r>
            <a:endParaRPr b="0" i="0" sz="4400" u="none" cap="none" strike="noStrike">
              <a:solidFill>
                <a:schemeClr val="dk1"/>
              </a:solidFill>
              <a:latin typeface="Calibri"/>
              <a:ea typeface="Calibri"/>
              <a:cs typeface="Calibri"/>
              <a:sym typeface="Calibri"/>
            </a:endParaRPr>
          </a:p>
          <a:p>
            <a:pPr indent="-508000" lvl="1" marL="914400" marR="0" rtl="0" algn="l">
              <a:lnSpc>
                <a:spcPct val="90000"/>
              </a:lnSpc>
              <a:spcBef>
                <a:spcPts val="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DeepTMHMM: No regions.</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588" name="Google Shape;1588;g23cfcc5533f_1_208"/>
          <p:cNvPicPr preferRelativeResize="0"/>
          <p:nvPr/>
        </p:nvPicPr>
        <p:blipFill rotWithShape="1">
          <a:blip r:embed="rId13">
            <a:alphaModFix/>
          </a:blip>
          <a:srcRect b="0" l="0" r="0" t="0"/>
          <a:stretch/>
        </p:blipFill>
        <p:spPr>
          <a:xfrm>
            <a:off x="30477001" y="9379475"/>
            <a:ext cx="2242695" cy="3602176"/>
          </a:xfrm>
          <a:prstGeom prst="rect">
            <a:avLst/>
          </a:prstGeom>
          <a:noFill/>
          <a:ln>
            <a:noFill/>
          </a:ln>
        </p:spPr>
      </p:pic>
      <p:pic>
        <p:nvPicPr>
          <p:cNvPr id="1589" name="Google Shape;1589;g23cfcc5533f_1_208"/>
          <p:cNvPicPr preferRelativeResize="0"/>
          <p:nvPr/>
        </p:nvPicPr>
        <p:blipFill rotWithShape="1">
          <a:blip r:embed="rId14">
            <a:alphaModFix/>
          </a:blip>
          <a:srcRect b="0" l="0" r="0" t="0"/>
          <a:stretch/>
        </p:blipFill>
        <p:spPr>
          <a:xfrm>
            <a:off x="28798138" y="14967525"/>
            <a:ext cx="8448675" cy="952500"/>
          </a:xfrm>
          <a:prstGeom prst="rect">
            <a:avLst/>
          </a:prstGeom>
          <a:noFill/>
          <a:ln>
            <a:noFill/>
          </a:ln>
        </p:spPr>
      </p:pic>
      <p:pic>
        <p:nvPicPr>
          <p:cNvPr id="1590" name="Google Shape;1590;g23cfcc5533f_1_208"/>
          <p:cNvPicPr preferRelativeResize="0"/>
          <p:nvPr/>
        </p:nvPicPr>
        <p:blipFill rotWithShape="1">
          <a:blip r:embed="rId15">
            <a:alphaModFix/>
          </a:blip>
          <a:srcRect b="0" l="0" r="0" t="0"/>
          <a:stretch/>
        </p:blipFill>
        <p:spPr>
          <a:xfrm>
            <a:off x="28798150" y="16370043"/>
            <a:ext cx="11130382" cy="596876"/>
          </a:xfrm>
          <a:prstGeom prst="rect">
            <a:avLst/>
          </a:prstGeom>
          <a:noFill/>
          <a:ln>
            <a:noFill/>
          </a:ln>
        </p:spPr>
      </p:pic>
      <p:pic>
        <p:nvPicPr>
          <p:cNvPr id="1591" name="Google Shape;1591;g23cfcc5533f_1_208"/>
          <p:cNvPicPr preferRelativeResize="0"/>
          <p:nvPr/>
        </p:nvPicPr>
        <p:blipFill rotWithShape="1">
          <a:blip r:embed="rId16">
            <a:alphaModFix/>
          </a:blip>
          <a:srcRect b="0" l="0" r="0" t="0"/>
          <a:stretch/>
        </p:blipFill>
        <p:spPr>
          <a:xfrm>
            <a:off x="28798151" y="20782740"/>
            <a:ext cx="3884371" cy="2890499"/>
          </a:xfrm>
          <a:prstGeom prst="rect">
            <a:avLst/>
          </a:prstGeom>
          <a:noFill/>
          <a:ln>
            <a:noFill/>
          </a:ln>
        </p:spPr>
      </p:pic>
      <p:pic>
        <p:nvPicPr>
          <p:cNvPr id="1592" name="Google Shape;1592;g23cfcc5533f_1_208"/>
          <p:cNvPicPr preferRelativeResize="0"/>
          <p:nvPr/>
        </p:nvPicPr>
        <p:blipFill rotWithShape="1">
          <a:blip r:embed="rId17">
            <a:alphaModFix/>
          </a:blip>
          <a:srcRect b="0" l="0" r="0" t="0"/>
          <a:stretch/>
        </p:blipFill>
        <p:spPr>
          <a:xfrm>
            <a:off x="32959973" y="20782751"/>
            <a:ext cx="10021902" cy="1265924"/>
          </a:xfrm>
          <a:prstGeom prst="rect">
            <a:avLst/>
          </a:prstGeom>
          <a:noFill/>
          <a:ln>
            <a:noFill/>
          </a:ln>
        </p:spPr>
      </p:pic>
      <p:pic>
        <p:nvPicPr>
          <p:cNvPr id="1593" name="Google Shape;1593;g23cfcc5533f_1_208"/>
          <p:cNvPicPr preferRelativeResize="0"/>
          <p:nvPr/>
        </p:nvPicPr>
        <p:blipFill rotWithShape="1">
          <a:blip r:embed="rId18">
            <a:alphaModFix/>
          </a:blip>
          <a:srcRect b="0" l="0" r="0" t="0"/>
          <a:stretch/>
        </p:blipFill>
        <p:spPr>
          <a:xfrm>
            <a:off x="35320522" y="18656956"/>
            <a:ext cx="7357301" cy="1902994"/>
          </a:xfrm>
          <a:prstGeom prst="rect">
            <a:avLst/>
          </a:prstGeom>
          <a:noFill/>
          <a:ln>
            <a:noFill/>
          </a:ln>
        </p:spPr>
      </p:pic>
      <p:pic>
        <p:nvPicPr>
          <p:cNvPr id="1594" name="Google Shape;1594;g23cfcc5533f_1_208"/>
          <p:cNvPicPr preferRelativeResize="0"/>
          <p:nvPr/>
        </p:nvPicPr>
        <p:blipFill rotWithShape="1">
          <a:blip r:embed="rId19">
            <a:alphaModFix/>
          </a:blip>
          <a:srcRect b="0" l="0" r="0" t="0"/>
          <a:stretch/>
        </p:blipFill>
        <p:spPr>
          <a:xfrm>
            <a:off x="33875488" y="9280325"/>
            <a:ext cx="4704138" cy="3602200"/>
          </a:xfrm>
          <a:prstGeom prst="rect">
            <a:avLst/>
          </a:prstGeom>
          <a:noFill/>
          <a:ln>
            <a:noFill/>
          </a:ln>
        </p:spPr>
      </p:pic>
      <p:pic>
        <p:nvPicPr>
          <p:cNvPr id="1595" name="Google Shape;1595;g23cfcc5533f_1_208"/>
          <p:cNvPicPr preferRelativeResize="0"/>
          <p:nvPr/>
        </p:nvPicPr>
        <p:blipFill rotWithShape="1">
          <a:blip r:embed="rId20">
            <a:alphaModFix/>
          </a:blip>
          <a:srcRect b="0" l="0" r="0" t="0"/>
          <a:stretch/>
        </p:blipFill>
        <p:spPr>
          <a:xfrm>
            <a:off x="38579613" y="9346075"/>
            <a:ext cx="3672207" cy="3602199"/>
          </a:xfrm>
          <a:prstGeom prst="rect">
            <a:avLst/>
          </a:prstGeom>
          <a:noFill/>
          <a:ln>
            <a:noFill/>
          </a:ln>
        </p:spPr>
      </p:pic>
      <p:pic>
        <p:nvPicPr>
          <p:cNvPr id="1596" name="Google Shape;1596;g23cfcc5533f_1_208"/>
          <p:cNvPicPr preferRelativeResize="0"/>
          <p:nvPr/>
        </p:nvPicPr>
        <p:blipFill rotWithShape="1">
          <a:blip r:embed="rId21">
            <a:alphaModFix/>
          </a:blip>
          <a:srcRect b="0" l="0" r="0" t="0"/>
          <a:stretch/>
        </p:blipFill>
        <p:spPr>
          <a:xfrm>
            <a:off x="33244830" y="22271475"/>
            <a:ext cx="7148369" cy="2177425"/>
          </a:xfrm>
          <a:prstGeom prst="rect">
            <a:avLst/>
          </a:prstGeom>
          <a:noFill/>
          <a:ln>
            <a:noFill/>
          </a:ln>
        </p:spPr>
      </p:pic>
      <p:pic>
        <p:nvPicPr>
          <p:cNvPr id="1597" name="Google Shape;1597;g23cfcc5533f_1_208"/>
          <p:cNvPicPr preferRelativeResize="0"/>
          <p:nvPr/>
        </p:nvPicPr>
        <p:blipFill rotWithShape="1">
          <a:blip r:embed="rId22">
            <a:alphaModFix/>
          </a:blip>
          <a:srcRect b="0" l="0" r="0" t="0"/>
          <a:stretch/>
        </p:blipFill>
        <p:spPr>
          <a:xfrm>
            <a:off x="33244813" y="24862950"/>
            <a:ext cx="4505325" cy="1304925"/>
          </a:xfrm>
          <a:prstGeom prst="rect">
            <a:avLst/>
          </a:prstGeom>
          <a:noFill/>
          <a:ln>
            <a:noFill/>
          </a:ln>
        </p:spPr>
      </p:pic>
      <p:pic>
        <p:nvPicPr>
          <p:cNvPr id="1598" name="Google Shape;1598;g23cfcc5533f_1_208"/>
          <p:cNvPicPr preferRelativeResize="0"/>
          <p:nvPr/>
        </p:nvPicPr>
        <p:blipFill rotWithShape="1">
          <a:blip r:embed="rId23">
            <a:alphaModFix/>
          </a:blip>
          <a:srcRect b="0" l="0" r="0" t="0"/>
          <a:stretch/>
        </p:blipFill>
        <p:spPr>
          <a:xfrm>
            <a:off x="38034988" y="24671700"/>
            <a:ext cx="3412295" cy="2678300"/>
          </a:xfrm>
          <a:prstGeom prst="rect">
            <a:avLst/>
          </a:prstGeom>
          <a:noFill/>
          <a:ln>
            <a:noFill/>
          </a:ln>
        </p:spPr>
      </p:pic>
      <p:sp>
        <p:nvSpPr>
          <p:cNvPr id="1599" name="Google Shape;1599;g23cfcc5533f_1_208"/>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4" name="Shape 1604"/>
        <p:cNvGrpSpPr/>
        <p:nvPr/>
      </p:nvGrpSpPr>
      <p:grpSpPr>
        <a:xfrm>
          <a:off x="0" y="0"/>
          <a:ext cx="0" cy="0"/>
          <a:chOff x="0" y="0"/>
          <a:chExt cx="0" cy="0"/>
        </a:xfrm>
      </p:grpSpPr>
      <p:sp>
        <p:nvSpPr>
          <p:cNvPr id="1605" name="Google Shape;1605;g23cfcc5533f_2_30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#55</a:t>
            </a:r>
            <a:r>
              <a:rPr lang="en-US" sz="10080"/>
              <a:t>	Start:	</a:t>
            </a:r>
            <a:r>
              <a:rPr lang="en-US" sz="10080">
                <a:solidFill>
                  <a:srgbClr val="C27BA0"/>
                </a:solidFill>
              </a:rPr>
              <a:t>36674</a:t>
            </a:r>
            <a:r>
              <a:rPr lang="en-US" sz="10080"/>
              <a:t>	Stop: 	</a:t>
            </a:r>
            <a:r>
              <a:rPr lang="en-US" sz="10080">
                <a:solidFill>
                  <a:srgbClr val="C27BA0"/>
                </a:solidFill>
              </a:rPr>
              <a:t>36330</a:t>
            </a:r>
            <a:r>
              <a:rPr lang="en-US" sz="10080"/>
              <a:t>	</a:t>
            </a:r>
            <a:br>
              <a:rPr lang="en-US" sz="10080"/>
            </a:br>
            <a:r>
              <a:rPr lang="en-US" sz="6480"/>
              <a:t>*</a:t>
            </a:r>
            <a:r>
              <a:rPr lang="en-US" sz="7200"/>
              <a:t>Highlight start if changed from original call*</a:t>
            </a:r>
            <a:endParaRPr sz="10080"/>
          </a:p>
        </p:txBody>
      </p:sp>
      <p:sp>
        <p:nvSpPr>
          <p:cNvPr id="1606" name="Google Shape;1606;g23cfcc5533f_2_308"/>
          <p:cNvSpPr txBox="1"/>
          <p:nvPr>
            <p:ph idx="1" type="body"/>
          </p:nvPr>
        </p:nvSpPr>
        <p:spPr>
          <a:xfrm>
            <a:off x="0" y="3177200"/>
            <a:ext cx="10350600" cy="19973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Reverse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a:t>
            </a:r>
            <a:endParaRPr sz="4400"/>
          </a:p>
          <a:p>
            <a:pPr indent="0" lvl="0" marL="0" rtl="0" algn="l">
              <a:lnSpc>
                <a:spcPct val="90000"/>
              </a:lnSpc>
              <a:spcBef>
                <a:spcPts val="3600"/>
              </a:spcBef>
              <a:spcAft>
                <a:spcPts val="0"/>
              </a:spcAft>
              <a:buClr>
                <a:schemeClr val="dk1"/>
              </a:buClr>
              <a:buSzPts val="4400"/>
              <a:buNone/>
            </a:pPr>
            <a:r>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000"/>
              <a:buNone/>
            </a:pPr>
            <a:r>
              <a:t/>
            </a:r>
            <a:endParaRPr sz="4400"/>
          </a:p>
          <a:p>
            <a:pPr indent="0" lvl="1" marL="1645920" rtl="0" algn="l">
              <a:lnSpc>
                <a:spcPct val="90000"/>
              </a:lnSpc>
              <a:spcBef>
                <a:spcPts val="1800"/>
              </a:spcBef>
              <a:spcAft>
                <a:spcPts val="0"/>
              </a:spcAft>
              <a:buClr>
                <a:schemeClr val="dk1"/>
              </a:buClr>
              <a:buSzPts val="4000"/>
              <a:buNone/>
            </a:pPr>
            <a:r>
              <a:t/>
            </a:r>
            <a:endParaRPr sz="4400"/>
          </a:p>
          <a:p>
            <a:pPr indent="0" lvl="1" marL="1645920" rtl="0" algn="l">
              <a:lnSpc>
                <a:spcPct val="90000"/>
              </a:lnSpc>
              <a:spcBef>
                <a:spcPts val="1800"/>
              </a:spcBef>
              <a:spcAft>
                <a:spcPts val="0"/>
              </a:spcAft>
              <a:buClr>
                <a:schemeClr val="dk1"/>
              </a:buClr>
              <a:buSzPts val="4000"/>
              <a:buNone/>
            </a:pPr>
            <a:r>
              <a:t/>
            </a:r>
            <a:endParaRPr sz="4400"/>
          </a:p>
          <a:p>
            <a:pPr indent="0" lvl="1" marL="1645920" rtl="0" algn="l">
              <a:lnSpc>
                <a:spcPct val="90000"/>
              </a:lnSpc>
              <a:spcBef>
                <a:spcPts val="1800"/>
              </a:spcBef>
              <a:spcAft>
                <a:spcPts val="0"/>
              </a:spcAft>
              <a:buClr>
                <a:schemeClr val="dk1"/>
              </a:buClr>
              <a:buSzPts val="4000"/>
              <a:buNone/>
            </a:pPr>
            <a:r>
              <a:t/>
            </a:r>
            <a:endParaRPr sz="4400"/>
          </a:p>
          <a:p>
            <a:pPr indent="0" lvl="1" marL="1645920" rtl="0" algn="l">
              <a:lnSpc>
                <a:spcPct val="90000"/>
              </a:lnSpc>
              <a:spcBef>
                <a:spcPts val="1800"/>
              </a:spcBef>
              <a:spcAft>
                <a:spcPts val="0"/>
              </a:spcAft>
              <a:buClr>
                <a:schemeClr val="dk1"/>
              </a:buClr>
              <a:buSzPts val="4000"/>
              <a:buNone/>
            </a:pPr>
            <a:r>
              <a:t/>
            </a:r>
            <a:endParaRPr sz="4400"/>
          </a:p>
          <a:p>
            <a:pPr indent="0" lvl="1" marL="1645920" rtl="0" algn="l">
              <a:lnSpc>
                <a:spcPct val="90000"/>
              </a:lnSpc>
              <a:spcBef>
                <a:spcPts val="1800"/>
              </a:spcBef>
              <a:spcAft>
                <a:spcPts val="0"/>
              </a:spcAft>
              <a:buClr>
                <a:schemeClr val="dk1"/>
              </a:buClr>
              <a:buSzPts val="4000"/>
              <a:buNone/>
            </a:pPr>
            <a:r>
              <a:t/>
            </a:r>
            <a:endParaRPr sz="4400"/>
          </a:p>
          <a:p>
            <a:pPr indent="-822960" lvl="0" marL="822960" rtl="0" algn="l">
              <a:lnSpc>
                <a:spcPct val="90000"/>
              </a:lnSpc>
              <a:spcBef>
                <a:spcPts val="3600"/>
              </a:spcBef>
              <a:spcAft>
                <a:spcPts val="0"/>
              </a:spcAft>
              <a:buClr>
                <a:schemeClr val="dk1"/>
              </a:buClr>
              <a:buSzPts val="4800"/>
              <a:buChar char="•"/>
            </a:pPr>
            <a:r>
              <a:rPr lang="en-US" sz="4800"/>
              <a:t>Other organisms have it? Tempo and OneinaGillion have similarities</a:t>
            </a:r>
            <a:endParaRPr sz="4800"/>
          </a:p>
          <a:p>
            <a:pPr indent="0" lvl="0" marL="0" rtl="0" algn="l">
              <a:lnSpc>
                <a:spcPct val="90000"/>
              </a:lnSpc>
              <a:spcBef>
                <a:spcPts val="3600"/>
              </a:spcBef>
              <a:spcAft>
                <a:spcPts val="0"/>
              </a:spcAft>
              <a:buClr>
                <a:schemeClr val="dk1"/>
              </a:buClr>
              <a:buSzPts val="4800"/>
              <a:buNone/>
            </a:pPr>
            <a:r>
              <a:rPr lang="en-US" sz="4800"/>
              <a:t>	Phagesdb: Tempo, e-value: 7e-64.</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OneinaGillion, e-value: 7e-75, Percent Identity: 99.12%</a:t>
            </a:r>
            <a:endParaRPr sz="4800"/>
          </a:p>
        </p:txBody>
      </p:sp>
      <p:sp>
        <p:nvSpPr>
          <p:cNvPr id="1607" name="Google Shape;1607;g23cfcc5533f_2_308"/>
          <p:cNvSpPr txBox="1"/>
          <p:nvPr/>
        </p:nvSpPr>
        <p:spPr>
          <a:xfrm>
            <a:off x="13092550" y="3271925"/>
            <a:ext cx="14672100" cy="211548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z-score: 1.838   Final score: -5.037</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Not best score, third best score</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most are 1:1 ratio, not all</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 </a:t>
            </a:r>
            <a:r>
              <a:rPr b="0" i="0" lang="en-US" sz="4400" u="none" cap="none" strike="noStrike">
                <a:solidFill>
                  <a:schemeClr val="dk1"/>
                </a:solidFill>
                <a:latin typeface="Calibri"/>
                <a:ea typeface="Calibri"/>
                <a:cs typeface="Calibri"/>
                <a:sym typeface="Calibri"/>
              </a:rPr>
              <a:t>Tempo, 1:1, e-value: 3e-75.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RobinRose, 1:1, e-value: 2e-63</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Call most annotated start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-8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608" name="Google Shape;1608;g23cfcc5533f_2_308"/>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HNH endonuclease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CandC on bottom, RobinRose on top, gene 55 both have same pham:65039. Positional similarities RobinRose_55 function: HNH endonuclease.</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 Tempo, function: HNH endonuclease</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Phagesdb: RobinRose &amp;OneinAGillion function: HNH endocluease</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measure 22-99 lots of red. Many signifcatn hits, Top hit is SCOP_d4-gca2 probability: 98.25 evalue: .000013. function shown: endonuclease</a:t>
            </a:r>
            <a:endParaRPr b="0" i="0" sz="4400" u="none" cap="none" strike="noStrike">
              <a:solidFill>
                <a:schemeClr val="dk1"/>
              </a:solidFill>
              <a:latin typeface="Calibri"/>
              <a:ea typeface="Calibri"/>
              <a:cs typeface="Calibri"/>
              <a:sym typeface="Calibri"/>
            </a:endParaRPr>
          </a:p>
        </p:txBody>
      </p:sp>
      <p:pic>
        <p:nvPicPr>
          <p:cNvPr id="1609" name="Google Shape;1609;g23cfcc5533f_2_308"/>
          <p:cNvPicPr preferRelativeResize="0"/>
          <p:nvPr/>
        </p:nvPicPr>
        <p:blipFill rotWithShape="1">
          <a:blip r:embed="rId4">
            <a:alphaModFix/>
          </a:blip>
          <a:srcRect b="0" l="0" r="0" t="0"/>
          <a:stretch/>
        </p:blipFill>
        <p:spPr>
          <a:xfrm>
            <a:off x="1123044" y="6683429"/>
            <a:ext cx="8742700" cy="1015575"/>
          </a:xfrm>
          <a:prstGeom prst="rect">
            <a:avLst/>
          </a:prstGeom>
          <a:noFill/>
          <a:ln>
            <a:noFill/>
          </a:ln>
        </p:spPr>
      </p:pic>
      <p:pic>
        <p:nvPicPr>
          <p:cNvPr id="1610" name="Google Shape;1610;g23cfcc5533f_2_308"/>
          <p:cNvPicPr preferRelativeResize="0"/>
          <p:nvPr/>
        </p:nvPicPr>
        <p:blipFill rotWithShape="1">
          <a:blip r:embed="rId5">
            <a:alphaModFix/>
          </a:blip>
          <a:srcRect b="0" l="0" r="0" t="0"/>
          <a:stretch/>
        </p:blipFill>
        <p:spPr>
          <a:xfrm>
            <a:off x="203082" y="16676523"/>
            <a:ext cx="8742699" cy="1425280"/>
          </a:xfrm>
          <a:prstGeom prst="rect">
            <a:avLst/>
          </a:prstGeom>
          <a:noFill/>
          <a:ln>
            <a:noFill/>
          </a:ln>
        </p:spPr>
      </p:pic>
      <p:pic>
        <p:nvPicPr>
          <p:cNvPr id="1611" name="Google Shape;1611;g23cfcc5533f_2_308"/>
          <p:cNvPicPr preferRelativeResize="0"/>
          <p:nvPr/>
        </p:nvPicPr>
        <p:blipFill rotWithShape="1">
          <a:blip r:embed="rId6">
            <a:alphaModFix/>
          </a:blip>
          <a:srcRect b="0" l="0" r="0" t="0"/>
          <a:stretch/>
        </p:blipFill>
        <p:spPr>
          <a:xfrm>
            <a:off x="13963048" y="6988224"/>
            <a:ext cx="8287747" cy="3061975"/>
          </a:xfrm>
          <a:prstGeom prst="rect">
            <a:avLst/>
          </a:prstGeom>
          <a:noFill/>
          <a:ln>
            <a:noFill/>
          </a:ln>
        </p:spPr>
      </p:pic>
      <p:pic>
        <p:nvPicPr>
          <p:cNvPr id="1612" name="Google Shape;1612;g23cfcc5533f_2_308"/>
          <p:cNvPicPr preferRelativeResize="0"/>
          <p:nvPr/>
        </p:nvPicPr>
        <p:blipFill rotWithShape="1">
          <a:blip r:embed="rId7">
            <a:alphaModFix/>
          </a:blip>
          <a:srcRect b="0" l="0" r="0" t="0"/>
          <a:stretch/>
        </p:blipFill>
        <p:spPr>
          <a:xfrm>
            <a:off x="203087" y="21325550"/>
            <a:ext cx="10582626" cy="1266750"/>
          </a:xfrm>
          <a:prstGeom prst="rect">
            <a:avLst/>
          </a:prstGeom>
          <a:noFill/>
          <a:ln>
            <a:noFill/>
          </a:ln>
        </p:spPr>
      </p:pic>
      <p:pic>
        <p:nvPicPr>
          <p:cNvPr id="1613" name="Google Shape;1613;g23cfcc5533f_2_308"/>
          <p:cNvPicPr preferRelativeResize="0"/>
          <p:nvPr/>
        </p:nvPicPr>
        <p:blipFill rotWithShape="1">
          <a:blip r:embed="rId8">
            <a:alphaModFix/>
          </a:blip>
          <a:srcRect b="0" l="0" r="0" t="0"/>
          <a:stretch/>
        </p:blipFill>
        <p:spPr>
          <a:xfrm>
            <a:off x="13264726" y="13399543"/>
            <a:ext cx="3928094" cy="3602183"/>
          </a:xfrm>
          <a:prstGeom prst="rect">
            <a:avLst/>
          </a:prstGeom>
          <a:noFill/>
          <a:ln>
            <a:noFill/>
          </a:ln>
        </p:spPr>
      </p:pic>
      <p:pic>
        <p:nvPicPr>
          <p:cNvPr id="1614" name="Google Shape;1614;g23cfcc5533f_2_308"/>
          <p:cNvPicPr preferRelativeResize="0"/>
          <p:nvPr/>
        </p:nvPicPr>
        <p:blipFill rotWithShape="1">
          <a:blip r:embed="rId9">
            <a:alphaModFix/>
          </a:blip>
          <a:srcRect b="0" l="0" r="0" t="0"/>
          <a:stretch/>
        </p:blipFill>
        <p:spPr>
          <a:xfrm>
            <a:off x="18384701" y="13399556"/>
            <a:ext cx="4087787" cy="3602181"/>
          </a:xfrm>
          <a:prstGeom prst="rect">
            <a:avLst/>
          </a:prstGeom>
          <a:noFill/>
          <a:ln>
            <a:noFill/>
          </a:ln>
        </p:spPr>
      </p:pic>
      <p:pic>
        <p:nvPicPr>
          <p:cNvPr id="1615" name="Google Shape;1615;g23cfcc5533f_2_308"/>
          <p:cNvPicPr preferRelativeResize="0"/>
          <p:nvPr/>
        </p:nvPicPr>
        <p:blipFill rotWithShape="1">
          <a:blip r:embed="rId10">
            <a:alphaModFix/>
          </a:blip>
          <a:srcRect b="0" l="0" r="0" t="0"/>
          <a:stretch/>
        </p:blipFill>
        <p:spPr>
          <a:xfrm>
            <a:off x="13875411" y="18101789"/>
            <a:ext cx="2706746" cy="3061975"/>
          </a:xfrm>
          <a:prstGeom prst="rect">
            <a:avLst/>
          </a:prstGeom>
          <a:noFill/>
          <a:ln>
            <a:noFill/>
          </a:ln>
        </p:spPr>
      </p:pic>
      <p:pic>
        <p:nvPicPr>
          <p:cNvPr id="1616" name="Google Shape;1616;g23cfcc5533f_2_308"/>
          <p:cNvPicPr preferRelativeResize="0"/>
          <p:nvPr/>
        </p:nvPicPr>
        <p:blipFill rotWithShape="1">
          <a:blip r:embed="rId11">
            <a:alphaModFix/>
          </a:blip>
          <a:srcRect b="0" l="0" r="0" t="0"/>
          <a:stretch/>
        </p:blipFill>
        <p:spPr>
          <a:xfrm>
            <a:off x="16827919" y="18426504"/>
            <a:ext cx="9600358" cy="1015575"/>
          </a:xfrm>
          <a:prstGeom prst="rect">
            <a:avLst/>
          </a:prstGeom>
          <a:noFill/>
          <a:ln>
            <a:noFill/>
          </a:ln>
        </p:spPr>
      </p:pic>
      <p:pic>
        <p:nvPicPr>
          <p:cNvPr id="1617" name="Google Shape;1617;g23cfcc5533f_2_308"/>
          <p:cNvPicPr preferRelativeResize="0"/>
          <p:nvPr/>
        </p:nvPicPr>
        <p:blipFill rotWithShape="1">
          <a:blip r:embed="rId12">
            <a:alphaModFix/>
          </a:blip>
          <a:srcRect b="0" l="0" r="0" t="0"/>
          <a:stretch/>
        </p:blipFill>
        <p:spPr>
          <a:xfrm>
            <a:off x="16827924" y="19909125"/>
            <a:ext cx="7476926" cy="1015575"/>
          </a:xfrm>
          <a:prstGeom prst="rect">
            <a:avLst/>
          </a:prstGeom>
          <a:noFill/>
          <a:ln>
            <a:noFill/>
          </a:ln>
        </p:spPr>
      </p:pic>
      <p:pic>
        <p:nvPicPr>
          <p:cNvPr id="1618" name="Google Shape;1618;g23cfcc5533f_2_308"/>
          <p:cNvPicPr preferRelativeResize="0"/>
          <p:nvPr/>
        </p:nvPicPr>
        <p:blipFill rotWithShape="1">
          <a:blip r:embed="rId13">
            <a:alphaModFix/>
          </a:blip>
          <a:srcRect b="0" l="0" r="0" t="0"/>
          <a:stretch/>
        </p:blipFill>
        <p:spPr>
          <a:xfrm>
            <a:off x="1870383" y="9802155"/>
            <a:ext cx="4816466" cy="2597275"/>
          </a:xfrm>
          <a:prstGeom prst="rect">
            <a:avLst/>
          </a:prstGeom>
          <a:noFill/>
          <a:ln>
            <a:noFill/>
          </a:ln>
        </p:spPr>
      </p:pic>
      <p:pic>
        <p:nvPicPr>
          <p:cNvPr id="1619" name="Google Shape;1619;g23cfcc5533f_2_308"/>
          <p:cNvPicPr preferRelativeResize="0"/>
          <p:nvPr/>
        </p:nvPicPr>
        <p:blipFill rotWithShape="1">
          <a:blip r:embed="rId14">
            <a:alphaModFix/>
          </a:blip>
          <a:srcRect b="0" l="0" r="0" t="0"/>
          <a:stretch/>
        </p:blipFill>
        <p:spPr>
          <a:xfrm>
            <a:off x="28651200" y="15000125"/>
            <a:ext cx="11506200" cy="1676400"/>
          </a:xfrm>
          <a:prstGeom prst="rect">
            <a:avLst/>
          </a:prstGeom>
          <a:noFill/>
          <a:ln>
            <a:noFill/>
          </a:ln>
        </p:spPr>
      </p:pic>
      <p:pic>
        <p:nvPicPr>
          <p:cNvPr id="1620" name="Google Shape;1620;g23cfcc5533f_2_308"/>
          <p:cNvPicPr preferRelativeResize="0"/>
          <p:nvPr/>
        </p:nvPicPr>
        <p:blipFill rotWithShape="1">
          <a:blip r:embed="rId15">
            <a:alphaModFix/>
          </a:blip>
          <a:srcRect b="0" l="0" r="0" t="0"/>
          <a:stretch/>
        </p:blipFill>
        <p:spPr>
          <a:xfrm>
            <a:off x="29111888" y="18617771"/>
            <a:ext cx="11506200" cy="1562812"/>
          </a:xfrm>
          <a:prstGeom prst="rect">
            <a:avLst/>
          </a:prstGeom>
          <a:noFill/>
          <a:ln>
            <a:noFill/>
          </a:ln>
        </p:spPr>
      </p:pic>
      <p:pic>
        <p:nvPicPr>
          <p:cNvPr id="1621" name="Google Shape;1621;g23cfcc5533f_2_308"/>
          <p:cNvPicPr preferRelativeResize="0"/>
          <p:nvPr/>
        </p:nvPicPr>
        <p:blipFill rotWithShape="1">
          <a:blip r:embed="rId16">
            <a:alphaModFix/>
          </a:blip>
          <a:srcRect b="0" l="0" r="0" t="0"/>
          <a:stretch/>
        </p:blipFill>
        <p:spPr>
          <a:xfrm>
            <a:off x="34350200" y="10247382"/>
            <a:ext cx="2706750" cy="2811492"/>
          </a:xfrm>
          <a:prstGeom prst="rect">
            <a:avLst/>
          </a:prstGeom>
          <a:noFill/>
          <a:ln>
            <a:noFill/>
          </a:ln>
        </p:spPr>
      </p:pic>
      <p:pic>
        <p:nvPicPr>
          <p:cNvPr id="1622" name="Google Shape;1622;g23cfcc5533f_2_308"/>
          <p:cNvPicPr preferRelativeResize="0"/>
          <p:nvPr/>
        </p:nvPicPr>
        <p:blipFill rotWithShape="1">
          <a:blip r:embed="rId17">
            <a:alphaModFix/>
          </a:blip>
          <a:srcRect b="0" l="0" r="0" t="0"/>
          <a:stretch/>
        </p:blipFill>
        <p:spPr>
          <a:xfrm>
            <a:off x="39765300" y="24988825"/>
            <a:ext cx="3135301" cy="1947875"/>
          </a:xfrm>
          <a:prstGeom prst="rect">
            <a:avLst/>
          </a:prstGeom>
          <a:noFill/>
          <a:ln>
            <a:noFill/>
          </a:ln>
        </p:spPr>
      </p:pic>
      <p:pic>
        <p:nvPicPr>
          <p:cNvPr id="1623" name="Google Shape;1623;g23cfcc5533f_2_308"/>
          <p:cNvPicPr preferRelativeResize="0"/>
          <p:nvPr/>
        </p:nvPicPr>
        <p:blipFill rotWithShape="1">
          <a:blip r:embed="rId18">
            <a:alphaModFix/>
          </a:blip>
          <a:srcRect b="0" l="0" r="0" t="0"/>
          <a:stretch/>
        </p:blipFill>
        <p:spPr>
          <a:xfrm>
            <a:off x="38055974" y="22592302"/>
            <a:ext cx="4844635" cy="2177425"/>
          </a:xfrm>
          <a:prstGeom prst="rect">
            <a:avLst/>
          </a:prstGeom>
          <a:noFill/>
          <a:ln>
            <a:noFill/>
          </a:ln>
        </p:spPr>
      </p:pic>
      <p:pic>
        <p:nvPicPr>
          <p:cNvPr id="1624" name="Google Shape;1624;g23cfcc5533f_2_308"/>
          <p:cNvPicPr preferRelativeResize="0"/>
          <p:nvPr/>
        </p:nvPicPr>
        <p:blipFill rotWithShape="1">
          <a:blip r:embed="rId19">
            <a:alphaModFix/>
          </a:blip>
          <a:srcRect b="0" l="0" r="0" t="0"/>
          <a:stretch/>
        </p:blipFill>
        <p:spPr>
          <a:xfrm>
            <a:off x="29111907" y="23150888"/>
            <a:ext cx="8478982" cy="1676400"/>
          </a:xfrm>
          <a:prstGeom prst="rect">
            <a:avLst/>
          </a:prstGeom>
          <a:noFill/>
          <a:ln>
            <a:noFill/>
          </a:ln>
        </p:spPr>
      </p:pic>
      <p:pic>
        <p:nvPicPr>
          <p:cNvPr id="1625" name="Google Shape;1625;g23cfcc5533f_2_308"/>
          <p:cNvPicPr preferRelativeResize="0"/>
          <p:nvPr/>
        </p:nvPicPr>
        <p:blipFill rotWithShape="1">
          <a:blip r:embed="rId20">
            <a:alphaModFix/>
          </a:blip>
          <a:srcRect b="0" l="0" r="0" t="0"/>
          <a:stretch/>
        </p:blipFill>
        <p:spPr>
          <a:xfrm>
            <a:off x="29322325" y="25947852"/>
            <a:ext cx="8058150" cy="428625"/>
          </a:xfrm>
          <a:prstGeom prst="rect">
            <a:avLst/>
          </a:prstGeom>
          <a:noFill/>
          <a:ln>
            <a:noFill/>
          </a:ln>
        </p:spPr>
      </p:pic>
      <p:sp>
        <p:nvSpPr>
          <p:cNvPr id="1626" name="Google Shape;1626;g23cfcc5533f_2_308"/>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g23cfcc5533f_2_409"/>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#56</a:t>
            </a:r>
            <a:r>
              <a:rPr lang="en-US" sz="10080"/>
              <a:t>	Start: </a:t>
            </a:r>
            <a:r>
              <a:rPr lang="en-US" sz="10080">
                <a:solidFill>
                  <a:srgbClr val="0B5394"/>
                </a:solidFill>
              </a:rPr>
              <a:t>36966</a:t>
            </a:r>
            <a:r>
              <a:rPr lang="en-US" sz="10080"/>
              <a:t>		Stop: </a:t>
            </a:r>
            <a:r>
              <a:rPr lang="en-US" sz="10080">
                <a:solidFill>
                  <a:srgbClr val="0B5394"/>
                </a:solidFill>
              </a:rPr>
              <a:t>36667</a:t>
            </a:r>
            <a:br>
              <a:rPr lang="en-US" sz="10080"/>
            </a:br>
            <a:r>
              <a:rPr lang="en-US" sz="6480"/>
              <a:t>*</a:t>
            </a:r>
            <a:r>
              <a:rPr lang="en-US" sz="7200"/>
              <a:t>Highlight start if changed from original call*</a:t>
            </a:r>
            <a:endParaRPr sz="10080"/>
          </a:p>
        </p:txBody>
      </p:sp>
      <p:sp>
        <p:nvSpPr>
          <p:cNvPr id="1633" name="Google Shape;1633;g23cfcc5533f_2_409"/>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This is the earliest start codon listed.</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OneinaGillian,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t/>
            </a:r>
            <a:endParaRPr/>
          </a:p>
        </p:txBody>
      </p:sp>
      <p:sp>
        <p:nvSpPr>
          <p:cNvPr id="1634" name="Google Shape;1634;g23cfcc5533f_2_409"/>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not best, z=1.521, final=-6.272; best- z=2.125, final=-4.357</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a:t>
            </a:r>
            <a:r>
              <a:rPr b="0" i="0" lang="en-US" sz="4400" u="none" cap="none" strike="noStrike">
                <a:solidFill>
                  <a:schemeClr val="dk1"/>
                </a:solidFill>
                <a:latin typeface="Calibri"/>
                <a:ea typeface="Calibri"/>
                <a:cs typeface="Calibri"/>
                <a:sym typeface="Calibri"/>
              </a:rPr>
              <a:t> OneinaGillian- Evalue: 8e-65,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a:t>
            </a:r>
            <a:r>
              <a:rPr b="0" i="0" lang="en-US" sz="4400" u="none" cap="none" strike="noStrike">
                <a:solidFill>
                  <a:schemeClr val="dk1"/>
                </a:solidFill>
                <a:latin typeface="Calibri"/>
                <a:ea typeface="Calibri"/>
                <a:cs typeface="Calibri"/>
                <a:sym typeface="Calibri"/>
              </a:rPr>
              <a:t> OneinaGillian- Evalue: 3e-53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635" name="Google Shape;1635;g23cfcc5533f_2_409"/>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1" i="0" sz="66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OneinaGillian_54 and RobinRose_56, upstream of RecA-like DNA, downstream of HNH endonuclease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OneinaGillian_54,  e= 3e-53 , function unknown, phagesdb;  Phage RobinRose, RuvC-like resolvase, e= 3e-46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 PF08772.14, prob= 79.34, E= 4.4, approx. coverage= ~73%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636" name="Google Shape;1636;g23cfcc5533f_2_409"/>
          <p:cNvPicPr preferRelativeResize="0"/>
          <p:nvPr/>
        </p:nvPicPr>
        <p:blipFill rotWithShape="1">
          <a:blip r:embed="rId4">
            <a:alphaModFix/>
          </a:blip>
          <a:srcRect b="0" l="0" r="0" t="0"/>
          <a:stretch/>
        </p:blipFill>
        <p:spPr>
          <a:xfrm>
            <a:off x="7946825" y="4595071"/>
            <a:ext cx="5145725" cy="601779"/>
          </a:xfrm>
          <a:prstGeom prst="rect">
            <a:avLst/>
          </a:prstGeom>
          <a:noFill/>
          <a:ln>
            <a:noFill/>
          </a:ln>
        </p:spPr>
      </p:pic>
      <p:pic>
        <p:nvPicPr>
          <p:cNvPr id="1637" name="Google Shape;1637;g23cfcc5533f_2_409"/>
          <p:cNvPicPr preferRelativeResize="0"/>
          <p:nvPr/>
        </p:nvPicPr>
        <p:blipFill rotWithShape="1">
          <a:blip r:embed="rId5">
            <a:alphaModFix/>
          </a:blip>
          <a:srcRect b="0" l="0" r="0" t="0"/>
          <a:stretch/>
        </p:blipFill>
        <p:spPr>
          <a:xfrm>
            <a:off x="768913" y="7096257"/>
            <a:ext cx="2680613" cy="3271925"/>
          </a:xfrm>
          <a:prstGeom prst="rect">
            <a:avLst/>
          </a:prstGeom>
          <a:noFill/>
          <a:ln>
            <a:noFill/>
          </a:ln>
        </p:spPr>
      </p:pic>
      <p:pic>
        <p:nvPicPr>
          <p:cNvPr id="1638" name="Google Shape;1638;g23cfcc5533f_2_409"/>
          <p:cNvPicPr preferRelativeResize="0"/>
          <p:nvPr/>
        </p:nvPicPr>
        <p:blipFill rotWithShape="1">
          <a:blip r:embed="rId6">
            <a:alphaModFix/>
          </a:blip>
          <a:srcRect b="0" l="0" r="0" t="0"/>
          <a:stretch/>
        </p:blipFill>
        <p:spPr>
          <a:xfrm>
            <a:off x="346063" y="12703150"/>
            <a:ext cx="11515725" cy="1390650"/>
          </a:xfrm>
          <a:prstGeom prst="rect">
            <a:avLst/>
          </a:prstGeom>
          <a:noFill/>
          <a:ln>
            <a:noFill/>
          </a:ln>
        </p:spPr>
      </p:pic>
      <p:pic>
        <p:nvPicPr>
          <p:cNvPr id="1639" name="Google Shape;1639;g23cfcc5533f_2_409"/>
          <p:cNvPicPr preferRelativeResize="0"/>
          <p:nvPr/>
        </p:nvPicPr>
        <p:blipFill rotWithShape="1">
          <a:blip r:embed="rId7">
            <a:alphaModFix/>
          </a:blip>
          <a:srcRect b="0" l="0" r="0" t="0"/>
          <a:stretch/>
        </p:blipFill>
        <p:spPr>
          <a:xfrm>
            <a:off x="346087" y="16029107"/>
            <a:ext cx="11515725" cy="1625749"/>
          </a:xfrm>
          <a:prstGeom prst="rect">
            <a:avLst/>
          </a:prstGeom>
          <a:noFill/>
          <a:ln>
            <a:noFill/>
          </a:ln>
        </p:spPr>
      </p:pic>
      <p:pic>
        <p:nvPicPr>
          <p:cNvPr id="1640" name="Google Shape;1640;g23cfcc5533f_2_409"/>
          <p:cNvPicPr preferRelativeResize="0"/>
          <p:nvPr/>
        </p:nvPicPr>
        <p:blipFill rotWithShape="1">
          <a:blip r:embed="rId8">
            <a:alphaModFix/>
          </a:blip>
          <a:srcRect b="0" l="0" r="0" t="0"/>
          <a:stretch/>
        </p:blipFill>
        <p:spPr>
          <a:xfrm>
            <a:off x="17033888" y="5559368"/>
            <a:ext cx="9477375" cy="3467100"/>
          </a:xfrm>
          <a:prstGeom prst="rect">
            <a:avLst/>
          </a:prstGeom>
          <a:noFill/>
          <a:ln>
            <a:noFill/>
          </a:ln>
        </p:spPr>
      </p:pic>
      <p:pic>
        <p:nvPicPr>
          <p:cNvPr id="1641" name="Google Shape;1641;g23cfcc5533f_2_409"/>
          <p:cNvPicPr preferRelativeResize="0"/>
          <p:nvPr/>
        </p:nvPicPr>
        <p:blipFill rotWithShape="1">
          <a:blip r:embed="rId9">
            <a:alphaModFix/>
          </a:blip>
          <a:srcRect b="0" l="0" r="0" t="0"/>
          <a:stretch/>
        </p:blipFill>
        <p:spPr>
          <a:xfrm>
            <a:off x="13396713" y="12703156"/>
            <a:ext cx="7477125" cy="2857500"/>
          </a:xfrm>
          <a:prstGeom prst="rect">
            <a:avLst/>
          </a:prstGeom>
          <a:noFill/>
          <a:ln>
            <a:noFill/>
          </a:ln>
        </p:spPr>
      </p:pic>
      <p:pic>
        <p:nvPicPr>
          <p:cNvPr id="1642" name="Google Shape;1642;g23cfcc5533f_2_409"/>
          <p:cNvPicPr preferRelativeResize="0"/>
          <p:nvPr/>
        </p:nvPicPr>
        <p:blipFill rotWithShape="1">
          <a:blip r:embed="rId10">
            <a:alphaModFix/>
          </a:blip>
          <a:srcRect b="0" l="0" r="0" t="0"/>
          <a:stretch/>
        </p:blipFill>
        <p:spPr>
          <a:xfrm>
            <a:off x="21249288" y="12777500"/>
            <a:ext cx="6542225" cy="2708794"/>
          </a:xfrm>
          <a:prstGeom prst="rect">
            <a:avLst/>
          </a:prstGeom>
          <a:noFill/>
          <a:ln>
            <a:noFill/>
          </a:ln>
        </p:spPr>
      </p:pic>
      <p:pic>
        <p:nvPicPr>
          <p:cNvPr id="1643" name="Google Shape;1643;g23cfcc5533f_2_409"/>
          <p:cNvPicPr preferRelativeResize="0"/>
          <p:nvPr/>
        </p:nvPicPr>
        <p:blipFill rotWithShape="1">
          <a:blip r:embed="rId11">
            <a:alphaModFix/>
          </a:blip>
          <a:srcRect b="0" l="0" r="0" t="0"/>
          <a:stretch/>
        </p:blipFill>
        <p:spPr>
          <a:xfrm>
            <a:off x="13092551" y="16912918"/>
            <a:ext cx="7147933" cy="3602182"/>
          </a:xfrm>
          <a:prstGeom prst="rect">
            <a:avLst/>
          </a:prstGeom>
          <a:noFill/>
          <a:ln>
            <a:noFill/>
          </a:ln>
        </p:spPr>
      </p:pic>
      <p:pic>
        <p:nvPicPr>
          <p:cNvPr id="1644" name="Google Shape;1644;g23cfcc5533f_2_409"/>
          <p:cNvPicPr preferRelativeResize="0"/>
          <p:nvPr/>
        </p:nvPicPr>
        <p:blipFill rotWithShape="1">
          <a:blip r:embed="rId12">
            <a:alphaModFix/>
          </a:blip>
          <a:srcRect b="0" l="0" r="0" t="0"/>
          <a:stretch/>
        </p:blipFill>
        <p:spPr>
          <a:xfrm>
            <a:off x="20395263" y="17821778"/>
            <a:ext cx="8250302" cy="1390650"/>
          </a:xfrm>
          <a:prstGeom prst="rect">
            <a:avLst/>
          </a:prstGeom>
          <a:noFill/>
          <a:ln>
            <a:noFill/>
          </a:ln>
        </p:spPr>
      </p:pic>
      <p:pic>
        <p:nvPicPr>
          <p:cNvPr id="1645" name="Google Shape;1645;g23cfcc5533f_2_409"/>
          <p:cNvPicPr preferRelativeResize="0"/>
          <p:nvPr/>
        </p:nvPicPr>
        <p:blipFill rotWithShape="1">
          <a:blip r:embed="rId13">
            <a:alphaModFix/>
          </a:blip>
          <a:srcRect b="0" l="0" r="0" t="0"/>
          <a:stretch/>
        </p:blipFill>
        <p:spPr>
          <a:xfrm>
            <a:off x="40170388" y="9374356"/>
            <a:ext cx="1625312" cy="2561097"/>
          </a:xfrm>
          <a:prstGeom prst="rect">
            <a:avLst/>
          </a:prstGeom>
          <a:noFill/>
          <a:ln>
            <a:noFill/>
          </a:ln>
        </p:spPr>
      </p:pic>
      <p:pic>
        <p:nvPicPr>
          <p:cNvPr id="1646" name="Google Shape;1646;g23cfcc5533f_2_409"/>
          <p:cNvPicPr preferRelativeResize="0"/>
          <p:nvPr/>
        </p:nvPicPr>
        <p:blipFill rotWithShape="1">
          <a:blip r:embed="rId14">
            <a:alphaModFix/>
          </a:blip>
          <a:srcRect b="0" l="0" r="0" t="0"/>
          <a:stretch/>
        </p:blipFill>
        <p:spPr>
          <a:xfrm>
            <a:off x="34950747" y="14093798"/>
            <a:ext cx="7172326" cy="1428286"/>
          </a:xfrm>
          <a:prstGeom prst="rect">
            <a:avLst/>
          </a:prstGeom>
          <a:noFill/>
          <a:ln>
            <a:noFill/>
          </a:ln>
        </p:spPr>
      </p:pic>
      <p:pic>
        <p:nvPicPr>
          <p:cNvPr id="1647" name="Google Shape;1647;g23cfcc5533f_2_409"/>
          <p:cNvPicPr preferRelativeResize="0"/>
          <p:nvPr/>
        </p:nvPicPr>
        <p:blipFill rotWithShape="1">
          <a:blip r:embed="rId15">
            <a:alphaModFix/>
          </a:blip>
          <a:srcRect b="0" l="0" r="0" t="0"/>
          <a:stretch/>
        </p:blipFill>
        <p:spPr>
          <a:xfrm>
            <a:off x="27806069" y="14527665"/>
            <a:ext cx="6542224" cy="1032981"/>
          </a:xfrm>
          <a:prstGeom prst="rect">
            <a:avLst/>
          </a:prstGeom>
          <a:noFill/>
          <a:ln>
            <a:noFill/>
          </a:ln>
        </p:spPr>
      </p:pic>
      <p:pic>
        <p:nvPicPr>
          <p:cNvPr id="1648" name="Google Shape;1648;g23cfcc5533f_2_409"/>
          <p:cNvPicPr preferRelativeResize="0"/>
          <p:nvPr/>
        </p:nvPicPr>
        <p:blipFill rotWithShape="1">
          <a:blip r:embed="rId16">
            <a:alphaModFix/>
          </a:blip>
          <a:srcRect b="0" l="0" r="0" t="0"/>
          <a:stretch/>
        </p:blipFill>
        <p:spPr>
          <a:xfrm>
            <a:off x="38219275" y="18513981"/>
            <a:ext cx="2809875" cy="400050"/>
          </a:xfrm>
          <a:prstGeom prst="rect">
            <a:avLst/>
          </a:prstGeom>
          <a:noFill/>
          <a:ln>
            <a:noFill/>
          </a:ln>
        </p:spPr>
      </p:pic>
      <p:pic>
        <p:nvPicPr>
          <p:cNvPr id="1649" name="Google Shape;1649;g23cfcc5533f_2_409"/>
          <p:cNvPicPr preferRelativeResize="0"/>
          <p:nvPr/>
        </p:nvPicPr>
        <p:blipFill rotWithShape="1">
          <a:blip r:embed="rId17">
            <a:alphaModFix/>
          </a:blip>
          <a:srcRect b="0" l="0" r="0" t="0"/>
          <a:stretch/>
        </p:blipFill>
        <p:spPr>
          <a:xfrm>
            <a:off x="29423125" y="18990495"/>
            <a:ext cx="6647265" cy="970949"/>
          </a:xfrm>
          <a:prstGeom prst="rect">
            <a:avLst/>
          </a:prstGeom>
          <a:noFill/>
          <a:ln>
            <a:noFill/>
          </a:ln>
        </p:spPr>
      </p:pic>
      <p:pic>
        <p:nvPicPr>
          <p:cNvPr id="1650" name="Google Shape;1650;g23cfcc5533f_2_409"/>
          <p:cNvPicPr preferRelativeResize="0"/>
          <p:nvPr/>
        </p:nvPicPr>
        <p:blipFill rotWithShape="1">
          <a:blip r:embed="rId18">
            <a:alphaModFix/>
          </a:blip>
          <a:srcRect b="0" l="0" r="0" t="0"/>
          <a:stretch/>
        </p:blipFill>
        <p:spPr>
          <a:xfrm>
            <a:off x="33434306" y="20956179"/>
            <a:ext cx="3491676" cy="2624403"/>
          </a:xfrm>
          <a:prstGeom prst="rect">
            <a:avLst/>
          </a:prstGeom>
          <a:noFill/>
          <a:ln>
            <a:noFill/>
          </a:ln>
        </p:spPr>
      </p:pic>
      <p:pic>
        <p:nvPicPr>
          <p:cNvPr id="1651" name="Google Shape;1651;g23cfcc5533f_2_409"/>
          <p:cNvPicPr preferRelativeResize="0"/>
          <p:nvPr/>
        </p:nvPicPr>
        <p:blipFill rotWithShape="1">
          <a:blip r:embed="rId19">
            <a:alphaModFix/>
          </a:blip>
          <a:srcRect b="0" l="0" r="0" t="0"/>
          <a:stretch/>
        </p:blipFill>
        <p:spPr>
          <a:xfrm>
            <a:off x="26231503" y="22800949"/>
            <a:ext cx="6728473" cy="1625750"/>
          </a:xfrm>
          <a:prstGeom prst="rect">
            <a:avLst/>
          </a:prstGeom>
          <a:noFill/>
          <a:ln>
            <a:noFill/>
          </a:ln>
        </p:spPr>
      </p:pic>
      <p:pic>
        <p:nvPicPr>
          <p:cNvPr id="1652" name="Google Shape;1652;g23cfcc5533f_2_409"/>
          <p:cNvPicPr preferRelativeResize="0"/>
          <p:nvPr/>
        </p:nvPicPr>
        <p:blipFill rotWithShape="1">
          <a:blip r:embed="rId20">
            <a:alphaModFix/>
          </a:blip>
          <a:srcRect b="0" l="0" r="0" t="0"/>
          <a:stretch/>
        </p:blipFill>
        <p:spPr>
          <a:xfrm>
            <a:off x="28645575" y="24575325"/>
            <a:ext cx="9305925" cy="2686050"/>
          </a:xfrm>
          <a:prstGeom prst="rect">
            <a:avLst/>
          </a:prstGeom>
          <a:noFill/>
          <a:ln>
            <a:noFill/>
          </a:ln>
        </p:spPr>
      </p:pic>
      <p:pic>
        <p:nvPicPr>
          <p:cNvPr id="1653" name="Google Shape;1653;g23cfcc5533f_2_409"/>
          <p:cNvPicPr preferRelativeResize="0"/>
          <p:nvPr/>
        </p:nvPicPr>
        <p:blipFill rotWithShape="1">
          <a:blip r:embed="rId21">
            <a:alphaModFix/>
          </a:blip>
          <a:srcRect b="0" l="0" r="0" t="0"/>
          <a:stretch/>
        </p:blipFill>
        <p:spPr>
          <a:xfrm>
            <a:off x="39237201" y="20515093"/>
            <a:ext cx="3491685" cy="3602182"/>
          </a:xfrm>
          <a:prstGeom prst="rect">
            <a:avLst/>
          </a:prstGeom>
          <a:noFill/>
          <a:ln>
            <a:noFill/>
          </a:ln>
        </p:spPr>
      </p:pic>
      <p:pic>
        <p:nvPicPr>
          <p:cNvPr id="1654" name="Google Shape;1654;g23cfcc5533f_2_409"/>
          <p:cNvPicPr preferRelativeResize="0"/>
          <p:nvPr/>
        </p:nvPicPr>
        <p:blipFill rotWithShape="1">
          <a:blip r:embed="rId22">
            <a:alphaModFix/>
          </a:blip>
          <a:srcRect b="0" l="0" r="0" t="0"/>
          <a:stretch/>
        </p:blipFill>
        <p:spPr>
          <a:xfrm>
            <a:off x="38740536" y="24117268"/>
            <a:ext cx="4485017" cy="3602182"/>
          </a:xfrm>
          <a:prstGeom prst="rect">
            <a:avLst/>
          </a:prstGeom>
          <a:noFill/>
          <a:ln>
            <a:noFill/>
          </a:ln>
        </p:spPr>
      </p:pic>
      <p:sp>
        <p:nvSpPr>
          <p:cNvPr id="1655" name="Google Shape;1655;g23cfcc5533f_2_409"/>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g23cfcc5533f_1_315"/>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#57</a:t>
            </a:r>
            <a:r>
              <a:rPr lang="en-US" sz="10080"/>
              <a:t>	 Start:		37433  Stop: 36966			</a:t>
            </a:r>
            <a:br>
              <a:rPr lang="en-US" sz="10080"/>
            </a:br>
            <a:r>
              <a:rPr lang="en-US" sz="6480"/>
              <a:t>*</a:t>
            </a:r>
            <a:r>
              <a:rPr lang="en-US" sz="7200"/>
              <a:t>Highlight start if changed from original call*</a:t>
            </a:r>
            <a:endParaRPr sz="10080"/>
          </a:p>
        </p:txBody>
      </p:sp>
      <p:sp>
        <p:nvSpPr>
          <p:cNvPr id="1662" name="Google Shape;1662;g23cfcc5533f_1_315"/>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except in the middle.</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RobinRose and Tempo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663" name="Google Shape;1663;g23cfcc5533f_1_315"/>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2.887, final = -2.845</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Tempo</a:t>
            </a:r>
            <a:r>
              <a:rPr b="0" i="0" lang="en-US" sz="4400" u="none" cap="none" strike="noStrike">
                <a:solidFill>
                  <a:schemeClr val="dk1"/>
                </a:solidFill>
                <a:latin typeface="Calibri"/>
                <a:ea typeface="Calibri"/>
                <a:cs typeface="Calibri"/>
                <a:sym typeface="Calibri"/>
              </a:rPr>
              <a:t>, 1:1, e-value: 4e-83, 6e-82</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Tempo</a:t>
            </a:r>
            <a:r>
              <a:rPr b="0" i="0" lang="en-US" sz="4400" u="none" cap="none" strike="noStrike">
                <a:solidFill>
                  <a:schemeClr val="dk1"/>
                </a:solidFill>
                <a:latin typeface="Calibri"/>
                <a:ea typeface="Calibri"/>
                <a:cs typeface="Calibri"/>
                <a:sym typeface="Calibri"/>
              </a:rPr>
              <a:t>, 1:1, e-value: 4e-107, 7e-106</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chemeClr val="dk1"/>
              </a:solidFill>
              <a:latin typeface="Arial"/>
              <a:ea typeface="Arial"/>
              <a:cs typeface="Arial"/>
              <a:sym typeface="Arial"/>
            </a:endParaRPr>
          </a:p>
          <a:p>
            <a:pPr indent="-508000" lvl="1" marL="91440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1" i="0" sz="4400" u="none" cap="none" strike="noStrike">
              <a:solidFill>
                <a:schemeClr val="dk1"/>
              </a:solidFill>
              <a:latin typeface="Calibri"/>
              <a:ea typeface="Calibri"/>
              <a:cs typeface="Calibri"/>
              <a:sym typeface="Calibri"/>
            </a:endParaRPr>
          </a:p>
        </p:txBody>
      </p:sp>
      <p:sp>
        <p:nvSpPr>
          <p:cNvPr id="1664" name="Google Shape;1664;g23cfcc5533f_1_315"/>
          <p:cNvSpPr txBox="1"/>
          <p:nvPr/>
        </p:nvSpPr>
        <p:spPr>
          <a:xfrm>
            <a:off x="14800675" y="24986522"/>
            <a:ext cx="28862400" cy="1185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Note:</a:t>
            </a:r>
            <a:r>
              <a:rPr b="0" i="0" lang="en-US" sz="6600" u="none" cap="none" strike="noStrike">
                <a:solidFill>
                  <a:schemeClr val="dk1"/>
                </a:solidFill>
                <a:latin typeface="Calibri"/>
                <a:ea typeface="Calibri"/>
                <a:cs typeface="Calibri"/>
                <a:sym typeface="Calibri"/>
              </a:rPr>
              <a:t> RobinRose is the only phage to call its function ssDNA binding protein.</a:t>
            </a:r>
            <a:endParaRPr b="0" i="0" sz="1400" u="none" cap="none" strike="noStrike">
              <a:solidFill>
                <a:srgbClr val="000000"/>
              </a:solidFill>
              <a:latin typeface="Arial"/>
              <a:ea typeface="Arial"/>
              <a:cs typeface="Arial"/>
              <a:sym typeface="Arial"/>
            </a:endParaRPr>
          </a:p>
        </p:txBody>
      </p:sp>
      <p:pic>
        <p:nvPicPr>
          <p:cNvPr id="1665" name="Google Shape;1665;g23cfcc5533f_1_315"/>
          <p:cNvPicPr preferRelativeResize="0"/>
          <p:nvPr/>
        </p:nvPicPr>
        <p:blipFill rotWithShape="1">
          <a:blip r:embed="rId3">
            <a:alphaModFix/>
          </a:blip>
          <a:srcRect b="0" l="0" r="0" t="0"/>
          <a:stretch/>
        </p:blipFill>
        <p:spPr>
          <a:xfrm>
            <a:off x="768928" y="5301377"/>
            <a:ext cx="7337900" cy="1037800"/>
          </a:xfrm>
          <a:prstGeom prst="rect">
            <a:avLst/>
          </a:prstGeom>
          <a:noFill/>
          <a:ln>
            <a:noFill/>
          </a:ln>
        </p:spPr>
      </p:pic>
      <p:pic>
        <p:nvPicPr>
          <p:cNvPr id="1666" name="Google Shape;1666;g23cfcc5533f_1_315"/>
          <p:cNvPicPr preferRelativeResize="0"/>
          <p:nvPr/>
        </p:nvPicPr>
        <p:blipFill rotWithShape="1">
          <a:blip r:embed="rId4">
            <a:alphaModFix/>
          </a:blip>
          <a:srcRect b="0" l="0" r="0" t="0"/>
          <a:stretch/>
        </p:blipFill>
        <p:spPr>
          <a:xfrm>
            <a:off x="768930" y="7414453"/>
            <a:ext cx="2771268" cy="2177425"/>
          </a:xfrm>
          <a:prstGeom prst="rect">
            <a:avLst/>
          </a:prstGeom>
          <a:noFill/>
          <a:ln>
            <a:noFill/>
          </a:ln>
        </p:spPr>
      </p:pic>
      <p:pic>
        <p:nvPicPr>
          <p:cNvPr id="1667" name="Google Shape;1667;g23cfcc5533f_1_315"/>
          <p:cNvPicPr preferRelativeResize="0"/>
          <p:nvPr/>
        </p:nvPicPr>
        <p:blipFill rotWithShape="1">
          <a:blip r:embed="rId5">
            <a:alphaModFix/>
          </a:blip>
          <a:srcRect b="0" l="0" r="0" t="0"/>
          <a:stretch/>
        </p:blipFill>
        <p:spPr>
          <a:xfrm>
            <a:off x="768932" y="12055629"/>
            <a:ext cx="9388099" cy="1037800"/>
          </a:xfrm>
          <a:prstGeom prst="rect">
            <a:avLst/>
          </a:prstGeom>
          <a:noFill/>
          <a:ln>
            <a:noFill/>
          </a:ln>
        </p:spPr>
      </p:pic>
      <p:pic>
        <p:nvPicPr>
          <p:cNvPr id="1668" name="Google Shape;1668;g23cfcc5533f_1_315"/>
          <p:cNvPicPr preferRelativeResize="0"/>
          <p:nvPr/>
        </p:nvPicPr>
        <p:blipFill rotWithShape="1">
          <a:blip r:embed="rId6">
            <a:alphaModFix/>
          </a:blip>
          <a:srcRect b="0" l="0" r="0" t="0"/>
          <a:stretch/>
        </p:blipFill>
        <p:spPr>
          <a:xfrm>
            <a:off x="768925" y="13550878"/>
            <a:ext cx="12323624" cy="828987"/>
          </a:xfrm>
          <a:prstGeom prst="rect">
            <a:avLst/>
          </a:prstGeom>
          <a:noFill/>
          <a:ln>
            <a:noFill/>
          </a:ln>
        </p:spPr>
      </p:pic>
      <p:pic>
        <p:nvPicPr>
          <p:cNvPr id="1669" name="Google Shape;1669;g23cfcc5533f_1_315"/>
          <p:cNvPicPr preferRelativeResize="0"/>
          <p:nvPr/>
        </p:nvPicPr>
        <p:blipFill rotWithShape="1">
          <a:blip r:embed="rId7">
            <a:alphaModFix/>
          </a:blip>
          <a:srcRect b="0" l="0" r="0" t="0"/>
          <a:stretch/>
        </p:blipFill>
        <p:spPr>
          <a:xfrm>
            <a:off x="13668326" y="6536018"/>
            <a:ext cx="10626436" cy="1917552"/>
          </a:xfrm>
          <a:prstGeom prst="rect">
            <a:avLst/>
          </a:prstGeom>
          <a:noFill/>
          <a:ln>
            <a:noFill/>
          </a:ln>
        </p:spPr>
      </p:pic>
      <p:pic>
        <p:nvPicPr>
          <p:cNvPr id="1670" name="Google Shape;1670;g23cfcc5533f_1_315"/>
          <p:cNvPicPr preferRelativeResize="0"/>
          <p:nvPr/>
        </p:nvPicPr>
        <p:blipFill rotWithShape="1">
          <a:blip r:embed="rId8">
            <a:alphaModFix/>
          </a:blip>
          <a:srcRect b="0" l="0" r="0" t="0"/>
          <a:stretch/>
        </p:blipFill>
        <p:spPr>
          <a:xfrm>
            <a:off x="13302016" y="10045511"/>
            <a:ext cx="6716884" cy="3271925"/>
          </a:xfrm>
          <a:prstGeom prst="rect">
            <a:avLst/>
          </a:prstGeom>
          <a:noFill/>
          <a:ln>
            <a:noFill/>
          </a:ln>
        </p:spPr>
      </p:pic>
      <p:pic>
        <p:nvPicPr>
          <p:cNvPr id="1671" name="Google Shape;1671;g23cfcc5533f_1_315"/>
          <p:cNvPicPr preferRelativeResize="0"/>
          <p:nvPr/>
        </p:nvPicPr>
        <p:blipFill rotWithShape="1">
          <a:blip r:embed="rId9">
            <a:alphaModFix/>
          </a:blip>
          <a:srcRect b="0" l="0" r="0" t="0"/>
          <a:stretch/>
        </p:blipFill>
        <p:spPr>
          <a:xfrm>
            <a:off x="20289500" y="10039277"/>
            <a:ext cx="6716875" cy="3284349"/>
          </a:xfrm>
          <a:prstGeom prst="rect">
            <a:avLst/>
          </a:prstGeom>
          <a:noFill/>
          <a:ln>
            <a:noFill/>
          </a:ln>
        </p:spPr>
      </p:pic>
      <p:pic>
        <p:nvPicPr>
          <p:cNvPr id="1672" name="Google Shape;1672;g23cfcc5533f_1_315"/>
          <p:cNvPicPr preferRelativeResize="0"/>
          <p:nvPr/>
        </p:nvPicPr>
        <p:blipFill rotWithShape="1">
          <a:blip r:embed="rId10">
            <a:alphaModFix/>
          </a:blip>
          <a:srcRect b="0" l="0" r="0" t="0"/>
          <a:stretch/>
        </p:blipFill>
        <p:spPr>
          <a:xfrm>
            <a:off x="13668326" y="14153576"/>
            <a:ext cx="3821925" cy="3958050"/>
          </a:xfrm>
          <a:prstGeom prst="rect">
            <a:avLst/>
          </a:prstGeom>
          <a:noFill/>
          <a:ln>
            <a:noFill/>
          </a:ln>
        </p:spPr>
      </p:pic>
      <p:pic>
        <p:nvPicPr>
          <p:cNvPr id="1673" name="Google Shape;1673;g23cfcc5533f_1_315"/>
          <p:cNvPicPr preferRelativeResize="0"/>
          <p:nvPr/>
        </p:nvPicPr>
        <p:blipFill rotWithShape="1">
          <a:blip r:embed="rId11">
            <a:alphaModFix/>
          </a:blip>
          <a:srcRect b="0" l="0" r="0" t="0"/>
          <a:stretch/>
        </p:blipFill>
        <p:spPr>
          <a:xfrm>
            <a:off x="13302025" y="19232667"/>
            <a:ext cx="6199425" cy="2609907"/>
          </a:xfrm>
          <a:prstGeom prst="rect">
            <a:avLst/>
          </a:prstGeom>
          <a:noFill/>
          <a:ln>
            <a:noFill/>
          </a:ln>
        </p:spPr>
      </p:pic>
      <p:pic>
        <p:nvPicPr>
          <p:cNvPr id="1674" name="Google Shape;1674;g23cfcc5533f_1_315"/>
          <p:cNvPicPr preferRelativeResize="0"/>
          <p:nvPr/>
        </p:nvPicPr>
        <p:blipFill rotWithShape="1">
          <a:blip r:embed="rId12">
            <a:alphaModFix/>
          </a:blip>
          <a:srcRect b="0" l="0" r="0" t="0"/>
          <a:stretch/>
        </p:blipFill>
        <p:spPr>
          <a:xfrm>
            <a:off x="19721978" y="19566677"/>
            <a:ext cx="3611845" cy="524300"/>
          </a:xfrm>
          <a:prstGeom prst="rect">
            <a:avLst/>
          </a:prstGeom>
          <a:noFill/>
          <a:ln>
            <a:noFill/>
          </a:ln>
        </p:spPr>
      </p:pic>
      <p:pic>
        <p:nvPicPr>
          <p:cNvPr id="1675" name="Google Shape;1675;g23cfcc5533f_1_315"/>
          <p:cNvPicPr preferRelativeResize="0"/>
          <p:nvPr/>
        </p:nvPicPr>
        <p:blipFill rotWithShape="1">
          <a:blip r:embed="rId13">
            <a:alphaModFix/>
          </a:blip>
          <a:srcRect b="0" l="0" r="0" t="0"/>
          <a:stretch/>
        </p:blipFill>
        <p:spPr>
          <a:xfrm>
            <a:off x="19721963" y="20090968"/>
            <a:ext cx="6238875" cy="952500"/>
          </a:xfrm>
          <a:prstGeom prst="rect">
            <a:avLst/>
          </a:prstGeom>
          <a:noFill/>
          <a:ln>
            <a:noFill/>
          </a:ln>
        </p:spPr>
      </p:pic>
      <p:sp>
        <p:nvSpPr>
          <p:cNvPr id="1676" name="Google Shape;1676;g23cfcc5533f_1_315"/>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00"/>
                </a:solidFill>
                <a:latin typeface="Calibri"/>
                <a:ea typeface="Calibri"/>
                <a:cs typeface="Calibri"/>
                <a:sym typeface="Calibri"/>
              </a:rPr>
              <a:t>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4">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RobinRose_57, upstream from DNA binding protein and downstream from HNH endonuclease, and Tempo_55, upstream from HNH endonuclease and downstream from DNA recombinase.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RobinRose_57, ssDNA binding protein, e = 4e-83; NCBI, RobinRose, ssDNA binding protein, e = 4e-107.</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53%.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677" name="Google Shape;1677;g23cfcc5533f_1_315"/>
          <p:cNvPicPr preferRelativeResize="0"/>
          <p:nvPr/>
        </p:nvPicPr>
        <p:blipFill rotWithShape="1">
          <a:blip r:embed="rId15">
            <a:alphaModFix/>
          </a:blip>
          <a:srcRect b="0" l="0" r="0" t="0"/>
          <a:stretch/>
        </p:blipFill>
        <p:spPr>
          <a:xfrm>
            <a:off x="33205799" y="10128938"/>
            <a:ext cx="2771275" cy="3105011"/>
          </a:xfrm>
          <a:prstGeom prst="rect">
            <a:avLst/>
          </a:prstGeom>
          <a:noFill/>
          <a:ln>
            <a:noFill/>
          </a:ln>
        </p:spPr>
      </p:pic>
      <p:pic>
        <p:nvPicPr>
          <p:cNvPr id="1678" name="Google Shape;1678;g23cfcc5533f_1_315"/>
          <p:cNvPicPr preferRelativeResize="0"/>
          <p:nvPr/>
        </p:nvPicPr>
        <p:blipFill rotWithShape="1">
          <a:blip r:embed="rId16">
            <a:alphaModFix/>
          </a:blip>
          <a:srcRect b="0" l="0" r="0" t="0"/>
          <a:stretch/>
        </p:blipFill>
        <p:spPr>
          <a:xfrm>
            <a:off x="28716738" y="15090950"/>
            <a:ext cx="8420100" cy="962025"/>
          </a:xfrm>
          <a:prstGeom prst="rect">
            <a:avLst/>
          </a:prstGeom>
          <a:noFill/>
          <a:ln>
            <a:noFill/>
          </a:ln>
        </p:spPr>
      </p:pic>
      <p:pic>
        <p:nvPicPr>
          <p:cNvPr id="1679" name="Google Shape;1679;g23cfcc5533f_1_315"/>
          <p:cNvPicPr preferRelativeResize="0"/>
          <p:nvPr/>
        </p:nvPicPr>
        <p:blipFill rotWithShape="1">
          <a:blip r:embed="rId17">
            <a:alphaModFix/>
          </a:blip>
          <a:srcRect b="0" l="0" r="0" t="0"/>
          <a:stretch/>
        </p:blipFill>
        <p:spPr>
          <a:xfrm>
            <a:off x="28716750" y="16355168"/>
            <a:ext cx="12077529" cy="596876"/>
          </a:xfrm>
          <a:prstGeom prst="rect">
            <a:avLst/>
          </a:prstGeom>
          <a:noFill/>
          <a:ln>
            <a:noFill/>
          </a:ln>
        </p:spPr>
      </p:pic>
      <p:pic>
        <p:nvPicPr>
          <p:cNvPr id="1680" name="Google Shape;1680;g23cfcc5533f_1_315"/>
          <p:cNvPicPr preferRelativeResize="0"/>
          <p:nvPr/>
        </p:nvPicPr>
        <p:blipFill rotWithShape="1">
          <a:blip r:embed="rId18">
            <a:alphaModFix/>
          </a:blip>
          <a:srcRect b="0" l="0" r="0" t="0"/>
          <a:stretch/>
        </p:blipFill>
        <p:spPr>
          <a:xfrm>
            <a:off x="27900812" y="18528325"/>
            <a:ext cx="8096322" cy="1917550"/>
          </a:xfrm>
          <a:prstGeom prst="rect">
            <a:avLst/>
          </a:prstGeom>
          <a:noFill/>
          <a:ln>
            <a:noFill/>
          </a:ln>
        </p:spPr>
      </p:pic>
      <p:pic>
        <p:nvPicPr>
          <p:cNvPr id="1681" name="Google Shape;1681;g23cfcc5533f_1_315"/>
          <p:cNvPicPr preferRelativeResize="0"/>
          <p:nvPr/>
        </p:nvPicPr>
        <p:blipFill rotWithShape="1">
          <a:blip r:embed="rId19">
            <a:alphaModFix/>
          </a:blip>
          <a:srcRect b="0" l="0" r="0" t="0"/>
          <a:stretch/>
        </p:blipFill>
        <p:spPr>
          <a:xfrm>
            <a:off x="36133425" y="18636600"/>
            <a:ext cx="7529551" cy="1701000"/>
          </a:xfrm>
          <a:prstGeom prst="rect">
            <a:avLst/>
          </a:prstGeom>
          <a:noFill/>
          <a:ln>
            <a:noFill/>
          </a:ln>
        </p:spPr>
      </p:pic>
      <p:pic>
        <p:nvPicPr>
          <p:cNvPr id="1682" name="Google Shape;1682;g23cfcc5533f_1_315"/>
          <p:cNvPicPr preferRelativeResize="0"/>
          <p:nvPr/>
        </p:nvPicPr>
        <p:blipFill rotWithShape="1">
          <a:blip r:embed="rId20">
            <a:alphaModFix/>
          </a:blip>
          <a:srcRect b="0" l="0" r="0" t="0"/>
          <a:stretch/>
        </p:blipFill>
        <p:spPr>
          <a:xfrm>
            <a:off x="32579894" y="20643550"/>
            <a:ext cx="8418881" cy="2177425"/>
          </a:xfrm>
          <a:prstGeom prst="rect">
            <a:avLst/>
          </a:prstGeom>
          <a:noFill/>
          <a:ln>
            <a:noFill/>
          </a:ln>
        </p:spPr>
      </p:pic>
      <p:pic>
        <p:nvPicPr>
          <p:cNvPr id="1683" name="Google Shape;1683;g23cfcc5533f_1_315"/>
          <p:cNvPicPr preferRelativeResize="0"/>
          <p:nvPr/>
        </p:nvPicPr>
        <p:blipFill rotWithShape="1">
          <a:blip r:embed="rId21">
            <a:alphaModFix/>
          </a:blip>
          <a:srcRect b="0" l="0" r="0" t="0"/>
          <a:stretch/>
        </p:blipFill>
        <p:spPr>
          <a:xfrm>
            <a:off x="30496513" y="22921225"/>
            <a:ext cx="12585650" cy="1498675"/>
          </a:xfrm>
          <a:prstGeom prst="rect">
            <a:avLst/>
          </a:prstGeom>
          <a:noFill/>
          <a:ln>
            <a:noFill/>
          </a:ln>
        </p:spPr>
      </p:pic>
      <p:sp>
        <p:nvSpPr>
          <p:cNvPr id="1684" name="Google Shape;1684;g23cfcc5533f_1_315"/>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3312440cc2_1_60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a:t>
            </a:r>
            <a:r>
              <a:rPr lang="en-US" sz="10080"/>
              <a:t>	Start: 1640 Stop: 1458	(= gene #6 on PECAAN)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207" name="Google Shape;207;g23312440cc2_1_60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a:t>
            </a:r>
            <a:endParaRPr/>
          </a:p>
          <a:p>
            <a:pPr indent="0" lvl="0" marL="0" rtl="0" algn="l">
              <a:lnSpc>
                <a:spcPct val="90000"/>
              </a:lnSpc>
              <a:spcBef>
                <a:spcPts val="3600"/>
              </a:spcBef>
              <a:spcAft>
                <a:spcPts val="0"/>
              </a:spcAft>
              <a:buClr>
                <a:schemeClr val="dk1"/>
              </a:buClr>
              <a:buSzPts val="4400"/>
              <a:buNone/>
            </a:pPr>
            <a:r>
              <a:rPr lang="en-US" sz="4400"/>
              <a:t>        	        	</a:t>
            </a:r>
            <a:endParaRPr/>
          </a:p>
          <a:p>
            <a:pPr indent="0" lvl="0" marL="82296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00"/>
                </a:solidFill>
              </a:rPr>
              <a:t>Yes</a:t>
            </a:r>
            <a:endParaRPr>
              <a:solidFill>
                <a:srgbClr val="000000"/>
              </a:solidFill>
            </a:endParaRPr>
          </a:p>
          <a:p>
            <a:pPr indent="-822960" lvl="0" marL="822960" rtl="0" algn="l">
              <a:lnSpc>
                <a:spcPct val="90000"/>
              </a:lnSpc>
              <a:spcBef>
                <a:spcPts val="3600"/>
              </a:spcBef>
              <a:spcAft>
                <a:spcPts val="0"/>
              </a:spcAft>
              <a:buSzPts val="4800"/>
              <a:buChar char="•"/>
            </a:pPr>
            <a:r>
              <a:rPr lang="en-US" sz="4800"/>
              <a:t>RobinRose has high similarities and PeggyLeg has a few similarities.</a:t>
            </a:r>
            <a:endParaRPr sz="4800"/>
          </a:p>
          <a:p>
            <a:pPr indent="0" lvl="0" marL="0" rtl="0" algn="l">
              <a:lnSpc>
                <a:spcPct val="90000"/>
              </a:lnSpc>
              <a:spcBef>
                <a:spcPts val="3600"/>
              </a:spcBef>
              <a:spcAft>
                <a:spcPts val="0"/>
              </a:spcAft>
              <a:buClr>
                <a:schemeClr val="dk1"/>
              </a:buClr>
              <a:buSzPts val="4800"/>
              <a:buNone/>
            </a:pPr>
            <a:r>
              <a:t/>
            </a:r>
            <a:endParaRPr/>
          </a:p>
        </p:txBody>
      </p:sp>
      <p:sp>
        <p:nvSpPr>
          <p:cNvPr id="208" name="Google Shape;208;g23312440cc2_1_608"/>
          <p:cNvSpPr txBox="1"/>
          <p:nvPr/>
        </p:nvSpPr>
        <p:spPr>
          <a:xfrm>
            <a:off x="13526719" y="3224607"/>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 different start (predicted by Phagesdb)</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1.309, Final= -6.063</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t>
            </a:r>
            <a:r>
              <a:rPr b="1" i="0" lang="en-US" sz="4400" u="none" cap="none" strike="noStrike">
                <a:solidFill>
                  <a:srgbClr val="000000"/>
                </a:solidFill>
                <a:latin typeface="Calibri"/>
                <a:ea typeface="Calibri"/>
                <a:cs typeface="Calibri"/>
                <a:sym typeface="Calibri"/>
              </a:rPr>
              <a:t>al does not w</a:t>
            </a:r>
            <a:r>
              <a:rPr b="1" i="0" lang="en-US" sz="4400" u="none" cap="none" strike="noStrike">
                <a:solidFill>
                  <a:schemeClr val="dk1"/>
                </a:solidFill>
                <a:latin typeface="Calibri"/>
                <a:ea typeface="Calibri"/>
                <a:cs typeface="Calibri"/>
                <a:sym typeface="Calibri"/>
              </a:rPr>
              <a:t>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PeggyLeg</a:t>
            </a:r>
            <a:r>
              <a:rPr b="0" i="0" lang="en-US" sz="4400" u="none" cap="none" strike="noStrike">
                <a:solidFill>
                  <a:schemeClr val="dk1"/>
                </a:solidFill>
                <a:latin typeface="Calibri"/>
                <a:ea typeface="Calibri"/>
                <a:cs typeface="Calibri"/>
                <a:sym typeface="Calibri"/>
              </a:rPr>
              <a:t>, 1:1, e-value: 3e-27, 0.39</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Only RobinRose, 1:1, e value: 1e-32</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(on Track 3 with RobinRose)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121 bp gap</a:t>
            </a:r>
            <a:endParaRPr b="0" i="0" sz="1400" u="none" cap="none" strike="noStrike">
              <a:solidFill>
                <a:srgbClr val="000000"/>
              </a:solidFill>
              <a:highlight>
                <a:srgbClr val="FFFF00"/>
              </a:highlight>
              <a:latin typeface="Arial"/>
              <a:ea typeface="Arial"/>
              <a:cs typeface="Arial"/>
              <a:sym typeface="Arial"/>
            </a:endParaRPr>
          </a:p>
          <a:p>
            <a:pPr indent="-822957"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highlight>
                  <a:srgbClr val="FFFF00"/>
                </a:highlight>
                <a:latin typeface="Calibri"/>
                <a:ea typeface="Calibri"/>
                <a:cs typeface="Calibri"/>
                <a:sym typeface="Calibri"/>
              </a:rPr>
              <a:t>Small gap, so light coding potential.</a:t>
            </a:r>
            <a:endParaRPr b="0" i="0" sz="1400" u="none" cap="none" strike="noStrike">
              <a:solidFill>
                <a:schemeClr val="dk1"/>
              </a:solidFill>
              <a:highlight>
                <a:srgbClr val="FFFF00"/>
              </a:highlight>
              <a:latin typeface="Arial"/>
              <a:ea typeface="Arial"/>
              <a:cs typeface="Arial"/>
              <a:sym typeface="Arial"/>
            </a:endParaRPr>
          </a:p>
        </p:txBody>
      </p:sp>
      <p:pic>
        <p:nvPicPr>
          <p:cNvPr id="209" name="Google Shape;209;g23312440cc2_1_608"/>
          <p:cNvPicPr preferRelativeResize="0"/>
          <p:nvPr/>
        </p:nvPicPr>
        <p:blipFill rotWithShape="1">
          <a:blip r:embed="rId3">
            <a:alphaModFix/>
          </a:blip>
          <a:srcRect b="0" l="0" r="0" t="0"/>
          <a:stretch/>
        </p:blipFill>
        <p:spPr>
          <a:xfrm>
            <a:off x="1313663" y="5587406"/>
            <a:ext cx="5629275" cy="1590675"/>
          </a:xfrm>
          <a:prstGeom prst="rect">
            <a:avLst/>
          </a:prstGeom>
          <a:noFill/>
          <a:ln>
            <a:noFill/>
          </a:ln>
        </p:spPr>
      </p:pic>
      <p:pic>
        <p:nvPicPr>
          <p:cNvPr id="210" name="Google Shape;210;g23312440cc2_1_608"/>
          <p:cNvPicPr preferRelativeResize="0"/>
          <p:nvPr/>
        </p:nvPicPr>
        <p:blipFill rotWithShape="1">
          <a:blip r:embed="rId4">
            <a:alphaModFix/>
          </a:blip>
          <a:srcRect b="0" l="0" r="0" t="0"/>
          <a:stretch/>
        </p:blipFill>
        <p:spPr>
          <a:xfrm>
            <a:off x="284532" y="13970152"/>
            <a:ext cx="9144000" cy="1524000"/>
          </a:xfrm>
          <a:prstGeom prst="rect">
            <a:avLst/>
          </a:prstGeom>
          <a:noFill/>
          <a:ln>
            <a:noFill/>
          </a:ln>
        </p:spPr>
      </p:pic>
      <p:pic>
        <p:nvPicPr>
          <p:cNvPr id="211" name="Google Shape;211;g23312440cc2_1_608"/>
          <p:cNvPicPr preferRelativeResize="0"/>
          <p:nvPr/>
        </p:nvPicPr>
        <p:blipFill rotWithShape="1">
          <a:blip r:embed="rId5">
            <a:alphaModFix/>
          </a:blip>
          <a:srcRect b="0" l="0" r="0" t="0"/>
          <a:stretch/>
        </p:blipFill>
        <p:spPr>
          <a:xfrm>
            <a:off x="284525" y="15621363"/>
            <a:ext cx="11918374" cy="362050"/>
          </a:xfrm>
          <a:prstGeom prst="rect">
            <a:avLst/>
          </a:prstGeom>
          <a:noFill/>
          <a:ln>
            <a:noFill/>
          </a:ln>
        </p:spPr>
      </p:pic>
      <p:pic>
        <p:nvPicPr>
          <p:cNvPr id="212" name="Google Shape;212;g23312440cc2_1_608"/>
          <p:cNvPicPr preferRelativeResize="0"/>
          <p:nvPr/>
        </p:nvPicPr>
        <p:blipFill rotWithShape="1">
          <a:blip r:embed="rId6">
            <a:alphaModFix/>
          </a:blip>
          <a:srcRect b="0" l="0" r="0" t="0"/>
          <a:stretch/>
        </p:blipFill>
        <p:spPr>
          <a:xfrm>
            <a:off x="14090075" y="11092024"/>
            <a:ext cx="3965506" cy="2485426"/>
          </a:xfrm>
          <a:prstGeom prst="rect">
            <a:avLst/>
          </a:prstGeom>
          <a:noFill/>
          <a:ln>
            <a:noFill/>
          </a:ln>
        </p:spPr>
      </p:pic>
      <p:pic>
        <p:nvPicPr>
          <p:cNvPr id="213" name="Google Shape;213;g23312440cc2_1_608"/>
          <p:cNvPicPr preferRelativeResize="0"/>
          <p:nvPr/>
        </p:nvPicPr>
        <p:blipFill rotWithShape="1">
          <a:blip r:embed="rId7">
            <a:alphaModFix/>
          </a:blip>
          <a:srcRect b="0" l="0" r="0" t="0"/>
          <a:stretch/>
        </p:blipFill>
        <p:spPr>
          <a:xfrm>
            <a:off x="14085925" y="14503563"/>
            <a:ext cx="11739912" cy="2485425"/>
          </a:xfrm>
          <a:prstGeom prst="rect">
            <a:avLst/>
          </a:prstGeom>
          <a:noFill/>
          <a:ln>
            <a:noFill/>
          </a:ln>
        </p:spPr>
      </p:pic>
      <p:pic>
        <p:nvPicPr>
          <p:cNvPr id="214" name="Google Shape;214;g23312440cc2_1_608"/>
          <p:cNvPicPr preferRelativeResize="0"/>
          <p:nvPr/>
        </p:nvPicPr>
        <p:blipFill rotWithShape="1">
          <a:blip r:embed="rId8">
            <a:alphaModFix/>
          </a:blip>
          <a:srcRect b="0" l="0" r="0" t="0"/>
          <a:stretch/>
        </p:blipFill>
        <p:spPr>
          <a:xfrm>
            <a:off x="14090075" y="17913363"/>
            <a:ext cx="2468589" cy="2177425"/>
          </a:xfrm>
          <a:prstGeom prst="rect">
            <a:avLst/>
          </a:prstGeom>
          <a:noFill/>
          <a:ln>
            <a:noFill/>
          </a:ln>
        </p:spPr>
      </p:pic>
      <p:pic>
        <p:nvPicPr>
          <p:cNvPr id="215" name="Google Shape;215;g23312440cc2_1_608"/>
          <p:cNvPicPr preferRelativeResize="0"/>
          <p:nvPr/>
        </p:nvPicPr>
        <p:blipFill rotWithShape="1">
          <a:blip r:embed="rId9">
            <a:alphaModFix/>
          </a:blip>
          <a:srcRect b="0" l="0" r="0" t="0"/>
          <a:stretch/>
        </p:blipFill>
        <p:spPr>
          <a:xfrm>
            <a:off x="14085927" y="7370302"/>
            <a:ext cx="12714037" cy="2177425"/>
          </a:xfrm>
          <a:prstGeom prst="rect">
            <a:avLst/>
          </a:prstGeom>
          <a:noFill/>
          <a:ln>
            <a:noFill/>
          </a:ln>
        </p:spPr>
      </p:pic>
      <p:pic>
        <p:nvPicPr>
          <p:cNvPr id="216" name="Google Shape;216;g23312440cc2_1_608"/>
          <p:cNvPicPr preferRelativeResize="0"/>
          <p:nvPr/>
        </p:nvPicPr>
        <p:blipFill rotWithShape="1">
          <a:blip r:embed="rId10">
            <a:alphaModFix/>
          </a:blip>
          <a:srcRect b="0" l="0" r="0" t="0"/>
          <a:stretch/>
        </p:blipFill>
        <p:spPr>
          <a:xfrm>
            <a:off x="16854238" y="18335321"/>
            <a:ext cx="7000875" cy="1333500"/>
          </a:xfrm>
          <a:prstGeom prst="rect">
            <a:avLst/>
          </a:prstGeom>
          <a:noFill/>
          <a:ln>
            <a:noFill/>
          </a:ln>
        </p:spPr>
      </p:pic>
      <p:sp>
        <p:nvSpPr>
          <p:cNvPr id="217" name="Google Shape;217;g23312440cc2_1_608"/>
          <p:cNvSpPr txBox="1"/>
          <p:nvPr/>
        </p:nvSpPr>
        <p:spPr>
          <a:xfrm>
            <a:off x="2819882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a:t>
            </a:r>
            <a:r>
              <a:rPr b="0" i="0" lang="en-US" sz="4800" u="none" cap="none" strike="noStrike">
                <a:solidFill>
                  <a:schemeClr val="dk1"/>
                </a:solidFill>
                <a:latin typeface="Calibri"/>
                <a:ea typeface="Calibri"/>
                <a:cs typeface="Calibri"/>
                <a:sym typeface="Calibri"/>
              </a:rPr>
              <a:t>RobinRose</a:t>
            </a:r>
            <a:r>
              <a:rPr b="0" i="0" lang="en-US" sz="4400" u="none" cap="none" strike="noStrike">
                <a:solidFill>
                  <a:schemeClr val="dk1"/>
                </a:solidFill>
                <a:latin typeface="Calibri"/>
                <a:ea typeface="Calibri"/>
                <a:cs typeface="Calibri"/>
                <a:sym typeface="Calibri"/>
              </a:rPr>
              <a:t>_5, downstream from helix-turn-helix DNA binding domain protein and upstream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RobinRose_5, function unknown, e = 3e-27; NCBI, RobinRose_5, function unknown, e = 1e-32.</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57%.</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18" name="Google Shape;218;g23312440cc2_1_608"/>
          <p:cNvPicPr preferRelativeResize="0"/>
          <p:nvPr/>
        </p:nvPicPr>
        <p:blipFill rotWithShape="1">
          <a:blip r:embed="rId12">
            <a:alphaModFix/>
          </a:blip>
          <a:srcRect b="0" l="0" r="0" t="0"/>
          <a:stretch/>
        </p:blipFill>
        <p:spPr>
          <a:xfrm>
            <a:off x="32959975" y="9547722"/>
            <a:ext cx="2468600" cy="2902603"/>
          </a:xfrm>
          <a:prstGeom prst="rect">
            <a:avLst/>
          </a:prstGeom>
          <a:noFill/>
          <a:ln>
            <a:noFill/>
          </a:ln>
        </p:spPr>
      </p:pic>
      <p:pic>
        <p:nvPicPr>
          <p:cNvPr id="219" name="Google Shape;219;g23312440cc2_1_608"/>
          <p:cNvPicPr preferRelativeResize="0"/>
          <p:nvPr/>
        </p:nvPicPr>
        <p:blipFill rotWithShape="1">
          <a:blip r:embed="rId13">
            <a:alphaModFix/>
          </a:blip>
          <a:srcRect b="0" l="0" r="0" t="0"/>
          <a:stretch/>
        </p:blipFill>
        <p:spPr>
          <a:xfrm>
            <a:off x="29164438" y="13990725"/>
            <a:ext cx="7562850" cy="1257300"/>
          </a:xfrm>
          <a:prstGeom prst="rect">
            <a:avLst/>
          </a:prstGeom>
          <a:noFill/>
          <a:ln>
            <a:noFill/>
          </a:ln>
        </p:spPr>
      </p:pic>
      <p:pic>
        <p:nvPicPr>
          <p:cNvPr id="220" name="Google Shape;220;g23312440cc2_1_608"/>
          <p:cNvPicPr preferRelativeResize="0"/>
          <p:nvPr/>
        </p:nvPicPr>
        <p:blipFill rotWithShape="1">
          <a:blip r:embed="rId14">
            <a:alphaModFix/>
          </a:blip>
          <a:srcRect b="0" l="0" r="0" t="0"/>
          <a:stretch/>
        </p:blipFill>
        <p:spPr>
          <a:xfrm>
            <a:off x="29189763" y="15579600"/>
            <a:ext cx="13001625" cy="333375"/>
          </a:xfrm>
          <a:prstGeom prst="rect">
            <a:avLst/>
          </a:prstGeom>
          <a:noFill/>
          <a:ln>
            <a:noFill/>
          </a:ln>
        </p:spPr>
      </p:pic>
      <p:pic>
        <p:nvPicPr>
          <p:cNvPr id="221" name="Google Shape;221;g23312440cc2_1_608"/>
          <p:cNvPicPr preferRelativeResize="0"/>
          <p:nvPr/>
        </p:nvPicPr>
        <p:blipFill rotWithShape="1">
          <a:blip r:embed="rId15">
            <a:alphaModFix/>
          </a:blip>
          <a:srcRect b="0" l="0" r="0" t="0"/>
          <a:stretch/>
        </p:blipFill>
        <p:spPr>
          <a:xfrm>
            <a:off x="28525454" y="17349811"/>
            <a:ext cx="6576484" cy="2177400"/>
          </a:xfrm>
          <a:prstGeom prst="rect">
            <a:avLst/>
          </a:prstGeom>
          <a:noFill/>
          <a:ln>
            <a:noFill/>
          </a:ln>
        </p:spPr>
      </p:pic>
      <p:pic>
        <p:nvPicPr>
          <p:cNvPr id="222" name="Google Shape;222;g23312440cc2_1_608"/>
          <p:cNvPicPr preferRelativeResize="0"/>
          <p:nvPr/>
        </p:nvPicPr>
        <p:blipFill rotWithShape="1">
          <a:blip r:embed="rId16">
            <a:alphaModFix/>
          </a:blip>
          <a:srcRect b="0" l="0" r="0" t="0"/>
          <a:stretch/>
        </p:blipFill>
        <p:spPr>
          <a:xfrm>
            <a:off x="35428567" y="17308275"/>
            <a:ext cx="8231986" cy="1524000"/>
          </a:xfrm>
          <a:prstGeom prst="rect">
            <a:avLst/>
          </a:prstGeom>
          <a:noFill/>
          <a:ln>
            <a:noFill/>
          </a:ln>
        </p:spPr>
      </p:pic>
      <p:pic>
        <p:nvPicPr>
          <p:cNvPr id="223" name="Google Shape;223;g23312440cc2_1_608"/>
          <p:cNvPicPr preferRelativeResize="0"/>
          <p:nvPr/>
        </p:nvPicPr>
        <p:blipFill rotWithShape="1">
          <a:blip r:embed="rId17">
            <a:alphaModFix/>
          </a:blip>
          <a:srcRect b="0" l="0" r="0" t="0"/>
          <a:stretch/>
        </p:blipFill>
        <p:spPr>
          <a:xfrm>
            <a:off x="32094973" y="19668826"/>
            <a:ext cx="8231975" cy="2345549"/>
          </a:xfrm>
          <a:prstGeom prst="rect">
            <a:avLst/>
          </a:prstGeom>
          <a:noFill/>
          <a:ln>
            <a:noFill/>
          </a:ln>
        </p:spPr>
      </p:pic>
      <p:pic>
        <p:nvPicPr>
          <p:cNvPr id="224" name="Google Shape;224;g23312440cc2_1_608"/>
          <p:cNvPicPr preferRelativeResize="0"/>
          <p:nvPr/>
        </p:nvPicPr>
        <p:blipFill rotWithShape="1">
          <a:blip r:embed="rId18">
            <a:alphaModFix/>
          </a:blip>
          <a:srcRect b="0" l="0" r="0" t="0"/>
          <a:stretch/>
        </p:blipFill>
        <p:spPr>
          <a:xfrm>
            <a:off x="1313681" y="8454475"/>
            <a:ext cx="1871379" cy="2485425"/>
          </a:xfrm>
          <a:prstGeom prst="rect">
            <a:avLst/>
          </a:prstGeom>
          <a:noFill/>
          <a:ln>
            <a:noFill/>
          </a:ln>
        </p:spPr>
      </p:pic>
      <p:sp>
        <p:nvSpPr>
          <p:cNvPr id="225" name="Google Shape;225;g23312440cc2_1_608"/>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9" name="Shape 1689"/>
        <p:cNvGrpSpPr/>
        <p:nvPr/>
      </p:nvGrpSpPr>
      <p:grpSpPr>
        <a:xfrm>
          <a:off x="0" y="0"/>
          <a:ext cx="0" cy="0"/>
          <a:chOff x="0" y="0"/>
          <a:chExt cx="0" cy="0"/>
        </a:xfrm>
      </p:grpSpPr>
      <p:sp>
        <p:nvSpPr>
          <p:cNvPr id="1690" name="Google Shape;1690;g23cfcc5533f_2_51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#58</a:t>
            </a:r>
            <a:r>
              <a:rPr lang="en-US" sz="10080"/>
              <a:t>	Start:	</a:t>
            </a:r>
            <a:r>
              <a:rPr lang="en-US" sz="10080">
                <a:solidFill>
                  <a:srgbClr val="C27BA0"/>
                </a:solidFill>
                <a:highlight>
                  <a:srgbClr val="FFFF00"/>
                </a:highlight>
              </a:rPr>
              <a:t>37729</a:t>
            </a:r>
            <a:r>
              <a:rPr lang="en-US" sz="10080"/>
              <a:t>	Stop: </a:t>
            </a:r>
            <a:r>
              <a:rPr lang="en-US" sz="10080">
                <a:solidFill>
                  <a:srgbClr val="C27BA0"/>
                </a:solidFill>
              </a:rPr>
              <a:t>37433</a:t>
            </a:r>
            <a:r>
              <a:rPr lang="en-US" sz="10080"/>
              <a:t>			</a:t>
            </a:r>
            <a:br>
              <a:rPr lang="en-US" sz="10080"/>
            </a:br>
            <a:r>
              <a:rPr lang="en-US" sz="6480"/>
              <a:t>*</a:t>
            </a:r>
            <a:r>
              <a:rPr lang="en-US" sz="7200"/>
              <a:t>Highlight start if changed from original call*</a:t>
            </a:r>
            <a:endParaRPr sz="10080"/>
          </a:p>
        </p:txBody>
      </p:sp>
      <p:sp>
        <p:nvSpPr>
          <p:cNvPr id="1691" name="Google Shape;1691;g23cfcc5533f_2_512"/>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Reverse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Genemark is favored</a:t>
            </a:r>
            <a:endParaRPr sz="4400"/>
          </a:p>
          <a:p>
            <a:pPr indent="0" lvl="0" marL="0" rtl="0" algn="l">
              <a:lnSpc>
                <a:spcPct val="90000"/>
              </a:lnSpc>
              <a:spcBef>
                <a:spcPts val="3600"/>
              </a:spcBef>
              <a:spcAft>
                <a:spcPts val="0"/>
              </a:spcAft>
              <a:buClr>
                <a:schemeClr val="dk1"/>
              </a:buClr>
              <a:buSzPts val="4400"/>
              <a:buNone/>
            </a:pPr>
            <a:r>
              <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a:p>
          <a:p>
            <a:pPr indent="0" lvl="0" marL="0" rtl="0" algn="l">
              <a:lnSpc>
                <a:spcPct val="90000"/>
              </a:lnSpc>
              <a:spcBef>
                <a:spcPts val="3600"/>
              </a:spcBef>
              <a:spcAft>
                <a:spcPts val="0"/>
              </a:spcAft>
              <a:buClr>
                <a:schemeClr val="dk1"/>
              </a:buClr>
              <a:buSzPts val="4800"/>
              <a:buNone/>
            </a:pPr>
            <a:r>
              <a:rPr lang="en-US" sz="4800"/>
              <a:t>	phagesdb: Tempo, e-value: 1e-45</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RobinRose, e-value: 2e-55, Percent Identity: 98.84%</a:t>
            </a:r>
            <a:endParaRPr sz="4800"/>
          </a:p>
          <a:p>
            <a:pPr indent="0" lvl="0" marL="0" rtl="0" algn="l">
              <a:lnSpc>
                <a:spcPct val="90000"/>
              </a:lnSpc>
              <a:spcBef>
                <a:spcPts val="3600"/>
              </a:spcBef>
              <a:spcAft>
                <a:spcPts val="0"/>
              </a:spcAft>
              <a:buClr>
                <a:schemeClr val="dk1"/>
              </a:buClr>
              <a:buSzPts val="4800"/>
              <a:buNone/>
            </a:pPr>
            <a:r>
              <a:t/>
            </a:r>
            <a:endParaRPr sz="4800"/>
          </a:p>
        </p:txBody>
      </p:sp>
      <p:sp>
        <p:nvSpPr>
          <p:cNvPr id="1692" name="Google Shape;1692;g23cfcc5533f_2_512"/>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z-score: 2.531   Final score: -3.589</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Not best score. 37729 has best scores.</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All are not  1:1 ratio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RobinRose, 1:14, e-value: 2e-55.</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 Phagesdb: Tempo, 1:13, e-value: 1e-45.</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CandC in track 77. Has most annotated start, but does not call it.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693" name="Google Shape;1693;g23cfcc5533f_2_512"/>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pham:71865 as RobinRose_58 and Tempo_56. Tempo and RobinRose downstream from HNH endonuclease.</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 Robinrose function unknown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 RobinRose, Kelcole: hypothetical proteins</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41-80 spread. Many significant hits over 80. Top hit, probability: 98.98 e-value: 1.3e-8. no evidence of membrane protein.</a:t>
            </a:r>
            <a:endParaRPr b="0" i="0" sz="4400" u="none" cap="none" strike="noStrike">
              <a:solidFill>
                <a:schemeClr val="dk1"/>
              </a:solidFill>
              <a:latin typeface="Calibri"/>
              <a:ea typeface="Calibri"/>
              <a:cs typeface="Calibri"/>
              <a:sym typeface="Calibri"/>
            </a:endParaRPr>
          </a:p>
        </p:txBody>
      </p:sp>
      <p:pic>
        <p:nvPicPr>
          <p:cNvPr id="1694" name="Google Shape;1694;g23cfcc5533f_2_512"/>
          <p:cNvPicPr preferRelativeResize="0"/>
          <p:nvPr/>
        </p:nvPicPr>
        <p:blipFill rotWithShape="1">
          <a:blip r:embed="rId4">
            <a:alphaModFix/>
          </a:blip>
          <a:srcRect b="0" l="0" r="0" t="0"/>
          <a:stretch/>
        </p:blipFill>
        <p:spPr>
          <a:xfrm>
            <a:off x="1227881" y="6754228"/>
            <a:ext cx="8552400" cy="1367275"/>
          </a:xfrm>
          <a:prstGeom prst="rect">
            <a:avLst/>
          </a:prstGeom>
          <a:noFill/>
          <a:ln>
            <a:noFill/>
          </a:ln>
        </p:spPr>
      </p:pic>
      <p:pic>
        <p:nvPicPr>
          <p:cNvPr id="1695" name="Google Shape;1695;g23cfcc5533f_2_512"/>
          <p:cNvPicPr preferRelativeResize="0"/>
          <p:nvPr/>
        </p:nvPicPr>
        <p:blipFill rotWithShape="1">
          <a:blip r:embed="rId5">
            <a:alphaModFix/>
          </a:blip>
          <a:srcRect b="0" l="0" r="0" t="0"/>
          <a:stretch/>
        </p:blipFill>
        <p:spPr>
          <a:xfrm>
            <a:off x="254482" y="15043972"/>
            <a:ext cx="8747620" cy="1367275"/>
          </a:xfrm>
          <a:prstGeom prst="rect">
            <a:avLst/>
          </a:prstGeom>
          <a:noFill/>
          <a:ln>
            <a:noFill/>
          </a:ln>
        </p:spPr>
      </p:pic>
      <p:pic>
        <p:nvPicPr>
          <p:cNvPr id="1696" name="Google Shape;1696;g23cfcc5533f_2_512"/>
          <p:cNvPicPr preferRelativeResize="0"/>
          <p:nvPr/>
        </p:nvPicPr>
        <p:blipFill rotWithShape="1">
          <a:blip r:embed="rId6">
            <a:alphaModFix/>
          </a:blip>
          <a:srcRect b="0" l="0" r="0" t="0"/>
          <a:stretch/>
        </p:blipFill>
        <p:spPr>
          <a:xfrm>
            <a:off x="13713613" y="18923443"/>
            <a:ext cx="7200900" cy="1590675"/>
          </a:xfrm>
          <a:prstGeom prst="rect">
            <a:avLst/>
          </a:prstGeom>
          <a:noFill/>
          <a:ln>
            <a:noFill/>
          </a:ln>
        </p:spPr>
      </p:pic>
      <p:pic>
        <p:nvPicPr>
          <p:cNvPr id="1697" name="Google Shape;1697;g23cfcc5533f_2_512"/>
          <p:cNvPicPr preferRelativeResize="0"/>
          <p:nvPr/>
        </p:nvPicPr>
        <p:blipFill rotWithShape="1">
          <a:blip r:embed="rId7">
            <a:alphaModFix/>
          </a:blip>
          <a:srcRect b="0" l="0" r="0" t="0"/>
          <a:stretch/>
        </p:blipFill>
        <p:spPr>
          <a:xfrm>
            <a:off x="14466488" y="6464118"/>
            <a:ext cx="6448035" cy="3602183"/>
          </a:xfrm>
          <a:prstGeom prst="rect">
            <a:avLst/>
          </a:prstGeom>
          <a:noFill/>
          <a:ln>
            <a:noFill/>
          </a:ln>
        </p:spPr>
      </p:pic>
      <p:pic>
        <p:nvPicPr>
          <p:cNvPr id="1698" name="Google Shape;1698;g23cfcc5533f_2_512"/>
          <p:cNvPicPr preferRelativeResize="0"/>
          <p:nvPr/>
        </p:nvPicPr>
        <p:blipFill rotWithShape="1">
          <a:blip r:embed="rId8">
            <a:alphaModFix/>
          </a:blip>
          <a:srcRect b="0" l="0" r="0" t="0"/>
          <a:stretch/>
        </p:blipFill>
        <p:spPr>
          <a:xfrm>
            <a:off x="32800" y="19028413"/>
            <a:ext cx="11477625" cy="1628775"/>
          </a:xfrm>
          <a:prstGeom prst="rect">
            <a:avLst/>
          </a:prstGeom>
          <a:noFill/>
          <a:ln>
            <a:noFill/>
          </a:ln>
        </p:spPr>
      </p:pic>
      <p:pic>
        <p:nvPicPr>
          <p:cNvPr id="1699" name="Google Shape;1699;g23cfcc5533f_2_512"/>
          <p:cNvPicPr preferRelativeResize="0"/>
          <p:nvPr/>
        </p:nvPicPr>
        <p:blipFill rotWithShape="1">
          <a:blip r:embed="rId9">
            <a:alphaModFix/>
          </a:blip>
          <a:srcRect b="0" l="0" r="0" t="0"/>
          <a:stretch/>
        </p:blipFill>
        <p:spPr>
          <a:xfrm>
            <a:off x="14590988" y="13086518"/>
            <a:ext cx="4102283" cy="3602181"/>
          </a:xfrm>
          <a:prstGeom prst="rect">
            <a:avLst/>
          </a:prstGeom>
          <a:noFill/>
          <a:ln>
            <a:noFill/>
          </a:ln>
        </p:spPr>
      </p:pic>
      <p:pic>
        <p:nvPicPr>
          <p:cNvPr id="1700" name="Google Shape;1700;g23cfcc5533f_2_512"/>
          <p:cNvPicPr preferRelativeResize="0"/>
          <p:nvPr/>
        </p:nvPicPr>
        <p:blipFill rotWithShape="1">
          <a:blip r:embed="rId10">
            <a:alphaModFix/>
          </a:blip>
          <a:srcRect b="0" l="0" r="0" t="0"/>
          <a:stretch/>
        </p:blipFill>
        <p:spPr>
          <a:xfrm>
            <a:off x="20020338" y="13258506"/>
            <a:ext cx="4231515" cy="3602182"/>
          </a:xfrm>
          <a:prstGeom prst="rect">
            <a:avLst/>
          </a:prstGeom>
          <a:noFill/>
          <a:ln>
            <a:noFill/>
          </a:ln>
        </p:spPr>
      </p:pic>
      <p:pic>
        <p:nvPicPr>
          <p:cNvPr id="1701" name="Google Shape;1701;g23cfcc5533f_2_512"/>
          <p:cNvPicPr preferRelativeResize="0"/>
          <p:nvPr/>
        </p:nvPicPr>
        <p:blipFill rotWithShape="1">
          <a:blip r:embed="rId5">
            <a:alphaModFix/>
          </a:blip>
          <a:srcRect b="0" l="0" r="0" t="0"/>
          <a:stretch/>
        </p:blipFill>
        <p:spPr>
          <a:xfrm>
            <a:off x="30182132" y="13416422"/>
            <a:ext cx="8747620" cy="1367275"/>
          </a:xfrm>
          <a:prstGeom prst="rect">
            <a:avLst/>
          </a:prstGeom>
          <a:noFill/>
          <a:ln>
            <a:noFill/>
          </a:ln>
        </p:spPr>
      </p:pic>
      <p:pic>
        <p:nvPicPr>
          <p:cNvPr id="1702" name="Google Shape;1702;g23cfcc5533f_2_512"/>
          <p:cNvPicPr preferRelativeResize="0"/>
          <p:nvPr/>
        </p:nvPicPr>
        <p:blipFill rotWithShape="1">
          <a:blip r:embed="rId8">
            <a:alphaModFix/>
          </a:blip>
          <a:srcRect b="0" l="0" r="0" t="0"/>
          <a:stretch/>
        </p:blipFill>
        <p:spPr>
          <a:xfrm>
            <a:off x="29134263" y="16860663"/>
            <a:ext cx="11477625" cy="1628775"/>
          </a:xfrm>
          <a:prstGeom prst="rect">
            <a:avLst/>
          </a:prstGeom>
          <a:noFill/>
          <a:ln>
            <a:noFill/>
          </a:ln>
        </p:spPr>
      </p:pic>
      <p:pic>
        <p:nvPicPr>
          <p:cNvPr id="1703" name="Google Shape;1703;g23cfcc5533f_2_512"/>
          <p:cNvPicPr preferRelativeResize="0"/>
          <p:nvPr/>
        </p:nvPicPr>
        <p:blipFill rotWithShape="1">
          <a:blip r:embed="rId11">
            <a:alphaModFix/>
          </a:blip>
          <a:srcRect b="0" l="0" r="0" t="0"/>
          <a:stretch/>
        </p:blipFill>
        <p:spPr>
          <a:xfrm>
            <a:off x="34566375" y="8832050"/>
            <a:ext cx="2426022" cy="2940851"/>
          </a:xfrm>
          <a:prstGeom prst="rect">
            <a:avLst/>
          </a:prstGeom>
          <a:noFill/>
          <a:ln>
            <a:noFill/>
          </a:ln>
        </p:spPr>
      </p:pic>
      <p:pic>
        <p:nvPicPr>
          <p:cNvPr id="1704" name="Google Shape;1704;g23cfcc5533f_2_512"/>
          <p:cNvPicPr preferRelativeResize="0"/>
          <p:nvPr/>
        </p:nvPicPr>
        <p:blipFill rotWithShape="1">
          <a:blip r:embed="rId12">
            <a:alphaModFix/>
          </a:blip>
          <a:srcRect b="0" l="0" r="0" t="0"/>
          <a:stretch/>
        </p:blipFill>
        <p:spPr>
          <a:xfrm>
            <a:off x="39176476" y="24071254"/>
            <a:ext cx="4231500" cy="2856546"/>
          </a:xfrm>
          <a:prstGeom prst="rect">
            <a:avLst/>
          </a:prstGeom>
          <a:noFill/>
          <a:ln>
            <a:noFill/>
          </a:ln>
        </p:spPr>
      </p:pic>
      <p:pic>
        <p:nvPicPr>
          <p:cNvPr id="1705" name="Google Shape;1705;g23cfcc5533f_2_512"/>
          <p:cNvPicPr preferRelativeResize="0"/>
          <p:nvPr/>
        </p:nvPicPr>
        <p:blipFill rotWithShape="1">
          <a:blip r:embed="rId13">
            <a:alphaModFix/>
          </a:blip>
          <a:srcRect b="0" l="0" r="0" t="0"/>
          <a:stretch/>
        </p:blipFill>
        <p:spPr>
          <a:xfrm>
            <a:off x="35823678" y="21189193"/>
            <a:ext cx="6134097" cy="2797308"/>
          </a:xfrm>
          <a:prstGeom prst="rect">
            <a:avLst/>
          </a:prstGeom>
          <a:noFill/>
          <a:ln>
            <a:noFill/>
          </a:ln>
        </p:spPr>
      </p:pic>
      <p:pic>
        <p:nvPicPr>
          <p:cNvPr id="1706" name="Google Shape;1706;g23cfcc5533f_2_512"/>
          <p:cNvPicPr preferRelativeResize="0"/>
          <p:nvPr/>
        </p:nvPicPr>
        <p:blipFill rotWithShape="1">
          <a:blip r:embed="rId14">
            <a:alphaModFix/>
          </a:blip>
          <a:srcRect b="0" l="0" r="0" t="0"/>
          <a:stretch/>
        </p:blipFill>
        <p:spPr>
          <a:xfrm>
            <a:off x="32889978" y="25283301"/>
            <a:ext cx="6134098" cy="1304925"/>
          </a:xfrm>
          <a:prstGeom prst="rect">
            <a:avLst/>
          </a:prstGeom>
          <a:noFill/>
          <a:ln>
            <a:noFill/>
          </a:ln>
        </p:spPr>
      </p:pic>
      <p:pic>
        <p:nvPicPr>
          <p:cNvPr id="1707" name="Google Shape;1707;g23cfcc5533f_2_512"/>
          <p:cNvPicPr preferRelativeResize="0"/>
          <p:nvPr/>
        </p:nvPicPr>
        <p:blipFill rotWithShape="1">
          <a:blip r:embed="rId15">
            <a:alphaModFix/>
          </a:blip>
          <a:srcRect b="0" l="0" r="0" t="0"/>
          <a:stretch/>
        </p:blipFill>
        <p:spPr>
          <a:xfrm>
            <a:off x="28898488" y="21189188"/>
            <a:ext cx="5791200" cy="3400425"/>
          </a:xfrm>
          <a:prstGeom prst="rect">
            <a:avLst/>
          </a:prstGeom>
          <a:noFill/>
          <a:ln>
            <a:noFill/>
          </a:ln>
        </p:spPr>
      </p:pic>
      <p:pic>
        <p:nvPicPr>
          <p:cNvPr id="1708" name="Google Shape;1708;g23cfcc5533f_2_512"/>
          <p:cNvPicPr preferRelativeResize="0"/>
          <p:nvPr/>
        </p:nvPicPr>
        <p:blipFill rotWithShape="1">
          <a:blip r:embed="rId16">
            <a:alphaModFix/>
          </a:blip>
          <a:srcRect b="0" l="0" r="0" t="0"/>
          <a:stretch/>
        </p:blipFill>
        <p:spPr>
          <a:xfrm>
            <a:off x="21107400" y="18489444"/>
            <a:ext cx="4895745" cy="538981"/>
          </a:xfrm>
          <a:prstGeom prst="rect">
            <a:avLst/>
          </a:prstGeom>
          <a:noFill/>
          <a:ln>
            <a:noFill/>
          </a:ln>
        </p:spPr>
      </p:pic>
      <p:pic>
        <p:nvPicPr>
          <p:cNvPr id="1709" name="Google Shape;1709;g23cfcc5533f_2_512"/>
          <p:cNvPicPr preferRelativeResize="0"/>
          <p:nvPr/>
        </p:nvPicPr>
        <p:blipFill rotWithShape="1">
          <a:blip r:embed="rId17">
            <a:alphaModFix/>
          </a:blip>
          <a:srcRect b="0" l="0" r="0" t="0"/>
          <a:stretch/>
        </p:blipFill>
        <p:spPr>
          <a:xfrm>
            <a:off x="19286152" y="20657174"/>
            <a:ext cx="7040389" cy="1043025"/>
          </a:xfrm>
          <a:prstGeom prst="rect">
            <a:avLst/>
          </a:prstGeom>
          <a:noFill/>
          <a:ln>
            <a:noFill/>
          </a:ln>
        </p:spPr>
      </p:pic>
      <p:sp>
        <p:nvSpPr>
          <p:cNvPr id="1710" name="Google Shape;1710;g23cfcc5533f_2_512"/>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pic>
        <p:nvPicPr>
          <p:cNvPr id="1711" name="Google Shape;1711;g23cfcc5533f_2_512"/>
          <p:cNvPicPr preferRelativeResize="0"/>
          <p:nvPr/>
        </p:nvPicPr>
        <p:blipFill rotWithShape="1">
          <a:blip r:embed="rId18">
            <a:alphaModFix/>
          </a:blip>
          <a:srcRect b="0" l="0" r="0" t="0"/>
          <a:stretch/>
        </p:blipFill>
        <p:spPr>
          <a:xfrm>
            <a:off x="2639024" y="9201890"/>
            <a:ext cx="3215329" cy="29408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id="1717" name="Google Shape;1717;g23cfcc5533f_2_614"/>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#59</a:t>
            </a:r>
            <a:r>
              <a:rPr lang="en-US" sz="10080"/>
              <a:t>	Start: </a:t>
            </a:r>
            <a:r>
              <a:rPr lang="en-US" sz="10080">
                <a:solidFill>
                  <a:srgbClr val="0B5394"/>
                </a:solidFill>
              </a:rPr>
              <a:t>39618</a:t>
            </a:r>
            <a:r>
              <a:rPr lang="en-US" sz="10080"/>
              <a:t>		Stop: </a:t>
            </a:r>
            <a:r>
              <a:rPr lang="en-US" sz="10080">
                <a:solidFill>
                  <a:srgbClr val="0B5394"/>
                </a:solidFill>
              </a:rPr>
              <a:t>37729</a:t>
            </a:r>
            <a:r>
              <a:rPr lang="en-US" sz="10080"/>
              <a:t>		</a:t>
            </a:r>
            <a:br>
              <a:rPr lang="en-US" sz="10080"/>
            </a:br>
            <a:r>
              <a:rPr lang="en-US" sz="6480"/>
              <a:t>*</a:t>
            </a:r>
            <a:r>
              <a:rPr lang="en-US" sz="7200"/>
              <a:t>Highlight start if changed from original call*</a:t>
            </a:r>
            <a:endParaRPr sz="10080"/>
          </a:p>
        </p:txBody>
      </p:sp>
      <p:sp>
        <p:nvSpPr>
          <p:cNvPr id="1718" name="Google Shape;1718;g23cfcc5533f_2_614"/>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719" name="Google Shape;1719;g23cfcc5533f_2_614"/>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z=2.474, final=-3.709</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Tempo- Evalue: 0.0,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0.0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Does not have 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Calibri"/>
              <a:ea typeface="Calibri"/>
              <a:cs typeface="Calibri"/>
              <a:sym typeface="Calibri"/>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720" name="Google Shape;1720;g23cfcc5533f_2_614"/>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Endonuclease Cas4</a:t>
            </a:r>
            <a:endParaRPr b="1" i="0" sz="66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2800"/>
              <a:buFont typeface="Arial"/>
              <a:buNone/>
            </a:pP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Tempo_57 and RobinRose_59, upstream of HNH endonuclease, downstream of HNH endonuclease and DNA binding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Tempo_57,  e= 0.0 , function unknown, phagesdb;  Phage RobinRose, hypothetical protein, e= 0.0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hits- 4IC1_D, uncharacterized protein, prob= 99.33, e= 2.8e-10, approx. coverage= ~33%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721" name="Google Shape;1721;g23cfcc5533f_2_614"/>
          <p:cNvPicPr preferRelativeResize="0"/>
          <p:nvPr/>
        </p:nvPicPr>
        <p:blipFill rotWithShape="1">
          <a:blip r:embed="rId4">
            <a:alphaModFix/>
          </a:blip>
          <a:srcRect b="0" l="0" r="0" t="0"/>
          <a:stretch/>
        </p:blipFill>
        <p:spPr>
          <a:xfrm>
            <a:off x="7940050" y="4591150"/>
            <a:ext cx="5152500" cy="665970"/>
          </a:xfrm>
          <a:prstGeom prst="rect">
            <a:avLst/>
          </a:prstGeom>
          <a:noFill/>
          <a:ln>
            <a:noFill/>
          </a:ln>
        </p:spPr>
      </p:pic>
      <p:pic>
        <p:nvPicPr>
          <p:cNvPr id="1722" name="Google Shape;1722;g23cfcc5533f_2_614"/>
          <p:cNvPicPr preferRelativeResize="0"/>
          <p:nvPr/>
        </p:nvPicPr>
        <p:blipFill rotWithShape="1">
          <a:blip r:embed="rId5">
            <a:alphaModFix/>
          </a:blip>
          <a:srcRect b="0" l="0" r="0" t="0"/>
          <a:stretch/>
        </p:blipFill>
        <p:spPr>
          <a:xfrm>
            <a:off x="768928" y="6783127"/>
            <a:ext cx="1529382" cy="2177425"/>
          </a:xfrm>
          <a:prstGeom prst="rect">
            <a:avLst/>
          </a:prstGeom>
          <a:noFill/>
          <a:ln>
            <a:noFill/>
          </a:ln>
        </p:spPr>
      </p:pic>
      <p:pic>
        <p:nvPicPr>
          <p:cNvPr id="1723" name="Google Shape;1723;g23cfcc5533f_2_614"/>
          <p:cNvPicPr preferRelativeResize="0"/>
          <p:nvPr/>
        </p:nvPicPr>
        <p:blipFill rotWithShape="1">
          <a:blip r:embed="rId6">
            <a:alphaModFix/>
          </a:blip>
          <a:srcRect b="0" l="0" r="0" t="0"/>
          <a:stretch/>
        </p:blipFill>
        <p:spPr>
          <a:xfrm>
            <a:off x="2504754" y="6783127"/>
            <a:ext cx="6715913" cy="2177425"/>
          </a:xfrm>
          <a:prstGeom prst="rect">
            <a:avLst/>
          </a:prstGeom>
          <a:noFill/>
          <a:ln>
            <a:noFill/>
          </a:ln>
        </p:spPr>
      </p:pic>
      <p:pic>
        <p:nvPicPr>
          <p:cNvPr id="1724" name="Google Shape;1724;g23cfcc5533f_2_614"/>
          <p:cNvPicPr preferRelativeResize="0"/>
          <p:nvPr/>
        </p:nvPicPr>
        <p:blipFill rotWithShape="1">
          <a:blip r:embed="rId7">
            <a:alphaModFix/>
          </a:blip>
          <a:srcRect b="0" l="0" r="0" t="0"/>
          <a:stretch/>
        </p:blipFill>
        <p:spPr>
          <a:xfrm>
            <a:off x="220375" y="11065973"/>
            <a:ext cx="12003601" cy="1205350"/>
          </a:xfrm>
          <a:prstGeom prst="rect">
            <a:avLst/>
          </a:prstGeom>
          <a:noFill/>
          <a:ln>
            <a:noFill/>
          </a:ln>
        </p:spPr>
      </p:pic>
      <p:pic>
        <p:nvPicPr>
          <p:cNvPr id="1725" name="Google Shape;1725;g23cfcc5533f_2_614"/>
          <p:cNvPicPr preferRelativeResize="0"/>
          <p:nvPr/>
        </p:nvPicPr>
        <p:blipFill rotWithShape="1">
          <a:blip r:embed="rId8">
            <a:alphaModFix/>
          </a:blip>
          <a:srcRect b="0" l="0" r="0" t="0"/>
          <a:stretch/>
        </p:blipFill>
        <p:spPr>
          <a:xfrm>
            <a:off x="220389" y="15043333"/>
            <a:ext cx="11860275" cy="1986950"/>
          </a:xfrm>
          <a:prstGeom prst="rect">
            <a:avLst/>
          </a:prstGeom>
          <a:noFill/>
          <a:ln>
            <a:noFill/>
          </a:ln>
        </p:spPr>
      </p:pic>
      <p:pic>
        <p:nvPicPr>
          <p:cNvPr id="1726" name="Google Shape;1726;g23cfcc5533f_2_614"/>
          <p:cNvPicPr preferRelativeResize="0"/>
          <p:nvPr/>
        </p:nvPicPr>
        <p:blipFill rotWithShape="1">
          <a:blip r:embed="rId9">
            <a:alphaModFix/>
          </a:blip>
          <a:srcRect b="0" l="0" r="0" t="0"/>
          <a:stretch/>
        </p:blipFill>
        <p:spPr>
          <a:xfrm>
            <a:off x="16928351" y="5358368"/>
            <a:ext cx="7000335" cy="3602182"/>
          </a:xfrm>
          <a:prstGeom prst="rect">
            <a:avLst/>
          </a:prstGeom>
          <a:noFill/>
          <a:ln>
            <a:noFill/>
          </a:ln>
        </p:spPr>
      </p:pic>
      <p:pic>
        <p:nvPicPr>
          <p:cNvPr id="1727" name="Google Shape;1727;g23cfcc5533f_2_614"/>
          <p:cNvPicPr preferRelativeResize="0"/>
          <p:nvPr/>
        </p:nvPicPr>
        <p:blipFill rotWithShape="1">
          <a:blip r:embed="rId10">
            <a:alphaModFix/>
          </a:blip>
          <a:srcRect b="0" l="0" r="0" t="0"/>
          <a:stretch/>
        </p:blipFill>
        <p:spPr>
          <a:xfrm>
            <a:off x="21289279" y="12271327"/>
            <a:ext cx="3513998" cy="4795800"/>
          </a:xfrm>
          <a:prstGeom prst="rect">
            <a:avLst/>
          </a:prstGeom>
          <a:noFill/>
          <a:ln>
            <a:noFill/>
          </a:ln>
        </p:spPr>
      </p:pic>
      <p:pic>
        <p:nvPicPr>
          <p:cNvPr id="1728" name="Google Shape;1728;g23cfcc5533f_2_614"/>
          <p:cNvPicPr preferRelativeResize="0"/>
          <p:nvPr/>
        </p:nvPicPr>
        <p:blipFill rotWithShape="1">
          <a:blip r:embed="rId11">
            <a:alphaModFix/>
          </a:blip>
          <a:srcRect b="0" l="0" r="0" t="0"/>
          <a:stretch/>
        </p:blipFill>
        <p:spPr>
          <a:xfrm>
            <a:off x="14522851" y="12271327"/>
            <a:ext cx="4214662" cy="4795802"/>
          </a:xfrm>
          <a:prstGeom prst="rect">
            <a:avLst/>
          </a:prstGeom>
          <a:noFill/>
          <a:ln>
            <a:noFill/>
          </a:ln>
        </p:spPr>
      </p:pic>
      <p:pic>
        <p:nvPicPr>
          <p:cNvPr id="1729" name="Google Shape;1729;g23cfcc5533f_2_614"/>
          <p:cNvPicPr preferRelativeResize="0"/>
          <p:nvPr/>
        </p:nvPicPr>
        <p:blipFill rotWithShape="1">
          <a:blip r:embed="rId12">
            <a:alphaModFix/>
          </a:blip>
          <a:srcRect b="0" l="0" r="0" t="0"/>
          <a:stretch/>
        </p:blipFill>
        <p:spPr>
          <a:xfrm>
            <a:off x="13010676" y="18612518"/>
            <a:ext cx="7239000" cy="1838325"/>
          </a:xfrm>
          <a:prstGeom prst="rect">
            <a:avLst/>
          </a:prstGeom>
          <a:noFill/>
          <a:ln>
            <a:noFill/>
          </a:ln>
        </p:spPr>
      </p:pic>
      <p:pic>
        <p:nvPicPr>
          <p:cNvPr id="1730" name="Google Shape;1730;g23cfcc5533f_2_614"/>
          <p:cNvPicPr preferRelativeResize="0"/>
          <p:nvPr/>
        </p:nvPicPr>
        <p:blipFill rotWithShape="1">
          <a:blip r:embed="rId13">
            <a:alphaModFix/>
          </a:blip>
          <a:srcRect b="0" l="0" r="0" t="0"/>
          <a:stretch/>
        </p:blipFill>
        <p:spPr>
          <a:xfrm>
            <a:off x="21151325" y="18465365"/>
            <a:ext cx="5753100" cy="419100"/>
          </a:xfrm>
          <a:prstGeom prst="rect">
            <a:avLst/>
          </a:prstGeom>
          <a:noFill/>
          <a:ln>
            <a:noFill/>
          </a:ln>
        </p:spPr>
      </p:pic>
      <p:pic>
        <p:nvPicPr>
          <p:cNvPr id="1731" name="Google Shape;1731;g23cfcc5533f_2_614"/>
          <p:cNvPicPr preferRelativeResize="0"/>
          <p:nvPr/>
        </p:nvPicPr>
        <p:blipFill rotWithShape="1">
          <a:blip r:embed="rId14">
            <a:alphaModFix/>
          </a:blip>
          <a:srcRect b="0" l="0" r="0" t="0"/>
          <a:stretch/>
        </p:blipFill>
        <p:spPr>
          <a:xfrm>
            <a:off x="21289263" y="19496343"/>
            <a:ext cx="5791200" cy="714375"/>
          </a:xfrm>
          <a:prstGeom prst="rect">
            <a:avLst/>
          </a:prstGeom>
          <a:noFill/>
          <a:ln>
            <a:noFill/>
          </a:ln>
        </p:spPr>
      </p:pic>
      <p:pic>
        <p:nvPicPr>
          <p:cNvPr id="1732" name="Google Shape;1732;g23cfcc5533f_2_614"/>
          <p:cNvPicPr preferRelativeResize="0"/>
          <p:nvPr/>
        </p:nvPicPr>
        <p:blipFill rotWithShape="1">
          <a:blip r:embed="rId15">
            <a:alphaModFix/>
          </a:blip>
          <a:srcRect b="0" l="0" r="0" t="0"/>
          <a:stretch/>
        </p:blipFill>
        <p:spPr>
          <a:xfrm>
            <a:off x="38222713" y="9940231"/>
            <a:ext cx="2753865" cy="3602183"/>
          </a:xfrm>
          <a:prstGeom prst="rect">
            <a:avLst/>
          </a:prstGeom>
          <a:noFill/>
          <a:ln>
            <a:noFill/>
          </a:ln>
        </p:spPr>
      </p:pic>
      <p:pic>
        <p:nvPicPr>
          <p:cNvPr id="1733" name="Google Shape;1733;g23cfcc5533f_2_614"/>
          <p:cNvPicPr preferRelativeResize="0"/>
          <p:nvPr/>
        </p:nvPicPr>
        <p:blipFill rotWithShape="1">
          <a:blip r:embed="rId16">
            <a:alphaModFix/>
          </a:blip>
          <a:srcRect b="0" l="0" r="0" t="0"/>
          <a:stretch/>
        </p:blipFill>
        <p:spPr>
          <a:xfrm>
            <a:off x="33230763" y="15616775"/>
            <a:ext cx="9248775" cy="1428750"/>
          </a:xfrm>
          <a:prstGeom prst="rect">
            <a:avLst/>
          </a:prstGeom>
          <a:noFill/>
          <a:ln>
            <a:noFill/>
          </a:ln>
        </p:spPr>
      </p:pic>
      <p:pic>
        <p:nvPicPr>
          <p:cNvPr id="1734" name="Google Shape;1734;g23cfcc5533f_2_614"/>
          <p:cNvPicPr preferRelativeResize="0"/>
          <p:nvPr/>
        </p:nvPicPr>
        <p:blipFill rotWithShape="1">
          <a:blip r:embed="rId17">
            <a:alphaModFix/>
          </a:blip>
          <a:srcRect b="0" l="0" r="0" t="0"/>
          <a:stretch/>
        </p:blipFill>
        <p:spPr>
          <a:xfrm>
            <a:off x="26904425" y="16096134"/>
            <a:ext cx="5874867" cy="970985"/>
          </a:xfrm>
          <a:prstGeom prst="rect">
            <a:avLst/>
          </a:prstGeom>
          <a:noFill/>
          <a:ln>
            <a:noFill/>
          </a:ln>
        </p:spPr>
      </p:pic>
      <p:pic>
        <p:nvPicPr>
          <p:cNvPr id="1735" name="Google Shape;1735;g23cfcc5533f_2_614"/>
          <p:cNvPicPr preferRelativeResize="0"/>
          <p:nvPr/>
        </p:nvPicPr>
        <p:blipFill rotWithShape="1">
          <a:blip r:embed="rId18">
            <a:alphaModFix/>
          </a:blip>
          <a:srcRect b="0" l="0" r="0" t="0"/>
          <a:stretch/>
        </p:blipFill>
        <p:spPr>
          <a:xfrm>
            <a:off x="30167425" y="20127006"/>
            <a:ext cx="2867025" cy="323850"/>
          </a:xfrm>
          <a:prstGeom prst="rect">
            <a:avLst/>
          </a:prstGeom>
          <a:noFill/>
          <a:ln>
            <a:noFill/>
          </a:ln>
        </p:spPr>
      </p:pic>
      <p:pic>
        <p:nvPicPr>
          <p:cNvPr id="1736" name="Google Shape;1736;g23cfcc5533f_2_614"/>
          <p:cNvPicPr preferRelativeResize="0"/>
          <p:nvPr/>
        </p:nvPicPr>
        <p:blipFill rotWithShape="1">
          <a:blip r:embed="rId19">
            <a:alphaModFix/>
          </a:blip>
          <a:srcRect b="0" l="0" r="0" t="0"/>
          <a:stretch/>
        </p:blipFill>
        <p:spPr>
          <a:xfrm>
            <a:off x="37325969" y="20210729"/>
            <a:ext cx="5753099" cy="3852296"/>
          </a:xfrm>
          <a:prstGeom prst="rect">
            <a:avLst/>
          </a:prstGeom>
          <a:noFill/>
          <a:ln>
            <a:noFill/>
          </a:ln>
        </p:spPr>
      </p:pic>
      <p:pic>
        <p:nvPicPr>
          <p:cNvPr id="1737" name="Google Shape;1737;g23cfcc5533f_2_614"/>
          <p:cNvPicPr preferRelativeResize="0"/>
          <p:nvPr/>
        </p:nvPicPr>
        <p:blipFill rotWithShape="1">
          <a:blip r:embed="rId20">
            <a:alphaModFix/>
          </a:blip>
          <a:srcRect b="0" l="0" r="0" t="0"/>
          <a:stretch/>
        </p:blipFill>
        <p:spPr>
          <a:xfrm>
            <a:off x="28938895" y="20926343"/>
            <a:ext cx="2632236" cy="1950993"/>
          </a:xfrm>
          <a:prstGeom prst="rect">
            <a:avLst/>
          </a:prstGeom>
          <a:noFill/>
          <a:ln>
            <a:noFill/>
          </a:ln>
        </p:spPr>
      </p:pic>
      <p:pic>
        <p:nvPicPr>
          <p:cNvPr id="1738" name="Google Shape;1738;g23cfcc5533f_2_614"/>
          <p:cNvPicPr preferRelativeResize="0"/>
          <p:nvPr/>
        </p:nvPicPr>
        <p:blipFill rotWithShape="1">
          <a:blip r:embed="rId21">
            <a:alphaModFix/>
          </a:blip>
          <a:srcRect b="0" l="0" r="0" t="0"/>
          <a:stretch/>
        </p:blipFill>
        <p:spPr>
          <a:xfrm>
            <a:off x="29205595" y="24854399"/>
            <a:ext cx="5183349" cy="2025475"/>
          </a:xfrm>
          <a:prstGeom prst="rect">
            <a:avLst/>
          </a:prstGeom>
          <a:noFill/>
          <a:ln>
            <a:noFill/>
          </a:ln>
        </p:spPr>
      </p:pic>
      <p:pic>
        <p:nvPicPr>
          <p:cNvPr id="1739" name="Google Shape;1739;g23cfcc5533f_2_614"/>
          <p:cNvPicPr preferRelativeResize="0"/>
          <p:nvPr/>
        </p:nvPicPr>
        <p:blipFill rotWithShape="1">
          <a:blip r:embed="rId22">
            <a:alphaModFix/>
          </a:blip>
          <a:srcRect b="0" l="0" r="0" t="0"/>
          <a:stretch/>
        </p:blipFill>
        <p:spPr>
          <a:xfrm>
            <a:off x="31807708" y="22362572"/>
            <a:ext cx="5152501" cy="1975125"/>
          </a:xfrm>
          <a:prstGeom prst="rect">
            <a:avLst/>
          </a:prstGeom>
          <a:noFill/>
          <a:ln>
            <a:noFill/>
          </a:ln>
        </p:spPr>
      </p:pic>
      <p:pic>
        <p:nvPicPr>
          <p:cNvPr id="1740" name="Google Shape;1740;g23cfcc5533f_2_614"/>
          <p:cNvPicPr preferRelativeResize="0"/>
          <p:nvPr/>
        </p:nvPicPr>
        <p:blipFill rotWithShape="1">
          <a:blip r:embed="rId23">
            <a:alphaModFix/>
          </a:blip>
          <a:srcRect b="0" l="0" r="0" t="0"/>
          <a:stretch/>
        </p:blipFill>
        <p:spPr>
          <a:xfrm>
            <a:off x="33986157" y="19119884"/>
            <a:ext cx="2388120" cy="3602192"/>
          </a:xfrm>
          <a:prstGeom prst="rect">
            <a:avLst/>
          </a:prstGeom>
          <a:noFill/>
          <a:ln>
            <a:noFill/>
          </a:ln>
        </p:spPr>
      </p:pic>
      <p:pic>
        <p:nvPicPr>
          <p:cNvPr id="1741" name="Google Shape;1741;g23cfcc5533f_2_614"/>
          <p:cNvPicPr preferRelativeResize="0"/>
          <p:nvPr/>
        </p:nvPicPr>
        <p:blipFill rotWithShape="1">
          <a:blip r:embed="rId24">
            <a:alphaModFix/>
          </a:blip>
          <a:srcRect b="0" l="0" r="0" t="0"/>
          <a:stretch/>
        </p:blipFill>
        <p:spPr>
          <a:xfrm>
            <a:off x="36374275" y="25526407"/>
            <a:ext cx="7000325" cy="1353462"/>
          </a:xfrm>
          <a:prstGeom prst="rect">
            <a:avLst/>
          </a:prstGeom>
          <a:noFill/>
          <a:ln>
            <a:noFill/>
          </a:ln>
        </p:spPr>
      </p:pic>
      <p:sp>
        <p:nvSpPr>
          <p:cNvPr id="1742" name="Google Shape;1742;g23cfcc5533f_2_614"/>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sp>
        <p:nvSpPr>
          <p:cNvPr id="1748" name="Google Shape;1748;g23cfcc5533f_1_42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#60</a:t>
            </a:r>
            <a:r>
              <a:rPr lang="en-US" sz="10080"/>
              <a:t>	 Start:	39998	 Stop: 39618			</a:t>
            </a:r>
            <a:br>
              <a:rPr lang="en-US" sz="10080"/>
            </a:br>
            <a:r>
              <a:rPr lang="en-US" sz="6480"/>
              <a:t>*</a:t>
            </a:r>
            <a:r>
              <a:rPr lang="en-US" sz="7200"/>
              <a:t>Highlight start if changed from original call*</a:t>
            </a:r>
            <a:endParaRPr sz="10080"/>
          </a:p>
        </p:txBody>
      </p:sp>
      <p:sp>
        <p:nvSpPr>
          <p:cNvPr id="1749" name="Google Shape;1749;g23cfcc5533f_1_42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RobinRose and OneinaGillian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750" name="Google Shape;1750;g23cfcc5533f_1_42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3.102, final = -3.222</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OneinaGillian</a:t>
            </a:r>
            <a:r>
              <a:rPr b="0" i="0" lang="en-US" sz="4400" u="none" cap="none" strike="noStrike">
                <a:solidFill>
                  <a:schemeClr val="dk1"/>
                </a:solidFill>
                <a:latin typeface="Calibri"/>
                <a:ea typeface="Calibri"/>
                <a:cs typeface="Calibri"/>
                <a:sym typeface="Calibri"/>
              </a:rPr>
              <a:t>, 1:1, e-value: 3e-67, 3e-67</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OneinaGillian, Pepe25</a:t>
            </a:r>
            <a:r>
              <a:rPr b="0" i="0" lang="en-US" sz="4400" u="none" cap="none" strike="noStrike">
                <a:solidFill>
                  <a:schemeClr val="dk1"/>
                </a:solidFill>
                <a:latin typeface="Calibri"/>
                <a:ea typeface="Calibri"/>
                <a:cs typeface="Calibri"/>
                <a:sym typeface="Calibri"/>
              </a:rPr>
              <a:t>, 1:1, e-value: 7e-84, 5e-64</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chemeClr val="dk1"/>
              </a:solidFill>
              <a:latin typeface="Arial"/>
              <a:ea typeface="Arial"/>
              <a:cs typeface="Arial"/>
              <a:sym typeface="Arial"/>
            </a:endParaRPr>
          </a:p>
          <a:p>
            <a:pPr indent="-508000" lvl="1" marL="91440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1" i="0" sz="4400" u="none" cap="none" strike="noStrike">
              <a:solidFill>
                <a:schemeClr val="dk1"/>
              </a:solidFill>
              <a:latin typeface="Calibri"/>
              <a:ea typeface="Calibri"/>
              <a:cs typeface="Calibri"/>
              <a:sym typeface="Calibri"/>
            </a:endParaRPr>
          </a:p>
        </p:txBody>
      </p:sp>
      <p:pic>
        <p:nvPicPr>
          <p:cNvPr id="1751" name="Google Shape;1751;g23cfcc5533f_1_420"/>
          <p:cNvPicPr preferRelativeResize="0"/>
          <p:nvPr/>
        </p:nvPicPr>
        <p:blipFill rotWithShape="1">
          <a:blip r:embed="rId3">
            <a:alphaModFix/>
          </a:blip>
          <a:srcRect b="0" l="0" r="0" t="0"/>
          <a:stretch/>
        </p:blipFill>
        <p:spPr>
          <a:xfrm>
            <a:off x="768929" y="5339127"/>
            <a:ext cx="7639574" cy="1037775"/>
          </a:xfrm>
          <a:prstGeom prst="rect">
            <a:avLst/>
          </a:prstGeom>
          <a:noFill/>
          <a:ln>
            <a:noFill/>
          </a:ln>
        </p:spPr>
      </p:pic>
      <p:pic>
        <p:nvPicPr>
          <p:cNvPr id="1752" name="Google Shape;1752;g23cfcc5533f_1_420"/>
          <p:cNvPicPr preferRelativeResize="0"/>
          <p:nvPr/>
        </p:nvPicPr>
        <p:blipFill rotWithShape="1">
          <a:blip r:embed="rId4">
            <a:alphaModFix/>
          </a:blip>
          <a:srcRect b="0" l="0" r="0" t="0"/>
          <a:stretch/>
        </p:blipFill>
        <p:spPr>
          <a:xfrm>
            <a:off x="768932" y="7452154"/>
            <a:ext cx="2348203" cy="2177425"/>
          </a:xfrm>
          <a:prstGeom prst="rect">
            <a:avLst/>
          </a:prstGeom>
          <a:noFill/>
          <a:ln>
            <a:noFill/>
          </a:ln>
        </p:spPr>
      </p:pic>
      <p:pic>
        <p:nvPicPr>
          <p:cNvPr id="1753" name="Google Shape;1753;g23cfcc5533f_1_420"/>
          <p:cNvPicPr preferRelativeResize="0"/>
          <p:nvPr/>
        </p:nvPicPr>
        <p:blipFill rotWithShape="1">
          <a:blip r:embed="rId5">
            <a:alphaModFix/>
          </a:blip>
          <a:srcRect b="0" l="0" r="0" t="0"/>
          <a:stretch/>
        </p:blipFill>
        <p:spPr>
          <a:xfrm>
            <a:off x="768933" y="11942405"/>
            <a:ext cx="9842125" cy="1037775"/>
          </a:xfrm>
          <a:prstGeom prst="rect">
            <a:avLst/>
          </a:prstGeom>
          <a:noFill/>
          <a:ln>
            <a:noFill/>
          </a:ln>
        </p:spPr>
      </p:pic>
      <p:pic>
        <p:nvPicPr>
          <p:cNvPr id="1754" name="Google Shape;1754;g23cfcc5533f_1_420"/>
          <p:cNvPicPr preferRelativeResize="0"/>
          <p:nvPr/>
        </p:nvPicPr>
        <p:blipFill rotWithShape="1">
          <a:blip r:embed="rId6">
            <a:alphaModFix/>
          </a:blip>
          <a:srcRect b="0" l="0" r="0" t="0"/>
          <a:stretch/>
        </p:blipFill>
        <p:spPr>
          <a:xfrm>
            <a:off x="768925" y="13263078"/>
            <a:ext cx="11202950" cy="811400"/>
          </a:xfrm>
          <a:prstGeom prst="rect">
            <a:avLst/>
          </a:prstGeom>
          <a:noFill/>
          <a:ln>
            <a:noFill/>
          </a:ln>
        </p:spPr>
      </p:pic>
      <p:pic>
        <p:nvPicPr>
          <p:cNvPr id="1755" name="Google Shape;1755;g23cfcc5533f_1_420"/>
          <p:cNvPicPr preferRelativeResize="0"/>
          <p:nvPr/>
        </p:nvPicPr>
        <p:blipFill rotWithShape="1">
          <a:blip r:embed="rId7">
            <a:alphaModFix/>
          </a:blip>
          <a:srcRect b="0" l="0" r="0" t="0"/>
          <a:stretch/>
        </p:blipFill>
        <p:spPr>
          <a:xfrm>
            <a:off x="13518911" y="9991150"/>
            <a:ext cx="6691089" cy="3271925"/>
          </a:xfrm>
          <a:prstGeom prst="rect">
            <a:avLst/>
          </a:prstGeom>
          <a:noFill/>
          <a:ln>
            <a:noFill/>
          </a:ln>
        </p:spPr>
      </p:pic>
      <p:pic>
        <p:nvPicPr>
          <p:cNvPr id="1756" name="Google Shape;1756;g23cfcc5533f_1_420"/>
          <p:cNvPicPr preferRelativeResize="0"/>
          <p:nvPr/>
        </p:nvPicPr>
        <p:blipFill rotWithShape="1">
          <a:blip r:embed="rId8">
            <a:alphaModFix/>
          </a:blip>
          <a:srcRect b="0" l="0" r="0" t="0"/>
          <a:stretch/>
        </p:blipFill>
        <p:spPr>
          <a:xfrm>
            <a:off x="20413500" y="9987063"/>
            <a:ext cx="6691101" cy="3280097"/>
          </a:xfrm>
          <a:prstGeom prst="rect">
            <a:avLst/>
          </a:prstGeom>
          <a:noFill/>
          <a:ln>
            <a:noFill/>
          </a:ln>
        </p:spPr>
      </p:pic>
      <p:pic>
        <p:nvPicPr>
          <p:cNvPr id="1757" name="Google Shape;1757;g23cfcc5533f_1_420"/>
          <p:cNvPicPr preferRelativeResize="0"/>
          <p:nvPr/>
        </p:nvPicPr>
        <p:blipFill rotWithShape="1">
          <a:blip r:embed="rId9">
            <a:alphaModFix/>
          </a:blip>
          <a:srcRect b="0" l="0" r="0" t="0"/>
          <a:stretch/>
        </p:blipFill>
        <p:spPr>
          <a:xfrm>
            <a:off x="13657626" y="13870976"/>
            <a:ext cx="3502725" cy="3887926"/>
          </a:xfrm>
          <a:prstGeom prst="rect">
            <a:avLst/>
          </a:prstGeom>
          <a:noFill/>
          <a:ln>
            <a:noFill/>
          </a:ln>
        </p:spPr>
      </p:pic>
      <p:pic>
        <p:nvPicPr>
          <p:cNvPr id="1758" name="Google Shape;1758;g23cfcc5533f_1_420"/>
          <p:cNvPicPr preferRelativeResize="0"/>
          <p:nvPr/>
        </p:nvPicPr>
        <p:blipFill rotWithShape="1">
          <a:blip r:embed="rId10">
            <a:alphaModFix/>
          </a:blip>
          <a:srcRect b="0" l="0" r="0" t="0"/>
          <a:stretch/>
        </p:blipFill>
        <p:spPr>
          <a:xfrm>
            <a:off x="12359949" y="18740024"/>
            <a:ext cx="8568524" cy="2438050"/>
          </a:xfrm>
          <a:prstGeom prst="rect">
            <a:avLst/>
          </a:prstGeom>
          <a:noFill/>
          <a:ln>
            <a:noFill/>
          </a:ln>
        </p:spPr>
      </p:pic>
      <p:pic>
        <p:nvPicPr>
          <p:cNvPr id="1759" name="Google Shape;1759;g23cfcc5533f_1_420"/>
          <p:cNvPicPr preferRelativeResize="0"/>
          <p:nvPr/>
        </p:nvPicPr>
        <p:blipFill rotWithShape="1">
          <a:blip r:embed="rId11">
            <a:alphaModFix/>
          </a:blip>
          <a:srcRect b="0" l="0" r="0" t="0"/>
          <a:stretch/>
        </p:blipFill>
        <p:spPr>
          <a:xfrm>
            <a:off x="21172663" y="19097031"/>
            <a:ext cx="7467600" cy="1724025"/>
          </a:xfrm>
          <a:prstGeom prst="rect">
            <a:avLst/>
          </a:prstGeom>
          <a:noFill/>
          <a:ln>
            <a:noFill/>
          </a:ln>
        </p:spPr>
      </p:pic>
      <p:pic>
        <p:nvPicPr>
          <p:cNvPr id="1760" name="Google Shape;1760;g23cfcc5533f_1_420"/>
          <p:cNvPicPr preferRelativeResize="0"/>
          <p:nvPr/>
        </p:nvPicPr>
        <p:blipFill rotWithShape="1">
          <a:blip r:embed="rId12">
            <a:alphaModFix/>
          </a:blip>
          <a:srcRect b="0" l="0" r="0" t="0"/>
          <a:stretch/>
        </p:blipFill>
        <p:spPr>
          <a:xfrm>
            <a:off x="13657613" y="6150481"/>
            <a:ext cx="10626437" cy="1966552"/>
          </a:xfrm>
          <a:prstGeom prst="rect">
            <a:avLst/>
          </a:prstGeom>
          <a:noFill/>
          <a:ln>
            <a:noFill/>
          </a:ln>
        </p:spPr>
      </p:pic>
      <p:sp>
        <p:nvSpPr>
          <p:cNvPr id="1761" name="Google Shape;1761;g23cfcc5533f_1_420"/>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RobinRose_60, upstream from DNA binding protein and downstream from HNH endonuclease, and OneinaGillian_58, upstream from HNH endonuclease and downstream from DNA recombinase.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RobinRose_60, function unknown, e = 3e-67; NCBI, OneinaGillian, function unknown, e = 7e-84.</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71%.</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762" name="Google Shape;1762;g23cfcc5533f_1_420"/>
          <p:cNvPicPr preferRelativeResize="0"/>
          <p:nvPr/>
        </p:nvPicPr>
        <p:blipFill rotWithShape="1">
          <a:blip r:embed="rId14">
            <a:alphaModFix/>
          </a:blip>
          <a:srcRect b="0" l="0" r="0" t="0"/>
          <a:stretch/>
        </p:blipFill>
        <p:spPr>
          <a:xfrm>
            <a:off x="33173522" y="9987075"/>
            <a:ext cx="2694803" cy="3280075"/>
          </a:xfrm>
          <a:prstGeom prst="rect">
            <a:avLst/>
          </a:prstGeom>
          <a:noFill/>
          <a:ln>
            <a:noFill/>
          </a:ln>
        </p:spPr>
      </p:pic>
      <p:pic>
        <p:nvPicPr>
          <p:cNvPr id="1763" name="Google Shape;1763;g23cfcc5533f_1_420"/>
          <p:cNvPicPr preferRelativeResize="0"/>
          <p:nvPr/>
        </p:nvPicPr>
        <p:blipFill rotWithShape="1">
          <a:blip r:embed="rId15">
            <a:alphaModFix/>
          </a:blip>
          <a:srcRect b="0" l="0" r="0" t="0"/>
          <a:stretch/>
        </p:blipFill>
        <p:spPr>
          <a:xfrm>
            <a:off x="28640263" y="14601225"/>
            <a:ext cx="8391525" cy="752475"/>
          </a:xfrm>
          <a:prstGeom prst="rect">
            <a:avLst/>
          </a:prstGeom>
          <a:noFill/>
          <a:ln>
            <a:noFill/>
          </a:ln>
        </p:spPr>
      </p:pic>
      <p:pic>
        <p:nvPicPr>
          <p:cNvPr id="1764" name="Google Shape;1764;g23cfcc5533f_1_420"/>
          <p:cNvPicPr preferRelativeResize="0"/>
          <p:nvPr/>
        </p:nvPicPr>
        <p:blipFill rotWithShape="1">
          <a:blip r:embed="rId16">
            <a:alphaModFix/>
          </a:blip>
          <a:srcRect b="0" l="0" r="0" t="0"/>
          <a:stretch/>
        </p:blipFill>
        <p:spPr>
          <a:xfrm>
            <a:off x="28640275" y="15740868"/>
            <a:ext cx="12055422" cy="596876"/>
          </a:xfrm>
          <a:prstGeom prst="rect">
            <a:avLst/>
          </a:prstGeom>
          <a:noFill/>
          <a:ln>
            <a:noFill/>
          </a:ln>
        </p:spPr>
      </p:pic>
      <p:pic>
        <p:nvPicPr>
          <p:cNvPr id="1765" name="Google Shape;1765;g23cfcc5533f_1_420"/>
          <p:cNvPicPr preferRelativeResize="0"/>
          <p:nvPr/>
        </p:nvPicPr>
        <p:blipFill rotWithShape="1">
          <a:blip r:embed="rId17">
            <a:alphaModFix/>
          </a:blip>
          <a:srcRect b="0" l="0" r="0" t="0"/>
          <a:stretch/>
        </p:blipFill>
        <p:spPr>
          <a:xfrm>
            <a:off x="28762376" y="17758890"/>
            <a:ext cx="5470500" cy="3025361"/>
          </a:xfrm>
          <a:prstGeom prst="rect">
            <a:avLst/>
          </a:prstGeom>
          <a:noFill/>
          <a:ln>
            <a:noFill/>
          </a:ln>
        </p:spPr>
      </p:pic>
      <p:pic>
        <p:nvPicPr>
          <p:cNvPr id="1766" name="Google Shape;1766;g23cfcc5533f_1_420"/>
          <p:cNvPicPr preferRelativeResize="0"/>
          <p:nvPr/>
        </p:nvPicPr>
        <p:blipFill rotWithShape="1">
          <a:blip r:embed="rId18">
            <a:alphaModFix/>
          </a:blip>
          <a:srcRect b="0" l="0" r="0" t="0"/>
          <a:stretch/>
        </p:blipFill>
        <p:spPr>
          <a:xfrm>
            <a:off x="34354975" y="17758900"/>
            <a:ext cx="9199776" cy="1724025"/>
          </a:xfrm>
          <a:prstGeom prst="rect">
            <a:avLst/>
          </a:prstGeom>
          <a:noFill/>
          <a:ln>
            <a:noFill/>
          </a:ln>
        </p:spPr>
      </p:pic>
      <p:pic>
        <p:nvPicPr>
          <p:cNvPr id="1767" name="Google Shape;1767;g23cfcc5533f_1_420"/>
          <p:cNvPicPr preferRelativeResize="0"/>
          <p:nvPr/>
        </p:nvPicPr>
        <p:blipFill rotWithShape="1">
          <a:blip r:embed="rId19">
            <a:alphaModFix/>
          </a:blip>
          <a:srcRect b="0" l="0" r="0" t="0"/>
          <a:stretch/>
        </p:blipFill>
        <p:spPr>
          <a:xfrm>
            <a:off x="34354977" y="19687200"/>
            <a:ext cx="6064350" cy="2735025"/>
          </a:xfrm>
          <a:prstGeom prst="rect">
            <a:avLst/>
          </a:prstGeom>
          <a:noFill/>
          <a:ln>
            <a:noFill/>
          </a:ln>
        </p:spPr>
      </p:pic>
      <p:sp>
        <p:nvSpPr>
          <p:cNvPr id="1768" name="Google Shape;1768;g23cfcc5533f_1_42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3" name="Shape 1773"/>
        <p:cNvGrpSpPr/>
        <p:nvPr/>
      </p:nvGrpSpPr>
      <p:grpSpPr>
        <a:xfrm>
          <a:off x="0" y="0"/>
          <a:ext cx="0" cy="0"/>
          <a:chOff x="0" y="0"/>
          <a:chExt cx="0" cy="0"/>
        </a:xfrm>
      </p:grpSpPr>
      <p:sp>
        <p:nvSpPr>
          <p:cNvPr id="1774" name="Google Shape;1774;g23cfcc5533f_1_52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#61</a:t>
            </a:r>
            <a:r>
              <a:rPr lang="en-US" sz="10080"/>
              <a:t>	 Start: </a:t>
            </a:r>
            <a:r>
              <a:rPr lang="en-US" sz="10080">
                <a:solidFill>
                  <a:srgbClr val="0000FF"/>
                </a:solidFill>
              </a:rPr>
              <a:t>40,798</a:t>
            </a:r>
            <a:r>
              <a:rPr lang="en-US" sz="10080"/>
              <a:t>		Stop: </a:t>
            </a:r>
            <a:r>
              <a:rPr lang="en-US" sz="10080">
                <a:solidFill>
                  <a:srgbClr val="0000FF"/>
                </a:solidFill>
              </a:rPr>
              <a:t>39,998</a:t>
            </a:r>
            <a:r>
              <a:rPr lang="en-US" sz="10080"/>
              <a:t> 			</a:t>
            </a:r>
            <a:br>
              <a:rPr lang="en-US" sz="10080"/>
            </a:br>
            <a:r>
              <a:rPr lang="en-US" sz="6480"/>
              <a:t>*</a:t>
            </a:r>
            <a:r>
              <a:rPr lang="en-US" sz="7200"/>
              <a:t>Highlight start if changed from original call*</a:t>
            </a:r>
            <a:endParaRPr sz="10080"/>
          </a:p>
        </p:txBody>
      </p:sp>
      <p:sp>
        <p:nvSpPr>
          <p:cNvPr id="1775" name="Google Shape;1775;g23cfcc5533f_1_52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SzPts val="1800"/>
              <a:buNone/>
            </a:pPr>
            <a:r>
              <a:t/>
            </a:r>
            <a:endParaRPr sz="4400">
              <a:solidFill>
                <a:srgbClr val="0000FF"/>
              </a:solidFill>
            </a:endParaRPr>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Kelcole are the most similar.</a:t>
            </a:r>
            <a:endParaRPr>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1776" name="Google Shape;1776;g23cfcc5533f_1_521"/>
          <p:cNvSpPr txBox="1"/>
          <p:nvPr/>
        </p:nvSpPr>
        <p:spPr>
          <a:xfrm>
            <a:off x="14090069" y="327198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40,798</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z=3.041, final=-2.523</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rgbClr val="0000FF"/>
                </a:solidFill>
                <a:latin typeface="Calibri"/>
                <a:ea typeface="Calibri"/>
                <a:cs typeface="Calibri"/>
                <a:sym typeface="Calibri"/>
              </a:rPr>
              <a:t>PhagesDB: Tempo, Kelcole, 1:1, e-values: e-158, e-156</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rgbClr val="0000FF"/>
                </a:solidFill>
                <a:latin typeface="Calibri"/>
                <a:ea typeface="Calibri"/>
                <a:cs typeface="Calibri"/>
                <a:sym typeface="Calibri"/>
              </a:rPr>
              <a:t>NCBI: OneInAGillian, Marcie, 1:1, e-values: 0.0, 0.0</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called start is 8</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-4 bp overlap, no gap</a:t>
            </a:r>
            <a:endParaRPr b="0" i="0" sz="1400" u="none" cap="none" strike="noStrike">
              <a:solidFill>
                <a:srgbClr val="0000FF"/>
              </a:solidFill>
              <a:latin typeface="Calibri"/>
              <a:ea typeface="Calibri"/>
              <a:cs typeface="Calibri"/>
              <a:sym typeface="Calibri"/>
            </a:endParaRPr>
          </a:p>
        </p:txBody>
      </p:sp>
      <p:sp>
        <p:nvSpPr>
          <p:cNvPr id="1777" name="Google Shape;1777;g23cfcc5533f_1_521"/>
          <p:cNvSpPr txBox="1"/>
          <p:nvPr/>
        </p:nvSpPr>
        <p:spPr>
          <a:xfrm>
            <a:off x="28774248" y="3224571"/>
            <a:ext cx="14748300" cy="203478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RecA-like DNA Recombinase</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OneInAGillian_59 and Tempo_59. Located upstream of genes with no known function, and downstream of HNH Endonuclease, also seemingly located on DNA Recombinase.</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OneInAGilliaan_59, DNA Repair Protein, NCBI, e=0.0/Tempo_59, DNA Recombinase, PhagesDB, e=e-158.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5 significant hits, top 2 hits: 1) Rad52_Rad22, Break Repair Protein, prob=99.91%, e=2.4e-22, coverage=58%  2) d.50.1.3 (A:), Recombinase, prob=99.9, e-=5.3e-22, coverage=69%.</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p:txBody>
      </p:sp>
      <p:pic>
        <p:nvPicPr>
          <p:cNvPr id="1778" name="Google Shape;1778;g23cfcc5533f_1_521"/>
          <p:cNvPicPr preferRelativeResize="0"/>
          <p:nvPr/>
        </p:nvPicPr>
        <p:blipFill rotWithShape="1">
          <a:blip r:embed="rId4">
            <a:alphaModFix/>
          </a:blip>
          <a:srcRect b="0" l="0" r="0" t="0"/>
          <a:stretch/>
        </p:blipFill>
        <p:spPr>
          <a:xfrm>
            <a:off x="768913" y="5550768"/>
            <a:ext cx="5629275" cy="819150"/>
          </a:xfrm>
          <a:prstGeom prst="rect">
            <a:avLst/>
          </a:prstGeom>
          <a:noFill/>
          <a:ln>
            <a:noFill/>
          </a:ln>
        </p:spPr>
      </p:pic>
      <p:pic>
        <p:nvPicPr>
          <p:cNvPr id="1779" name="Google Shape;1779;g23cfcc5533f_1_521"/>
          <p:cNvPicPr preferRelativeResize="0"/>
          <p:nvPr/>
        </p:nvPicPr>
        <p:blipFill rotWithShape="1">
          <a:blip r:embed="rId5">
            <a:alphaModFix/>
          </a:blip>
          <a:srcRect b="0" l="0" r="0" t="0"/>
          <a:stretch/>
        </p:blipFill>
        <p:spPr>
          <a:xfrm>
            <a:off x="2097741" y="8648779"/>
            <a:ext cx="3670915" cy="2177425"/>
          </a:xfrm>
          <a:prstGeom prst="rect">
            <a:avLst/>
          </a:prstGeom>
          <a:noFill/>
          <a:ln>
            <a:noFill/>
          </a:ln>
        </p:spPr>
      </p:pic>
      <p:pic>
        <p:nvPicPr>
          <p:cNvPr id="1780" name="Google Shape;1780;g23cfcc5533f_1_521"/>
          <p:cNvPicPr preferRelativeResize="0"/>
          <p:nvPr/>
        </p:nvPicPr>
        <p:blipFill rotWithShape="1">
          <a:blip r:embed="rId6">
            <a:alphaModFix/>
          </a:blip>
          <a:srcRect b="0" l="0" r="0" t="0"/>
          <a:stretch/>
        </p:blipFill>
        <p:spPr>
          <a:xfrm>
            <a:off x="768934" y="8342996"/>
            <a:ext cx="1328825" cy="2575650"/>
          </a:xfrm>
          <a:prstGeom prst="rect">
            <a:avLst/>
          </a:prstGeom>
          <a:noFill/>
          <a:ln>
            <a:noFill/>
          </a:ln>
        </p:spPr>
      </p:pic>
      <p:pic>
        <p:nvPicPr>
          <p:cNvPr id="1781" name="Google Shape;1781;g23cfcc5533f_1_521"/>
          <p:cNvPicPr preferRelativeResize="0"/>
          <p:nvPr/>
        </p:nvPicPr>
        <p:blipFill rotWithShape="1">
          <a:blip r:embed="rId7">
            <a:alphaModFix/>
          </a:blip>
          <a:srcRect b="0" l="0" r="0" t="0"/>
          <a:stretch/>
        </p:blipFill>
        <p:spPr>
          <a:xfrm>
            <a:off x="768938" y="14042904"/>
            <a:ext cx="10758170" cy="819150"/>
          </a:xfrm>
          <a:prstGeom prst="rect">
            <a:avLst/>
          </a:prstGeom>
          <a:noFill/>
          <a:ln>
            <a:noFill/>
          </a:ln>
        </p:spPr>
      </p:pic>
      <p:pic>
        <p:nvPicPr>
          <p:cNvPr id="1782" name="Google Shape;1782;g23cfcc5533f_1_521"/>
          <p:cNvPicPr preferRelativeResize="0"/>
          <p:nvPr/>
        </p:nvPicPr>
        <p:blipFill rotWithShape="1">
          <a:blip r:embed="rId8">
            <a:alphaModFix/>
          </a:blip>
          <a:srcRect b="0" l="0" r="0" t="0"/>
          <a:stretch/>
        </p:blipFill>
        <p:spPr>
          <a:xfrm>
            <a:off x="1180625" y="15989847"/>
            <a:ext cx="10346479" cy="549523"/>
          </a:xfrm>
          <a:prstGeom prst="rect">
            <a:avLst/>
          </a:prstGeom>
          <a:noFill/>
          <a:ln>
            <a:noFill/>
          </a:ln>
        </p:spPr>
      </p:pic>
      <p:pic>
        <p:nvPicPr>
          <p:cNvPr id="1783" name="Google Shape;1783;g23cfcc5533f_1_521"/>
          <p:cNvPicPr preferRelativeResize="0"/>
          <p:nvPr/>
        </p:nvPicPr>
        <p:blipFill rotWithShape="1">
          <a:blip r:embed="rId9">
            <a:alphaModFix/>
          </a:blip>
          <a:srcRect b="0" l="0" r="0" t="0"/>
          <a:stretch/>
        </p:blipFill>
        <p:spPr>
          <a:xfrm>
            <a:off x="14647301" y="10826197"/>
            <a:ext cx="5248275" cy="1400175"/>
          </a:xfrm>
          <a:prstGeom prst="rect">
            <a:avLst/>
          </a:prstGeom>
          <a:noFill/>
          <a:ln>
            <a:noFill/>
          </a:ln>
        </p:spPr>
      </p:pic>
      <p:pic>
        <p:nvPicPr>
          <p:cNvPr id="1784" name="Google Shape;1784;g23cfcc5533f_1_521"/>
          <p:cNvPicPr preferRelativeResize="0"/>
          <p:nvPr/>
        </p:nvPicPr>
        <p:blipFill rotWithShape="1">
          <a:blip r:embed="rId10">
            <a:alphaModFix/>
          </a:blip>
          <a:srcRect b="0" l="0" r="0" t="0"/>
          <a:stretch/>
        </p:blipFill>
        <p:spPr>
          <a:xfrm>
            <a:off x="14090063" y="13130184"/>
            <a:ext cx="5200650" cy="1438275"/>
          </a:xfrm>
          <a:prstGeom prst="rect">
            <a:avLst/>
          </a:prstGeom>
          <a:noFill/>
          <a:ln>
            <a:noFill/>
          </a:ln>
        </p:spPr>
      </p:pic>
      <p:pic>
        <p:nvPicPr>
          <p:cNvPr id="1785" name="Google Shape;1785;g23cfcc5533f_1_521"/>
          <p:cNvPicPr preferRelativeResize="0"/>
          <p:nvPr/>
        </p:nvPicPr>
        <p:blipFill rotWithShape="1">
          <a:blip r:embed="rId11">
            <a:alphaModFix/>
          </a:blip>
          <a:srcRect b="0" l="0" r="0" t="0"/>
          <a:stretch/>
        </p:blipFill>
        <p:spPr>
          <a:xfrm>
            <a:off x="19880438" y="10918647"/>
            <a:ext cx="6353175" cy="2295525"/>
          </a:xfrm>
          <a:prstGeom prst="rect">
            <a:avLst/>
          </a:prstGeom>
          <a:noFill/>
          <a:ln>
            <a:noFill/>
          </a:ln>
        </p:spPr>
      </p:pic>
      <p:pic>
        <p:nvPicPr>
          <p:cNvPr id="1786" name="Google Shape;1786;g23cfcc5533f_1_521"/>
          <p:cNvPicPr preferRelativeResize="0"/>
          <p:nvPr/>
        </p:nvPicPr>
        <p:blipFill rotWithShape="1">
          <a:blip r:embed="rId12">
            <a:alphaModFix/>
          </a:blip>
          <a:srcRect b="0" l="0" r="0" t="0"/>
          <a:stretch/>
        </p:blipFill>
        <p:spPr>
          <a:xfrm>
            <a:off x="19942351" y="13236047"/>
            <a:ext cx="6229350" cy="1905000"/>
          </a:xfrm>
          <a:prstGeom prst="rect">
            <a:avLst/>
          </a:prstGeom>
          <a:noFill/>
          <a:ln>
            <a:noFill/>
          </a:ln>
        </p:spPr>
      </p:pic>
      <p:pic>
        <p:nvPicPr>
          <p:cNvPr id="1787" name="Google Shape;1787;g23cfcc5533f_1_521"/>
          <p:cNvPicPr preferRelativeResize="0"/>
          <p:nvPr/>
        </p:nvPicPr>
        <p:blipFill rotWithShape="1">
          <a:blip r:embed="rId13">
            <a:alphaModFix/>
          </a:blip>
          <a:srcRect b="0" l="0" r="0" t="0"/>
          <a:stretch/>
        </p:blipFill>
        <p:spPr>
          <a:xfrm>
            <a:off x="13743764" y="17910409"/>
            <a:ext cx="6198580" cy="3554829"/>
          </a:xfrm>
          <a:prstGeom prst="rect">
            <a:avLst/>
          </a:prstGeom>
          <a:noFill/>
          <a:ln>
            <a:noFill/>
          </a:ln>
        </p:spPr>
      </p:pic>
      <p:pic>
        <p:nvPicPr>
          <p:cNvPr id="1788" name="Google Shape;1788;g23cfcc5533f_1_521"/>
          <p:cNvPicPr preferRelativeResize="0"/>
          <p:nvPr/>
        </p:nvPicPr>
        <p:blipFill rotWithShape="1">
          <a:blip r:embed="rId14">
            <a:alphaModFix/>
          </a:blip>
          <a:srcRect b="0" l="0" r="0" t="0"/>
          <a:stretch/>
        </p:blipFill>
        <p:spPr>
          <a:xfrm>
            <a:off x="20452788" y="18239409"/>
            <a:ext cx="5895975" cy="1162050"/>
          </a:xfrm>
          <a:prstGeom prst="rect">
            <a:avLst/>
          </a:prstGeom>
          <a:noFill/>
          <a:ln>
            <a:noFill/>
          </a:ln>
        </p:spPr>
      </p:pic>
      <p:pic>
        <p:nvPicPr>
          <p:cNvPr id="1789" name="Google Shape;1789;g23cfcc5533f_1_521"/>
          <p:cNvPicPr preferRelativeResize="0"/>
          <p:nvPr/>
        </p:nvPicPr>
        <p:blipFill rotWithShape="1">
          <a:blip r:embed="rId15">
            <a:alphaModFix/>
          </a:blip>
          <a:srcRect b="0" l="0" r="0" t="0"/>
          <a:stretch/>
        </p:blipFill>
        <p:spPr>
          <a:xfrm>
            <a:off x="34197988" y="10519153"/>
            <a:ext cx="3264352" cy="2575650"/>
          </a:xfrm>
          <a:prstGeom prst="rect">
            <a:avLst/>
          </a:prstGeom>
          <a:noFill/>
          <a:ln>
            <a:noFill/>
          </a:ln>
        </p:spPr>
      </p:pic>
      <p:pic>
        <p:nvPicPr>
          <p:cNvPr id="1790" name="Google Shape;1790;g23cfcc5533f_1_521"/>
          <p:cNvPicPr preferRelativeResize="0"/>
          <p:nvPr/>
        </p:nvPicPr>
        <p:blipFill rotWithShape="1">
          <a:blip r:embed="rId7">
            <a:alphaModFix/>
          </a:blip>
          <a:srcRect b="0" l="0" r="0" t="0"/>
          <a:stretch/>
        </p:blipFill>
        <p:spPr>
          <a:xfrm>
            <a:off x="30451076" y="15141041"/>
            <a:ext cx="10758170" cy="819150"/>
          </a:xfrm>
          <a:prstGeom prst="rect">
            <a:avLst/>
          </a:prstGeom>
          <a:noFill/>
          <a:ln>
            <a:noFill/>
          </a:ln>
        </p:spPr>
      </p:pic>
      <p:pic>
        <p:nvPicPr>
          <p:cNvPr id="1791" name="Google Shape;1791;g23cfcc5533f_1_521"/>
          <p:cNvPicPr preferRelativeResize="0"/>
          <p:nvPr/>
        </p:nvPicPr>
        <p:blipFill rotWithShape="1">
          <a:blip r:embed="rId8">
            <a:alphaModFix/>
          </a:blip>
          <a:srcRect b="0" l="0" r="0" t="0"/>
          <a:stretch/>
        </p:blipFill>
        <p:spPr>
          <a:xfrm>
            <a:off x="30656938" y="16672947"/>
            <a:ext cx="10346479" cy="549523"/>
          </a:xfrm>
          <a:prstGeom prst="rect">
            <a:avLst/>
          </a:prstGeom>
          <a:noFill/>
          <a:ln>
            <a:noFill/>
          </a:ln>
        </p:spPr>
      </p:pic>
      <p:pic>
        <p:nvPicPr>
          <p:cNvPr id="1792" name="Google Shape;1792;g23cfcc5533f_1_521"/>
          <p:cNvPicPr preferRelativeResize="0"/>
          <p:nvPr/>
        </p:nvPicPr>
        <p:blipFill rotWithShape="1">
          <a:blip r:embed="rId16">
            <a:alphaModFix/>
          </a:blip>
          <a:srcRect b="0" l="0" r="0" t="0"/>
          <a:stretch/>
        </p:blipFill>
        <p:spPr>
          <a:xfrm>
            <a:off x="28762163" y="21045372"/>
            <a:ext cx="8715375" cy="1619250"/>
          </a:xfrm>
          <a:prstGeom prst="rect">
            <a:avLst/>
          </a:prstGeom>
          <a:noFill/>
          <a:ln>
            <a:noFill/>
          </a:ln>
        </p:spPr>
      </p:pic>
      <p:pic>
        <p:nvPicPr>
          <p:cNvPr id="1793" name="Google Shape;1793;g23cfcc5533f_1_521"/>
          <p:cNvPicPr preferRelativeResize="0"/>
          <p:nvPr/>
        </p:nvPicPr>
        <p:blipFill rotWithShape="1">
          <a:blip r:embed="rId17">
            <a:alphaModFix/>
          </a:blip>
          <a:srcRect b="0" l="0" r="0" t="0"/>
          <a:stretch/>
        </p:blipFill>
        <p:spPr>
          <a:xfrm>
            <a:off x="31922313" y="23524972"/>
            <a:ext cx="6838950" cy="971550"/>
          </a:xfrm>
          <a:prstGeom prst="rect">
            <a:avLst/>
          </a:prstGeom>
          <a:noFill/>
          <a:ln>
            <a:noFill/>
          </a:ln>
        </p:spPr>
      </p:pic>
      <p:pic>
        <p:nvPicPr>
          <p:cNvPr id="1794" name="Google Shape;1794;g23cfcc5533f_1_521"/>
          <p:cNvPicPr preferRelativeResize="0"/>
          <p:nvPr/>
        </p:nvPicPr>
        <p:blipFill rotWithShape="1">
          <a:blip r:embed="rId18">
            <a:alphaModFix/>
          </a:blip>
          <a:srcRect b="0" l="0" r="0" t="0"/>
          <a:stretch/>
        </p:blipFill>
        <p:spPr>
          <a:xfrm>
            <a:off x="14647300" y="6117248"/>
            <a:ext cx="10758149" cy="1351524"/>
          </a:xfrm>
          <a:prstGeom prst="rect">
            <a:avLst/>
          </a:prstGeom>
          <a:noFill/>
          <a:ln>
            <a:noFill/>
          </a:ln>
        </p:spPr>
      </p:pic>
      <p:pic>
        <p:nvPicPr>
          <p:cNvPr id="1795" name="Google Shape;1795;g23cfcc5533f_1_521"/>
          <p:cNvPicPr preferRelativeResize="0"/>
          <p:nvPr/>
        </p:nvPicPr>
        <p:blipFill rotWithShape="1">
          <a:blip r:embed="rId19">
            <a:alphaModFix/>
          </a:blip>
          <a:srcRect b="0" l="0" r="0" t="0"/>
          <a:stretch/>
        </p:blipFill>
        <p:spPr>
          <a:xfrm>
            <a:off x="31338725" y="25415070"/>
            <a:ext cx="10395637" cy="1162050"/>
          </a:xfrm>
          <a:prstGeom prst="rect">
            <a:avLst/>
          </a:prstGeom>
          <a:noFill/>
          <a:ln>
            <a:noFill/>
          </a:ln>
        </p:spPr>
      </p:pic>
      <p:pic>
        <p:nvPicPr>
          <p:cNvPr id="1796" name="Google Shape;1796;g23cfcc5533f_1_521"/>
          <p:cNvPicPr preferRelativeResize="0"/>
          <p:nvPr/>
        </p:nvPicPr>
        <p:blipFill rotWithShape="1">
          <a:blip r:embed="rId20">
            <a:alphaModFix/>
          </a:blip>
          <a:srcRect b="0" l="0" r="0" t="0"/>
          <a:stretch/>
        </p:blipFill>
        <p:spPr>
          <a:xfrm>
            <a:off x="38515291" y="20954031"/>
            <a:ext cx="3814333" cy="1801957"/>
          </a:xfrm>
          <a:prstGeom prst="rect">
            <a:avLst/>
          </a:prstGeom>
          <a:noFill/>
          <a:ln>
            <a:noFill/>
          </a:ln>
        </p:spPr>
      </p:pic>
      <p:sp>
        <p:nvSpPr>
          <p:cNvPr id="1797" name="Google Shape;1797;g23cfcc5533f_1_521"/>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g23cfcc5533f_2_72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#62</a:t>
            </a:r>
            <a:r>
              <a:rPr lang="en-US" sz="10080"/>
              <a:t>	Start:	</a:t>
            </a:r>
            <a:r>
              <a:rPr lang="en-US" sz="10080">
                <a:solidFill>
                  <a:srgbClr val="0B5394"/>
                </a:solidFill>
              </a:rPr>
              <a:t>41331</a:t>
            </a:r>
            <a:r>
              <a:rPr lang="en-US" sz="10080"/>
              <a:t>	Stop:</a:t>
            </a:r>
            <a:r>
              <a:rPr lang="en-US" sz="10080">
                <a:solidFill>
                  <a:srgbClr val="0B5394"/>
                </a:solidFill>
              </a:rPr>
              <a:t> 40795</a:t>
            </a:r>
            <a:r>
              <a:rPr lang="en-US" sz="10080"/>
              <a:t> 		</a:t>
            </a:r>
            <a:br>
              <a:rPr lang="en-US" sz="10080"/>
            </a:br>
            <a:r>
              <a:rPr lang="en-US" sz="6480"/>
              <a:t>*</a:t>
            </a:r>
            <a:r>
              <a:rPr lang="en-US" sz="7200"/>
              <a:t>Highlight start if changed from original call*</a:t>
            </a:r>
            <a:endParaRPr sz="10080"/>
          </a:p>
        </p:txBody>
      </p:sp>
      <p:sp>
        <p:nvSpPr>
          <p:cNvPr id="1804" name="Google Shape;1804;g23cfcc5533f_2_72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0" rtl="0" algn="l">
              <a:lnSpc>
                <a:spcPct val="90000"/>
              </a:lnSpc>
              <a:spcBef>
                <a:spcPts val="1800"/>
              </a:spcBef>
              <a:spcAft>
                <a:spcPts val="0"/>
              </a:spcAft>
              <a:buClr>
                <a:schemeClr val="dk1"/>
              </a:buClr>
              <a:buSzPts val="4000"/>
              <a:buNone/>
            </a:pPr>
            <a:r>
              <a:t/>
            </a:r>
            <a:endParaRPr sz="4000"/>
          </a:p>
          <a:p>
            <a:pPr indent="0" lvl="1" marL="0" rtl="0" algn="l">
              <a:lnSpc>
                <a:spcPct val="90000"/>
              </a:lnSpc>
              <a:spcBef>
                <a:spcPts val="1800"/>
              </a:spcBef>
              <a:spcAft>
                <a:spcPts val="0"/>
              </a:spcAft>
              <a:buClr>
                <a:schemeClr val="dk1"/>
              </a:buClr>
              <a:buSzPts val="4000"/>
              <a:buNone/>
            </a:pPr>
            <a:r>
              <a:t/>
            </a:r>
            <a:endParaRPr sz="4000"/>
          </a:p>
          <a:p>
            <a:pPr indent="0" lvl="1" marL="0" rtl="0" algn="l">
              <a:lnSpc>
                <a:spcPct val="90000"/>
              </a:lnSpc>
              <a:spcBef>
                <a:spcPts val="1800"/>
              </a:spcBef>
              <a:spcAft>
                <a:spcPts val="0"/>
              </a:spcAft>
              <a:buClr>
                <a:schemeClr val="dk1"/>
              </a:buClr>
              <a:buSzPts val="4000"/>
              <a:buNone/>
            </a:pPr>
            <a:r>
              <a:t/>
            </a:r>
            <a:endParaRPr sz="4000"/>
          </a:p>
          <a:p>
            <a:pPr indent="0" lvl="1" marL="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Kelcole,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1805" name="Google Shape;1805;g23cfcc5533f_2_72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not best- z= 1.875, final= -5.232 final=best- z=2.887, final=-3.293</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Kelcole- Evalue: 5e-128,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Kelcole- Evalue: e-105,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806" name="Google Shape;1806;g23cfcc5533f_2_720"/>
          <p:cNvSpPr txBox="1"/>
          <p:nvPr/>
        </p:nvSpPr>
        <p:spPr>
          <a:xfrm>
            <a:off x="27764648" y="322452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HNH endonuclease</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Kelcole_58 and OneinaGillian_60, upstream of DNA recombinase, downstream of HNH endonuclease</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Kelcole_58,  e= e-105 , HNH endonuclease, phagesdb;  Phage OneinaGillian, ssDNA binding protein, e= 2e-127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PF05551.14, zinc-binding loop region of homing endonuclease, prob= 99.75, e= 7.2e-18, approx. coverage= ~66%</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807" name="Google Shape;1807;g23cfcc5533f_2_720"/>
          <p:cNvPicPr preferRelativeResize="0"/>
          <p:nvPr/>
        </p:nvPicPr>
        <p:blipFill rotWithShape="1">
          <a:blip r:embed="rId4">
            <a:alphaModFix/>
          </a:blip>
          <a:srcRect b="0" l="0" r="0" t="0"/>
          <a:stretch/>
        </p:blipFill>
        <p:spPr>
          <a:xfrm>
            <a:off x="7923875" y="4447356"/>
            <a:ext cx="5168675" cy="722419"/>
          </a:xfrm>
          <a:prstGeom prst="rect">
            <a:avLst/>
          </a:prstGeom>
          <a:noFill/>
          <a:ln>
            <a:noFill/>
          </a:ln>
        </p:spPr>
      </p:pic>
      <p:pic>
        <p:nvPicPr>
          <p:cNvPr id="1808" name="Google Shape;1808;g23cfcc5533f_2_720"/>
          <p:cNvPicPr preferRelativeResize="0"/>
          <p:nvPr/>
        </p:nvPicPr>
        <p:blipFill rotWithShape="1">
          <a:blip r:embed="rId5">
            <a:alphaModFix/>
          </a:blip>
          <a:srcRect b="0" l="0" r="0" t="0"/>
          <a:stretch/>
        </p:blipFill>
        <p:spPr>
          <a:xfrm>
            <a:off x="768924" y="6443199"/>
            <a:ext cx="3635475" cy="3271925"/>
          </a:xfrm>
          <a:prstGeom prst="rect">
            <a:avLst/>
          </a:prstGeom>
          <a:noFill/>
          <a:ln>
            <a:noFill/>
          </a:ln>
        </p:spPr>
      </p:pic>
      <p:pic>
        <p:nvPicPr>
          <p:cNvPr id="1809" name="Google Shape;1809;g23cfcc5533f_2_720"/>
          <p:cNvPicPr preferRelativeResize="0"/>
          <p:nvPr/>
        </p:nvPicPr>
        <p:blipFill rotWithShape="1">
          <a:blip r:embed="rId6">
            <a:alphaModFix/>
          </a:blip>
          <a:srcRect b="0" l="0" r="0" t="0"/>
          <a:stretch/>
        </p:blipFill>
        <p:spPr>
          <a:xfrm>
            <a:off x="166588" y="12063650"/>
            <a:ext cx="11534775" cy="1466850"/>
          </a:xfrm>
          <a:prstGeom prst="rect">
            <a:avLst/>
          </a:prstGeom>
          <a:noFill/>
          <a:ln>
            <a:noFill/>
          </a:ln>
        </p:spPr>
      </p:pic>
      <p:pic>
        <p:nvPicPr>
          <p:cNvPr id="1810" name="Google Shape;1810;g23cfcc5533f_2_720"/>
          <p:cNvPicPr preferRelativeResize="0"/>
          <p:nvPr/>
        </p:nvPicPr>
        <p:blipFill rotWithShape="1">
          <a:blip r:embed="rId7">
            <a:alphaModFix/>
          </a:blip>
          <a:srcRect b="0" l="0" r="0" t="0"/>
          <a:stretch/>
        </p:blipFill>
        <p:spPr>
          <a:xfrm>
            <a:off x="166612" y="16029107"/>
            <a:ext cx="11764131" cy="1967312"/>
          </a:xfrm>
          <a:prstGeom prst="rect">
            <a:avLst/>
          </a:prstGeom>
          <a:noFill/>
          <a:ln>
            <a:noFill/>
          </a:ln>
        </p:spPr>
      </p:pic>
      <p:pic>
        <p:nvPicPr>
          <p:cNvPr id="1811" name="Google Shape;1811;g23cfcc5533f_2_720"/>
          <p:cNvPicPr preferRelativeResize="0"/>
          <p:nvPr/>
        </p:nvPicPr>
        <p:blipFill rotWithShape="1">
          <a:blip r:embed="rId8">
            <a:alphaModFix/>
          </a:blip>
          <a:srcRect b="0" l="0" r="0" t="0"/>
          <a:stretch/>
        </p:blipFill>
        <p:spPr>
          <a:xfrm>
            <a:off x="16195663" y="5860818"/>
            <a:ext cx="7104104" cy="3602182"/>
          </a:xfrm>
          <a:prstGeom prst="rect">
            <a:avLst/>
          </a:prstGeom>
          <a:noFill/>
          <a:ln>
            <a:noFill/>
          </a:ln>
        </p:spPr>
      </p:pic>
      <p:pic>
        <p:nvPicPr>
          <p:cNvPr id="1812" name="Google Shape;1812;g23cfcc5533f_2_720"/>
          <p:cNvPicPr preferRelativeResize="0"/>
          <p:nvPr/>
        </p:nvPicPr>
        <p:blipFill rotWithShape="1">
          <a:blip r:embed="rId9">
            <a:alphaModFix/>
          </a:blip>
          <a:srcRect b="0" l="0" r="0" t="0"/>
          <a:stretch/>
        </p:blipFill>
        <p:spPr>
          <a:xfrm>
            <a:off x="13492588" y="12723506"/>
            <a:ext cx="6743700" cy="3543300"/>
          </a:xfrm>
          <a:prstGeom prst="rect">
            <a:avLst/>
          </a:prstGeom>
          <a:noFill/>
          <a:ln>
            <a:noFill/>
          </a:ln>
        </p:spPr>
      </p:pic>
      <p:pic>
        <p:nvPicPr>
          <p:cNvPr id="1813" name="Google Shape;1813;g23cfcc5533f_2_720"/>
          <p:cNvPicPr preferRelativeResize="0"/>
          <p:nvPr/>
        </p:nvPicPr>
        <p:blipFill rotWithShape="1">
          <a:blip r:embed="rId10">
            <a:alphaModFix/>
          </a:blip>
          <a:srcRect b="0" l="0" r="0" t="0"/>
          <a:stretch/>
        </p:blipFill>
        <p:spPr>
          <a:xfrm>
            <a:off x="21083188" y="13052118"/>
            <a:ext cx="5219700" cy="2886075"/>
          </a:xfrm>
          <a:prstGeom prst="rect">
            <a:avLst/>
          </a:prstGeom>
          <a:noFill/>
          <a:ln>
            <a:noFill/>
          </a:ln>
        </p:spPr>
      </p:pic>
      <p:pic>
        <p:nvPicPr>
          <p:cNvPr id="1814" name="Google Shape;1814;g23cfcc5533f_2_720"/>
          <p:cNvPicPr preferRelativeResize="0"/>
          <p:nvPr/>
        </p:nvPicPr>
        <p:blipFill rotWithShape="1">
          <a:blip r:embed="rId11">
            <a:alphaModFix/>
          </a:blip>
          <a:srcRect b="0" l="0" r="0" t="0"/>
          <a:stretch/>
        </p:blipFill>
        <p:spPr>
          <a:xfrm>
            <a:off x="12852788" y="17996418"/>
            <a:ext cx="7229475" cy="1781175"/>
          </a:xfrm>
          <a:prstGeom prst="rect">
            <a:avLst/>
          </a:prstGeom>
          <a:noFill/>
          <a:ln>
            <a:noFill/>
          </a:ln>
        </p:spPr>
      </p:pic>
      <p:pic>
        <p:nvPicPr>
          <p:cNvPr id="1815" name="Google Shape;1815;g23cfcc5533f_2_720"/>
          <p:cNvPicPr preferRelativeResize="0"/>
          <p:nvPr/>
        </p:nvPicPr>
        <p:blipFill rotWithShape="1">
          <a:blip r:embed="rId12">
            <a:alphaModFix/>
          </a:blip>
          <a:srcRect b="0" l="0" r="0" t="0"/>
          <a:stretch/>
        </p:blipFill>
        <p:spPr>
          <a:xfrm>
            <a:off x="20378338" y="18239306"/>
            <a:ext cx="5924550" cy="1295400"/>
          </a:xfrm>
          <a:prstGeom prst="rect">
            <a:avLst/>
          </a:prstGeom>
          <a:noFill/>
          <a:ln>
            <a:noFill/>
          </a:ln>
        </p:spPr>
      </p:pic>
      <p:pic>
        <p:nvPicPr>
          <p:cNvPr id="1816" name="Google Shape;1816;g23cfcc5533f_2_720"/>
          <p:cNvPicPr preferRelativeResize="0"/>
          <p:nvPr/>
        </p:nvPicPr>
        <p:blipFill rotWithShape="1">
          <a:blip r:embed="rId13">
            <a:alphaModFix/>
          </a:blip>
          <a:srcRect b="0" l="0" r="0" t="0"/>
          <a:stretch/>
        </p:blipFill>
        <p:spPr>
          <a:xfrm>
            <a:off x="39810266" y="9715125"/>
            <a:ext cx="3436083" cy="3271926"/>
          </a:xfrm>
          <a:prstGeom prst="rect">
            <a:avLst/>
          </a:prstGeom>
          <a:noFill/>
          <a:ln>
            <a:noFill/>
          </a:ln>
        </p:spPr>
      </p:pic>
      <p:pic>
        <p:nvPicPr>
          <p:cNvPr id="1817" name="Google Shape;1817;g23cfcc5533f_2_720"/>
          <p:cNvPicPr preferRelativeResize="0"/>
          <p:nvPr/>
        </p:nvPicPr>
        <p:blipFill rotWithShape="1">
          <a:blip r:embed="rId14">
            <a:alphaModFix/>
          </a:blip>
          <a:srcRect b="0" l="0" r="0" t="0"/>
          <a:stretch/>
        </p:blipFill>
        <p:spPr>
          <a:xfrm>
            <a:off x="33296025" y="14275925"/>
            <a:ext cx="9296400" cy="1400175"/>
          </a:xfrm>
          <a:prstGeom prst="rect">
            <a:avLst/>
          </a:prstGeom>
          <a:noFill/>
          <a:ln>
            <a:noFill/>
          </a:ln>
        </p:spPr>
      </p:pic>
      <p:pic>
        <p:nvPicPr>
          <p:cNvPr id="1818" name="Google Shape;1818;g23cfcc5533f_2_720"/>
          <p:cNvPicPr preferRelativeResize="0"/>
          <p:nvPr/>
        </p:nvPicPr>
        <p:blipFill rotWithShape="1">
          <a:blip r:embed="rId15">
            <a:alphaModFix/>
          </a:blip>
          <a:srcRect b="0" l="0" r="0" t="0"/>
          <a:stretch/>
        </p:blipFill>
        <p:spPr>
          <a:xfrm>
            <a:off x="27149793" y="15938232"/>
            <a:ext cx="7229474" cy="1000550"/>
          </a:xfrm>
          <a:prstGeom prst="rect">
            <a:avLst/>
          </a:prstGeom>
          <a:noFill/>
          <a:ln>
            <a:noFill/>
          </a:ln>
        </p:spPr>
      </p:pic>
      <p:pic>
        <p:nvPicPr>
          <p:cNvPr id="1819" name="Google Shape;1819;g23cfcc5533f_2_720"/>
          <p:cNvPicPr preferRelativeResize="0"/>
          <p:nvPr/>
        </p:nvPicPr>
        <p:blipFill rotWithShape="1">
          <a:blip r:embed="rId16">
            <a:alphaModFix/>
          </a:blip>
          <a:srcRect b="0" l="0" r="0" t="0"/>
          <a:stretch/>
        </p:blipFill>
        <p:spPr>
          <a:xfrm>
            <a:off x="36945146" y="18914602"/>
            <a:ext cx="5219701" cy="1451244"/>
          </a:xfrm>
          <a:prstGeom prst="rect">
            <a:avLst/>
          </a:prstGeom>
          <a:noFill/>
          <a:ln>
            <a:noFill/>
          </a:ln>
        </p:spPr>
      </p:pic>
      <p:pic>
        <p:nvPicPr>
          <p:cNvPr id="1820" name="Google Shape;1820;g23cfcc5533f_2_720"/>
          <p:cNvPicPr preferRelativeResize="0"/>
          <p:nvPr/>
        </p:nvPicPr>
        <p:blipFill rotWithShape="1">
          <a:blip r:embed="rId17">
            <a:alphaModFix/>
          </a:blip>
          <a:srcRect b="0" l="0" r="0" t="0"/>
          <a:stretch/>
        </p:blipFill>
        <p:spPr>
          <a:xfrm>
            <a:off x="28736369" y="19400746"/>
            <a:ext cx="3635475" cy="2563967"/>
          </a:xfrm>
          <a:prstGeom prst="rect">
            <a:avLst/>
          </a:prstGeom>
          <a:noFill/>
          <a:ln>
            <a:noFill/>
          </a:ln>
        </p:spPr>
      </p:pic>
      <p:pic>
        <p:nvPicPr>
          <p:cNvPr id="1821" name="Google Shape;1821;g23cfcc5533f_2_720"/>
          <p:cNvPicPr preferRelativeResize="0"/>
          <p:nvPr/>
        </p:nvPicPr>
        <p:blipFill rotWithShape="1">
          <a:blip r:embed="rId18">
            <a:alphaModFix/>
          </a:blip>
          <a:srcRect b="0" l="0" r="0" t="0"/>
          <a:stretch/>
        </p:blipFill>
        <p:spPr>
          <a:xfrm>
            <a:off x="35992650" y="20727928"/>
            <a:ext cx="6172200" cy="485775"/>
          </a:xfrm>
          <a:prstGeom prst="rect">
            <a:avLst/>
          </a:prstGeom>
          <a:noFill/>
          <a:ln>
            <a:noFill/>
          </a:ln>
        </p:spPr>
      </p:pic>
      <p:pic>
        <p:nvPicPr>
          <p:cNvPr id="1822" name="Google Shape;1822;g23cfcc5533f_2_720"/>
          <p:cNvPicPr preferRelativeResize="0"/>
          <p:nvPr/>
        </p:nvPicPr>
        <p:blipFill rotWithShape="1">
          <a:blip r:embed="rId19">
            <a:alphaModFix/>
          </a:blip>
          <a:srcRect b="0" l="0" r="0" t="0"/>
          <a:stretch/>
        </p:blipFill>
        <p:spPr>
          <a:xfrm>
            <a:off x="27944269" y="22130715"/>
            <a:ext cx="5219700" cy="2311235"/>
          </a:xfrm>
          <a:prstGeom prst="rect">
            <a:avLst/>
          </a:prstGeom>
          <a:noFill/>
          <a:ln>
            <a:noFill/>
          </a:ln>
        </p:spPr>
      </p:pic>
      <p:pic>
        <p:nvPicPr>
          <p:cNvPr id="1823" name="Google Shape;1823;g23cfcc5533f_2_720"/>
          <p:cNvPicPr preferRelativeResize="0"/>
          <p:nvPr/>
        </p:nvPicPr>
        <p:blipFill rotWithShape="1">
          <a:blip r:embed="rId20">
            <a:alphaModFix/>
          </a:blip>
          <a:srcRect b="0" l="0" r="0" t="0"/>
          <a:stretch/>
        </p:blipFill>
        <p:spPr>
          <a:xfrm>
            <a:off x="35820773" y="21804384"/>
            <a:ext cx="7104101" cy="2637565"/>
          </a:xfrm>
          <a:prstGeom prst="rect">
            <a:avLst/>
          </a:prstGeom>
          <a:noFill/>
          <a:ln>
            <a:noFill/>
          </a:ln>
        </p:spPr>
      </p:pic>
      <p:pic>
        <p:nvPicPr>
          <p:cNvPr id="1824" name="Google Shape;1824;g23cfcc5533f_2_720"/>
          <p:cNvPicPr preferRelativeResize="0"/>
          <p:nvPr/>
        </p:nvPicPr>
        <p:blipFill rotWithShape="1">
          <a:blip r:embed="rId21">
            <a:alphaModFix/>
          </a:blip>
          <a:srcRect b="0" l="0" r="0" t="0"/>
          <a:stretch/>
        </p:blipFill>
        <p:spPr>
          <a:xfrm>
            <a:off x="29522525" y="26270740"/>
            <a:ext cx="2905125" cy="333375"/>
          </a:xfrm>
          <a:prstGeom prst="rect">
            <a:avLst/>
          </a:prstGeom>
          <a:noFill/>
          <a:ln>
            <a:noFill/>
          </a:ln>
        </p:spPr>
      </p:pic>
      <p:pic>
        <p:nvPicPr>
          <p:cNvPr id="1825" name="Google Shape;1825;g23cfcc5533f_2_720"/>
          <p:cNvPicPr preferRelativeResize="0"/>
          <p:nvPr/>
        </p:nvPicPr>
        <p:blipFill rotWithShape="1">
          <a:blip r:embed="rId22">
            <a:alphaModFix/>
          </a:blip>
          <a:srcRect b="0" l="0" r="0" t="0"/>
          <a:stretch/>
        </p:blipFill>
        <p:spPr>
          <a:xfrm>
            <a:off x="34802013" y="25189243"/>
            <a:ext cx="8553450" cy="1924050"/>
          </a:xfrm>
          <a:prstGeom prst="rect">
            <a:avLst/>
          </a:prstGeom>
          <a:noFill/>
          <a:ln>
            <a:noFill/>
          </a:ln>
        </p:spPr>
      </p:pic>
      <p:sp>
        <p:nvSpPr>
          <p:cNvPr id="1826" name="Google Shape;1826;g23cfcc5533f_2_72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g23cfcc5533f_1_625"/>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#63</a:t>
            </a:r>
            <a:r>
              <a:rPr lang="en-US" sz="10080"/>
              <a:t>	 Start:	41891	 Stop: 41328			</a:t>
            </a:r>
            <a:br>
              <a:rPr lang="en-US" sz="10080"/>
            </a:br>
            <a:r>
              <a:rPr lang="en-US" sz="6480"/>
              <a:t>*</a:t>
            </a:r>
            <a:r>
              <a:rPr lang="en-US" sz="7200"/>
              <a:t>Highlight start if changed from original call*</a:t>
            </a:r>
            <a:endParaRPr sz="10080"/>
          </a:p>
        </p:txBody>
      </p:sp>
      <p:sp>
        <p:nvSpPr>
          <p:cNvPr id="1833" name="Google Shape;1833;g23cfcc5533f_1_625"/>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Kelcole and Tempo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1834" name="Google Shape;1834;g23cfcc5533f_1_625"/>
          <p:cNvPicPr preferRelativeResize="0"/>
          <p:nvPr/>
        </p:nvPicPr>
        <p:blipFill rotWithShape="1">
          <a:blip r:embed="rId3">
            <a:alphaModFix/>
          </a:blip>
          <a:srcRect b="0" l="0" r="0" t="0"/>
          <a:stretch/>
        </p:blipFill>
        <p:spPr>
          <a:xfrm>
            <a:off x="768928" y="5339127"/>
            <a:ext cx="7070975" cy="1000050"/>
          </a:xfrm>
          <a:prstGeom prst="rect">
            <a:avLst/>
          </a:prstGeom>
          <a:noFill/>
          <a:ln>
            <a:noFill/>
          </a:ln>
        </p:spPr>
      </p:pic>
      <p:pic>
        <p:nvPicPr>
          <p:cNvPr id="1835" name="Google Shape;1835;g23cfcc5533f_1_625"/>
          <p:cNvPicPr preferRelativeResize="0"/>
          <p:nvPr/>
        </p:nvPicPr>
        <p:blipFill rotWithShape="1">
          <a:blip r:embed="rId4">
            <a:alphaModFix/>
          </a:blip>
          <a:srcRect b="0" l="0" r="0" t="0"/>
          <a:stretch/>
        </p:blipFill>
        <p:spPr>
          <a:xfrm>
            <a:off x="768930" y="7519428"/>
            <a:ext cx="3056300" cy="2343625"/>
          </a:xfrm>
          <a:prstGeom prst="rect">
            <a:avLst/>
          </a:prstGeom>
          <a:noFill/>
          <a:ln>
            <a:noFill/>
          </a:ln>
        </p:spPr>
      </p:pic>
      <p:pic>
        <p:nvPicPr>
          <p:cNvPr id="1836" name="Google Shape;1836;g23cfcc5533f_1_625"/>
          <p:cNvPicPr preferRelativeResize="0"/>
          <p:nvPr/>
        </p:nvPicPr>
        <p:blipFill rotWithShape="1">
          <a:blip r:embed="rId5">
            <a:alphaModFix/>
          </a:blip>
          <a:srcRect b="0" l="0" r="0" t="0"/>
          <a:stretch/>
        </p:blipFill>
        <p:spPr>
          <a:xfrm>
            <a:off x="768930" y="11955728"/>
            <a:ext cx="11827258" cy="1000050"/>
          </a:xfrm>
          <a:prstGeom prst="rect">
            <a:avLst/>
          </a:prstGeom>
          <a:noFill/>
          <a:ln>
            <a:noFill/>
          </a:ln>
        </p:spPr>
      </p:pic>
      <p:pic>
        <p:nvPicPr>
          <p:cNvPr id="1837" name="Google Shape;1837;g23cfcc5533f_1_625"/>
          <p:cNvPicPr preferRelativeResize="0"/>
          <p:nvPr/>
        </p:nvPicPr>
        <p:blipFill rotWithShape="1">
          <a:blip r:embed="rId6">
            <a:alphaModFix/>
          </a:blip>
          <a:srcRect b="0" l="0" r="0" t="0"/>
          <a:stretch/>
        </p:blipFill>
        <p:spPr>
          <a:xfrm>
            <a:off x="768925" y="13234875"/>
            <a:ext cx="11518777" cy="833850"/>
          </a:xfrm>
          <a:prstGeom prst="rect">
            <a:avLst/>
          </a:prstGeom>
          <a:noFill/>
          <a:ln>
            <a:noFill/>
          </a:ln>
        </p:spPr>
      </p:pic>
      <p:sp>
        <p:nvSpPr>
          <p:cNvPr id="1838" name="Google Shape;1838;g23cfcc5533f_1_625"/>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Second best, z = 2.028, final = -4.702</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 Tempo, </a:t>
            </a:r>
            <a:r>
              <a:rPr b="0" i="0" lang="en-US" sz="4400" u="none" cap="none" strike="noStrike">
                <a:solidFill>
                  <a:schemeClr val="dk1"/>
                </a:solidFill>
                <a:latin typeface="Calibri"/>
                <a:ea typeface="Calibri"/>
                <a:cs typeface="Calibri"/>
                <a:sym typeface="Calibri"/>
              </a:rPr>
              <a:t>1:1, e-value: e-101, e-101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 OneinaGillian, </a:t>
            </a:r>
            <a:r>
              <a:rPr b="0" i="0" lang="en-US" sz="4400" u="none" cap="none" strike="noStrike">
                <a:solidFill>
                  <a:schemeClr val="dk1"/>
                </a:solidFill>
                <a:latin typeface="Calibri"/>
                <a:ea typeface="Calibri"/>
                <a:cs typeface="Calibri"/>
                <a:sym typeface="Calibri"/>
              </a:rPr>
              <a:t>1:1, e-value: 2e-133, 6e-133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 but called 100.0% of time when present.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1839" name="Google Shape;1839;g23cfcc5533f_1_625"/>
          <p:cNvPicPr preferRelativeResize="0"/>
          <p:nvPr/>
        </p:nvPicPr>
        <p:blipFill rotWithShape="1">
          <a:blip r:embed="rId7">
            <a:alphaModFix/>
          </a:blip>
          <a:srcRect b="0" l="0" r="0" t="0"/>
          <a:stretch/>
        </p:blipFill>
        <p:spPr>
          <a:xfrm>
            <a:off x="13538713" y="6135668"/>
            <a:ext cx="10626437" cy="1940096"/>
          </a:xfrm>
          <a:prstGeom prst="rect">
            <a:avLst/>
          </a:prstGeom>
          <a:noFill/>
          <a:ln>
            <a:noFill/>
          </a:ln>
        </p:spPr>
      </p:pic>
      <p:pic>
        <p:nvPicPr>
          <p:cNvPr id="1840" name="Google Shape;1840;g23cfcc5533f_1_625"/>
          <p:cNvPicPr preferRelativeResize="0"/>
          <p:nvPr/>
        </p:nvPicPr>
        <p:blipFill rotWithShape="1">
          <a:blip r:embed="rId8">
            <a:alphaModFix/>
          </a:blip>
          <a:srcRect b="0" l="0" r="0" t="0"/>
          <a:stretch/>
        </p:blipFill>
        <p:spPr>
          <a:xfrm>
            <a:off x="13616913" y="9436350"/>
            <a:ext cx="5435312" cy="3271799"/>
          </a:xfrm>
          <a:prstGeom prst="rect">
            <a:avLst/>
          </a:prstGeom>
          <a:noFill/>
          <a:ln>
            <a:noFill/>
          </a:ln>
        </p:spPr>
      </p:pic>
      <p:pic>
        <p:nvPicPr>
          <p:cNvPr id="1841" name="Google Shape;1841;g23cfcc5533f_1_625"/>
          <p:cNvPicPr preferRelativeResize="0"/>
          <p:nvPr/>
        </p:nvPicPr>
        <p:blipFill rotWithShape="1">
          <a:blip r:embed="rId9">
            <a:alphaModFix/>
          </a:blip>
          <a:srcRect b="0" l="0" r="0" t="0"/>
          <a:stretch/>
        </p:blipFill>
        <p:spPr>
          <a:xfrm>
            <a:off x="19236770" y="9520225"/>
            <a:ext cx="5417655" cy="3271800"/>
          </a:xfrm>
          <a:prstGeom prst="rect">
            <a:avLst/>
          </a:prstGeom>
          <a:noFill/>
          <a:ln>
            <a:noFill/>
          </a:ln>
        </p:spPr>
      </p:pic>
      <p:pic>
        <p:nvPicPr>
          <p:cNvPr id="1842" name="Google Shape;1842;g23cfcc5533f_1_625"/>
          <p:cNvPicPr preferRelativeResize="0"/>
          <p:nvPr/>
        </p:nvPicPr>
        <p:blipFill rotWithShape="1">
          <a:blip r:embed="rId10">
            <a:alphaModFix/>
          </a:blip>
          <a:srcRect b="0" l="0" r="0" t="0"/>
          <a:stretch/>
        </p:blipFill>
        <p:spPr>
          <a:xfrm>
            <a:off x="13850050" y="13417525"/>
            <a:ext cx="3056300" cy="3844620"/>
          </a:xfrm>
          <a:prstGeom prst="rect">
            <a:avLst/>
          </a:prstGeom>
          <a:noFill/>
          <a:ln>
            <a:noFill/>
          </a:ln>
        </p:spPr>
      </p:pic>
      <p:pic>
        <p:nvPicPr>
          <p:cNvPr id="1843" name="Google Shape;1843;g23cfcc5533f_1_625"/>
          <p:cNvPicPr preferRelativeResize="0"/>
          <p:nvPr/>
        </p:nvPicPr>
        <p:blipFill rotWithShape="1">
          <a:blip r:embed="rId11">
            <a:alphaModFix/>
          </a:blip>
          <a:srcRect b="0" l="0" r="0" t="0"/>
          <a:stretch/>
        </p:blipFill>
        <p:spPr>
          <a:xfrm>
            <a:off x="13538725" y="18552053"/>
            <a:ext cx="11518775" cy="831811"/>
          </a:xfrm>
          <a:prstGeom prst="rect">
            <a:avLst/>
          </a:prstGeom>
          <a:noFill/>
          <a:ln>
            <a:noFill/>
          </a:ln>
        </p:spPr>
      </p:pic>
      <p:pic>
        <p:nvPicPr>
          <p:cNvPr id="1844" name="Google Shape;1844;g23cfcc5533f_1_625"/>
          <p:cNvPicPr preferRelativeResize="0"/>
          <p:nvPr/>
        </p:nvPicPr>
        <p:blipFill rotWithShape="1">
          <a:blip r:embed="rId12">
            <a:alphaModFix/>
          </a:blip>
          <a:srcRect b="0" l="0" r="0" t="0"/>
          <a:stretch/>
        </p:blipFill>
        <p:spPr>
          <a:xfrm>
            <a:off x="17602952" y="19383875"/>
            <a:ext cx="6690236" cy="2343625"/>
          </a:xfrm>
          <a:prstGeom prst="rect">
            <a:avLst/>
          </a:prstGeom>
          <a:noFill/>
          <a:ln>
            <a:noFill/>
          </a:ln>
        </p:spPr>
      </p:pic>
      <p:sp>
        <p:nvSpPr>
          <p:cNvPr id="1845" name="Google Shape;1845;g23cfcc5533f_1_625"/>
          <p:cNvSpPr txBox="1"/>
          <p:nvPr/>
        </p:nvSpPr>
        <p:spPr>
          <a:xfrm>
            <a:off x="27806075" y="3177200"/>
            <a:ext cx="151869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RuvC-like resolvase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Kelcole_59 and Tempo_61; both are upstream from HNH endonuclease and downstream from ssDNA-binding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Kelcole_59, RuvC-like resolvase, e = e-101; NCBI, Kelcole, RuvC-like resolvase, e = 2e-133.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Crossover junction endodeoxyribonuclease RuvC; resolvase, Hydrolase; 1.28A {Thermus thermophilus} SCOP: c.55.3.6, prob = 99.94, E = 2.2e-24, coverage = 166.</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846" name="Google Shape;1846;g23cfcc5533f_1_625"/>
          <p:cNvPicPr preferRelativeResize="0"/>
          <p:nvPr/>
        </p:nvPicPr>
        <p:blipFill rotWithShape="1">
          <a:blip r:embed="rId14">
            <a:alphaModFix/>
          </a:blip>
          <a:srcRect b="0" l="0" r="0" t="0"/>
          <a:stretch/>
        </p:blipFill>
        <p:spPr>
          <a:xfrm>
            <a:off x="39386751" y="8817498"/>
            <a:ext cx="1696123" cy="3138225"/>
          </a:xfrm>
          <a:prstGeom prst="rect">
            <a:avLst/>
          </a:prstGeom>
          <a:noFill/>
          <a:ln>
            <a:noFill/>
          </a:ln>
        </p:spPr>
      </p:pic>
      <p:pic>
        <p:nvPicPr>
          <p:cNvPr id="1847" name="Google Shape;1847;g23cfcc5533f_1_625"/>
          <p:cNvPicPr preferRelativeResize="0"/>
          <p:nvPr/>
        </p:nvPicPr>
        <p:blipFill rotWithShape="1">
          <a:blip r:embed="rId15">
            <a:alphaModFix/>
          </a:blip>
          <a:srcRect b="0" l="0" r="0" t="0"/>
          <a:stretch/>
        </p:blipFill>
        <p:spPr>
          <a:xfrm>
            <a:off x="28569488" y="13368238"/>
            <a:ext cx="8467725" cy="962025"/>
          </a:xfrm>
          <a:prstGeom prst="rect">
            <a:avLst/>
          </a:prstGeom>
          <a:noFill/>
          <a:ln>
            <a:noFill/>
          </a:ln>
        </p:spPr>
      </p:pic>
      <p:pic>
        <p:nvPicPr>
          <p:cNvPr id="1848" name="Google Shape;1848;g23cfcc5533f_1_625"/>
          <p:cNvPicPr preferRelativeResize="0"/>
          <p:nvPr/>
        </p:nvPicPr>
        <p:blipFill rotWithShape="1">
          <a:blip r:embed="rId16">
            <a:alphaModFix/>
          </a:blip>
          <a:srcRect b="0" l="0" r="0" t="0"/>
          <a:stretch/>
        </p:blipFill>
        <p:spPr>
          <a:xfrm>
            <a:off x="28638897" y="14553075"/>
            <a:ext cx="13317853" cy="1000050"/>
          </a:xfrm>
          <a:prstGeom prst="rect">
            <a:avLst/>
          </a:prstGeom>
          <a:noFill/>
          <a:ln>
            <a:noFill/>
          </a:ln>
        </p:spPr>
      </p:pic>
      <p:pic>
        <p:nvPicPr>
          <p:cNvPr id="1849" name="Google Shape;1849;g23cfcc5533f_1_625"/>
          <p:cNvPicPr preferRelativeResize="0"/>
          <p:nvPr/>
        </p:nvPicPr>
        <p:blipFill rotWithShape="1">
          <a:blip r:embed="rId17">
            <a:alphaModFix/>
          </a:blip>
          <a:srcRect b="0" l="0" r="0" t="0"/>
          <a:stretch/>
        </p:blipFill>
        <p:spPr>
          <a:xfrm>
            <a:off x="28556024" y="18254950"/>
            <a:ext cx="3964626" cy="2900124"/>
          </a:xfrm>
          <a:prstGeom prst="rect">
            <a:avLst/>
          </a:prstGeom>
          <a:noFill/>
          <a:ln>
            <a:noFill/>
          </a:ln>
        </p:spPr>
      </p:pic>
      <p:pic>
        <p:nvPicPr>
          <p:cNvPr id="1850" name="Google Shape;1850;g23cfcc5533f_1_625"/>
          <p:cNvPicPr preferRelativeResize="0"/>
          <p:nvPr/>
        </p:nvPicPr>
        <p:blipFill rotWithShape="1">
          <a:blip r:embed="rId18">
            <a:alphaModFix/>
          </a:blip>
          <a:srcRect b="0" l="0" r="0" t="0"/>
          <a:stretch/>
        </p:blipFill>
        <p:spPr>
          <a:xfrm>
            <a:off x="32959975" y="18254950"/>
            <a:ext cx="8121225" cy="1712500"/>
          </a:xfrm>
          <a:prstGeom prst="rect">
            <a:avLst/>
          </a:prstGeom>
          <a:noFill/>
          <a:ln>
            <a:noFill/>
          </a:ln>
        </p:spPr>
      </p:pic>
      <p:pic>
        <p:nvPicPr>
          <p:cNvPr id="1851" name="Google Shape;1851;g23cfcc5533f_1_625"/>
          <p:cNvPicPr preferRelativeResize="0"/>
          <p:nvPr/>
        </p:nvPicPr>
        <p:blipFill rotWithShape="1">
          <a:blip r:embed="rId19">
            <a:alphaModFix/>
          </a:blip>
          <a:srcRect b="0" l="0" r="0" t="0"/>
          <a:stretch/>
        </p:blipFill>
        <p:spPr>
          <a:xfrm>
            <a:off x="32959985" y="20178275"/>
            <a:ext cx="4384689" cy="3138225"/>
          </a:xfrm>
          <a:prstGeom prst="rect">
            <a:avLst/>
          </a:prstGeom>
          <a:noFill/>
          <a:ln>
            <a:noFill/>
          </a:ln>
        </p:spPr>
      </p:pic>
      <p:pic>
        <p:nvPicPr>
          <p:cNvPr id="1852" name="Google Shape;1852;g23cfcc5533f_1_625"/>
          <p:cNvPicPr preferRelativeResize="0"/>
          <p:nvPr/>
        </p:nvPicPr>
        <p:blipFill rotWithShape="1">
          <a:blip r:embed="rId20">
            <a:alphaModFix/>
          </a:blip>
          <a:srcRect b="0" l="0" r="0" t="0"/>
          <a:stretch/>
        </p:blipFill>
        <p:spPr>
          <a:xfrm>
            <a:off x="28955863" y="23752013"/>
            <a:ext cx="12887325" cy="447675"/>
          </a:xfrm>
          <a:prstGeom prst="rect">
            <a:avLst/>
          </a:prstGeom>
          <a:noFill/>
          <a:ln>
            <a:noFill/>
          </a:ln>
        </p:spPr>
      </p:pic>
      <p:sp>
        <p:nvSpPr>
          <p:cNvPr id="1853" name="Google Shape;1853;g23cfcc5533f_1_625"/>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sp>
        <p:nvSpPr>
          <p:cNvPr id="1859" name="Google Shape;1859;g23cfcc5533f_2_823"/>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#64</a:t>
            </a:r>
            <a:r>
              <a:rPr lang="en-US" sz="10080"/>
              <a:t>	Start: </a:t>
            </a:r>
            <a:r>
              <a:rPr lang="en-US" sz="10080">
                <a:solidFill>
                  <a:srgbClr val="C27BA0"/>
                </a:solidFill>
              </a:rPr>
              <a:t>42136</a:t>
            </a:r>
            <a:r>
              <a:rPr lang="en-US" sz="10080"/>
              <a:t>	Stop: 		</a:t>
            </a:r>
            <a:r>
              <a:rPr lang="en-US" sz="10080">
                <a:solidFill>
                  <a:srgbClr val="C27BA0"/>
                </a:solidFill>
              </a:rPr>
              <a:t>41888</a:t>
            </a:r>
            <a:r>
              <a:rPr lang="en-US" sz="10080"/>
              <a:t>		</a:t>
            </a:r>
            <a:br>
              <a:rPr lang="en-US" sz="10080"/>
            </a:br>
            <a:r>
              <a:rPr lang="en-US" sz="6480"/>
              <a:t>*</a:t>
            </a:r>
            <a:r>
              <a:rPr lang="en-US" sz="7200"/>
              <a:t>Highlight start if changed from original call*</a:t>
            </a:r>
            <a:endParaRPr sz="10080"/>
          </a:p>
        </p:txBody>
      </p:sp>
      <p:sp>
        <p:nvSpPr>
          <p:cNvPr id="1860" name="Google Shape;1860;g23cfcc5533f_2_823"/>
          <p:cNvSpPr txBox="1"/>
          <p:nvPr>
            <p:ph idx="1" type="body"/>
          </p:nvPr>
        </p:nvSpPr>
        <p:spPr>
          <a:xfrm>
            <a:off x="0" y="3177200"/>
            <a:ext cx="130926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Reverse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a:t>
            </a:r>
            <a:endParaRPr/>
          </a:p>
          <a:p>
            <a:pPr indent="-822960" lvl="0" marL="822960" rtl="0" algn="l">
              <a:lnSpc>
                <a:spcPct val="90000"/>
              </a:lnSpc>
              <a:spcBef>
                <a:spcPts val="3600"/>
              </a:spcBef>
              <a:spcAft>
                <a:spcPts val="0"/>
              </a:spcAft>
              <a:buClr>
                <a:schemeClr val="dk1"/>
              </a:buClr>
              <a:buSzPts val="4400"/>
              <a:buChar char="•"/>
            </a:pPr>
            <a:r>
              <a:rPr lang="en-US" sz="4400"/>
              <a:t>Coding potential:Yes, entire gene</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a:p>
          <a:p>
            <a:pPr indent="0" lvl="0" marL="0" rtl="0" algn="l">
              <a:lnSpc>
                <a:spcPct val="90000"/>
              </a:lnSpc>
              <a:spcBef>
                <a:spcPts val="3600"/>
              </a:spcBef>
              <a:spcAft>
                <a:spcPts val="0"/>
              </a:spcAft>
              <a:buClr>
                <a:schemeClr val="dk1"/>
              </a:buClr>
              <a:buSzPts val="4800"/>
              <a:buNone/>
            </a:pPr>
            <a:r>
              <a:rPr lang="en-US" sz="4800"/>
              <a:t>	Phagesdb: Tempo, e-value: 6e-39</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Marcie, e-value: 5e-50, Percent Identity: 96.34%</a:t>
            </a:r>
            <a:endParaRPr sz="4800"/>
          </a:p>
        </p:txBody>
      </p:sp>
      <p:sp>
        <p:nvSpPr>
          <p:cNvPr id="1861" name="Google Shape;1861;g23cfcc5533f_2_823"/>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RBS info: z-score: 3.041    Final score: -2.523</a:t>
            </a:r>
            <a:endParaRPr b="1"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Calibri"/>
              <a:buChar char="•"/>
            </a:pPr>
            <a:r>
              <a:rPr b="1" i="0" lang="en-US" sz="4400" u="none" cap="none" strike="noStrike">
                <a:solidFill>
                  <a:schemeClr val="dk1"/>
                </a:solidFill>
                <a:latin typeface="Calibri"/>
                <a:ea typeface="Calibri"/>
                <a:cs typeface="Calibri"/>
                <a:sym typeface="Calibri"/>
              </a:rPr>
              <a:t>Best score</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BLAST alignments: Most are 1:1 ratio </a:t>
            </a:r>
            <a:endParaRPr b="1"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Phagesdb:  </a:t>
            </a:r>
            <a:r>
              <a:rPr b="0" i="0" lang="en-US" sz="4400" u="none" cap="none" strike="noStrike">
                <a:solidFill>
                  <a:schemeClr val="dk1"/>
                </a:solidFill>
                <a:latin typeface="Calibri"/>
                <a:ea typeface="Calibri"/>
                <a:cs typeface="Calibri"/>
                <a:sym typeface="Calibri"/>
              </a:rPr>
              <a:t>Tempo, 1:1, e-value: 6e-39.  </a:t>
            </a:r>
            <a:endParaRPr b="0"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0" i="0" lang="en-US" sz="4400" u="none" cap="none" strike="noStrike">
                <a:solidFill>
                  <a:schemeClr val="dk1"/>
                </a:solidFill>
                <a:latin typeface="Calibri"/>
                <a:ea typeface="Calibri"/>
                <a:cs typeface="Calibri"/>
                <a:sym typeface="Calibri"/>
              </a:rPr>
              <a:t>NCBI: Marcie, 1:1, 5e-50</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132 bp gap</a:t>
            </a:r>
            <a:endParaRPr b="0" i="0" sz="1400" u="none" cap="none" strike="noStrike">
              <a:solidFill>
                <a:srgbClr val="000000"/>
              </a:solidFill>
              <a:highlight>
                <a:srgbClr val="FFFF00"/>
              </a:highlight>
              <a:latin typeface="Arial"/>
              <a:ea typeface="Arial"/>
              <a:cs typeface="Arial"/>
              <a:sym typeface="Arial"/>
            </a:endParaRPr>
          </a:p>
          <a:p>
            <a:pPr indent="-802002" lvl="1" marL="2468880" marR="0" rtl="0" algn="l">
              <a:lnSpc>
                <a:spcPct val="90000"/>
              </a:lnSpc>
              <a:spcBef>
                <a:spcPts val="1800"/>
              </a:spcBef>
              <a:spcAft>
                <a:spcPts val="0"/>
              </a:spcAft>
              <a:buClr>
                <a:schemeClr val="dk1"/>
              </a:buClr>
              <a:buSzPct val="100000"/>
              <a:buFont typeface="Arial"/>
              <a:buChar char="•"/>
            </a:pPr>
            <a:r>
              <a:rPr b="0" i="0" lang="en-US" sz="4400" u="none" cap="none" strike="noStrike">
                <a:solidFill>
                  <a:schemeClr val="dk1"/>
                </a:solidFill>
                <a:latin typeface="Calibri"/>
                <a:ea typeface="Calibri"/>
                <a:cs typeface="Calibri"/>
                <a:sym typeface="Calibri"/>
              </a:rPr>
              <a:t>Large bp gap, more investigation required</a:t>
            </a:r>
            <a:endParaRPr b="0" i="0" sz="4400" u="none" cap="none" strike="noStrike">
              <a:solidFill>
                <a:schemeClr val="dk1"/>
              </a:solidFill>
              <a:latin typeface="Calibri"/>
              <a:ea typeface="Calibri"/>
              <a:cs typeface="Calibri"/>
              <a:sym typeface="Calibri"/>
            </a:endParaRPr>
          </a:p>
          <a:p>
            <a:pPr indent="-802002" lvl="1" marL="2468880" marR="0" rtl="0" algn="l">
              <a:lnSpc>
                <a:spcPct val="90000"/>
              </a:lnSpc>
              <a:spcBef>
                <a:spcPts val="1800"/>
              </a:spcBef>
              <a:spcAft>
                <a:spcPts val="0"/>
              </a:spcAft>
              <a:buClr>
                <a:schemeClr val="dk1"/>
              </a:buClr>
              <a:buSzPct val="100000"/>
              <a:buFont typeface="Calibri"/>
              <a:buChar char="•"/>
            </a:pPr>
            <a:r>
              <a:rPr b="0" i="0" lang="en-US" sz="4400" u="none" cap="none" strike="noStrike">
                <a:solidFill>
                  <a:schemeClr val="dk1"/>
                </a:solidFill>
                <a:latin typeface="Calibri"/>
                <a:ea typeface="Calibri"/>
                <a:cs typeface="Calibri"/>
                <a:sym typeface="Calibri"/>
              </a:rPr>
              <a:t>38-78 HHPRED gap</a:t>
            </a:r>
            <a:endParaRPr b="0" i="0" sz="4400" u="none" cap="none" strike="noStrike">
              <a:solidFill>
                <a:schemeClr val="dk1"/>
              </a:solidFill>
              <a:latin typeface="Calibri"/>
              <a:ea typeface="Calibri"/>
              <a:cs typeface="Calibri"/>
              <a:sym typeface="Calibri"/>
            </a:endParaRPr>
          </a:p>
        </p:txBody>
      </p:sp>
      <p:sp>
        <p:nvSpPr>
          <p:cNvPr id="1862" name="Google Shape;1862;g23cfcc5533f_2_823"/>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pham-71982 as Marcie_67 and Tempo_62. Immediately upstream of HNH endonuclease and downstream of ssDNA-binding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 function unknown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 Marcie, hypothetical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Two significant hits, Top hit- 7UAW_B, probability:  88.54, E=6.8. Classified as Viral Protein</a:t>
            </a:r>
            <a:endParaRPr b="0" i="0" sz="4400" u="none" cap="none" strike="noStrike">
              <a:solidFill>
                <a:schemeClr val="dk1"/>
              </a:solidFill>
              <a:latin typeface="Calibri"/>
              <a:ea typeface="Calibri"/>
              <a:cs typeface="Calibri"/>
              <a:sym typeface="Calibri"/>
            </a:endParaRPr>
          </a:p>
        </p:txBody>
      </p:sp>
      <p:pic>
        <p:nvPicPr>
          <p:cNvPr id="1863" name="Google Shape;1863;g23cfcc5533f_2_823"/>
          <p:cNvPicPr preferRelativeResize="0"/>
          <p:nvPr/>
        </p:nvPicPr>
        <p:blipFill rotWithShape="1">
          <a:blip r:embed="rId4">
            <a:alphaModFix/>
          </a:blip>
          <a:srcRect b="0" l="0" r="0" t="0"/>
          <a:stretch/>
        </p:blipFill>
        <p:spPr>
          <a:xfrm>
            <a:off x="3642763" y="5678693"/>
            <a:ext cx="5867400" cy="904875"/>
          </a:xfrm>
          <a:prstGeom prst="rect">
            <a:avLst/>
          </a:prstGeom>
          <a:noFill/>
          <a:ln>
            <a:noFill/>
          </a:ln>
        </p:spPr>
      </p:pic>
      <p:pic>
        <p:nvPicPr>
          <p:cNvPr id="1864" name="Google Shape;1864;g23cfcc5533f_2_823"/>
          <p:cNvPicPr preferRelativeResize="0"/>
          <p:nvPr/>
        </p:nvPicPr>
        <p:blipFill rotWithShape="1">
          <a:blip r:embed="rId5">
            <a:alphaModFix/>
          </a:blip>
          <a:srcRect b="0" l="0" r="0" t="0"/>
          <a:stretch/>
        </p:blipFill>
        <p:spPr>
          <a:xfrm>
            <a:off x="14344138" y="6046218"/>
            <a:ext cx="9505950" cy="3590925"/>
          </a:xfrm>
          <a:prstGeom prst="rect">
            <a:avLst/>
          </a:prstGeom>
          <a:noFill/>
          <a:ln>
            <a:noFill/>
          </a:ln>
        </p:spPr>
      </p:pic>
      <p:pic>
        <p:nvPicPr>
          <p:cNvPr id="1865" name="Google Shape;1865;g23cfcc5533f_2_823"/>
          <p:cNvPicPr preferRelativeResize="0"/>
          <p:nvPr/>
        </p:nvPicPr>
        <p:blipFill rotWithShape="1">
          <a:blip r:embed="rId6">
            <a:alphaModFix/>
          </a:blip>
          <a:srcRect b="0" l="0" r="0" t="0"/>
          <a:stretch/>
        </p:blipFill>
        <p:spPr>
          <a:xfrm>
            <a:off x="768928" y="14283689"/>
            <a:ext cx="7079325" cy="1083700"/>
          </a:xfrm>
          <a:prstGeom prst="rect">
            <a:avLst/>
          </a:prstGeom>
          <a:noFill/>
          <a:ln>
            <a:noFill/>
          </a:ln>
        </p:spPr>
      </p:pic>
      <p:pic>
        <p:nvPicPr>
          <p:cNvPr id="1866" name="Google Shape;1866;g23cfcc5533f_2_823"/>
          <p:cNvPicPr preferRelativeResize="0"/>
          <p:nvPr/>
        </p:nvPicPr>
        <p:blipFill rotWithShape="1">
          <a:blip r:embed="rId7">
            <a:alphaModFix/>
          </a:blip>
          <a:srcRect b="0" l="0" r="0" t="0"/>
          <a:stretch/>
        </p:blipFill>
        <p:spPr>
          <a:xfrm>
            <a:off x="377663" y="20437025"/>
            <a:ext cx="12337274" cy="1276625"/>
          </a:xfrm>
          <a:prstGeom prst="rect">
            <a:avLst/>
          </a:prstGeom>
          <a:noFill/>
          <a:ln>
            <a:noFill/>
          </a:ln>
        </p:spPr>
      </p:pic>
      <p:pic>
        <p:nvPicPr>
          <p:cNvPr id="1867" name="Google Shape;1867;g23cfcc5533f_2_823"/>
          <p:cNvPicPr preferRelativeResize="0"/>
          <p:nvPr/>
        </p:nvPicPr>
        <p:blipFill rotWithShape="1">
          <a:blip r:embed="rId8">
            <a:alphaModFix/>
          </a:blip>
          <a:srcRect b="0" l="0" r="0" t="0"/>
          <a:stretch/>
        </p:blipFill>
        <p:spPr>
          <a:xfrm>
            <a:off x="13626238" y="12411444"/>
            <a:ext cx="4061425" cy="3602183"/>
          </a:xfrm>
          <a:prstGeom prst="rect">
            <a:avLst/>
          </a:prstGeom>
          <a:noFill/>
          <a:ln>
            <a:noFill/>
          </a:ln>
        </p:spPr>
      </p:pic>
      <p:pic>
        <p:nvPicPr>
          <p:cNvPr id="1868" name="Google Shape;1868;g23cfcc5533f_2_823"/>
          <p:cNvPicPr preferRelativeResize="0"/>
          <p:nvPr/>
        </p:nvPicPr>
        <p:blipFill rotWithShape="1">
          <a:blip r:embed="rId9">
            <a:alphaModFix/>
          </a:blip>
          <a:srcRect b="0" l="0" r="0" t="0"/>
          <a:stretch/>
        </p:blipFill>
        <p:spPr>
          <a:xfrm>
            <a:off x="17878413" y="12869519"/>
            <a:ext cx="7448550" cy="2686050"/>
          </a:xfrm>
          <a:prstGeom prst="rect">
            <a:avLst/>
          </a:prstGeom>
          <a:noFill/>
          <a:ln>
            <a:noFill/>
          </a:ln>
        </p:spPr>
      </p:pic>
      <p:pic>
        <p:nvPicPr>
          <p:cNvPr id="1869" name="Google Shape;1869;g23cfcc5533f_2_823"/>
          <p:cNvPicPr preferRelativeResize="0"/>
          <p:nvPr/>
        </p:nvPicPr>
        <p:blipFill rotWithShape="1">
          <a:blip r:embed="rId10">
            <a:alphaModFix/>
          </a:blip>
          <a:srcRect b="0" l="0" r="0" t="0"/>
          <a:stretch/>
        </p:blipFill>
        <p:spPr>
          <a:xfrm>
            <a:off x="14090063" y="18141631"/>
            <a:ext cx="7153275" cy="2305050"/>
          </a:xfrm>
          <a:prstGeom prst="rect">
            <a:avLst/>
          </a:prstGeom>
          <a:noFill/>
          <a:ln>
            <a:noFill/>
          </a:ln>
        </p:spPr>
      </p:pic>
      <p:pic>
        <p:nvPicPr>
          <p:cNvPr id="1870" name="Google Shape;1870;g23cfcc5533f_2_823"/>
          <p:cNvPicPr preferRelativeResize="0"/>
          <p:nvPr/>
        </p:nvPicPr>
        <p:blipFill rotWithShape="1">
          <a:blip r:embed="rId11">
            <a:alphaModFix/>
          </a:blip>
          <a:srcRect b="0" l="0" r="0" t="0"/>
          <a:stretch/>
        </p:blipFill>
        <p:spPr>
          <a:xfrm>
            <a:off x="21605288" y="18960768"/>
            <a:ext cx="5838825" cy="1047750"/>
          </a:xfrm>
          <a:prstGeom prst="rect">
            <a:avLst/>
          </a:prstGeom>
          <a:noFill/>
          <a:ln>
            <a:noFill/>
          </a:ln>
        </p:spPr>
      </p:pic>
      <p:pic>
        <p:nvPicPr>
          <p:cNvPr id="1871" name="Google Shape;1871;g23cfcc5533f_2_823"/>
          <p:cNvPicPr preferRelativeResize="0"/>
          <p:nvPr/>
        </p:nvPicPr>
        <p:blipFill rotWithShape="1">
          <a:blip r:embed="rId12">
            <a:alphaModFix/>
          </a:blip>
          <a:srcRect b="0" l="0" r="0" t="0"/>
          <a:stretch/>
        </p:blipFill>
        <p:spPr>
          <a:xfrm>
            <a:off x="1870381" y="8506904"/>
            <a:ext cx="3356729" cy="2305050"/>
          </a:xfrm>
          <a:prstGeom prst="rect">
            <a:avLst/>
          </a:prstGeom>
          <a:noFill/>
          <a:ln>
            <a:noFill/>
          </a:ln>
        </p:spPr>
      </p:pic>
      <p:pic>
        <p:nvPicPr>
          <p:cNvPr id="1872" name="Google Shape;1872;g23cfcc5533f_2_823"/>
          <p:cNvPicPr preferRelativeResize="0"/>
          <p:nvPr/>
        </p:nvPicPr>
        <p:blipFill rotWithShape="1">
          <a:blip r:embed="rId6">
            <a:alphaModFix/>
          </a:blip>
          <a:srcRect b="0" l="0" r="0" t="0"/>
          <a:stretch/>
        </p:blipFill>
        <p:spPr>
          <a:xfrm>
            <a:off x="30469603" y="13174152"/>
            <a:ext cx="7079325" cy="1083700"/>
          </a:xfrm>
          <a:prstGeom prst="rect">
            <a:avLst/>
          </a:prstGeom>
          <a:noFill/>
          <a:ln>
            <a:noFill/>
          </a:ln>
        </p:spPr>
      </p:pic>
      <p:pic>
        <p:nvPicPr>
          <p:cNvPr id="1873" name="Google Shape;1873;g23cfcc5533f_2_823"/>
          <p:cNvPicPr preferRelativeResize="0"/>
          <p:nvPr/>
        </p:nvPicPr>
        <p:blipFill rotWithShape="1">
          <a:blip r:embed="rId7">
            <a:alphaModFix/>
          </a:blip>
          <a:srcRect b="0" l="0" r="0" t="0"/>
          <a:stretch/>
        </p:blipFill>
        <p:spPr>
          <a:xfrm>
            <a:off x="28427138" y="16029613"/>
            <a:ext cx="12337274" cy="1276625"/>
          </a:xfrm>
          <a:prstGeom prst="rect">
            <a:avLst/>
          </a:prstGeom>
          <a:noFill/>
          <a:ln>
            <a:noFill/>
          </a:ln>
        </p:spPr>
      </p:pic>
      <p:pic>
        <p:nvPicPr>
          <p:cNvPr id="1874" name="Google Shape;1874;g23cfcc5533f_2_823"/>
          <p:cNvPicPr preferRelativeResize="0"/>
          <p:nvPr/>
        </p:nvPicPr>
        <p:blipFill rotWithShape="1">
          <a:blip r:embed="rId13">
            <a:alphaModFix/>
          </a:blip>
          <a:srcRect b="0" l="0" r="0" t="0"/>
          <a:stretch/>
        </p:blipFill>
        <p:spPr>
          <a:xfrm>
            <a:off x="28427138" y="20179531"/>
            <a:ext cx="8715375" cy="2609850"/>
          </a:xfrm>
          <a:prstGeom prst="rect">
            <a:avLst/>
          </a:prstGeom>
          <a:noFill/>
          <a:ln>
            <a:noFill/>
          </a:ln>
        </p:spPr>
      </p:pic>
      <p:pic>
        <p:nvPicPr>
          <p:cNvPr id="1875" name="Google Shape;1875;g23cfcc5533f_2_823"/>
          <p:cNvPicPr preferRelativeResize="0"/>
          <p:nvPr/>
        </p:nvPicPr>
        <p:blipFill rotWithShape="1">
          <a:blip r:embed="rId14">
            <a:alphaModFix/>
          </a:blip>
          <a:srcRect b="0" l="0" r="0" t="0"/>
          <a:stretch/>
        </p:blipFill>
        <p:spPr>
          <a:xfrm>
            <a:off x="37548923" y="20600402"/>
            <a:ext cx="5411700" cy="1768097"/>
          </a:xfrm>
          <a:prstGeom prst="rect">
            <a:avLst/>
          </a:prstGeom>
          <a:noFill/>
          <a:ln>
            <a:noFill/>
          </a:ln>
        </p:spPr>
      </p:pic>
      <p:pic>
        <p:nvPicPr>
          <p:cNvPr id="1876" name="Google Shape;1876;g23cfcc5533f_2_823"/>
          <p:cNvPicPr preferRelativeResize="0"/>
          <p:nvPr/>
        </p:nvPicPr>
        <p:blipFill rotWithShape="1">
          <a:blip r:embed="rId15">
            <a:alphaModFix/>
          </a:blip>
          <a:srcRect b="0" l="0" r="0" t="0"/>
          <a:stretch/>
        </p:blipFill>
        <p:spPr>
          <a:xfrm>
            <a:off x="39997175" y="8506912"/>
            <a:ext cx="1910964" cy="3271925"/>
          </a:xfrm>
          <a:prstGeom prst="rect">
            <a:avLst/>
          </a:prstGeom>
          <a:noFill/>
          <a:ln>
            <a:noFill/>
          </a:ln>
        </p:spPr>
      </p:pic>
      <p:pic>
        <p:nvPicPr>
          <p:cNvPr id="1877" name="Google Shape;1877;g23cfcc5533f_2_823"/>
          <p:cNvPicPr preferRelativeResize="0"/>
          <p:nvPr/>
        </p:nvPicPr>
        <p:blipFill rotWithShape="1">
          <a:blip r:embed="rId16">
            <a:alphaModFix/>
          </a:blip>
          <a:srcRect b="0" l="0" r="0" t="0"/>
          <a:stretch/>
        </p:blipFill>
        <p:spPr>
          <a:xfrm>
            <a:off x="38865463" y="23525031"/>
            <a:ext cx="3460638" cy="1937957"/>
          </a:xfrm>
          <a:prstGeom prst="rect">
            <a:avLst/>
          </a:prstGeom>
          <a:noFill/>
          <a:ln>
            <a:noFill/>
          </a:ln>
        </p:spPr>
      </p:pic>
      <p:sp>
        <p:nvSpPr>
          <p:cNvPr id="1878" name="Google Shape;1878;g23cfcc5533f_2_823"/>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3" name="Shape 1883"/>
        <p:cNvGrpSpPr/>
        <p:nvPr/>
      </p:nvGrpSpPr>
      <p:grpSpPr>
        <a:xfrm>
          <a:off x="0" y="0"/>
          <a:ext cx="0" cy="0"/>
          <a:chOff x="0" y="0"/>
          <a:chExt cx="0" cy="0"/>
        </a:xfrm>
      </p:grpSpPr>
      <p:sp>
        <p:nvSpPr>
          <p:cNvPr id="1884" name="Google Shape;1884;g23cfcc5533f_2_92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#65</a:t>
            </a:r>
            <a:r>
              <a:rPr lang="en-US" sz="10080"/>
              <a:t>	Start:	</a:t>
            </a:r>
            <a:r>
              <a:rPr lang="en-US" sz="10080">
                <a:solidFill>
                  <a:srgbClr val="0B5394"/>
                </a:solidFill>
              </a:rPr>
              <a:t>42994</a:t>
            </a:r>
            <a:r>
              <a:rPr lang="en-US" sz="10080"/>
              <a:t>	Stop: </a:t>
            </a:r>
            <a:r>
              <a:rPr lang="en-US" sz="10080">
                <a:solidFill>
                  <a:srgbClr val="0B5394"/>
                </a:solidFill>
              </a:rPr>
              <a:t>42269</a:t>
            </a:r>
            <a:r>
              <a:rPr lang="en-US" sz="10080"/>
              <a:t>			</a:t>
            </a:r>
            <a:br>
              <a:rPr lang="en-US" sz="10080"/>
            </a:br>
            <a:r>
              <a:rPr lang="en-US" sz="6480"/>
              <a:t>*</a:t>
            </a:r>
            <a:r>
              <a:rPr lang="en-US" sz="7200"/>
              <a:t>Highlight start if changed from original call*</a:t>
            </a:r>
            <a:endParaRPr sz="10080"/>
          </a:p>
        </p:txBody>
      </p:sp>
      <p:sp>
        <p:nvSpPr>
          <p:cNvPr id="1885" name="Google Shape;1885;g23cfcc5533f_2_922"/>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furthest start listed</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Marcie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1886" name="Google Shape;1886;g23cfcc5533f_2_922"/>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z=2.14, final= -4.326</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Marcie- Evalue: 9e-156,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Marcie- Evalue: e-137,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9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1887" name="Google Shape;1887;g23cfcc5533f_2_922"/>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SSB protein</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Kelcole_62 and OneinaGillian_63, upstream of RuVC-like resolvassesDNA binding protein, downstream of DNA recombinase and HNH endonuclease</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Kelcole_62,  e= e-135 , ssDNA- binding protein, phagesdb;  Phage OneinaGillian, ssDNA binding protein, e= 5e-151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One good hit- 7F5Y_A, single-stranded DNA-binding protein, prob= 99.92, e= 9.2e-23, approx. coverage= ~69%</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888" name="Google Shape;1888;g23cfcc5533f_2_922"/>
          <p:cNvPicPr preferRelativeResize="0"/>
          <p:nvPr/>
        </p:nvPicPr>
        <p:blipFill rotWithShape="1">
          <a:blip r:embed="rId4">
            <a:alphaModFix/>
          </a:blip>
          <a:srcRect b="0" l="0" r="0" t="0"/>
          <a:stretch/>
        </p:blipFill>
        <p:spPr>
          <a:xfrm>
            <a:off x="7889900" y="4335650"/>
            <a:ext cx="5202651" cy="825539"/>
          </a:xfrm>
          <a:prstGeom prst="rect">
            <a:avLst/>
          </a:prstGeom>
          <a:noFill/>
          <a:ln>
            <a:noFill/>
          </a:ln>
        </p:spPr>
      </p:pic>
      <p:pic>
        <p:nvPicPr>
          <p:cNvPr id="1889" name="Google Shape;1889;g23cfcc5533f_2_922"/>
          <p:cNvPicPr preferRelativeResize="0"/>
          <p:nvPr/>
        </p:nvPicPr>
        <p:blipFill rotWithShape="1">
          <a:blip r:embed="rId5">
            <a:alphaModFix/>
          </a:blip>
          <a:srcRect b="0" l="0" r="0" t="0"/>
          <a:stretch/>
        </p:blipFill>
        <p:spPr>
          <a:xfrm>
            <a:off x="1844948" y="6817099"/>
            <a:ext cx="5202650" cy="2787135"/>
          </a:xfrm>
          <a:prstGeom prst="rect">
            <a:avLst/>
          </a:prstGeom>
          <a:noFill/>
          <a:ln>
            <a:noFill/>
          </a:ln>
        </p:spPr>
      </p:pic>
      <p:pic>
        <p:nvPicPr>
          <p:cNvPr id="1890" name="Google Shape;1890;g23cfcc5533f_2_922"/>
          <p:cNvPicPr preferRelativeResize="0"/>
          <p:nvPr/>
        </p:nvPicPr>
        <p:blipFill rotWithShape="1">
          <a:blip r:embed="rId6">
            <a:alphaModFix/>
          </a:blip>
          <a:srcRect b="0" l="0" r="0" t="0"/>
          <a:stretch/>
        </p:blipFill>
        <p:spPr>
          <a:xfrm>
            <a:off x="288387" y="15655207"/>
            <a:ext cx="11449150" cy="1511050"/>
          </a:xfrm>
          <a:prstGeom prst="rect">
            <a:avLst/>
          </a:prstGeom>
          <a:noFill/>
          <a:ln>
            <a:noFill/>
          </a:ln>
        </p:spPr>
      </p:pic>
      <p:pic>
        <p:nvPicPr>
          <p:cNvPr id="1891" name="Google Shape;1891;g23cfcc5533f_2_922"/>
          <p:cNvPicPr preferRelativeResize="0"/>
          <p:nvPr/>
        </p:nvPicPr>
        <p:blipFill rotWithShape="1">
          <a:blip r:embed="rId7">
            <a:alphaModFix/>
          </a:blip>
          <a:srcRect b="0" l="0" r="0" t="0"/>
          <a:stretch/>
        </p:blipFill>
        <p:spPr>
          <a:xfrm>
            <a:off x="288375" y="12357751"/>
            <a:ext cx="12804176" cy="1209344"/>
          </a:xfrm>
          <a:prstGeom prst="rect">
            <a:avLst/>
          </a:prstGeom>
          <a:noFill/>
          <a:ln>
            <a:noFill/>
          </a:ln>
        </p:spPr>
      </p:pic>
      <p:pic>
        <p:nvPicPr>
          <p:cNvPr id="1892" name="Google Shape;1892;g23cfcc5533f_2_922"/>
          <p:cNvPicPr preferRelativeResize="0"/>
          <p:nvPr/>
        </p:nvPicPr>
        <p:blipFill rotWithShape="1">
          <a:blip r:embed="rId8">
            <a:alphaModFix/>
          </a:blip>
          <a:srcRect b="0" l="0" r="0" t="0"/>
          <a:stretch/>
        </p:blipFill>
        <p:spPr>
          <a:xfrm>
            <a:off x="14280463" y="5355418"/>
            <a:ext cx="9477375" cy="3476625"/>
          </a:xfrm>
          <a:prstGeom prst="rect">
            <a:avLst/>
          </a:prstGeom>
          <a:noFill/>
          <a:ln>
            <a:noFill/>
          </a:ln>
        </p:spPr>
      </p:pic>
      <p:pic>
        <p:nvPicPr>
          <p:cNvPr id="1893" name="Google Shape;1893;g23cfcc5533f_2_922"/>
          <p:cNvPicPr preferRelativeResize="0"/>
          <p:nvPr/>
        </p:nvPicPr>
        <p:blipFill rotWithShape="1">
          <a:blip r:embed="rId9">
            <a:alphaModFix/>
          </a:blip>
          <a:srcRect b="0" l="0" r="0" t="0"/>
          <a:stretch/>
        </p:blipFill>
        <p:spPr>
          <a:xfrm>
            <a:off x="21656863" y="11915768"/>
            <a:ext cx="5286375" cy="3600450"/>
          </a:xfrm>
          <a:prstGeom prst="rect">
            <a:avLst/>
          </a:prstGeom>
          <a:noFill/>
          <a:ln>
            <a:noFill/>
          </a:ln>
        </p:spPr>
      </p:pic>
      <p:pic>
        <p:nvPicPr>
          <p:cNvPr id="1894" name="Google Shape;1894;g23cfcc5533f_2_922"/>
          <p:cNvPicPr preferRelativeResize="0"/>
          <p:nvPr/>
        </p:nvPicPr>
        <p:blipFill rotWithShape="1">
          <a:blip r:embed="rId10">
            <a:alphaModFix/>
          </a:blip>
          <a:srcRect b="0" l="0" r="0" t="0"/>
          <a:stretch/>
        </p:blipFill>
        <p:spPr>
          <a:xfrm>
            <a:off x="13872588" y="12048218"/>
            <a:ext cx="6286005" cy="3602182"/>
          </a:xfrm>
          <a:prstGeom prst="rect">
            <a:avLst/>
          </a:prstGeom>
          <a:noFill/>
          <a:ln>
            <a:noFill/>
          </a:ln>
        </p:spPr>
      </p:pic>
      <p:pic>
        <p:nvPicPr>
          <p:cNvPr id="1895" name="Google Shape;1895;g23cfcc5533f_2_922"/>
          <p:cNvPicPr preferRelativeResize="0"/>
          <p:nvPr/>
        </p:nvPicPr>
        <p:blipFill rotWithShape="1">
          <a:blip r:embed="rId11">
            <a:alphaModFix/>
          </a:blip>
          <a:srcRect b="0" l="0" r="0" t="0"/>
          <a:stretch/>
        </p:blipFill>
        <p:spPr>
          <a:xfrm>
            <a:off x="13462763" y="17558768"/>
            <a:ext cx="7105650" cy="1238250"/>
          </a:xfrm>
          <a:prstGeom prst="rect">
            <a:avLst/>
          </a:prstGeom>
          <a:noFill/>
          <a:ln>
            <a:noFill/>
          </a:ln>
        </p:spPr>
      </p:pic>
      <p:pic>
        <p:nvPicPr>
          <p:cNvPr id="1896" name="Google Shape;1896;g23cfcc5533f_2_922"/>
          <p:cNvPicPr preferRelativeResize="0"/>
          <p:nvPr/>
        </p:nvPicPr>
        <p:blipFill rotWithShape="1">
          <a:blip r:embed="rId12">
            <a:alphaModFix/>
          </a:blip>
          <a:srcRect b="0" l="0" r="0" t="0"/>
          <a:stretch/>
        </p:blipFill>
        <p:spPr>
          <a:xfrm>
            <a:off x="21656863" y="17558768"/>
            <a:ext cx="5905500" cy="1504950"/>
          </a:xfrm>
          <a:prstGeom prst="rect">
            <a:avLst/>
          </a:prstGeom>
          <a:noFill/>
          <a:ln>
            <a:noFill/>
          </a:ln>
        </p:spPr>
      </p:pic>
      <p:pic>
        <p:nvPicPr>
          <p:cNvPr id="1897" name="Google Shape;1897;g23cfcc5533f_2_922"/>
          <p:cNvPicPr preferRelativeResize="0"/>
          <p:nvPr/>
        </p:nvPicPr>
        <p:blipFill rotWithShape="1">
          <a:blip r:embed="rId13">
            <a:alphaModFix/>
          </a:blip>
          <a:srcRect b="0" l="0" r="0" t="0"/>
          <a:stretch/>
        </p:blipFill>
        <p:spPr>
          <a:xfrm>
            <a:off x="29228845" y="9604220"/>
            <a:ext cx="2465723" cy="3271925"/>
          </a:xfrm>
          <a:prstGeom prst="rect">
            <a:avLst/>
          </a:prstGeom>
          <a:noFill/>
          <a:ln>
            <a:noFill/>
          </a:ln>
        </p:spPr>
      </p:pic>
      <p:pic>
        <p:nvPicPr>
          <p:cNvPr id="1898" name="Google Shape;1898;g23cfcc5533f_2_922"/>
          <p:cNvPicPr preferRelativeResize="0"/>
          <p:nvPr/>
        </p:nvPicPr>
        <p:blipFill rotWithShape="1">
          <a:blip r:embed="rId14">
            <a:alphaModFix/>
          </a:blip>
          <a:srcRect b="0" l="0" r="0" t="0"/>
          <a:stretch/>
        </p:blipFill>
        <p:spPr>
          <a:xfrm>
            <a:off x="33712832" y="14408703"/>
            <a:ext cx="7850488" cy="1238250"/>
          </a:xfrm>
          <a:prstGeom prst="rect">
            <a:avLst/>
          </a:prstGeom>
          <a:noFill/>
          <a:ln>
            <a:noFill/>
          </a:ln>
        </p:spPr>
      </p:pic>
      <p:pic>
        <p:nvPicPr>
          <p:cNvPr id="1899" name="Google Shape;1899;g23cfcc5533f_2_922"/>
          <p:cNvPicPr preferRelativeResize="0"/>
          <p:nvPr/>
        </p:nvPicPr>
        <p:blipFill rotWithShape="1">
          <a:blip r:embed="rId15">
            <a:alphaModFix/>
          </a:blip>
          <a:srcRect b="0" l="0" r="0" t="0"/>
          <a:stretch/>
        </p:blipFill>
        <p:spPr>
          <a:xfrm>
            <a:off x="28201829" y="15956910"/>
            <a:ext cx="8714432" cy="1209350"/>
          </a:xfrm>
          <a:prstGeom prst="rect">
            <a:avLst/>
          </a:prstGeom>
          <a:noFill/>
          <a:ln>
            <a:noFill/>
          </a:ln>
        </p:spPr>
      </p:pic>
      <p:pic>
        <p:nvPicPr>
          <p:cNvPr id="1900" name="Google Shape;1900;g23cfcc5533f_2_922"/>
          <p:cNvPicPr preferRelativeResize="0"/>
          <p:nvPr/>
        </p:nvPicPr>
        <p:blipFill rotWithShape="1">
          <a:blip r:embed="rId16">
            <a:alphaModFix/>
          </a:blip>
          <a:srcRect b="0" l="0" r="0" t="0"/>
          <a:stretch/>
        </p:blipFill>
        <p:spPr>
          <a:xfrm>
            <a:off x="31495100" y="19819930"/>
            <a:ext cx="4080101" cy="1553545"/>
          </a:xfrm>
          <a:prstGeom prst="rect">
            <a:avLst/>
          </a:prstGeom>
          <a:noFill/>
          <a:ln>
            <a:noFill/>
          </a:ln>
        </p:spPr>
      </p:pic>
      <p:pic>
        <p:nvPicPr>
          <p:cNvPr id="1901" name="Google Shape;1901;g23cfcc5533f_2_922"/>
          <p:cNvPicPr preferRelativeResize="0"/>
          <p:nvPr/>
        </p:nvPicPr>
        <p:blipFill rotWithShape="1">
          <a:blip r:embed="rId17">
            <a:alphaModFix/>
          </a:blip>
          <a:srcRect b="0" l="0" r="0" t="0"/>
          <a:stretch/>
        </p:blipFill>
        <p:spPr>
          <a:xfrm>
            <a:off x="36080744" y="19586088"/>
            <a:ext cx="3114669" cy="1511050"/>
          </a:xfrm>
          <a:prstGeom prst="rect">
            <a:avLst/>
          </a:prstGeom>
          <a:noFill/>
          <a:ln>
            <a:noFill/>
          </a:ln>
        </p:spPr>
      </p:pic>
      <p:pic>
        <p:nvPicPr>
          <p:cNvPr id="1902" name="Google Shape;1902;g23cfcc5533f_2_922"/>
          <p:cNvPicPr preferRelativeResize="0"/>
          <p:nvPr/>
        </p:nvPicPr>
        <p:blipFill rotWithShape="1">
          <a:blip r:embed="rId18">
            <a:alphaModFix/>
          </a:blip>
          <a:srcRect b="0" l="0" r="0" t="0"/>
          <a:stretch/>
        </p:blipFill>
        <p:spPr>
          <a:xfrm>
            <a:off x="28163025" y="19819918"/>
            <a:ext cx="2933700" cy="314325"/>
          </a:xfrm>
          <a:prstGeom prst="rect">
            <a:avLst/>
          </a:prstGeom>
          <a:noFill/>
          <a:ln>
            <a:noFill/>
          </a:ln>
        </p:spPr>
      </p:pic>
      <p:pic>
        <p:nvPicPr>
          <p:cNvPr id="1903" name="Google Shape;1903;g23cfcc5533f_2_922"/>
          <p:cNvPicPr preferRelativeResize="0"/>
          <p:nvPr/>
        </p:nvPicPr>
        <p:blipFill rotWithShape="1">
          <a:blip r:embed="rId19">
            <a:alphaModFix/>
          </a:blip>
          <a:srcRect b="0" l="0" r="0" t="0"/>
          <a:stretch/>
        </p:blipFill>
        <p:spPr>
          <a:xfrm>
            <a:off x="28286850" y="20782806"/>
            <a:ext cx="2809875" cy="314325"/>
          </a:xfrm>
          <a:prstGeom prst="rect">
            <a:avLst/>
          </a:prstGeom>
          <a:noFill/>
          <a:ln>
            <a:noFill/>
          </a:ln>
        </p:spPr>
      </p:pic>
      <p:pic>
        <p:nvPicPr>
          <p:cNvPr id="1904" name="Google Shape;1904;g23cfcc5533f_2_922"/>
          <p:cNvPicPr preferRelativeResize="0"/>
          <p:nvPr/>
        </p:nvPicPr>
        <p:blipFill rotWithShape="1">
          <a:blip r:embed="rId20">
            <a:alphaModFix/>
          </a:blip>
          <a:srcRect b="0" l="0" r="0" t="0"/>
          <a:stretch/>
        </p:blipFill>
        <p:spPr>
          <a:xfrm>
            <a:off x="31495101" y="21778175"/>
            <a:ext cx="3308041" cy="2401426"/>
          </a:xfrm>
          <a:prstGeom prst="rect">
            <a:avLst/>
          </a:prstGeom>
          <a:noFill/>
          <a:ln>
            <a:noFill/>
          </a:ln>
        </p:spPr>
      </p:pic>
      <p:pic>
        <p:nvPicPr>
          <p:cNvPr id="1905" name="Google Shape;1905;g23cfcc5533f_2_922"/>
          <p:cNvPicPr preferRelativeResize="0"/>
          <p:nvPr/>
        </p:nvPicPr>
        <p:blipFill rotWithShape="1">
          <a:blip r:embed="rId21">
            <a:alphaModFix/>
          </a:blip>
          <a:srcRect b="0" l="0" r="0" t="0"/>
          <a:stretch/>
        </p:blipFill>
        <p:spPr>
          <a:xfrm>
            <a:off x="36506326" y="21510183"/>
            <a:ext cx="5202651" cy="2014816"/>
          </a:xfrm>
          <a:prstGeom prst="rect">
            <a:avLst/>
          </a:prstGeom>
          <a:noFill/>
          <a:ln>
            <a:noFill/>
          </a:ln>
        </p:spPr>
      </p:pic>
      <p:pic>
        <p:nvPicPr>
          <p:cNvPr id="1906" name="Google Shape;1906;g23cfcc5533f_2_922"/>
          <p:cNvPicPr preferRelativeResize="0"/>
          <p:nvPr/>
        </p:nvPicPr>
        <p:blipFill rotWithShape="1">
          <a:blip r:embed="rId22">
            <a:alphaModFix/>
          </a:blip>
          <a:srcRect b="0" l="0" r="0" t="0"/>
          <a:stretch/>
        </p:blipFill>
        <p:spPr>
          <a:xfrm>
            <a:off x="43891188" y="-165132"/>
            <a:ext cx="4427681" cy="3602181"/>
          </a:xfrm>
          <a:prstGeom prst="rect">
            <a:avLst/>
          </a:prstGeom>
          <a:noFill/>
          <a:ln>
            <a:noFill/>
          </a:ln>
        </p:spPr>
      </p:pic>
      <p:pic>
        <p:nvPicPr>
          <p:cNvPr id="1907" name="Google Shape;1907;g23cfcc5533f_2_922"/>
          <p:cNvPicPr preferRelativeResize="0"/>
          <p:nvPr/>
        </p:nvPicPr>
        <p:blipFill rotWithShape="1">
          <a:blip r:embed="rId23">
            <a:alphaModFix/>
          </a:blip>
          <a:srcRect b="0" l="0" r="0" t="0"/>
          <a:stretch/>
        </p:blipFill>
        <p:spPr>
          <a:xfrm>
            <a:off x="43891188" y="3437043"/>
            <a:ext cx="4080113" cy="3602182"/>
          </a:xfrm>
          <a:prstGeom prst="rect">
            <a:avLst/>
          </a:prstGeom>
          <a:noFill/>
          <a:ln>
            <a:noFill/>
          </a:ln>
        </p:spPr>
      </p:pic>
      <p:pic>
        <p:nvPicPr>
          <p:cNvPr id="1908" name="Google Shape;1908;g23cfcc5533f_2_922"/>
          <p:cNvPicPr preferRelativeResize="0"/>
          <p:nvPr/>
        </p:nvPicPr>
        <p:blipFill rotWithShape="1">
          <a:blip r:embed="rId24">
            <a:alphaModFix/>
          </a:blip>
          <a:srcRect b="0" l="0" r="0" t="0"/>
          <a:stretch/>
        </p:blipFill>
        <p:spPr>
          <a:xfrm>
            <a:off x="43891188" y="7039218"/>
            <a:ext cx="2206502" cy="3602181"/>
          </a:xfrm>
          <a:prstGeom prst="rect">
            <a:avLst/>
          </a:prstGeom>
          <a:noFill/>
          <a:ln>
            <a:noFill/>
          </a:ln>
        </p:spPr>
      </p:pic>
      <p:pic>
        <p:nvPicPr>
          <p:cNvPr id="1909" name="Google Shape;1909;g23cfcc5533f_2_922"/>
          <p:cNvPicPr preferRelativeResize="0"/>
          <p:nvPr/>
        </p:nvPicPr>
        <p:blipFill rotWithShape="1">
          <a:blip r:embed="rId25">
            <a:alphaModFix/>
          </a:blip>
          <a:srcRect b="0" l="0" r="0" t="0"/>
          <a:stretch/>
        </p:blipFill>
        <p:spPr>
          <a:xfrm>
            <a:off x="43891188" y="10641393"/>
            <a:ext cx="2107188" cy="3602182"/>
          </a:xfrm>
          <a:prstGeom prst="rect">
            <a:avLst/>
          </a:prstGeom>
          <a:noFill/>
          <a:ln>
            <a:noFill/>
          </a:ln>
        </p:spPr>
      </p:pic>
      <p:pic>
        <p:nvPicPr>
          <p:cNvPr id="1910" name="Google Shape;1910;g23cfcc5533f_2_922"/>
          <p:cNvPicPr preferRelativeResize="0"/>
          <p:nvPr/>
        </p:nvPicPr>
        <p:blipFill rotWithShape="1">
          <a:blip r:embed="rId26">
            <a:alphaModFix/>
          </a:blip>
          <a:srcRect b="0" l="0" r="0" t="0"/>
          <a:stretch/>
        </p:blipFill>
        <p:spPr>
          <a:xfrm>
            <a:off x="43891188" y="14408693"/>
            <a:ext cx="2050813" cy="3602182"/>
          </a:xfrm>
          <a:prstGeom prst="rect">
            <a:avLst/>
          </a:prstGeom>
          <a:noFill/>
          <a:ln>
            <a:noFill/>
          </a:ln>
        </p:spPr>
      </p:pic>
      <p:pic>
        <p:nvPicPr>
          <p:cNvPr id="1911" name="Google Shape;1911;g23cfcc5533f_2_922"/>
          <p:cNvPicPr preferRelativeResize="0"/>
          <p:nvPr/>
        </p:nvPicPr>
        <p:blipFill rotWithShape="1">
          <a:blip r:embed="rId27">
            <a:alphaModFix/>
          </a:blip>
          <a:srcRect b="0" l="0" r="0" t="0"/>
          <a:stretch/>
        </p:blipFill>
        <p:spPr>
          <a:xfrm>
            <a:off x="43838026" y="18175993"/>
            <a:ext cx="2312840" cy="3602181"/>
          </a:xfrm>
          <a:prstGeom prst="rect">
            <a:avLst/>
          </a:prstGeom>
          <a:noFill/>
          <a:ln>
            <a:noFill/>
          </a:ln>
        </p:spPr>
      </p:pic>
      <p:pic>
        <p:nvPicPr>
          <p:cNvPr id="1912" name="Google Shape;1912;g23cfcc5533f_2_922"/>
          <p:cNvPicPr preferRelativeResize="0"/>
          <p:nvPr/>
        </p:nvPicPr>
        <p:blipFill rotWithShape="1">
          <a:blip r:embed="rId28">
            <a:alphaModFix/>
          </a:blip>
          <a:srcRect b="0" l="0" r="0" t="0"/>
          <a:stretch/>
        </p:blipFill>
        <p:spPr>
          <a:xfrm>
            <a:off x="43891200" y="21778175"/>
            <a:ext cx="2312850" cy="2862156"/>
          </a:xfrm>
          <a:prstGeom prst="rect">
            <a:avLst/>
          </a:prstGeom>
          <a:noFill/>
          <a:ln>
            <a:noFill/>
          </a:ln>
        </p:spPr>
      </p:pic>
      <p:sp>
        <p:nvSpPr>
          <p:cNvPr id="1913" name="Google Shape;1913;g23cfcc5533f_2_922"/>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5/2/23 </a:t>
            </a:r>
            <a:endParaRPr b="0" i="0" sz="1400" u="none" cap="none" strike="noStrike">
              <a:solidFill>
                <a:srgbClr val="000000"/>
              </a:solidFill>
              <a:latin typeface="Arial"/>
              <a:ea typeface="Arial"/>
              <a:cs typeface="Arial"/>
              <a:sym typeface="Arial"/>
            </a:endParaRPr>
          </a:p>
        </p:txBody>
      </p:sp>
      <p:pic>
        <p:nvPicPr>
          <p:cNvPr id="1914" name="Google Shape;1914;g23cfcc5533f_2_922"/>
          <p:cNvPicPr preferRelativeResize="0"/>
          <p:nvPr/>
        </p:nvPicPr>
        <p:blipFill rotWithShape="1">
          <a:blip r:embed="rId29">
            <a:alphaModFix/>
          </a:blip>
          <a:srcRect b="0" l="0" r="0" t="0"/>
          <a:stretch/>
        </p:blipFill>
        <p:spPr>
          <a:xfrm>
            <a:off x="31845163" y="24734000"/>
            <a:ext cx="10182225" cy="11811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9" name="Shape 1919"/>
        <p:cNvGrpSpPr/>
        <p:nvPr/>
      </p:nvGrpSpPr>
      <p:grpSpPr>
        <a:xfrm>
          <a:off x="0" y="0"/>
          <a:ext cx="0" cy="0"/>
          <a:chOff x="0" y="0"/>
          <a:chExt cx="0" cy="0"/>
        </a:xfrm>
      </p:grpSpPr>
      <p:sp>
        <p:nvSpPr>
          <p:cNvPr id="1920" name="Google Shape;1920;g20a2f66c6a9_2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#66</a:t>
            </a:r>
            <a:r>
              <a:rPr lang="en-US" sz="10080"/>
              <a:t>	 Start:	43192	 Stop: 43004			</a:t>
            </a:r>
            <a:br>
              <a:rPr lang="en-US" sz="10080"/>
            </a:br>
            <a:r>
              <a:rPr lang="en-US" sz="6480"/>
              <a:t>*</a:t>
            </a:r>
            <a:r>
              <a:rPr lang="en-US" sz="7200"/>
              <a:t>Highlight start if changed from original call*</a:t>
            </a:r>
            <a:endParaRPr sz="10080"/>
          </a:p>
        </p:txBody>
      </p:sp>
      <p:sp>
        <p:nvSpPr>
          <p:cNvPr id="1921" name="Google Shape;1921;g20a2f66c6a9_2_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00"/>
                </a:solidFill>
              </a:rPr>
              <a:t>Yes</a:t>
            </a:r>
            <a:endParaRPr>
              <a:solidFill>
                <a:srgbClr val="000000"/>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but Glimmer is correct.</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00"/>
                </a:solidFill>
              </a:rPr>
              <a:t>Yes</a:t>
            </a:r>
            <a:endParaRPr>
              <a:solidFill>
                <a:srgbClr val="000000"/>
              </a:solidFill>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OneinaGillian and Tempo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1922" name="Google Shape;1922;g20a2f66c6a9_2_0"/>
          <p:cNvPicPr preferRelativeResize="0"/>
          <p:nvPr/>
        </p:nvPicPr>
        <p:blipFill rotWithShape="1">
          <a:blip r:embed="rId3">
            <a:alphaModFix/>
          </a:blip>
          <a:srcRect b="0" l="0" r="0" t="0"/>
          <a:stretch/>
        </p:blipFill>
        <p:spPr>
          <a:xfrm>
            <a:off x="768927" y="5280876"/>
            <a:ext cx="8309225" cy="1136200"/>
          </a:xfrm>
          <a:prstGeom prst="rect">
            <a:avLst/>
          </a:prstGeom>
          <a:noFill/>
          <a:ln>
            <a:noFill/>
          </a:ln>
        </p:spPr>
      </p:pic>
      <p:pic>
        <p:nvPicPr>
          <p:cNvPr id="1923" name="Google Shape;1923;g20a2f66c6a9_2_0"/>
          <p:cNvPicPr preferRelativeResize="0"/>
          <p:nvPr/>
        </p:nvPicPr>
        <p:blipFill rotWithShape="1">
          <a:blip r:embed="rId4">
            <a:alphaModFix/>
          </a:blip>
          <a:srcRect b="0" l="0" r="0" t="0"/>
          <a:stretch/>
        </p:blipFill>
        <p:spPr>
          <a:xfrm>
            <a:off x="483555" y="11955753"/>
            <a:ext cx="10214206" cy="1136200"/>
          </a:xfrm>
          <a:prstGeom prst="rect">
            <a:avLst/>
          </a:prstGeom>
          <a:noFill/>
          <a:ln>
            <a:noFill/>
          </a:ln>
        </p:spPr>
      </p:pic>
      <p:pic>
        <p:nvPicPr>
          <p:cNvPr id="1924" name="Google Shape;1924;g20a2f66c6a9_2_0"/>
          <p:cNvPicPr preferRelativeResize="0"/>
          <p:nvPr/>
        </p:nvPicPr>
        <p:blipFill rotWithShape="1">
          <a:blip r:embed="rId5">
            <a:alphaModFix/>
          </a:blip>
          <a:srcRect b="0" l="0" r="0" t="0"/>
          <a:stretch/>
        </p:blipFill>
        <p:spPr>
          <a:xfrm>
            <a:off x="483546" y="13234946"/>
            <a:ext cx="12046225" cy="874475"/>
          </a:xfrm>
          <a:prstGeom prst="rect">
            <a:avLst/>
          </a:prstGeom>
          <a:noFill/>
          <a:ln>
            <a:noFill/>
          </a:ln>
        </p:spPr>
      </p:pic>
      <p:sp>
        <p:nvSpPr>
          <p:cNvPr id="1925" name="Google Shape;1925;g20a2f66c6a9_2_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00"/>
                </a:solidFill>
                <a:latin typeface="Calibri"/>
                <a:ea typeface="Calibri"/>
                <a:cs typeface="Calibri"/>
                <a:sym typeface="Calibri"/>
              </a:rPr>
              <a:t>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Third best, z = 1.833, final = -5.031</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No coding potential</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OneinaGillian</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a:t>
            </a:r>
            <a:r>
              <a:rPr b="0" i="0" lang="en-US" sz="4400" u="none" cap="none" strike="noStrike">
                <a:solidFill>
                  <a:schemeClr val="dk1"/>
                </a:solidFill>
                <a:latin typeface="Calibri"/>
                <a:ea typeface="Calibri"/>
                <a:cs typeface="Calibri"/>
                <a:sym typeface="Calibri"/>
              </a:rPr>
              <a:t>1:1, e-value: 2e-27, 3e-27</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OneinaGillian</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a:t>
            </a:r>
            <a:r>
              <a:rPr b="0" i="0" lang="en-US" sz="4400" u="none" cap="none" strike="noStrike">
                <a:solidFill>
                  <a:schemeClr val="dk1"/>
                </a:solidFill>
                <a:latin typeface="Calibri"/>
                <a:ea typeface="Calibri"/>
                <a:cs typeface="Calibri"/>
                <a:sym typeface="Calibri"/>
              </a:rPr>
              <a:t>1:1, e-value: 6e-35, 6e-35</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1926" name="Google Shape;1926;g20a2f66c6a9_2_0"/>
          <p:cNvPicPr preferRelativeResize="0"/>
          <p:nvPr/>
        </p:nvPicPr>
        <p:blipFill rotWithShape="1">
          <a:blip r:embed="rId6">
            <a:alphaModFix/>
          </a:blip>
          <a:srcRect b="0" l="0" r="0" t="0"/>
          <a:stretch/>
        </p:blipFill>
        <p:spPr>
          <a:xfrm>
            <a:off x="13612051" y="6417068"/>
            <a:ext cx="10626437" cy="1932080"/>
          </a:xfrm>
          <a:prstGeom prst="rect">
            <a:avLst/>
          </a:prstGeom>
          <a:noFill/>
          <a:ln>
            <a:noFill/>
          </a:ln>
        </p:spPr>
      </p:pic>
      <p:pic>
        <p:nvPicPr>
          <p:cNvPr id="1927" name="Google Shape;1927;g20a2f66c6a9_2_0"/>
          <p:cNvPicPr preferRelativeResize="0"/>
          <p:nvPr/>
        </p:nvPicPr>
        <p:blipFill rotWithShape="1">
          <a:blip r:embed="rId7">
            <a:alphaModFix/>
          </a:blip>
          <a:srcRect b="0" l="0" r="0" t="0"/>
          <a:stretch/>
        </p:blipFill>
        <p:spPr>
          <a:xfrm>
            <a:off x="14002826" y="10036799"/>
            <a:ext cx="3633435" cy="3271926"/>
          </a:xfrm>
          <a:prstGeom prst="rect">
            <a:avLst/>
          </a:prstGeom>
          <a:noFill/>
          <a:ln>
            <a:noFill/>
          </a:ln>
        </p:spPr>
      </p:pic>
      <p:pic>
        <p:nvPicPr>
          <p:cNvPr id="1928" name="Google Shape;1928;g20a2f66c6a9_2_0"/>
          <p:cNvPicPr preferRelativeResize="0"/>
          <p:nvPr/>
        </p:nvPicPr>
        <p:blipFill rotWithShape="1">
          <a:blip r:embed="rId8">
            <a:alphaModFix/>
          </a:blip>
          <a:srcRect b="0" l="0" r="0" t="0"/>
          <a:stretch/>
        </p:blipFill>
        <p:spPr>
          <a:xfrm>
            <a:off x="14002824" y="14305699"/>
            <a:ext cx="3986125" cy="3689357"/>
          </a:xfrm>
          <a:prstGeom prst="rect">
            <a:avLst/>
          </a:prstGeom>
          <a:noFill/>
          <a:ln>
            <a:noFill/>
          </a:ln>
        </p:spPr>
      </p:pic>
      <p:pic>
        <p:nvPicPr>
          <p:cNvPr id="1929" name="Google Shape;1929;g20a2f66c6a9_2_0"/>
          <p:cNvPicPr preferRelativeResize="0"/>
          <p:nvPr/>
        </p:nvPicPr>
        <p:blipFill rotWithShape="1">
          <a:blip r:embed="rId9">
            <a:alphaModFix/>
          </a:blip>
          <a:srcRect b="0" l="0" r="0" t="0"/>
          <a:stretch/>
        </p:blipFill>
        <p:spPr>
          <a:xfrm>
            <a:off x="12529763" y="19200393"/>
            <a:ext cx="7972425" cy="1638300"/>
          </a:xfrm>
          <a:prstGeom prst="rect">
            <a:avLst/>
          </a:prstGeom>
          <a:noFill/>
          <a:ln>
            <a:noFill/>
          </a:ln>
        </p:spPr>
      </p:pic>
      <p:pic>
        <p:nvPicPr>
          <p:cNvPr id="1930" name="Google Shape;1930;g20a2f66c6a9_2_0"/>
          <p:cNvPicPr preferRelativeResize="0"/>
          <p:nvPr/>
        </p:nvPicPr>
        <p:blipFill rotWithShape="1">
          <a:blip r:embed="rId10">
            <a:alphaModFix/>
          </a:blip>
          <a:srcRect b="0" l="0" r="0" t="0"/>
          <a:stretch/>
        </p:blipFill>
        <p:spPr>
          <a:xfrm>
            <a:off x="20685663" y="18967018"/>
            <a:ext cx="6591300" cy="2105025"/>
          </a:xfrm>
          <a:prstGeom prst="rect">
            <a:avLst/>
          </a:prstGeom>
          <a:noFill/>
          <a:ln>
            <a:noFill/>
          </a:ln>
        </p:spPr>
      </p:pic>
      <p:sp>
        <p:nvSpPr>
          <p:cNvPr id="1931" name="Google Shape;1931;g20a2f66c6a9_2_0"/>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a:t>
            </a:r>
            <a:r>
              <a:rPr b="1" i="0" lang="en-US" sz="6600" u="none" cap="none" strike="noStrike">
                <a:solidFill>
                  <a:srgbClr val="000000"/>
                </a:solidFill>
                <a:latin typeface="Calibri"/>
                <a:ea typeface="Calibri"/>
                <a:cs typeface="Calibri"/>
                <a:sym typeface="Calibri"/>
              </a:rPr>
              <a:t>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OneinaGillian_64, upstream from RuvC-like resolvasess DNA binding protein and downstream from DNA primase, and Tempo_66, upstream from ssDNA-binding protein and downstream from DNA primase.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OneinaGillian_64, function unknown, e = 2e-27; NCBI, OneinaGillian, function unknown, e = 6e-35.</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82%.</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1932" name="Google Shape;1932;g20a2f66c6a9_2_0"/>
          <p:cNvPicPr preferRelativeResize="0"/>
          <p:nvPr/>
        </p:nvPicPr>
        <p:blipFill rotWithShape="1">
          <a:blip r:embed="rId12">
            <a:alphaModFix/>
          </a:blip>
          <a:srcRect b="0" l="0" r="0" t="0"/>
          <a:stretch/>
        </p:blipFill>
        <p:spPr>
          <a:xfrm>
            <a:off x="36273225" y="10154850"/>
            <a:ext cx="2544176" cy="3035824"/>
          </a:xfrm>
          <a:prstGeom prst="rect">
            <a:avLst/>
          </a:prstGeom>
          <a:noFill/>
          <a:ln>
            <a:noFill/>
          </a:ln>
        </p:spPr>
      </p:pic>
      <p:pic>
        <p:nvPicPr>
          <p:cNvPr id="1933" name="Google Shape;1933;g20a2f66c6a9_2_0"/>
          <p:cNvPicPr preferRelativeResize="0"/>
          <p:nvPr/>
        </p:nvPicPr>
        <p:blipFill rotWithShape="1">
          <a:blip r:embed="rId13">
            <a:alphaModFix/>
          </a:blip>
          <a:srcRect b="0" l="0" r="0" t="0"/>
          <a:stretch/>
        </p:blipFill>
        <p:spPr>
          <a:xfrm>
            <a:off x="28798113" y="15194700"/>
            <a:ext cx="8372475" cy="714375"/>
          </a:xfrm>
          <a:prstGeom prst="rect">
            <a:avLst/>
          </a:prstGeom>
          <a:noFill/>
          <a:ln>
            <a:noFill/>
          </a:ln>
        </p:spPr>
      </p:pic>
      <p:pic>
        <p:nvPicPr>
          <p:cNvPr id="1934" name="Google Shape;1934;g20a2f66c6a9_2_0"/>
          <p:cNvPicPr preferRelativeResize="0"/>
          <p:nvPr/>
        </p:nvPicPr>
        <p:blipFill rotWithShape="1">
          <a:blip r:embed="rId14">
            <a:alphaModFix/>
          </a:blip>
          <a:srcRect b="0" l="0" r="0" t="0"/>
          <a:stretch/>
        </p:blipFill>
        <p:spPr>
          <a:xfrm>
            <a:off x="28798125" y="16272088"/>
            <a:ext cx="12338327" cy="596894"/>
          </a:xfrm>
          <a:prstGeom prst="rect">
            <a:avLst/>
          </a:prstGeom>
          <a:noFill/>
          <a:ln>
            <a:noFill/>
          </a:ln>
        </p:spPr>
      </p:pic>
      <p:pic>
        <p:nvPicPr>
          <p:cNvPr id="1935" name="Google Shape;1935;g20a2f66c6a9_2_0"/>
          <p:cNvPicPr preferRelativeResize="0"/>
          <p:nvPr/>
        </p:nvPicPr>
        <p:blipFill rotWithShape="1">
          <a:blip r:embed="rId15">
            <a:alphaModFix/>
          </a:blip>
          <a:srcRect b="0" l="0" r="0" t="0"/>
          <a:stretch/>
        </p:blipFill>
        <p:spPr>
          <a:xfrm>
            <a:off x="28798113" y="18366788"/>
            <a:ext cx="3026384" cy="3602200"/>
          </a:xfrm>
          <a:prstGeom prst="rect">
            <a:avLst/>
          </a:prstGeom>
          <a:noFill/>
          <a:ln>
            <a:noFill/>
          </a:ln>
        </p:spPr>
      </p:pic>
      <p:pic>
        <p:nvPicPr>
          <p:cNvPr id="1936" name="Google Shape;1936;g20a2f66c6a9_2_0"/>
          <p:cNvPicPr preferRelativeResize="0"/>
          <p:nvPr/>
        </p:nvPicPr>
        <p:blipFill rotWithShape="1">
          <a:blip r:embed="rId16">
            <a:alphaModFix/>
          </a:blip>
          <a:srcRect b="0" l="0" r="0" t="0"/>
          <a:stretch/>
        </p:blipFill>
        <p:spPr>
          <a:xfrm>
            <a:off x="31880283" y="18250112"/>
            <a:ext cx="8782693" cy="1638300"/>
          </a:xfrm>
          <a:prstGeom prst="rect">
            <a:avLst/>
          </a:prstGeom>
          <a:noFill/>
          <a:ln>
            <a:noFill/>
          </a:ln>
        </p:spPr>
      </p:pic>
      <p:pic>
        <p:nvPicPr>
          <p:cNvPr id="1937" name="Google Shape;1937;g20a2f66c6a9_2_0"/>
          <p:cNvPicPr preferRelativeResize="0"/>
          <p:nvPr/>
        </p:nvPicPr>
        <p:blipFill rotWithShape="1">
          <a:blip r:embed="rId17">
            <a:alphaModFix/>
          </a:blip>
          <a:srcRect b="0" l="0" r="0" t="0"/>
          <a:stretch/>
        </p:blipFill>
        <p:spPr>
          <a:xfrm>
            <a:off x="32117024" y="20073598"/>
            <a:ext cx="8309226" cy="2439875"/>
          </a:xfrm>
          <a:prstGeom prst="rect">
            <a:avLst/>
          </a:prstGeom>
          <a:noFill/>
          <a:ln>
            <a:noFill/>
          </a:ln>
        </p:spPr>
      </p:pic>
      <p:pic>
        <p:nvPicPr>
          <p:cNvPr id="1938" name="Google Shape;1938;g20a2f66c6a9_2_0"/>
          <p:cNvPicPr preferRelativeResize="0"/>
          <p:nvPr/>
        </p:nvPicPr>
        <p:blipFill rotWithShape="1">
          <a:blip r:embed="rId18">
            <a:alphaModFix/>
          </a:blip>
          <a:srcRect b="0" l="0" r="0" t="0"/>
          <a:stretch/>
        </p:blipFill>
        <p:spPr>
          <a:xfrm>
            <a:off x="1017281" y="7400951"/>
            <a:ext cx="1376689" cy="2439875"/>
          </a:xfrm>
          <a:prstGeom prst="rect">
            <a:avLst/>
          </a:prstGeom>
          <a:noFill/>
          <a:ln>
            <a:noFill/>
          </a:ln>
        </p:spPr>
      </p:pic>
      <p:sp>
        <p:nvSpPr>
          <p:cNvPr id="1939" name="Google Shape;1939;g20a2f66c6a9_2_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sp>
        <p:nvSpPr>
          <p:cNvPr id="1945" name="Google Shape;1945;g20a2f66c6a9_2_10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#67</a:t>
            </a:r>
            <a:r>
              <a:rPr lang="en-US" sz="10080"/>
              <a:t>	 Start: </a:t>
            </a:r>
            <a:r>
              <a:rPr lang="en-US" sz="10080">
                <a:solidFill>
                  <a:srgbClr val="0000FF"/>
                </a:solidFill>
              </a:rPr>
              <a:t>43,419</a:t>
            </a:r>
            <a:r>
              <a:rPr lang="en-US" sz="10080"/>
              <a:t>	Stop: </a:t>
            </a:r>
            <a:r>
              <a:rPr lang="en-US" sz="10080">
                <a:solidFill>
                  <a:srgbClr val="0000FF"/>
                </a:solidFill>
              </a:rPr>
              <a:t>43,189</a:t>
            </a:r>
            <a:r>
              <a:rPr lang="en-US" sz="10080"/>
              <a:t> 		</a:t>
            </a:r>
            <a:br>
              <a:rPr lang="en-US" sz="10080"/>
            </a:br>
            <a:r>
              <a:rPr lang="en-US" sz="6480"/>
              <a:t>*</a:t>
            </a:r>
            <a:r>
              <a:rPr lang="en-US" sz="7200"/>
              <a:t>Highlight start if changed from original call*</a:t>
            </a:r>
            <a:endParaRPr sz="10080"/>
          </a:p>
        </p:txBody>
      </p:sp>
      <p:sp>
        <p:nvSpPr>
          <p:cNvPr id="1946" name="Google Shape;1946;g20a2f66c6a9_2_10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1" marL="1645920" rtl="0" algn="l">
              <a:lnSpc>
                <a:spcPct val="90000"/>
              </a:lnSpc>
              <a:spcBef>
                <a:spcPts val="1800"/>
              </a:spcBef>
              <a:spcAft>
                <a:spcPts val="0"/>
              </a:spcAft>
              <a:buClr>
                <a:schemeClr val="dk1"/>
              </a:buClr>
              <a:buSzPts val="4000"/>
              <a:buNone/>
            </a:pPr>
            <a:r>
              <a:t/>
            </a:r>
            <a:endParaRPr sz="4400"/>
          </a:p>
          <a:p>
            <a:pPr indent="0" lvl="1" marL="1645920" rtl="0" algn="l">
              <a:lnSpc>
                <a:spcPct val="90000"/>
              </a:lnSpc>
              <a:spcBef>
                <a:spcPts val="1800"/>
              </a:spcBef>
              <a:spcAft>
                <a:spcPts val="0"/>
              </a:spcAft>
              <a:buClr>
                <a:schemeClr val="dk1"/>
              </a:buClr>
              <a:buSzPts val="4000"/>
              <a:buNone/>
            </a:pPr>
            <a:r>
              <a:t/>
            </a:r>
            <a:endParaRPr sz="4400"/>
          </a:p>
          <a:p>
            <a:pPr indent="0" lvl="1" marL="1645920" rtl="0" algn="l">
              <a:lnSpc>
                <a:spcPct val="90000"/>
              </a:lnSpc>
              <a:spcBef>
                <a:spcPts val="1800"/>
              </a:spcBef>
              <a:spcAft>
                <a:spcPts val="0"/>
              </a:spcAft>
              <a:buClr>
                <a:schemeClr val="dk1"/>
              </a:buClr>
              <a:buSzPts val="4000"/>
              <a:buNone/>
            </a:pPr>
            <a:r>
              <a:t/>
            </a:r>
            <a:endParaRPr sz="44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OneInAGillian are the most similar.</a:t>
            </a:r>
            <a:endParaRPr>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1947" name="Google Shape;1947;g20a2f66c6a9_2_100"/>
          <p:cNvSpPr txBox="1"/>
          <p:nvPr/>
        </p:nvSpPr>
        <p:spPr>
          <a:xfrm>
            <a:off x="1377959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43,419</a:t>
            </a:r>
            <a:endParaRPr b="0" i="0" sz="1400" u="none" cap="none" strike="noStrike">
              <a:solidFill>
                <a:srgbClr val="0000FF"/>
              </a:solidFill>
              <a:latin typeface="Arial"/>
              <a:ea typeface="Arial"/>
              <a:cs typeface="Arial"/>
              <a:sym typeface="Arial"/>
            </a:endParaRPr>
          </a:p>
          <a:p>
            <a:pPr indent="-822960" lvl="0" marL="822960" marR="0" rtl="0" algn="l">
              <a:lnSpc>
                <a:spcPct val="90000"/>
              </a:lnSpc>
              <a:spcBef>
                <a:spcPts val="3600"/>
              </a:spcBef>
              <a:spcAft>
                <a:spcPts val="0"/>
              </a:spcAft>
              <a:buClr>
                <a:srgbClr val="0000FF"/>
              </a:buClr>
              <a:buSzPts val="4400"/>
              <a:buFont typeface="Arial"/>
              <a:buChar char="•"/>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z=3.041, final=-2.523</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Tempo, OneInAGillian, 1:1, e-values: 1e-37, 1e-37</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Kelcole, RobinRose, 1:1, e-values: 1e-45, 3e-39</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but called 100% of the time when present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32 bp gap, but too small for any coding potential.</a:t>
            </a:r>
            <a:endParaRPr b="0" i="0" sz="1400" u="none" cap="none" strike="noStrike">
              <a:solidFill>
                <a:srgbClr val="0000FF"/>
              </a:solidFill>
              <a:latin typeface="Calibri"/>
              <a:ea typeface="Calibri"/>
              <a:cs typeface="Calibri"/>
              <a:sym typeface="Calibri"/>
            </a:endParaRPr>
          </a:p>
        </p:txBody>
      </p:sp>
      <p:sp>
        <p:nvSpPr>
          <p:cNvPr id="1948" name="Google Shape;1948;g20a2f66c6a9_2_100"/>
          <p:cNvSpPr txBox="1"/>
          <p:nvPr/>
        </p:nvSpPr>
        <p:spPr>
          <a:xfrm>
            <a:off x="28451548"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OneInAGillian_65 and RobinRose_67. Located upstream and downstream of genes with no known function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OneInAGillian_65, NKF, PhagesDB, e=1e-37/RobinRose_65, NKF, NCBI, 3e-39.</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the highest only reaches a prob of ~75%.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p:txBody>
      </p:sp>
      <p:pic>
        <p:nvPicPr>
          <p:cNvPr id="1949" name="Google Shape;1949;g20a2f66c6a9_2_100"/>
          <p:cNvPicPr preferRelativeResize="0"/>
          <p:nvPr/>
        </p:nvPicPr>
        <p:blipFill rotWithShape="1">
          <a:blip r:embed="rId4">
            <a:alphaModFix/>
          </a:blip>
          <a:srcRect b="0" l="0" r="0" t="0"/>
          <a:stretch/>
        </p:blipFill>
        <p:spPr>
          <a:xfrm>
            <a:off x="1162163" y="5873518"/>
            <a:ext cx="5638800" cy="1066800"/>
          </a:xfrm>
          <a:prstGeom prst="rect">
            <a:avLst/>
          </a:prstGeom>
          <a:noFill/>
          <a:ln>
            <a:noFill/>
          </a:ln>
        </p:spPr>
      </p:pic>
      <p:pic>
        <p:nvPicPr>
          <p:cNvPr id="1950" name="Google Shape;1950;g20a2f66c6a9_2_100"/>
          <p:cNvPicPr preferRelativeResize="0"/>
          <p:nvPr/>
        </p:nvPicPr>
        <p:blipFill rotWithShape="1">
          <a:blip r:embed="rId5">
            <a:alphaModFix/>
          </a:blip>
          <a:srcRect b="0" l="0" r="0" t="0"/>
          <a:stretch/>
        </p:blipFill>
        <p:spPr>
          <a:xfrm>
            <a:off x="1162173" y="8509149"/>
            <a:ext cx="1845375" cy="2732575"/>
          </a:xfrm>
          <a:prstGeom prst="rect">
            <a:avLst/>
          </a:prstGeom>
          <a:noFill/>
          <a:ln>
            <a:noFill/>
          </a:ln>
        </p:spPr>
      </p:pic>
      <p:pic>
        <p:nvPicPr>
          <p:cNvPr id="1951" name="Google Shape;1951;g20a2f66c6a9_2_100"/>
          <p:cNvPicPr preferRelativeResize="0"/>
          <p:nvPr/>
        </p:nvPicPr>
        <p:blipFill rotWithShape="1">
          <a:blip r:embed="rId6">
            <a:alphaModFix/>
          </a:blip>
          <a:srcRect b="0" l="0" r="0" t="0"/>
          <a:stretch/>
        </p:blipFill>
        <p:spPr>
          <a:xfrm>
            <a:off x="409159" y="13182603"/>
            <a:ext cx="10169013" cy="1066800"/>
          </a:xfrm>
          <a:prstGeom prst="rect">
            <a:avLst/>
          </a:prstGeom>
          <a:noFill/>
          <a:ln>
            <a:noFill/>
          </a:ln>
        </p:spPr>
      </p:pic>
      <p:pic>
        <p:nvPicPr>
          <p:cNvPr id="1952" name="Google Shape;1952;g20a2f66c6a9_2_100"/>
          <p:cNvPicPr preferRelativeResize="0"/>
          <p:nvPr/>
        </p:nvPicPr>
        <p:blipFill rotWithShape="1">
          <a:blip r:embed="rId7">
            <a:alphaModFix/>
          </a:blip>
          <a:srcRect b="0" l="0" r="0" t="0"/>
          <a:stretch/>
        </p:blipFill>
        <p:spPr>
          <a:xfrm>
            <a:off x="409150" y="15118647"/>
            <a:ext cx="10536877" cy="549523"/>
          </a:xfrm>
          <a:prstGeom prst="rect">
            <a:avLst/>
          </a:prstGeom>
          <a:noFill/>
          <a:ln>
            <a:noFill/>
          </a:ln>
        </p:spPr>
      </p:pic>
      <p:pic>
        <p:nvPicPr>
          <p:cNvPr id="1953" name="Google Shape;1953;g20a2f66c6a9_2_100"/>
          <p:cNvPicPr preferRelativeResize="0"/>
          <p:nvPr/>
        </p:nvPicPr>
        <p:blipFill rotWithShape="1">
          <a:blip r:embed="rId8">
            <a:alphaModFix/>
          </a:blip>
          <a:srcRect b="0" l="0" r="0" t="0"/>
          <a:stretch/>
        </p:blipFill>
        <p:spPr>
          <a:xfrm>
            <a:off x="14278401" y="11241722"/>
            <a:ext cx="5172075" cy="1552575"/>
          </a:xfrm>
          <a:prstGeom prst="rect">
            <a:avLst/>
          </a:prstGeom>
          <a:noFill/>
          <a:ln>
            <a:noFill/>
          </a:ln>
        </p:spPr>
      </p:pic>
      <p:pic>
        <p:nvPicPr>
          <p:cNvPr id="1954" name="Google Shape;1954;g20a2f66c6a9_2_100"/>
          <p:cNvPicPr preferRelativeResize="0"/>
          <p:nvPr/>
        </p:nvPicPr>
        <p:blipFill rotWithShape="1">
          <a:blip r:embed="rId9">
            <a:alphaModFix/>
          </a:blip>
          <a:srcRect b="0" l="0" r="0" t="0"/>
          <a:stretch/>
        </p:blipFill>
        <p:spPr>
          <a:xfrm>
            <a:off x="14278388" y="13006384"/>
            <a:ext cx="5172075" cy="1419225"/>
          </a:xfrm>
          <a:prstGeom prst="rect">
            <a:avLst/>
          </a:prstGeom>
          <a:noFill/>
          <a:ln>
            <a:noFill/>
          </a:ln>
        </p:spPr>
      </p:pic>
      <p:pic>
        <p:nvPicPr>
          <p:cNvPr id="1955" name="Google Shape;1955;g20a2f66c6a9_2_100"/>
          <p:cNvPicPr preferRelativeResize="0"/>
          <p:nvPr/>
        </p:nvPicPr>
        <p:blipFill rotWithShape="1">
          <a:blip r:embed="rId10">
            <a:alphaModFix/>
          </a:blip>
          <a:srcRect b="0" l="0" r="0" t="0"/>
          <a:stretch/>
        </p:blipFill>
        <p:spPr>
          <a:xfrm>
            <a:off x="19934238" y="11361197"/>
            <a:ext cx="6305550" cy="1962150"/>
          </a:xfrm>
          <a:prstGeom prst="rect">
            <a:avLst/>
          </a:prstGeom>
          <a:noFill/>
          <a:ln>
            <a:noFill/>
          </a:ln>
        </p:spPr>
      </p:pic>
      <p:pic>
        <p:nvPicPr>
          <p:cNvPr id="1956" name="Google Shape;1956;g20a2f66c6a9_2_100"/>
          <p:cNvPicPr preferRelativeResize="0"/>
          <p:nvPr/>
        </p:nvPicPr>
        <p:blipFill rotWithShape="1">
          <a:blip r:embed="rId11">
            <a:alphaModFix/>
          </a:blip>
          <a:srcRect b="0" l="0" r="0" t="0"/>
          <a:stretch/>
        </p:blipFill>
        <p:spPr>
          <a:xfrm>
            <a:off x="19638788" y="13715547"/>
            <a:ext cx="6819900" cy="1952625"/>
          </a:xfrm>
          <a:prstGeom prst="rect">
            <a:avLst/>
          </a:prstGeom>
          <a:noFill/>
          <a:ln>
            <a:noFill/>
          </a:ln>
        </p:spPr>
      </p:pic>
      <p:pic>
        <p:nvPicPr>
          <p:cNvPr id="1957" name="Google Shape;1957;g20a2f66c6a9_2_100"/>
          <p:cNvPicPr preferRelativeResize="0"/>
          <p:nvPr/>
        </p:nvPicPr>
        <p:blipFill rotWithShape="1">
          <a:blip r:embed="rId12">
            <a:alphaModFix/>
          </a:blip>
          <a:srcRect b="0" l="0" r="0" t="0"/>
          <a:stretch/>
        </p:blipFill>
        <p:spPr>
          <a:xfrm>
            <a:off x="14090063" y="16991747"/>
            <a:ext cx="7210425" cy="2695575"/>
          </a:xfrm>
          <a:prstGeom prst="rect">
            <a:avLst/>
          </a:prstGeom>
          <a:noFill/>
          <a:ln>
            <a:noFill/>
          </a:ln>
        </p:spPr>
      </p:pic>
      <p:pic>
        <p:nvPicPr>
          <p:cNvPr id="1958" name="Google Shape;1958;g20a2f66c6a9_2_100"/>
          <p:cNvPicPr preferRelativeResize="0"/>
          <p:nvPr/>
        </p:nvPicPr>
        <p:blipFill rotWithShape="1">
          <a:blip r:embed="rId13">
            <a:alphaModFix/>
          </a:blip>
          <a:srcRect b="0" l="0" r="0" t="0"/>
          <a:stretch/>
        </p:blipFill>
        <p:spPr>
          <a:xfrm>
            <a:off x="21655463" y="16991747"/>
            <a:ext cx="5800725" cy="2914650"/>
          </a:xfrm>
          <a:prstGeom prst="rect">
            <a:avLst/>
          </a:prstGeom>
          <a:noFill/>
          <a:ln>
            <a:noFill/>
          </a:ln>
        </p:spPr>
      </p:pic>
      <p:pic>
        <p:nvPicPr>
          <p:cNvPr id="1959" name="Google Shape;1959;g20a2f66c6a9_2_100"/>
          <p:cNvPicPr preferRelativeResize="0"/>
          <p:nvPr/>
        </p:nvPicPr>
        <p:blipFill rotWithShape="1">
          <a:blip r:embed="rId14">
            <a:alphaModFix/>
          </a:blip>
          <a:srcRect b="0" l="0" r="0" t="0"/>
          <a:stretch/>
        </p:blipFill>
        <p:spPr>
          <a:xfrm>
            <a:off x="32959963" y="9451547"/>
            <a:ext cx="4088429" cy="3554829"/>
          </a:xfrm>
          <a:prstGeom prst="rect">
            <a:avLst/>
          </a:prstGeom>
          <a:noFill/>
          <a:ln>
            <a:noFill/>
          </a:ln>
        </p:spPr>
      </p:pic>
      <p:pic>
        <p:nvPicPr>
          <p:cNvPr id="1960" name="Google Shape;1960;g20a2f66c6a9_2_100"/>
          <p:cNvPicPr preferRelativeResize="0"/>
          <p:nvPr/>
        </p:nvPicPr>
        <p:blipFill rotWithShape="1">
          <a:blip r:embed="rId6">
            <a:alphaModFix/>
          </a:blip>
          <a:srcRect b="0" l="0" r="0" t="0"/>
          <a:stretch/>
        </p:blipFill>
        <p:spPr>
          <a:xfrm>
            <a:off x="29919684" y="14425603"/>
            <a:ext cx="10169013" cy="1066800"/>
          </a:xfrm>
          <a:prstGeom prst="rect">
            <a:avLst/>
          </a:prstGeom>
          <a:noFill/>
          <a:ln>
            <a:noFill/>
          </a:ln>
        </p:spPr>
      </p:pic>
      <p:pic>
        <p:nvPicPr>
          <p:cNvPr id="1961" name="Google Shape;1961;g20a2f66c6a9_2_100"/>
          <p:cNvPicPr preferRelativeResize="0"/>
          <p:nvPr/>
        </p:nvPicPr>
        <p:blipFill rotWithShape="1">
          <a:blip r:embed="rId7">
            <a:alphaModFix/>
          </a:blip>
          <a:srcRect b="0" l="0" r="0" t="0"/>
          <a:stretch/>
        </p:blipFill>
        <p:spPr>
          <a:xfrm>
            <a:off x="29735750" y="15668172"/>
            <a:ext cx="10536877" cy="549523"/>
          </a:xfrm>
          <a:prstGeom prst="rect">
            <a:avLst/>
          </a:prstGeom>
          <a:noFill/>
          <a:ln>
            <a:noFill/>
          </a:ln>
        </p:spPr>
      </p:pic>
      <p:pic>
        <p:nvPicPr>
          <p:cNvPr id="1962" name="Google Shape;1962;g20a2f66c6a9_2_100"/>
          <p:cNvPicPr preferRelativeResize="0"/>
          <p:nvPr/>
        </p:nvPicPr>
        <p:blipFill rotWithShape="1">
          <a:blip r:embed="rId15">
            <a:alphaModFix/>
          </a:blip>
          <a:srcRect b="0" l="0" r="0" t="0"/>
          <a:stretch/>
        </p:blipFill>
        <p:spPr>
          <a:xfrm>
            <a:off x="29690963" y="18745097"/>
            <a:ext cx="10626439" cy="2428900"/>
          </a:xfrm>
          <a:prstGeom prst="rect">
            <a:avLst/>
          </a:prstGeom>
          <a:noFill/>
          <a:ln>
            <a:noFill/>
          </a:ln>
        </p:spPr>
      </p:pic>
      <p:pic>
        <p:nvPicPr>
          <p:cNvPr id="1963" name="Google Shape;1963;g20a2f66c6a9_2_100"/>
          <p:cNvPicPr preferRelativeResize="0"/>
          <p:nvPr/>
        </p:nvPicPr>
        <p:blipFill rotWithShape="1">
          <a:blip r:embed="rId16">
            <a:alphaModFix/>
          </a:blip>
          <a:srcRect b="0" l="0" r="0" t="0"/>
          <a:stretch/>
        </p:blipFill>
        <p:spPr>
          <a:xfrm>
            <a:off x="12895900" y="6654075"/>
            <a:ext cx="14090076" cy="1855075"/>
          </a:xfrm>
          <a:prstGeom prst="rect">
            <a:avLst/>
          </a:prstGeom>
          <a:noFill/>
          <a:ln>
            <a:noFill/>
          </a:ln>
        </p:spPr>
      </p:pic>
      <p:sp>
        <p:nvSpPr>
          <p:cNvPr id="1964" name="Google Shape;1964;g20a2f66c6a9_2_10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3312440cc2_3_10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a:t>
            </a:r>
            <a:r>
              <a:rPr lang="en-US" sz="10080"/>
              <a:t>	Start: </a:t>
            </a:r>
            <a:r>
              <a:rPr lang="en-US" sz="10080">
                <a:solidFill>
                  <a:srgbClr val="C27BA0"/>
                </a:solidFill>
                <a:highlight>
                  <a:srgbClr val="FFFF00"/>
                </a:highlight>
              </a:rPr>
              <a:t>Should Delete.</a:t>
            </a:r>
            <a:r>
              <a:rPr lang="en-US" sz="10080">
                <a:highlight>
                  <a:srgbClr val="FFFF00"/>
                </a:highlight>
              </a:rPr>
              <a:t>	</a:t>
            </a:r>
            <a:r>
              <a:rPr lang="en-US" sz="10080"/>
              <a:t>	Stop: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232" name="Google Shape;232;g23312440cc2_3_102"/>
          <p:cNvSpPr txBox="1"/>
          <p:nvPr>
            <p:ph idx="1" type="body"/>
          </p:nvPr>
        </p:nvSpPr>
        <p:spPr>
          <a:xfrm>
            <a:off x="0" y="3177200"/>
            <a:ext cx="130926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No support for this being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a:t>
            </a:r>
            <a:endParaRPr/>
          </a:p>
          <a:p>
            <a:pPr indent="-822960" lvl="0" marL="822960" rtl="0" algn="l">
              <a:lnSpc>
                <a:spcPct val="90000"/>
              </a:lnSpc>
              <a:spcBef>
                <a:spcPts val="3600"/>
              </a:spcBef>
              <a:spcAft>
                <a:spcPts val="0"/>
              </a:spcAft>
              <a:buClr>
                <a:schemeClr val="dk1"/>
              </a:buClr>
              <a:buSzPts val="4400"/>
              <a:buChar char="•"/>
            </a:pPr>
            <a:r>
              <a:rPr lang="en-US" sz="4400"/>
              <a:t>Coding potential: No coding potential</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Only drafts, no similarities</a:t>
            </a:r>
            <a:endParaRPr/>
          </a:p>
          <a:p>
            <a:pPr indent="0" lvl="0" marL="0" rtl="0" algn="l">
              <a:lnSpc>
                <a:spcPct val="90000"/>
              </a:lnSpc>
              <a:spcBef>
                <a:spcPts val="3600"/>
              </a:spcBef>
              <a:spcAft>
                <a:spcPts val="0"/>
              </a:spcAft>
              <a:buClr>
                <a:schemeClr val="dk1"/>
              </a:buClr>
              <a:buSzPts val="4800"/>
              <a:buNone/>
            </a:pPr>
            <a:r>
              <a:rPr lang="en-US" sz="4800"/>
              <a:t> Phagesdb: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a:t>
            </a:r>
            <a:endParaRPr sz="4800"/>
          </a:p>
        </p:txBody>
      </p:sp>
      <p:sp>
        <p:nvSpPr>
          <p:cNvPr id="233" name="Google Shape;233;g23312440cc2_3_102"/>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a:t>
            </a:r>
            <a:r>
              <a:rPr b="1" i="0" lang="en-US" sz="4400" u="none" cap="none" strike="noStrike">
                <a:solidFill>
                  <a:srgbClr val="C27BA0"/>
                </a:solidFill>
                <a:latin typeface="Calibri"/>
                <a:ea typeface="Calibri"/>
                <a:cs typeface="Calibri"/>
                <a:sym typeface="Calibri"/>
              </a:rPr>
              <a:t> z= 1.309   final score= -6.063</a:t>
            </a:r>
            <a:endParaRPr b="0" i="0" sz="1400" u="none" cap="none" strike="noStrike">
              <a:solidFill>
                <a:srgbClr val="C27BA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r>
              <a:rPr b="1" i="0" lang="en-US" sz="4400" u="none" cap="none" strike="noStrike">
                <a:solidFill>
                  <a:srgbClr val="C27BA0"/>
                </a:solidFill>
                <a:latin typeface="Calibri"/>
                <a:ea typeface="Calibri"/>
                <a:cs typeface="Calibri"/>
                <a:sym typeface="Calibri"/>
              </a:rPr>
              <a:t> </a:t>
            </a:r>
            <a:r>
              <a:rPr b="0" i="0" lang="en-US" sz="4400" u="none" cap="none" strike="noStrike">
                <a:solidFill>
                  <a:srgbClr val="C27BA0"/>
                </a:solidFill>
                <a:latin typeface="Calibri"/>
                <a:ea typeface="Calibri"/>
                <a:cs typeface="Calibri"/>
                <a:sym typeface="Calibri"/>
              </a:rPr>
              <a:t>Only drafts in the local blast alignments, In the NCBI, no alignments found. </a:t>
            </a:r>
            <a:endParaRPr b="0" i="0" sz="1400" u="none" cap="none" strike="noStrike">
              <a:solidFill>
                <a:srgbClr val="C27BA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C27BA0"/>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C27BA0"/>
                </a:solidFill>
                <a:latin typeface="Calibri"/>
                <a:ea typeface="Calibri"/>
                <a:cs typeface="Calibri"/>
                <a:sym typeface="Calibri"/>
              </a:rPr>
              <a:t>No other alignments, called 100% of time when present.</a:t>
            </a:r>
            <a:endParaRPr b="0" i="0" sz="1400" u="none" cap="none" strike="noStrike">
              <a:solidFill>
                <a:srgbClr val="C27BA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a:t>
            </a:r>
            <a:r>
              <a:rPr b="1" i="0" lang="en-US" sz="4400" u="none" cap="none" strike="noStrike">
                <a:solidFill>
                  <a:schemeClr val="dk1"/>
                </a:solidFill>
                <a:highlight>
                  <a:srgbClr val="FFFF00"/>
                </a:highlight>
                <a:latin typeface="Calibri"/>
                <a:ea typeface="Calibri"/>
                <a:cs typeface="Calibri"/>
                <a:sym typeface="Calibri"/>
              </a:rPr>
              <a:t> </a:t>
            </a:r>
            <a:r>
              <a:rPr b="0" i="0" lang="en-US" sz="4400" u="none" cap="none" strike="noStrike">
                <a:solidFill>
                  <a:schemeClr val="dk1"/>
                </a:solidFill>
                <a:highlight>
                  <a:srgbClr val="FFFF00"/>
                </a:highlight>
                <a:latin typeface="Calibri"/>
                <a:ea typeface="Calibri"/>
                <a:cs typeface="Calibri"/>
                <a:sym typeface="Calibri"/>
              </a:rPr>
              <a:t>183 bp gap</a:t>
            </a:r>
            <a:endParaRPr b="0" i="0" sz="1400" u="none" cap="none" strike="noStrike">
              <a:solidFill>
                <a:srgbClr val="000000"/>
              </a:solidFill>
              <a:highlight>
                <a:srgbClr val="FFFF00"/>
              </a:highlight>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Large gap, coding potential should be looked into</a:t>
            </a:r>
            <a:endParaRPr b="0" i="0" sz="1400" u="none" cap="none" strike="noStrike">
              <a:solidFill>
                <a:srgbClr val="000000"/>
              </a:solidFill>
              <a:latin typeface="Arial"/>
              <a:ea typeface="Arial"/>
              <a:cs typeface="Arial"/>
              <a:sym typeface="Arial"/>
            </a:endParaRPr>
          </a:p>
        </p:txBody>
      </p:sp>
      <p:sp>
        <p:nvSpPr>
          <p:cNvPr id="234" name="Google Shape;234;g23312440cc2_3_102"/>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1" i="0" sz="66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highlight>
                  <a:srgbClr val="FFFF00"/>
                </a:highlight>
                <a:latin typeface="Calibri"/>
                <a:ea typeface="Calibri"/>
                <a:cs typeface="Calibri"/>
                <a:sym typeface="Calibri"/>
              </a:rPr>
              <a:t>No evidence for this being a gene, therefore no function will be needed or known.</a:t>
            </a:r>
            <a:endParaRPr b="1" i="0" sz="6600" u="none" cap="none" strike="noStrike">
              <a:solidFill>
                <a:schemeClr val="dk1"/>
              </a:solidFill>
              <a:highlight>
                <a:srgbClr val="FFFF00"/>
              </a:highlight>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______________</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&lt;Insert phamerator image, upstream of ___, downstream of ____, example phage names</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&lt;Local and NCBI function results, include phage names, e values, etc.; Image of output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&lt;List phages, function, Score, image of output list&gt;</a:t>
            </a:r>
            <a:endParaRPr b="0" i="0" sz="4400" u="none" cap="none" strike="noStrike">
              <a:solidFill>
                <a:schemeClr val="dk1"/>
              </a:solidFill>
              <a:latin typeface="Calibri"/>
              <a:ea typeface="Calibri"/>
              <a:cs typeface="Calibri"/>
              <a:sym typeface="Calibri"/>
            </a:endParaRPr>
          </a:p>
        </p:txBody>
      </p:sp>
      <p:pic>
        <p:nvPicPr>
          <p:cNvPr id="235" name="Google Shape;235;g23312440cc2_3_102"/>
          <p:cNvPicPr preferRelativeResize="0"/>
          <p:nvPr/>
        </p:nvPicPr>
        <p:blipFill rotWithShape="1">
          <a:blip r:embed="rId4">
            <a:alphaModFix/>
          </a:blip>
          <a:srcRect b="0" l="0" r="0" t="0"/>
          <a:stretch/>
        </p:blipFill>
        <p:spPr>
          <a:xfrm>
            <a:off x="4097038" y="5525393"/>
            <a:ext cx="5895975" cy="914400"/>
          </a:xfrm>
          <a:prstGeom prst="rect">
            <a:avLst/>
          </a:prstGeom>
          <a:noFill/>
          <a:ln>
            <a:noFill/>
          </a:ln>
        </p:spPr>
      </p:pic>
      <p:pic>
        <p:nvPicPr>
          <p:cNvPr id="236" name="Google Shape;236;g23312440cc2_3_102"/>
          <p:cNvPicPr preferRelativeResize="0"/>
          <p:nvPr/>
        </p:nvPicPr>
        <p:blipFill rotWithShape="1">
          <a:blip r:embed="rId5">
            <a:alphaModFix/>
          </a:blip>
          <a:srcRect b="0" l="0" r="0" t="0"/>
          <a:stretch/>
        </p:blipFill>
        <p:spPr>
          <a:xfrm>
            <a:off x="12560713" y="16258993"/>
            <a:ext cx="4095474" cy="3602181"/>
          </a:xfrm>
          <a:prstGeom prst="rect">
            <a:avLst/>
          </a:prstGeom>
          <a:noFill/>
          <a:ln>
            <a:noFill/>
          </a:ln>
        </p:spPr>
      </p:pic>
      <p:pic>
        <p:nvPicPr>
          <p:cNvPr id="237" name="Google Shape;237;g23312440cc2_3_102"/>
          <p:cNvPicPr preferRelativeResize="0"/>
          <p:nvPr/>
        </p:nvPicPr>
        <p:blipFill rotWithShape="1">
          <a:blip r:embed="rId6">
            <a:alphaModFix/>
          </a:blip>
          <a:srcRect b="0" l="0" r="0" t="0"/>
          <a:stretch/>
        </p:blipFill>
        <p:spPr>
          <a:xfrm>
            <a:off x="16941712" y="16934026"/>
            <a:ext cx="10578838" cy="2379736"/>
          </a:xfrm>
          <a:prstGeom prst="rect">
            <a:avLst/>
          </a:prstGeom>
          <a:noFill/>
          <a:ln>
            <a:noFill/>
          </a:ln>
        </p:spPr>
      </p:pic>
      <p:pic>
        <p:nvPicPr>
          <p:cNvPr id="238" name="Google Shape;238;g23312440cc2_3_102"/>
          <p:cNvPicPr preferRelativeResize="0"/>
          <p:nvPr/>
        </p:nvPicPr>
        <p:blipFill rotWithShape="1">
          <a:blip r:embed="rId7">
            <a:alphaModFix/>
          </a:blip>
          <a:srcRect b="0" l="0" r="0" t="0"/>
          <a:stretch/>
        </p:blipFill>
        <p:spPr>
          <a:xfrm>
            <a:off x="157625" y="13734024"/>
            <a:ext cx="9835401" cy="1752183"/>
          </a:xfrm>
          <a:prstGeom prst="rect">
            <a:avLst/>
          </a:prstGeom>
          <a:noFill/>
          <a:ln>
            <a:noFill/>
          </a:ln>
        </p:spPr>
      </p:pic>
      <p:pic>
        <p:nvPicPr>
          <p:cNvPr id="239" name="Google Shape;239;g23312440cc2_3_102"/>
          <p:cNvPicPr preferRelativeResize="0"/>
          <p:nvPr/>
        </p:nvPicPr>
        <p:blipFill rotWithShape="1">
          <a:blip r:embed="rId8">
            <a:alphaModFix/>
          </a:blip>
          <a:srcRect b="0" l="0" r="0" t="0"/>
          <a:stretch/>
        </p:blipFill>
        <p:spPr>
          <a:xfrm>
            <a:off x="12892162" y="5525400"/>
            <a:ext cx="7944575" cy="2624475"/>
          </a:xfrm>
          <a:prstGeom prst="rect">
            <a:avLst/>
          </a:prstGeom>
          <a:noFill/>
          <a:ln>
            <a:noFill/>
          </a:ln>
        </p:spPr>
      </p:pic>
      <p:pic>
        <p:nvPicPr>
          <p:cNvPr id="240" name="Google Shape;240;g23312440cc2_3_102"/>
          <p:cNvPicPr preferRelativeResize="0"/>
          <p:nvPr/>
        </p:nvPicPr>
        <p:blipFill rotWithShape="1">
          <a:blip r:embed="rId9">
            <a:alphaModFix/>
          </a:blip>
          <a:srcRect b="0" l="0" r="0" t="0"/>
          <a:stretch/>
        </p:blipFill>
        <p:spPr>
          <a:xfrm>
            <a:off x="11629075" y="10794563"/>
            <a:ext cx="7202800" cy="2819750"/>
          </a:xfrm>
          <a:prstGeom prst="rect">
            <a:avLst/>
          </a:prstGeom>
          <a:noFill/>
          <a:ln>
            <a:noFill/>
          </a:ln>
        </p:spPr>
      </p:pic>
      <p:pic>
        <p:nvPicPr>
          <p:cNvPr id="241" name="Google Shape;241;g23312440cc2_3_102"/>
          <p:cNvPicPr preferRelativeResize="0"/>
          <p:nvPr/>
        </p:nvPicPr>
        <p:blipFill rotWithShape="1">
          <a:blip r:embed="rId10">
            <a:alphaModFix/>
          </a:blip>
          <a:srcRect b="0" l="0" r="0" t="0"/>
          <a:stretch/>
        </p:blipFill>
        <p:spPr>
          <a:xfrm>
            <a:off x="411551" y="18313263"/>
            <a:ext cx="10578850" cy="1397205"/>
          </a:xfrm>
          <a:prstGeom prst="rect">
            <a:avLst/>
          </a:prstGeom>
          <a:noFill/>
          <a:ln>
            <a:noFill/>
          </a:ln>
        </p:spPr>
      </p:pic>
      <p:pic>
        <p:nvPicPr>
          <p:cNvPr id="242" name="Google Shape;242;g23312440cc2_3_102"/>
          <p:cNvPicPr preferRelativeResize="0"/>
          <p:nvPr/>
        </p:nvPicPr>
        <p:blipFill rotWithShape="1">
          <a:blip r:embed="rId10">
            <a:alphaModFix/>
          </a:blip>
          <a:srcRect b="0" l="0" r="0" t="0"/>
          <a:stretch/>
        </p:blipFill>
        <p:spPr>
          <a:xfrm>
            <a:off x="19515338" y="11610693"/>
            <a:ext cx="6057900" cy="800100"/>
          </a:xfrm>
          <a:prstGeom prst="rect">
            <a:avLst/>
          </a:prstGeom>
          <a:noFill/>
          <a:ln>
            <a:noFill/>
          </a:ln>
        </p:spPr>
      </p:pic>
      <p:pic>
        <p:nvPicPr>
          <p:cNvPr id="243" name="Google Shape;243;g23312440cc2_3_102"/>
          <p:cNvPicPr preferRelativeResize="0"/>
          <p:nvPr/>
        </p:nvPicPr>
        <p:blipFill rotWithShape="1">
          <a:blip r:embed="rId11">
            <a:alphaModFix/>
          </a:blip>
          <a:srcRect b="0" l="0" r="0" t="0"/>
          <a:stretch/>
        </p:blipFill>
        <p:spPr>
          <a:xfrm>
            <a:off x="3388862" y="8610307"/>
            <a:ext cx="2402914" cy="2953200"/>
          </a:xfrm>
          <a:prstGeom prst="rect">
            <a:avLst/>
          </a:prstGeom>
          <a:noFill/>
          <a:ln>
            <a:noFill/>
          </a:ln>
        </p:spPr>
      </p:pic>
      <p:sp>
        <p:nvSpPr>
          <p:cNvPr id="244" name="Google Shape;244;g23312440cc2_3_102"/>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9" name="Shape 1969"/>
        <p:cNvGrpSpPr/>
        <p:nvPr/>
      </p:nvGrpSpPr>
      <p:grpSpPr>
        <a:xfrm>
          <a:off x="0" y="0"/>
          <a:ext cx="0" cy="0"/>
          <a:chOff x="0" y="0"/>
          <a:chExt cx="0" cy="0"/>
        </a:xfrm>
      </p:grpSpPr>
      <p:sp>
        <p:nvSpPr>
          <p:cNvPr id="1970" name="Google Shape;1970;g20a2f66c6a9_0_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#68</a:t>
            </a:r>
            <a:r>
              <a:rPr lang="en-US" sz="10080"/>
              <a:t>	Start:	</a:t>
            </a:r>
            <a:r>
              <a:rPr lang="en-US" sz="10080">
                <a:solidFill>
                  <a:srgbClr val="0B5394"/>
                </a:solidFill>
              </a:rPr>
              <a:t>43763</a:t>
            </a:r>
            <a:r>
              <a:rPr lang="en-US" sz="10080"/>
              <a:t>	Stop: </a:t>
            </a:r>
            <a:r>
              <a:rPr lang="en-US" sz="10080">
                <a:solidFill>
                  <a:srgbClr val="0B5394"/>
                </a:solidFill>
              </a:rPr>
              <a:t>43452</a:t>
            </a:r>
            <a:r>
              <a:rPr lang="en-US" sz="10080"/>
              <a:t>		</a:t>
            </a:r>
            <a:br>
              <a:rPr lang="en-US" sz="10080"/>
            </a:br>
            <a:r>
              <a:rPr lang="en-US" sz="6480"/>
              <a:t>*</a:t>
            </a:r>
            <a:r>
              <a:rPr lang="en-US" sz="7200"/>
              <a:t>Highlight start if changed from original call*</a:t>
            </a:r>
            <a:endParaRPr sz="10080"/>
          </a:p>
        </p:txBody>
      </p:sp>
      <p:sp>
        <p:nvSpPr>
          <p:cNvPr id="1971" name="Google Shape;1971;g20a2f66c6a9_0_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RobinRose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1972" name="Google Shape;1972;g20a2f66c6a9_0_1"/>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2.238, final= -4.775</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RobinRose- Evalue: 9e-66,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RobinRose- Evalue: 3e-53,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198 bp gap</a:t>
            </a:r>
            <a:endParaRPr b="0" i="0" sz="1400" u="none" cap="none" strike="noStrike">
              <a:solidFill>
                <a:srgbClr val="000000"/>
              </a:solidFill>
              <a:highlight>
                <a:srgbClr val="FFFF00"/>
              </a:highlight>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highlight>
                  <a:srgbClr val="FFFF00"/>
                </a:highlight>
                <a:latin typeface="Calibri"/>
                <a:ea typeface="Calibri"/>
                <a:cs typeface="Calibri"/>
                <a:sym typeface="Calibri"/>
              </a:rPr>
              <a:t>Large gap</a:t>
            </a:r>
            <a:endParaRPr b="0" i="0" sz="1400" u="none" cap="none" strike="noStrike">
              <a:solidFill>
                <a:srgbClr val="000000"/>
              </a:solidFill>
              <a:highlight>
                <a:srgbClr val="FFFF00"/>
              </a:highlight>
              <a:latin typeface="Arial"/>
              <a:ea typeface="Arial"/>
              <a:cs typeface="Arial"/>
              <a:sym typeface="Arial"/>
            </a:endParaRPr>
          </a:p>
        </p:txBody>
      </p:sp>
      <p:sp>
        <p:nvSpPr>
          <p:cNvPr id="1973" name="Google Shape;1973;g20a2f66c6a9_0_1"/>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Kelcole_66 and RobinRose_68,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Kelcole_66,  e= 5e-52 , function unknown, phagesdb;  Phage RobinRose, hypothetical protein, e= 9e-66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 PF14277.9, prob= 91.92, E= 1.6, approx. coverage=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1974" name="Google Shape;1974;g20a2f66c6a9_0_1"/>
          <p:cNvPicPr preferRelativeResize="0"/>
          <p:nvPr/>
        </p:nvPicPr>
        <p:blipFill rotWithShape="1">
          <a:blip r:embed="rId4">
            <a:alphaModFix/>
          </a:blip>
          <a:srcRect b="0" l="0" r="0" t="0"/>
          <a:stretch/>
        </p:blipFill>
        <p:spPr>
          <a:xfrm>
            <a:off x="7889900" y="4403625"/>
            <a:ext cx="5202651" cy="713746"/>
          </a:xfrm>
          <a:prstGeom prst="rect">
            <a:avLst/>
          </a:prstGeom>
          <a:noFill/>
          <a:ln>
            <a:noFill/>
          </a:ln>
        </p:spPr>
      </p:pic>
      <p:pic>
        <p:nvPicPr>
          <p:cNvPr id="1975" name="Google Shape;1975;g20a2f66c6a9_0_1"/>
          <p:cNvPicPr preferRelativeResize="0"/>
          <p:nvPr/>
        </p:nvPicPr>
        <p:blipFill rotWithShape="1">
          <a:blip r:embed="rId5">
            <a:alphaModFix/>
          </a:blip>
          <a:srcRect b="0" l="0" r="0" t="0"/>
          <a:stretch/>
        </p:blipFill>
        <p:spPr>
          <a:xfrm>
            <a:off x="1125393" y="6579186"/>
            <a:ext cx="3669400" cy="3788550"/>
          </a:xfrm>
          <a:prstGeom prst="rect">
            <a:avLst/>
          </a:prstGeom>
          <a:noFill/>
          <a:ln>
            <a:noFill/>
          </a:ln>
        </p:spPr>
      </p:pic>
      <p:pic>
        <p:nvPicPr>
          <p:cNvPr id="1976" name="Google Shape;1976;g20a2f66c6a9_0_1"/>
          <p:cNvPicPr preferRelativeResize="0"/>
          <p:nvPr/>
        </p:nvPicPr>
        <p:blipFill rotWithShape="1">
          <a:blip r:embed="rId6">
            <a:alphaModFix/>
          </a:blip>
          <a:srcRect b="0" l="0" r="0" t="0"/>
          <a:stretch/>
        </p:blipFill>
        <p:spPr>
          <a:xfrm>
            <a:off x="140715" y="17388809"/>
            <a:ext cx="12546450" cy="1737853"/>
          </a:xfrm>
          <a:prstGeom prst="rect">
            <a:avLst/>
          </a:prstGeom>
          <a:noFill/>
          <a:ln>
            <a:noFill/>
          </a:ln>
        </p:spPr>
      </p:pic>
      <p:pic>
        <p:nvPicPr>
          <p:cNvPr id="1977" name="Google Shape;1977;g20a2f66c6a9_0_1"/>
          <p:cNvPicPr preferRelativeResize="0"/>
          <p:nvPr/>
        </p:nvPicPr>
        <p:blipFill rotWithShape="1">
          <a:blip r:embed="rId7">
            <a:alphaModFix/>
          </a:blip>
          <a:srcRect b="0" l="0" r="0" t="0"/>
          <a:stretch/>
        </p:blipFill>
        <p:spPr>
          <a:xfrm>
            <a:off x="152400" y="13853579"/>
            <a:ext cx="12546451" cy="933200"/>
          </a:xfrm>
          <a:prstGeom prst="rect">
            <a:avLst/>
          </a:prstGeom>
          <a:noFill/>
          <a:ln>
            <a:noFill/>
          </a:ln>
        </p:spPr>
      </p:pic>
      <p:pic>
        <p:nvPicPr>
          <p:cNvPr id="1978" name="Google Shape;1978;g20a2f66c6a9_0_1"/>
          <p:cNvPicPr preferRelativeResize="0"/>
          <p:nvPr/>
        </p:nvPicPr>
        <p:blipFill rotWithShape="1">
          <a:blip r:embed="rId8">
            <a:alphaModFix/>
          </a:blip>
          <a:srcRect b="0" l="0" r="0" t="0"/>
          <a:stretch/>
        </p:blipFill>
        <p:spPr>
          <a:xfrm>
            <a:off x="14090063" y="5423418"/>
            <a:ext cx="9486900" cy="2124075"/>
          </a:xfrm>
          <a:prstGeom prst="rect">
            <a:avLst/>
          </a:prstGeom>
          <a:noFill/>
          <a:ln>
            <a:noFill/>
          </a:ln>
        </p:spPr>
      </p:pic>
      <p:pic>
        <p:nvPicPr>
          <p:cNvPr id="1979" name="Google Shape;1979;g20a2f66c6a9_0_1"/>
          <p:cNvPicPr preferRelativeResize="0"/>
          <p:nvPr/>
        </p:nvPicPr>
        <p:blipFill rotWithShape="1">
          <a:blip r:embed="rId9">
            <a:alphaModFix/>
          </a:blip>
          <a:srcRect b="0" l="0" r="0" t="0"/>
          <a:stretch/>
        </p:blipFill>
        <p:spPr>
          <a:xfrm>
            <a:off x="21928838" y="11314743"/>
            <a:ext cx="5200650" cy="2009775"/>
          </a:xfrm>
          <a:prstGeom prst="rect">
            <a:avLst/>
          </a:prstGeom>
          <a:noFill/>
          <a:ln>
            <a:noFill/>
          </a:ln>
        </p:spPr>
      </p:pic>
      <p:pic>
        <p:nvPicPr>
          <p:cNvPr id="1980" name="Google Shape;1980;g20a2f66c6a9_0_1"/>
          <p:cNvPicPr preferRelativeResize="0"/>
          <p:nvPr/>
        </p:nvPicPr>
        <p:blipFill rotWithShape="1">
          <a:blip r:embed="rId10">
            <a:alphaModFix/>
          </a:blip>
          <a:srcRect b="0" l="0" r="0" t="0"/>
          <a:stretch/>
        </p:blipFill>
        <p:spPr>
          <a:xfrm>
            <a:off x="13348127" y="11065327"/>
            <a:ext cx="8322663" cy="2788250"/>
          </a:xfrm>
          <a:prstGeom prst="rect">
            <a:avLst/>
          </a:prstGeom>
          <a:noFill/>
          <a:ln>
            <a:noFill/>
          </a:ln>
        </p:spPr>
      </p:pic>
      <p:pic>
        <p:nvPicPr>
          <p:cNvPr id="1981" name="Google Shape;1981;g20a2f66c6a9_0_1"/>
          <p:cNvPicPr preferRelativeResize="0"/>
          <p:nvPr/>
        </p:nvPicPr>
        <p:blipFill rotWithShape="1">
          <a:blip r:embed="rId11">
            <a:alphaModFix/>
          </a:blip>
          <a:srcRect b="0" l="0" r="0" t="0"/>
          <a:stretch/>
        </p:blipFill>
        <p:spPr>
          <a:xfrm>
            <a:off x="13278276" y="16335043"/>
            <a:ext cx="7172325" cy="2133600"/>
          </a:xfrm>
          <a:prstGeom prst="rect">
            <a:avLst/>
          </a:prstGeom>
          <a:noFill/>
          <a:ln>
            <a:noFill/>
          </a:ln>
        </p:spPr>
      </p:pic>
      <p:pic>
        <p:nvPicPr>
          <p:cNvPr id="1982" name="Google Shape;1982;g20a2f66c6a9_0_1"/>
          <p:cNvPicPr preferRelativeResize="0"/>
          <p:nvPr/>
        </p:nvPicPr>
        <p:blipFill rotWithShape="1">
          <a:blip r:embed="rId12">
            <a:alphaModFix/>
          </a:blip>
          <a:srcRect b="0" l="0" r="0" t="0"/>
          <a:stretch/>
        </p:blipFill>
        <p:spPr>
          <a:xfrm>
            <a:off x="20450604" y="16139577"/>
            <a:ext cx="7666813" cy="1249225"/>
          </a:xfrm>
          <a:prstGeom prst="rect">
            <a:avLst/>
          </a:prstGeom>
          <a:noFill/>
          <a:ln>
            <a:noFill/>
          </a:ln>
        </p:spPr>
      </p:pic>
      <p:pic>
        <p:nvPicPr>
          <p:cNvPr id="1983" name="Google Shape;1983;g20a2f66c6a9_0_1"/>
          <p:cNvPicPr preferRelativeResize="0"/>
          <p:nvPr/>
        </p:nvPicPr>
        <p:blipFill rotWithShape="1">
          <a:blip r:embed="rId13">
            <a:alphaModFix/>
          </a:blip>
          <a:srcRect b="0" l="0" r="0" t="0"/>
          <a:stretch/>
        </p:blipFill>
        <p:spPr>
          <a:xfrm>
            <a:off x="37848624" y="8286825"/>
            <a:ext cx="4080050" cy="4089057"/>
          </a:xfrm>
          <a:prstGeom prst="rect">
            <a:avLst/>
          </a:prstGeom>
          <a:noFill/>
          <a:ln>
            <a:noFill/>
          </a:ln>
        </p:spPr>
      </p:pic>
      <p:pic>
        <p:nvPicPr>
          <p:cNvPr id="1984" name="Google Shape;1984;g20a2f66c6a9_0_1"/>
          <p:cNvPicPr preferRelativeResize="0"/>
          <p:nvPr/>
        </p:nvPicPr>
        <p:blipFill rotWithShape="1">
          <a:blip r:embed="rId14">
            <a:alphaModFix/>
          </a:blip>
          <a:srcRect b="0" l="0" r="0" t="0"/>
          <a:stretch/>
        </p:blipFill>
        <p:spPr>
          <a:xfrm>
            <a:off x="31793838" y="13760988"/>
            <a:ext cx="9163050" cy="1381125"/>
          </a:xfrm>
          <a:prstGeom prst="rect">
            <a:avLst/>
          </a:prstGeom>
          <a:noFill/>
          <a:ln>
            <a:noFill/>
          </a:ln>
        </p:spPr>
      </p:pic>
      <p:pic>
        <p:nvPicPr>
          <p:cNvPr id="1985" name="Google Shape;1985;g20a2f66c6a9_0_1"/>
          <p:cNvPicPr preferRelativeResize="0"/>
          <p:nvPr/>
        </p:nvPicPr>
        <p:blipFill rotWithShape="1">
          <a:blip r:embed="rId15">
            <a:alphaModFix/>
          </a:blip>
          <a:srcRect b="0" l="0" r="0" t="0"/>
          <a:stretch/>
        </p:blipFill>
        <p:spPr>
          <a:xfrm>
            <a:off x="28395594" y="15377676"/>
            <a:ext cx="8113213" cy="933200"/>
          </a:xfrm>
          <a:prstGeom prst="rect">
            <a:avLst/>
          </a:prstGeom>
          <a:noFill/>
          <a:ln>
            <a:noFill/>
          </a:ln>
        </p:spPr>
      </p:pic>
      <p:pic>
        <p:nvPicPr>
          <p:cNvPr id="1986" name="Google Shape;1986;g20a2f66c6a9_0_1"/>
          <p:cNvPicPr preferRelativeResize="0"/>
          <p:nvPr/>
        </p:nvPicPr>
        <p:blipFill rotWithShape="1">
          <a:blip r:embed="rId16">
            <a:alphaModFix/>
          </a:blip>
          <a:srcRect b="0" l="0" r="0" t="0"/>
          <a:stretch/>
        </p:blipFill>
        <p:spPr>
          <a:xfrm>
            <a:off x="38474175" y="18312269"/>
            <a:ext cx="4080049" cy="2999388"/>
          </a:xfrm>
          <a:prstGeom prst="rect">
            <a:avLst/>
          </a:prstGeom>
          <a:noFill/>
          <a:ln>
            <a:noFill/>
          </a:ln>
        </p:spPr>
      </p:pic>
      <p:pic>
        <p:nvPicPr>
          <p:cNvPr id="1987" name="Google Shape;1987;g20a2f66c6a9_0_1"/>
          <p:cNvPicPr preferRelativeResize="0"/>
          <p:nvPr/>
        </p:nvPicPr>
        <p:blipFill rotWithShape="1">
          <a:blip r:embed="rId17">
            <a:alphaModFix/>
          </a:blip>
          <a:srcRect b="0" l="0" r="0" t="0"/>
          <a:stretch/>
        </p:blipFill>
        <p:spPr>
          <a:xfrm>
            <a:off x="32662900" y="18869468"/>
            <a:ext cx="2800350" cy="257175"/>
          </a:xfrm>
          <a:prstGeom prst="rect">
            <a:avLst/>
          </a:prstGeom>
          <a:noFill/>
          <a:ln>
            <a:noFill/>
          </a:ln>
        </p:spPr>
      </p:pic>
      <p:sp>
        <p:nvSpPr>
          <p:cNvPr id="1988" name="Google Shape;1988;g20a2f66c6a9_0_1"/>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rgbClr val="000000"/>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rgbClr val="000000"/>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Must be from approved function list: </a:t>
            </a:r>
            <a:r>
              <a:rPr b="1" i="0" lang="en-US" sz="2800" u="sng" cap="none" strike="noStrike">
                <a:solidFill>
                  <a:srgbClr val="0563C1"/>
                </a:solidFill>
                <a:latin typeface="Calibri"/>
                <a:ea typeface="Calibri"/>
                <a:cs typeface="Calibri"/>
                <a:sym typeface="Calibri"/>
                <a:hlinkClick r:id="rId18">
                  <a:extLst>
                    <a:ext uri="{A12FA001-AC4F-418D-AE19-62706E023703}">
                      <ahyp:hlinkClr val="tx"/>
                    </a:ext>
                  </a:extLst>
                </a:hlinkClick>
              </a:rPr>
              <a:t>https://docs.google.com/spreadsheets/d/1FNcTlsU41iI1U8Jq0Yd-YqwJDUa089AInNnULL-K9hE/edit#gid=0</a:t>
            </a:r>
            <a:r>
              <a:rPr b="1" i="0" lang="en-US" sz="2800" u="none" cap="none" strike="noStrike">
                <a:solidFill>
                  <a:srgbClr val="000000"/>
                </a:solidFill>
                <a:latin typeface="Calibri"/>
                <a:ea typeface="Calibri"/>
                <a:cs typeface="Calibri"/>
                <a:sym typeface="Calibri"/>
              </a:rPr>
              <a:t> </a:t>
            </a:r>
            <a:endParaRPr b="1" i="0" sz="6600" u="none" cap="none" strike="noStrike">
              <a:solidFill>
                <a:srgbClr val="000000"/>
              </a:solidFill>
              <a:latin typeface="Calibri"/>
              <a:ea typeface="Calibri"/>
              <a:cs typeface="Calibri"/>
              <a:sym typeface="Calibri"/>
            </a:endParaRPr>
          </a:p>
          <a:p>
            <a:pPr indent="-822960" lvl="0" marL="822960" marR="0" rtl="0" algn="l">
              <a:lnSpc>
                <a:spcPct val="90000"/>
              </a:lnSpc>
              <a:spcBef>
                <a:spcPts val="3600"/>
              </a:spcBef>
              <a:spcAft>
                <a:spcPts val="0"/>
              </a:spcAft>
              <a:buClr>
                <a:srgbClr val="000000"/>
              </a:buClr>
              <a:buSzPts val="4400"/>
              <a:buFont typeface="Arial"/>
              <a:buChar char="•"/>
            </a:pPr>
            <a:r>
              <a:rPr b="1" i="0" lang="en-US" sz="4400" u="none" cap="none" strike="noStrike">
                <a:solidFill>
                  <a:srgbClr val="000000"/>
                </a:solidFill>
                <a:latin typeface="Calibri"/>
                <a:ea typeface="Calibri"/>
                <a:cs typeface="Calibri"/>
                <a:sym typeface="Calibri"/>
              </a:rPr>
              <a:t>Synteny</a:t>
            </a:r>
            <a:r>
              <a:rPr b="0" i="0" lang="en-US" sz="4400" u="none" cap="none" strike="noStrike">
                <a:solidFill>
                  <a:srgbClr val="000000"/>
                </a:solidFill>
                <a:latin typeface="Calibri"/>
                <a:ea typeface="Calibri"/>
                <a:cs typeface="Calibri"/>
                <a:sym typeface="Calibri"/>
              </a:rPr>
              <a:t> same pham as Kelcole_66 and RobinRose_68, upstream of NKF, downstream of NKF</a:t>
            </a:r>
            <a:endParaRPr b="0" i="0" sz="4400" u="none" cap="none" strike="noStrike">
              <a:solidFill>
                <a:srgbClr val="000000"/>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00"/>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00"/>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00"/>
              </a:solidFill>
              <a:latin typeface="Calibri"/>
              <a:ea typeface="Calibri"/>
              <a:cs typeface="Calibri"/>
              <a:sym typeface="Calibri"/>
            </a:endParaRPr>
          </a:p>
          <a:p>
            <a:pPr indent="-822960" lvl="0" marL="822960" marR="0" rtl="0" algn="l">
              <a:lnSpc>
                <a:spcPct val="90000"/>
              </a:lnSpc>
              <a:spcBef>
                <a:spcPts val="3600"/>
              </a:spcBef>
              <a:spcAft>
                <a:spcPts val="0"/>
              </a:spcAft>
              <a:buClr>
                <a:srgbClr val="000000"/>
              </a:buClr>
              <a:buSzPts val="4400"/>
              <a:buFont typeface="Arial"/>
              <a:buChar char="•"/>
            </a:pPr>
            <a:r>
              <a:rPr b="1" i="0" lang="en-US" sz="4400" u="none" cap="none" strike="noStrike">
                <a:solidFill>
                  <a:srgbClr val="000000"/>
                </a:solidFill>
                <a:latin typeface="Calibri"/>
                <a:ea typeface="Calibri"/>
                <a:cs typeface="Calibri"/>
                <a:sym typeface="Calibri"/>
              </a:rPr>
              <a:t>BLAST Results: </a:t>
            </a:r>
            <a:r>
              <a:rPr b="0" i="0" lang="en-US" sz="4400" u="none" cap="none" strike="noStrike">
                <a:solidFill>
                  <a:srgbClr val="000000"/>
                </a:solidFill>
                <a:latin typeface="Calibri"/>
                <a:ea typeface="Calibri"/>
                <a:cs typeface="Calibri"/>
                <a:sym typeface="Calibri"/>
              </a:rPr>
              <a:t>Kelcole_66,  e= 5e-52 , function unknown, phagesdb;  Phage RobinRose, hypothetical protein, e= 9e-66 , nbci</a:t>
            </a:r>
            <a:endParaRPr b="0" i="0" sz="4400" u="none" cap="none" strike="noStrike">
              <a:solidFill>
                <a:srgbClr val="000000"/>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00"/>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00"/>
              </a:solidFill>
              <a:latin typeface="Calibri"/>
              <a:ea typeface="Calibri"/>
              <a:cs typeface="Calibri"/>
              <a:sym typeface="Calibri"/>
            </a:endParaRPr>
          </a:p>
          <a:p>
            <a:pPr indent="-822960" lvl="0" marL="822960" marR="0" rtl="0" algn="l">
              <a:lnSpc>
                <a:spcPct val="90000"/>
              </a:lnSpc>
              <a:spcBef>
                <a:spcPts val="3600"/>
              </a:spcBef>
              <a:spcAft>
                <a:spcPts val="0"/>
              </a:spcAft>
              <a:buClr>
                <a:srgbClr val="000000"/>
              </a:buClr>
              <a:buSzPts val="4400"/>
              <a:buFont typeface="Arial"/>
              <a:buChar char="•"/>
            </a:pPr>
            <a:r>
              <a:rPr b="1" i="0" lang="en-US" sz="4400" u="none" cap="none" strike="noStrike">
                <a:solidFill>
                  <a:srgbClr val="000000"/>
                </a:solidFill>
                <a:latin typeface="Calibri"/>
                <a:ea typeface="Calibri"/>
                <a:cs typeface="Calibri"/>
                <a:sym typeface="Calibri"/>
              </a:rPr>
              <a:t>HHPRED results</a:t>
            </a:r>
            <a:r>
              <a:rPr b="0" i="0" lang="en-US" sz="4400" u="none" cap="none" strike="noStrike">
                <a:solidFill>
                  <a:srgbClr val="000000"/>
                </a:solidFill>
                <a:latin typeface="Calibri"/>
                <a:ea typeface="Calibri"/>
                <a:cs typeface="Calibri"/>
                <a:sym typeface="Calibri"/>
              </a:rPr>
              <a:t>: </a:t>
            </a:r>
            <a:endParaRPr b="0" i="0" sz="4400" u="none" cap="none" strike="noStrike">
              <a:solidFill>
                <a:srgbClr val="000000"/>
              </a:solidFill>
              <a:latin typeface="Calibri"/>
              <a:ea typeface="Calibri"/>
              <a:cs typeface="Calibri"/>
              <a:sym typeface="Calibri"/>
            </a:endParaRPr>
          </a:p>
        </p:txBody>
      </p:sp>
      <p:pic>
        <p:nvPicPr>
          <p:cNvPr id="1989" name="Google Shape;1989;g20a2f66c6a9_0_1"/>
          <p:cNvPicPr preferRelativeResize="0"/>
          <p:nvPr/>
        </p:nvPicPr>
        <p:blipFill rotWithShape="1">
          <a:blip r:embed="rId19">
            <a:alphaModFix/>
          </a:blip>
          <a:srcRect b="0" l="0" r="0" t="0"/>
          <a:stretch/>
        </p:blipFill>
        <p:spPr>
          <a:xfrm>
            <a:off x="28395600" y="20861783"/>
            <a:ext cx="7109594" cy="970949"/>
          </a:xfrm>
          <a:prstGeom prst="rect">
            <a:avLst/>
          </a:prstGeom>
          <a:noFill/>
          <a:ln>
            <a:noFill/>
          </a:ln>
        </p:spPr>
      </p:pic>
      <p:pic>
        <p:nvPicPr>
          <p:cNvPr id="1990" name="Google Shape;1990;g20a2f66c6a9_0_1"/>
          <p:cNvPicPr preferRelativeResize="0"/>
          <p:nvPr/>
        </p:nvPicPr>
        <p:blipFill rotWithShape="1">
          <a:blip r:embed="rId20">
            <a:alphaModFix/>
          </a:blip>
          <a:srcRect b="0" l="0" r="0" t="0"/>
          <a:stretch/>
        </p:blipFill>
        <p:spPr>
          <a:xfrm>
            <a:off x="34604011" y="24132716"/>
            <a:ext cx="9134789" cy="2788250"/>
          </a:xfrm>
          <a:prstGeom prst="rect">
            <a:avLst/>
          </a:prstGeom>
          <a:noFill/>
          <a:ln>
            <a:noFill/>
          </a:ln>
        </p:spPr>
      </p:pic>
      <p:pic>
        <p:nvPicPr>
          <p:cNvPr id="1991" name="Google Shape;1991;g20a2f66c6a9_0_1"/>
          <p:cNvPicPr preferRelativeResize="0"/>
          <p:nvPr/>
        </p:nvPicPr>
        <p:blipFill rotWithShape="1">
          <a:blip r:embed="rId21">
            <a:alphaModFix/>
          </a:blip>
          <a:srcRect b="0" l="0" r="0" t="0"/>
          <a:stretch/>
        </p:blipFill>
        <p:spPr>
          <a:xfrm>
            <a:off x="29756325" y="23150954"/>
            <a:ext cx="3669400" cy="1647346"/>
          </a:xfrm>
          <a:prstGeom prst="rect">
            <a:avLst/>
          </a:prstGeom>
          <a:noFill/>
          <a:ln>
            <a:noFill/>
          </a:ln>
        </p:spPr>
      </p:pic>
      <p:pic>
        <p:nvPicPr>
          <p:cNvPr id="1992" name="Google Shape;1992;g20a2f66c6a9_0_1"/>
          <p:cNvPicPr preferRelativeResize="0"/>
          <p:nvPr/>
        </p:nvPicPr>
        <p:blipFill rotWithShape="1">
          <a:blip r:embed="rId22">
            <a:alphaModFix/>
          </a:blip>
          <a:srcRect b="0" l="0" r="0" t="0"/>
          <a:stretch/>
        </p:blipFill>
        <p:spPr>
          <a:xfrm>
            <a:off x="43891188" y="-7"/>
            <a:ext cx="4080068" cy="3602182"/>
          </a:xfrm>
          <a:prstGeom prst="rect">
            <a:avLst/>
          </a:prstGeom>
          <a:noFill/>
          <a:ln>
            <a:noFill/>
          </a:ln>
        </p:spPr>
      </p:pic>
      <p:pic>
        <p:nvPicPr>
          <p:cNvPr id="1993" name="Google Shape;1993;g20a2f66c6a9_0_1"/>
          <p:cNvPicPr preferRelativeResize="0"/>
          <p:nvPr/>
        </p:nvPicPr>
        <p:blipFill rotWithShape="1">
          <a:blip r:embed="rId23">
            <a:alphaModFix/>
          </a:blip>
          <a:srcRect b="0" l="0" r="0" t="0"/>
          <a:stretch/>
        </p:blipFill>
        <p:spPr>
          <a:xfrm>
            <a:off x="43891188" y="3602168"/>
            <a:ext cx="3304591" cy="3602182"/>
          </a:xfrm>
          <a:prstGeom prst="rect">
            <a:avLst/>
          </a:prstGeom>
          <a:noFill/>
          <a:ln>
            <a:noFill/>
          </a:ln>
        </p:spPr>
      </p:pic>
      <p:pic>
        <p:nvPicPr>
          <p:cNvPr id="1994" name="Google Shape;1994;g20a2f66c6a9_0_1"/>
          <p:cNvPicPr preferRelativeResize="0"/>
          <p:nvPr/>
        </p:nvPicPr>
        <p:blipFill rotWithShape="1">
          <a:blip r:embed="rId24">
            <a:alphaModFix/>
          </a:blip>
          <a:srcRect b="0" l="0" r="0" t="0"/>
          <a:stretch/>
        </p:blipFill>
        <p:spPr>
          <a:xfrm>
            <a:off x="43844551" y="7204343"/>
            <a:ext cx="3397866" cy="3602182"/>
          </a:xfrm>
          <a:prstGeom prst="rect">
            <a:avLst/>
          </a:prstGeom>
          <a:noFill/>
          <a:ln>
            <a:noFill/>
          </a:ln>
        </p:spPr>
      </p:pic>
      <p:pic>
        <p:nvPicPr>
          <p:cNvPr id="1995" name="Google Shape;1995;g20a2f66c6a9_0_1"/>
          <p:cNvPicPr preferRelativeResize="0"/>
          <p:nvPr/>
        </p:nvPicPr>
        <p:blipFill rotWithShape="1">
          <a:blip r:embed="rId25">
            <a:alphaModFix/>
          </a:blip>
          <a:srcRect b="0" l="0" r="0" t="0"/>
          <a:stretch/>
        </p:blipFill>
        <p:spPr>
          <a:xfrm>
            <a:off x="43850413" y="10806518"/>
            <a:ext cx="3386139" cy="3602182"/>
          </a:xfrm>
          <a:prstGeom prst="rect">
            <a:avLst/>
          </a:prstGeom>
          <a:noFill/>
          <a:ln>
            <a:noFill/>
          </a:ln>
        </p:spPr>
      </p:pic>
      <p:pic>
        <p:nvPicPr>
          <p:cNvPr id="1996" name="Google Shape;1996;g20a2f66c6a9_0_1"/>
          <p:cNvPicPr preferRelativeResize="0"/>
          <p:nvPr/>
        </p:nvPicPr>
        <p:blipFill rotWithShape="1">
          <a:blip r:embed="rId26">
            <a:alphaModFix/>
          </a:blip>
          <a:srcRect b="0" l="0" r="0" t="0"/>
          <a:stretch/>
        </p:blipFill>
        <p:spPr>
          <a:xfrm>
            <a:off x="43871038" y="14408693"/>
            <a:ext cx="3344883" cy="3602182"/>
          </a:xfrm>
          <a:prstGeom prst="rect">
            <a:avLst/>
          </a:prstGeom>
          <a:noFill/>
          <a:ln>
            <a:noFill/>
          </a:ln>
        </p:spPr>
      </p:pic>
      <p:pic>
        <p:nvPicPr>
          <p:cNvPr id="1997" name="Google Shape;1997;g20a2f66c6a9_0_1"/>
          <p:cNvPicPr preferRelativeResize="0"/>
          <p:nvPr/>
        </p:nvPicPr>
        <p:blipFill rotWithShape="1">
          <a:blip r:embed="rId27">
            <a:alphaModFix/>
          </a:blip>
          <a:srcRect b="0" l="0" r="0" t="0"/>
          <a:stretch/>
        </p:blipFill>
        <p:spPr>
          <a:xfrm>
            <a:off x="43836838" y="18010868"/>
            <a:ext cx="3413287" cy="3602182"/>
          </a:xfrm>
          <a:prstGeom prst="rect">
            <a:avLst/>
          </a:prstGeom>
          <a:noFill/>
          <a:ln>
            <a:noFill/>
          </a:ln>
        </p:spPr>
      </p:pic>
      <p:pic>
        <p:nvPicPr>
          <p:cNvPr id="1998" name="Google Shape;1998;g20a2f66c6a9_0_1"/>
          <p:cNvPicPr preferRelativeResize="0"/>
          <p:nvPr/>
        </p:nvPicPr>
        <p:blipFill rotWithShape="1">
          <a:blip r:embed="rId28">
            <a:alphaModFix/>
          </a:blip>
          <a:srcRect b="0" l="0" r="0" t="0"/>
          <a:stretch/>
        </p:blipFill>
        <p:spPr>
          <a:xfrm>
            <a:off x="43891188" y="21613043"/>
            <a:ext cx="4577385" cy="3602183"/>
          </a:xfrm>
          <a:prstGeom prst="rect">
            <a:avLst/>
          </a:prstGeom>
          <a:noFill/>
          <a:ln>
            <a:noFill/>
          </a:ln>
        </p:spPr>
      </p:pic>
      <p:sp>
        <p:nvSpPr>
          <p:cNvPr id="1999" name="Google Shape;1999;g20a2f66c6a9_0_1"/>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4" name="Shape 2004"/>
        <p:cNvGrpSpPr/>
        <p:nvPr/>
      </p:nvGrpSpPr>
      <p:grpSpPr>
        <a:xfrm>
          <a:off x="0" y="0"/>
          <a:ext cx="0" cy="0"/>
          <a:chOff x="0" y="0"/>
          <a:chExt cx="0" cy="0"/>
        </a:xfrm>
      </p:grpSpPr>
      <p:sp>
        <p:nvSpPr>
          <p:cNvPr id="2005" name="Google Shape;2005;g20a2f66c6a9_2_20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10080"/>
              <a:t>Gene #69</a:t>
            </a:r>
            <a:r>
              <a:rPr lang="en-US" sz="10080"/>
              <a:t>	 </a:t>
            </a:r>
            <a:r>
              <a:rPr lang="en-US" sz="10080">
                <a:highlight>
                  <a:srgbClr val="FFFF00"/>
                </a:highlight>
              </a:rPr>
              <a:t>Start:	44056</a:t>
            </a:r>
            <a:r>
              <a:rPr lang="en-US" sz="10080"/>
              <a:t>	 Stop: 43760		</a:t>
            </a:r>
            <a:br>
              <a:rPr lang="en-US" sz="10080"/>
            </a:br>
            <a:r>
              <a:rPr lang="en-US" sz="6480"/>
              <a:t>*</a:t>
            </a:r>
            <a:r>
              <a:rPr lang="en-US" sz="7200"/>
              <a:t>Highlight start if changed from original call* </a:t>
            </a:r>
            <a:r>
              <a:rPr lang="en-US" sz="5200">
                <a:highlight>
                  <a:srgbClr val="FFFF00"/>
                </a:highlight>
              </a:rPr>
              <a:t>Phagesdb: 43963 to 43760 (Reverse) = Gene #70 on PECAAN: 43962 to 44084 (Forward). However, the reverse is also true… gene #70 on Phagesdb = gene #69 on PECAAN.</a:t>
            </a:r>
            <a:endParaRPr sz="8080">
              <a:highlight>
                <a:srgbClr val="FFFF00"/>
              </a:highlight>
            </a:endParaRPr>
          </a:p>
        </p:txBody>
      </p:sp>
      <p:sp>
        <p:nvSpPr>
          <p:cNvPr id="2006" name="Google Shape;2006;g20a2f66c6a9_2_20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00"/>
                </a:solidFill>
              </a:rPr>
              <a:t>Yes</a:t>
            </a:r>
            <a:endParaRPr>
              <a:solidFill>
                <a:srgbClr val="000000"/>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but GeneMark is correct.</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for some sections, but weak for others.</a:t>
            </a:r>
            <a:endParaRPr sz="4400"/>
          </a:p>
          <a:p>
            <a:pPr indent="0" lvl="0" marL="91440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AluminumJesus have some similarities; </a:t>
            </a:r>
            <a:r>
              <a:rPr lang="en-US" sz="4800">
                <a:highlight>
                  <a:srgbClr val="00FFFF"/>
                </a:highlight>
              </a:rPr>
              <a:t>Tempo and OneinaGillian for the changed start.</a:t>
            </a:r>
            <a:endParaRPr sz="4800">
              <a:highlight>
                <a:srgbClr val="00FFFF"/>
              </a:highlight>
            </a:endParaRPr>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457200" lvl="0" marL="457200" rtl="0" algn="l">
              <a:lnSpc>
                <a:spcPct val="90000"/>
              </a:lnSpc>
              <a:spcBef>
                <a:spcPts val="3600"/>
              </a:spcBef>
              <a:spcAft>
                <a:spcPts val="0"/>
              </a:spcAft>
              <a:buSzPts val="4800"/>
              <a:buChar char="●"/>
            </a:pPr>
            <a:r>
              <a:rPr lang="en-US" sz="4800">
                <a:highlight>
                  <a:srgbClr val="00FFFF"/>
                </a:highlight>
              </a:rPr>
              <a:t>Gap investigation (for original start):</a:t>
            </a:r>
            <a:r>
              <a:rPr lang="en-US" sz="4800"/>
              <a:t> No significant similarities in genes.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2007" name="Google Shape;2007;g20a2f66c6a9_2_201"/>
          <p:cNvSpPr txBox="1"/>
          <p:nvPr/>
        </p:nvSpPr>
        <p:spPr>
          <a:xfrm>
            <a:off x="768928" y="24426694"/>
            <a:ext cx="32190900" cy="2177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0" i="0" lang="en-US" sz="6600" u="none" cap="none" strike="noStrike">
                <a:solidFill>
                  <a:schemeClr val="dk1"/>
                </a:solidFill>
                <a:highlight>
                  <a:srgbClr val="00FFFF"/>
                </a:highlight>
                <a:latin typeface="Calibri"/>
                <a:ea typeface="Calibri"/>
                <a:cs typeface="Calibri"/>
                <a:sym typeface="Calibri"/>
              </a:rPr>
              <a:t>Note: the following annotations are according to gene #69 on Phagesdb, but gene #70 on PECAAN.</a:t>
            </a:r>
            <a:endParaRPr b="0" i="0" sz="1400" u="none" cap="none" strike="noStrike">
              <a:solidFill>
                <a:srgbClr val="000000"/>
              </a:solidFill>
              <a:highlight>
                <a:srgbClr val="00FFFF"/>
              </a:highlight>
              <a:latin typeface="Arial"/>
              <a:ea typeface="Arial"/>
              <a:cs typeface="Arial"/>
              <a:sym typeface="Arial"/>
            </a:endParaRPr>
          </a:p>
        </p:txBody>
      </p:sp>
      <p:pic>
        <p:nvPicPr>
          <p:cNvPr id="2008" name="Google Shape;2008;g20a2f66c6a9_2_201"/>
          <p:cNvPicPr preferRelativeResize="0"/>
          <p:nvPr/>
        </p:nvPicPr>
        <p:blipFill rotWithShape="1">
          <a:blip r:embed="rId3">
            <a:alphaModFix/>
          </a:blip>
          <a:srcRect b="0" l="0" r="0" t="0"/>
          <a:stretch/>
        </p:blipFill>
        <p:spPr>
          <a:xfrm>
            <a:off x="810188" y="12609663"/>
            <a:ext cx="8537163" cy="1171575"/>
          </a:xfrm>
          <a:prstGeom prst="rect">
            <a:avLst/>
          </a:prstGeom>
          <a:noFill/>
          <a:ln>
            <a:noFill/>
          </a:ln>
        </p:spPr>
      </p:pic>
      <p:pic>
        <p:nvPicPr>
          <p:cNvPr id="2009" name="Google Shape;2009;g20a2f66c6a9_2_201"/>
          <p:cNvPicPr preferRelativeResize="0"/>
          <p:nvPr/>
        </p:nvPicPr>
        <p:blipFill rotWithShape="1">
          <a:blip r:embed="rId4">
            <a:alphaModFix/>
          </a:blip>
          <a:srcRect b="0" l="0" r="0" t="0"/>
          <a:stretch/>
        </p:blipFill>
        <p:spPr>
          <a:xfrm>
            <a:off x="641550" y="14042860"/>
            <a:ext cx="10948399" cy="337535"/>
          </a:xfrm>
          <a:prstGeom prst="rect">
            <a:avLst/>
          </a:prstGeom>
          <a:noFill/>
          <a:ln>
            <a:noFill/>
          </a:ln>
        </p:spPr>
      </p:pic>
      <p:pic>
        <p:nvPicPr>
          <p:cNvPr id="2010" name="Google Shape;2010;g20a2f66c6a9_2_201"/>
          <p:cNvPicPr preferRelativeResize="0"/>
          <p:nvPr/>
        </p:nvPicPr>
        <p:blipFill rotWithShape="1">
          <a:blip r:embed="rId5">
            <a:alphaModFix/>
          </a:blip>
          <a:srcRect b="0" l="0" r="0" t="0"/>
          <a:stretch/>
        </p:blipFill>
        <p:spPr>
          <a:xfrm>
            <a:off x="2746567" y="8031377"/>
            <a:ext cx="1850182" cy="2177425"/>
          </a:xfrm>
          <a:prstGeom prst="rect">
            <a:avLst/>
          </a:prstGeom>
          <a:noFill/>
          <a:ln>
            <a:noFill/>
          </a:ln>
        </p:spPr>
      </p:pic>
      <p:pic>
        <p:nvPicPr>
          <p:cNvPr id="2011" name="Google Shape;2011;g20a2f66c6a9_2_201"/>
          <p:cNvPicPr preferRelativeResize="0"/>
          <p:nvPr/>
        </p:nvPicPr>
        <p:blipFill rotWithShape="1">
          <a:blip r:embed="rId6">
            <a:alphaModFix/>
          </a:blip>
          <a:srcRect b="0" l="0" r="0" t="0"/>
          <a:stretch/>
        </p:blipFill>
        <p:spPr>
          <a:xfrm>
            <a:off x="768938" y="8031373"/>
            <a:ext cx="1464131" cy="2177425"/>
          </a:xfrm>
          <a:prstGeom prst="rect">
            <a:avLst/>
          </a:prstGeom>
          <a:noFill/>
          <a:ln>
            <a:noFill/>
          </a:ln>
        </p:spPr>
      </p:pic>
      <p:sp>
        <p:nvSpPr>
          <p:cNvPr id="2012" name="Google Shape;2012;g20a2f66c6a9_2_201"/>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r>
              <a:rPr b="1" i="0" lang="en-US" sz="6600" u="none" cap="none" strike="noStrike">
                <a:solidFill>
                  <a:srgbClr val="000000"/>
                </a:solidFill>
                <a:latin typeface="Calibri"/>
                <a:ea typeface="Calibri"/>
                <a:cs typeface="Calibri"/>
                <a:sym typeface="Calibri"/>
              </a:rPr>
              <a:t> At 44056</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Sixth best, z = 1.389, final = -5.897</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does not align with predicted start, but with the changed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a:t>
            </a:r>
            <a:r>
              <a:rPr b="0" i="0" lang="en-US" sz="4400" u="none" cap="none" strike="noStrike">
                <a:solidFill>
                  <a:schemeClr val="dk1"/>
                </a:solidFill>
                <a:latin typeface="Calibri"/>
                <a:ea typeface="Calibri"/>
                <a:cs typeface="Calibri"/>
                <a:sym typeface="Calibri"/>
              </a:rPr>
              <a:t>, AluminumJesus, 1:32, 1:27, e-value: 2e-35, 0.002; </a:t>
            </a:r>
            <a:r>
              <a:rPr b="0" i="0" lang="en-US" sz="4400" u="none" cap="none" strike="noStrike">
                <a:solidFill>
                  <a:schemeClr val="dk1"/>
                </a:solidFill>
                <a:highlight>
                  <a:srgbClr val="00FFFF"/>
                </a:highlight>
                <a:latin typeface="Calibri"/>
                <a:ea typeface="Calibri"/>
                <a:cs typeface="Calibri"/>
                <a:sym typeface="Calibri"/>
              </a:rPr>
              <a:t>For changed start: Tempo, OneinaGillian, 1:1, e-value: 8e-52, 5e-17.</a:t>
            </a:r>
            <a:endParaRPr b="0" i="0" sz="4400" u="none" cap="none" strike="noStrike">
              <a:solidFill>
                <a:schemeClr val="dk1"/>
              </a:solidFill>
              <a:highlight>
                <a:srgbClr val="00FFFF"/>
              </a:highlight>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a:t>
            </a:r>
            <a:r>
              <a:rPr b="0" i="0" lang="en-US" sz="4400" u="none" cap="none" strike="noStrike">
                <a:solidFill>
                  <a:schemeClr val="dk1"/>
                </a:solidFill>
                <a:latin typeface="Calibri"/>
                <a:ea typeface="Calibri"/>
                <a:cs typeface="Calibri"/>
                <a:sym typeface="Calibri"/>
              </a:rPr>
              <a:t>, 1:32, e-value: 7e-43;</a:t>
            </a:r>
            <a:r>
              <a:rPr b="0" i="0" lang="en-US" sz="4400" u="none" cap="none" strike="noStrike">
                <a:solidFill>
                  <a:schemeClr val="dk1"/>
                </a:solidFill>
                <a:highlight>
                  <a:srgbClr val="00FFFF"/>
                </a:highlight>
                <a:latin typeface="Calibri"/>
                <a:ea typeface="Calibri"/>
                <a:cs typeface="Calibri"/>
                <a:sym typeface="Calibri"/>
              </a:rPr>
              <a:t> For changed start: Tempo, OneinaGillian, 1:1, e-value: 3e-64, 7e-11.</a:t>
            </a:r>
            <a:endParaRPr b="0" i="0" sz="4400" u="none" cap="none" strike="noStrike">
              <a:solidFill>
                <a:schemeClr val="dk1"/>
              </a:solidFill>
              <a:highlight>
                <a:srgbClr val="00FFFF"/>
              </a:highlight>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Orpham, no data.</a:t>
            </a:r>
            <a:endParaRPr b="0" i="0" sz="1400" u="none" cap="none" strike="noStrike">
              <a:solidFill>
                <a:schemeClr val="dk1"/>
              </a:solidFill>
              <a:latin typeface="Arial"/>
              <a:ea typeface="Arial"/>
              <a:cs typeface="Arial"/>
              <a:sym typeface="Arial"/>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89 bp gap;</a:t>
            </a:r>
            <a:r>
              <a:rPr b="0" i="0" lang="en-US" sz="4400" u="none" cap="none" strike="noStrike">
                <a:solidFill>
                  <a:schemeClr val="dk1"/>
                </a:solidFill>
                <a:highlight>
                  <a:srgbClr val="00FFFF"/>
                </a:highlight>
                <a:latin typeface="Calibri"/>
                <a:ea typeface="Calibri"/>
                <a:cs typeface="Calibri"/>
                <a:sym typeface="Calibri"/>
              </a:rPr>
              <a:t> gap for changed start is -4 bp.</a:t>
            </a:r>
            <a:endParaRPr b="0" i="0" sz="1400" u="none" cap="none" strike="noStrike">
              <a:solidFill>
                <a:schemeClr val="dk1"/>
              </a:solidFill>
              <a:highlight>
                <a:srgbClr val="00FFFF"/>
              </a:highlight>
              <a:latin typeface="Arial"/>
              <a:ea typeface="Arial"/>
              <a:cs typeface="Arial"/>
              <a:sym typeface="Arial"/>
            </a:endParaRPr>
          </a:p>
          <a:p>
            <a:pPr indent="-508000" lvl="1" marL="91440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1" i="0" sz="4400" u="none" cap="none" strike="noStrike">
              <a:solidFill>
                <a:schemeClr val="dk1"/>
              </a:solidFill>
              <a:latin typeface="Calibri"/>
              <a:ea typeface="Calibri"/>
              <a:cs typeface="Calibri"/>
              <a:sym typeface="Calibri"/>
            </a:endParaRPr>
          </a:p>
        </p:txBody>
      </p:sp>
      <p:pic>
        <p:nvPicPr>
          <p:cNvPr id="2013" name="Google Shape;2013;g20a2f66c6a9_2_201"/>
          <p:cNvPicPr preferRelativeResize="0"/>
          <p:nvPr/>
        </p:nvPicPr>
        <p:blipFill rotWithShape="1">
          <a:blip r:embed="rId7">
            <a:alphaModFix/>
          </a:blip>
          <a:srcRect b="0" l="0" r="0" t="0"/>
          <a:stretch/>
        </p:blipFill>
        <p:spPr>
          <a:xfrm>
            <a:off x="13595289" y="6810324"/>
            <a:ext cx="8514510" cy="2333725"/>
          </a:xfrm>
          <a:prstGeom prst="rect">
            <a:avLst/>
          </a:prstGeom>
          <a:noFill/>
          <a:ln>
            <a:noFill/>
          </a:ln>
        </p:spPr>
      </p:pic>
      <p:pic>
        <p:nvPicPr>
          <p:cNvPr id="2014" name="Google Shape;2014;g20a2f66c6a9_2_201"/>
          <p:cNvPicPr preferRelativeResize="0"/>
          <p:nvPr/>
        </p:nvPicPr>
        <p:blipFill rotWithShape="1">
          <a:blip r:embed="rId8">
            <a:alphaModFix/>
          </a:blip>
          <a:srcRect b="0" l="0" r="0" t="0"/>
          <a:stretch/>
        </p:blipFill>
        <p:spPr>
          <a:xfrm>
            <a:off x="13595304" y="12140011"/>
            <a:ext cx="5976430" cy="2333725"/>
          </a:xfrm>
          <a:prstGeom prst="rect">
            <a:avLst/>
          </a:prstGeom>
          <a:noFill/>
          <a:ln>
            <a:noFill/>
          </a:ln>
        </p:spPr>
      </p:pic>
      <p:pic>
        <p:nvPicPr>
          <p:cNvPr id="2015" name="Google Shape;2015;g20a2f66c6a9_2_201"/>
          <p:cNvPicPr preferRelativeResize="0"/>
          <p:nvPr/>
        </p:nvPicPr>
        <p:blipFill rotWithShape="1">
          <a:blip r:embed="rId9">
            <a:alphaModFix/>
          </a:blip>
          <a:srcRect b="0" l="0" r="0" t="0"/>
          <a:stretch/>
        </p:blipFill>
        <p:spPr>
          <a:xfrm>
            <a:off x="13595294" y="17469712"/>
            <a:ext cx="7653630" cy="2971800"/>
          </a:xfrm>
          <a:prstGeom prst="rect">
            <a:avLst/>
          </a:prstGeom>
          <a:noFill/>
          <a:ln>
            <a:noFill/>
          </a:ln>
        </p:spPr>
      </p:pic>
      <p:sp>
        <p:nvSpPr>
          <p:cNvPr id="2016" name="Google Shape;2016;g20a2f66c6a9_2_201"/>
          <p:cNvSpPr txBox="1"/>
          <p:nvPr/>
        </p:nvSpPr>
        <p:spPr>
          <a:xfrm>
            <a:off x="27958475" y="33296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00"/>
                </a:solidFill>
                <a:latin typeface="Calibri"/>
                <a:ea typeface="Calibri"/>
                <a:cs typeface="Calibri"/>
                <a:sym typeface="Calibri"/>
              </a:rPr>
              <a:t>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0">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Not same pham, but somewhat close positional similarity as Tempo_69, upstream from ssDNA-binding protein and downstream DNA primase, and AluminumJesus_59, upstream from HNH endonuclease RuvC-like resolvase and downstream from helix-turn-helix DNA binding domain protein;</a:t>
            </a:r>
            <a:r>
              <a:rPr b="0" i="0" lang="en-US" sz="4400" u="none" cap="none" strike="noStrike">
                <a:solidFill>
                  <a:schemeClr val="dk1"/>
                </a:solidFill>
                <a:highlight>
                  <a:srgbClr val="00FFFF"/>
                </a:highlight>
                <a:latin typeface="Calibri"/>
                <a:ea typeface="Calibri"/>
                <a:cs typeface="Calibri"/>
                <a:sym typeface="Calibri"/>
              </a:rPr>
              <a:t> Also, for changed start, OneinaGillian_67, upstream from HNH endonuclease and downstream from DNA primase.</a:t>
            </a:r>
            <a:endParaRPr b="0" i="0" sz="4400" u="none" cap="none" strike="noStrike">
              <a:solidFill>
                <a:schemeClr val="dk1"/>
              </a:solidFill>
              <a:highlight>
                <a:srgbClr val="00FFFF"/>
              </a:highlight>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Tempo_69, function unknown, e = 2e-35 </a:t>
            </a:r>
            <a:r>
              <a:rPr b="0" i="0" lang="en-US" sz="4400" u="none" cap="none" strike="noStrike">
                <a:solidFill>
                  <a:schemeClr val="dk1"/>
                </a:solidFill>
                <a:highlight>
                  <a:srgbClr val="00FFFF"/>
                </a:highlight>
                <a:latin typeface="Calibri"/>
                <a:ea typeface="Calibri"/>
                <a:cs typeface="Calibri"/>
                <a:sym typeface="Calibri"/>
              </a:rPr>
              <a:t>(changed start e = 8e-52)</a:t>
            </a:r>
            <a:r>
              <a:rPr b="0" i="0" lang="en-US" sz="4400" u="none" cap="none" strike="noStrike">
                <a:solidFill>
                  <a:schemeClr val="dk1"/>
                </a:solidFill>
                <a:latin typeface="Calibri"/>
                <a:ea typeface="Calibri"/>
                <a:cs typeface="Calibri"/>
                <a:sym typeface="Calibri"/>
              </a:rPr>
              <a:t>; NCBI, Tempo_69, function unknown, e = 7e-43 </a:t>
            </a:r>
            <a:r>
              <a:rPr b="0" i="0" lang="en-US" sz="4400" u="none" cap="none" strike="noStrike">
                <a:solidFill>
                  <a:schemeClr val="dk1"/>
                </a:solidFill>
                <a:highlight>
                  <a:srgbClr val="00FFFF"/>
                </a:highlight>
                <a:latin typeface="Calibri"/>
                <a:ea typeface="Calibri"/>
                <a:cs typeface="Calibri"/>
                <a:sym typeface="Calibri"/>
              </a:rPr>
              <a:t>(changed start e = 3e-64)</a:t>
            </a:r>
            <a:r>
              <a:rPr b="0" i="0" lang="en-US" sz="4400" u="none" cap="none" strike="noStrike">
                <a:solidFill>
                  <a:schemeClr val="dk1"/>
                </a:solidFill>
                <a:latin typeface="Calibri"/>
                <a:ea typeface="Calibri"/>
                <a:cs typeface="Calibri"/>
                <a:sym typeface="Calibri"/>
              </a:rPr>
              <a:t>.</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17% </a:t>
            </a:r>
            <a:r>
              <a:rPr b="0" i="0" lang="en-US" sz="4400" u="none" cap="none" strike="noStrike">
                <a:solidFill>
                  <a:schemeClr val="dk1"/>
                </a:solidFill>
                <a:highlight>
                  <a:srgbClr val="00FFFF"/>
                </a:highlight>
                <a:latin typeface="Calibri"/>
                <a:ea typeface="Calibri"/>
                <a:cs typeface="Calibri"/>
                <a:sym typeface="Calibri"/>
              </a:rPr>
              <a:t>(for both the original and the changed start).</a:t>
            </a:r>
            <a:endParaRPr b="0" i="0" sz="4400" u="none" cap="none" strike="noStrike">
              <a:solidFill>
                <a:schemeClr val="dk1"/>
              </a:solidFill>
              <a:highlight>
                <a:srgbClr val="00FFFF"/>
              </a:highlight>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017" name="Google Shape;2017;g20a2f66c6a9_2_201"/>
          <p:cNvPicPr preferRelativeResize="0"/>
          <p:nvPr/>
        </p:nvPicPr>
        <p:blipFill rotWithShape="1">
          <a:blip r:embed="rId11">
            <a:alphaModFix/>
          </a:blip>
          <a:srcRect b="0" l="0" r="0" t="0"/>
          <a:stretch/>
        </p:blipFill>
        <p:spPr>
          <a:xfrm>
            <a:off x="29126625" y="16976850"/>
            <a:ext cx="7653624" cy="1070985"/>
          </a:xfrm>
          <a:prstGeom prst="rect">
            <a:avLst/>
          </a:prstGeom>
          <a:noFill/>
          <a:ln>
            <a:noFill/>
          </a:ln>
        </p:spPr>
      </p:pic>
      <p:pic>
        <p:nvPicPr>
          <p:cNvPr id="2018" name="Google Shape;2018;g20a2f66c6a9_2_201"/>
          <p:cNvPicPr preferRelativeResize="0"/>
          <p:nvPr/>
        </p:nvPicPr>
        <p:blipFill rotWithShape="1">
          <a:blip r:embed="rId12">
            <a:alphaModFix/>
          </a:blip>
          <a:srcRect b="0" l="0" r="0" t="0"/>
          <a:stretch/>
        </p:blipFill>
        <p:spPr>
          <a:xfrm>
            <a:off x="29126619" y="18254563"/>
            <a:ext cx="13179507" cy="337525"/>
          </a:xfrm>
          <a:prstGeom prst="rect">
            <a:avLst/>
          </a:prstGeom>
          <a:noFill/>
          <a:ln>
            <a:noFill/>
          </a:ln>
        </p:spPr>
      </p:pic>
      <p:pic>
        <p:nvPicPr>
          <p:cNvPr id="2019" name="Google Shape;2019;g20a2f66c6a9_2_201"/>
          <p:cNvPicPr preferRelativeResize="0"/>
          <p:nvPr/>
        </p:nvPicPr>
        <p:blipFill rotWithShape="1">
          <a:blip r:embed="rId13">
            <a:alphaModFix/>
          </a:blip>
          <a:srcRect b="0" l="0" r="0" t="0"/>
          <a:stretch/>
        </p:blipFill>
        <p:spPr>
          <a:xfrm>
            <a:off x="29042101" y="21889330"/>
            <a:ext cx="10948400" cy="899871"/>
          </a:xfrm>
          <a:prstGeom prst="rect">
            <a:avLst/>
          </a:prstGeom>
          <a:noFill/>
          <a:ln>
            <a:noFill/>
          </a:ln>
        </p:spPr>
      </p:pic>
      <p:pic>
        <p:nvPicPr>
          <p:cNvPr id="2020" name="Google Shape;2020;g20a2f66c6a9_2_201"/>
          <p:cNvPicPr preferRelativeResize="0"/>
          <p:nvPr/>
        </p:nvPicPr>
        <p:blipFill rotWithShape="1">
          <a:blip r:embed="rId14">
            <a:alphaModFix/>
          </a:blip>
          <a:srcRect b="0" l="0" r="0" t="0"/>
          <a:stretch/>
        </p:blipFill>
        <p:spPr>
          <a:xfrm>
            <a:off x="29042100" y="22777099"/>
            <a:ext cx="6169524" cy="1752050"/>
          </a:xfrm>
          <a:prstGeom prst="rect">
            <a:avLst/>
          </a:prstGeom>
          <a:noFill/>
          <a:ln>
            <a:noFill/>
          </a:ln>
        </p:spPr>
      </p:pic>
      <p:pic>
        <p:nvPicPr>
          <p:cNvPr id="2021" name="Google Shape;2021;g20a2f66c6a9_2_201"/>
          <p:cNvPicPr preferRelativeResize="0"/>
          <p:nvPr/>
        </p:nvPicPr>
        <p:blipFill rotWithShape="1">
          <a:blip r:embed="rId15">
            <a:alphaModFix/>
          </a:blip>
          <a:srcRect b="0" l="0" r="0" t="0"/>
          <a:stretch/>
        </p:blipFill>
        <p:spPr>
          <a:xfrm>
            <a:off x="35409351" y="22914409"/>
            <a:ext cx="2707225" cy="1477442"/>
          </a:xfrm>
          <a:prstGeom prst="rect">
            <a:avLst/>
          </a:prstGeom>
          <a:noFill/>
          <a:ln>
            <a:noFill/>
          </a:ln>
        </p:spPr>
      </p:pic>
      <p:pic>
        <p:nvPicPr>
          <p:cNvPr id="2022" name="Google Shape;2022;g20a2f66c6a9_2_201"/>
          <p:cNvPicPr preferRelativeResize="0"/>
          <p:nvPr/>
        </p:nvPicPr>
        <p:blipFill rotWithShape="1">
          <a:blip r:embed="rId16">
            <a:alphaModFix/>
          </a:blip>
          <a:srcRect b="0" l="0" r="0" t="0"/>
          <a:stretch/>
        </p:blipFill>
        <p:spPr>
          <a:xfrm>
            <a:off x="14090084" y="14662117"/>
            <a:ext cx="3676200" cy="1479855"/>
          </a:xfrm>
          <a:prstGeom prst="rect">
            <a:avLst/>
          </a:prstGeom>
          <a:noFill/>
          <a:ln>
            <a:noFill/>
          </a:ln>
        </p:spPr>
      </p:pic>
      <p:pic>
        <p:nvPicPr>
          <p:cNvPr id="2023" name="Google Shape;2023;g20a2f66c6a9_2_201"/>
          <p:cNvPicPr preferRelativeResize="0"/>
          <p:nvPr/>
        </p:nvPicPr>
        <p:blipFill rotWithShape="1">
          <a:blip r:embed="rId17">
            <a:alphaModFix/>
          </a:blip>
          <a:srcRect b="0" l="0" r="0" t="0"/>
          <a:stretch/>
        </p:blipFill>
        <p:spPr>
          <a:xfrm>
            <a:off x="36383159" y="12073700"/>
            <a:ext cx="2707230" cy="2971801"/>
          </a:xfrm>
          <a:prstGeom prst="rect">
            <a:avLst/>
          </a:prstGeom>
          <a:noFill/>
          <a:ln>
            <a:noFill/>
          </a:ln>
        </p:spPr>
      </p:pic>
      <p:sp>
        <p:nvSpPr>
          <p:cNvPr id="2024" name="Google Shape;2024;g20a2f66c6a9_2_201"/>
          <p:cNvSpPr txBox="1"/>
          <p:nvPr/>
        </p:nvSpPr>
        <p:spPr>
          <a:xfrm>
            <a:off x="641537" y="19102961"/>
            <a:ext cx="12807000" cy="201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3500" u="none" cap="none" strike="noStrike">
                <a:solidFill>
                  <a:srgbClr val="000000"/>
                </a:solidFill>
                <a:latin typeface="Calibri"/>
                <a:ea typeface="Calibri"/>
                <a:cs typeface="Calibri"/>
                <a:sym typeface="Calibri"/>
              </a:rPr>
              <a:t>GCGTGCCACCGATGCCTCGACGCTGATCGACGCCTCG</a:t>
            </a:r>
            <a:endParaRPr b="0" i="0" sz="3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500" u="none" cap="none" strike="noStrike">
                <a:solidFill>
                  <a:srgbClr val="000000"/>
                </a:solidFill>
                <a:latin typeface="Calibri"/>
                <a:ea typeface="Calibri"/>
                <a:cs typeface="Calibri"/>
                <a:sym typeface="Calibri"/>
              </a:rPr>
              <a:t>GTCGCCAGGGGATACTCGGCTTCGGCTGCCGCCTTCGCCTCGTCCGCGAC</a:t>
            </a:r>
            <a:endParaRPr b="0" i="0" sz="3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500" u="none" cap="none" strike="noStrike">
                <a:solidFill>
                  <a:srgbClr val="000000"/>
                </a:solidFill>
                <a:latin typeface="Calibri"/>
                <a:ea typeface="Calibri"/>
                <a:cs typeface="Calibri"/>
                <a:sym typeface="Calibri"/>
              </a:rPr>
              <a:t>GCTCACGATGC</a:t>
            </a:r>
            <a:endParaRPr b="0" i="0" sz="3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025" name="Google Shape;2025;g20a2f66c6a9_2_201"/>
          <p:cNvPicPr preferRelativeResize="0"/>
          <p:nvPr/>
        </p:nvPicPr>
        <p:blipFill rotWithShape="1">
          <a:blip r:embed="rId18">
            <a:alphaModFix/>
          </a:blip>
          <a:srcRect b="0" l="0" r="0" t="0"/>
          <a:stretch/>
        </p:blipFill>
        <p:spPr>
          <a:xfrm>
            <a:off x="768946" y="21088925"/>
            <a:ext cx="2956229" cy="2971800"/>
          </a:xfrm>
          <a:prstGeom prst="rect">
            <a:avLst/>
          </a:prstGeom>
          <a:noFill/>
          <a:ln>
            <a:noFill/>
          </a:ln>
        </p:spPr>
      </p:pic>
      <p:pic>
        <p:nvPicPr>
          <p:cNvPr id="2026" name="Google Shape;2026;g20a2f66c6a9_2_201"/>
          <p:cNvPicPr preferRelativeResize="0"/>
          <p:nvPr/>
        </p:nvPicPr>
        <p:blipFill rotWithShape="1">
          <a:blip r:embed="rId19">
            <a:alphaModFix/>
          </a:blip>
          <a:srcRect b="0" l="0" r="0" t="0"/>
          <a:stretch/>
        </p:blipFill>
        <p:spPr>
          <a:xfrm>
            <a:off x="4088029" y="21088925"/>
            <a:ext cx="6646925" cy="664692"/>
          </a:xfrm>
          <a:prstGeom prst="rect">
            <a:avLst/>
          </a:prstGeom>
          <a:noFill/>
          <a:ln>
            <a:noFill/>
          </a:ln>
        </p:spPr>
      </p:pic>
      <p:pic>
        <p:nvPicPr>
          <p:cNvPr id="2027" name="Google Shape;2027;g20a2f66c6a9_2_201"/>
          <p:cNvPicPr preferRelativeResize="0"/>
          <p:nvPr/>
        </p:nvPicPr>
        <p:blipFill rotWithShape="1">
          <a:blip r:embed="rId20">
            <a:alphaModFix/>
          </a:blip>
          <a:srcRect b="0" l="0" r="0" t="0"/>
          <a:stretch/>
        </p:blipFill>
        <p:spPr>
          <a:xfrm>
            <a:off x="1085863" y="5411050"/>
            <a:ext cx="6848475" cy="1066800"/>
          </a:xfrm>
          <a:prstGeom prst="rect">
            <a:avLst/>
          </a:prstGeom>
          <a:noFill/>
          <a:ln>
            <a:noFill/>
          </a:ln>
        </p:spPr>
      </p:pic>
      <p:pic>
        <p:nvPicPr>
          <p:cNvPr id="2028" name="Google Shape;2028;g20a2f66c6a9_2_201"/>
          <p:cNvPicPr preferRelativeResize="0"/>
          <p:nvPr/>
        </p:nvPicPr>
        <p:blipFill rotWithShape="1">
          <a:blip r:embed="rId21">
            <a:alphaModFix/>
          </a:blip>
          <a:srcRect b="0" l="0" r="0" t="0"/>
          <a:stretch/>
        </p:blipFill>
        <p:spPr>
          <a:xfrm>
            <a:off x="683299" y="14489651"/>
            <a:ext cx="7653626" cy="1305873"/>
          </a:xfrm>
          <a:prstGeom prst="rect">
            <a:avLst/>
          </a:prstGeom>
          <a:noFill/>
          <a:ln>
            <a:noFill/>
          </a:ln>
        </p:spPr>
      </p:pic>
      <p:pic>
        <p:nvPicPr>
          <p:cNvPr id="2029" name="Google Shape;2029;g20a2f66c6a9_2_201"/>
          <p:cNvPicPr preferRelativeResize="0"/>
          <p:nvPr/>
        </p:nvPicPr>
        <p:blipFill rotWithShape="1">
          <a:blip r:embed="rId22">
            <a:alphaModFix/>
          </a:blip>
          <a:srcRect b="0" l="0" r="0" t="0"/>
          <a:stretch/>
        </p:blipFill>
        <p:spPr>
          <a:xfrm>
            <a:off x="768958" y="15904765"/>
            <a:ext cx="8619643" cy="1305850"/>
          </a:xfrm>
          <a:prstGeom prst="rect">
            <a:avLst/>
          </a:prstGeom>
          <a:noFill/>
          <a:ln>
            <a:noFill/>
          </a:ln>
        </p:spPr>
      </p:pic>
      <p:pic>
        <p:nvPicPr>
          <p:cNvPr id="2030" name="Google Shape;2030;g20a2f66c6a9_2_201"/>
          <p:cNvPicPr preferRelativeResize="0"/>
          <p:nvPr/>
        </p:nvPicPr>
        <p:blipFill rotWithShape="1">
          <a:blip r:embed="rId23">
            <a:alphaModFix/>
          </a:blip>
          <a:srcRect b="0" l="0" r="0" t="0"/>
          <a:stretch/>
        </p:blipFill>
        <p:spPr>
          <a:xfrm>
            <a:off x="20236000" y="11695251"/>
            <a:ext cx="5976424" cy="2347600"/>
          </a:xfrm>
          <a:prstGeom prst="rect">
            <a:avLst/>
          </a:prstGeom>
          <a:noFill/>
          <a:ln>
            <a:noFill/>
          </a:ln>
        </p:spPr>
      </p:pic>
      <p:pic>
        <p:nvPicPr>
          <p:cNvPr id="2031" name="Google Shape;2031;g20a2f66c6a9_2_201"/>
          <p:cNvPicPr preferRelativeResize="0"/>
          <p:nvPr/>
        </p:nvPicPr>
        <p:blipFill rotWithShape="1">
          <a:blip r:embed="rId24">
            <a:alphaModFix/>
          </a:blip>
          <a:srcRect b="0" l="0" r="0" t="0"/>
          <a:stretch/>
        </p:blipFill>
        <p:spPr>
          <a:xfrm>
            <a:off x="20313055" y="14139460"/>
            <a:ext cx="5098633" cy="2006250"/>
          </a:xfrm>
          <a:prstGeom prst="rect">
            <a:avLst/>
          </a:prstGeom>
          <a:noFill/>
          <a:ln>
            <a:noFill/>
          </a:ln>
        </p:spPr>
      </p:pic>
      <p:pic>
        <p:nvPicPr>
          <p:cNvPr id="2032" name="Google Shape;2032;g20a2f66c6a9_2_201"/>
          <p:cNvPicPr preferRelativeResize="0"/>
          <p:nvPr/>
        </p:nvPicPr>
        <p:blipFill rotWithShape="1">
          <a:blip r:embed="rId25">
            <a:alphaModFix/>
          </a:blip>
          <a:srcRect b="0" l="0" r="0" t="0"/>
          <a:stretch/>
        </p:blipFill>
        <p:spPr>
          <a:xfrm>
            <a:off x="21746101" y="17797717"/>
            <a:ext cx="2956226" cy="2874120"/>
          </a:xfrm>
          <a:prstGeom prst="rect">
            <a:avLst/>
          </a:prstGeom>
          <a:noFill/>
          <a:ln>
            <a:noFill/>
          </a:ln>
        </p:spPr>
      </p:pic>
      <p:pic>
        <p:nvPicPr>
          <p:cNvPr id="2033" name="Google Shape;2033;g20a2f66c6a9_2_201"/>
          <p:cNvPicPr preferRelativeResize="0"/>
          <p:nvPr/>
        </p:nvPicPr>
        <p:blipFill rotWithShape="1">
          <a:blip r:embed="rId26">
            <a:alphaModFix/>
          </a:blip>
          <a:srcRect b="0" l="0" r="0" t="0"/>
          <a:stretch/>
        </p:blipFill>
        <p:spPr>
          <a:xfrm>
            <a:off x="29042100" y="18798813"/>
            <a:ext cx="7822675" cy="899875"/>
          </a:xfrm>
          <a:prstGeom prst="rect">
            <a:avLst/>
          </a:prstGeom>
          <a:noFill/>
          <a:ln>
            <a:noFill/>
          </a:ln>
        </p:spPr>
      </p:pic>
      <p:pic>
        <p:nvPicPr>
          <p:cNvPr id="2034" name="Google Shape;2034;g20a2f66c6a9_2_201"/>
          <p:cNvPicPr preferRelativeResize="0"/>
          <p:nvPr/>
        </p:nvPicPr>
        <p:blipFill rotWithShape="1">
          <a:blip r:embed="rId27">
            <a:alphaModFix/>
          </a:blip>
          <a:srcRect b="0" l="0" r="0" t="0"/>
          <a:stretch/>
        </p:blipFill>
        <p:spPr>
          <a:xfrm>
            <a:off x="29042088" y="19979165"/>
            <a:ext cx="10425872" cy="523085"/>
          </a:xfrm>
          <a:prstGeom prst="rect">
            <a:avLst/>
          </a:prstGeom>
          <a:noFill/>
          <a:ln>
            <a:noFill/>
          </a:ln>
        </p:spPr>
      </p:pic>
      <p:pic>
        <p:nvPicPr>
          <p:cNvPr id="2035" name="Google Shape;2035;g20a2f66c6a9_2_201"/>
          <p:cNvPicPr preferRelativeResize="0"/>
          <p:nvPr/>
        </p:nvPicPr>
        <p:blipFill rotWithShape="1">
          <a:blip r:embed="rId28">
            <a:alphaModFix/>
          </a:blip>
          <a:srcRect b="0" l="0" r="0" t="0"/>
          <a:stretch/>
        </p:blipFill>
        <p:spPr>
          <a:xfrm>
            <a:off x="38314300" y="22933988"/>
            <a:ext cx="1885950" cy="1438275"/>
          </a:xfrm>
          <a:prstGeom prst="rect">
            <a:avLst/>
          </a:prstGeom>
          <a:noFill/>
          <a:ln>
            <a:noFill/>
          </a:ln>
        </p:spPr>
      </p:pic>
      <p:pic>
        <p:nvPicPr>
          <p:cNvPr id="2036" name="Google Shape;2036;g20a2f66c6a9_2_201"/>
          <p:cNvPicPr preferRelativeResize="0"/>
          <p:nvPr/>
        </p:nvPicPr>
        <p:blipFill rotWithShape="1">
          <a:blip r:embed="rId29">
            <a:alphaModFix/>
          </a:blip>
          <a:srcRect b="0" l="0" r="0" t="0"/>
          <a:stretch/>
        </p:blipFill>
        <p:spPr>
          <a:xfrm>
            <a:off x="31993575" y="24708434"/>
            <a:ext cx="10948399" cy="790915"/>
          </a:xfrm>
          <a:prstGeom prst="rect">
            <a:avLst/>
          </a:prstGeom>
          <a:noFill/>
          <a:ln>
            <a:noFill/>
          </a:ln>
        </p:spPr>
      </p:pic>
      <p:pic>
        <p:nvPicPr>
          <p:cNvPr id="2037" name="Google Shape;2037;g20a2f66c6a9_2_201"/>
          <p:cNvPicPr preferRelativeResize="0"/>
          <p:nvPr/>
        </p:nvPicPr>
        <p:blipFill rotWithShape="1">
          <a:blip r:embed="rId30">
            <a:alphaModFix/>
          </a:blip>
          <a:srcRect b="0" l="0" r="0" t="0"/>
          <a:stretch/>
        </p:blipFill>
        <p:spPr>
          <a:xfrm>
            <a:off x="32200585" y="25678627"/>
            <a:ext cx="5195115" cy="1479850"/>
          </a:xfrm>
          <a:prstGeom prst="rect">
            <a:avLst/>
          </a:prstGeom>
          <a:noFill/>
          <a:ln>
            <a:noFill/>
          </a:ln>
        </p:spPr>
      </p:pic>
      <p:pic>
        <p:nvPicPr>
          <p:cNvPr id="2038" name="Google Shape;2038;g20a2f66c6a9_2_201"/>
          <p:cNvPicPr preferRelativeResize="0"/>
          <p:nvPr/>
        </p:nvPicPr>
        <p:blipFill rotWithShape="1">
          <a:blip r:embed="rId31">
            <a:alphaModFix/>
          </a:blip>
          <a:srcRect b="0" l="0" r="0" t="0"/>
          <a:stretch/>
        </p:blipFill>
        <p:spPr>
          <a:xfrm>
            <a:off x="39312799" y="12230099"/>
            <a:ext cx="2289600" cy="2971801"/>
          </a:xfrm>
          <a:prstGeom prst="rect">
            <a:avLst/>
          </a:prstGeom>
          <a:noFill/>
          <a:ln>
            <a:noFill/>
          </a:ln>
        </p:spPr>
      </p:pic>
      <p:sp>
        <p:nvSpPr>
          <p:cNvPr id="2039" name="Google Shape;2039;g20a2f66c6a9_2_201"/>
          <p:cNvSpPr txBox="1"/>
          <p:nvPr/>
        </p:nvSpPr>
        <p:spPr>
          <a:xfrm>
            <a:off x="312351" y="25631925"/>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4" name="Shape 2044"/>
        <p:cNvGrpSpPr/>
        <p:nvPr/>
      </p:nvGrpSpPr>
      <p:grpSpPr>
        <a:xfrm>
          <a:off x="0" y="0"/>
          <a:ext cx="0" cy="0"/>
          <a:chOff x="0" y="0"/>
          <a:chExt cx="0" cy="0"/>
        </a:xfrm>
      </p:grpSpPr>
      <p:sp>
        <p:nvSpPr>
          <p:cNvPr id="2045" name="Google Shape;2045;g20a2f66c6a9_0_11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#70</a:t>
            </a:r>
            <a:r>
              <a:rPr lang="en-US" sz="10080"/>
              <a:t>	 </a:t>
            </a:r>
            <a:r>
              <a:rPr lang="en-US" sz="10080">
                <a:highlight>
                  <a:srgbClr val="FFFF00"/>
                </a:highlight>
              </a:rPr>
              <a:t>Delete gene.</a:t>
            </a:r>
            <a:r>
              <a:rPr lang="en-US" sz="10080"/>
              <a:t> Start:	</a:t>
            </a:r>
            <a:r>
              <a:rPr lang="en-US" sz="10080">
                <a:solidFill>
                  <a:srgbClr val="C27BA0"/>
                </a:solidFill>
              </a:rPr>
              <a:t>43963</a:t>
            </a:r>
            <a:r>
              <a:rPr lang="en-US" sz="10080"/>
              <a:t>	Stop: 	</a:t>
            </a:r>
            <a:r>
              <a:rPr lang="en-US" sz="10080">
                <a:solidFill>
                  <a:srgbClr val="C27BA0"/>
                </a:solidFill>
              </a:rPr>
              <a:t>43760	</a:t>
            </a:r>
            <a:r>
              <a:rPr lang="en-US" sz="10080"/>
              <a:t>	</a:t>
            </a:r>
            <a:br>
              <a:rPr lang="en-US" sz="10080"/>
            </a:br>
            <a:r>
              <a:rPr lang="en-US" sz="6480"/>
              <a:t>*</a:t>
            </a:r>
            <a:r>
              <a:rPr lang="en-US" sz="7200"/>
              <a:t>Highlight start if changed from original call*  </a:t>
            </a:r>
            <a:r>
              <a:rPr lang="en-US" sz="7200">
                <a:highlight>
                  <a:srgbClr val="FFFF00"/>
                </a:highlight>
              </a:rPr>
              <a:t>NOT ENOUGH EVIDENCE FOR THIS TO BE A GENE</a:t>
            </a:r>
            <a:endParaRPr sz="10080">
              <a:highlight>
                <a:srgbClr val="FFFF00"/>
              </a:highlight>
            </a:endParaRPr>
          </a:p>
        </p:txBody>
      </p:sp>
      <p:sp>
        <p:nvSpPr>
          <p:cNvPr id="2046" name="Google Shape;2046;g20a2f66c6a9_0_11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No</a:t>
            </a:r>
            <a:endParaRPr>
              <a:highlight>
                <a:srgbClr val="FFFF00"/>
              </a:highlight>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endParaRPr/>
          </a:p>
          <a:p>
            <a:pPr indent="0" lvl="0" marL="0" rtl="0" algn="l">
              <a:lnSpc>
                <a:spcPct val="90000"/>
              </a:lnSpc>
              <a:spcBef>
                <a:spcPts val="3600"/>
              </a:spcBef>
              <a:spcAft>
                <a:spcPts val="0"/>
              </a:spcAft>
              <a:buClr>
                <a:schemeClr val="dk1"/>
              </a:buClr>
              <a:buSzPts val="4400"/>
              <a:buNone/>
            </a:pPr>
            <a:r>
              <a:rPr lang="en-US" sz="4400"/>
              <a:t>         Both	   	Glimmer is favored</a:t>
            </a:r>
            <a:endParaRPr sz="4400"/>
          </a:p>
          <a:p>
            <a:pPr indent="0" lvl="0" marL="0" rtl="0" algn="l">
              <a:lnSpc>
                <a:spcPct val="90000"/>
              </a:lnSpc>
              <a:spcBef>
                <a:spcPts val="3600"/>
              </a:spcBef>
              <a:spcAft>
                <a:spcPts val="0"/>
              </a:spcAft>
              <a:buClr>
                <a:schemeClr val="dk1"/>
              </a:buClr>
              <a:buSzPts val="44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start lines up, not stop</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a:p>
          <a:p>
            <a:pPr indent="0" lvl="0" marL="0" rtl="0" algn="l">
              <a:lnSpc>
                <a:spcPct val="90000"/>
              </a:lnSpc>
              <a:spcBef>
                <a:spcPts val="3600"/>
              </a:spcBef>
              <a:spcAft>
                <a:spcPts val="0"/>
              </a:spcAft>
              <a:buClr>
                <a:schemeClr val="dk1"/>
              </a:buClr>
              <a:buSzPts val="4800"/>
              <a:buNone/>
            </a:pPr>
            <a:r>
              <a:rPr lang="en-US" sz="4800"/>
              <a:t>	Phagesdb: no blast results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no blast results </a:t>
            </a:r>
            <a:endParaRPr sz="4800"/>
          </a:p>
        </p:txBody>
      </p:sp>
      <p:sp>
        <p:nvSpPr>
          <p:cNvPr id="2047" name="Google Shape;2047;g20a2f66c6a9_0_11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z-score: 1.389    Final score: -5.897</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Not best score</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dk1"/>
                </a:solidFill>
                <a:latin typeface="Calibri"/>
                <a:ea typeface="Calibri"/>
                <a:cs typeface="Calibri"/>
                <a:sym typeface="Calibri"/>
              </a:rPr>
              <a:t>Only CandCdraft, 1:1, e-value: 1e-14.</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There was no phamerator data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1" i="0" lang="en-US" sz="4400" u="none" cap="none" strike="noStrike">
                <a:solidFill>
                  <a:schemeClr val="dk1"/>
                </a:solidFill>
                <a:highlight>
                  <a:srgbClr val="FFFF00"/>
                </a:highlight>
                <a:latin typeface="Calibri"/>
                <a:ea typeface="Calibri"/>
                <a:cs typeface="Calibri"/>
                <a:sym typeface="Calibri"/>
              </a:rPr>
              <a:t>89 bp gap</a:t>
            </a:r>
            <a:endParaRPr b="0" i="0" sz="1400" u="none" cap="none" strike="noStrike">
              <a:solidFill>
                <a:srgbClr val="000000"/>
              </a:solidFill>
              <a:highlight>
                <a:srgbClr val="FFFF00"/>
              </a:highlight>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Large bp gap, more investigating required</a:t>
            </a:r>
            <a:endParaRPr b="0" i="0" sz="4400" u="none" cap="none" strike="noStrike">
              <a:solidFill>
                <a:schemeClr val="dk1"/>
              </a:solidFill>
              <a:latin typeface="Calibri"/>
              <a:ea typeface="Calibri"/>
              <a:cs typeface="Calibri"/>
              <a:sym typeface="Calibri"/>
            </a:endParaRPr>
          </a:p>
        </p:txBody>
      </p:sp>
      <p:sp>
        <p:nvSpPr>
          <p:cNvPr id="2048" name="Google Shape;2048;g20a2f66c6a9_0_110"/>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Not a gene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No Gene 70 found in CandC draft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No Blast results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One hit, probability: 16.97</a:t>
            </a:r>
            <a:endParaRPr b="0" i="0" sz="4400" u="none" cap="none" strike="noStrike">
              <a:solidFill>
                <a:schemeClr val="dk1"/>
              </a:solidFill>
              <a:latin typeface="Calibri"/>
              <a:ea typeface="Calibri"/>
              <a:cs typeface="Calibri"/>
              <a:sym typeface="Calibri"/>
            </a:endParaRPr>
          </a:p>
        </p:txBody>
      </p:sp>
      <p:pic>
        <p:nvPicPr>
          <p:cNvPr id="2049" name="Google Shape;2049;g20a2f66c6a9_0_110"/>
          <p:cNvPicPr preferRelativeResize="0"/>
          <p:nvPr/>
        </p:nvPicPr>
        <p:blipFill rotWithShape="1">
          <a:blip r:embed="rId4">
            <a:alphaModFix/>
          </a:blip>
          <a:srcRect b="0" l="0" r="0" t="0"/>
          <a:stretch/>
        </p:blipFill>
        <p:spPr>
          <a:xfrm>
            <a:off x="13377901" y="6546568"/>
            <a:ext cx="8495075" cy="3602182"/>
          </a:xfrm>
          <a:prstGeom prst="rect">
            <a:avLst/>
          </a:prstGeom>
          <a:noFill/>
          <a:ln>
            <a:noFill/>
          </a:ln>
        </p:spPr>
      </p:pic>
      <p:pic>
        <p:nvPicPr>
          <p:cNvPr id="2050" name="Google Shape;2050;g20a2f66c6a9_0_110"/>
          <p:cNvPicPr preferRelativeResize="0"/>
          <p:nvPr/>
        </p:nvPicPr>
        <p:blipFill rotWithShape="1">
          <a:blip r:embed="rId5">
            <a:alphaModFix/>
          </a:blip>
          <a:srcRect b="0" l="0" r="0" t="0"/>
          <a:stretch/>
        </p:blipFill>
        <p:spPr>
          <a:xfrm>
            <a:off x="13783114" y="17662581"/>
            <a:ext cx="6162675" cy="3228975"/>
          </a:xfrm>
          <a:prstGeom prst="rect">
            <a:avLst/>
          </a:prstGeom>
          <a:noFill/>
          <a:ln>
            <a:noFill/>
          </a:ln>
        </p:spPr>
      </p:pic>
      <p:pic>
        <p:nvPicPr>
          <p:cNvPr id="2051" name="Google Shape;2051;g20a2f66c6a9_0_110"/>
          <p:cNvPicPr preferRelativeResize="0"/>
          <p:nvPr/>
        </p:nvPicPr>
        <p:blipFill rotWithShape="1">
          <a:blip r:embed="rId6">
            <a:alphaModFix/>
          </a:blip>
          <a:srcRect b="0" l="0" r="0" t="0"/>
          <a:stretch/>
        </p:blipFill>
        <p:spPr>
          <a:xfrm>
            <a:off x="14625063" y="12947981"/>
            <a:ext cx="6000750" cy="2781300"/>
          </a:xfrm>
          <a:prstGeom prst="rect">
            <a:avLst/>
          </a:prstGeom>
          <a:noFill/>
          <a:ln>
            <a:noFill/>
          </a:ln>
        </p:spPr>
      </p:pic>
      <p:pic>
        <p:nvPicPr>
          <p:cNvPr id="2052" name="Google Shape;2052;g20a2f66c6a9_0_110"/>
          <p:cNvPicPr preferRelativeResize="0"/>
          <p:nvPr/>
        </p:nvPicPr>
        <p:blipFill rotWithShape="1">
          <a:blip r:embed="rId7">
            <a:alphaModFix/>
          </a:blip>
          <a:srcRect b="0" l="0" r="0" t="0"/>
          <a:stretch/>
        </p:blipFill>
        <p:spPr>
          <a:xfrm>
            <a:off x="0" y="16972996"/>
            <a:ext cx="8646549" cy="1241725"/>
          </a:xfrm>
          <a:prstGeom prst="rect">
            <a:avLst/>
          </a:prstGeom>
          <a:noFill/>
          <a:ln>
            <a:noFill/>
          </a:ln>
        </p:spPr>
      </p:pic>
      <p:pic>
        <p:nvPicPr>
          <p:cNvPr id="2053" name="Google Shape;2053;g20a2f66c6a9_0_110"/>
          <p:cNvPicPr preferRelativeResize="0"/>
          <p:nvPr/>
        </p:nvPicPr>
        <p:blipFill rotWithShape="1">
          <a:blip r:embed="rId8">
            <a:alphaModFix/>
          </a:blip>
          <a:srcRect b="0" l="0" r="0" t="0"/>
          <a:stretch/>
        </p:blipFill>
        <p:spPr>
          <a:xfrm>
            <a:off x="1152388" y="6546568"/>
            <a:ext cx="5810250" cy="923925"/>
          </a:xfrm>
          <a:prstGeom prst="rect">
            <a:avLst/>
          </a:prstGeom>
          <a:noFill/>
          <a:ln>
            <a:noFill/>
          </a:ln>
        </p:spPr>
      </p:pic>
      <p:pic>
        <p:nvPicPr>
          <p:cNvPr id="2054" name="Google Shape;2054;g20a2f66c6a9_0_110"/>
          <p:cNvPicPr preferRelativeResize="0"/>
          <p:nvPr/>
        </p:nvPicPr>
        <p:blipFill rotWithShape="1">
          <a:blip r:embed="rId9">
            <a:alphaModFix/>
          </a:blip>
          <a:srcRect b="0" l="0" r="0" t="0"/>
          <a:stretch/>
        </p:blipFill>
        <p:spPr>
          <a:xfrm>
            <a:off x="1152388" y="8636556"/>
            <a:ext cx="3981450" cy="2971800"/>
          </a:xfrm>
          <a:prstGeom prst="rect">
            <a:avLst/>
          </a:prstGeom>
          <a:noFill/>
          <a:ln>
            <a:noFill/>
          </a:ln>
        </p:spPr>
      </p:pic>
      <p:pic>
        <p:nvPicPr>
          <p:cNvPr id="2055" name="Google Shape;2055;g20a2f66c6a9_0_110"/>
          <p:cNvPicPr preferRelativeResize="0"/>
          <p:nvPr/>
        </p:nvPicPr>
        <p:blipFill rotWithShape="1">
          <a:blip r:embed="rId10">
            <a:alphaModFix/>
          </a:blip>
          <a:srcRect b="0" l="0" r="0" t="0"/>
          <a:stretch/>
        </p:blipFill>
        <p:spPr>
          <a:xfrm>
            <a:off x="30750313" y="8636543"/>
            <a:ext cx="3981450" cy="2971800"/>
          </a:xfrm>
          <a:prstGeom prst="rect">
            <a:avLst/>
          </a:prstGeom>
          <a:noFill/>
          <a:ln>
            <a:noFill/>
          </a:ln>
        </p:spPr>
      </p:pic>
      <p:pic>
        <p:nvPicPr>
          <p:cNvPr id="2056" name="Google Shape;2056;g20a2f66c6a9_0_110"/>
          <p:cNvPicPr preferRelativeResize="0"/>
          <p:nvPr/>
        </p:nvPicPr>
        <p:blipFill rotWithShape="1">
          <a:blip r:embed="rId11">
            <a:alphaModFix/>
          </a:blip>
          <a:srcRect b="0" l="0" r="0" t="0"/>
          <a:stretch/>
        </p:blipFill>
        <p:spPr>
          <a:xfrm>
            <a:off x="29032463" y="15729268"/>
            <a:ext cx="10626438" cy="2838408"/>
          </a:xfrm>
          <a:prstGeom prst="rect">
            <a:avLst/>
          </a:prstGeom>
          <a:noFill/>
          <a:ln>
            <a:noFill/>
          </a:ln>
        </p:spPr>
      </p:pic>
      <p:sp>
        <p:nvSpPr>
          <p:cNvPr id="2057" name="Google Shape;2057;g20a2f66c6a9_0_11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g20a2f66c6a9_0_20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#71</a:t>
            </a:r>
            <a:r>
              <a:rPr lang="en-US" sz="10080"/>
              <a:t>	Start:	</a:t>
            </a:r>
            <a:r>
              <a:rPr lang="en-US" sz="10080">
                <a:solidFill>
                  <a:srgbClr val="0B5394"/>
                </a:solidFill>
              </a:rPr>
              <a:t>44307</a:t>
            </a:r>
            <a:r>
              <a:rPr lang="en-US" sz="10080"/>
              <a:t>	Stop: </a:t>
            </a:r>
            <a:r>
              <a:rPr lang="en-US" sz="10080">
                <a:solidFill>
                  <a:srgbClr val="0B5394"/>
                </a:solidFill>
              </a:rPr>
              <a:t>44053</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2064" name="Google Shape;2064;g20a2f66c6a9_0_202"/>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furthest start listed</a:t>
            </a:r>
            <a:endParaRPr sz="4400"/>
          </a:p>
          <a:p>
            <a:pPr indent="0" lvl="0" marL="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OneinaGillian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a:p>
        </p:txBody>
      </p:sp>
      <p:sp>
        <p:nvSpPr>
          <p:cNvPr id="2065" name="Google Shape;2065;g20a2f66c6a9_0_202"/>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2.31, final= -4.034</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OneinaGillian- Evalue: 5e-51,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OneinaGillian- Evalue: 8e-42,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066" name="Google Shape;2066;g20a2f66c6a9_0_202"/>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Kelcole_69 and OneinaGillian_68, upstream of NKF, downstream of DNA primase/helicase</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OneinaGillian_68,  e= 8e-42 , function unknown, phagesdb;  Phage Kelcole, hypothetical protein, e= 3e-44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2067" name="Google Shape;2067;g20a2f66c6a9_0_202"/>
          <p:cNvPicPr preferRelativeResize="0"/>
          <p:nvPr/>
        </p:nvPicPr>
        <p:blipFill rotWithShape="1">
          <a:blip r:embed="rId4">
            <a:alphaModFix/>
          </a:blip>
          <a:srcRect b="0" l="0" r="0" t="0"/>
          <a:stretch/>
        </p:blipFill>
        <p:spPr>
          <a:xfrm>
            <a:off x="7889900" y="4505625"/>
            <a:ext cx="5202650" cy="642722"/>
          </a:xfrm>
          <a:prstGeom prst="rect">
            <a:avLst/>
          </a:prstGeom>
          <a:noFill/>
          <a:ln>
            <a:noFill/>
          </a:ln>
        </p:spPr>
      </p:pic>
      <p:pic>
        <p:nvPicPr>
          <p:cNvPr id="2068" name="Google Shape;2068;g20a2f66c6a9_0_202"/>
          <p:cNvPicPr preferRelativeResize="0"/>
          <p:nvPr/>
        </p:nvPicPr>
        <p:blipFill rotWithShape="1">
          <a:blip r:embed="rId5">
            <a:alphaModFix/>
          </a:blip>
          <a:srcRect b="0" l="0" r="0" t="0"/>
          <a:stretch/>
        </p:blipFill>
        <p:spPr>
          <a:xfrm>
            <a:off x="1193389" y="6545208"/>
            <a:ext cx="2629584" cy="3271925"/>
          </a:xfrm>
          <a:prstGeom prst="rect">
            <a:avLst/>
          </a:prstGeom>
          <a:noFill/>
          <a:ln>
            <a:noFill/>
          </a:ln>
        </p:spPr>
      </p:pic>
      <p:pic>
        <p:nvPicPr>
          <p:cNvPr id="2069" name="Google Shape;2069;g20a2f66c6a9_0_202"/>
          <p:cNvPicPr preferRelativeResize="0"/>
          <p:nvPr/>
        </p:nvPicPr>
        <p:blipFill rotWithShape="1">
          <a:blip r:embed="rId6">
            <a:alphaModFix/>
          </a:blip>
          <a:srcRect b="0" l="0" r="0" t="0"/>
          <a:stretch/>
        </p:blipFill>
        <p:spPr>
          <a:xfrm>
            <a:off x="186400" y="12221776"/>
            <a:ext cx="12007149" cy="1103300"/>
          </a:xfrm>
          <a:prstGeom prst="rect">
            <a:avLst/>
          </a:prstGeom>
          <a:noFill/>
          <a:ln>
            <a:noFill/>
          </a:ln>
        </p:spPr>
      </p:pic>
      <p:pic>
        <p:nvPicPr>
          <p:cNvPr id="2070" name="Google Shape;2070;g20a2f66c6a9_0_202"/>
          <p:cNvPicPr preferRelativeResize="0"/>
          <p:nvPr/>
        </p:nvPicPr>
        <p:blipFill rotWithShape="1">
          <a:blip r:embed="rId7">
            <a:alphaModFix/>
          </a:blip>
          <a:srcRect b="0" l="0" r="0" t="0"/>
          <a:stretch/>
        </p:blipFill>
        <p:spPr>
          <a:xfrm>
            <a:off x="186411" y="16980907"/>
            <a:ext cx="10911926" cy="1477075"/>
          </a:xfrm>
          <a:prstGeom prst="rect">
            <a:avLst/>
          </a:prstGeom>
          <a:noFill/>
          <a:ln>
            <a:noFill/>
          </a:ln>
        </p:spPr>
      </p:pic>
      <p:pic>
        <p:nvPicPr>
          <p:cNvPr id="2071" name="Google Shape;2071;g20a2f66c6a9_0_202"/>
          <p:cNvPicPr preferRelativeResize="0"/>
          <p:nvPr/>
        </p:nvPicPr>
        <p:blipFill rotWithShape="1">
          <a:blip r:embed="rId8">
            <a:alphaModFix/>
          </a:blip>
          <a:srcRect b="0" l="0" r="0" t="0"/>
          <a:stretch/>
        </p:blipFill>
        <p:spPr>
          <a:xfrm>
            <a:off x="13376229" y="5729352"/>
            <a:ext cx="12476396" cy="2177425"/>
          </a:xfrm>
          <a:prstGeom prst="rect">
            <a:avLst/>
          </a:prstGeom>
          <a:noFill/>
          <a:ln>
            <a:noFill/>
          </a:ln>
        </p:spPr>
      </p:pic>
      <p:pic>
        <p:nvPicPr>
          <p:cNvPr id="2072" name="Google Shape;2072;g20a2f66c6a9_0_202"/>
          <p:cNvPicPr preferRelativeResize="0"/>
          <p:nvPr/>
        </p:nvPicPr>
        <p:blipFill rotWithShape="1">
          <a:blip r:embed="rId9">
            <a:alphaModFix/>
          </a:blip>
          <a:srcRect b="0" l="0" r="0" t="0"/>
          <a:stretch/>
        </p:blipFill>
        <p:spPr>
          <a:xfrm>
            <a:off x="13102063" y="11893781"/>
            <a:ext cx="7524750" cy="2914650"/>
          </a:xfrm>
          <a:prstGeom prst="rect">
            <a:avLst/>
          </a:prstGeom>
          <a:noFill/>
          <a:ln>
            <a:noFill/>
          </a:ln>
        </p:spPr>
      </p:pic>
      <p:pic>
        <p:nvPicPr>
          <p:cNvPr id="2073" name="Google Shape;2073;g20a2f66c6a9_0_202"/>
          <p:cNvPicPr preferRelativeResize="0"/>
          <p:nvPr/>
        </p:nvPicPr>
        <p:blipFill rotWithShape="1">
          <a:blip r:embed="rId10">
            <a:alphaModFix/>
          </a:blip>
          <a:srcRect b="0" l="0" r="0" t="0"/>
          <a:stretch/>
        </p:blipFill>
        <p:spPr>
          <a:xfrm>
            <a:off x="21384927" y="11797099"/>
            <a:ext cx="5725034" cy="2177425"/>
          </a:xfrm>
          <a:prstGeom prst="rect">
            <a:avLst/>
          </a:prstGeom>
          <a:noFill/>
          <a:ln>
            <a:noFill/>
          </a:ln>
        </p:spPr>
      </p:pic>
      <p:pic>
        <p:nvPicPr>
          <p:cNvPr id="2074" name="Google Shape;2074;g20a2f66c6a9_0_202"/>
          <p:cNvPicPr preferRelativeResize="0"/>
          <p:nvPr/>
        </p:nvPicPr>
        <p:blipFill rotWithShape="1">
          <a:blip r:embed="rId11">
            <a:alphaModFix/>
          </a:blip>
          <a:srcRect b="0" l="0" r="0" t="0"/>
          <a:stretch/>
        </p:blipFill>
        <p:spPr>
          <a:xfrm>
            <a:off x="12784813" y="16403018"/>
            <a:ext cx="7372350" cy="3171825"/>
          </a:xfrm>
          <a:prstGeom prst="rect">
            <a:avLst/>
          </a:prstGeom>
          <a:noFill/>
          <a:ln>
            <a:noFill/>
          </a:ln>
        </p:spPr>
      </p:pic>
      <p:pic>
        <p:nvPicPr>
          <p:cNvPr id="2075" name="Google Shape;2075;g20a2f66c6a9_0_202"/>
          <p:cNvPicPr preferRelativeResize="0"/>
          <p:nvPr/>
        </p:nvPicPr>
        <p:blipFill rotWithShape="1">
          <a:blip r:embed="rId12">
            <a:alphaModFix/>
          </a:blip>
          <a:srcRect b="0" l="0" r="0" t="0"/>
          <a:stretch/>
        </p:blipFill>
        <p:spPr>
          <a:xfrm>
            <a:off x="20021200" y="17079039"/>
            <a:ext cx="7524751" cy="1280810"/>
          </a:xfrm>
          <a:prstGeom prst="rect">
            <a:avLst/>
          </a:prstGeom>
          <a:noFill/>
          <a:ln>
            <a:noFill/>
          </a:ln>
        </p:spPr>
      </p:pic>
      <p:pic>
        <p:nvPicPr>
          <p:cNvPr id="2076" name="Google Shape;2076;g20a2f66c6a9_0_202"/>
          <p:cNvPicPr preferRelativeResize="0"/>
          <p:nvPr/>
        </p:nvPicPr>
        <p:blipFill rotWithShape="1">
          <a:blip r:embed="rId13">
            <a:alphaModFix/>
          </a:blip>
          <a:srcRect b="0" l="0" r="0" t="0"/>
          <a:stretch/>
        </p:blipFill>
        <p:spPr>
          <a:xfrm>
            <a:off x="38678288" y="8833543"/>
            <a:ext cx="2452603" cy="2048645"/>
          </a:xfrm>
          <a:prstGeom prst="rect">
            <a:avLst/>
          </a:prstGeom>
          <a:noFill/>
          <a:ln>
            <a:noFill/>
          </a:ln>
        </p:spPr>
      </p:pic>
      <p:pic>
        <p:nvPicPr>
          <p:cNvPr id="2077" name="Google Shape;2077;g20a2f66c6a9_0_202"/>
          <p:cNvPicPr preferRelativeResize="0"/>
          <p:nvPr/>
        </p:nvPicPr>
        <p:blipFill rotWithShape="1">
          <a:blip r:embed="rId14">
            <a:alphaModFix/>
          </a:blip>
          <a:srcRect b="0" l="0" r="0" t="0"/>
          <a:stretch/>
        </p:blipFill>
        <p:spPr>
          <a:xfrm>
            <a:off x="32700150" y="12722200"/>
            <a:ext cx="8858250" cy="1352550"/>
          </a:xfrm>
          <a:prstGeom prst="rect">
            <a:avLst/>
          </a:prstGeom>
          <a:noFill/>
          <a:ln>
            <a:noFill/>
          </a:ln>
        </p:spPr>
      </p:pic>
      <p:pic>
        <p:nvPicPr>
          <p:cNvPr id="2078" name="Google Shape;2078;g20a2f66c6a9_0_202"/>
          <p:cNvPicPr preferRelativeResize="0"/>
          <p:nvPr/>
        </p:nvPicPr>
        <p:blipFill rotWithShape="1">
          <a:blip r:embed="rId15">
            <a:alphaModFix/>
          </a:blip>
          <a:srcRect b="0" l="0" r="0" t="0"/>
          <a:stretch/>
        </p:blipFill>
        <p:spPr>
          <a:xfrm>
            <a:off x="27545950" y="14481633"/>
            <a:ext cx="6403014" cy="970949"/>
          </a:xfrm>
          <a:prstGeom prst="rect">
            <a:avLst/>
          </a:prstGeom>
          <a:noFill/>
          <a:ln>
            <a:noFill/>
          </a:ln>
        </p:spPr>
      </p:pic>
      <p:pic>
        <p:nvPicPr>
          <p:cNvPr id="2079" name="Google Shape;2079;g20a2f66c6a9_0_202"/>
          <p:cNvPicPr preferRelativeResize="0"/>
          <p:nvPr/>
        </p:nvPicPr>
        <p:blipFill rotWithShape="1">
          <a:blip r:embed="rId16">
            <a:alphaModFix/>
          </a:blip>
          <a:srcRect b="0" l="0" r="0" t="0"/>
          <a:stretch/>
        </p:blipFill>
        <p:spPr>
          <a:xfrm>
            <a:off x="33948966" y="17461737"/>
            <a:ext cx="7372350" cy="2661687"/>
          </a:xfrm>
          <a:prstGeom prst="rect">
            <a:avLst/>
          </a:prstGeom>
          <a:noFill/>
          <a:ln>
            <a:noFill/>
          </a:ln>
        </p:spPr>
      </p:pic>
      <p:pic>
        <p:nvPicPr>
          <p:cNvPr id="2080" name="Google Shape;2080;g20a2f66c6a9_0_202"/>
          <p:cNvPicPr preferRelativeResize="0"/>
          <p:nvPr/>
        </p:nvPicPr>
        <p:blipFill rotWithShape="1">
          <a:blip r:embed="rId17">
            <a:alphaModFix/>
          </a:blip>
          <a:srcRect b="0" l="0" r="0" t="0"/>
          <a:stretch/>
        </p:blipFill>
        <p:spPr>
          <a:xfrm>
            <a:off x="28528625" y="18856943"/>
            <a:ext cx="2867025" cy="323850"/>
          </a:xfrm>
          <a:prstGeom prst="rect">
            <a:avLst/>
          </a:prstGeom>
          <a:noFill/>
          <a:ln>
            <a:noFill/>
          </a:ln>
        </p:spPr>
      </p:pic>
      <p:pic>
        <p:nvPicPr>
          <p:cNvPr id="2081" name="Google Shape;2081;g20a2f66c6a9_0_202"/>
          <p:cNvPicPr preferRelativeResize="0"/>
          <p:nvPr/>
        </p:nvPicPr>
        <p:blipFill rotWithShape="1">
          <a:blip r:embed="rId18">
            <a:alphaModFix/>
          </a:blip>
          <a:srcRect b="0" l="0" r="0" t="0"/>
          <a:stretch/>
        </p:blipFill>
        <p:spPr>
          <a:xfrm>
            <a:off x="34806601" y="21364293"/>
            <a:ext cx="7229475" cy="2619375"/>
          </a:xfrm>
          <a:prstGeom prst="rect">
            <a:avLst/>
          </a:prstGeom>
          <a:noFill/>
          <a:ln>
            <a:noFill/>
          </a:ln>
        </p:spPr>
      </p:pic>
      <p:pic>
        <p:nvPicPr>
          <p:cNvPr id="2082" name="Google Shape;2082;g20a2f66c6a9_0_202"/>
          <p:cNvPicPr preferRelativeResize="0"/>
          <p:nvPr/>
        </p:nvPicPr>
        <p:blipFill rotWithShape="1">
          <a:blip r:embed="rId19">
            <a:alphaModFix/>
          </a:blip>
          <a:srcRect b="0" l="0" r="0" t="0"/>
          <a:stretch/>
        </p:blipFill>
        <p:spPr>
          <a:xfrm>
            <a:off x="28943038" y="21364293"/>
            <a:ext cx="2452602" cy="1786664"/>
          </a:xfrm>
          <a:prstGeom prst="rect">
            <a:avLst/>
          </a:prstGeom>
          <a:noFill/>
          <a:ln>
            <a:noFill/>
          </a:ln>
        </p:spPr>
      </p:pic>
      <p:pic>
        <p:nvPicPr>
          <p:cNvPr id="2083" name="Google Shape;2083;g20a2f66c6a9_0_202"/>
          <p:cNvPicPr preferRelativeResize="0"/>
          <p:nvPr/>
        </p:nvPicPr>
        <p:blipFill rotWithShape="1">
          <a:blip r:embed="rId20">
            <a:alphaModFix/>
          </a:blip>
          <a:srcRect b="0" l="0" r="0" t="0"/>
          <a:stretch/>
        </p:blipFill>
        <p:spPr>
          <a:xfrm>
            <a:off x="29683363" y="24426693"/>
            <a:ext cx="9334500" cy="2600325"/>
          </a:xfrm>
          <a:prstGeom prst="rect">
            <a:avLst/>
          </a:prstGeom>
          <a:noFill/>
          <a:ln>
            <a:noFill/>
          </a:ln>
        </p:spPr>
      </p:pic>
      <p:pic>
        <p:nvPicPr>
          <p:cNvPr id="2084" name="Google Shape;2084;g20a2f66c6a9_0_202"/>
          <p:cNvPicPr preferRelativeResize="0"/>
          <p:nvPr/>
        </p:nvPicPr>
        <p:blipFill rotWithShape="1">
          <a:blip r:embed="rId21">
            <a:alphaModFix/>
          </a:blip>
          <a:srcRect b="0" l="0" r="0" t="0"/>
          <a:stretch/>
        </p:blipFill>
        <p:spPr>
          <a:xfrm>
            <a:off x="44569738" y="221068"/>
            <a:ext cx="4430422" cy="3602183"/>
          </a:xfrm>
          <a:prstGeom prst="rect">
            <a:avLst/>
          </a:prstGeom>
          <a:noFill/>
          <a:ln>
            <a:noFill/>
          </a:ln>
        </p:spPr>
      </p:pic>
      <p:pic>
        <p:nvPicPr>
          <p:cNvPr id="2085" name="Google Shape;2085;g20a2f66c6a9_0_202"/>
          <p:cNvPicPr preferRelativeResize="0"/>
          <p:nvPr/>
        </p:nvPicPr>
        <p:blipFill rotWithShape="1">
          <a:blip r:embed="rId22">
            <a:alphaModFix/>
          </a:blip>
          <a:srcRect b="0" l="0" r="0" t="0"/>
          <a:stretch/>
        </p:blipFill>
        <p:spPr>
          <a:xfrm>
            <a:off x="44507685" y="3823243"/>
            <a:ext cx="4554533" cy="3602182"/>
          </a:xfrm>
          <a:prstGeom prst="rect">
            <a:avLst/>
          </a:prstGeom>
          <a:noFill/>
          <a:ln>
            <a:noFill/>
          </a:ln>
        </p:spPr>
      </p:pic>
      <p:pic>
        <p:nvPicPr>
          <p:cNvPr id="2086" name="Google Shape;2086;g20a2f66c6a9_0_202"/>
          <p:cNvPicPr preferRelativeResize="0"/>
          <p:nvPr/>
        </p:nvPicPr>
        <p:blipFill rotWithShape="1">
          <a:blip r:embed="rId23">
            <a:alphaModFix/>
          </a:blip>
          <a:srcRect b="0" l="0" r="0" t="0"/>
          <a:stretch/>
        </p:blipFill>
        <p:spPr>
          <a:xfrm>
            <a:off x="44507675" y="7638425"/>
            <a:ext cx="4554550" cy="3840125"/>
          </a:xfrm>
          <a:prstGeom prst="rect">
            <a:avLst/>
          </a:prstGeom>
          <a:noFill/>
          <a:ln>
            <a:noFill/>
          </a:ln>
        </p:spPr>
      </p:pic>
      <p:pic>
        <p:nvPicPr>
          <p:cNvPr id="2087" name="Google Shape;2087;g20a2f66c6a9_0_202"/>
          <p:cNvPicPr preferRelativeResize="0"/>
          <p:nvPr/>
        </p:nvPicPr>
        <p:blipFill rotWithShape="1">
          <a:blip r:embed="rId24">
            <a:alphaModFix/>
          </a:blip>
          <a:srcRect b="0" l="0" r="0" t="0"/>
          <a:stretch/>
        </p:blipFill>
        <p:spPr>
          <a:xfrm>
            <a:off x="44507675" y="11691550"/>
            <a:ext cx="4263205" cy="3171825"/>
          </a:xfrm>
          <a:prstGeom prst="rect">
            <a:avLst/>
          </a:prstGeom>
          <a:noFill/>
          <a:ln>
            <a:noFill/>
          </a:ln>
        </p:spPr>
      </p:pic>
      <p:sp>
        <p:nvSpPr>
          <p:cNvPr id="2088" name="Google Shape;2088;g20a2f66c6a9_0_202"/>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3" name="Shape 2093"/>
        <p:cNvGrpSpPr/>
        <p:nvPr/>
      </p:nvGrpSpPr>
      <p:grpSpPr>
        <a:xfrm>
          <a:off x="0" y="0"/>
          <a:ext cx="0" cy="0"/>
          <a:chOff x="0" y="0"/>
          <a:chExt cx="0" cy="0"/>
        </a:xfrm>
      </p:grpSpPr>
      <p:sp>
        <p:nvSpPr>
          <p:cNvPr id="2094" name="Google Shape;2094;g20a2f66c6a9_2_31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#72</a:t>
            </a:r>
            <a:r>
              <a:rPr lang="en-US" sz="10080"/>
              <a:t>	 Start:	44471	 Stop: 44304		</a:t>
            </a:r>
            <a:br>
              <a:rPr lang="en-US" sz="10080"/>
            </a:br>
            <a:r>
              <a:rPr lang="en-US" sz="6480"/>
              <a:t>*</a:t>
            </a:r>
            <a:r>
              <a:rPr lang="en-US" sz="7200"/>
              <a:t>Highlight start if changed from original call*</a:t>
            </a:r>
            <a:endParaRPr sz="10080"/>
          </a:p>
        </p:txBody>
      </p:sp>
      <p:sp>
        <p:nvSpPr>
          <p:cNvPr id="2095" name="Google Shape;2095;g20a2f66c6a9_2_31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OneinaGillian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096" name="Google Shape;2096;g20a2f66c6a9_2_316"/>
          <p:cNvPicPr preferRelativeResize="0"/>
          <p:nvPr/>
        </p:nvPicPr>
        <p:blipFill rotWithShape="1">
          <a:blip r:embed="rId3">
            <a:alphaModFix/>
          </a:blip>
          <a:srcRect b="0" l="0" r="0" t="0"/>
          <a:stretch/>
        </p:blipFill>
        <p:spPr>
          <a:xfrm>
            <a:off x="768928" y="5393174"/>
            <a:ext cx="8379249" cy="1078175"/>
          </a:xfrm>
          <a:prstGeom prst="rect">
            <a:avLst/>
          </a:prstGeom>
          <a:noFill/>
          <a:ln>
            <a:noFill/>
          </a:ln>
        </p:spPr>
      </p:pic>
      <p:pic>
        <p:nvPicPr>
          <p:cNvPr id="2097" name="Google Shape;2097;g20a2f66c6a9_2_316"/>
          <p:cNvPicPr preferRelativeResize="0"/>
          <p:nvPr/>
        </p:nvPicPr>
        <p:blipFill rotWithShape="1">
          <a:blip r:embed="rId4">
            <a:alphaModFix/>
          </a:blip>
          <a:srcRect b="0" l="0" r="0" t="0"/>
          <a:stretch/>
        </p:blipFill>
        <p:spPr>
          <a:xfrm>
            <a:off x="651878" y="11856952"/>
            <a:ext cx="10469049" cy="891975"/>
          </a:xfrm>
          <a:prstGeom prst="rect">
            <a:avLst/>
          </a:prstGeom>
          <a:noFill/>
          <a:ln>
            <a:noFill/>
          </a:ln>
        </p:spPr>
      </p:pic>
      <p:pic>
        <p:nvPicPr>
          <p:cNvPr id="2098" name="Google Shape;2098;g20a2f66c6a9_2_316"/>
          <p:cNvPicPr preferRelativeResize="0"/>
          <p:nvPr/>
        </p:nvPicPr>
        <p:blipFill rotWithShape="1">
          <a:blip r:embed="rId5">
            <a:alphaModFix/>
          </a:blip>
          <a:srcRect b="0" l="0" r="0" t="0"/>
          <a:stretch/>
        </p:blipFill>
        <p:spPr>
          <a:xfrm>
            <a:off x="651875" y="12952437"/>
            <a:ext cx="12113153" cy="891975"/>
          </a:xfrm>
          <a:prstGeom prst="rect">
            <a:avLst/>
          </a:prstGeom>
          <a:noFill/>
          <a:ln>
            <a:noFill/>
          </a:ln>
        </p:spPr>
      </p:pic>
      <p:pic>
        <p:nvPicPr>
          <p:cNvPr id="2099" name="Google Shape;2099;g20a2f66c6a9_2_316"/>
          <p:cNvPicPr preferRelativeResize="0"/>
          <p:nvPr/>
        </p:nvPicPr>
        <p:blipFill rotWithShape="1">
          <a:blip r:embed="rId6">
            <a:alphaModFix/>
          </a:blip>
          <a:srcRect b="0" l="0" r="0" t="0"/>
          <a:stretch/>
        </p:blipFill>
        <p:spPr>
          <a:xfrm>
            <a:off x="768931" y="7438004"/>
            <a:ext cx="1157550" cy="2520250"/>
          </a:xfrm>
          <a:prstGeom prst="rect">
            <a:avLst/>
          </a:prstGeom>
          <a:noFill/>
          <a:ln>
            <a:noFill/>
          </a:ln>
        </p:spPr>
      </p:pic>
      <p:pic>
        <p:nvPicPr>
          <p:cNvPr id="2100" name="Google Shape;2100;g20a2f66c6a9_2_316"/>
          <p:cNvPicPr preferRelativeResize="0"/>
          <p:nvPr/>
        </p:nvPicPr>
        <p:blipFill rotWithShape="1">
          <a:blip r:embed="rId7">
            <a:alphaModFix/>
          </a:blip>
          <a:srcRect b="0" l="0" r="0" t="0"/>
          <a:stretch/>
        </p:blipFill>
        <p:spPr>
          <a:xfrm>
            <a:off x="2381875" y="7438003"/>
            <a:ext cx="904077" cy="2177425"/>
          </a:xfrm>
          <a:prstGeom prst="rect">
            <a:avLst/>
          </a:prstGeom>
          <a:noFill/>
          <a:ln>
            <a:noFill/>
          </a:ln>
        </p:spPr>
      </p:pic>
      <p:sp>
        <p:nvSpPr>
          <p:cNvPr id="2101" name="Google Shape;2101;g20a2f66c6a9_2_31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2.118, final = -4.513</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OneinaGillian</a:t>
            </a:r>
            <a:r>
              <a:rPr b="0" i="0" lang="en-US" sz="4400" u="none" cap="none" strike="noStrike">
                <a:solidFill>
                  <a:schemeClr val="dk1"/>
                </a:solidFill>
                <a:latin typeface="Calibri"/>
                <a:ea typeface="Calibri"/>
                <a:cs typeface="Calibri"/>
                <a:sym typeface="Calibri"/>
              </a:rPr>
              <a:t>, 1:1, e-value: 1e-24, 1e-24</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OneinaGillian</a:t>
            </a:r>
            <a:r>
              <a:rPr b="0" i="0" lang="en-US" sz="4400" u="none" cap="none" strike="noStrike">
                <a:solidFill>
                  <a:schemeClr val="dk1"/>
                </a:solidFill>
                <a:latin typeface="Calibri"/>
                <a:ea typeface="Calibri"/>
                <a:cs typeface="Calibri"/>
                <a:sym typeface="Calibri"/>
              </a:rPr>
              <a:t>, Pepe25, 1:1, e-value: 8e-30, 5e-23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102" name="Google Shape;2102;g20a2f66c6a9_2_316"/>
          <p:cNvPicPr preferRelativeResize="0"/>
          <p:nvPr/>
        </p:nvPicPr>
        <p:blipFill rotWithShape="1">
          <a:blip r:embed="rId8">
            <a:alphaModFix/>
          </a:blip>
          <a:srcRect b="0" l="0" r="0" t="0"/>
          <a:stretch/>
        </p:blipFill>
        <p:spPr>
          <a:xfrm>
            <a:off x="13698313" y="6471343"/>
            <a:ext cx="10626436" cy="1934488"/>
          </a:xfrm>
          <a:prstGeom prst="rect">
            <a:avLst/>
          </a:prstGeom>
          <a:noFill/>
          <a:ln>
            <a:noFill/>
          </a:ln>
        </p:spPr>
      </p:pic>
      <p:pic>
        <p:nvPicPr>
          <p:cNvPr id="2103" name="Google Shape;2103;g20a2f66c6a9_2_316"/>
          <p:cNvPicPr preferRelativeResize="0"/>
          <p:nvPr/>
        </p:nvPicPr>
        <p:blipFill rotWithShape="1">
          <a:blip r:embed="rId9">
            <a:alphaModFix/>
          </a:blip>
          <a:srcRect b="0" l="0" r="0" t="0"/>
          <a:stretch/>
        </p:blipFill>
        <p:spPr>
          <a:xfrm>
            <a:off x="13698313" y="9958243"/>
            <a:ext cx="5000045" cy="3602183"/>
          </a:xfrm>
          <a:prstGeom prst="rect">
            <a:avLst/>
          </a:prstGeom>
          <a:noFill/>
          <a:ln>
            <a:noFill/>
          </a:ln>
        </p:spPr>
      </p:pic>
      <p:pic>
        <p:nvPicPr>
          <p:cNvPr id="2104" name="Google Shape;2104;g20a2f66c6a9_2_316"/>
          <p:cNvPicPr preferRelativeResize="0"/>
          <p:nvPr/>
        </p:nvPicPr>
        <p:blipFill rotWithShape="1">
          <a:blip r:embed="rId10">
            <a:alphaModFix/>
          </a:blip>
          <a:srcRect b="0" l="0" r="0" t="0"/>
          <a:stretch/>
        </p:blipFill>
        <p:spPr>
          <a:xfrm>
            <a:off x="13831400" y="14112850"/>
            <a:ext cx="5433400" cy="4134450"/>
          </a:xfrm>
          <a:prstGeom prst="rect">
            <a:avLst/>
          </a:prstGeom>
          <a:noFill/>
          <a:ln>
            <a:noFill/>
          </a:ln>
        </p:spPr>
      </p:pic>
      <p:pic>
        <p:nvPicPr>
          <p:cNvPr id="2105" name="Google Shape;2105;g20a2f66c6a9_2_316"/>
          <p:cNvPicPr preferRelativeResize="0"/>
          <p:nvPr/>
        </p:nvPicPr>
        <p:blipFill rotWithShape="1">
          <a:blip r:embed="rId11">
            <a:alphaModFix/>
          </a:blip>
          <a:srcRect b="0" l="0" r="0" t="0"/>
          <a:stretch/>
        </p:blipFill>
        <p:spPr>
          <a:xfrm>
            <a:off x="13698326" y="19026098"/>
            <a:ext cx="3704350" cy="3003178"/>
          </a:xfrm>
          <a:prstGeom prst="rect">
            <a:avLst/>
          </a:prstGeom>
          <a:noFill/>
          <a:ln>
            <a:noFill/>
          </a:ln>
        </p:spPr>
      </p:pic>
      <p:pic>
        <p:nvPicPr>
          <p:cNvPr id="2106" name="Google Shape;2106;g20a2f66c6a9_2_316"/>
          <p:cNvPicPr preferRelativeResize="0"/>
          <p:nvPr/>
        </p:nvPicPr>
        <p:blipFill rotWithShape="1">
          <a:blip r:embed="rId12">
            <a:alphaModFix/>
          </a:blip>
          <a:srcRect b="0" l="0" r="0" t="0"/>
          <a:stretch/>
        </p:blipFill>
        <p:spPr>
          <a:xfrm>
            <a:off x="17605563" y="19918081"/>
            <a:ext cx="6153150" cy="1219200"/>
          </a:xfrm>
          <a:prstGeom prst="rect">
            <a:avLst/>
          </a:prstGeom>
          <a:noFill/>
          <a:ln>
            <a:noFill/>
          </a:ln>
        </p:spPr>
      </p:pic>
      <p:sp>
        <p:nvSpPr>
          <p:cNvPr id="2107" name="Google Shape;2107;g20a2f66c6a9_2_316"/>
          <p:cNvSpPr txBox="1"/>
          <p:nvPr/>
        </p:nvSpPr>
        <p:spPr>
          <a:xfrm>
            <a:off x="27806075" y="3177200"/>
            <a:ext cx="15268500" cy="238656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00"/>
                </a:solidFill>
                <a:latin typeface="Calibri"/>
                <a:ea typeface="Calibri"/>
                <a:cs typeface="Calibri"/>
                <a:sym typeface="Calibri"/>
              </a:rPr>
              <a:t>Membrane protein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Tempo_71, upstream from ssDNA-binding protein and downstream from DNA primase, and OneinaGillian_69, upstream from RuvC-like resolvasess DNA binding protein and downstream from DNA primase.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Tempo_71, function unknown, e = 1e-24; NCBI, OneinaGillian, membrane protein, e = 8e-30.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83%.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508000" lvl="0" marL="914400" marR="0" rtl="0" algn="l">
              <a:lnSpc>
                <a:spcPct val="90000"/>
              </a:lnSpc>
              <a:spcBef>
                <a:spcPts val="360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Membrane protein:</a:t>
            </a:r>
            <a:endParaRPr b="0" i="0" sz="4400" u="none" cap="none" strike="noStrike">
              <a:solidFill>
                <a:schemeClr val="dk1"/>
              </a:solidFill>
              <a:latin typeface="Calibri"/>
              <a:ea typeface="Calibri"/>
              <a:cs typeface="Calibri"/>
              <a:sym typeface="Calibri"/>
            </a:endParaRPr>
          </a:p>
          <a:p>
            <a:pPr indent="-508000" lvl="1" marL="1371600" marR="0" rtl="0" algn="l">
              <a:lnSpc>
                <a:spcPct val="90000"/>
              </a:lnSpc>
              <a:spcBef>
                <a:spcPts val="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SOSUI: One primary region.</a:t>
            </a:r>
            <a:endParaRPr b="0" i="0" sz="4400" u="none" cap="none" strike="noStrike">
              <a:solidFill>
                <a:schemeClr val="dk1"/>
              </a:solidFill>
              <a:latin typeface="Calibri"/>
              <a:ea typeface="Calibri"/>
              <a:cs typeface="Calibri"/>
              <a:sym typeface="Calibri"/>
            </a:endParaRPr>
          </a:p>
          <a:p>
            <a:pPr indent="-508000" lvl="1" marL="1371600" marR="0" rtl="0" algn="l">
              <a:lnSpc>
                <a:spcPct val="90000"/>
              </a:lnSpc>
              <a:spcBef>
                <a:spcPts val="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DeepTMHMM: One region.</a:t>
            </a:r>
            <a:endParaRPr b="0" i="0" sz="4400" u="none" cap="none" strike="noStrike">
              <a:solidFill>
                <a:schemeClr val="dk1"/>
              </a:solidFill>
              <a:latin typeface="Calibri"/>
              <a:ea typeface="Calibri"/>
              <a:cs typeface="Calibri"/>
              <a:sym typeface="Calibri"/>
            </a:endParaRPr>
          </a:p>
        </p:txBody>
      </p:sp>
      <p:pic>
        <p:nvPicPr>
          <p:cNvPr id="2108" name="Google Shape;2108;g20a2f66c6a9_2_316"/>
          <p:cNvPicPr preferRelativeResize="0"/>
          <p:nvPr/>
        </p:nvPicPr>
        <p:blipFill rotWithShape="1">
          <a:blip r:embed="rId14">
            <a:alphaModFix/>
          </a:blip>
          <a:srcRect b="0" l="0" r="0" t="0"/>
          <a:stretch/>
        </p:blipFill>
        <p:spPr>
          <a:xfrm>
            <a:off x="33293549" y="9958251"/>
            <a:ext cx="2198201" cy="3271924"/>
          </a:xfrm>
          <a:prstGeom prst="rect">
            <a:avLst/>
          </a:prstGeom>
          <a:noFill/>
          <a:ln>
            <a:noFill/>
          </a:ln>
        </p:spPr>
      </p:pic>
      <p:pic>
        <p:nvPicPr>
          <p:cNvPr id="2109" name="Google Shape;2109;g20a2f66c6a9_2_316"/>
          <p:cNvPicPr preferRelativeResize="0"/>
          <p:nvPr/>
        </p:nvPicPr>
        <p:blipFill rotWithShape="1">
          <a:blip r:embed="rId15">
            <a:alphaModFix/>
          </a:blip>
          <a:srcRect b="0" l="0" r="0" t="0"/>
          <a:stretch/>
        </p:blipFill>
        <p:spPr>
          <a:xfrm>
            <a:off x="28838838" y="14641925"/>
            <a:ext cx="8410575" cy="723900"/>
          </a:xfrm>
          <a:prstGeom prst="rect">
            <a:avLst/>
          </a:prstGeom>
          <a:noFill/>
          <a:ln>
            <a:noFill/>
          </a:ln>
        </p:spPr>
      </p:pic>
      <p:pic>
        <p:nvPicPr>
          <p:cNvPr id="2110" name="Google Shape;2110;g20a2f66c6a9_2_316"/>
          <p:cNvPicPr preferRelativeResize="0"/>
          <p:nvPr/>
        </p:nvPicPr>
        <p:blipFill rotWithShape="1">
          <a:blip r:embed="rId16">
            <a:alphaModFix/>
          </a:blip>
          <a:srcRect b="0" l="0" r="0" t="0"/>
          <a:stretch/>
        </p:blipFill>
        <p:spPr>
          <a:xfrm>
            <a:off x="28838861" y="17708650"/>
            <a:ext cx="3997891" cy="3003176"/>
          </a:xfrm>
          <a:prstGeom prst="rect">
            <a:avLst/>
          </a:prstGeom>
          <a:noFill/>
          <a:ln>
            <a:noFill/>
          </a:ln>
        </p:spPr>
      </p:pic>
      <p:pic>
        <p:nvPicPr>
          <p:cNvPr id="2111" name="Google Shape;2111;g20a2f66c6a9_2_316"/>
          <p:cNvPicPr preferRelativeResize="0"/>
          <p:nvPr/>
        </p:nvPicPr>
        <p:blipFill rotWithShape="1">
          <a:blip r:embed="rId17">
            <a:alphaModFix/>
          </a:blip>
          <a:srcRect b="0" l="0" r="0" t="0"/>
          <a:stretch/>
        </p:blipFill>
        <p:spPr>
          <a:xfrm>
            <a:off x="33293550" y="17708652"/>
            <a:ext cx="8410574" cy="1608500"/>
          </a:xfrm>
          <a:prstGeom prst="rect">
            <a:avLst/>
          </a:prstGeom>
          <a:noFill/>
          <a:ln>
            <a:noFill/>
          </a:ln>
        </p:spPr>
      </p:pic>
      <p:pic>
        <p:nvPicPr>
          <p:cNvPr id="2112" name="Google Shape;2112;g20a2f66c6a9_2_316"/>
          <p:cNvPicPr preferRelativeResize="0"/>
          <p:nvPr/>
        </p:nvPicPr>
        <p:blipFill rotWithShape="1">
          <a:blip r:embed="rId18">
            <a:alphaModFix/>
          </a:blip>
          <a:srcRect b="0" l="0" r="0" t="0"/>
          <a:stretch/>
        </p:blipFill>
        <p:spPr>
          <a:xfrm>
            <a:off x="33293559" y="19618050"/>
            <a:ext cx="7496563" cy="2177425"/>
          </a:xfrm>
          <a:prstGeom prst="rect">
            <a:avLst/>
          </a:prstGeom>
          <a:noFill/>
          <a:ln>
            <a:noFill/>
          </a:ln>
        </p:spPr>
      </p:pic>
      <p:pic>
        <p:nvPicPr>
          <p:cNvPr id="2113" name="Google Shape;2113;g20a2f66c6a9_2_316"/>
          <p:cNvPicPr preferRelativeResize="0"/>
          <p:nvPr/>
        </p:nvPicPr>
        <p:blipFill rotWithShape="1">
          <a:blip r:embed="rId19">
            <a:alphaModFix/>
          </a:blip>
          <a:srcRect b="0" l="0" r="0" t="0"/>
          <a:stretch/>
        </p:blipFill>
        <p:spPr>
          <a:xfrm>
            <a:off x="28838850" y="15881625"/>
            <a:ext cx="12213943" cy="596894"/>
          </a:xfrm>
          <a:prstGeom prst="rect">
            <a:avLst/>
          </a:prstGeom>
          <a:noFill/>
          <a:ln>
            <a:noFill/>
          </a:ln>
        </p:spPr>
      </p:pic>
      <p:pic>
        <p:nvPicPr>
          <p:cNvPr id="2114" name="Google Shape;2114;g20a2f66c6a9_2_316"/>
          <p:cNvPicPr preferRelativeResize="0"/>
          <p:nvPr/>
        </p:nvPicPr>
        <p:blipFill rotWithShape="1">
          <a:blip r:embed="rId20">
            <a:alphaModFix/>
          </a:blip>
          <a:srcRect b="0" l="0" r="0" t="0"/>
          <a:stretch/>
        </p:blipFill>
        <p:spPr>
          <a:xfrm>
            <a:off x="27274219" y="20953825"/>
            <a:ext cx="5450481" cy="1343025"/>
          </a:xfrm>
          <a:prstGeom prst="rect">
            <a:avLst/>
          </a:prstGeom>
          <a:noFill/>
          <a:ln>
            <a:noFill/>
          </a:ln>
        </p:spPr>
      </p:pic>
      <p:pic>
        <p:nvPicPr>
          <p:cNvPr id="2115" name="Google Shape;2115;g20a2f66c6a9_2_316"/>
          <p:cNvPicPr preferRelativeResize="0"/>
          <p:nvPr/>
        </p:nvPicPr>
        <p:blipFill rotWithShape="1">
          <a:blip r:embed="rId21">
            <a:alphaModFix/>
          </a:blip>
          <a:srcRect b="0" l="0" r="0" t="0"/>
          <a:stretch/>
        </p:blipFill>
        <p:spPr>
          <a:xfrm>
            <a:off x="35809488" y="22296838"/>
            <a:ext cx="4505325" cy="1343025"/>
          </a:xfrm>
          <a:prstGeom prst="rect">
            <a:avLst/>
          </a:prstGeom>
          <a:noFill/>
          <a:ln>
            <a:noFill/>
          </a:ln>
        </p:spPr>
      </p:pic>
      <p:pic>
        <p:nvPicPr>
          <p:cNvPr id="2116" name="Google Shape;2116;g20a2f66c6a9_2_316"/>
          <p:cNvPicPr preferRelativeResize="0"/>
          <p:nvPr/>
        </p:nvPicPr>
        <p:blipFill rotWithShape="1">
          <a:blip r:embed="rId22">
            <a:alphaModFix/>
          </a:blip>
          <a:srcRect b="0" l="0" r="0" t="0"/>
          <a:stretch/>
        </p:blipFill>
        <p:spPr>
          <a:xfrm>
            <a:off x="36063222" y="23829210"/>
            <a:ext cx="3997900" cy="3041101"/>
          </a:xfrm>
          <a:prstGeom prst="rect">
            <a:avLst/>
          </a:prstGeom>
          <a:noFill/>
          <a:ln>
            <a:noFill/>
          </a:ln>
        </p:spPr>
      </p:pic>
      <p:sp>
        <p:nvSpPr>
          <p:cNvPr id="2117" name="Google Shape;2117;g20a2f66c6a9_2_31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2" name="Shape 2122"/>
        <p:cNvGrpSpPr/>
        <p:nvPr/>
      </p:nvGrpSpPr>
      <p:grpSpPr>
        <a:xfrm>
          <a:off x="0" y="0"/>
          <a:ext cx="0" cy="0"/>
          <a:chOff x="0" y="0"/>
          <a:chExt cx="0" cy="0"/>
        </a:xfrm>
      </p:grpSpPr>
      <p:sp>
        <p:nvSpPr>
          <p:cNvPr id="2123" name="Google Shape;2123;g20a2f66c6a9_0_307"/>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#73</a:t>
            </a:r>
            <a:r>
              <a:rPr lang="en-US" sz="10080"/>
              <a:t>	Start:	</a:t>
            </a:r>
            <a:r>
              <a:rPr lang="en-US" sz="10080">
                <a:solidFill>
                  <a:srgbClr val="C27BA0"/>
                </a:solidFill>
              </a:rPr>
              <a:t>44971</a:t>
            </a:r>
            <a:r>
              <a:rPr lang="en-US" sz="10080"/>
              <a:t>	Stop: 	</a:t>
            </a:r>
            <a:r>
              <a:rPr lang="en-US" sz="10080">
                <a:solidFill>
                  <a:srgbClr val="C27BA0"/>
                </a:solidFill>
              </a:rPr>
              <a:t>44468</a:t>
            </a:r>
            <a:r>
              <a:rPr lang="en-US" sz="10080"/>
              <a:t>		</a:t>
            </a:r>
            <a:br>
              <a:rPr lang="en-US" sz="10080"/>
            </a:br>
            <a:r>
              <a:rPr lang="en-US" sz="6480"/>
              <a:t>*</a:t>
            </a:r>
            <a:r>
              <a:rPr lang="en-US" sz="7200"/>
              <a:t>Highlight start if changed from original call*</a:t>
            </a:r>
            <a:endParaRPr sz="10080"/>
          </a:p>
        </p:txBody>
      </p:sp>
      <p:sp>
        <p:nvSpPr>
          <p:cNvPr id="2124" name="Google Shape;2124;g20a2f66c6a9_0_307"/>
          <p:cNvSpPr txBox="1"/>
          <p:nvPr>
            <p:ph idx="1" type="body"/>
          </p:nvPr>
        </p:nvSpPr>
        <p:spPr>
          <a:xfrm>
            <a:off x="0" y="34116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a:p>
          <a:p>
            <a:pPr indent="0" lvl="0" marL="0" rtl="0" algn="l">
              <a:lnSpc>
                <a:spcPct val="90000"/>
              </a:lnSpc>
              <a:spcBef>
                <a:spcPts val="3600"/>
              </a:spcBef>
              <a:spcAft>
                <a:spcPts val="0"/>
              </a:spcAft>
              <a:buClr>
                <a:schemeClr val="dk1"/>
              </a:buClr>
              <a:buSzPts val="4800"/>
              <a:buNone/>
            </a:pPr>
            <a:r>
              <a:rPr lang="en-US" sz="4800"/>
              <a:t>	Phagesdb:RobinRose E-2e-91</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OneinaGillion, E: 1e-114, Percent Identity: 99.4%</a:t>
            </a:r>
            <a:endParaRPr sz="4800"/>
          </a:p>
        </p:txBody>
      </p:sp>
      <p:sp>
        <p:nvSpPr>
          <p:cNvPr id="2125" name="Google Shape;2125;g20a2f66c6a9_0_307"/>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RBS info: z-score: 3.041   Final score: -2.523</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BLAST alignments: Phagesdb:</a:t>
            </a:r>
            <a:r>
              <a:rPr b="0" i="0" lang="en-US" sz="4400" u="none" cap="none" strike="noStrike">
                <a:solidFill>
                  <a:schemeClr val="dk1"/>
                </a:solidFill>
                <a:latin typeface="Calibri"/>
                <a:ea typeface="Calibri"/>
                <a:cs typeface="Calibri"/>
                <a:sym typeface="Calibri"/>
              </a:rPr>
              <a:t>RobinRose, 1:1, e-value: 2e-91. </a:t>
            </a:r>
            <a:endParaRPr b="0"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0" i="0" lang="en-US" sz="4400" u="none" cap="none" strike="noStrike">
                <a:solidFill>
                  <a:schemeClr val="dk1"/>
                </a:solidFill>
                <a:latin typeface="Calibri"/>
                <a:ea typeface="Calibri"/>
                <a:cs typeface="Calibri"/>
                <a:sym typeface="Calibri"/>
              </a:rPr>
              <a:t>NCBI: OneInAGillion, 1:1, e-value: 1e-114</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100000"/>
              <a:buFont typeface="Arial"/>
              <a:buNone/>
            </a:pPr>
            <a:r>
              <a:rPr b="0" i="0" lang="en-US" sz="4400" u="none" cap="none" strike="noStrike">
                <a:solidFill>
                  <a:schemeClr val="dk1"/>
                </a:solidFill>
                <a:latin typeface="Calibri"/>
                <a:ea typeface="Calibri"/>
                <a:cs typeface="Calibri"/>
                <a:sym typeface="Calibri"/>
              </a:rPr>
              <a:t>Some alignments are 1:1 not most of them,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annotated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310 bp gap</a:t>
            </a:r>
            <a:endParaRPr b="0" i="0" sz="1400" u="none" cap="none" strike="noStrike">
              <a:solidFill>
                <a:srgbClr val="000000"/>
              </a:solidFill>
              <a:highlight>
                <a:srgbClr val="FFFF00"/>
              </a:highlight>
              <a:latin typeface="Arial"/>
              <a:ea typeface="Arial"/>
              <a:cs typeface="Arial"/>
              <a:sym typeface="Arial"/>
            </a:endParaRPr>
          </a:p>
          <a:p>
            <a:pPr indent="-487044" lvl="1" marL="914400" marR="0" rtl="0" algn="l">
              <a:lnSpc>
                <a:spcPct val="90000"/>
              </a:lnSpc>
              <a:spcBef>
                <a:spcPts val="1800"/>
              </a:spcBef>
              <a:spcAft>
                <a:spcPts val="0"/>
              </a:spcAft>
              <a:buClr>
                <a:schemeClr val="dk1"/>
              </a:buClr>
              <a:buSzPct val="100000"/>
              <a:buFont typeface="Arial"/>
              <a:buChar char="•"/>
            </a:pPr>
            <a:r>
              <a:rPr b="0" i="0" lang="en-US" sz="4400" u="none" cap="none" strike="noStrike">
                <a:solidFill>
                  <a:schemeClr val="dk1"/>
                </a:solidFill>
                <a:latin typeface="Calibri"/>
                <a:ea typeface="Calibri"/>
                <a:cs typeface="Calibri"/>
                <a:sym typeface="Calibri"/>
              </a:rPr>
              <a:t>Large bp gap, more investigating required</a:t>
            </a:r>
            <a:endParaRPr b="0" i="0" sz="4400" u="none" cap="none" strike="noStrike">
              <a:solidFill>
                <a:schemeClr val="dk1"/>
              </a:solidFill>
              <a:latin typeface="Calibri"/>
              <a:ea typeface="Calibri"/>
              <a:cs typeface="Calibri"/>
              <a:sym typeface="Calibri"/>
            </a:endParaRPr>
          </a:p>
          <a:p>
            <a:pPr indent="-487044" lvl="1" marL="914400" marR="0" rtl="0" algn="l">
              <a:lnSpc>
                <a:spcPct val="90000"/>
              </a:lnSpc>
              <a:spcBef>
                <a:spcPts val="1800"/>
              </a:spcBef>
              <a:spcAft>
                <a:spcPts val="0"/>
              </a:spcAft>
              <a:buClr>
                <a:schemeClr val="dk1"/>
              </a:buClr>
              <a:buSzPct val="100000"/>
              <a:buFont typeface="Calibri"/>
              <a:buChar char="•"/>
            </a:pPr>
            <a:r>
              <a:rPr b="0" i="0" lang="en-US" sz="4400" u="none" cap="none" strike="noStrike">
                <a:solidFill>
                  <a:schemeClr val="dk1"/>
                </a:solidFill>
                <a:latin typeface="Calibri"/>
                <a:ea typeface="Calibri"/>
                <a:cs typeface="Calibri"/>
                <a:sym typeface="Calibri"/>
              </a:rPr>
              <a:t>HHPRED gap between 16-67</a:t>
            </a:r>
            <a:endParaRPr b="0" i="0" sz="4400" u="none" cap="none" strike="noStrike">
              <a:solidFill>
                <a:schemeClr val="dk1"/>
              </a:solidFill>
              <a:latin typeface="Calibri"/>
              <a:ea typeface="Calibri"/>
              <a:cs typeface="Calibri"/>
              <a:sym typeface="Calibri"/>
            </a:endParaRPr>
          </a:p>
          <a:p>
            <a:pPr indent="0" lvl="0" marL="914400" marR="0" rtl="0" algn="l">
              <a:lnSpc>
                <a:spcPct val="90000"/>
              </a:lnSpc>
              <a:spcBef>
                <a:spcPts val="1800"/>
              </a:spcBef>
              <a:spcAft>
                <a:spcPts val="0"/>
              </a:spcAft>
              <a:buClr>
                <a:srgbClr val="000000"/>
              </a:buClr>
              <a:buSzPct val="100000"/>
              <a:buFont typeface="Arial"/>
              <a:buNone/>
            </a:pPr>
            <a:r>
              <a:t/>
            </a:r>
            <a:endParaRPr b="0" i="0" sz="4400" u="none" cap="none" strike="noStrike">
              <a:solidFill>
                <a:schemeClr val="dk1"/>
              </a:solidFill>
              <a:latin typeface="Calibri"/>
              <a:ea typeface="Calibri"/>
              <a:cs typeface="Calibri"/>
              <a:sym typeface="Calibri"/>
            </a:endParaRPr>
          </a:p>
        </p:txBody>
      </p:sp>
      <p:sp>
        <p:nvSpPr>
          <p:cNvPr id="2126" name="Google Shape;2126;g20a2f66c6a9_0_307"/>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pham-6733 as OneinaGillion_70 and RobinRose_73. Upstream of HNH endonuclease and downstream of pham-2444.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 phagesdb: RobinRose function unknown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 OneinaGillion, hypothetical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Four significant hits. Top hit-PF18954.3, probability: 91.18, E: 0.7. </a:t>
            </a:r>
            <a:endParaRPr b="0" i="0" sz="4400" u="none" cap="none" strike="noStrike">
              <a:solidFill>
                <a:schemeClr val="dk1"/>
              </a:solidFill>
              <a:latin typeface="Calibri"/>
              <a:ea typeface="Calibri"/>
              <a:cs typeface="Calibri"/>
              <a:sym typeface="Calibri"/>
            </a:endParaRPr>
          </a:p>
        </p:txBody>
      </p:sp>
      <p:pic>
        <p:nvPicPr>
          <p:cNvPr id="2127" name="Google Shape;2127;g20a2f66c6a9_0_307"/>
          <p:cNvPicPr preferRelativeResize="0"/>
          <p:nvPr/>
        </p:nvPicPr>
        <p:blipFill rotWithShape="1">
          <a:blip r:embed="rId4">
            <a:alphaModFix/>
          </a:blip>
          <a:srcRect b="0" l="0" r="0" t="0"/>
          <a:stretch/>
        </p:blipFill>
        <p:spPr>
          <a:xfrm>
            <a:off x="14090088" y="16005568"/>
            <a:ext cx="4105429" cy="3602183"/>
          </a:xfrm>
          <a:prstGeom prst="rect">
            <a:avLst/>
          </a:prstGeom>
          <a:noFill/>
          <a:ln>
            <a:noFill/>
          </a:ln>
        </p:spPr>
      </p:pic>
      <p:pic>
        <p:nvPicPr>
          <p:cNvPr id="2128" name="Google Shape;2128;g20a2f66c6a9_0_307"/>
          <p:cNvPicPr preferRelativeResize="0"/>
          <p:nvPr/>
        </p:nvPicPr>
        <p:blipFill rotWithShape="1">
          <a:blip r:embed="rId5">
            <a:alphaModFix/>
          </a:blip>
          <a:srcRect b="0" l="0" r="0" t="0"/>
          <a:stretch/>
        </p:blipFill>
        <p:spPr>
          <a:xfrm>
            <a:off x="18481422" y="17184100"/>
            <a:ext cx="8028337" cy="1245125"/>
          </a:xfrm>
          <a:prstGeom prst="rect">
            <a:avLst/>
          </a:prstGeom>
          <a:noFill/>
          <a:ln>
            <a:noFill/>
          </a:ln>
        </p:spPr>
      </p:pic>
      <p:pic>
        <p:nvPicPr>
          <p:cNvPr id="2129" name="Google Shape;2129;g20a2f66c6a9_0_307"/>
          <p:cNvPicPr preferRelativeResize="0"/>
          <p:nvPr/>
        </p:nvPicPr>
        <p:blipFill rotWithShape="1">
          <a:blip r:embed="rId6">
            <a:alphaModFix/>
          </a:blip>
          <a:srcRect b="0" l="0" r="0" t="0"/>
          <a:stretch/>
        </p:blipFill>
        <p:spPr>
          <a:xfrm>
            <a:off x="3340913" y="5603243"/>
            <a:ext cx="6057900" cy="781050"/>
          </a:xfrm>
          <a:prstGeom prst="rect">
            <a:avLst/>
          </a:prstGeom>
          <a:noFill/>
          <a:ln>
            <a:noFill/>
          </a:ln>
        </p:spPr>
      </p:pic>
      <p:pic>
        <p:nvPicPr>
          <p:cNvPr id="2130" name="Google Shape;2130;g20a2f66c6a9_0_307"/>
          <p:cNvPicPr preferRelativeResize="0"/>
          <p:nvPr/>
        </p:nvPicPr>
        <p:blipFill rotWithShape="1">
          <a:blip r:embed="rId7">
            <a:alphaModFix/>
          </a:blip>
          <a:srcRect b="0" l="0" r="0" t="0"/>
          <a:stretch/>
        </p:blipFill>
        <p:spPr>
          <a:xfrm>
            <a:off x="14472812" y="5223789"/>
            <a:ext cx="6057899" cy="3351436"/>
          </a:xfrm>
          <a:prstGeom prst="rect">
            <a:avLst/>
          </a:prstGeom>
          <a:noFill/>
          <a:ln>
            <a:noFill/>
          </a:ln>
        </p:spPr>
      </p:pic>
      <p:pic>
        <p:nvPicPr>
          <p:cNvPr id="2131" name="Google Shape;2131;g20a2f66c6a9_0_307"/>
          <p:cNvPicPr preferRelativeResize="0"/>
          <p:nvPr/>
        </p:nvPicPr>
        <p:blipFill rotWithShape="1">
          <a:blip r:embed="rId8">
            <a:alphaModFix/>
          </a:blip>
          <a:srcRect b="0" l="0" r="0" t="0"/>
          <a:stretch/>
        </p:blipFill>
        <p:spPr>
          <a:xfrm>
            <a:off x="1001438" y="14805418"/>
            <a:ext cx="5724525" cy="1200150"/>
          </a:xfrm>
          <a:prstGeom prst="rect">
            <a:avLst/>
          </a:prstGeom>
          <a:noFill/>
          <a:ln>
            <a:noFill/>
          </a:ln>
        </p:spPr>
      </p:pic>
      <p:pic>
        <p:nvPicPr>
          <p:cNvPr id="2132" name="Google Shape;2132;g20a2f66c6a9_0_307"/>
          <p:cNvPicPr preferRelativeResize="0"/>
          <p:nvPr/>
        </p:nvPicPr>
        <p:blipFill rotWithShape="1">
          <a:blip r:embed="rId9">
            <a:alphaModFix/>
          </a:blip>
          <a:srcRect b="0" l="0" r="0" t="0"/>
          <a:stretch/>
        </p:blipFill>
        <p:spPr>
          <a:xfrm>
            <a:off x="14090088" y="11203243"/>
            <a:ext cx="3445565" cy="3602182"/>
          </a:xfrm>
          <a:prstGeom prst="rect">
            <a:avLst/>
          </a:prstGeom>
          <a:noFill/>
          <a:ln>
            <a:noFill/>
          </a:ln>
        </p:spPr>
      </p:pic>
      <p:pic>
        <p:nvPicPr>
          <p:cNvPr id="2133" name="Google Shape;2133;g20a2f66c6a9_0_307"/>
          <p:cNvPicPr preferRelativeResize="0"/>
          <p:nvPr/>
        </p:nvPicPr>
        <p:blipFill rotWithShape="1">
          <a:blip r:embed="rId10">
            <a:alphaModFix/>
          </a:blip>
          <a:srcRect b="0" l="0" r="0" t="0"/>
          <a:stretch/>
        </p:blipFill>
        <p:spPr>
          <a:xfrm>
            <a:off x="341225" y="18818563"/>
            <a:ext cx="11458575" cy="1381125"/>
          </a:xfrm>
          <a:prstGeom prst="rect">
            <a:avLst/>
          </a:prstGeom>
          <a:noFill/>
          <a:ln>
            <a:noFill/>
          </a:ln>
        </p:spPr>
      </p:pic>
      <p:pic>
        <p:nvPicPr>
          <p:cNvPr id="2134" name="Google Shape;2134;g20a2f66c6a9_0_307"/>
          <p:cNvPicPr preferRelativeResize="0"/>
          <p:nvPr/>
        </p:nvPicPr>
        <p:blipFill rotWithShape="1">
          <a:blip r:embed="rId11">
            <a:alphaModFix/>
          </a:blip>
          <a:srcRect b="0" l="0" r="0" t="0"/>
          <a:stretch/>
        </p:blipFill>
        <p:spPr>
          <a:xfrm>
            <a:off x="1672951" y="8270418"/>
            <a:ext cx="4381500" cy="3009900"/>
          </a:xfrm>
          <a:prstGeom prst="rect">
            <a:avLst/>
          </a:prstGeom>
          <a:noFill/>
          <a:ln>
            <a:noFill/>
          </a:ln>
        </p:spPr>
      </p:pic>
      <p:pic>
        <p:nvPicPr>
          <p:cNvPr id="2135" name="Google Shape;2135;g20a2f66c6a9_0_307"/>
          <p:cNvPicPr preferRelativeResize="0"/>
          <p:nvPr/>
        </p:nvPicPr>
        <p:blipFill rotWithShape="1">
          <a:blip r:embed="rId12">
            <a:alphaModFix/>
          </a:blip>
          <a:srcRect b="0" l="0" r="0" t="0"/>
          <a:stretch/>
        </p:blipFill>
        <p:spPr>
          <a:xfrm>
            <a:off x="18481413" y="11167281"/>
            <a:ext cx="7562593" cy="3602182"/>
          </a:xfrm>
          <a:prstGeom prst="rect">
            <a:avLst/>
          </a:prstGeom>
          <a:noFill/>
          <a:ln>
            <a:noFill/>
          </a:ln>
        </p:spPr>
      </p:pic>
      <p:pic>
        <p:nvPicPr>
          <p:cNvPr id="2136" name="Google Shape;2136;g20a2f66c6a9_0_307"/>
          <p:cNvPicPr preferRelativeResize="0"/>
          <p:nvPr/>
        </p:nvPicPr>
        <p:blipFill rotWithShape="1">
          <a:blip r:embed="rId13">
            <a:alphaModFix/>
          </a:blip>
          <a:srcRect b="0" l="0" r="0" t="0"/>
          <a:stretch/>
        </p:blipFill>
        <p:spPr>
          <a:xfrm>
            <a:off x="36870188" y="9075668"/>
            <a:ext cx="2917575" cy="3602181"/>
          </a:xfrm>
          <a:prstGeom prst="rect">
            <a:avLst/>
          </a:prstGeom>
          <a:noFill/>
          <a:ln>
            <a:noFill/>
          </a:ln>
        </p:spPr>
      </p:pic>
      <p:pic>
        <p:nvPicPr>
          <p:cNvPr id="2137" name="Google Shape;2137;g20a2f66c6a9_0_307"/>
          <p:cNvPicPr preferRelativeResize="0"/>
          <p:nvPr/>
        </p:nvPicPr>
        <p:blipFill rotWithShape="1">
          <a:blip r:embed="rId8">
            <a:alphaModFix/>
          </a:blip>
          <a:srcRect b="0" l="0" r="0" t="0"/>
          <a:stretch/>
        </p:blipFill>
        <p:spPr>
          <a:xfrm>
            <a:off x="29391088" y="13937818"/>
            <a:ext cx="5724525" cy="1200150"/>
          </a:xfrm>
          <a:prstGeom prst="rect">
            <a:avLst/>
          </a:prstGeom>
          <a:noFill/>
          <a:ln>
            <a:noFill/>
          </a:ln>
        </p:spPr>
      </p:pic>
      <p:pic>
        <p:nvPicPr>
          <p:cNvPr id="2138" name="Google Shape;2138;g20a2f66c6a9_0_307"/>
          <p:cNvPicPr preferRelativeResize="0"/>
          <p:nvPr/>
        </p:nvPicPr>
        <p:blipFill rotWithShape="1">
          <a:blip r:embed="rId10">
            <a:alphaModFix/>
          </a:blip>
          <a:srcRect b="0" l="0" r="0" t="0"/>
          <a:stretch/>
        </p:blipFill>
        <p:spPr>
          <a:xfrm>
            <a:off x="29160350" y="17085638"/>
            <a:ext cx="11458575" cy="1381125"/>
          </a:xfrm>
          <a:prstGeom prst="rect">
            <a:avLst/>
          </a:prstGeom>
          <a:noFill/>
          <a:ln>
            <a:noFill/>
          </a:ln>
        </p:spPr>
      </p:pic>
      <p:pic>
        <p:nvPicPr>
          <p:cNvPr id="2139" name="Google Shape;2139;g20a2f66c6a9_0_307"/>
          <p:cNvPicPr preferRelativeResize="0"/>
          <p:nvPr/>
        </p:nvPicPr>
        <p:blipFill rotWithShape="1">
          <a:blip r:embed="rId14">
            <a:alphaModFix/>
          </a:blip>
          <a:srcRect b="0" l="0" r="0" t="0"/>
          <a:stretch/>
        </p:blipFill>
        <p:spPr>
          <a:xfrm>
            <a:off x="36870188" y="21702843"/>
            <a:ext cx="5262009" cy="3602181"/>
          </a:xfrm>
          <a:prstGeom prst="rect">
            <a:avLst/>
          </a:prstGeom>
          <a:noFill/>
          <a:ln>
            <a:noFill/>
          </a:ln>
        </p:spPr>
      </p:pic>
      <p:pic>
        <p:nvPicPr>
          <p:cNvPr id="2140" name="Google Shape;2140;g20a2f66c6a9_0_307"/>
          <p:cNvPicPr preferRelativeResize="0"/>
          <p:nvPr/>
        </p:nvPicPr>
        <p:blipFill rotWithShape="1">
          <a:blip r:embed="rId15">
            <a:alphaModFix/>
          </a:blip>
          <a:srcRect b="0" l="0" r="0" t="0"/>
          <a:stretch/>
        </p:blipFill>
        <p:spPr>
          <a:xfrm>
            <a:off x="27538448" y="21062196"/>
            <a:ext cx="8877077" cy="1647406"/>
          </a:xfrm>
          <a:prstGeom prst="rect">
            <a:avLst/>
          </a:prstGeom>
          <a:noFill/>
          <a:ln>
            <a:noFill/>
          </a:ln>
        </p:spPr>
      </p:pic>
      <p:pic>
        <p:nvPicPr>
          <p:cNvPr id="2141" name="Google Shape;2141;g20a2f66c6a9_0_307"/>
          <p:cNvPicPr preferRelativeResize="0"/>
          <p:nvPr/>
        </p:nvPicPr>
        <p:blipFill rotWithShape="1">
          <a:blip r:embed="rId16">
            <a:alphaModFix/>
          </a:blip>
          <a:srcRect b="0" l="0" r="0" t="0"/>
          <a:stretch/>
        </p:blipFill>
        <p:spPr>
          <a:xfrm>
            <a:off x="31931338" y="25305024"/>
            <a:ext cx="3455499" cy="1822176"/>
          </a:xfrm>
          <a:prstGeom prst="rect">
            <a:avLst/>
          </a:prstGeom>
          <a:noFill/>
          <a:ln>
            <a:noFill/>
          </a:ln>
        </p:spPr>
      </p:pic>
      <p:sp>
        <p:nvSpPr>
          <p:cNvPr id="2142" name="Google Shape;2142;g20a2f66c6a9_0_307"/>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7" name="Shape 2147"/>
        <p:cNvGrpSpPr/>
        <p:nvPr/>
      </p:nvGrpSpPr>
      <p:grpSpPr>
        <a:xfrm>
          <a:off x="0" y="0"/>
          <a:ext cx="0" cy="0"/>
          <a:chOff x="0" y="0"/>
          <a:chExt cx="0" cy="0"/>
        </a:xfrm>
      </p:grpSpPr>
      <p:sp>
        <p:nvSpPr>
          <p:cNvPr id="2148" name="Google Shape;2148;g20a2f66c6a9_0_40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#74</a:t>
            </a:r>
            <a:r>
              <a:rPr lang="en-US" sz="10080"/>
              <a:t>	Start:	</a:t>
            </a:r>
            <a:r>
              <a:rPr lang="en-US" sz="10080">
                <a:solidFill>
                  <a:srgbClr val="0B5394"/>
                </a:solidFill>
              </a:rPr>
              <a:t>47060</a:t>
            </a:r>
            <a:r>
              <a:rPr lang="en-US" sz="10080"/>
              <a:t>	Stop: </a:t>
            </a:r>
            <a:r>
              <a:rPr lang="en-US" sz="10080">
                <a:solidFill>
                  <a:srgbClr val="0B5394"/>
                </a:solidFill>
              </a:rPr>
              <a:t>45282</a:t>
            </a:r>
            <a:r>
              <a:rPr lang="en-US" sz="10080"/>
              <a:t>			</a:t>
            </a:r>
            <a:br>
              <a:rPr lang="en-US" sz="10080"/>
            </a:br>
            <a:r>
              <a:rPr lang="en-US" sz="6480"/>
              <a:t>*</a:t>
            </a:r>
            <a:r>
              <a:rPr lang="en-US" sz="7200"/>
              <a:t>Highlight start if changed from original call*</a:t>
            </a:r>
            <a:endParaRPr sz="10080"/>
          </a:p>
        </p:txBody>
      </p:sp>
      <p:sp>
        <p:nvSpPr>
          <p:cNvPr id="2149" name="Google Shape;2149;g20a2f66c6a9_0_40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0" marL="0" rtl="0" algn="l">
              <a:lnSpc>
                <a:spcPct val="90000"/>
              </a:lnSpc>
              <a:spcBef>
                <a:spcPts val="3600"/>
              </a:spcBef>
              <a:spcAft>
                <a:spcPts val="0"/>
              </a:spcAft>
              <a:buSzPts val="18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Kelcole and RobinRose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2150" name="Google Shape;2150;g20a2f66c6a9_0_40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not best; z= 1.714, final= -5.297- best; z= 2.853, final= -3.665</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Kelcole- Evalue: 0.0,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Kelcole- Evalue: 0.0,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192 bp gap</a:t>
            </a:r>
            <a:endParaRPr b="0" i="0" sz="1400" u="none" cap="none" strike="noStrike">
              <a:solidFill>
                <a:srgbClr val="000000"/>
              </a:solidFill>
              <a:highlight>
                <a:srgbClr val="FFFF00"/>
              </a:highlight>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highlight>
                  <a:srgbClr val="FFFF00"/>
                </a:highlight>
                <a:latin typeface="Calibri"/>
                <a:ea typeface="Calibri"/>
                <a:cs typeface="Calibri"/>
                <a:sym typeface="Calibri"/>
              </a:rPr>
              <a:t>Large gap</a:t>
            </a:r>
            <a:endParaRPr b="0" i="0" sz="1400" u="none" cap="none" strike="noStrike">
              <a:solidFill>
                <a:srgbClr val="000000"/>
              </a:solidFill>
              <a:highlight>
                <a:srgbClr val="FFFF00"/>
              </a:highlight>
              <a:latin typeface="Arial"/>
              <a:ea typeface="Arial"/>
              <a:cs typeface="Arial"/>
              <a:sym typeface="Arial"/>
            </a:endParaRPr>
          </a:p>
        </p:txBody>
      </p:sp>
      <p:sp>
        <p:nvSpPr>
          <p:cNvPr id="2151" name="Google Shape;2151;g20a2f66c6a9_0_406"/>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DNA primase/helicase</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RobinRose_75 and OneinaGillian_72, upstream of NKF, downstream of DNA primase/helicase</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RobinRose_75, e= 0.0,  DNA primase/helicase, phagesdb;  Phage OneinaGillian, DNA primase/helicase, e= 0.0 ,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Many significant hits, best hit- 6N7I_A, DNA primase/helicase, prob= 99.97, e=5.6e-29, approx. coverage= ~96%</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2152" name="Google Shape;2152;g20a2f66c6a9_0_406"/>
          <p:cNvPicPr preferRelativeResize="0"/>
          <p:nvPr/>
        </p:nvPicPr>
        <p:blipFill rotWithShape="1">
          <a:blip r:embed="rId4">
            <a:alphaModFix/>
          </a:blip>
          <a:srcRect b="0" l="0" r="0" t="0"/>
          <a:stretch/>
        </p:blipFill>
        <p:spPr>
          <a:xfrm>
            <a:off x="7957874" y="4471625"/>
            <a:ext cx="5134675" cy="602538"/>
          </a:xfrm>
          <a:prstGeom prst="rect">
            <a:avLst/>
          </a:prstGeom>
          <a:noFill/>
          <a:ln>
            <a:noFill/>
          </a:ln>
        </p:spPr>
      </p:pic>
      <p:pic>
        <p:nvPicPr>
          <p:cNvPr id="2153" name="Google Shape;2153;g20a2f66c6a9_0_406"/>
          <p:cNvPicPr preferRelativeResize="0"/>
          <p:nvPr/>
        </p:nvPicPr>
        <p:blipFill rotWithShape="1">
          <a:blip r:embed="rId5">
            <a:alphaModFix/>
          </a:blip>
          <a:srcRect b="0" l="0" r="0" t="0"/>
          <a:stretch/>
        </p:blipFill>
        <p:spPr>
          <a:xfrm>
            <a:off x="445524" y="6715149"/>
            <a:ext cx="6155225" cy="2530825"/>
          </a:xfrm>
          <a:prstGeom prst="rect">
            <a:avLst/>
          </a:prstGeom>
          <a:noFill/>
          <a:ln>
            <a:noFill/>
          </a:ln>
        </p:spPr>
      </p:pic>
      <p:pic>
        <p:nvPicPr>
          <p:cNvPr id="2154" name="Google Shape;2154;g20a2f66c6a9_0_406"/>
          <p:cNvPicPr preferRelativeResize="0"/>
          <p:nvPr/>
        </p:nvPicPr>
        <p:blipFill rotWithShape="1">
          <a:blip r:embed="rId6">
            <a:alphaModFix/>
          </a:blip>
          <a:srcRect b="0" l="0" r="0" t="0"/>
          <a:stretch/>
        </p:blipFill>
        <p:spPr>
          <a:xfrm>
            <a:off x="6600757" y="6715154"/>
            <a:ext cx="3089780" cy="2530825"/>
          </a:xfrm>
          <a:prstGeom prst="rect">
            <a:avLst/>
          </a:prstGeom>
          <a:noFill/>
          <a:ln>
            <a:noFill/>
          </a:ln>
        </p:spPr>
      </p:pic>
      <p:pic>
        <p:nvPicPr>
          <p:cNvPr id="2155" name="Google Shape;2155;g20a2f66c6a9_0_406"/>
          <p:cNvPicPr preferRelativeResize="0"/>
          <p:nvPr/>
        </p:nvPicPr>
        <p:blipFill rotWithShape="1">
          <a:blip r:embed="rId7">
            <a:alphaModFix/>
          </a:blip>
          <a:srcRect b="0" l="0" r="0" t="0"/>
          <a:stretch/>
        </p:blipFill>
        <p:spPr>
          <a:xfrm>
            <a:off x="445533" y="15655205"/>
            <a:ext cx="9245000" cy="1516883"/>
          </a:xfrm>
          <a:prstGeom prst="rect">
            <a:avLst/>
          </a:prstGeom>
          <a:noFill/>
          <a:ln>
            <a:noFill/>
          </a:ln>
        </p:spPr>
      </p:pic>
      <p:pic>
        <p:nvPicPr>
          <p:cNvPr id="2156" name="Google Shape;2156;g20a2f66c6a9_0_406"/>
          <p:cNvPicPr preferRelativeResize="0"/>
          <p:nvPr/>
        </p:nvPicPr>
        <p:blipFill rotWithShape="1">
          <a:blip r:embed="rId8">
            <a:alphaModFix/>
          </a:blip>
          <a:srcRect b="0" l="0" r="0" t="0"/>
          <a:stretch/>
        </p:blipFill>
        <p:spPr>
          <a:xfrm>
            <a:off x="17280826" y="5439843"/>
            <a:ext cx="7062546" cy="3602182"/>
          </a:xfrm>
          <a:prstGeom prst="rect">
            <a:avLst/>
          </a:prstGeom>
          <a:noFill/>
          <a:ln>
            <a:noFill/>
          </a:ln>
        </p:spPr>
      </p:pic>
      <p:pic>
        <p:nvPicPr>
          <p:cNvPr id="2157" name="Google Shape;2157;g20a2f66c6a9_0_406"/>
          <p:cNvPicPr preferRelativeResize="0"/>
          <p:nvPr/>
        </p:nvPicPr>
        <p:blipFill rotWithShape="1">
          <a:blip r:embed="rId9">
            <a:alphaModFix/>
          </a:blip>
          <a:srcRect b="0" l="0" r="0" t="0"/>
          <a:stretch/>
        </p:blipFill>
        <p:spPr>
          <a:xfrm>
            <a:off x="445525" y="11965098"/>
            <a:ext cx="12647026" cy="1233346"/>
          </a:xfrm>
          <a:prstGeom prst="rect">
            <a:avLst/>
          </a:prstGeom>
          <a:noFill/>
          <a:ln>
            <a:noFill/>
          </a:ln>
        </p:spPr>
      </p:pic>
      <p:pic>
        <p:nvPicPr>
          <p:cNvPr id="2158" name="Google Shape;2158;g20a2f66c6a9_0_406"/>
          <p:cNvPicPr preferRelativeResize="0"/>
          <p:nvPr/>
        </p:nvPicPr>
        <p:blipFill rotWithShape="1">
          <a:blip r:embed="rId10">
            <a:alphaModFix/>
          </a:blip>
          <a:srcRect b="0" l="0" r="0" t="0"/>
          <a:stretch/>
        </p:blipFill>
        <p:spPr>
          <a:xfrm>
            <a:off x="18461588" y="12725618"/>
            <a:ext cx="3390842" cy="3602183"/>
          </a:xfrm>
          <a:prstGeom prst="rect">
            <a:avLst/>
          </a:prstGeom>
          <a:noFill/>
          <a:ln>
            <a:noFill/>
          </a:ln>
        </p:spPr>
      </p:pic>
      <p:pic>
        <p:nvPicPr>
          <p:cNvPr id="2159" name="Google Shape;2159;g20a2f66c6a9_0_406"/>
          <p:cNvPicPr preferRelativeResize="0"/>
          <p:nvPr/>
        </p:nvPicPr>
        <p:blipFill rotWithShape="1">
          <a:blip r:embed="rId11">
            <a:alphaModFix/>
          </a:blip>
          <a:srcRect b="0" l="0" r="0" t="0"/>
          <a:stretch/>
        </p:blipFill>
        <p:spPr>
          <a:xfrm>
            <a:off x="11924693" y="17661831"/>
            <a:ext cx="7077075" cy="1962150"/>
          </a:xfrm>
          <a:prstGeom prst="rect">
            <a:avLst/>
          </a:prstGeom>
          <a:noFill/>
          <a:ln>
            <a:noFill/>
          </a:ln>
        </p:spPr>
      </p:pic>
      <p:pic>
        <p:nvPicPr>
          <p:cNvPr id="2160" name="Google Shape;2160;g20a2f66c6a9_0_406"/>
          <p:cNvPicPr preferRelativeResize="0"/>
          <p:nvPr/>
        </p:nvPicPr>
        <p:blipFill rotWithShape="1">
          <a:blip r:embed="rId12">
            <a:alphaModFix/>
          </a:blip>
          <a:srcRect b="0" l="0" r="0" t="0"/>
          <a:stretch/>
        </p:blipFill>
        <p:spPr>
          <a:xfrm>
            <a:off x="13645625" y="12499525"/>
            <a:ext cx="3635199" cy="4438834"/>
          </a:xfrm>
          <a:prstGeom prst="rect">
            <a:avLst/>
          </a:prstGeom>
          <a:noFill/>
          <a:ln>
            <a:noFill/>
          </a:ln>
        </p:spPr>
      </p:pic>
      <p:pic>
        <p:nvPicPr>
          <p:cNvPr id="2161" name="Google Shape;2161;g20a2f66c6a9_0_406"/>
          <p:cNvPicPr preferRelativeResize="0"/>
          <p:nvPr/>
        </p:nvPicPr>
        <p:blipFill rotWithShape="1">
          <a:blip r:embed="rId13">
            <a:alphaModFix/>
          </a:blip>
          <a:srcRect b="0" l="0" r="0" t="0"/>
          <a:stretch/>
        </p:blipFill>
        <p:spPr>
          <a:xfrm>
            <a:off x="19851650" y="17834143"/>
            <a:ext cx="4976769" cy="596876"/>
          </a:xfrm>
          <a:prstGeom prst="rect">
            <a:avLst/>
          </a:prstGeom>
          <a:noFill/>
          <a:ln>
            <a:noFill/>
          </a:ln>
        </p:spPr>
      </p:pic>
      <p:pic>
        <p:nvPicPr>
          <p:cNvPr id="2162" name="Google Shape;2162;g20a2f66c6a9_0_406"/>
          <p:cNvPicPr preferRelativeResize="0"/>
          <p:nvPr/>
        </p:nvPicPr>
        <p:blipFill rotWithShape="1">
          <a:blip r:embed="rId14">
            <a:alphaModFix/>
          </a:blip>
          <a:srcRect b="0" l="0" r="0" t="0"/>
          <a:stretch/>
        </p:blipFill>
        <p:spPr>
          <a:xfrm>
            <a:off x="19851655" y="18918793"/>
            <a:ext cx="5848350" cy="1133475"/>
          </a:xfrm>
          <a:prstGeom prst="rect">
            <a:avLst/>
          </a:prstGeom>
          <a:noFill/>
          <a:ln>
            <a:noFill/>
          </a:ln>
        </p:spPr>
      </p:pic>
      <p:pic>
        <p:nvPicPr>
          <p:cNvPr id="2163" name="Google Shape;2163;g20a2f66c6a9_0_406"/>
          <p:cNvPicPr preferRelativeResize="0"/>
          <p:nvPr/>
        </p:nvPicPr>
        <p:blipFill rotWithShape="1">
          <a:blip r:embed="rId15">
            <a:alphaModFix/>
          </a:blip>
          <a:srcRect b="0" l="0" r="0" t="0"/>
          <a:stretch/>
        </p:blipFill>
        <p:spPr>
          <a:xfrm>
            <a:off x="41671788" y="9042018"/>
            <a:ext cx="2219409" cy="3602181"/>
          </a:xfrm>
          <a:prstGeom prst="rect">
            <a:avLst/>
          </a:prstGeom>
          <a:noFill/>
          <a:ln>
            <a:noFill/>
          </a:ln>
        </p:spPr>
      </p:pic>
      <p:pic>
        <p:nvPicPr>
          <p:cNvPr id="2164" name="Google Shape;2164;g20a2f66c6a9_0_406"/>
          <p:cNvPicPr preferRelativeResize="0"/>
          <p:nvPr/>
        </p:nvPicPr>
        <p:blipFill rotWithShape="1">
          <a:blip r:embed="rId16">
            <a:alphaModFix/>
          </a:blip>
          <a:srcRect b="0" l="0" r="0" t="0"/>
          <a:stretch/>
        </p:blipFill>
        <p:spPr>
          <a:xfrm>
            <a:off x="36284273" y="14427861"/>
            <a:ext cx="6564050" cy="1227350"/>
          </a:xfrm>
          <a:prstGeom prst="rect">
            <a:avLst/>
          </a:prstGeom>
          <a:noFill/>
          <a:ln>
            <a:noFill/>
          </a:ln>
        </p:spPr>
      </p:pic>
      <p:pic>
        <p:nvPicPr>
          <p:cNvPr id="2165" name="Google Shape;2165;g20a2f66c6a9_0_406"/>
          <p:cNvPicPr preferRelativeResize="0"/>
          <p:nvPr/>
        </p:nvPicPr>
        <p:blipFill rotWithShape="1">
          <a:blip r:embed="rId17">
            <a:alphaModFix/>
          </a:blip>
          <a:srcRect b="0" l="0" r="0" t="0"/>
          <a:stretch/>
        </p:blipFill>
        <p:spPr>
          <a:xfrm>
            <a:off x="25699992" y="14056574"/>
            <a:ext cx="8637207" cy="1324725"/>
          </a:xfrm>
          <a:prstGeom prst="rect">
            <a:avLst/>
          </a:prstGeom>
          <a:noFill/>
          <a:ln>
            <a:noFill/>
          </a:ln>
        </p:spPr>
      </p:pic>
      <p:pic>
        <p:nvPicPr>
          <p:cNvPr id="2166" name="Google Shape;2166;g20a2f66c6a9_0_406"/>
          <p:cNvPicPr preferRelativeResize="0"/>
          <p:nvPr/>
        </p:nvPicPr>
        <p:blipFill rotWithShape="1">
          <a:blip r:embed="rId18">
            <a:alphaModFix/>
          </a:blip>
          <a:srcRect b="0" l="0" r="0" t="0"/>
          <a:stretch/>
        </p:blipFill>
        <p:spPr>
          <a:xfrm>
            <a:off x="28331518" y="19392360"/>
            <a:ext cx="3979926" cy="1600483"/>
          </a:xfrm>
          <a:prstGeom prst="rect">
            <a:avLst/>
          </a:prstGeom>
          <a:noFill/>
          <a:ln>
            <a:noFill/>
          </a:ln>
        </p:spPr>
      </p:pic>
      <p:pic>
        <p:nvPicPr>
          <p:cNvPr id="2167" name="Google Shape;2167;g20a2f66c6a9_0_406"/>
          <p:cNvPicPr preferRelativeResize="0"/>
          <p:nvPr/>
        </p:nvPicPr>
        <p:blipFill rotWithShape="1">
          <a:blip r:embed="rId19">
            <a:alphaModFix/>
          </a:blip>
          <a:srcRect b="0" l="0" r="0" t="0"/>
          <a:stretch/>
        </p:blipFill>
        <p:spPr>
          <a:xfrm>
            <a:off x="34217842" y="19895900"/>
            <a:ext cx="3586195" cy="1324725"/>
          </a:xfrm>
          <a:prstGeom prst="rect">
            <a:avLst/>
          </a:prstGeom>
          <a:noFill/>
          <a:ln>
            <a:noFill/>
          </a:ln>
        </p:spPr>
      </p:pic>
      <p:pic>
        <p:nvPicPr>
          <p:cNvPr id="2168" name="Google Shape;2168;g20a2f66c6a9_0_406"/>
          <p:cNvPicPr preferRelativeResize="0"/>
          <p:nvPr/>
        </p:nvPicPr>
        <p:blipFill rotWithShape="1">
          <a:blip r:embed="rId20">
            <a:alphaModFix/>
          </a:blip>
          <a:srcRect b="0" l="0" r="0" t="0"/>
          <a:stretch/>
        </p:blipFill>
        <p:spPr>
          <a:xfrm>
            <a:off x="39061888" y="19552763"/>
            <a:ext cx="4690675" cy="3186925"/>
          </a:xfrm>
          <a:prstGeom prst="rect">
            <a:avLst/>
          </a:prstGeom>
          <a:noFill/>
          <a:ln>
            <a:noFill/>
          </a:ln>
        </p:spPr>
      </p:pic>
      <p:pic>
        <p:nvPicPr>
          <p:cNvPr id="2169" name="Google Shape;2169;g20a2f66c6a9_0_406"/>
          <p:cNvPicPr preferRelativeResize="0"/>
          <p:nvPr/>
        </p:nvPicPr>
        <p:blipFill rotWithShape="1">
          <a:blip r:embed="rId21">
            <a:alphaModFix/>
          </a:blip>
          <a:srcRect b="0" l="0" r="0" t="0"/>
          <a:stretch/>
        </p:blipFill>
        <p:spPr>
          <a:xfrm>
            <a:off x="39231100" y="22739688"/>
            <a:ext cx="4352250" cy="2702761"/>
          </a:xfrm>
          <a:prstGeom prst="rect">
            <a:avLst/>
          </a:prstGeom>
          <a:noFill/>
          <a:ln>
            <a:noFill/>
          </a:ln>
        </p:spPr>
      </p:pic>
      <p:pic>
        <p:nvPicPr>
          <p:cNvPr id="2170" name="Google Shape;2170;g20a2f66c6a9_0_406"/>
          <p:cNvPicPr preferRelativeResize="0"/>
          <p:nvPr/>
        </p:nvPicPr>
        <p:blipFill rotWithShape="1">
          <a:blip r:embed="rId22">
            <a:alphaModFix/>
          </a:blip>
          <a:srcRect b="0" l="0" r="0" t="0"/>
          <a:stretch/>
        </p:blipFill>
        <p:spPr>
          <a:xfrm>
            <a:off x="28543757" y="21220635"/>
            <a:ext cx="3979924" cy="2978284"/>
          </a:xfrm>
          <a:prstGeom prst="rect">
            <a:avLst/>
          </a:prstGeom>
          <a:noFill/>
          <a:ln>
            <a:noFill/>
          </a:ln>
        </p:spPr>
      </p:pic>
      <p:pic>
        <p:nvPicPr>
          <p:cNvPr id="2171" name="Google Shape;2171;g20a2f66c6a9_0_406"/>
          <p:cNvPicPr preferRelativeResize="0"/>
          <p:nvPr/>
        </p:nvPicPr>
        <p:blipFill rotWithShape="1">
          <a:blip r:embed="rId23">
            <a:alphaModFix/>
          </a:blip>
          <a:srcRect b="0" l="0" r="0" t="0"/>
          <a:stretch/>
        </p:blipFill>
        <p:spPr>
          <a:xfrm>
            <a:off x="33302938" y="22457050"/>
            <a:ext cx="2981325" cy="361950"/>
          </a:xfrm>
          <a:prstGeom prst="rect">
            <a:avLst/>
          </a:prstGeom>
          <a:noFill/>
          <a:ln>
            <a:noFill/>
          </a:ln>
        </p:spPr>
      </p:pic>
      <p:pic>
        <p:nvPicPr>
          <p:cNvPr id="2172" name="Google Shape;2172;g20a2f66c6a9_0_406"/>
          <p:cNvPicPr preferRelativeResize="0"/>
          <p:nvPr/>
        </p:nvPicPr>
        <p:blipFill rotWithShape="1">
          <a:blip r:embed="rId24">
            <a:alphaModFix/>
          </a:blip>
          <a:srcRect b="0" l="0" r="0" t="0"/>
          <a:stretch/>
        </p:blipFill>
        <p:spPr>
          <a:xfrm>
            <a:off x="33218000" y="24055413"/>
            <a:ext cx="3924300" cy="685800"/>
          </a:xfrm>
          <a:prstGeom prst="rect">
            <a:avLst/>
          </a:prstGeom>
          <a:noFill/>
          <a:ln>
            <a:noFill/>
          </a:ln>
        </p:spPr>
      </p:pic>
      <p:pic>
        <p:nvPicPr>
          <p:cNvPr id="2173" name="Google Shape;2173;g20a2f66c6a9_0_406"/>
          <p:cNvPicPr preferRelativeResize="0"/>
          <p:nvPr/>
        </p:nvPicPr>
        <p:blipFill rotWithShape="1">
          <a:blip r:embed="rId25">
            <a:alphaModFix/>
          </a:blip>
          <a:srcRect b="0" l="0" r="0" t="0"/>
          <a:stretch/>
        </p:blipFill>
        <p:spPr>
          <a:xfrm>
            <a:off x="44607913" y="-165132"/>
            <a:ext cx="4352264" cy="3602183"/>
          </a:xfrm>
          <a:prstGeom prst="rect">
            <a:avLst/>
          </a:prstGeom>
          <a:noFill/>
          <a:ln>
            <a:noFill/>
          </a:ln>
        </p:spPr>
      </p:pic>
      <p:pic>
        <p:nvPicPr>
          <p:cNvPr id="2174" name="Google Shape;2174;g20a2f66c6a9_0_406"/>
          <p:cNvPicPr preferRelativeResize="0"/>
          <p:nvPr/>
        </p:nvPicPr>
        <p:blipFill rotWithShape="1">
          <a:blip r:embed="rId26">
            <a:alphaModFix/>
          </a:blip>
          <a:srcRect b="0" l="0" r="0" t="0"/>
          <a:stretch/>
        </p:blipFill>
        <p:spPr>
          <a:xfrm>
            <a:off x="46530188" y="3437043"/>
            <a:ext cx="1789959" cy="3602182"/>
          </a:xfrm>
          <a:prstGeom prst="rect">
            <a:avLst/>
          </a:prstGeom>
          <a:noFill/>
          <a:ln>
            <a:noFill/>
          </a:ln>
        </p:spPr>
      </p:pic>
      <p:pic>
        <p:nvPicPr>
          <p:cNvPr id="2175" name="Google Shape;2175;g20a2f66c6a9_0_406"/>
          <p:cNvPicPr preferRelativeResize="0"/>
          <p:nvPr/>
        </p:nvPicPr>
        <p:blipFill rotWithShape="1">
          <a:blip r:embed="rId27">
            <a:alphaModFix/>
          </a:blip>
          <a:srcRect b="0" l="0" r="0" t="0"/>
          <a:stretch/>
        </p:blipFill>
        <p:spPr>
          <a:xfrm>
            <a:off x="46337426" y="7039218"/>
            <a:ext cx="2175487" cy="3602181"/>
          </a:xfrm>
          <a:prstGeom prst="rect">
            <a:avLst/>
          </a:prstGeom>
          <a:noFill/>
          <a:ln>
            <a:noFill/>
          </a:ln>
        </p:spPr>
      </p:pic>
      <p:pic>
        <p:nvPicPr>
          <p:cNvPr id="2176" name="Google Shape;2176;g20a2f66c6a9_0_406"/>
          <p:cNvPicPr preferRelativeResize="0"/>
          <p:nvPr/>
        </p:nvPicPr>
        <p:blipFill rotWithShape="1">
          <a:blip r:embed="rId28">
            <a:alphaModFix/>
          </a:blip>
          <a:srcRect b="0" l="0" r="0" t="0"/>
          <a:stretch/>
        </p:blipFill>
        <p:spPr>
          <a:xfrm>
            <a:off x="46530200" y="10641399"/>
            <a:ext cx="2175500" cy="4528600"/>
          </a:xfrm>
          <a:prstGeom prst="rect">
            <a:avLst/>
          </a:prstGeom>
          <a:noFill/>
          <a:ln>
            <a:noFill/>
          </a:ln>
        </p:spPr>
      </p:pic>
      <p:pic>
        <p:nvPicPr>
          <p:cNvPr id="2177" name="Google Shape;2177;g20a2f66c6a9_0_406"/>
          <p:cNvPicPr preferRelativeResize="0"/>
          <p:nvPr/>
        </p:nvPicPr>
        <p:blipFill rotWithShape="1">
          <a:blip r:embed="rId29">
            <a:alphaModFix/>
          </a:blip>
          <a:srcRect b="0" l="0" r="0" t="0"/>
          <a:stretch/>
        </p:blipFill>
        <p:spPr>
          <a:xfrm>
            <a:off x="46530200" y="15170001"/>
            <a:ext cx="2175500" cy="4963773"/>
          </a:xfrm>
          <a:prstGeom prst="rect">
            <a:avLst/>
          </a:prstGeom>
          <a:noFill/>
          <a:ln>
            <a:noFill/>
          </a:ln>
        </p:spPr>
      </p:pic>
      <p:pic>
        <p:nvPicPr>
          <p:cNvPr id="2178" name="Google Shape;2178;g20a2f66c6a9_0_406"/>
          <p:cNvPicPr preferRelativeResize="0"/>
          <p:nvPr/>
        </p:nvPicPr>
        <p:blipFill rotWithShape="1">
          <a:blip r:embed="rId30">
            <a:alphaModFix/>
          </a:blip>
          <a:srcRect b="0" l="0" r="0" t="0"/>
          <a:stretch/>
        </p:blipFill>
        <p:spPr>
          <a:xfrm>
            <a:off x="46685759" y="20133775"/>
            <a:ext cx="1478834" cy="3602175"/>
          </a:xfrm>
          <a:prstGeom prst="rect">
            <a:avLst/>
          </a:prstGeom>
          <a:noFill/>
          <a:ln>
            <a:noFill/>
          </a:ln>
        </p:spPr>
      </p:pic>
      <p:pic>
        <p:nvPicPr>
          <p:cNvPr id="2179" name="Google Shape;2179;g20a2f66c6a9_0_406"/>
          <p:cNvPicPr preferRelativeResize="0"/>
          <p:nvPr/>
        </p:nvPicPr>
        <p:blipFill rotWithShape="1">
          <a:blip r:embed="rId31">
            <a:alphaModFix/>
          </a:blip>
          <a:srcRect b="0" l="0" r="0" t="0"/>
          <a:stretch/>
        </p:blipFill>
        <p:spPr>
          <a:xfrm>
            <a:off x="46530193" y="23735947"/>
            <a:ext cx="2175501" cy="1324724"/>
          </a:xfrm>
          <a:prstGeom prst="rect">
            <a:avLst/>
          </a:prstGeom>
          <a:noFill/>
          <a:ln>
            <a:noFill/>
          </a:ln>
        </p:spPr>
      </p:pic>
      <p:sp>
        <p:nvSpPr>
          <p:cNvPr id="2180" name="Google Shape;2180;g20a2f66c6a9_0_40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5" name="Shape 2185"/>
        <p:cNvGrpSpPr/>
        <p:nvPr/>
      </p:nvGrpSpPr>
      <p:grpSpPr>
        <a:xfrm>
          <a:off x="0" y="0"/>
          <a:ext cx="0" cy="0"/>
          <a:chOff x="0" y="0"/>
          <a:chExt cx="0" cy="0"/>
        </a:xfrm>
      </p:grpSpPr>
      <p:sp>
        <p:nvSpPr>
          <p:cNvPr id="2186" name="Google Shape;2186;g20a2f66c6a9_2_423"/>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#75</a:t>
            </a:r>
            <a:r>
              <a:rPr lang="en-US" sz="10080"/>
              <a:t>	 Start:	47507	Stop: 47253			</a:t>
            </a:r>
            <a:br>
              <a:rPr lang="en-US" sz="10080"/>
            </a:br>
            <a:r>
              <a:rPr lang="en-US" sz="6480"/>
              <a:t>*</a:t>
            </a:r>
            <a:r>
              <a:rPr lang="en-US" sz="7200"/>
              <a:t>Highlight start if changed from original call*</a:t>
            </a:r>
            <a:endParaRPr sz="10080"/>
          </a:p>
        </p:txBody>
      </p:sp>
      <p:sp>
        <p:nvSpPr>
          <p:cNvPr id="2187" name="Google Shape;2187;g20a2f66c6a9_2_423"/>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RobinRose and Kelcole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188" name="Google Shape;2188;g20a2f66c6a9_2_423"/>
          <p:cNvPicPr preferRelativeResize="0"/>
          <p:nvPr/>
        </p:nvPicPr>
        <p:blipFill rotWithShape="1">
          <a:blip r:embed="rId3">
            <a:alphaModFix/>
          </a:blip>
          <a:srcRect b="0" l="0" r="0" t="0"/>
          <a:stretch/>
        </p:blipFill>
        <p:spPr>
          <a:xfrm>
            <a:off x="768925" y="5453851"/>
            <a:ext cx="8143600" cy="981300"/>
          </a:xfrm>
          <a:prstGeom prst="rect">
            <a:avLst/>
          </a:prstGeom>
          <a:noFill/>
          <a:ln>
            <a:noFill/>
          </a:ln>
        </p:spPr>
      </p:pic>
      <p:pic>
        <p:nvPicPr>
          <p:cNvPr id="2189" name="Google Shape;2189;g20a2f66c6a9_2_423"/>
          <p:cNvPicPr preferRelativeResize="0"/>
          <p:nvPr/>
        </p:nvPicPr>
        <p:blipFill rotWithShape="1">
          <a:blip r:embed="rId4">
            <a:alphaModFix/>
          </a:blip>
          <a:srcRect b="0" l="0" r="0" t="0"/>
          <a:stretch/>
        </p:blipFill>
        <p:spPr>
          <a:xfrm>
            <a:off x="768930" y="12077328"/>
            <a:ext cx="11860825" cy="1340200"/>
          </a:xfrm>
          <a:prstGeom prst="rect">
            <a:avLst/>
          </a:prstGeom>
          <a:noFill/>
          <a:ln>
            <a:noFill/>
          </a:ln>
        </p:spPr>
      </p:pic>
      <p:pic>
        <p:nvPicPr>
          <p:cNvPr id="2190" name="Google Shape;2190;g20a2f66c6a9_2_423"/>
          <p:cNvPicPr preferRelativeResize="0"/>
          <p:nvPr/>
        </p:nvPicPr>
        <p:blipFill rotWithShape="1">
          <a:blip r:embed="rId5">
            <a:alphaModFix/>
          </a:blip>
          <a:srcRect b="0" l="0" r="0" t="0"/>
          <a:stretch/>
        </p:blipFill>
        <p:spPr>
          <a:xfrm>
            <a:off x="768925" y="13676225"/>
            <a:ext cx="11860827" cy="858217"/>
          </a:xfrm>
          <a:prstGeom prst="rect">
            <a:avLst/>
          </a:prstGeom>
          <a:noFill/>
          <a:ln>
            <a:noFill/>
          </a:ln>
        </p:spPr>
      </p:pic>
      <p:pic>
        <p:nvPicPr>
          <p:cNvPr id="2191" name="Google Shape;2191;g20a2f66c6a9_2_423"/>
          <p:cNvPicPr preferRelativeResize="0"/>
          <p:nvPr/>
        </p:nvPicPr>
        <p:blipFill rotWithShape="1">
          <a:blip r:embed="rId6">
            <a:alphaModFix/>
          </a:blip>
          <a:srcRect b="0" l="0" r="0" t="0"/>
          <a:stretch/>
        </p:blipFill>
        <p:spPr>
          <a:xfrm>
            <a:off x="768931" y="7336672"/>
            <a:ext cx="2052950" cy="2551950"/>
          </a:xfrm>
          <a:prstGeom prst="rect">
            <a:avLst/>
          </a:prstGeom>
          <a:noFill/>
          <a:ln>
            <a:noFill/>
          </a:ln>
        </p:spPr>
      </p:pic>
      <p:sp>
        <p:nvSpPr>
          <p:cNvPr id="2192" name="Google Shape;2192;g20a2f66c6a9_2_423"/>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Third best, z = 1.952, final = -4.800</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Kelcole</a:t>
            </a:r>
            <a:r>
              <a:rPr b="0" i="0" lang="en-US" sz="4400" u="none" cap="none" strike="noStrike">
                <a:solidFill>
                  <a:schemeClr val="dk1"/>
                </a:solidFill>
                <a:latin typeface="Calibri"/>
                <a:ea typeface="Calibri"/>
                <a:cs typeface="Calibri"/>
                <a:sym typeface="Calibri"/>
              </a:rPr>
              <a:t>, 1:1, e-value: 5e-42, 2e-41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Kelcole</a:t>
            </a:r>
            <a:r>
              <a:rPr b="0" i="0" lang="en-US" sz="4400" u="none" cap="none" strike="noStrike">
                <a:solidFill>
                  <a:schemeClr val="dk1"/>
                </a:solidFill>
                <a:latin typeface="Calibri"/>
                <a:ea typeface="Calibri"/>
                <a:cs typeface="Calibri"/>
                <a:sym typeface="Calibri"/>
              </a:rPr>
              <a:t>, 1:1, e-value: 1e-53, 8e-53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193" name="Google Shape;2193;g20a2f66c6a9_2_423"/>
          <p:cNvPicPr preferRelativeResize="0"/>
          <p:nvPr/>
        </p:nvPicPr>
        <p:blipFill rotWithShape="1">
          <a:blip r:embed="rId7">
            <a:alphaModFix/>
          </a:blip>
          <a:srcRect b="0" l="0" r="0" t="0"/>
          <a:stretch/>
        </p:blipFill>
        <p:spPr>
          <a:xfrm>
            <a:off x="13826998" y="6435150"/>
            <a:ext cx="9769876" cy="2177425"/>
          </a:xfrm>
          <a:prstGeom prst="rect">
            <a:avLst/>
          </a:prstGeom>
          <a:noFill/>
          <a:ln>
            <a:noFill/>
          </a:ln>
        </p:spPr>
      </p:pic>
      <p:pic>
        <p:nvPicPr>
          <p:cNvPr id="2194" name="Google Shape;2194;g20a2f66c6a9_2_423"/>
          <p:cNvPicPr preferRelativeResize="0"/>
          <p:nvPr/>
        </p:nvPicPr>
        <p:blipFill rotWithShape="1">
          <a:blip r:embed="rId8">
            <a:alphaModFix/>
          </a:blip>
          <a:srcRect b="0" l="0" r="0" t="0"/>
          <a:stretch/>
        </p:blipFill>
        <p:spPr>
          <a:xfrm>
            <a:off x="13827001" y="10132825"/>
            <a:ext cx="6531664" cy="2551950"/>
          </a:xfrm>
          <a:prstGeom prst="rect">
            <a:avLst/>
          </a:prstGeom>
          <a:noFill/>
          <a:ln>
            <a:noFill/>
          </a:ln>
        </p:spPr>
      </p:pic>
      <p:pic>
        <p:nvPicPr>
          <p:cNvPr id="2195" name="Google Shape;2195;g20a2f66c6a9_2_423"/>
          <p:cNvPicPr preferRelativeResize="0"/>
          <p:nvPr/>
        </p:nvPicPr>
        <p:blipFill rotWithShape="1">
          <a:blip r:embed="rId9">
            <a:alphaModFix/>
          </a:blip>
          <a:srcRect b="0" l="0" r="0" t="0"/>
          <a:stretch/>
        </p:blipFill>
        <p:spPr>
          <a:xfrm>
            <a:off x="20602869" y="10132824"/>
            <a:ext cx="6531679" cy="2551950"/>
          </a:xfrm>
          <a:prstGeom prst="rect">
            <a:avLst/>
          </a:prstGeom>
          <a:noFill/>
          <a:ln>
            <a:noFill/>
          </a:ln>
        </p:spPr>
      </p:pic>
      <p:pic>
        <p:nvPicPr>
          <p:cNvPr id="2196" name="Google Shape;2196;g20a2f66c6a9_2_423"/>
          <p:cNvPicPr preferRelativeResize="0"/>
          <p:nvPr/>
        </p:nvPicPr>
        <p:blipFill rotWithShape="1">
          <a:blip r:embed="rId10">
            <a:alphaModFix/>
          </a:blip>
          <a:srcRect b="0" l="0" r="0" t="0"/>
          <a:stretch/>
        </p:blipFill>
        <p:spPr>
          <a:xfrm>
            <a:off x="13827001" y="14205026"/>
            <a:ext cx="4651576" cy="3988000"/>
          </a:xfrm>
          <a:prstGeom prst="rect">
            <a:avLst/>
          </a:prstGeom>
          <a:noFill/>
          <a:ln>
            <a:noFill/>
          </a:ln>
        </p:spPr>
      </p:pic>
      <p:pic>
        <p:nvPicPr>
          <p:cNvPr id="2197" name="Google Shape;2197;g20a2f66c6a9_2_423"/>
          <p:cNvPicPr preferRelativeResize="0"/>
          <p:nvPr/>
        </p:nvPicPr>
        <p:blipFill rotWithShape="1">
          <a:blip r:embed="rId11">
            <a:alphaModFix/>
          </a:blip>
          <a:srcRect b="0" l="0" r="0" t="0"/>
          <a:stretch/>
        </p:blipFill>
        <p:spPr>
          <a:xfrm>
            <a:off x="13410875" y="19037575"/>
            <a:ext cx="4307326" cy="2829374"/>
          </a:xfrm>
          <a:prstGeom prst="rect">
            <a:avLst/>
          </a:prstGeom>
          <a:noFill/>
          <a:ln>
            <a:noFill/>
          </a:ln>
        </p:spPr>
      </p:pic>
      <p:pic>
        <p:nvPicPr>
          <p:cNvPr id="2198" name="Google Shape;2198;g20a2f66c6a9_2_423"/>
          <p:cNvPicPr preferRelativeResize="0"/>
          <p:nvPr/>
        </p:nvPicPr>
        <p:blipFill rotWithShape="1">
          <a:blip r:embed="rId12">
            <a:alphaModFix/>
          </a:blip>
          <a:srcRect b="0" l="0" r="0" t="0"/>
          <a:stretch/>
        </p:blipFill>
        <p:spPr>
          <a:xfrm>
            <a:off x="17847688" y="19799793"/>
            <a:ext cx="6200775" cy="1304925"/>
          </a:xfrm>
          <a:prstGeom prst="rect">
            <a:avLst/>
          </a:prstGeom>
          <a:noFill/>
          <a:ln>
            <a:noFill/>
          </a:ln>
        </p:spPr>
      </p:pic>
      <p:sp>
        <p:nvSpPr>
          <p:cNvPr id="2199" name="Google Shape;2199;g20a2f66c6a9_2_423"/>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RobinRose_76, upstream from DNA primase/helicase and downstream from genes with no know function, and Kelcole_73, upstream from DNA primase/helicase and downstream from MazG-like nucleotide pyrophosphohydrolase.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RobinRose_76, function unknown, e = 5e-42; NCBI, RobinRose, function unknown, e = 1e-53.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65%.</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200" name="Google Shape;2200;g20a2f66c6a9_2_423"/>
          <p:cNvPicPr preferRelativeResize="0"/>
          <p:nvPr/>
        </p:nvPicPr>
        <p:blipFill rotWithShape="1">
          <a:blip r:embed="rId14">
            <a:alphaModFix/>
          </a:blip>
          <a:srcRect b="0" l="0" r="0" t="0"/>
          <a:stretch/>
        </p:blipFill>
        <p:spPr>
          <a:xfrm>
            <a:off x="38222533" y="10404300"/>
            <a:ext cx="3853019" cy="3271926"/>
          </a:xfrm>
          <a:prstGeom prst="rect">
            <a:avLst/>
          </a:prstGeom>
          <a:noFill/>
          <a:ln>
            <a:noFill/>
          </a:ln>
        </p:spPr>
      </p:pic>
      <p:pic>
        <p:nvPicPr>
          <p:cNvPr id="2201" name="Google Shape;2201;g20a2f66c6a9_2_423"/>
          <p:cNvPicPr preferRelativeResize="0"/>
          <p:nvPr/>
        </p:nvPicPr>
        <p:blipFill rotWithShape="1">
          <a:blip r:embed="rId15">
            <a:alphaModFix/>
          </a:blip>
          <a:srcRect b="0" l="0" r="0" t="0"/>
          <a:stretch/>
        </p:blipFill>
        <p:spPr>
          <a:xfrm>
            <a:off x="28716738" y="15048925"/>
            <a:ext cx="8448675" cy="952500"/>
          </a:xfrm>
          <a:prstGeom prst="rect">
            <a:avLst/>
          </a:prstGeom>
          <a:noFill/>
          <a:ln>
            <a:noFill/>
          </a:ln>
        </p:spPr>
      </p:pic>
      <p:pic>
        <p:nvPicPr>
          <p:cNvPr id="2202" name="Google Shape;2202;g20a2f66c6a9_2_423"/>
          <p:cNvPicPr preferRelativeResize="0"/>
          <p:nvPr/>
        </p:nvPicPr>
        <p:blipFill rotWithShape="1">
          <a:blip r:embed="rId16">
            <a:alphaModFix/>
          </a:blip>
          <a:srcRect b="0" l="0" r="0" t="0"/>
          <a:stretch/>
        </p:blipFill>
        <p:spPr>
          <a:xfrm>
            <a:off x="28716750" y="16252721"/>
            <a:ext cx="14090099" cy="1016279"/>
          </a:xfrm>
          <a:prstGeom prst="rect">
            <a:avLst/>
          </a:prstGeom>
          <a:noFill/>
          <a:ln>
            <a:noFill/>
          </a:ln>
        </p:spPr>
      </p:pic>
      <p:pic>
        <p:nvPicPr>
          <p:cNvPr id="2203" name="Google Shape;2203;g20a2f66c6a9_2_423"/>
          <p:cNvPicPr preferRelativeResize="0"/>
          <p:nvPr/>
        </p:nvPicPr>
        <p:blipFill rotWithShape="1">
          <a:blip r:embed="rId17">
            <a:alphaModFix/>
          </a:blip>
          <a:srcRect b="0" l="0" r="0" t="0"/>
          <a:stretch/>
        </p:blipFill>
        <p:spPr>
          <a:xfrm>
            <a:off x="28610277" y="18268925"/>
            <a:ext cx="4993223" cy="3271925"/>
          </a:xfrm>
          <a:prstGeom prst="rect">
            <a:avLst/>
          </a:prstGeom>
          <a:noFill/>
          <a:ln>
            <a:noFill/>
          </a:ln>
        </p:spPr>
      </p:pic>
      <p:pic>
        <p:nvPicPr>
          <p:cNvPr id="2204" name="Google Shape;2204;g20a2f66c6a9_2_423"/>
          <p:cNvPicPr preferRelativeResize="0"/>
          <p:nvPr/>
        </p:nvPicPr>
        <p:blipFill rotWithShape="1">
          <a:blip r:embed="rId18">
            <a:alphaModFix/>
          </a:blip>
          <a:srcRect b="0" l="0" r="0" t="0"/>
          <a:stretch/>
        </p:blipFill>
        <p:spPr>
          <a:xfrm>
            <a:off x="33603500" y="18268936"/>
            <a:ext cx="9203350" cy="1743790"/>
          </a:xfrm>
          <a:prstGeom prst="rect">
            <a:avLst/>
          </a:prstGeom>
          <a:noFill/>
          <a:ln>
            <a:noFill/>
          </a:ln>
        </p:spPr>
      </p:pic>
      <p:pic>
        <p:nvPicPr>
          <p:cNvPr id="2205" name="Google Shape;2205;g20a2f66c6a9_2_423"/>
          <p:cNvPicPr preferRelativeResize="0"/>
          <p:nvPr/>
        </p:nvPicPr>
        <p:blipFill rotWithShape="1">
          <a:blip r:embed="rId19">
            <a:alphaModFix/>
          </a:blip>
          <a:srcRect b="0" l="0" r="0" t="0"/>
          <a:stretch/>
        </p:blipFill>
        <p:spPr>
          <a:xfrm>
            <a:off x="33603500" y="20256928"/>
            <a:ext cx="9203349" cy="2625071"/>
          </a:xfrm>
          <a:prstGeom prst="rect">
            <a:avLst/>
          </a:prstGeom>
          <a:noFill/>
          <a:ln>
            <a:noFill/>
          </a:ln>
        </p:spPr>
      </p:pic>
      <p:sp>
        <p:nvSpPr>
          <p:cNvPr id="2206" name="Google Shape;2206;g20a2f66c6a9_2_423"/>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sp>
        <p:nvSpPr>
          <p:cNvPr id="2212" name="Google Shape;2212;g20a2f66c6a9_2_524"/>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#76 </a:t>
            </a:r>
            <a:r>
              <a:rPr lang="en-US" sz="10080"/>
              <a:t>	Start: </a:t>
            </a:r>
            <a:r>
              <a:rPr lang="en-US" sz="10080">
                <a:solidFill>
                  <a:srgbClr val="0000FF"/>
                </a:solidFill>
              </a:rPr>
              <a:t>49,330</a:t>
            </a:r>
            <a:r>
              <a:rPr lang="en-US" sz="10080"/>
              <a:t>		Stop: </a:t>
            </a:r>
            <a:r>
              <a:rPr lang="en-US" sz="10080">
                <a:solidFill>
                  <a:srgbClr val="0000FF"/>
                </a:solidFill>
              </a:rPr>
              <a:t>47,504</a:t>
            </a:r>
            <a:r>
              <a:rPr lang="en-US" sz="10080"/>
              <a:t>			</a:t>
            </a:r>
            <a:br>
              <a:rPr lang="en-US" sz="10080"/>
            </a:br>
            <a:r>
              <a:rPr lang="en-US" sz="6480"/>
              <a:t>*</a:t>
            </a:r>
            <a:r>
              <a:rPr lang="en-US" sz="7200"/>
              <a:t>Highlight start if changed from original call*</a:t>
            </a:r>
            <a:endParaRPr sz="10080"/>
          </a:p>
        </p:txBody>
      </p:sp>
      <p:sp>
        <p:nvSpPr>
          <p:cNvPr id="2213" name="Google Shape;2213;g20a2f66c6a9_2_524"/>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 however, Glimmer calls it at</a:t>
            </a:r>
            <a:r>
              <a:rPr lang="en-US" sz="4400"/>
              <a:t> </a:t>
            </a:r>
            <a:r>
              <a:rPr lang="en-US" sz="4400">
                <a:solidFill>
                  <a:srgbClr val="0000FF"/>
                </a:solidFill>
              </a:rPr>
              <a:t>49,420, and GeneMark calls it at 49,330. Genemarks call aligns with the coding potential, and with the starterator call, so I’m going to say that is the correct call. </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0" marL="0" rtl="0" algn="l">
              <a:lnSpc>
                <a:spcPct val="90000"/>
              </a:lnSpc>
              <a:spcBef>
                <a:spcPts val="3600"/>
              </a:spcBef>
              <a:spcAft>
                <a:spcPts val="0"/>
              </a:spcAft>
              <a:buClr>
                <a:schemeClr val="dk1"/>
              </a:buClr>
              <a:buSzPts val="4400"/>
              <a:buNone/>
            </a:pPr>
            <a:r>
              <a:rPr lang="en-US" sz="4400">
                <a:solidFill>
                  <a:srgbClr val="0000FF"/>
                </a:solidFill>
              </a:rPr>
              <a:t>         </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0" marL="0" rtl="0" algn="l">
              <a:lnSpc>
                <a:spcPct val="90000"/>
              </a:lnSpc>
              <a:spcBef>
                <a:spcPts val="3600"/>
              </a:spcBef>
              <a:spcAft>
                <a:spcPts val="0"/>
              </a:spcAft>
              <a:buSzPts val="1800"/>
              <a:buNone/>
            </a:pPr>
            <a:r>
              <a:t/>
            </a:r>
            <a:endParaRPr>
              <a:solidFill>
                <a:srgbClr val="0000FF"/>
              </a:solidFill>
            </a:endParaRPr>
          </a:p>
          <a:p>
            <a:pPr indent="0" lvl="0" marL="0" rtl="0" algn="l">
              <a:lnSpc>
                <a:spcPct val="90000"/>
              </a:lnSpc>
              <a:spcBef>
                <a:spcPts val="3600"/>
              </a:spcBef>
              <a:spcAft>
                <a:spcPts val="0"/>
              </a:spcAft>
              <a:buSzPts val="1800"/>
              <a:buNone/>
            </a:pPr>
            <a:r>
              <a:t/>
            </a:r>
            <a:endParaRPr>
              <a:solidFill>
                <a:srgbClr val="0000FF"/>
              </a:solidFill>
            </a:endParaRPr>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Kelcoloe are the most similar.</a:t>
            </a:r>
            <a:endParaRPr sz="4800">
              <a:solidFill>
                <a:srgbClr val="0000FF"/>
              </a:solidFill>
            </a:endParaRPr>
          </a:p>
          <a:p>
            <a:pPr indent="0" lvl="0" marL="45720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2214" name="Google Shape;2214;g20a2f66c6a9_2_524"/>
          <p:cNvSpPr txBox="1"/>
          <p:nvPr/>
        </p:nvSpPr>
        <p:spPr>
          <a:xfrm>
            <a:off x="14090069"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Unknown</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GeneMark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z=2.944, final=-3.173</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Tempo, Kelcole, 1:1, e-values: 0.0, 0.0</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RobinRose, 1:1, e-values: 0.0</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No, and only called 18.4% of the time when present. On track 13, second to Fregley.</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highlight>
                  <a:srgbClr val="FFFF00"/>
                </a:highlight>
                <a:latin typeface="Calibri"/>
                <a:ea typeface="Calibri"/>
                <a:cs typeface="Calibri"/>
                <a:sym typeface="Calibri"/>
              </a:rPr>
              <a:t>75 bp gap</a:t>
            </a:r>
            <a:r>
              <a:rPr b="0" i="0" lang="en-US" sz="4400" u="none" cap="none" strike="noStrike">
                <a:solidFill>
                  <a:srgbClr val="0000FF"/>
                </a:solidFill>
                <a:latin typeface="Calibri"/>
                <a:ea typeface="Calibri"/>
                <a:cs typeface="Calibri"/>
                <a:sym typeface="Calibri"/>
              </a:rPr>
              <a:t>, seems to have lots of coding potential</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rgbClr val="0000FF"/>
              </a:solidFill>
              <a:latin typeface="Calibri"/>
              <a:ea typeface="Calibri"/>
              <a:cs typeface="Calibri"/>
              <a:sym typeface="Calibri"/>
            </a:endParaRPr>
          </a:p>
        </p:txBody>
      </p:sp>
      <p:sp>
        <p:nvSpPr>
          <p:cNvPr id="2215" name="Google Shape;2215;g20a2f66c6a9_2_524"/>
          <p:cNvSpPr txBox="1"/>
          <p:nvPr/>
        </p:nvSpPr>
        <p:spPr>
          <a:xfrm>
            <a:off x="28881848"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1" i="0" sz="28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RobinRose_77 and Tempo_76. Located upstream of DNA Primase, and downstream of genes with no known function.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RobinRose_77, Membrane Protein, NCBI, e=0.0/Tempo_76, NKF, PhagesDB, e=0.0.</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Cell Wall Surface Anchor Protein, prob=94.18%, e=0.1, coverage=60%. E-value is way too small to be significant.</a:t>
            </a:r>
            <a:endParaRPr b="0" i="0" sz="4400" u="none" cap="none" strike="noStrike">
              <a:solidFill>
                <a:srgbClr val="0000FF"/>
              </a:solidFill>
              <a:latin typeface="Calibri"/>
              <a:ea typeface="Calibri"/>
              <a:cs typeface="Calibri"/>
              <a:sym typeface="Calibri"/>
            </a:endParaRPr>
          </a:p>
        </p:txBody>
      </p:sp>
      <p:pic>
        <p:nvPicPr>
          <p:cNvPr id="2216" name="Google Shape;2216;g20a2f66c6a9_2_524"/>
          <p:cNvPicPr preferRelativeResize="0"/>
          <p:nvPr/>
        </p:nvPicPr>
        <p:blipFill rotWithShape="1">
          <a:blip r:embed="rId4">
            <a:alphaModFix/>
          </a:blip>
          <a:srcRect b="0" l="0" r="0" t="0"/>
          <a:stretch/>
        </p:blipFill>
        <p:spPr>
          <a:xfrm>
            <a:off x="768913" y="7629972"/>
            <a:ext cx="5715000" cy="847725"/>
          </a:xfrm>
          <a:prstGeom prst="rect">
            <a:avLst/>
          </a:prstGeom>
          <a:noFill/>
          <a:ln>
            <a:noFill/>
          </a:ln>
        </p:spPr>
      </p:pic>
      <p:pic>
        <p:nvPicPr>
          <p:cNvPr id="2217" name="Google Shape;2217;g20a2f66c6a9_2_524"/>
          <p:cNvPicPr preferRelativeResize="0"/>
          <p:nvPr/>
        </p:nvPicPr>
        <p:blipFill rotWithShape="1">
          <a:blip r:embed="rId5">
            <a:alphaModFix/>
          </a:blip>
          <a:srcRect b="0" l="0" r="0" t="0"/>
          <a:stretch/>
        </p:blipFill>
        <p:spPr>
          <a:xfrm>
            <a:off x="768932" y="10895027"/>
            <a:ext cx="3907829" cy="2177425"/>
          </a:xfrm>
          <a:prstGeom prst="rect">
            <a:avLst/>
          </a:prstGeom>
          <a:noFill/>
          <a:ln>
            <a:noFill/>
          </a:ln>
        </p:spPr>
      </p:pic>
      <p:pic>
        <p:nvPicPr>
          <p:cNvPr id="2218" name="Google Shape;2218;g20a2f66c6a9_2_524"/>
          <p:cNvPicPr preferRelativeResize="0"/>
          <p:nvPr/>
        </p:nvPicPr>
        <p:blipFill rotWithShape="1">
          <a:blip r:embed="rId6">
            <a:alphaModFix/>
          </a:blip>
          <a:srcRect b="0" l="0" r="0" t="0"/>
          <a:stretch/>
        </p:blipFill>
        <p:spPr>
          <a:xfrm>
            <a:off x="768932" y="15818402"/>
            <a:ext cx="7750629" cy="847725"/>
          </a:xfrm>
          <a:prstGeom prst="rect">
            <a:avLst/>
          </a:prstGeom>
          <a:noFill/>
          <a:ln>
            <a:noFill/>
          </a:ln>
        </p:spPr>
      </p:pic>
      <p:pic>
        <p:nvPicPr>
          <p:cNvPr id="2219" name="Google Shape;2219;g20a2f66c6a9_2_524"/>
          <p:cNvPicPr preferRelativeResize="0"/>
          <p:nvPr/>
        </p:nvPicPr>
        <p:blipFill rotWithShape="1">
          <a:blip r:embed="rId7">
            <a:alphaModFix/>
          </a:blip>
          <a:srcRect b="0" l="0" r="0" t="0"/>
          <a:stretch/>
        </p:blipFill>
        <p:spPr>
          <a:xfrm>
            <a:off x="768925" y="17613446"/>
            <a:ext cx="9287703" cy="549522"/>
          </a:xfrm>
          <a:prstGeom prst="rect">
            <a:avLst/>
          </a:prstGeom>
          <a:noFill/>
          <a:ln>
            <a:noFill/>
          </a:ln>
        </p:spPr>
      </p:pic>
      <p:pic>
        <p:nvPicPr>
          <p:cNvPr id="2220" name="Google Shape;2220;g20a2f66c6a9_2_524"/>
          <p:cNvPicPr preferRelativeResize="0"/>
          <p:nvPr/>
        </p:nvPicPr>
        <p:blipFill rotWithShape="1">
          <a:blip r:embed="rId8">
            <a:alphaModFix/>
          </a:blip>
          <a:srcRect b="0" l="0" r="0" t="0"/>
          <a:stretch/>
        </p:blipFill>
        <p:spPr>
          <a:xfrm>
            <a:off x="14662988" y="10895022"/>
            <a:ext cx="5210175" cy="1323975"/>
          </a:xfrm>
          <a:prstGeom prst="rect">
            <a:avLst/>
          </a:prstGeom>
          <a:noFill/>
          <a:ln>
            <a:noFill/>
          </a:ln>
        </p:spPr>
      </p:pic>
      <p:pic>
        <p:nvPicPr>
          <p:cNvPr id="2221" name="Google Shape;2221;g20a2f66c6a9_2_524"/>
          <p:cNvPicPr preferRelativeResize="0"/>
          <p:nvPr/>
        </p:nvPicPr>
        <p:blipFill rotWithShape="1">
          <a:blip r:embed="rId9">
            <a:alphaModFix/>
          </a:blip>
          <a:srcRect b="0" l="0" r="0" t="0"/>
          <a:stretch/>
        </p:blipFill>
        <p:spPr>
          <a:xfrm>
            <a:off x="14715376" y="12425897"/>
            <a:ext cx="5105400" cy="1476375"/>
          </a:xfrm>
          <a:prstGeom prst="rect">
            <a:avLst/>
          </a:prstGeom>
          <a:noFill/>
          <a:ln>
            <a:noFill/>
          </a:ln>
        </p:spPr>
      </p:pic>
      <p:pic>
        <p:nvPicPr>
          <p:cNvPr id="2222" name="Google Shape;2222;g20a2f66c6a9_2_524"/>
          <p:cNvPicPr preferRelativeResize="0"/>
          <p:nvPr/>
        </p:nvPicPr>
        <p:blipFill rotWithShape="1">
          <a:blip r:embed="rId10">
            <a:alphaModFix/>
          </a:blip>
          <a:srcRect b="0" l="0" r="0" t="0"/>
          <a:stretch/>
        </p:blipFill>
        <p:spPr>
          <a:xfrm>
            <a:off x="19873163" y="11192122"/>
            <a:ext cx="6315075" cy="2028825"/>
          </a:xfrm>
          <a:prstGeom prst="rect">
            <a:avLst/>
          </a:prstGeom>
          <a:noFill/>
          <a:ln>
            <a:noFill/>
          </a:ln>
        </p:spPr>
      </p:pic>
      <p:pic>
        <p:nvPicPr>
          <p:cNvPr id="2223" name="Google Shape;2223;g20a2f66c6a9_2_524"/>
          <p:cNvPicPr preferRelativeResize="0"/>
          <p:nvPr/>
        </p:nvPicPr>
        <p:blipFill rotWithShape="1">
          <a:blip r:embed="rId11">
            <a:alphaModFix/>
          </a:blip>
          <a:srcRect b="0" l="0" r="0" t="0"/>
          <a:stretch/>
        </p:blipFill>
        <p:spPr>
          <a:xfrm>
            <a:off x="14635351" y="20793172"/>
            <a:ext cx="5265471" cy="3554829"/>
          </a:xfrm>
          <a:prstGeom prst="rect">
            <a:avLst/>
          </a:prstGeom>
          <a:noFill/>
          <a:ln>
            <a:noFill/>
          </a:ln>
        </p:spPr>
      </p:pic>
      <p:pic>
        <p:nvPicPr>
          <p:cNvPr id="2224" name="Google Shape;2224;g20a2f66c6a9_2_524"/>
          <p:cNvPicPr preferRelativeResize="0"/>
          <p:nvPr/>
        </p:nvPicPr>
        <p:blipFill rotWithShape="1">
          <a:blip r:embed="rId12">
            <a:alphaModFix/>
          </a:blip>
          <a:srcRect b="0" l="0" r="0" t="0"/>
          <a:stretch/>
        </p:blipFill>
        <p:spPr>
          <a:xfrm>
            <a:off x="32510788" y="11621009"/>
            <a:ext cx="6438357" cy="3554827"/>
          </a:xfrm>
          <a:prstGeom prst="rect">
            <a:avLst/>
          </a:prstGeom>
          <a:noFill/>
          <a:ln>
            <a:noFill/>
          </a:ln>
        </p:spPr>
      </p:pic>
      <p:pic>
        <p:nvPicPr>
          <p:cNvPr id="2225" name="Google Shape;2225;g20a2f66c6a9_2_524"/>
          <p:cNvPicPr preferRelativeResize="0"/>
          <p:nvPr/>
        </p:nvPicPr>
        <p:blipFill rotWithShape="1">
          <a:blip r:embed="rId6">
            <a:alphaModFix/>
          </a:blip>
          <a:srcRect b="0" l="0" r="0" t="0"/>
          <a:stretch/>
        </p:blipFill>
        <p:spPr>
          <a:xfrm>
            <a:off x="31367282" y="17464340"/>
            <a:ext cx="7750629" cy="847725"/>
          </a:xfrm>
          <a:prstGeom prst="rect">
            <a:avLst/>
          </a:prstGeom>
          <a:noFill/>
          <a:ln>
            <a:noFill/>
          </a:ln>
        </p:spPr>
      </p:pic>
      <p:pic>
        <p:nvPicPr>
          <p:cNvPr id="2226" name="Google Shape;2226;g20a2f66c6a9_2_524"/>
          <p:cNvPicPr preferRelativeResize="0"/>
          <p:nvPr/>
        </p:nvPicPr>
        <p:blipFill rotWithShape="1">
          <a:blip r:embed="rId7">
            <a:alphaModFix/>
          </a:blip>
          <a:srcRect b="0" l="0" r="0" t="0"/>
          <a:stretch/>
        </p:blipFill>
        <p:spPr>
          <a:xfrm>
            <a:off x="30838050" y="18682734"/>
            <a:ext cx="9287703" cy="549522"/>
          </a:xfrm>
          <a:prstGeom prst="rect">
            <a:avLst/>
          </a:prstGeom>
          <a:noFill/>
          <a:ln>
            <a:noFill/>
          </a:ln>
        </p:spPr>
      </p:pic>
      <p:pic>
        <p:nvPicPr>
          <p:cNvPr id="2227" name="Google Shape;2227;g20a2f66c6a9_2_524"/>
          <p:cNvPicPr preferRelativeResize="0"/>
          <p:nvPr/>
        </p:nvPicPr>
        <p:blipFill rotWithShape="1">
          <a:blip r:embed="rId13">
            <a:alphaModFix/>
          </a:blip>
          <a:srcRect b="0" l="0" r="0" t="0"/>
          <a:stretch/>
        </p:blipFill>
        <p:spPr>
          <a:xfrm>
            <a:off x="29745475" y="21920050"/>
            <a:ext cx="13376220" cy="1301075"/>
          </a:xfrm>
          <a:prstGeom prst="rect">
            <a:avLst/>
          </a:prstGeom>
          <a:noFill/>
          <a:ln>
            <a:noFill/>
          </a:ln>
        </p:spPr>
      </p:pic>
      <p:pic>
        <p:nvPicPr>
          <p:cNvPr id="2228" name="Google Shape;2228;g20a2f66c6a9_2_524"/>
          <p:cNvPicPr preferRelativeResize="0"/>
          <p:nvPr/>
        </p:nvPicPr>
        <p:blipFill rotWithShape="1">
          <a:blip r:embed="rId14">
            <a:alphaModFix/>
          </a:blip>
          <a:srcRect b="0" l="0" r="0" t="0"/>
          <a:stretch/>
        </p:blipFill>
        <p:spPr>
          <a:xfrm>
            <a:off x="29745463" y="23572372"/>
            <a:ext cx="2533650" cy="2705100"/>
          </a:xfrm>
          <a:prstGeom prst="rect">
            <a:avLst/>
          </a:prstGeom>
          <a:noFill/>
          <a:ln>
            <a:noFill/>
          </a:ln>
        </p:spPr>
      </p:pic>
      <p:pic>
        <p:nvPicPr>
          <p:cNvPr id="2229" name="Google Shape;2229;g20a2f66c6a9_2_524"/>
          <p:cNvPicPr preferRelativeResize="0"/>
          <p:nvPr/>
        </p:nvPicPr>
        <p:blipFill rotWithShape="1">
          <a:blip r:embed="rId15">
            <a:alphaModFix/>
          </a:blip>
          <a:srcRect b="0" l="0" r="0" t="0"/>
          <a:stretch/>
        </p:blipFill>
        <p:spPr>
          <a:xfrm>
            <a:off x="32510788" y="23524934"/>
            <a:ext cx="10525807" cy="3204066"/>
          </a:xfrm>
          <a:prstGeom prst="rect">
            <a:avLst/>
          </a:prstGeom>
          <a:noFill/>
          <a:ln>
            <a:noFill/>
          </a:ln>
        </p:spPr>
      </p:pic>
      <p:pic>
        <p:nvPicPr>
          <p:cNvPr id="2230" name="Google Shape;2230;g20a2f66c6a9_2_524"/>
          <p:cNvPicPr preferRelativeResize="0"/>
          <p:nvPr/>
        </p:nvPicPr>
        <p:blipFill rotWithShape="1">
          <a:blip r:embed="rId16">
            <a:alphaModFix/>
          </a:blip>
          <a:srcRect b="0" l="0" r="0" t="0"/>
          <a:stretch/>
        </p:blipFill>
        <p:spPr>
          <a:xfrm>
            <a:off x="29235538" y="5597400"/>
            <a:ext cx="10626438" cy="2032574"/>
          </a:xfrm>
          <a:prstGeom prst="rect">
            <a:avLst/>
          </a:prstGeom>
          <a:noFill/>
          <a:ln>
            <a:noFill/>
          </a:ln>
        </p:spPr>
      </p:pic>
      <p:pic>
        <p:nvPicPr>
          <p:cNvPr id="2231" name="Google Shape;2231;g20a2f66c6a9_2_524"/>
          <p:cNvPicPr preferRelativeResize="0"/>
          <p:nvPr/>
        </p:nvPicPr>
        <p:blipFill rotWithShape="1">
          <a:blip r:embed="rId17">
            <a:alphaModFix/>
          </a:blip>
          <a:srcRect b="0" l="0" r="0" t="0"/>
          <a:stretch/>
        </p:blipFill>
        <p:spPr>
          <a:xfrm>
            <a:off x="15248638" y="6221450"/>
            <a:ext cx="9515475" cy="1724025"/>
          </a:xfrm>
          <a:prstGeom prst="rect">
            <a:avLst/>
          </a:prstGeom>
          <a:noFill/>
          <a:ln>
            <a:noFill/>
          </a:ln>
        </p:spPr>
      </p:pic>
      <p:pic>
        <p:nvPicPr>
          <p:cNvPr id="2232" name="Google Shape;2232;g20a2f66c6a9_2_524"/>
          <p:cNvPicPr preferRelativeResize="0"/>
          <p:nvPr/>
        </p:nvPicPr>
        <p:blipFill rotWithShape="1">
          <a:blip r:embed="rId18">
            <a:alphaModFix/>
          </a:blip>
          <a:srcRect b="0" l="0" r="0" t="0"/>
          <a:stretch/>
        </p:blipFill>
        <p:spPr>
          <a:xfrm>
            <a:off x="15060875" y="16864275"/>
            <a:ext cx="7143750" cy="1447800"/>
          </a:xfrm>
          <a:prstGeom prst="rect">
            <a:avLst/>
          </a:prstGeom>
          <a:noFill/>
          <a:ln>
            <a:noFill/>
          </a:ln>
        </p:spPr>
      </p:pic>
      <p:pic>
        <p:nvPicPr>
          <p:cNvPr id="2233" name="Google Shape;2233;g20a2f66c6a9_2_524"/>
          <p:cNvPicPr preferRelativeResize="0"/>
          <p:nvPr/>
        </p:nvPicPr>
        <p:blipFill rotWithShape="1">
          <a:blip r:embed="rId19">
            <a:alphaModFix/>
          </a:blip>
          <a:srcRect b="0" l="0" r="0" t="0"/>
          <a:stretch/>
        </p:blipFill>
        <p:spPr>
          <a:xfrm>
            <a:off x="22204613" y="16467588"/>
            <a:ext cx="6048375" cy="2543175"/>
          </a:xfrm>
          <a:prstGeom prst="rect">
            <a:avLst/>
          </a:prstGeom>
          <a:noFill/>
          <a:ln>
            <a:noFill/>
          </a:ln>
        </p:spPr>
      </p:pic>
      <p:pic>
        <p:nvPicPr>
          <p:cNvPr id="2234" name="Google Shape;2234;g20a2f66c6a9_2_524"/>
          <p:cNvPicPr preferRelativeResize="0"/>
          <p:nvPr/>
        </p:nvPicPr>
        <p:blipFill rotWithShape="1">
          <a:blip r:embed="rId20">
            <a:alphaModFix/>
          </a:blip>
          <a:srcRect b="0" l="0" r="0" t="0"/>
          <a:stretch/>
        </p:blipFill>
        <p:spPr>
          <a:xfrm>
            <a:off x="15260688" y="18506452"/>
            <a:ext cx="6315075" cy="1316067"/>
          </a:xfrm>
          <a:prstGeom prst="rect">
            <a:avLst/>
          </a:prstGeom>
          <a:noFill/>
          <a:ln>
            <a:noFill/>
          </a:ln>
        </p:spPr>
      </p:pic>
      <p:sp>
        <p:nvSpPr>
          <p:cNvPr id="2235" name="Google Shape;2235;g20a2f66c6a9_2_524"/>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0" name="Shape 2240"/>
        <p:cNvGrpSpPr/>
        <p:nvPr/>
      </p:nvGrpSpPr>
      <p:grpSpPr>
        <a:xfrm>
          <a:off x="0" y="0"/>
          <a:ext cx="0" cy="0"/>
          <a:chOff x="0" y="0"/>
          <a:chExt cx="0" cy="0"/>
        </a:xfrm>
      </p:grpSpPr>
      <p:sp>
        <p:nvSpPr>
          <p:cNvPr id="2241" name="Google Shape;2241;g20a2f66c6a9_0_51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#77</a:t>
            </a:r>
            <a:r>
              <a:rPr lang="en-US" sz="10080"/>
              <a:t>	Start:	</a:t>
            </a:r>
            <a:r>
              <a:rPr lang="en-US" sz="10080">
                <a:solidFill>
                  <a:srgbClr val="0B5394"/>
                </a:solidFill>
              </a:rPr>
              <a:t>49777</a:t>
            </a:r>
            <a:r>
              <a:rPr lang="en-US" sz="10080"/>
              <a:t>	Stop: </a:t>
            </a:r>
            <a:r>
              <a:rPr lang="en-US" sz="10080">
                <a:solidFill>
                  <a:srgbClr val="0B5394"/>
                </a:solidFill>
              </a:rPr>
              <a:t>49496</a:t>
            </a:r>
            <a:r>
              <a:rPr lang="en-US" sz="10080"/>
              <a:t>			</a:t>
            </a:r>
            <a:br>
              <a:rPr lang="en-US" sz="10080"/>
            </a:br>
            <a:r>
              <a:rPr lang="en-US" sz="6480"/>
              <a:t>*</a:t>
            </a:r>
            <a:r>
              <a:rPr lang="en-US" sz="7200"/>
              <a:t>Highlight start if changed from original call*</a:t>
            </a:r>
            <a:endParaRPr sz="10080"/>
          </a:p>
        </p:txBody>
      </p:sp>
      <p:sp>
        <p:nvSpPr>
          <p:cNvPr id="2242" name="Google Shape;2242;g20a2f66c6a9_0_51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favored by Glimmer</a:t>
            </a:r>
            <a:endParaRPr sz="4400"/>
          </a:p>
          <a:p>
            <a:pPr indent="0" lvl="0" marL="45720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sz="4400"/>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2243" name="Google Shape;2243;g20a2f66c6a9_0_518"/>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3.178, final= -2.297</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Tempo- Evalue: 8e-61,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4e-47,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-17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244" name="Google Shape;2244;g20a2f66c6a9_0_518"/>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Tempo_77 and OneinaGillian_75 ,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Tempo_77, e= 4e-47,  function unknown, phagesdb;  Phage OneinaGillian,, hypothetical protein, e= 3e-60,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v</a:t>
            </a:r>
            <a:endParaRPr b="1" i="0" sz="6600" u="none" cap="none" strike="noStrike">
              <a:solidFill>
                <a:schemeClr val="dk1"/>
              </a:solidFill>
              <a:latin typeface="Calibri"/>
              <a:ea typeface="Calibri"/>
              <a:cs typeface="Calibri"/>
              <a:sym typeface="Calibri"/>
            </a:endParaRPr>
          </a:p>
        </p:txBody>
      </p:sp>
      <p:pic>
        <p:nvPicPr>
          <p:cNvPr id="2245" name="Google Shape;2245;g20a2f66c6a9_0_518"/>
          <p:cNvPicPr preferRelativeResize="0"/>
          <p:nvPr/>
        </p:nvPicPr>
        <p:blipFill rotWithShape="1">
          <a:blip r:embed="rId4">
            <a:alphaModFix/>
          </a:blip>
          <a:srcRect b="0" l="0" r="0" t="0"/>
          <a:stretch/>
        </p:blipFill>
        <p:spPr>
          <a:xfrm>
            <a:off x="768925" y="5253451"/>
            <a:ext cx="9907325" cy="1341100"/>
          </a:xfrm>
          <a:prstGeom prst="rect">
            <a:avLst/>
          </a:prstGeom>
          <a:noFill/>
          <a:ln>
            <a:noFill/>
          </a:ln>
        </p:spPr>
      </p:pic>
      <p:pic>
        <p:nvPicPr>
          <p:cNvPr id="2246" name="Google Shape;2246;g20a2f66c6a9_0_518"/>
          <p:cNvPicPr preferRelativeResize="0"/>
          <p:nvPr/>
        </p:nvPicPr>
        <p:blipFill rotWithShape="1">
          <a:blip r:embed="rId5">
            <a:alphaModFix/>
          </a:blip>
          <a:srcRect b="0" l="0" r="0" t="0"/>
          <a:stretch/>
        </p:blipFill>
        <p:spPr>
          <a:xfrm>
            <a:off x="768922" y="7598916"/>
            <a:ext cx="2086450" cy="2980650"/>
          </a:xfrm>
          <a:prstGeom prst="rect">
            <a:avLst/>
          </a:prstGeom>
          <a:noFill/>
          <a:ln>
            <a:noFill/>
          </a:ln>
        </p:spPr>
      </p:pic>
      <p:pic>
        <p:nvPicPr>
          <p:cNvPr id="2247" name="Google Shape;2247;g20a2f66c6a9_0_518"/>
          <p:cNvPicPr preferRelativeResize="0"/>
          <p:nvPr/>
        </p:nvPicPr>
        <p:blipFill rotWithShape="1">
          <a:blip r:embed="rId6">
            <a:alphaModFix/>
          </a:blip>
          <a:srcRect b="0" l="0" r="0" t="0"/>
          <a:stretch/>
        </p:blipFill>
        <p:spPr>
          <a:xfrm>
            <a:off x="152400" y="12865598"/>
            <a:ext cx="11957876" cy="1139325"/>
          </a:xfrm>
          <a:prstGeom prst="rect">
            <a:avLst/>
          </a:prstGeom>
          <a:noFill/>
          <a:ln>
            <a:noFill/>
          </a:ln>
        </p:spPr>
      </p:pic>
      <p:pic>
        <p:nvPicPr>
          <p:cNvPr id="2248" name="Google Shape;2248;g20a2f66c6a9_0_518"/>
          <p:cNvPicPr preferRelativeResize="0"/>
          <p:nvPr/>
        </p:nvPicPr>
        <p:blipFill rotWithShape="1">
          <a:blip r:embed="rId7">
            <a:alphaModFix/>
          </a:blip>
          <a:srcRect b="0" l="0" r="0" t="0"/>
          <a:stretch/>
        </p:blipFill>
        <p:spPr>
          <a:xfrm>
            <a:off x="152398" y="16504968"/>
            <a:ext cx="10413733" cy="1940662"/>
          </a:xfrm>
          <a:prstGeom prst="rect">
            <a:avLst/>
          </a:prstGeom>
          <a:noFill/>
          <a:ln>
            <a:noFill/>
          </a:ln>
        </p:spPr>
      </p:pic>
      <p:pic>
        <p:nvPicPr>
          <p:cNvPr id="2249" name="Google Shape;2249;g20a2f66c6a9_0_518"/>
          <p:cNvPicPr preferRelativeResize="0"/>
          <p:nvPr/>
        </p:nvPicPr>
        <p:blipFill rotWithShape="1">
          <a:blip r:embed="rId8">
            <a:alphaModFix/>
          </a:blip>
          <a:srcRect b="0" l="0" r="0" t="0"/>
          <a:stretch/>
        </p:blipFill>
        <p:spPr>
          <a:xfrm>
            <a:off x="14090103" y="5493909"/>
            <a:ext cx="9467850" cy="2105025"/>
          </a:xfrm>
          <a:prstGeom prst="rect">
            <a:avLst/>
          </a:prstGeom>
          <a:noFill/>
          <a:ln>
            <a:noFill/>
          </a:ln>
        </p:spPr>
      </p:pic>
      <p:pic>
        <p:nvPicPr>
          <p:cNvPr id="2250" name="Google Shape;2250;g20a2f66c6a9_0_518"/>
          <p:cNvPicPr preferRelativeResize="0"/>
          <p:nvPr/>
        </p:nvPicPr>
        <p:blipFill rotWithShape="1">
          <a:blip r:embed="rId9">
            <a:alphaModFix/>
          </a:blip>
          <a:srcRect b="0" l="0" r="0" t="0"/>
          <a:stretch/>
        </p:blipFill>
        <p:spPr>
          <a:xfrm>
            <a:off x="13092553" y="11195059"/>
            <a:ext cx="7400925" cy="2809875"/>
          </a:xfrm>
          <a:prstGeom prst="rect">
            <a:avLst/>
          </a:prstGeom>
          <a:noFill/>
          <a:ln>
            <a:noFill/>
          </a:ln>
        </p:spPr>
      </p:pic>
      <p:pic>
        <p:nvPicPr>
          <p:cNvPr id="2251" name="Google Shape;2251;g20a2f66c6a9_0_518"/>
          <p:cNvPicPr preferRelativeResize="0"/>
          <p:nvPr/>
        </p:nvPicPr>
        <p:blipFill rotWithShape="1">
          <a:blip r:embed="rId10">
            <a:alphaModFix/>
          </a:blip>
          <a:srcRect b="0" l="0" r="0" t="0"/>
          <a:stretch/>
        </p:blipFill>
        <p:spPr>
          <a:xfrm>
            <a:off x="20976878" y="11338109"/>
            <a:ext cx="5124450" cy="2009775"/>
          </a:xfrm>
          <a:prstGeom prst="rect">
            <a:avLst/>
          </a:prstGeom>
          <a:noFill/>
          <a:ln>
            <a:noFill/>
          </a:ln>
        </p:spPr>
      </p:pic>
      <p:pic>
        <p:nvPicPr>
          <p:cNvPr id="2252" name="Google Shape;2252;g20a2f66c6a9_0_518"/>
          <p:cNvPicPr preferRelativeResize="0"/>
          <p:nvPr/>
        </p:nvPicPr>
        <p:blipFill rotWithShape="1">
          <a:blip r:embed="rId11">
            <a:alphaModFix/>
          </a:blip>
          <a:srcRect b="0" l="0" r="0" t="0"/>
          <a:stretch/>
        </p:blipFill>
        <p:spPr>
          <a:xfrm>
            <a:off x="12614728" y="15247259"/>
            <a:ext cx="7448550" cy="2886075"/>
          </a:xfrm>
          <a:prstGeom prst="rect">
            <a:avLst/>
          </a:prstGeom>
          <a:noFill/>
          <a:ln>
            <a:noFill/>
          </a:ln>
        </p:spPr>
      </p:pic>
      <p:pic>
        <p:nvPicPr>
          <p:cNvPr id="2253" name="Google Shape;2253;g20a2f66c6a9_0_518"/>
          <p:cNvPicPr preferRelativeResize="0"/>
          <p:nvPr/>
        </p:nvPicPr>
        <p:blipFill rotWithShape="1">
          <a:blip r:embed="rId12">
            <a:alphaModFix/>
          </a:blip>
          <a:srcRect b="0" l="0" r="0" t="0"/>
          <a:stretch/>
        </p:blipFill>
        <p:spPr>
          <a:xfrm>
            <a:off x="20063275" y="15139726"/>
            <a:ext cx="7846748" cy="596900"/>
          </a:xfrm>
          <a:prstGeom prst="rect">
            <a:avLst/>
          </a:prstGeom>
          <a:noFill/>
          <a:ln>
            <a:noFill/>
          </a:ln>
        </p:spPr>
      </p:pic>
      <p:pic>
        <p:nvPicPr>
          <p:cNvPr id="2254" name="Google Shape;2254;g20a2f66c6a9_0_518"/>
          <p:cNvPicPr preferRelativeResize="0"/>
          <p:nvPr/>
        </p:nvPicPr>
        <p:blipFill rotWithShape="1">
          <a:blip r:embed="rId13">
            <a:alphaModFix/>
          </a:blip>
          <a:srcRect b="0" l="0" r="0" t="0"/>
          <a:stretch/>
        </p:blipFill>
        <p:spPr>
          <a:xfrm>
            <a:off x="20063275" y="16233018"/>
            <a:ext cx="7638478" cy="1139325"/>
          </a:xfrm>
          <a:prstGeom prst="rect">
            <a:avLst/>
          </a:prstGeom>
          <a:noFill/>
          <a:ln>
            <a:noFill/>
          </a:ln>
        </p:spPr>
      </p:pic>
      <p:pic>
        <p:nvPicPr>
          <p:cNvPr id="2255" name="Google Shape;2255;g20a2f66c6a9_0_518"/>
          <p:cNvPicPr preferRelativeResize="0"/>
          <p:nvPr/>
        </p:nvPicPr>
        <p:blipFill rotWithShape="1">
          <a:blip r:embed="rId14">
            <a:alphaModFix/>
          </a:blip>
          <a:srcRect b="0" l="0" r="0" t="0"/>
          <a:stretch/>
        </p:blipFill>
        <p:spPr>
          <a:xfrm>
            <a:off x="37634925" y="8693650"/>
            <a:ext cx="4057650" cy="4171950"/>
          </a:xfrm>
          <a:prstGeom prst="rect">
            <a:avLst/>
          </a:prstGeom>
          <a:noFill/>
          <a:ln>
            <a:noFill/>
          </a:ln>
        </p:spPr>
      </p:pic>
      <p:pic>
        <p:nvPicPr>
          <p:cNvPr id="2256" name="Google Shape;2256;g20a2f66c6a9_0_518"/>
          <p:cNvPicPr preferRelativeResize="0"/>
          <p:nvPr/>
        </p:nvPicPr>
        <p:blipFill rotWithShape="1">
          <a:blip r:embed="rId15">
            <a:alphaModFix/>
          </a:blip>
          <a:srcRect b="0" l="0" r="0" t="0"/>
          <a:stretch/>
        </p:blipFill>
        <p:spPr>
          <a:xfrm>
            <a:off x="27086125" y="15139725"/>
            <a:ext cx="8386024" cy="1218700"/>
          </a:xfrm>
          <a:prstGeom prst="rect">
            <a:avLst/>
          </a:prstGeom>
          <a:noFill/>
          <a:ln>
            <a:noFill/>
          </a:ln>
        </p:spPr>
      </p:pic>
      <p:pic>
        <p:nvPicPr>
          <p:cNvPr id="2257" name="Google Shape;2257;g20a2f66c6a9_0_518"/>
          <p:cNvPicPr preferRelativeResize="0"/>
          <p:nvPr/>
        </p:nvPicPr>
        <p:blipFill rotWithShape="1">
          <a:blip r:embed="rId16">
            <a:alphaModFix/>
          </a:blip>
          <a:srcRect b="0" l="0" r="0" t="0"/>
          <a:stretch/>
        </p:blipFill>
        <p:spPr>
          <a:xfrm>
            <a:off x="36044453" y="15139716"/>
            <a:ext cx="7846750" cy="1218706"/>
          </a:xfrm>
          <a:prstGeom prst="rect">
            <a:avLst/>
          </a:prstGeom>
          <a:noFill/>
          <a:ln>
            <a:noFill/>
          </a:ln>
        </p:spPr>
      </p:pic>
      <p:pic>
        <p:nvPicPr>
          <p:cNvPr id="2258" name="Google Shape;2258;g20a2f66c6a9_0_518"/>
          <p:cNvPicPr preferRelativeResize="0"/>
          <p:nvPr/>
        </p:nvPicPr>
        <p:blipFill rotWithShape="1">
          <a:blip r:embed="rId17">
            <a:alphaModFix/>
          </a:blip>
          <a:srcRect b="0" l="0" r="0" t="0"/>
          <a:stretch/>
        </p:blipFill>
        <p:spPr>
          <a:xfrm>
            <a:off x="27806080" y="17917354"/>
            <a:ext cx="6203402" cy="2105025"/>
          </a:xfrm>
          <a:prstGeom prst="rect">
            <a:avLst/>
          </a:prstGeom>
          <a:noFill/>
          <a:ln>
            <a:noFill/>
          </a:ln>
        </p:spPr>
      </p:pic>
      <p:pic>
        <p:nvPicPr>
          <p:cNvPr id="2259" name="Google Shape;2259;g20a2f66c6a9_0_518"/>
          <p:cNvPicPr preferRelativeResize="0"/>
          <p:nvPr/>
        </p:nvPicPr>
        <p:blipFill rotWithShape="1">
          <a:blip r:embed="rId18">
            <a:alphaModFix/>
          </a:blip>
          <a:srcRect b="0" l="0" r="0" t="0"/>
          <a:stretch/>
        </p:blipFill>
        <p:spPr>
          <a:xfrm>
            <a:off x="34752178" y="17497759"/>
            <a:ext cx="5109775" cy="3602192"/>
          </a:xfrm>
          <a:prstGeom prst="rect">
            <a:avLst/>
          </a:prstGeom>
          <a:noFill/>
          <a:ln>
            <a:noFill/>
          </a:ln>
        </p:spPr>
      </p:pic>
      <p:pic>
        <p:nvPicPr>
          <p:cNvPr id="2260" name="Google Shape;2260;g20a2f66c6a9_0_518"/>
          <p:cNvPicPr preferRelativeResize="0"/>
          <p:nvPr/>
        </p:nvPicPr>
        <p:blipFill rotWithShape="1">
          <a:blip r:embed="rId19">
            <a:alphaModFix/>
          </a:blip>
          <a:srcRect b="0" l="0" r="0" t="0"/>
          <a:stretch/>
        </p:blipFill>
        <p:spPr>
          <a:xfrm>
            <a:off x="27145288" y="21763975"/>
            <a:ext cx="8267700" cy="1362075"/>
          </a:xfrm>
          <a:prstGeom prst="rect">
            <a:avLst/>
          </a:prstGeom>
          <a:noFill/>
          <a:ln>
            <a:noFill/>
          </a:ln>
        </p:spPr>
      </p:pic>
      <p:pic>
        <p:nvPicPr>
          <p:cNvPr id="2261" name="Google Shape;2261;g20a2f66c6a9_0_518"/>
          <p:cNvPicPr preferRelativeResize="0"/>
          <p:nvPr/>
        </p:nvPicPr>
        <p:blipFill rotWithShape="1">
          <a:blip r:embed="rId20">
            <a:alphaModFix/>
          </a:blip>
          <a:srcRect b="0" l="0" r="0" t="0"/>
          <a:stretch/>
        </p:blipFill>
        <p:spPr>
          <a:xfrm>
            <a:off x="27485025" y="23790072"/>
            <a:ext cx="2771775" cy="371475"/>
          </a:xfrm>
          <a:prstGeom prst="rect">
            <a:avLst/>
          </a:prstGeom>
          <a:noFill/>
          <a:ln>
            <a:noFill/>
          </a:ln>
        </p:spPr>
      </p:pic>
      <p:pic>
        <p:nvPicPr>
          <p:cNvPr id="2262" name="Google Shape;2262;g20a2f66c6a9_0_518"/>
          <p:cNvPicPr preferRelativeResize="0"/>
          <p:nvPr/>
        </p:nvPicPr>
        <p:blipFill rotWithShape="1">
          <a:blip r:embed="rId21">
            <a:alphaModFix/>
          </a:blip>
          <a:srcRect b="0" l="0" r="0" t="0"/>
          <a:stretch/>
        </p:blipFill>
        <p:spPr>
          <a:xfrm>
            <a:off x="30341525" y="24426688"/>
            <a:ext cx="9677400" cy="2600325"/>
          </a:xfrm>
          <a:prstGeom prst="rect">
            <a:avLst/>
          </a:prstGeom>
          <a:noFill/>
          <a:ln>
            <a:noFill/>
          </a:ln>
        </p:spPr>
      </p:pic>
      <p:pic>
        <p:nvPicPr>
          <p:cNvPr id="2263" name="Google Shape;2263;g20a2f66c6a9_0_518"/>
          <p:cNvPicPr preferRelativeResize="0"/>
          <p:nvPr/>
        </p:nvPicPr>
        <p:blipFill rotWithShape="1">
          <a:blip r:embed="rId22">
            <a:alphaModFix/>
          </a:blip>
          <a:srcRect b="0" l="0" r="0" t="0"/>
          <a:stretch/>
        </p:blipFill>
        <p:spPr>
          <a:xfrm>
            <a:off x="41174324" y="17386063"/>
            <a:ext cx="2716877" cy="2009775"/>
          </a:xfrm>
          <a:prstGeom prst="rect">
            <a:avLst/>
          </a:prstGeom>
          <a:noFill/>
          <a:ln>
            <a:noFill/>
          </a:ln>
        </p:spPr>
      </p:pic>
      <p:pic>
        <p:nvPicPr>
          <p:cNvPr id="2264" name="Google Shape;2264;g20a2f66c6a9_0_518"/>
          <p:cNvPicPr preferRelativeResize="0"/>
          <p:nvPr/>
        </p:nvPicPr>
        <p:blipFill rotWithShape="1">
          <a:blip r:embed="rId23">
            <a:alphaModFix/>
          </a:blip>
          <a:srcRect b="0" l="0" r="0" t="0"/>
          <a:stretch/>
        </p:blipFill>
        <p:spPr>
          <a:xfrm>
            <a:off x="41174325" y="19333595"/>
            <a:ext cx="2716875" cy="2127054"/>
          </a:xfrm>
          <a:prstGeom prst="rect">
            <a:avLst/>
          </a:prstGeom>
          <a:noFill/>
          <a:ln>
            <a:noFill/>
          </a:ln>
        </p:spPr>
      </p:pic>
      <p:pic>
        <p:nvPicPr>
          <p:cNvPr id="2265" name="Google Shape;2265;g20a2f66c6a9_0_518"/>
          <p:cNvPicPr preferRelativeResize="0"/>
          <p:nvPr/>
        </p:nvPicPr>
        <p:blipFill rotWithShape="1">
          <a:blip r:embed="rId24">
            <a:alphaModFix/>
          </a:blip>
          <a:srcRect b="0" l="0" r="0" t="0"/>
          <a:stretch/>
        </p:blipFill>
        <p:spPr>
          <a:xfrm>
            <a:off x="41174323" y="21460648"/>
            <a:ext cx="2716876" cy="2281715"/>
          </a:xfrm>
          <a:prstGeom prst="rect">
            <a:avLst/>
          </a:prstGeom>
          <a:noFill/>
          <a:ln>
            <a:noFill/>
          </a:ln>
        </p:spPr>
      </p:pic>
      <p:pic>
        <p:nvPicPr>
          <p:cNvPr id="2266" name="Google Shape;2266;g20a2f66c6a9_0_518"/>
          <p:cNvPicPr preferRelativeResize="0"/>
          <p:nvPr/>
        </p:nvPicPr>
        <p:blipFill rotWithShape="1">
          <a:blip r:embed="rId25">
            <a:alphaModFix/>
          </a:blip>
          <a:srcRect b="0" l="0" r="0" t="0"/>
          <a:stretch/>
        </p:blipFill>
        <p:spPr>
          <a:xfrm>
            <a:off x="41174325" y="23524925"/>
            <a:ext cx="2716876" cy="2178860"/>
          </a:xfrm>
          <a:prstGeom prst="rect">
            <a:avLst/>
          </a:prstGeom>
          <a:noFill/>
          <a:ln>
            <a:noFill/>
          </a:ln>
        </p:spPr>
      </p:pic>
      <p:pic>
        <p:nvPicPr>
          <p:cNvPr id="2267" name="Google Shape;2267;g20a2f66c6a9_0_518"/>
          <p:cNvPicPr preferRelativeResize="0"/>
          <p:nvPr/>
        </p:nvPicPr>
        <p:blipFill rotWithShape="1">
          <a:blip r:embed="rId26">
            <a:alphaModFix/>
          </a:blip>
          <a:srcRect b="0" l="0" r="0" t="0"/>
          <a:stretch/>
        </p:blipFill>
        <p:spPr>
          <a:xfrm>
            <a:off x="41174325" y="25703773"/>
            <a:ext cx="2716875" cy="1708803"/>
          </a:xfrm>
          <a:prstGeom prst="rect">
            <a:avLst/>
          </a:prstGeom>
          <a:noFill/>
          <a:ln>
            <a:noFill/>
          </a:ln>
        </p:spPr>
      </p:pic>
      <p:sp>
        <p:nvSpPr>
          <p:cNvPr id="2268" name="Google Shape;2268;g20a2f66c6a9_0_518"/>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3312440cc2_3_195"/>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a:t>
            </a:r>
            <a:r>
              <a:rPr lang="en-US" sz="10080"/>
              <a:t>	Start: </a:t>
            </a:r>
            <a:r>
              <a:rPr lang="en-US" sz="10080">
                <a:solidFill>
                  <a:srgbClr val="0B5394"/>
                </a:solidFill>
              </a:rPr>
              <a:t>1860</a:t>
            </a:r>
            <a:r>
              <a:rPr lang="en-US" sz="10080"/>
              <a:t>		Stop: </a:t>
            </a:r>
            <a:r>
              <a:rPr lang="en-US" sz="10080">
                <a:solidFill>
                  <a:srgbClr val="0B5394"/>
                </a:solidFill>
              </a:rPr>
              <a:t>1762</a:t>
            </a:r>
            <a:r>
              <a:rPr lang="en-US" sz="10080"/>
              <a:t>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251" name="Google Shape;251;g23312440cc2_3_195"/>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Reverse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Genemark	</a:t>
            </a:r>
            <a:endParaRPr sz="4400"/>
          </a:p>
          <a:p>
            <a:pPr indent="0" lvl="0" marL="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sz="4400"/>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822960" lvl="0" marL="822960" rtl="0" algn="l">
              <a:lnSpc>
                <a:spcPct val="90000"/>
              </a:lnSpc>
              <a:spcBef>
                <a:spcPts val="3600"/>
              </a:spcBef>
              <a:spcAft>
                <a:spcPts val="0"/>
              </a:spcAft>
              <a:buClr>
                <a:srgbClr val="0B5394"/>
              </a:buClr>
              <a:buSzPts val="4800"/>
              <a:buChar char="•"/>
            </a:pPr>
            <a:r>
              <a:rPr lang="en-US" sz="4800">
                <a:solidFill>
                  <a:srgbClr val="0B5394"/>
                </a:solidFill>
              </a:rPr>
              <a:t>Tempo,Kelcole, and RobinRose, high similarity</a:t>
            </a:r>
            <a:endParaRPr sz="4800">
              <a:solidFill>
                <a:srgbClr val="0B5394"/>
              </a:solidFill>
            </a:endParaRPr>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p:txBody>
      </p:sp>
      <p:sp>
        <p:nvSpPr>
          <p:cNvPr id="252" name="Google Shape;252;g23312440cc2_3_195"/>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1" i="0" lang="en-US" sz="4400" u="none" cap="none" strike="noStrike">
                <a:solidFill>
                  <a:srgbClr val="0B5394"/>
                </a:solidFill>
                <a:latin typeface="Calibri"/>
                <a:ea typeface="Calibri"/>
                <a:cs typeface="Calibri"/>
                <a:sym typeface="Calibri"/>
              </a:rPr>
              <a:t>z= 2.723, final= -3.109</a:t>
            </a:r>
            <a:endParaRPr b="1" i="0" sz="4400" u="none" cap="none" strike="noStrike">
              <a:solidFill>
                <a:srgbClr val="0B5394"/>
              </a:solidFill>
              <a:latin typeface="Calibri"/>
              <a:ea typeface="Calibri"/>
              <a:cs typeface="Calibri"/>
              <a:sym typeface="Calibri"/>
            </a:endParaRPr>
          </a:p>
          <a:p>
            <a:pPr indent="-822960" lvl="0" marL="822960" marR="0" rtl="0" algn="l">
              <a:lnSpc>
                <a:spcPct val="90000"/>
              </a:lnSpc>
              <a:spcBef>
                <a:spcPts val="3600"/>
              </a:spcBef>
              <a:spcAft>
                <a:spcPts val="0"/>
              </a:spcAft>
              <a:buClr>
                <a:srgbClr val="0B5394"/>
              </a:buClr>
              <a:buSzPts val="4400"/>
              <a:buFont typeface="Calibri"/>
              <a:buChar char="•"/>
            </a:pPr>
            <a:r>
              <a:rPr b="1" i="0" lang="en-US" sz="4400" u="none" cap="none" strike="noStrike">
                <a:solidFill>
                  <a:srgbClr val="0B5394"/>
                </a:solidFill>
                <a:latin typeface="Calibri"/>
                <a:ea typeface="Calibri"/>
                <a:cs typeface="Calibri"/>
                <a:sym typeface="Calibri"/>
              </a:rPr>
              <a:t>coding potential aligns with predicted start</a:t>
            </a:r>
            <a:endParaRPr b="1" i="0" sz="4400" u="none" cap="none" strike="noStrike">
              <a:solidFill>
                <a:srgbClr val="0B5394"/>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NCBI: </a:t>
            </a:r>
            <a:r>
              <a:rPr b="0" i="0" lang="en-US" sz="4400" u="none" cap="none" strike="noStrike">
                <a:solidFill>
                  <a:schemeClr val="dk1"/>
                </a:solidFill>
                <a:latin typeface="Calibri"/>
                <a:ea typeface="Calibri"/>
                <a:cs typeface="Calibri"/>
                <a:sym typeface="Calibri"/>
              </a:rPr>
              <a:t>Tempo, Evalue:4.9e-12, 1:1; RobinRose, Evalue:4.8e-11,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Tempo, Evalue: 8e-12, 1:1; Kelcole, Evalue: 8e-12,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br>
              <a:rPr b="0" i="0" lang="en-US" sz="4400" u="none" cap="none" strike="noStrike">
                <a:solidFill>
                  <a:schemeClr val="dk1"/>
                </a:solidFill>
                <a:latin typeface="Calibri"/>
                <a:ea typeface="Calibri"/>
                <a:cs typeface="Calibri"/>
                <a:sym typeface="Calibri"/>
              </a:rPr>
            </a:b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1" i="0" lang="en-US" sz="4400" u="none" cap="none" strike="noStrike">
                <a:solidFill>
                  <a:srgbClr val="0B5394"/>
                </a:solidFill>
                <a:latin typeface="Calibri"/>
                <a:ea typeface="Calibri"/>
                <a:cs typeface="Calibri"/>
                <a:sym typeface="Calibri"/>
              </a:rPr>
              <a:t>1 bp gap</a:t>
            </a:r>
            <a:endParaRPr b="0" i="0" sz="1400" u="none" cap="none" strike="noStrike">
              <a:solidFill>
                <a:srgbClr val="0B5394"/>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53" name="Google Shape;253;g23312440cc2_3_195"/>
          <p:cNvSpPr txBox="1"/>
          <p:nvPr/>
        </p:nvSpPr>
        <p:spPr>
          <a:xfrm>
            <a:off x="27806075" y="3177200"/>
            <a:ext cx="152910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Membrane protein</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Kecole_5and RobinRose_7, upstream of NKF, downstream of NKF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a:t>
            </a:r>
            <a:r>
              <a:rPr b="0" i="0" lang="en-US" sz="4400" u="none" cap="none" strike="noStrike">
                <a:solidFill>
                  <a:schemeClr val="dk1"/>
                </a:solidFill>
                <a:latin typeface="Calibri"/>
                <a:ea typeface="Calibri"/>
                <a:cs typeface="Calibri"/>
                <a:sym typeface="Calibri"/>
              </a:rPr>
              <a:t> Kelcole_5, function unknown, e= 8e-12,phagesdb; Phage RobinRose, hypothetical protein,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hits-PF06522.14, prob= 85.26, E= 4.1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254" name="Google Shape;254;g23312440cc2_3_195"/>
          <p:cNvPicPr preferRelativeResize="0"/>
          <p:nvPr/>
        </p:nvPicPr>
        <p:blipFill rotWithShape="1">
          <a:blip r:embed="rId4">
            <a:alphaModFix/>
          </a:blip>
          <a:srcRect b="0" l="0" r="0" t="0"/>
          <a:stretch/>
        </p:blipFill>
        <p:spPr>
          <a:xfrm>
            <a:off x="9317632" y="4303273"/>
            <a:ext cx="3733352" cy="1581893"/>
          </a:xfrm>
          <a:prstGeom prst="rect">
            <a:avLst/>
          </a:prstGeom>
          <a:noFill/>
          <a:ln>
            <a:noFill/>
          </a:ln>
        </p:spPr>
      </p:pic>
      <p:pic>
        <p:nvPicPr>
          <p:cNvPr id="255" name="Google Shape;255;g23312440cc2_3_195"/>
          <p:cNvPicPr preferRelativeResize="0"/>
          <p:nvPr/>
        </p:nvPicPr>
        <p:blipFill rotWithShape="1">
          <a:blip r:embed="rId5">
            <a:alphaModFix/>
          </a:blip>
          <a:srcRect b="0" l="0" r="0" t="0"/>
          <a:stretch/>
        </p:blipFill>
        <p:spPr>
          <a:xfrm>
            <a:off x="768922" y="19031973"/>
            <a:ext cx="11726268" cy="1581950"/>
          </a:xfrm>
          <a:prstGeom prst="rect">
            <a:avLst/>
          </a:prstGeom>
          <a:noFill/>
          <a:ln>
            <a:noFill/>
          </a:ln>
        </p:spPr>
      </p:pic>
      <p:pic>
        <p:nvPicPr>
          <p:cNvPr id="256" name="Google Shape;256;g23312440cc2_3_195"/>
          <p:cNvPicPr preferRelativeResize="0"/>
          <p:nvPr/>
        </p:nvPicPr>
        <p:blipFill rotWithShape="1">
          <a:blip r:embed="rId6">
            <a:alphaModFix/>
          </a:blip>
          <a:srcRect b="0" l="0" r="0" t="0"/>
          <a:stretch/>
        </p:blipFill>
        <p:spPr>
          <a:xfrm>
            <a:off x="768925" y="14273025"/>
            <a:ext cx="11726276" cy="2209448"/>
          </a:xfrm>
          <a:prstGeom prst="rect">
            <a:avLst/>
          </a:prstGeom>
          <a:noFill/>
          <a:ln>
            <a:noFill/>
          </a:ln>
        </p:spPr>
      </p:pic>
      <p:pic>
        <p:nvPicPr>
          <p:cNvPr id="257" name="Google Shape;257;g23312440cc2_3_195"/>
          <p:cNvPicPr preferRelativeResize="0"/>
          <p:nvPr/>
        </p:nvPicPr>
        <p:blipFill rotWithShape="1">
          <a:blip r:embed="rId7">
            <a:alphaModFix/>
          </a:blip>
          <a:srcRect b="0" l="0" r="0" t="7218"/>
          <a:stretch/>
        </p:blipFill>
        <p:spPr>
          <a:xfrm>
            <a:off x="13430675" y="6566249"/>
            <a:ext cx="10306050" cy="1581950"/>
          </a:xfrm>
          <a:prstGeom prst="rect">
            <a:avLst/>
          </a:prstGeom>
          <a:noFill/>
          <a:ln>
            <a:noFill/>
          </a:ln>
        </p:spPr>
      </p:pic>
      <p:pic>
        <p:nvPicPr>
          <p:cNvPr id="258" name="Google Shape;258;g23312440cc2_3_195"/>
          <p:cNvPicPr preferRelativeResize="0"/>
          <p:nvPr/>
        </p:nvPicPr>
        <p:blipFill rotWithShape="1">
          <a:blip r:embed="rId8">
            <a:alphaModFix/>
          </a:blip>
          <a:srcRect b="0" l="0" r="0" t="0"/>
          <a:stretch/>
        </p:blipFill>
        <p:spPr>
          <a:xfrm>
            <a:off x="21398329" y="11918428"/>
            <a:ext cx="5557625" cy="1999700"/>
          </a:xfrm>
          <a:prstGeom prst="rect">
            <a:avLst/>
          </a:prstGeom>
          <a:noFill/>
          <a:ln>
            <a:noFill/>
          </a:ln>
        </p:spPr>
      </p:pic>
      <p:pic>
        <p:nvPicPr>
          <p:cNvPr id="259" name="Google Shape;259;g23312440cc2_3_195"/>
          <p:cNvPicPr preferRelativeResize="0"/>
          <p:nvPr/>
        </p:nvPicPr>
        <p:blipFill rotWithShape="1">
          <a:blip r:embed="rId9">
            <a:alphaModFix/>
          </a:blip>
          <a:srcRect b="0" l="0" r="0" t="0"/>
          <a:stretch/>
        </p:blipFill>
        <p:spPr>
          <a:xfrm>
            <a:off x="21398325" y="13918128"/>
            <a:ext cx="5557625" cy="2103654"/>
          </a:xfrm>
          <a:prstGeom prst="rect">
            <a:avLst/>
          </a:prstGeom>
          <a:noFill/>
          <a:ln>
            <a:noFill/>
          </a:ln>
        </p:spPr>
      </p:pic>
      <p:pic>
        <p:nvPicPr>
          <p:cNvPr id="260" name="Google Shape;260;g23312440cc2_3_195"/>
          <p:cNvPicPr preferRelativeResize="0"/>
          <p:nvPr/>
        </p:nvPicPr>
        <p:blipFill rotWithShape="1">
          <a:blip r:embed="rId10">
            <a:alphaModFix/>
          </a:blip>
          <a:srcRect b="0" l="0" r="0" t="0"/>
          <a:stretch/>
        </p:blipFill>
        <p:spPr>
          <a:xfrm>
            <a:off x="13005538" y="12277230"/>
            <a:ext cx="7542657" cy="3602182"/>
          </a:xfrm>
          <a:prstGeom prst="rect">
            <a:avLst/>
          </a:prstGeom>
          <a:noFill/>
          <a:ln>
            <a:noFill/>
          </a:ln>
        </p:spPr>
      </p:pic>
      <p:pic>
        <p:nvPicPr>
          <p:cNvPr id="261" name="Google Shape;261;g23312440cc2_3_195"/>
          <p:cNvPicPr preferRelativeResize="0"/>
          <p:nvPr/>
        </p:nvPicPr>
        <p:blipFill rotWithShape="1">
          <a:blip r:embed="rId11">
            <a:alphaModFix/>
          </a:blip>
          <a:srcRect b="0" l="0" r="0" t="0"/>
          <a:stretch/>
        </p:blipFill>
        <p:spPr>
          <a:xfrm>
            <a:off x="22979413" y="17011743"/>
            <a:ext cx="3319154" cy="3602183"/>
          </a:xfrm>
          <a:prstGeom prst="rect">
            <a:avLst/>
          </a:prstGeom>
          <a:noFill/>
          <a:ln>
            <a:noFill/>
          </a:ln>
        </p:spPr>
      </p:pic>
      <p:pic>
        <p:nvPicPr>
          <p:cNvPr id="262" name="Google Shape;262;g23312440cc2_3_195"/>
          <p:cNvPicPr preferRelativeResize="0"/>
          <p:nvPr/>
        </p:nvPicPr>
        <p:blipFill rotWithShape="1">
          <a:blip r:embed="rId12">
            <a:alphaModFix/>
          </a:blip>
          <a:srcRect b="0" l="0" r="10369" t="0"/>
          <a:stretch/>
        </p:blipFill>
        <p:spPr>
          <a:xfrm>
            <a:off x="13005550" y="17688350"/>
            <a:ext cx="9463525" cy="1836825"/>
          </a:xfrm>
          <a:prstGeom prst="rect">
            <a:avLst/>
          </a:prstGeom>
          <a:noFill/>
          <a:ln>
            <a:noFill/>
          </a:ln>
        </p:spPr>
      </p:pic>
      <p:pic>
        <p:nvPicPr>
          <p:cNvPr id="263" name="Google Shape;263;g23312440cc2_3_195"/>
          <p:cNvPicPr preferRelativeResize="0"/>
          <p:nvPr/>
        </p:nvPicPr>
        <p:blipFill rotWithShape="1">
          <a:blip r:embed="rId13">
            <a:alphaModFix/>
          </a:blip>
          <a:srcRect b="0" l="0" r="0" t="0"/>
          <a:stretch/>
        </p:blipFill>
        <p:spPr>
          <a:xfrm>
            <a:off x="28606251" y="20367818"/>
            <a:ext cx="8667750" cy="2609850"/>
          </a:xfrm>
          <a:prstGeom prst="rect">
            <a:avLst/>
          </a:prstGeom>
          <a:noFill/>
          <a:ln>
            <a:noFill/>
          </a:ln>
        </p:spPr>
      </p:pic>
      <p:pic>
        <p:nvPicPr>
          <p:cNvPr id="264" name="Google Shape;264;g23312440cc2_3_195"/>
          <p:cNvPicPr preferRelativeResize="0"/>
          <p:nvPr/>
        </p:nvPicPr>
        <p:blipFill rotWithShape="1">
          <a:blip r:embed="rId14">
            <a:alphaModFix/>
          </a:blip>
          <a:srcRect b="0" l="0" r="0" t="0"/>
          <a:stretch/>
        </p:blipFill>
        <p:spPr>
          <a:xfrm>
            <a:off x="38311138" y="8451325"/>
            <a:ext cx="2085975" cy="3467100"/>
          </a:xfrm>
          <a:prstGeom prst="rect">
            <a:avLst/>
          </a:prstGeom>
          <a:noFill/>
          <a:ln>
            <a:noFill/>
          </a:ln>
        </p:spPr>
      </p:pic>
      <p:pic>
        <p:nvPicPr>
          <p:cNvPr id="265" name="Google Shape;265;g23312440cc2_3_195"/>
          <p:cNvPicPr preferRelativeResize="0"/>
          <p:nvPr/>
        </p:nvPicPr>
        <p:blipFill rotWithShape="1">
          <a:blip r:embed="rId15">
            <a:alphaModFix/>
          </a:blip>
          <a:srcRect b="0" l="0" r="0" t="0"/>
          <a:stretch/>
        </p:blipFill>
        <p:spPr>
          <a:xfrm>
            <a:off x="30086125" y="13918113"/>
            <a:ext cx="8915400" cy="1704975"/>
          </a:xfrm>
          <a:prstGeom prst="rect">
            <a:avLst/>
          </a:prstGeom>
          <a:noFill/>
          <a:ln>
            <a:noFill/>
          </a:ln>
        </p:spPr>
      </p:pic>
      <p:pic>
        <p:nvPicPr>
          <p:cNvPr id="266" name="Google Shape;266;g23312440cc2_3_195"/>
          <p:cNvPicPr preferRelativeResize="0"/>
          <p:nvPr/>
        </p:nvPicPr>
        <p:blipFill rotWithShape="1">
          <a:blip r:embed="rId16">
            <a:alphaModFix/>
          </a:blip>
          <a:srcRect b="0" l="0" r="0" t="0"/>
          <a:stretch/>
        </p:blipFill>
        <p:spPr>
          <a:xfrm>
            <a:off x="29963172" y="16021771"/>
            <a:ext cx="10433957" cy="1352550"/>
          </a:xfrm>
          <a:prstGeom prst="rect">
            <a:avLst/>
          </a:prstGeom>
          <a:noFill/>
          <a:ln>
            <a:noFill/>
          </a:ln>
        </p:spPr>
      </p:pic>
      <p:pic>
        <p:nvPicPr>
          <p:cNvPr id="267" name="Google Shape;267;g23312440cc2_3_195"/>
          <p:cNvPicPr preferRelativeResize="0"/>
          <p:nvPr/>
        </p:nvPicPr>
        <p:blipFill rotWithShape="1">
          <a:blip r:embed="rId17">
            <a:alphaModFix/>
          </a:blip>
          <a:srcRect b="0" l="0" r="0" t="0"/>
          <a:stretch/>
        </p:blipFill>
        <p:spPr>
          <a:xfrm>
            <a:off x="28772947" y="18540225"/>
            <a:ext cx="8334375" cy="1676400"/>
          </a:xfrm>
          <a:prstGeom prst="rect">
            <a:avLst/>
          </a:prstGeom>
          <a:noFill/>
          <a:ln>
            <a:noFill/>
          </a:ln>
        </p:spPr>
      </p:pic>
      <p:pic>
        <p:nvPicPr>
          <p:cNvPr id="268" name="Google Shape;268;g23312440cc2_3_195"/>
          <p:cNvPicPr preferRelativeResize="0"/>
          <p:nvPr/>
        </p:nvPicPr>
        <p:blipFill rotWithShape="1">
          <a:blip r:embed="rId18">
            <a:alphaModFix/>
          </a:blip>
          <a:srcRect b="0" l="0" r="0" t="0"/>
          <a:stretch/>
        </p:blipFill>
        <p:spPr>
          <a:xfrm>
            <a:off x="37261211" y="18065931"/>
            <a:ext cx="6138412" cy="3602182"/>
          </a:xfrm>
          <a:prstGeom prst="rect">
            <a:avLst/>
          </a:prstGeom>
          <a:noFill/>
          <a:ln>
            <a:noFill/>
          </a:ln>
        </p:spPr>
      </p:pic>
      <p:pic>
        <p:nvPicPr>
          <p:cNvPr id="269" name="Google Shape;269;g23312440cc2_3_195"/>
          <p:cNvPicPr preferRelativeResize="0"/>
          <p:nvPr/>
        </p:nvPicPr>
        <p:blipFill rotWithShape="1">
          <a:blip r:embed="rId19">
            <a:alphaModFix/>
          </a:blip>
          <a:srcRect b="0" l="0" r="0" t="0"/>
          <a:stretch/>
        </p:blipFill>
        <p:spPr>
          <a:xfrm>
            <a:off x="36813200" y="21668125"/>
            <a:ext cx="6586424" cy="2965175"/>
          </a:xfrm>
          <a:prstGeom prst="rect">
            <a:avLst/>
          </a:prstGeom>
          <a:noFill/>
          <a:ln>
            <a:noFill/>
          </a:ln>
        </p:spPr>
      </p:pic>
      <p:pic>
        <p:nvPicPr>
          <p:cNvPr id="270" name="Google Shape;270;g23312440cc2_3_195"/>
          <p:cNvPicPr preferRelativeResize="0"/>
          <p:nvPr/>
        </p:nvPicPr>
        <p:blipFill rotWithShape="1">
          <a:blip r:embed="rId20">
            <a:alphaModFix/>
          </a:blip>
          <a:srcRect b="0" l="0" r="0" t="0"/>
          <a:stretch/>
        </p:blipFill>
        <p:spPr>
          <a:xfrm>
            <a:off x="32814727" y="23452963"/>
            <a:ext cx="4446473" cy="3271925"/>
          </a:xfrm>
          <a:prstGeom prst="rect">
            <a:avLst/>
          </a:prstGeom>
          <a:noFill/>
          <a:ln>
            <a:noFill/>
          </a:ln>
        </p:spPr>
      </p:pic>
      <p:pic>
        <p:nvPicPr>
          <p:cNvPr id="271" name="Google Shape;271;g23312440cc2_3_195"/>
          <p:cNvPicPr preferRelativeResize="0"/>
          <p:nvPr/>
        </p:nvPicPr>
        <p:blipFill rotWithShape="1">
          <a:blip r:embed="rId21">
            <a:alphaModFix/>
          </a:blip>
          <a:srcRect b="0" l="0" r="0" t="0"/>
          <a:stretch/>
        </p:blipFill>
        <p:spPr>
          <a:xfrm>
            <a:off x="38018488" y="24779388"/>
            <a:ext cx="5533580" cy="1802300"/>
          </a:xfrm>
          <a:prstGeom prst="rect">
            <a:avLst/>
          </a:prstGeom>
          <a:noFill/>
          <a:ln>
            <a:noFill/>
          </a:ln>
        </p:spPr>
      </p:pic>
      <p:pic>
        <p:nvPicPr>
          <p:cNvPr id="272" name="Google Shape;272;g23312440cc2_3_195"/>
          <p:cNvPicPr preferRelativeResize="0"/>
          <p:nvPr/>
        </p:nvPicPr>
        <p:blipFill rotWithShape="1">
          <a:blip r:embed="rId22">
            <a:alphaModFix/>
          </a:blip>
          <a:srcRect b="0" l="0" r="0" t="0"/>
          <a:stretch/>
        </p:blipFill>
        <p:spPr>
          <a:xfrm>
            <a:off x="4112885" y="7991416"/>
            <a:ext cx="1691268" cy="3467100"/>
          </a:xfrm>
          <a:prstGeom prst="rect">
            <a:avLst/>
          </a:prstGeom>
          <a:noFill/>
          <a:ln>
            <a:noFill/>
          </a:ln>
        </p:spPr>
      </p:pic>
      <p:sp>
        <p:nvSpPr>
          <p:cNvPr id="273" name="Google Shape;273;g23312440cc2_3_195"/>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pic>
        <p:nvPicPr>
          <p:cNvPr id="274" name="Google Shape;274;g23312440cc2_3_195"/>
          <p:cNvPicPr preferRelativeResize="0"/>
          <p:nvPr/>
        </p:nvPicPr>
        <p:blipFill rotWithShape="1">
          <a:blip r:embed="rId23">
            <a:alphaModFix/>
          </a:blip>
          <a:srcRect b="0" l="0" r="0" t="0"/>
          <a:stretch/>
        </p:blipFill>
        <p:spPr>
          <a:xfrm>
            <a:off x="28772950" y="23541593"/>
            <a:ext cx="3733350" cy="1093255"/>
          </a:xfrm>
          <a:prstGeom prst="rect">
            <a:avLst/>
          </a:prstGeom>
          <a:noFill/>
          <a:ln>
            <a:noFill/>
          </a:ln>
        </p:spPr>
      </p:pic>
      <p:pic>
        <p:nvPicPr>
          <p:cNvPr id="275" name="Google Shape;275;g23312440cc2_3_195"/>
          <p:cNvPicPr preferRelativeResize="0"/>
          <p:nvPr/>
        </p:nvPicPr>
        <p:blipFill rotWithShape="1">
          <a:blip r:embed="rId24">
            <a:alphaModFix/>
          </a:blip>
          <a:srcRect b="0" l="0" r="0" t="0"/>
          <a:stretch/>
        </p:blipFill>
        <p:spPr>
          <a:xfrm>
            <a:off x="26185313" y="25198763"/>
            <a:ext cx="6629400" cy="16383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3" name="Shape 2273"/>
        <p:cNvGrpSpPr/>
        <p:nvPr/>
      </p:nvGrpSpPr>
      <p:grpSpPr>
        <a:xfrm>
          <a:off x="0" y="0"/>
          <a:ext cx="0" cy="0"/>
          <a:chOff x="0" y="0"/>
          <a:chExt cx="0" cy="0"/>
        </a:xfrm>
      </p:grpSpPr>
      <p:sp>
        <p:nvSpPr>
          <p:cNvPr id="2274" name="Google Shape;2274;g20a2f66c6a9_2_73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#78</a:t>
            </a:r>
            <a:r>
              <a:rPr lang="en-US" sz="10080"/>
              <a:t>	 Start:	50039 	Stop: 49761			</a:t>
            </a:r>
            <a:br>
              <a:rPr lang="en-US" sz="10080"/>
            </a:br>
            <a:r>
              <a:rPr lang="en-US" sz="6480"/>
              <a:t>*</a:t>
            </a:r>
            <a:r>
              <a:rPr lang="en-US" sz="7200"/>
              <a:t>Highlight start if changed from original call*</a:t>
            </a:r>
            <a:endParaRPr sz="10080"/>
          </a:p>
        </p:txBody>
      </p:sp>
      <p:sp>
        <p:nvSpPr>
          <p:cNvPr id="2275" name="Google Shape;2275;g20a2f66c6a9_2_732"/>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GeneMark</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but only in the start to mid section.</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RobinRose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276" name="Google Shape;2276;g20a2f66c6a9_2_732"/>
          <p:cNvPicPr preferRelativeResize="0"/>
          <p:nvPr/>
        </p:nvPicPr>
        <p:blipFill rotWithShape="1">
          <a:blip r:embed="rId3">
            <a:alphaModFix/>
          </a:blip>
          <a:srcRect b="0" l="0" r="0" t="0"/>
          <a:stretch/>
        </p:blipFill>
        <p:spPr>
          <a:xfrm>
            <a:off x="768928" y="5321602"/>
            <a:ext cx="8743324" cy="1068350"/>
          </a:xfrm>
          <a:prstGeom prst="rect">
            <a:avLst/>
          </a:prstGeom>
          <a:noFill/>
          <a:ln>
            <a:noFill/>
          </a:ln>
        </p:spPr>
      </p:pic>
      <p:pic>
        <p:nvPicPr>
          <p:cNvPr id="2277" name="Google Shape;2277;g20a2f66c6a9_2_732"/>
          <p:cNvPicPr preferRelativeResize="0"/>
          <p:nvPr/>
        </p:nvPicPr>
        <p:blipFill rotWithShape="1">
          <a:blip r:embed="rId4">
            <a:alphaModFix/>
          </a:blip>
          <a:srcRect b="0" l="0" r="0" t="0"/>
          <a:stretch/>
        </p:blipFill>
        <p:spPr>
          <a:xfrm>
            <a:off x="768928" y="12160152"/>
            <a:ext cx="10749450" cy="877500"/>
          </a:xfrm>
          <a:prstGeom prst="rect">
            <a:avLst/>
          </a:prstGeom>
          <a:noFill/>
          <a:ln>
            <a:noFill/>
          </a:ln>
        </p:spPr>
      </p:pic>
      <p:pic>
        <p:nvPicPr>
          <p:cNvPr id="2278" name="Google Shape;2278;g20a2f66c6a9_2_732"/>
          <p:cNvPicPr preferRelativeResize="0"/>
          <p:nvPr/>
        </p:nvPicPr>
        <p:blipFill rotWithShape="1">
          <a:blip r:embed="rId5">
            <a:alphaModFix/>
          </a:blip>
          <a:srcRect b="0" l="0" r="0" t="0"/>
          <a:stretch/>
        </p:blipFill>
        <p:spPr>
          <a:xfrm>
            <a:off x="896222" y="13410563"/>
            <a:ext cx="12154744" cy="877500"/>
          </a:xfrm>
          <a:prstGeom prst="rect">
            <a:avLst/>
          </a:prstGeom>
          <a:noFill/>
          <a:ln>
            <a:noFill/>
          </a:ln>
        </p:spPr>
      </p:pic>
      <p:sp>
        <p:nvSpPr>
          <p:cNvPr id="2279" name="Google Shape;2279;g20a2f66c6a9_2_732"/>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Fifth best, z = 1.829, final = -5.058</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the predicted start but not the predicted end.</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5e-49, 5e-49</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OneinaGillian, Marcie</a:t>
            </a:r>
            <a:r>
              <a:rPr b="0" i="0" lang="en-US" sz="4400" u="none" cap="none" strike="noStrike">
                <a:solidFill>
                  <a:schemeClr val="dk1"/>
                </a:solidFill>
                <a:latin typeface="Calibri"/>
                <a:ea typeface="Calibri"/>
                <a:cs typeface="Calibri"/>
                <a:sym typeface="Calibri"/>
              </a:rPr>
              <a:t>, 1:1, e-value: 3e-57, 5e-48</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the most called start, but called 100.0% of time when present (on Track 8 with Tempo).</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-8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280" name="Google Shape;2280;g20a2f66c6a9_2_732"/>
          <p:cNvPicPr preferRelativeResize="0"/>
          <p:nvPr/>
        </p:nvPicPr>
        <p:blipFill rotWithShape="1">
          <a:blip r:embed="rId6">
            <a:alphaModFix/>
          </a:blip>
          <a:srcRect b="0" l="0" r="0" t="0"/>
          <a:stretch/>
        </p:blipFill>
        <p:spPr>
          <a:xfrm>
            <a:off x="13861113" y="6759705"/>
            <a:ext cx="10626437" cy="1887766"/>
          </a:xfrm>
          <a:prstGeom prst="rect">
            <a:avLst/>
          </a:prstGeom>
          <a:noFill/>
          <a:ln>
            <a:noFill/>
          </a:ln>
        </p:spPr>
      </p:pic>
      <p:pic>
        <p:nvPicPr>
          <p:cNvPr id="2281" name="Google Shape;2281;g20a2f66c6a9_2_732"/>
          <p:cNvPicPr preferRelativeResize="0"/>
          <p:nvPr/>
        </p:nvPicPr>
        <p:blipFill rotWithShape="1">
          <a:blip r:embed="rId7">
            <a:alphaModFix/>
          </a:blip>
          <a:srcRect b="0" l="0" r="0" t="0"/>
          <a:stretch/>
        </p:blipFill>
        <p:spPr>
          <a:xfrm>
            <a:off x="13861127" y="9890175"/>
            <a:ext cx="3653873" cy="3271924"/>
          </a:xfrm>
          <a:prstGeom prst="rect">
            <a:avLst/>
          </a:prstGeom>
          <a:noFill/>
          <a:ln>
            <a:noFill/>
          </a:ln>
        </p:spPr>
      </p:pic>
      <p:pic>
        <p:nvPicPr>
          <p:cNvPr id="2282" name="Google Shape;2282;g20a2f66c6a9_2_732"/>
          <p:cNvPicPr preferRelativeResize="0"/>
          <p:nvPr/>
        </p:nvPicPr>
        <p:blipFill rotWithShape="1">
          <a:blip r:embed="rId8">
            <a:alphaModFix/>
          </a:blip>
          <a:srcRect b="0" l="0" r="0" t="0"/>
          <a:stretch/>
        </p:blipFill>
        <p:spPr>
          <a:xfrm>
            <a:off x="13752401" y="13950050"/>
            <a:ext cx="4137199" cy="3849551"/>
          </a:xfrm>
          <a:prstGeom prst="rect">
            <a:avLst/>
          </a:prstGeom>
          <a:noFill/>
          <a:ln>
            <a:noFill/>
          </a:ln>
        </p:spPr>
      </p:pic>
      <p:pic>
        <p:nvPicPr>
          <p:cNvPr id="2283" name="Google Shape;2283;g20a2f66c6a9_2_732"/>
          <p:cNvPicPr preferRelativeResize="0"/>
          <p:nvPr/>
        </p:nvPicPr>
        <p:blipFill rotWithShape="1">
          <a:blip r:embed="rId9">
            <a:alphaModFix/>
          </a:blip>
          <a:srcRect b="0" l="0" r="0" t="0"/>
          <a:stretch/>
        </p:blipFill>
        <p:spPr>
          <a:xfrm>
            <a:off x="13092538" y="19353893"/>
            <a:ext cx="8020050" cy="1952625"/>
          </a:xfrm>
          <a:prstGeom prst="rect">
            <a:avLst/>
          </a:prstGeom>
          <a:noFill/>
          <a:ln>
            <a:noFill/>
          </a:ln>
        </p:spPr>
      </p:pic>
      <p:pic>
        <p:nvPicPr>
          <p:cNvPr id="2284" name="Google Shape;2284;g20a2f66c6a9_2_732"/>
          <p:cNvPicPr preferRelativeResize="0"/>
          <p:nvPr/>
        </p:nvPicPr>
        <p:blipFill rotWithShape="1">
          <a:blip r:embed="rId10">
            <a:alphaModFix/>
          </a:blip>
          <a:srcRect b="0" l="0" r="0" t="0"/>
          <a:stretch/>
        </p:blipFill>
        <p:spPr>
          <a:xfrm>
            <a:off x="21377988" y="19753943"/>
            <a:ext cx="6162675" cy="1152525"/>
          </a:xfrm>
          <a:prstGeom prst="rect">
            <a:avLst/>
          </a:prstGeom>
          <a:noFill/>
          <a:ln>
            <a:noFill/>
          </a:ln>
        </p:spPr>
      </p:pic>
      <p:sp>
        <p:nvSpPr>
          <p:cNvPr id="2285" name="Google Shape;2285;g20a2f66c6a9_2_732"/>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Tempo_78, upstream from DNA primase and downstream from genes with no know function, and RobinRose_79, upstream from DNA primase/helicase and downstream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Tempo_78, function unknown, e = 5e-49; NCBI, OneinaGillian, function unknown, e = 3e-57.</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60%.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286" name="Google Shape;2286;g20a2f66c6a9_2_732"/>
          <p:cNvPicPr preferRelativeResize="0"/>
          <p:nvPr/>
        </p:nvPicPr>
        <p:blipFill rotWithShape="1">
          <a:blip r:embed="rId12">
            <a:alphaModFix/>
          </a:blip>
          <a:srcRect b="0" l="0" r="0" t="0"/>
          <a:stretch/>
        </p:blipFill>
        <p:spPr>
          <a:xfrm>
            <a:off x="32295268" y="10007188"/>
            <a:ext cx="2393731" cy="3037901"/>
          </a:xfrm>
          <a:prstGeom prst="rect">
            <a:avLst/>
          </a:prstGeom>
          <a:noFill/>
          <a:ln>
            <a:noFill/>
          </a:ln>
        </p:spPr>
      </p:pic>
      <p:pic>
        <p:nvPicPr>
          <p:cNvPr id="2287" name="Google Shape;2287;g20a2f66c6a9_2_732"/>
          <p:cNvPicPr preferRelativeResize="0"/>
          <p:nvPr/>
        </p:nvPicPr>
        <p:blipFill rotWithShape="1">
          <a:blip r:embed="rId13">
            <a:alphaModFix/>
          </a:blip>
          <a:srcRect b="0" l="0" r="0" t="0"/>
          <a:stretch/>
        </p:blipFill>
        <p:spPr>
          <a:xfrm>
            <a:off x="28798138" y="14601225"/>
            <a:ext cx="8401050" cy="733425"/>
          </a:xfrm>
          <a:prstGeom prst="rect">
            <a:avLst/>
          </a:prstGeom>
          <a:noFill/>
          <a:ln>
            <a:noFill/>
          </a:ln>
        </p:spPr>
      </p:pic>
      <p:pic>
        <p:nvPicPr>
          <p:cNvPr id="2288" name="Google Shape;2288;g20a2f66c6a9_2_732"/>
          <p:cNvPicPr preferRelativeResize="0"/>
          <p:nvPr/>
        </p:nvPicPr>
        <p:blipFill rotWithShape="1">
          <a:blip r:embed="rId14">
            <a:alphaModFix/>
          </a:blip>
          <a:srcRect b="0" l="0" r="0" t="0"/>
          <a:stretch/>
        </p:blipFill>
        <p:spPr>
          <a:xfrm>
            <a:off x="28798150" y="15576375"/>
            <a:ext cx="11251794" cy="596894"/>
          </a:xfrm>
          <a:prstGeom prst="rect">
            <a:avLst/>
          </a:prstGeom>
          <a:noFill/>
          <a:ln>
            <a:noFill/>
          </a:ln>
        </p:spPr>
      </p:pic>
      <p:pic>
        <p:nvPicPr>
          <p:cNvPr id="2289" name="Google Shape;2289;g20a2f66c6a9_2_732"/>
          <p:cNvPicPr preferRelativeResize="0"/>
          <p:nvPr/>
        </p:nvPicPr>
        <p:blipFill rotWithShape="1">
          <a:blip r:embed="rId15">
            <a:alphaModFix/>
          </a:blip>
          <a:srcRect b="0" l="0" r="0" t="0"/>
          <a:stretch/>
        </p:blipFill>
        <p:spPr>
          <a:xfrm>
            <a:off x="28798154" y="17792007"/>
            <a:ext cx="5847090" cy="1887775"/>
          </a:xfrm>
          <a:prstGeom prst="rect">
            <a:avLst/>
          </a:prstGeom>
          <a:noFill/>
          <a:ln>
            <a:noFill/>
          </a:ln>
        </p:spPr>
      </p:pic>
      <p:pic>
        <p:nvPicPr>
          <p:cNvPr id="2290" name="Google Shape;2290;g20a2f66c6a9_2_732"/>
          <p:cNvPicPr preferRelativeResize="0"/>
          <p:nvPr/>
        </p:nvPicPr>
        <p:blipFill rotWithShape="1">
          <a:blip r:embed="rId16">
            <a:alphaModFix/>
          </a:blip>
          <a:srcRect b="0" l="0" r="0" t="0"/>
          <a:stretch/>
        </p:blipFill>
        <p:spPr>
          <a:xfrm>
            <a:off x="34688997" y="17963850"/>
            <a:ext cx="8020051" cy="1544073"/>
          </a:xfrm>
          <a:prstGeom prst="rect">
            <a:avLst/>
          </a:prstGeom>
          <a:noFill/>
          <a:ln>
            <a:noFill/>
          </a:ln>
        </p:spPr>
      </p:pic>
      <p:pic>
        <p:nvPicPr>
          <p:cNvPr id="2291" name="Google Shape;2291;g20a2f66c6a9_2_732"/>
          <p:cNvPicPr preferRelativeResize="0"/>
          <p:nvPr/>
        </p:nvPicPr>
        <p:blipFill rotWithShape="1">
          <a:blip r:embed="rId17">
            <a:alphaModFix/>
          </a:blip>
          <a:srcRect b="0" l="0" r="0" t="0"/>
          <a:stretch/>
        </p:blipFill>
        <p:spPr>
          <a:xfrm>
            <a:off x="32295267" y="19780375"/>
            <a:ext cx="7597658" cy="2177425"/>
          </a:xfrm>
          <a:prstGeom prst="rect">
            <a:avLst/>
          </a:prstGeom>
          <a:noFill/>
          <a:ln>
            <a:noFill/>
          </a:ln>
        </p:spPr>
      </p:pic>
      <p:pic>
        <p:nvPicPr>
          <p:cNvPr id="2292" name="Google Shape;2292;g20a2f66c6a9_2_732"/>
          <p:cNvPicPr preferRelativeResize="0"/>
          <p:nvPr/>
        </p:nvPicPr>
        <p:blipFill rotWithShape="1">
          <a:blip r:embed="rId18">
            <a:alphaModFix/>
          </a:blip>
          <a:srcRect b="0" l="0" r="0" t="0"/>
          <a:stretch/>
        </p:blipFill>
        <p:spPr>
          <a:xfrm>
            <a:off x="896230" y="7481955"/>
            <a:ext cx="2161900" cy="2408225"/>
          </a:xfrm>
          <a:prstGeom prst="rect">
            <a:avLst/>
          </a:prstGeom>
          <a:noFill/>
          <a:ln>
            <a:noFill/>
          </a:ln>
        </p:spPr>
      </p:pic>
      <p:sp>
        <p:nvSpPr>
          <p:cNvPr id="2293" name="Google Shape;2293;g20a2f66c6a9_2_732"/>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8" name="Shape 2298"/>
        <p:cNvGrpSpPr/>
        <p:nvPr/>
      </p:nvGrpSpPr>
      <p:grpSpPr>
        <a:xfrm>
          <a:off x="0" y="0"/>
          <a:ext cx="0" cy="0"/>
          <a:chOff x="0" y="0"/>
          <a:chExt cx="0" cy="0"/>
        </a:xfrm>
      </p:grpSpPr>
      <p:sp>
        <p:nvSpPr>
          <p:cNvPr id="2299" name="Google Shape;2299;g20a2f66c6a9_2_83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#79</a:t>
            </a:r>
            <a:r>
              <a:rPr lang="en-US" sz="10080"/>
              <a:t>	 Start: </a:t>
            </a:r>
            <a:r>
              <a:rPr lang="en-US" sz="10080">
                <a:solidFill>
                  <a:srgbClr val="0000FF"/>
                </a:solidFill>
              </a:rPr>
              <a:t>50,364</a:t>
            </a:r>
            <a:r>
              <a:rPr lang="en-US" sz="10080"/>
              <a:t>		Stop: </a:t>
            </a:r>
            <a:r>
              <a:rPr lang="en-US" sz="10080">
                <a:solidFill>
                  <a:srgbClr val="0000FF"/>
                </a:solidFill>
              </a:rPr>
              <a:t>50,032</a:t>
            </a:r>
            <a:r>
              <a:rPr lang="en-US" sz="10080"/>
              <a:t>			</a:t>
            </a:r>
            <a:br>
              <a:rPr lang="en-US" sz="10080"/>
            </a:br>
            <a:r>
              <a:rPr lang="en-US" sz="6480"/>
              <a:t>*</a:t>
            </a:r>
            <a:r>
              <a:rPr lang="en-US" sz="7200"/>
              <a:t>Highlight start if changed from original call*</a:t>
            </a:r>
            <a:endParaRPr sz="10080"/>
          </a:p>
        </p:txBody>
      </p:sp>
      <p:sp>
        <p:nvSpPr>
          <p:cNvPr id="2300" name="Google Shape;2300;g20a2f66c6a9_2_832"/>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a:solidFill>
                <a:srgbClr val="0000FF"/>
              </a:solidFill>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 </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RobinRose are the most similar. </a:t>
            </a:r>
            <a:endParaRPr>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2301" name="Google Shape;2301;g20a2f66c6a9_2_832"/>
          <p:cNvSpPr txBox="1"/>
          <p:nvPr/>
        </p:nvSpPr>
        <p:spPr>
          <a:xfrm>
            <a:off x="14090069"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50,364</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z=1.987, final=-4.646</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Tempo, RobinRose, 1:1, e-values: 8e-63, 8e-63</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Kelcole, 1:1, 3e-75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the most annotated start is 1</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-4 bp overlap, no gap</a:t>
            </a:r>
            <a:endParaRPr b="0" i="0" sz="1400" u="none" cap="none" strike="noStrike">
              <a:solidFill>
                <a:srgbClr val="0000FF"/>
              </a:solidFill>
              <a:latin typeface="Calibri"/>
              <a:ea typeface="Calibri"/>
              <a:cs typeface="Calibri"/>
              <a:sym typeface="Calibri"/>
            </a:endParaRPr>
          </a:p>
        </p:txBody>
      </p:sp>
      <p:sp>
        <p:nvSpPr>
          <p:cNvPr id="2302" name="Google Shape;2302;g20a2f66c6a9_2_832"/>
          <p:cNvSpPr txBox="1"/>
          <p:nvPr/>
        </p:nvSpPr>
        <p:spPr>
          <a:xfrm>
            <a:off x="28720473"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Kelcole_77 and Tempo_79. Located upstream and downstream of genes with no known function.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Kelcole_77, NKF, NCBI, e=3e-75/Tempo_79, NKF, PhagesDB, e=8e-63.</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under a prob of 50%.</a:t>
            </a:r>
            <a:endParaRPr b="0" i="0" sz="4400" u="none" cap="none" strike="noStrike">
              <a:solidFill>
                <a:srgbClr val="0000FF"/>
              </a:solidFill>
              <a:latin typeface="Calibri"/>
              <a:ea typeface="Calibri"/>
              <a:cs typeface="Calibri"/>
              <a:sym typeface="Calibri"/>
            </a:endParaRPr>
          </a:p>
        </p:txBody>
      </p:sp>
      <p:pic>
        <p:nvPicPr>
          <p:cNvPr id="2303" name="Google Shape;2303;g20a2f66c6a9_2_832"/>
          <p:cNvPicPr preferRelativeResize="0"/>
          <p:nvPr/>
        </p:nvPicPr>
        <p:blipFill rotWithShape="1">
          <a:blip r:embed="rId4">
            <a:alphaModFix/>
          </a:blip>
          <a:srcRect b="0" l="0" r="0" t="0"/>
          <a:stretch/>
        </p:blipFill>
        <p:spPr>
          <a:xfrm>
            <a:off x="768913" y="5335618"/>
            <a:ext cx="5829300" cy="1114425"/>
          </a:xfrm>
          <a:prstGeom prst="rect">
            <a:avLst/>
          </a:prstGeom>
          <a:noFill/>
          <a:ln>
            <a:noFill/>
          </a:ln>
        </p:spPr>
      </p:pic>
      <p:pic>
        <p:nvPicPr>
          <p:cNvPr id="2304" name="Google Shape;2304;g20a2f66c6a9_2_832"/>
          <p:cNvPicPr preferRelativeResize="0"/>
          <p:nvPr/>
        </p:nvPicPr>
        <p:blipFill rotWithShape="1">
          <a:blip r:embed="rId5">
            <a:alphaModFix/>
          </a:blip>
          <a:srcRect b="0" l="0" r="0" t="0"/>
          <a:stretch/>
        </p:blipFill>
        <p:spPr>
          <a:xfrm>
            <a:off x="768923" y="7809899"/>
            <a:ext cx="2942475" cy="2819125"/>
          </a:xfrm>
          <a:prstGeom prst="rect">
            <a:avLst/>
          </a:prstGeom>
          <a:noFill/>
          <a:ln>
            <a:noFill/>
          </a:ln>
        </p:spPr>
      </p:pic>
      <p:pic>
        <p:nvPicPr>
          <p:cNvPr id="2305" name="Google Shape;2305;g20a2f66c6a9_2_832"/>
          <p:cNvPicPr preferRelativeResize="0"/>
          <p:nvPr/>
        </p:nvPicPr>
        <p:blipFill rotWithShape="1">
          <a:blip r:embed="rId6">
            <a:alphaModFix/>
          </a:blip>
          <a:srcRect b="0" l="0" r="0" t="0"/>
          <a:stretch/>
        </p:blipFill>
        <p:spPr>
          <a:xfrm>
            <a:off x="807034" y="13720152"/>
            <a:ext cx="9860475" cy="1501925"/>
          </a:xfrm>
          <a:prstGeom prst="rect">
            <a:avLst/>
          </a:prstGeom>
          <a:noFill/>
          <a:ln>
            <a:noFill/>
          </a:ln>
        </p:spPr>
      </p:pic>
      <p:pic>
        <p:nvPicPr>
          <p:cNvPr id="2306" name="Google Shape;2306;g20a2f66c6a9_2_832"/>
          <p:cNvPicPr preferRelativeResize="0"/>
          <p:nvPr/>
        </p:nvPicPr>
        <p:blipFill rotWithShape="1">
          <a:blip r:embed="rId7">
            <a:alphaModFix/>
          </a:blip>
          <a:srcRect b="0" l="0" r="0" t="0"/>
          <a:stretch/>
        </p:blipFill>
        <p:spPr>
          <a:xfrm>
            <a:off x="0" y="15871675"/>
            <a:ext cx="12855400" cy="594950"/>
          </a:xfrm>
          <a:prstGeom prst="rect">
            <a:avLst/>
          </a:prstGeom>
          <a:noFill/>
          <a:ln>
            <a:noFill/>
          </a:ln>
        </p:spPr>
      </p:pic>
      <p:pic>
        <p:nvPicPr>
          <p:cNvPr id="2307" name="Google Shape;2307;g20a2f66c6a9_2_832"/>
          <p:cNvPicPr preferRelativeResize="0"/>
          <p:nvPr/>
        </p:nvPicPr>
        <p:blipFill rotWithShape="1">
          <a:blip r:embed="rId8">
            <a:alphaModFix/>
          </a:blip>
          <a:srcRect b="0" l="0" r="0" t="0"/>
          <a:stretch/>
        </p:blipFill>
        <p:spPr>
          <a:xfrm>
            <a:off x="15580313" y="10629022"/>
            <a:ext cx="5314950" cy="1390650"/>
          </a:xfrm>
          <a:prstGeom prst="rect">
            <a:avLst/>
          </a:prstGeom>
          <a:noFill/>
          <a:ln>
            <a:noFill/>
          </a:ln>
        </p:spPr>
      </p:pic>
      <p:pic>
        <p:nvPicPr>
          <p:cNvPr id="2308" name="Google Shape;2308;g20a2f66c6a9_2_832"/>
          <p:cNvPicPr preferRelativeResize="0"/>
          <p:nvPr/>
        </p:nvPicPr>
        <p:blipFill rotWithShape="1">
          <a:blip r:embed="rId9">
            <a:alphaModFix/>
          </a:blip>
          <a:srcRect b="0" l="0" r="0" t="0"/>
          <a:stretch/>
        </p:blipFill>
        <p:spPr>
          <a:xfrm>
            <a:off x="15632701" y="12440172"/>
            <a:ext cx="5210175" cy="1447800"/>
          </a:xfrm>
          <a:prstGeom prst="rect">
            <a:avLst/>
          </a:prstGeom>
          <a:noFill/>
          <a:ln>
            <a:noFill/>
          </a:ln>
        </p:spPr>
      </p:pic>
      <p:pic>
        <p:nvPicPr>
          <p:cNvPr id="2309" name="Google Shape;2309;g20a2f66c6a9_2_832"/>
          <p:cNvPicPr preferRelativeResize="0"/>
          <p:nvPr/>
        </p:nvPicPr>
        <p:blipFill rotWithShape="1">
          <a:blip r:embed="rId10">
            <a:alphaModFix/>
          </a:blip>
          <a:srcRect b="0" l="0" r="0" t="0"/>
          <a:stretch/>
        </p:blipFill>
        <p:spPr>
          <a:xfrm>
            <a:off x="20895276" y="10978534"/>
            <a:ext cx="6638925" cy="2047875"/>
          </a:xfrm>
          <a:prstGeom prst="rect">
            <a:avLst/>
          </a:prstGeom>
          <a:noFill/>
          <a:ln>
            <a:noFill/>
          </a:ln>
        </p:spPr>
      </p:pic>
      <p:pic>
        <p:nvPicPr>
          <p:cNvPr id="2310" name="Google Shape;2310;g20a2f66c6a9_2_832"/>
          <p:cNvPicPr preferRelativeResize="0"/>
          <p:nvPr/>
        </p:nvPicPr>
        <p:blipFill rotWithShape="1">
          <a:blip r:embed="rId11">
            <a:alphaModFix/>
          </a:blip>
          <a:srcRect b="0" l="0" r="0" t="0"/>
          <a:stretch/>
        </p:blipFill>
        <p:spPr>
          <a:xfrm>
            <a:off x="14716803" y="16517826"/>
            <a:ext cx="7667035" cy="1390650"/>
          </a:xfrm>
          <a:prstGeom prst="rect">
            <a:avLst/>
          </a:prstGeom>
          <a:noFill/>
          <a:ln>
            <a:noFill/>
          </a:ln>
        </p:spPr>
      </p:pic>
      <p:pic>
        <p:nvPicPr>
          <p:cNvPr id="2311" name="Google Shape;2311;g20a2f66c6a9_2_832"/>
          <p:cNvPicPr preferRelativeResize="0"/>
          <p:nvPr/>
        </p:nvPicPr>
        <p:blipFill rotWithShape="1">
          <a:blip r:embed="rId12">
            <a:alphaModFix/>
          </a:blip>
          <a:srcRect b="0" l="0" r="0" t="0"/>
          <a:stretch/>
        </p:blipFill>
        <p:spPr>
          <a:xfrm>
            <a:off x="14716788" y="18005622"/>
            <a:ext cx="6668612" cy="3554829"/>
          </a:xfrm>
          <a:prstGeom prst="rect">
            <a:avLst/>
          </a:prstGeom>
          <a:noFill/>
          <a:ln>
            <a:noFill/>
          </a:ln>
        </p:spPr>
      </p:pic>
      <p:pic>
        <p:nvPicPr>
          <p:cNvPr id="2312" name="Google Shape;2312;g20a2f66c6a9_2_832"/>
          <p:cNvPicPr preferRelativeResize="0"/>
          <p:nvPr/>
        </p:nvPicPr>
        <p:blipFill rotWithShape="1">
          <a:blip r:embed="rId13">
            <a:alphaModFix/>
          </a:blip>
          <a:srcRect b="0" l="0" r="0" t="0"/>
          <a:stretch/>
        </p:blipFill>
        <p:spPr>
          <a:xfrm>
            <a:off x="31909213" y="9546934"/>
            <a:ext cx="6220948" cy="3554828"/>
          </a:xfrm>
          <a:prstGeom prst="rect">
            <a:avLst/>
          </a:prstGeom>
          <a:noFill/>
          <a:ln>
            <a:noFill/>
          </a:ln>
        </p:spPr>
      </p:pic>
      <p:pic>
        <p:nvPicPr>
          <p:cNvPr id="2313" name="Google Shape;2313;g20a2f66c6a9_2_832"/>
          <p:cNvPicPr preferRelativeResize="0"/>
          <p:nvPr/>
        </p:nvPicPr>
        <p:blipFill rotWithShape="1">
          <a:blip r:embed="rId6">
            <a:alphaModFix/>
          </a:blip>
          <a:srcRect b="0" l="0" r="0" t="0"/>
          <a:stretch/>
        </p:blipFill>
        <p:spPr>
          <a:xfrm>
            <a:off x="30677434" y="14369752"/>
            <a:ext cx="9860475" cy="1501925"/>
          </a:xfrm>
          <a:prstGeom prst="rect">
            <a:avLst/>
          </a:prstGeom>
          <a:noFill/>
          <a:ln>
            <a:noFill/>
          </a:ln>
        </p:spPr>
      </p:pic>
      <p:pic>
        <p:nvPicPr>
          <p:cNvPr id="2314" name="Google Shape;2314;g20a2f66c6a9_2_832"/>
          <p:cNvPicPr preferRelativeResize="0"/>
          <p:nvPr/>
        </p:nvPicPr>
        <p:blipFill rotWithShape="1">
          <a:blip r:embed="rId7">
            <a:alphaModFix/>
          </a:blip>
          <a:srcRect b="0" l="0" r="0" t="0"/>
          <a:stretch/>
        </p:blipFill>
        <p:spPr>
          <a:xfrm>
            <a:off x="29179963" y="16204550"/>
            <a:ext cx="12855400" cy="594950"/>
          </a:xfrm>
          <a:prstGeom prst="rect">
            <a:avLst/>
          </a:prstGeom>
          <a:noFill/>
          <a:ln>
            <a:noFill/>
          </a:ln>
        </p:spPr>
      </p:pic>
      <p:pic>
        <p:nvPicPr>
          <p:cNvPr id="2315" name="Google Shape;2315;g20a2f66c6a9_2_832"/>
          <p:cNvPicPr preferRelativeResize="0"/>
          <p:nvPr/>
        </p:nvPicPr>
        <p:blipFill rotWithShape="1">
          <a:blip r:embed="rId14">
            <a:alphaModFix/>
          </a:blip>
          <a:srcRect b="0" l="0" r="0" t="0"/>
          <a:stretch/>
        </p:blipFill>
        <p:spPr>
          <a:xfrm>
            <a:off x="30781401" y="18646984"/>
            <a:ext cx="10626437" cy="3004394"/>
          </a:xfrm>
          <a:prstGeom prst="rect">
            <a:avLst/>
          </a:prstGeom>
          <a:noFill/>
          <a:ln>
            <a:noFill/>
          </a:ln>
        </p:spPr>
      </p:pic>
      <p:pic>
        <p:nvPicPr>
          <p:cNvPr id="2316" name="Google Shape;2316;g20a2f66c6a9_2_832"/>
          <p:cNvPicPr preferRelativeResize="0"/>
          <p:nvPr/>
        </p:nvPicPr>
        <p:blipFill rotWithShape="1">
          <a:blip r:embed="rId15">
            <a:alphaModFix/>
          </a:blip>
          <a:srcRect b="0" l="0" r="0" t="0"/>
          <a:stretch/>
        </p:blipFill>
        <p:spPr>
          <a:xfrm>
            <a:off x="14090075" y="6374200"/>
            <a:ext cx="11247499" cy="1501925"/>
          </a:xfrm>
          <a:prstGeom prst="rect">
            <a:avLst/>
          </a:prstGeom>
          <a:noFill/>
          <a:ln>
            <a:noFill/>
          </a:ln>
        </p:spPr>
      </p:pic>
      <p:sp>
        <p:nvSpPr>
          <p:cNvPr id="2317" name="Google Shape;2317;g20a2f66c6a9_2_832"/>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sp>
        <p:nvSpPr>
          <p:cNvPr id="2323" name="Google Shape;2323;g20a2f66c6a9_0_625"/>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#80</a:t>
            </a:r>
            <a:r>
              <a:rPr lang="en-US" sz="10080"/>
              <a:t>	Start:	</a:t>
            </a:r>
            <a:r>
              <a:rPr lang="en-US" sz="10080">
                <a:solidFill>
                  <a:srgbClr val="0B5394"/>
                </a:solidFill>
              </a:rPr>
              <a:t>50822</a:t>
            </a:r>
            <a:r>
              <a:rPr lang="en-US" sz="10080"/>
              <a:t>	Stop: </a:t>
            </a:r>
            <a:r>
              <a:rPr lang="en-US" sz="10080">
                <a:solidFill>
                  <a:srgbClr val="0B5394"/>
                </a:solidFill>
              </a:rPr>
              <a:t>50361</a:t>
            </a:r>
            <a:r>
              <a:rPr lang="en-US" sz="10080"/>
              <a:t>		</a:t>
            </a:r>
            <a:br>
              <a:rPr lang="en-US" sz="10080"/>
            </a:br>
            <a:r>
              <a:rPr lang="en-US" sz="6480"/>
              <a:t>*</a:t>
            </a:r>
            <a:r>
              <a:rPr lang="en-US" sz="7200"/>
              <a:t>Highlight start if changed from original call*</a:t>
            </a:r>
            <a:endParaRPr sz="10080"/>
          </a:p>
        </p:txBody>
      </p:sp>
      <p:sp>
        <p:nvSpPr>
          <p:cNvPr id="2324" name="Google Shape;2324;g20a2f66c6a9_0_625"/>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t/>
            </a:r>
            <a:endParaRPr/>
          </a:p>
        </p:txBody>
      </p:sp>
      <p:sp>
        <p:nvSpPr>
          <p:cNvPr id="2325" name="Google Shape;2325;g20a2f66c6a9_0_625"/>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2.723, final= -3.250</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Tempo- Evalue: 7e-107,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2e-86</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-8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326" name="Google Shape;2326;g20a2f66c6a9_0_625"/>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Tempo_80 and Kelcole_78,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 e= 7e-86,  function unknown, phagesdb;  Phage Tempo, hypothetical protein, e= 7e107,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1" i="0" sz="6600" u="none" cap="none" strike="noStrike">
              <a:solidFill>
                <a:schemeClr val="dk1"/>
              </a:solidFill>
              <a:latin typeface="Calibri"/>
              <a:ea typeface="Calibri"/>
              <a:cs typeface="Calibri"/>
              <a:sym typeface="Calibri"/>
            </a:endParaRPr>
          </a:p>
        </p:txBody>
      </p:sp>
      <p:pic>
        <p:nvPicPr>
          <p:cNvPr id="2327" name="Google Shape;2327;g20a2f66c6a9_0_625"/>
          <p:cNvPicPr preferRelativeResize="0"/>
          <p:nvPr/>
        </p:nvPicPr>
        <p:blipFill rotWithShape="1">
          <a:blip r:embed="rId4">
            <a:alphaModFix/>
          </a:blip>
          <a:srcRect b="0" l="0" r="0" t="0"/>
          <a:stretch/>
        </p:blipFill>
        <p:spPr>
          <a:xfrm>
            <a:off x="7855899" y="4437625"/>
            <a:ext cx="5236650" cy="600493"/>
          </a:xfrm>
          <a:prstGeom prst="rect">
            <a:avLst/>
          </a:prstGeom>
          <a:noFill/>
          <a:ln>
            <a:noFill/>
          </a:ln>
        </p:spPr>
      </p:pic>
      <p:pic>
        <p:nvPicPr>
          <p:cNvPr id="2328" name="Google Shape;2328;g20a2f66c6a9_0_625"/>
          <p:cNvPicPr preferRelativeResize="0"/>
          <p:nvPr/>
        </p:nvPicPr>
        <p:blipFill rotWithShape="1">
          <a:blip r:embed="rId5">
            <a:alphaModFix/>
          </a:blip>
          <a:srcRect b="0" l="0" r="0" t="0"/>
          <a:stretch/>
        </p:blipFill>
        <p:spPr>
          <a:xfrm>
            <a:off x="343537" y="6647157"/>
            <a:ext cx="2668800" cy="2836775"/>
          </a:xfrm>
          <a:prstGeom prst="rect">
            <a:avLst/>
          </a:prstGeom>
          <a:noFill/>
          <a:ln>
            <a:noFill/>
          </a:ln>
        </p:spPr>
      </p:pic>
      <p:pic>
        <p:nvPicPr>
          <p:cNvPr id="2329" name="Google Shape;2329;g20a2f66c6a9_0_625"/>
          <p:cNvPicPr preferRelativeResize="0"/>
          <p:nvPr/>
        </p:nvPicPr>
        <p:blipFill rotWithShape="1">
          <a:blip r:embed="rId6">
            <a:alphaModFix/>
          </a:blip>
          <a:srcRect b="0" l="0" r="0" t="0"/>
          <a:stretch/>
        </p:blipFill>
        <p:spPr>
          <a:xfrm>
            <a:off x="3012335" y="6647156"/>
            <a:ext cx="1292708" cy="2836775"/>
          </a:xfrm>
          <a:prstGeom prst="rect">
            <a:avLst/>
          </a:prstGeom>
          <a:noFill/>
          <a:ln>
            <a:noFill/>
          </a:ln>
        </p:spPr>
      </p:pic>
      <p:pic>
        <p:nvPicPr>
          <p:cNvPr id="2330" name="Google Shape;2330;g20a2f66c6a9_0_625"/>
          <p:cNvPicPr preferRelativeResize="0"/>
          <p:nvPr/>
        </p:nvPicPr>
        <p:blipFill rotWithShape="1">
          <a:blip r:embed="rId7">
            <a:alphaModFix/>
          </a:blip>
          <a:srcRect b="0" l="0" r="0" t="0"/>
          <a:stretch/>
        </p:blipFill>
        <p:spPr>
          <a:xfrm>
            <a:off x="343513" y="12137556"/>
            <a:ext cx="10626437" cy="2053035"/>
          </a:xfrm>
          <a:prstGeom prst="rect">
            <a:avLst/>
          </a:prstGeom>
          <a:noFill/>
          <a:ln>
            <a:noFill/>
          </a:ln>
        </p:spPr>
      </p:pic>
      <p:pic>
        <p:nvPicPr>
          <p:cNvPr id="2331" name="Google Shape;2331;g20a2f66c6a9_0_625"/>
          <p:cNvPicPr preferRelativeResize="0"/>
          <p:nvPr/>
        </p:nvPicPr>
        <p:blipFill rotWithShape="1">
          <a:blip r:embed="rId8">
            <a:alphaModFix/>
          </a:blip>
          <a:srcRect b="0" l="0" r="0" t="0"/>
          <a:stretch/>
        </p:blipFill>
        <p:spPr>
          <a:xfrm>
            <a:off x="343534" y="15825130"/>
            <a:ext cx="10321600" cy="1341125"/>
          </a:xfrm>
          <a:prstGeom prst="rect">
            <a:avLst/>
          </a:prstGeom>
          <a:noFill/>
          <a:ln>
            <a:noFill/>
          </a:ln>
        </p:spPr>
      </p:pic>
      <p:pic>
        <p:nvPicPr>
          <p:cNvPr id="2332" name="Google Shape;2332;g20a2f66c6a9_0_625"/>
          <p:cNvPicPr preferRelativeResize="0"/>
          <p:nvPr/>
        </p:nvPicPr>
        <p:blipFill rotWithShape="1">
          <a:blip r:embed="rId9">
            <a:alphaModFix/>
          </a:blip>
          <a:srcRect b="0" l="0" r="0" t="0"/>
          <a:stretch/>
        </p:blipFill>
        <p:spPr>
          <a:xfrm>
            <a:off x="14586413" y="5355418"/>
            <a:ext cx="7061986" cy="3602182"/>
          </a:xfrm>
          <a:prstGeom prst="rect">
            <a:avLst/>
          </a:prstGeom>
          <a:noFill/>
          <a:ln>
            <a:noFill/>
          </a:ln>
        </p:spPr>
      </p:pic>
      <p:pic>
        <p:nvPicPr>
          <p:cNvPr id="2333" name="Google Shape;2333;g20a2f66c6a9_0_625"/>
          <p:cNvPicPr preferRelativeResize="0"/>
          <p:nvPr/>
        </p:nvPicPr>
        <p:blipFill rotWithShape="1">
          <a:blip r:embed="rId10">
            <a:alphaModFix/>
          </a:blip>
          <a:srcRect b="0" l="0" r="0" t="0"/>
          <a:stretch/>
        </p:blipFill>
        <p:spPr>
          <a:xfrm>
            <a:off x="12954763" y="11788743"/>
            <a:ext cx="7391400" cy="3219450"/>
          </a:xfrm>
          <a:prstGeom prst="rect">
            <a:avLst/>
          </a:prstGeom>
          <a:noFill/>
          <a:ln>
            <a:noFill/>
          </a:ln>
        </p:spPr>
      </p:pic>
      <p:pic>
        <p:nvPicPr>
          <p:cNvPr id="2334" name="Google Shape;2334;g20a2f66c6a9_0_625"/>
          <p:cNvPicPr preferRelativeResize="0"/>
          <p:nvPr/>
        </p:nvPicPr>
        <p:blipFill rotWithShape="1">
          <a:blip r:embed="rId11">
            <a:alphaModFix/>
          </a:blip>
          <a:srcRect b="0" l="0" r="0" t="0"/>
          <a:stretch/>
        </p:blipFill>
        <p:spPr>
          <a:xfrm>
            <a:off x="20841052" y="11932724"/>
            <a:ext cx="6005400" cy="2836775"/>
          </a:xfrm>
          <a:prstGeom prst="rect">
            <a:avLst/>
          </a:prstGeom>
          <a:noFill/>
          <a:ln>
            <a:noFill/>
          </a:ln>
        </p:spPr>
      </p:pic>
      <p:pic>
        <p:nvPicPr>
          <p:cNvPr id="2335" name="Google Shape;2335;g20a2f66c6a9_0_625"/>
          <p:cNvPicPr preferRelativeResize="0"/>
          <p:nvPr/>
        </p:nvPicPr>
        <p:blipFill rotWithShape="1">
          <a:blip r:embed="rId12">
            <a:alphaModFix/>
          </a:blip>
          <a:srcRect b="0" l="0" r="0" t="0"/>
          <a:stretch/>
        </p:blipFill>
        <p:spPr>
          <a:xfrm>
            <a:off x="12682838" y="15825118"/>
            <a:ext cx="6653545" cy="3602182"/>
          </a:xfrm>
          <a:prstGeom prst="rect">
            <a:avLst/>
          </a:prstGeom>
          <a:noFill/>
          <a:ln>
            <a:noFill/>
          </a:ln>
        </p:spPr>
      </p:pic>
      <p:pic>
        <p:nvPicPr>
          <p:cNvPr id="2336" name="Google Shape;2336;g20a2f66c6a9_0_625"/>
          <p:cNvPicPr preferRelativeResize="0"/>
          <p:nvPr/>
        </p:nvPicPr>
        <p:blipFill rotWithShape="1">
          <a:blip r:embed="rId13">
            <a:alphaModFix/>
          </a:blip>
          <a:srcRect b="0" l="0" r="0" t="0"/>
          <a:stretch/>
        </p:blipFill>
        <p:spPr>
          <a:xfrm>
            <a:off x="19336375" y="16010197"/>
            <a:ext cx="7911387" cy="1341125"/>
          </a:xfrm>
          <a:prstGeom prst="rect">
            <a:avLst/>
          </a:prstGeom>
          <a:noFill/>
          <a:ln>
            <a:noFill/>
          </a:ln>
        </p:spPr>
      </p:pic>
      <p:pic>
        <p:nvPicPr>
          <p:cNvPr id="2337" name="Google Shape;2337;g20a2f66c6a9_0_625"/>
          <p:cNvPicPr preferRelativeResize="0"/>
          <p:nvPr/>
        </p:nvPicPr>
        <p:blipFill rotWithShape="1">
          <a:blip r:embed="rId14">
            <a:alphaModFix/>
          </a:blip>
          <a:srcRect b="0" l="0" r="0" t="0"/>
          <a:stretch/>
        </p:blipFill>
        <p:spPr>
          <a:xfrm>
            <a:off x="37399725" y="8283000"/>
            <a:ext cx="3905250" cy="4133850"/>
          </a:xfrm>
          <a:prstGeom prst="rect">
            <a:avLst/>
          </a:prstGeom>
          <a:noFill/>
          <a:ln>
            <a:noFill/>
          </a:ln>
        </p:spPr>
      </p:pic>
      <p:pic>
        <p:nvPicPr>
          <p:cNvPr id="2338" name="Google Shape;2338;g20a2f66c6a9_0_625"/>
          <p:cNvPicPr preferRelativeResize="0"/>
          <p:nvPr/>
        </p:nvPicPr>
        <p:blipFill rotWithShape="1">
          <a:blip r:embed="rId15">
            <a:alphaModFix/>
          </a:blip>
          <a:srcRect b="0" l="0" r="0" t="0"/>
          <a:stretch/>
        </p:blipFill>
        <p:spPr>
          <a:xfrm>
            <a:off x="29887100" y="13855070"/>
            <a:ext cx="7086600" cy="914400"/>
          </a:xfrm>
          <a:prstGeom prst="rect">
            <a:avLst/>
          </a:prstGeom>
          <a:noFill/>
          <a:ln>
            <a:noFill/>
          </a:ln>
        </p:spPr>
      </p:pic>
      <p:pic>
        <p:nvPicPr>
          <p:cNvPr id="2339" name="Google Shape;2339;g20a2f66c6a9_0_625"/>
          <p:cNvPicPr preferRelativeResize="0"/>
          <p:nvPr/>
        </p:nvPicPr>
        <p:blipFill rotWithShape="1">
          <a:blip r:embed="rId16">
            <a:alphaModFix/>
          </a:blip>
          <a:srcRect b="0" l="0" r="0" t="0"/>
          <a:stretch/>
        </p:blipFill>
        <p:spPr>
          <a:xfrm>
            <a:off x="27982100" y="14965513"/>
            <a:ext cx="8991600" cy="1381125"/>
          </a:xfrm>
          <a:prstGeom prst="rect">
            <a:avLst/>
          </a:prstGeom>
          <a:noFill/>
          <a:ln>
            <a:noFill/>
          </a:ln>
        </p:spPr>
      </p:pic>
      <p:pic>
        <p:nvPicPr>
          <p:cNvPr id="2340" name="Google Shape;2340;g20a2f66c6a9_0_625"/>
          <p:cNvPicPr preferRelativeResize="0"/>
          <p:nvPr/>
        </p:nvPicPr>
        <p:blipFill rotWithShape="1">
          <a:blip r:embed="rId17">
            <a:alphaModFix/>
          </a:blip>
          <a:srcRect b="0" l="0" r="0" t="0"/>
          <a:stretch/>
        </p:blipFill>
        <p:spPr>
          <a:xfrm>
            <a:off x="34045254" y="17652419"/>
            <a:ext cx="8972550" cy="2678253"/>
          </a:xfrm>
          <a:prstGeom prst="rect">
            <a:avLst/>
          </a:prstGeom>
          <a:noFill/>
          <a:ln>
            <a:noFill/>
          </a:ln>
        </p:spPr>
      </p:pic>
      <p:pic>
        <p:nvPicPr>
          <p:cNvPr id="2341" name="Google Shape;2341;g20a2f66c6a9_0_625"/>
          <p:cNvPicPr preferRelativeResize="0"/>
          <p:nvPr/>
        </p:nvPicPr>
        <p:blipFill rotWithShape="1">
          <a:blip r:embed="rId18">
            <a:alphaModFix/>
          </a:blip>
          <a:srcRect b="0" l="0" r="0" t="0"/>
          <a:stretch/>
        </p:blipFill>
        <p:spPr>
          <a:xfrm>
            <a:off x="27982092" y="18050270"/>
            <a:ext cx="4851177" cy="3095625"/>
          </a:xfrm>
          <a:prstGeom prst="rect">
            <a:avLst/>
          </a:prstGeom>
          <a:noFill/>
          <a:ln>
            <a:noFill/>
          </a:ln>
        </p:spPr>
      </p:pic>
      <p:pic>
        <p:nvPicPr>
          <p:cNvPr id="2342" name="Google Shape;2342;g20a2f66c6a9_0_625"/>
          <p:cNvPicPr preferRelativeResize="0"/>
          <p:nvPr/>
        </p:nvPicPr>
        <p:blipFill rotWithShape="1">
          <a:blip r:embed="rId19">
            <a:alphaModFix/>
          </a:blip>
          <a:srcRect b="0" l="0" r="0" t="0"/>
          <a:stretch/>
        </p:blipFill>
        <p:spPr>
          <a:xfrm>
            <a:off x="22739963" y="21331063"/>
            <a:ext cx="10877550" cy="3095625"/>
          </a:xfrm>
          <a:prstGeom prst="rect">
            <a:avLst/>
          </a:prstGeom>
          <a:noFill/>
          <a:ln>
            <a:noFill/>
          </a:ln>
        </p:spPr>
      </p:pic>
      <p:pic>
        <p:nvPicPr>
          <p:cNvPr id="2343" name="Google Shape;2343;g20a2f66c6a9_0_625"/>
          <p:cNvPicPr preferRelativeResize="0"/>
          <p:nvPr/>
        </p:nvPicPr>
        <p:blipFill rotWithShape="1">
          <a:blip r:embed="rId20">
            <a:alphaModFix/>
          </a:blip>
          <a:srcRect b="0" l="0" r="0" t="0"/>
          <a:stretch/>
        </p:blipFill>
        <p:spPr>
          <a:xfrm>
            <a:off x="34603238" y="20896118"/>
            <a:ext cx="8972550" cy="2628900"/>
          </a:xfrm>
          <a:prstGeom prst="rect">
            <a:avLst/>
          </a:prstGeom>
          <a:noFill/>
          <a:ln>
            <a:noFill/>
          </a:ln>
        </p:spPr>
      </p:pic>
      <p:pic>
        <p:nvPicPr>
          <p:cNvPr id="2344" name="Google Shape;2344;g20a2f66c6a9_0_625"/>
          <p:cNvPicPr preferRelativeResize="0"/>
          <p:nvPr/>
        </p:nvPicPr>
        <p:blipFill rotWithShape="1">
          <a:blip r:embed="rId21">
            <a:alphaModFix/>
          </a:blip>
          <a:srcRect b="0" l="0" r="0" t="0"/>
          <a:stretch/>
        </p:blipFill>
        <p:spPr>
          <a:xfrm>
            <a:off x="29621925" y="25352615"/>
            <a:ext cx="2971800" cy="333375"/>
          </a:xfrm>
          <a:prstGeom prst="rect">
            <a:avLst/>
          </a:prstGeom>
          <a:noFill/>
          <a:ln>
            <a:noFill/>
          </a:ln>
        </p:spPr>
      </p:pic>
      <p:pic>
        <p:nvPicPr>
          <p:cNvPr id="2345" name="Google Shape;2345;g20a2f66c6a9_0_625"/>
          <p:cNvPicPr preferRelativeResize="0"/>
          <p:nvPr/>
        </p:nvPicPr>
        <p:blipFill rotWithShape="1">
          <a:blip r:embed="rId22">
            <a:alphaModFix/>
          </a:blip>
          <a:srcRect b="0" l="0" r="0" t="0"/>
          <a:stretch/>
        </p:blipFill>
        <p:spPr>
          <a:xfrm>
            <a:off x="34603250" y="23958063"/>
            <a:ext cx="8972550" cy="3114675"/>
          </a:xfrm>
          <a:prstGeom prst="rect">
            <a:avLst/>
          </a:prstGeom>
          <a:noFill/>
          <a:ln>
            <a:noFill/>
          </a:ln>
        </p:spPr>
      </p:pic>
      <p:sp>
        <p:nvSpPr>
          <p:cNvPr id="2346" name="Google Shape;2346;g20a2f66c6a9_0_625"/>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1" name="Shape 2351"/>
        <p:cNvGrpSpPr/>
        <p:nvPr/>
      </p:nvGrpSpPr>
      <p:grpSpPr>
        <a:xfrm>
          <a:off x="0" y="0"/>
          <a:ext cx="0" cy="0"/>
          <a:chOff x="0" y="0"/>
          <a:chExt cx="0" cy="0"/>
        </a:xfrm>
      </p:grpSpPr>
      <p:sp>
        <p:nvSpPr>
          <p:cNvPr id="2352" name="Google Shape;2352;g20a2f66c6a9_2_932"/>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#81</a:t>
            </a:r>
            <a:r>
              <a:rPr lang="en-US" sz="10080"/>
              <a:t>	 Start:	51141	 Stop: 50815			</a:t>
            </a:r>
            <a:br>
              <a:rPr lang="en-US" sz="10080"/>
            </a:br>
            <a:r>
              <a:rPr lang="en-US" sz="6480"/>
              <a:t>*</a:t>
            </a:r>
            <a:r>
              <a:rPr lang="en-US" sz="7200"/>
              <a:t>Highlight start if changed from original call*</a:t>
            </a:r>
            <a:endParaRPr sz="10080"/>
          </a:p>
        </p:txBody>
      </p:sp>
      <p:sp>
        <p:nvSpPr>
          <p:cNvPr id="2353" name="Google Shape;2353;g20a2f66c6a9_2_932"/>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RobinRose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354" name="Google Shape;2354;g20a2f66c6a9_2_932"/>
          <p:cNvPicPr preferRelativeResize="0"/>
          <p:nvPr/>
        </p:nvPicPr>
        <p:blipFill rotWithShape="1">
          <a:blip r:embed="rId3">
            <a:alphaModFix/>
          </a:blip>
          <a:srcRect b="0" l="0" r="0" t="0"/>
          <a:stretch/>
        </p:blipFill>
        <p:spPr>
          <a:xfrm>
            <a:off x="768929" y="5309173"/>
            <a:ext cx="9445226" cy="1094350"/>
          </a:xfrm>
          <a:prstGeom prst="rect">
            <a:avLst/>
          </a:prstGeom>
          <a:noFill/>
          <a:ln>
            <a:noFill/>
          </a:ln>
        </p:spPr>
      </p:pic>
      <p:pic>
        <p:nvPicPr>
          <p:cNvPr id="2355" name="Google Shape;2355;g20a2f66c6a9_2_932"/>
          <p:cNvPicPr preferRelativeResize="0"/>
          <p:nvPr/>
        </p:nvPicPr>
        <p:blipFill rotWithShape="1">
          <a:blip r:embed="rId4">
            <a:alphaModFix/>
          </a:blip>
          <a:srcRect b="0" l="0" r="0" t="0"/>
          <a:stretch/>
        </p:blipFill>
        <p:spPr>
          <a:xfrm>
            <a:off x="768928" y="11912352"/>
            <a:ext cx="9939407" cy="1094350"/>
          </a:xfrm>
          <a:prstGeom prst="rect">
            <a:avLst/>
          </a:prstGeom>
          <a:noFill/>
          <a:ln>
            <a:noFill/>
          </a:ln>
        </p:spPr>
      </p:pic>
      <p:pic>
        <p:nvPicPr>
          <p:cNvPr id="2356" name="Google Shape;2356;g20a2f66c6a9_2_932"/>
          <p:cNvPicPr preferRelativeResize="0"/>
          <p:nvPr/>
        </p:nvPicPr>
        <p:blipFill rotWithShape="1">
          <a:blip r:embed="rId5">
            <a:alphaModFix/>
          </a:blip>
          <a:srcRect b="0" l="0" r="0" t="0"/>
          <a:stretch/>
        </p:blipFill>
        <p:spPr>
          <a:xfrm>
            <a:off x="768926" y="7367351"/>
            <a:ext cx="2597325" cy="2522825"/>
          </a:xfrm>
          <a:prstGeom prst="rect">
            <a:avLst/>
          </a:prstGeom>
          <a:noFill/>
          <a:ln>
            <a:noFill/>
          </a:ln>
        </p:spPr>
      </p:pic>
      <p:pic>
        <p:nvPicPr>
          <p:cNvPr id="2357" name="Google Shape;2357;g20a2f66c6a9_2_932"/>
          <p:cNvPicPr preferRelativeResize="0"/>
          <p:nvPr/>
        </p:nvPicPr>
        <p:blipFill rotWithShape="1">
          <a:blip r:embed="rId6">
            <a:alphaModFix/>
          </a:blip>
          <a:srcRect b="0" l="0" r="0" t="0"/>
          <a:stretch/>
        </p:blipFill>
        <p:spPr>
          <a:xfrm>
            <a:off x="768925" y="13192096"/>
            <a:ext cx="11696849" cy="903775"/>
          </a:xfrm>
          <a:prstGeom prst="rect">
            <a:avLst/>
          </a:prstGeom>
          <a:noFill/>
          <a:ln>
            <a:noFill/>
          </a:ln>
        </p:spPr>
      </p:pic>
      <p:sp>
        <p:nvSpPr>
          <p:cNvPr id="2358" name="Google Shape;2358;g20a2f66c6a9_2_932"/>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Fifth best, z = 1.922, final = -5.435</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2e-57, 2e-57</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Tempo,</a:t>
            </a:r>
            <a:r>
              <a:rPr b="0" i="0" lang="en-US" sz="4400" u="none" cap="none" strike="noStrike">
                <a:solidFill>
                  <a:schemeClr val="dk1"/>
                </a:solidFill>
                <a:latin typeface="Calibri"/>
                <a:ea typeface="Calibri"/>
                <a:cs typeface="Calibri"/>
                <a:sym typeface="Calibri"/>
              </a:rPr>
              <a:t> 1:1, e-value: 2e-71, 3e-71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-8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359" name="Google Shape;2359;g20a2f66c6a9_2_932"/>
          <p:cNvPicPr preferRelativeResize="0"/>
          <p:nvPr/>
        </p:nvPicPr>
        <p:blipFill rotWithShape="1">
          <a:blip r:embed="rId7">
            <a:alphaModFix/>
          </a:blip>
          <a:srcRect b="0" l="0" r="0" t="0"/>
          <a:stretch/>
        </p:blipFill>
        <p:spPr>
          <a:xfrm>
            <a:off x="13621638" y="6403518"/>
            <a:ext cx="10626436" cy="1928862"/>
          </a:xfrm>
          <a:prstGeom prst="rect">
            <a:avLst/>
          </a:prstGeom>
          <a:noFill/>
          <a:ln>
            <a:noFill/>
          </a:ln>
        </p:spPr>
      </p:pic>
      <p:pic>
        <p:nvPicPr>
          <p:cNvPr id="2360" name="Google Shape;2360;g20a2f66c6a9_2_932"/>
          <p:cNvPicPr preferRelativeResize="0"/>
          <p:nvPr/>
        </p:nvPicPr>
        <p:blipFill rotWithShape="1">
          <a:blip r:embed="rId8">
            <a:alphaModFix/>
          </a:blip>
          <a:srcRect b="0" l="0" r="0" t="0"/>
          <a:stretch/>
        </p:blipFill>
        <p:spPr>
          <a:xfrm>
            <a:off x="13627094" y="10239674"/>
            <a:ext cx="6474718" cy="2522825"/>
          </a:xfrm>
          <a:prstGeom prst="rect">
            <a:avLst/>
          </a:prstGeom>
          <a:noFill/>
          <a:ln>
            <a:noFill/>
          </a:ln>
        </p:spPr>
      </p:pic>
      <p:pic>
        <p:nvPicPr>
          <p:cNvPr id="2361" name="Google Shape;2361;g20a2f66c6a9_2_932"/>
          <p:cNvPicPr preferRelativeResize="0"/>
          <p:nvPr/>
        </p:nvPicPr>
        <p:blipFill rotWithShape="1">
          <a:blip r:embed="rId9">
            <a:alphaModFix/>
          </a:blip>
          <a:srcRect b="0" l="0" r="0" t="0"/>
          <a:stretch/>
        </p:blipFill>
        <p:spPr>
          <a:xfrm>
            <a:off x="20278618" y="10239674"/>
            <a:ext cx="6491856" cy="2522825"/>
          </a:xfrm>
          <a:prstGeom prst="rect">
            <a:avLst/>
          </a:prstGeom>
          <a:noFill/>
          <a:ln>
            <a:noFill/>
          </a:ln>
        </p:spPr>
      </p:pic>
      <p:pic>
        <p:nvPicPr>
          <p:cNvPr id="2362" name="Google Shape;2362;g20a2f66c6a9_2_932"/>
          <p:cNvPicPr preferRelativeResize="0"/>
          <p:nvPr/>
        </p:nvPicPr>
        <p:blipFill rotWithShape="1">
          <a:blip r:embed="rId10">
            <a:alphaModFix/>
          </a:blip>
          <a:srcRect b="0" l="0" r="0" t="0"/>
          <a:stretch/>
        </p:blipFill>
        <p:spPr>
          <a:xfrm>
            <a:off x="14090076" y="14095875"/>
            <a:ext cx="4720695" cy="4006637"/>
          </a:xfrm>
          <a:prstGeom prst="rect">
            <a:avLst/>
          </a:prstGeom>
          <a:noFill/>
          <a:ln>
            <a:noFill/>
          </a:ln>
        </p:spPr>
      </p:pic>
      <p:pic>
        <p:nvPicPr>
          <p:cNvPr id="2363" name="Google Shape;2363;g20a2f66c6a9_2_932"/>
          <p:cNvPicPr preferRelativeResize="0"/>
          <p:nvPr/>
        </p:nvPicPr>
        <p:blipFill rotWithShape="1">
          <a:blip r:embed="rId11">
            <a:alphaModFix/>
          </a:blip>
          <a:srcRect b="0" l="0" r="0" t="0"/>
          <a:stretch/>
        </p:blipFill>
        <p:spPr>
          <a:xfrm>
            <a:off x="11260999" y="19078300"/>
            <a:ext cx="9939400" cy="1467607"/>
          </a:xfrm>
          <a:prstGeom prst="rect">
            <a:avLst/>
          </a:prstGeom>
          <a:noFill/>
          <a:ln>
            <a:noFill/>
          </a:ln>
        </p:spPr>
      </p:pic>
      <p:pic>
        <p:nvPicPr>
          <p:cNvPr id="2364" name="Google Shape;2364;g20a2f66c6a9_2_932"/>
          <p:cNvPicPr preferRelativeResize="0"/>
          <p:nvPr/>
        </p:nvPicPr>
        <p:blipFill rotWithShape="1">
          <a:blip r:embed="rId12">
            <a:alphaModFix/>
          </a:blip>
          <a:srcRect b="0" l="0" r="0" t="0"/>
          <a:stretch/>
        </p:blipFill>
        <p:spPr>
          <a:xfrm>
            <a:off x="21430316" y="19078300"/>
            <a:ext cx="6580984" cy="2522825"/>
          </a:xfrm>
          <a:prstGeom prst="rect">
            <a:avLst/>
          </a:prstGeom>
          <a:noFill/>
          <a:ln>
            <a:noFill/>
          </a:ln>
        </p:spPr>
      </p:pic>
      <p:sp>
        <p:nvSpPr>
          <p:cNvPr id="2365" name="Google Shape;2365;g20a2f66c6a9_2_932"/>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1"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00"/>
                </a:solidFill>
                <a:latin typeface="Calibri"/>
                <a:ea typeface="Calibri"/>
                <a:cs typeface="Calibri"/>
                <a:sym typeface="Calibri"/>
              </a:rPr>
              <a:t>NKF</a:t>
            </a:r>
            <a:endParaRPr b="1"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Synteny: Same pham and positional similarity as Tempo_81, upstream from DNA primase and downstream from genes with no know function, and RobinRose_83, upstream from DNA primase/helicase and downstream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BLAST Results: Phagesdb, Tempo_81, function unknown, e = 2e-57; NCBI, RobinRose_83, function unknown, e = 2e-71.</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HHPRED results: No significant hits; they’re all below 85%.</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366" name="Google Shape;2366;g20a2f66c6a9_2_932"/>
          <p:cNvPicPr preferRelativeResize="0"/>
          <p:nvPr/>
        </p:nvPicPr>
        <p:blipFill rotWithShape="1">
          <a:blip r:embed="rId14">
            <a:alphaModFix/>
          </a:blip>
          <a:srcRect b="0" l="0" r="0" t="0"/>
          <a:stretch/>
        </p:blipFill>
        <p:spPr>
          <a:xfrm>
            <a:off x="32457249" y="10002930"/>
            <a:ext cx="2597326" cy="2996320"/>
          </a:xfrm>
          <a:prstGeom prst="rect">
            <a:avLst/>
          </a:prstGeom>
          <a:noFill/>
          <a:ln>
            <a:noFill/>
          </a:ln>
        </p:spPr>
      </p:pic>
      <p:pic>
        <p:nvPicPr>
          <p:cNvPr id="2367" name="Google Shape;2367;g20a2f66c6a9_2_932"/>
          <p:cNvPicPr preferRelativeResize="0"/>
          <p:nvPr/>
        </p:nvPicPr>
        <p:blipFill rotWithShape="1">
          <a:blip r:embed="rId15">
            <a:alphaModFix/>
          </a:blip>
          <a:srcRect b="0" l="0" r="0" t="0"/>
          <a:stretch/>
        </p:blipFill>
        <p:spPr>
          <a:xfrm>
            <a:off x="28757438" y="14641925"/>
            <a:ext cx="8391525" cy="742950"/>
          </a:xfrm>
          <a:prstGeom prst="rect">
            <a:avLst/>
          </a:prstGeom>
          <a:noFill/>
          <a:ln>
            <a:noFill/>
          </a:ln>
        </p:spPr>
      </p:pic>
      <p:pic>
        <p:nvPicPr>
          <p:cNvPr id="2368" name="Google Shape;2368;g20a2f66c6a9_2_932"/>
          <p:cNvPicPr preferRelativeResize="0"/>
          <p:nvPr/>
        </p:nvPicPr>
        <p:blipFill rotWithShape="1">
          <a:blip r:embed="rId16">
            <a:alphaModFix/>
          </a:blip>
          <a:srcRect b="0" l="0" r="0" t="0"/>
          <a:stretch/>
        </p:blipFill>
        <p:spPr>
          <a:xfrm>
            <a:off x="28757450" y="15800750"/>
            <a:ext cx="11916042" cy="596894"/>
          </a:xfrm>
          <a:prstGeom prst="rect">
            <a:avLst/>
          </a:prstGeom>
          <a:noFill/>
          <a:ln>
            <a:noFill/>
          </a:ln>
        </p:spPr>
      </p:pic>
      <p:pic>
        <p:nvPicPr>
          <p:cNvPr id="2369" name="Google Shape;2369;g20a2f66c6a9_2_932"/>
          <p:cNvPicPr preferRelativeResize="0"/>
          <p:nvPr/>
        </p:nvPicPr>
        <p:blipFill rotWithShape="1">
          <a:blip r:embed="rId17">
            <a:alphaModFix/>
          </a:blip>
          <a:srcRect b="0" l="0" r="0" t="0"/>
          <a:stretch/>
        </p:blipFill>
        <p:spPr>
          <a:xfrm>
            <a:off x="28757438" y="17624263"/>
            <a:ext cx="7009610" cy="2177425"/>
          </a:xfrm>
          <a:prstGeom prst="rect">
            <a:avLst/>
          </a:prstGeom>
          <a:noFill/>
          <a:ln>
            <a:noFill/>
          </a:ln>
        </p:spPr>
      </p:pic>
      <p:pic>
        <p:nvPicPr>
          <p:cNvPr id="2370" name="Google Shape;2370;g20a2f66c6a9_2_932"/>
          <p:cNvPicPr preferRelativeResize="0"/>
          <p:nvPr/>
        </p:nvPicPr>
        <p:blipFill rotWithShape="1">
          <a:blip r:embed="rId18">
            <a:alphaModFix/>
          </a:blip>
          <a:srcRect b="0" l="0" r="0" t="0"/>
          <a:stretch/>
        </p:blipFill>
        <p:spPr>
          <a:xfrm>
            <a:off x="31795142" y="20133512"/>
            <a:ext cx="8706758" cy="1467600"/>
          </a:xfrm>
          <a:prstGeom prst="rect">
            <a:avLst/>
          </a:prstGeom>
          <a:noFill/>
          <a:ln>
            <a:noFill/>
          </a:ln>
        </p:spPr>
      </p:pic>
      <p:pic>
        <p:nvPicPr>
          <p:cNvPr id="2371" name="Google Shape;2371;g20a2f66c6a9_2_932"/>
          <p:cNvPicPr preferRelativeResize="0"/>
          <p:nvPr/>
        </p:nvPicPr>
        <p:blipFill rotWithShape="1">
          <a:blip r:embed="rId19">
            <a:alphaModFix/>
          </a:blip>
          <a:srcRect b="0" l="0" r="0" t="0"/>
          <a:stretch/>
        </p:blipFill>
        <p:spPr>
          <a:xfrm>
            <a:off x="35767050" y="17624275"/>
            <a:ext cx="7478672" cy="2177425"/>
          </a:xfrm>
          <a:prstGeom prst="rect">
            <a:avLst/>
          </a:prstGeom>
          <a:noFill/>
          <a:ln>
            <a:noFill/>
          </a:ln>
        </p:spPr>
      </p:pic>
      <p:sp>
        <p:nvSpPr>
          <p:cNvPr id="2372" name="Google Shape;2372;g20a2f66c6a9_2_932"/>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7" name="Shape 2377"/>
        <p:cNvGrpSpPr/>
        <p:nvPr/>
      </p:nvGrpSpPr>
      <p:grpSpPr>
        <a:xfrm>
          <a:off x="0" y="0"/>
          <a:ext cx="0" cy="0"/>
          <a:chOff x="0" y="0"/>
          <a:chExt cx="0" cy="0"/>
        </a:xfrm>
      </p:grpSpPr>
      <p:sp>
        <p:nvSpPr>
          <p:cNvPr id="2378" name="Google Shape;2378;g20a2f66c6a9_0_72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#82</a:t>
            </a:r>
            <a:r>
              <a:rPr lang="en-US" sz="10080"/>
              <a:t>	Start:</a:t>
            </a:r>
            <a:r>
              <a:rPr lang="en-US" sz="10080">
                <a:solidFill>
                  <a:srgbClr val="C27BA0"/>
                </a:solidFill>
              </a:rPr>
              <a:t>	51412</a:t>
            </a:r>
            <a:r>
              <a:rPr lang="en-US" sz="10080"/>
              <a:t>	Stop: 	</a:t>
            </a:r>
            <a:r>
              <a:rPr lang="en-US" sz="10080">
                <a:solidFill>
                  <a:srgbClr val="C27BA0"/>
                </a:solidFill>
              </a:rPr>
              <a:t>51134</a:t>
            </a:r>
            <a:r>
              <a:rPr lang="en-US" sz="10080"/>
              <a:t>		</a:t>
            </a:r>
            <a:br>
              <a:rPr lang="en-US" sz="10080"/>
            </a:br>
            <a:r>
              <a:rPr lang="en-US" sz="6480"/>
              <a:t>*</a:t>
            </a:r>
            <a:r>
              <a:rPr lang="en-US" sz="7200"/>
              <a:t>Highlight start if changed from original call*</a:t>
            </a:r>
            <a:endParaRPr sz="10080"/>
          </a:p>
        </p:txBody>
      </p:sp>
      <p:sp>
        <p:nvSpPr>
          <p:cNvPr id="2379" name="Google Shape;2379;g20a2f66c6a9_0_72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a:p>
          <a:p>
            <a:pPr indent="0" lvl="0" marL="0" rtl="0" algn="l">
              <a:lnSpc>
                <a:spcPct val="90000"/>
              </a:lnSpc>
              <a:spcBef>
                <a:spcPts val="3600"/>
              </a:spcBef>
              <a:spcAft>
                <a:spcPts val="0"/>
              </a:spcAft>
              <a:buClr>
                <a:schemeClr val="dk1"/>
              </a:buClr>
              <a:buSzPts val="4800"/>
              <a:buNone/>
            </a:pPr>
            <a:r>
              <a:rPr lang="en-US" sz="4800"/>
              <a:t>Phagesdb: OneinaGillion, E: 3e-42</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Tempo, E: 8e-30, percent identity: 90.22%</a:t>
            </a:r>
            <a:endParaRPr sz="4800"/>
          </a:p>
        </p:txBody>
      </p:sp>
      <p:sp>
        <p:nvSpPr>
          <p:cNvPr id="2380" name="Google Shape;2380;g20a2f66c6a9_0_728"/>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z-score: 3.041     Final score: -2.584</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Best scores</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NCBI: OneInAGIllion, 1:1, 6e-53. Phagesdb: Kelcole, 1:1, 3e-42</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annotated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381" name="Google Shape;2381;g20a2f66c6a9_0_728"/>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pham-69438 as OneinaGillion_79 and Tempo_82.downstream of MazG-like nucleotide pyrophosphohydrolase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Phagesdb: OneinaGillion, function unknown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 Tempo, hypothetical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Evalues too high for significance Top hit-7AGW_B, probability: 87.87, E:2.4. Classified as transport protein.</a:t>
            </a:r>
            <a:endParaRPr b="0" i="0" sz="4400" u="none" cap="none" strike="noStrike">
              <a:solidFill>
                <a:schemeClr val="dk1"/>
              </a:solidFill>
              <a:latin typeface="Calibri"/>
              <a:ea typeface="Calibri"/>
              <a:cs typeface="Calibri"/>
              <a:sym typeface="Calibri"/>
            </a:endParaRPr>
          </a:p>
        </p:txBody>
      </p:sp>
      <p:pic>
        <p:nvPicPr>
          <p:cNvPr id="2382" name="Google Shape;2382;g20a2f66c6a9_0_728"/>
          <p:cNvPicPr preferRelativeResize="0"/>
          <p:nvPr/>
        </p:nvPicPr>
        <p:blipFill rotWithShape="1">
          <a:blip r:embed="rId4">
            <a:alphaModFix/>
          </a:blip>
          <a:srcRect b="0" l="0" r="0" t="0"/>
          <a:stretch/>
        </p:blipFill>
        <p:spPr>
          <a:xfrm>
            <a:off x="13092538" y="16783293"/>
            <a:ext cx="3300564" cy="3602182"/>
          </a:xfrm>
          <a:prstGeom prst="rect">
            <a:avLst/>
          </a:prstGeom>
          <a:noFill/>
          <a:ln>
            <a:noFill/>
          </a:ln>
        </p:spPr>
      </p:pic>
      <p:pic>
        <p:nvPicPr>
          <p:cNvPr id="2383" name="Google Shape;2383;g20a2f66c6a9_0_728"/>
          <p:cNvPicPr preferRelativeResize="0"/>
          <p:nvPr/>
        </p:nvPicPr>
        <p:blipFill rotWithShape="1">
          <a:blip r:embed="rId5">
            <a:alphaModFix/>
          </a:blip>
          <a:srcRect b="0" l="0" r="0" t="0"/>
          <a:stretch/>
        </p:blipFill>
        <p:spPr>
          <a:xfrm>
            <a:off x="3718238" y="5490043"/>
            <a:ext cx="5819775" cy="657225"/>
          </a:xfrm>
          <a:prstGeom prst="rect">
            <a:avLst/>
          </a:prstGeom>
          <a:noFill/>
          <a:ln>
            <a:noFill/>
          </a:ln>
        </p:spPr>
      </p:pic>
      <p:pic>
        <p:nvPicPr>
          <p:cNvPr id="2384" name="Google Shape;2384;g20a2f66c6a9_0_728"/>
          <p:cNvPicPr preferRelativeResize="0"/>
          <p:nvPr/>
        </p:nvPicPr>
        <p:blipFill rotWithShape="1">
          <a:blip r:embed="rId6">
            <a:alphaModFix/>
          </a:blip>
          <a:srcRect b="0" l="0" r="0" t="0"/>
          <a:stretch/>
        </p:blipFill>
        <p:spPr>
          <a:xfrm>
            <a:off x="16823313" y="17918268"/>
            <a:ext cx="5915025" cy="542925"/>
          </a:xfrm>
          <a:prstGeom prst="rect">
            <a:avLst/>
          </a:prstGeom>
          <a:noFill/>
          <a:ln>
            <a:noFill/>
          </a:ln>
        </p:spPr>
      </p:pic>
      <p:pic>
        <p:nvPicPr>
          <p:cNvPr id="2385" name="Google Shape;2385;g20a2f66c6a9_0_728"/>
          <p:cNvPicPr preferRelativeResize="0"/>
          <p:nvPr/>
        </p:nvPicPr>
        <p:blipFill rotWithShape="1">
          <a:blip r:embed="rId7">
            <a:alphaModFix/>
          </a:blip>
          <a:srcRect b="0" l="0" r="0" t="0"/>
          <a:stretch/>
        </p:blipFill>
        <p:spPr>
          <a:xfrm>
            <a:off x="0" y="19842551"/>
            <a:ext cx="11924606" cy="542925"/>
          </a:xfrm>
          <a:prstGeom prst="rect">
            <a:avLst/>
          </a:prstGeom>
          <a:noFill/>
          <a:ln>
            <a:noFill/>
          </a:ln>
        </p:spPr>
      </p:pic>
      <p:pic>
        <p:nvPicPr>
          <p:cNvPr id="2386" name="Google Shape;2386;g20a2f66c6a9_0_728"/>
          <p:cNvPicPr preferRelativeResize="0"/>
          <p:nvPr/>
        </p:nvPicPr>
        <p:blipFill rotWithShape="1">
          <a:blip r:embed="rId8">
            <a:alphaModFix/>
          </a:blip>
          <a:srcRect b="0" l="0" r="0" t="0"/>
          <a:stretch/>
        </p:blipFill>
        <p:spPr>
          <a:xfrm>
            <a:off x="490513" y="14772631"/>
            <a:ext cx="5657850" cy="1028700"/>
          </a:xfrm>
          <a:prstGeom prst="rect">
            <a:avLst/>
          </a:prstGeom>
          <a:noFill/>
          <a:ln>
            <a:noFill/>
          </a:ln>
        </p:spPr>
      </p:pic>
      <p:pic>
        <p:nvPicPr>
          <p:cNvPr id="2387" name="Google Shape;2387;g20a2f66c6a9_0_728"/>
          <p:cNvPicPr preferRelativeResize="0"/>
          <p:nvPr/>
        </p:nvPicPr>
        <p:blipFill rotWithShape="1">
          <a:blip r:embed="rId9">
            <a:alphaModFix/>
          </a:blip>
          <a:srcRect b="0" l="0" r="0" t="0"/>
          <a:stretch/>
        </p:blipFill>
        <p:spPr>
          <a:xfrm>
            <a:off x="12865598" y="11718624"/>
            <a:ext cx="5525100" cy="2455600"/>
          </a:xfrm>
          <a:prstGeom prst="rect">
            <a:avLst/>
          </a:prstGeom>
          <a:noFill/>
          <a:ln>
            <a:noFill/>
          </a:ln>
        </p:spPr>
      </p:pic>
      <p:pic>
        <p:nvPicPr>
          <p:cNvPr id="2388" name="Google Shape;2388;g20a2f66c6a9_0_728"/>
          <p:cNvPicPr preferRelativeResize="0"/>
          <p:nvPr/>
        </p:nvPicPr>
        <p:blipFill rotWithShape="1">
          <a:blip r:embed="rId10">
            <a:alphaModFix/>
          </a:blip>
          <a:srcRect b="0" l="0" r="0" t="0"/>
          <a:stretch/>
        </p:blipFill>
        <p:spPr>
          <a:xfrm>
            <a:off x="18967301" y="11597968"/>
            <a:ext cx="5419725" cy="2171700"/>
          </a:xfrm>
          <a:prstGeom prst="rect">
            <a:avLst/>
          </a:prstGeom>
          <a:noFill/>
          <a:ln>
            <a:noFill/>
          </a:ln>
        </p:spPr>
      </p:pic>
      <p:pic>
        <p:nvPicPr>
          <p:cNvPr id="2389" name="Google Shape;2389;g20a2f66c6a9_0_728"/>
          <p:cNvPicPr preferRelativeResize="0"/>
          <p:nvPr/>
        </p:nvPicPr>
        <p:blipFill rotWithShape="1">
          <a:blip r:embed="rId11">
            <a:alphaModFix/>
          </a:blip>
          <a:srcRect b="0" l="0" r="0" t="0"/>
          <a:stretch/>
        </p:blipFill>
        <p:spPr>
          <a:xfrm>
            <a:off x="13952413" y="6147268"/>
            <a:ext cx="9439275" cy="2962275"/>
          </a:xfrm>
          <a:prstGeom prst="rect">
            <a:avLst/>
          </a:prstGeom>
          <a:noFill/>
          <a:ln>
            <a:noFill/>
          </a:ln>
        </p:spPr>
      </p:pic>
      <p:pic>
        <p:nvPicPr>
          <p:cNvPr id="2390" name="Google Shape;2390;g20a2f66c6a9_0_728"/>
          <p:cNvPicPr preferRelativeResize="0"/>
          <p:nvPr/>
        </p:nvPicPr>
        <p:blipFill rotWithShape="1">
          <a:blip r:embed="rId12">
            <a:alphaModFix/>
          </a:blip>
          <a:srcRect b="0" l="0" r="0" t="0"/>
          <a:stretch/>
        </p:blipFill>
        <p:spPr>
          <a:xfrm>
            <a:off x="2620438" y="8302318"/>
            <a:ext cx="3257550" cy="3295650"/>
          </a:xfrm>
          <a:prstGeom prst="rect">
            <a:avLst/>
          </a:prstGeom>
          <a:noFill/>
          <a:ln>
            <a:noFill/>
          </a:ln>
        </p:spPr>
      </p:pic>
      <p:pic>
        <p:nvPicPr>
          <p:cNvPr id="2391" name="Google Shape;2391;g20a2f66c6a9_0_728"/>
          <p:cNvPicPr preferRelativeResize="0"/>
          <p:nvPr/>
        </p:nvPicPr>
        <p:blipFill rotWithShape="1">
          <a:blip r:embed="rId8">
            <a:alphaModFix/>
          </a:blip>
          <a:srcRect b="0" l="0" r="0" t="0"/>
          <a:stretch/>
        </p:blipFill>
        <p:spPr>
          <a:xfrm>
            <a:off x="28766913" y="16051144"/>
            <a:ext cx="5657850" cy="1028700"/>
          </a:xfrm>
          <a:prstGeom prst="rect">
            <a:avLst/>
          </a:prstGeom>
          <a:noFill/>
          <a:ln>
            <a:noFill/>
          </a:ln>
        </p:spPr>
      </p:pic>
      <p:pic>
        <p:nvPicPr>
          <p:cNvPr id="2392" name="Google Shape;2392;g20a2f66c6a9_0_728"/>
          <p:cNvPicPr preferRelativeResize="0"/>
          <p:nvPr/>
        </p:nvPicPr>
        <p:blipFill rotWithShape="1">
          <a:blip r:embed="rId7">
            <a:alphaModFix/>
          </a:blip>
          <a:srcRect b="0" l="0" r="0" t="0"/>
          <a:stretch/>
        </p:blipFill>
        <p:spPr>
          <a:xfrm>
            <a:off x="28230100" y="18461201"/>
            <a:ext cx="11924606" cy="542925"/>
          </a:xfrm>
          <a:prstGeom prst="rect">
            <a:avLst/>
          </a:prstGeom>
          <a:noFill/>
          <a:ln>
            <a:noFill/>
          </a:ln>
        </p:spPr>
      </p:pic>
      <p:pic>
        <p:nvPicPr>
          <p:cNvPr id="2393" name="Google Shape;2393;g20a2f66c6a9_0_728"/>
          <p:cNvPicPr preferRelativeResize="0"/>
          <p:nvPr/>
        </p:nvPicPr>
        <p:blipFill rotWithShape="1">
          <a:blip r:embed="rId13">
            <a:alphaModFix/>
          </a:blip>
          <a:srcRect b="0" l="0" r="0" t="0"/>
          <a:stretch/>
        </p:blipFill>
        <p:spPr>
          <a:xfrm>
            <a:off x="34537988" y="22531718"/>
            <a:ext cx="8263153" cy="3602182"/>
          </a:xfrm>
          <a:prstGeom prst="rect">
            <a:avLst/>
          </a:prstGeom>
          <a:noFill/>
          <a:ln>
            <a:noFill/>
          </a:ln>
        </p:spPr>
      </p:pic>
      <p:pic>
        <p:nvPicPr>
          <p:cNvPr id="2394" name="Google Shape;2394;g20a2f66c6a9_0_728"/>
          <p:cNvPicPr preferRelativeResize="0"/>
          <p:nvPr/>
        </p:nvPicPr>
        <p:blipFill rotWithShape="1">
          <a:blip r:embed="rId14">
            <a:alphaModFix/>
          </a:blip>
          <a:srcRect b="0" l="0" r="0" t="0"/>
          <a:stretch/>
        </p:blipFill>
        <p:spPr>
          <a:xfrm>
            <a:off x="29211513" y="23888950"/>
            <a:ext cx="4768656" cy="1619125"/>
          </a:xfrm>
          <a:prstGeom prst="rect">
            <a:avLst/>
          </a:prstGeom>
          <a:noFill/>
          <a:ln>
            <a:noFill/>
          </a:ln>
        </p:spPr>
      </p:pic>
      <p:pic>
        <p:nvPicPr>
          <p:cNvPr id="2395" name="Google Shape;2395;g20a2f66c6a9_0_728"/>
          <p:cNvPicPr preferRelativeResize="0"/>
          <p:nvPr/>
        </p:nvPicPr>
        <p:blipFill rotWithShape="1">
          <a:blip r:embed="rId15">
            <a:alphaModFix/>
          </a:blip>
          <a:srcRect b="0" l="0" r="0" t="0"/>
          <a:stretch/>
        </p:blipFill>
        <p:spPr>
          <a:xfrm>
            <a:off x="30676991" y="9631050"/>
            <a:ext cx="3861010" cy="3271924"/>
          </a:xfrm>
          <a:prstGeom prst="rect">
            <a:avLst/>
          </a:prstGeom>
          <a:noFill/>
          <a:ln>
            <a:noFill/>
          </a:ln>
        </p:spPr>
      </p:pic>
      <p:sp>
        <p:nvSpPr>
          <p:cNvPr id="2396" name="Google Shape;2396;g20a2f66c6a9_0_728"/>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1" name="Shape 2401"/>
        <p:cNvGrpSpPr/>
        <p:nvPr/>
      </p:nvGrpSpPr>
      <p:grpSpPr>
        <a:xfrm>
          <a:off x="0" y="0"/>
          <a:ext cx="0" cy="0"/>
          <a:chOff x="0" y="0"/>
          <a:chExt cx="0" cy="0"/>
        </a:xfrm>
      </p:grpSpPr>
      <p:sp>
        <p:nvSpPr>
          <p:cNvPr id="2402" name="Google Shape;2402;g20a2f66c6a9_0_82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#83</a:t>
            </a:r>
            <a:r>
              <a:rPr lang="en-US" sz="10080"/>
              <a:t>	Start:	</a:t>
            </a:r>
            <a:r>
              <a:rPr lang="en-US" sz="10080">
                <a:solidFill>
                  <a:srgbClr val="0B5394"/>
                </a:solidFill>
              </a:rPr>
              <a:t>51903</a:t>
            </a:r>
            <a:r>
              <a:rPr lang="en-US" sz="10080"/>
              <a:t>	Stop: </a:t>
            </a:r>
            <a:r>
              <a:rPr lang="en-US" sz="10080">
                <a:solidFill>
                  <a:srgbClr val="0B5394"/>
                </a:solidFill>
              </a:rPr>
              <a:t>51409</a:t>
            </a:r>
            <a:r>
              <a:rPr lang="en-US" sz="10080"/>
              <a:t>			</a:t>
            </a:r>
            <a:br>
              <a:rPr lang="en-US" sz="10080"/>
            </a:br>
            <a:r>
              <a:rPr lang="en-US" sz="6480"/>
              <a:t>*</a:t>
            </a:r>
            <a:r>
              <a:rPr lang="en-US" sz="7200"/>
              <a:t>Highlight start if changed from original call*</a:t>
            </a:r>
            <a:endParaRPr sz="10080"/>
          </a:p>
        </p:txBody>
      </p:sp>
      <p:sp>
        <p:nvSpPr>
          <p:cNvPr id="2403" name="Google Shape;2403;g20a2f66c6a9_0_82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0" rtl="0" algn="l">
              <a:lnSpc>
                <a:spcPct val="90000"/>
              </a:lnSpc>
              <a:spcBef>
                <a:spcPts val="1800"/>
              </a:spcBef>
              <a:spcAft>
                <a:spcPts val="0"/>
              </a:spcAft>
              <a:buClr>
                <a:schemeClr val="dk1"/>
              </a:buClr>
              <a:buSzPts val="4400"/>
              <a:buNone/>
            </a:pPr>
            <a:r>
              <a:t/>
            </a:r>
            <a:endParaRPr/>
          </a:p>
          <a:p>
            <a:pPr indent="0" lvl="1" marL="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 </a:t>
            </a:r>
            <a:endParaRPr sz="4800"/>
          </a:p>
          <a:p>
            <a:pPr indent="-822960" lvl="0" marL="822960" rtl="0" algn="l">
              <a:lnSpc>
                <a:spcPct val="90000"/>
              </a:lnSpc>
              <a:spcBef>
                <a:spcPts val="3600"/>
              </a:spcBef>
              <a:spcAft>
                <a:spcPts val="0"/>
              </a:spcAft>
              <a:buSzPts val="4800"/>
              <a:buChar char="•"/>
            </a:pPr>
            <a:r>
              <a:rPr lang="en-US" sz="4800"/>
              <a:t>NBCI Blast:</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822960" lvl="0" marL="822960" rtl="0" algn="l">
              <a:lnSpc>
                <a:spcPct val="90000"/>
              </a:lnSpc>
              <a:spcBef>
                <a:spcPts val="3600"/>
              </a:spcBef>
              <a:spcAft>
                <a:spcPts val="0"/>
              </a:spcAft>
              <a:buSzPts val="4800"/>
              <a:buChar char="•"/>
            </a:pPr>
            <a:r>
              <a:rPr lang="en-US" sz="4800"/>
              <a:t>PhagesDB Blast:</a:t>
            </a:r>
            <a:endParaRPr sz="4800"/>
          </a:p>
          <a:p>
            <a:pPr indent="0" lvl="0" marL="0" rtl="0" algn="l">
              <a:lnSpc>
                <a:spcPct val="90000"/>
              </a:lnSpc>
              <a:spcBef>
                <a:spcPts val="3600"/>
              </a:spcBef>
              <a:spcAft>
                <a:spcPts val="0"/>
              </a:spcAft>
              <a:buClr>
                <a:schemeClr val="dk1"/>
              </a:buClr>
              <a:buSzPts val="4800"/>
              <a:buNone/>
            </a:pPr>
            <a:r>
              <a:t/>
            </a:r>
            <a:endParaRPr/>
          </a:p>
        </p:txBody>
      </p:sp>
      <p:sp>
        <p:nvSpPr>
          <p:cNvPr id="2404" name="Google Shape;2404;g20a2f66c6a9_0_82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not best; z= 1.971, final= -4.742- best; z= 2.173, final= -4.608</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Tempo- Evalue: 5e-114,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2e-94,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-8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405" name="Google Shape;2405;g20a2f66c6a9_0_826"/>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Tempo_83 and RobinRose_85,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Tempo_83, e= 2e-94,  function unknown, phagesdb;  Phage RobinRose, hypothetical protein, e= 3e-113,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2406" name="Google Shape;2406;g20a2f66c6a9_0_826"/>
          <p:cNvPicPr preferRelativeResize="0"/>
          <p:nvPr/>
        </p:nvPicPr>
        <p:blipFill rotWithShape="1">
          <a:blip r:embed="rId4">
            <a:alphaModFix/>
          </a:blip>
          <a:srcRect b="0" l="0" r="0" t="0"/>
          <a:stretch/>
        </p:blipFill>
        <p:spPr>
          <a:xfrm>
            <a:off x="7855899" y="4471625"/>
            <a:ext cx="5236651" cy="600780"/>
          </a:xfrm>
          <a:prstGeom prst="rect">
            <a:avLst/>
          </a:prstGeom>
          <a:noFill/>
          <a:ln>
            <a:noFill/>
          </a:ln>
        </p:spPr>
      </p:pic>
      <p:pic>
        <p:nvPicPr>
          <p:cNvPr id="2407" name="Google Shape;2407;g20a2f66c6a9_0_826"/>
          <p:cNvPicPr preferRelativeResize="0"/>
          <p:nvPr/>
        </p:nvPicPr>
        <p:blipFill rotWithShape="1">
          <a:blip r:embed="rId5">
            <a:alphaModFix/>
          </a:blip>
          <a:srcRect b="0" l="0" r="0" t="0"/>
          <a:stretch/>
        </p:blipFill>
        <p:spPr>
          <a:xfrm>
            <a:off x="547514" y="6273258"/>
            <a:ext cx="3961925" cy="3584600"/>
          </a:xfrm>
          <a:prstGeom prst="rect">
            <a:avLst/>
          </a:prstGeom>
          <a:noFill/>
          <a:ln>
            <a:noFill/>
          </a:ln>
        </p:spPr>
      </p:pic>
      <p:pic>
        <p:nvPicPr>
          <p:cNvPr id="2408" name="Google Shape;2408;g20a2f66c6a9_0_826"/>
          <p:cNvPicPr preferRelativeResize="0"/>
          <p:nvPr/>
        </p:nvPicPr>
        <p:blipFill rotWithShape="1">
          <a:blip r:embed="rId6">
            <a:alphaModFix/>
          </a:blip>
          <a:srcRect b="0" l="0" r="0" t="0"/>
          <a:stretch/>
        </p:blipFill>
        <p:spPr>
          <a:xfrm>
            <a:off x="17815713" y="5423418"/>
            <a:ext cx="7139784" cy="3602183"/>
          </a:xfrm>
          <a:prstGeom prst="rect">
            <a:avLst/>
          </a:prstGeom>
          <a:noFill/>
          <a:ln>
            <a:noFill/>
          </a:ln>
        </p:spPr>
      </p:pic>
      <p:pic>
        <p:nvPicPr>
          <p:cNvPr id="2409" name="Google Shape;2409;g20a2f66c6a9_0_826"/>
          <p:cNvPicPr preferRelativeResize="0"/>
          <p:nvPr/>
        </p:nvPicPr>
        <p:blipFill rotWithShape="1">
          <a:blip r:embed="rId7">
            <a:alphaModFix/>
          </a:blip>
          <a:srcRect b="0" l="0" r="0" t="0"/>
          <a:stretch/>
        </p:blipFill>
        <p:spPr>
          <a:xfrm>
            <a:off x="12863751" y="17371843"/>
            <a:ext cx="6871993" cy="3602182"/>
          </a:xfrm>
          <a:prstGeom prst="rect">
            <a:avLst/>
          </a:prstGeom>
          <a:noFill/>
          <a:ln>
            <a:noFill/>
          </a:ln>
        </p:spPr>
      </p:pic>
      <p:pic>
        <p:nvPicPr>
          <p:cNvPr id="2410" name="Google Shape;2410;g20a2f66c6a9_0_826"/>
          <p:cNvPicPr preferRelativeResize="0"/>
          <p:nvPr/>
        </p:nvPicPr>
        <p:blipFill rotWithShape="1">
          <a:blip r:embed="rId8">
            <a:alphaModFix/>
          </a:blip>
          <a:srcRect b="0" l="0" r="0" t="0"/>
          <a:stretch/>
        </p:blipFill>
        <p:spPr>
          <a:xfrm>
            <a:off x="20810475" y="18544545"/>
            <a:ext cx="5920885" cy="970949"/>
          </a:xfrm>
          <a:prstGeom prst="rect">
            <a:avLst/>
          </a:prstGeom>
          <a:noFill/>
          <a:ln>
            <a:noFill/>
          </a:ln>
        </p:spPr>
      </p:pic>
      <p:pic>
        <p:nvPicPr>
          <p:cNvPr id="2411" name="Google Shape;2411;g20a2f66c6a9_0_826"/>
          <p:cNvPicPr preferRelativeResize="0"/>
          <p:nvPr/>
        </p:nvPicPr>
        <p:blipFill rotWithShape="1">
          <a:blip r:embed="rId9">
            <a:alphaModFix/>
          </a:blip>
          <a:srcRect b="0" l="0" r="0" t="0"/>
          <a:stretch/>
        </p:blipFill>
        <p:spPr>
          <a:xfrm>
            <a:off x="186400" y="12425726"/>
            <a:ext cx="12403301" cy="1205300"/>
          </a:xfrm>
          <a:prstGeom prst="rect">
            <a:avLst/>
          </a:prstGeom>
          <a:noFill/>
          <a:ln>
            <a:noFill/>
          </a:ln>
        </p:spPr>
      </p:pic>
      <p:pic>
        <p:nvPicPr>
          <p:cNvPr id="2412" name="Google Shape;2412;g20a2f66c6a9_0_826"/>
          <p:cNvPicPr preferRelativeResize="0"/>
          <p:nvPr/>
        </p:nvPicPr>
        <p:blipFill rotWithShape="1">
          <a:blip r:embed="rId10">
            <a:alphaModFix/>
          </a:blip>
          <a:srcRect b="0" l="0" r="0" t="0"/>
          <a:stretch/>
        </p:blipFill>
        <p:spPr>
          <a:xfrm>
            <a:off x="186414" y="16198908"/>
            <a:ext cx="11700683" cy="1936937"/>
          </a:xfrm>
          <a:prstGeom prst="rect">
            <a:avLst/>
          </a:prstGeom>
          <a:noFill/>
          <a:ln>
            <a:noFill/>
          </a:ln>
        </p:spPr>
      </p:pic>
      <p:pic>
        <p:nvPicPr>
          <p:cNvPr id="2413" name="Google Shape;2413;g20a2f66c6a9_0_826"/>
          <p:cNvPicPr preferRelativeResize="0"/>
          <p:nvPr/>
        </p:nvPicPr>
        <p:blipFill rotWithShape="1">
          <a:blip r:embed="rId11">
            <a:alphaModFix/>
          </a:blip>
          <a:srcRect b="0" l="0" r="0" t="0"/>
          <a:stretch/>
        </p:blipFill>
        <p:spPr>
          <a:xfrm>
            <a:off x="13092538" y="12775493"/>
            <a:ext cx="5267325" cy="2590800"/>
          </a:xfrm>
          <a:prstGeom prst="rect">
            <a:avLst/>
          </a:prstGeom>
          <a:noFill/>
          <a:ln>
            <a:noFill/>
          </a:ln>
        </p:spPr>
      </p:pic>
      <p:pic>
        <p:nvPicPr>
          <p:cNvPr id="2414" name="Google Shape;2414;g20a2f66c6a9_0_826"/>
          <p:cNvPicPr preferRelativeResize="0"/>
          <p:nvPr/>
        </p:nvPicPr>
        <p:blipFill rotWithShape="1">
          <a:blip r:embed="rId12">
            <a:alphaModFix/>
          </a:blip>
          <a:srcRect b="0" l="0" r="0" t="0"/>
          <a:stretch/>
        </p:blipFill>
        <p:spPr>
          <a:xfrm>
            <a:off x="19216613" y="12425718"/>
            <a:ext cx="7514735" cy="3602182"/>
          </a:xfrm>
          <a:prstGeom prst="rect">
            <a:avLst/>
          </a:prstGeom>
          <a:noFill/>
          <a:ln>
            <a:noFill/>
          </a:ln>
        </p:spPr>
      </p:pic>
      <p:pic>
        <p:nvPicPr>
          <p:cNvPr id="2415" name="Google Shape;2415;g20a2f66c6a9_0_826"/>
          <p:cNvPicPr preferRelativeResize="0"/>
          <p:nvPr/>
        </p:nvPicPr>
        <p:blipFill rotWithShape="1">
          <a:blip r:embed="rId13">
            <a:alphaModFix/>
          </a:blip>
          <a:srcRect b="0" l="0" r="0" t="0"/>
          <a:stretch/>
        </p:blipFill>
        <p:spPr>
          <a:xfrm>
            <a:off x="37553973" y="8193973"/>
            <a:ext cx="3077950" cy="3602175"/>
          </a:xfrm>
          <a:prstGeom prst="rect">
            <a:avLst/>
          </a:prstGeom>
          <a:noFill/>
          <a:ln>
            <a:noFill/>
          </a:ln>
        </p:spPr>
      </p:pic>
      <p:pic>
        <p:nvPicPr>
          <p:cNvPr id="2416" name="Google Shape;2416;g20a2f66c6a9_0_826"/>
          <p:cNvPicPr preferRelativeResize="0"/>
          <p:nvPr/>
        </p:nvPicPr>
        <p:blipFill rotWithShape="1">
          <a:blip r:embed="rId14">
            <a:alphaModFix/>
          </a:blip>
          <a:srcRect b="0" l="0" r="0" t="0"/>
          <a:stretch/>
        </p:blipFill>
        <p:spPr>
          <a:xfrm>
            <a:off x="32162950" y="13898525"/>
            <a:ext cx="7677150" cy="1161955"/>
          </a:xfrm>
          <a:prstGeom prst="rect">
            <a:avLst/>
          </a:prstGeom>
          <a:noFill/>
          <a:ln>
            <a:noFill/>
          </a:ln>
        </p:spPr>
      </p:pic>
      <p:pic>
        <p:nvPicPr>
          <p:cNvPr id="2417" name="Google Shape;2417;g20a2f66c6a9_0_826"/>
          <p:cNvPicPr preferRelativeResize="0"/>
          <p:nvPr/>
        </p:nvPicPr>
        <p:blipFill rotWithShape="1">
          <a:blip r:embed="rId15">
            <a:alphaModFix/>
          </a:blip>
          <a:srcRect b="0" l="0" r="0" t="0"/>
          <a:stretch/>
        </p:blipFill>
        <p:spPr>
          <a:xfrm>
            <a:off x="27588107" y="15366300"/>
            <a:ext cx="7513043" cy="1205300"/>
          </a:xfrm>
          <a:prstGeom prst="rect">
            <a:avLst/>
          </a:prstGeom>
          <a:noFill/>
          <a:ln>
            <a:noFill/>
          </a:ln>
        </p:spPr>
      </p:pic>
      <p:pic>
        <p:nvPicPr>
          <p:cNvPr id="2418" name="Google Shape;2418;g20a2f66c6a9_0_826"/>
          <p:cNvPicPr preferRelativeResize="0"/>
          <p:nvPr/>
        </p:nvPicPr>
        <p:blipFill rotWithShape="1">
          <a:blip r:embed="rId16">
            <a:alphaModFix/>
          </a:blip>
          <a:srcRect b="0" l="0" r="0" t="0"/>
          <a:stretch/>
        </p:blipFill>
        <p:spPr>
          <a:xfrm>
            <a:off x="27844650" y="17979116"/>
            <a:ext cx="7677150" cy="2659046"/>
          </a:xfrm>
          <a:prstGeom prst="rect">
            <a:avLst/>
          </a:prstGeom>
          <a:noFill/>
          <a:ln>
            <a:noFill/>
          </a:ln>
        </p:spPr>
      </p:pic>
      <p:pic>
        <p:nvPicPr>
          <p:cNvPr id="2419" name="Google Shape;2419;g20a2f66c6a9_0_826"/>
          <p:cNvPicPr preferRelativeResize="0"/>
          <p:nvPr/>
        </p:nvPicPr>
        <p:blipFill rotWithShape="1">
          <a:blip r:embed="rId17">
            <a:alphaModFix/>
          </a:blip>
          <a:srcRect b="0" l="0" r="0" t="0"/>
          <a:stretch/>
        </p:blipFill>
        <p:spPr>
          <a:xfrm>
            <a:off x="36046073" y="17979123"/>
            <a:ext cx="7513051" cy="2825353"/>
          </a:xfrm>
          <a:prstGeom prst="rect">
            <a:avLst/>
          </a:prstGeom>
          <a:noFill/>
          <a:ln>
            <a:noFill/>
          </a:ln>
        </p:spPr>
      </p:pic>
      <p:pic>
        <p:nvPicPr>
          <p:cNvPr id="2420" name="Google Shape;2420;g20a2f66c6a9_0_826"/>
          <p:cNvPicPr preferRelativeResize="0"/>
          <p:nvPr/>
        </p:nvPicPr>
        <p:blipFill rotWithShape="1">
          <a:blip r:embed="rId17">
            <a:alphaModFix/>
          </a:blip>
          <a:srcRect b="0" l="0" r="0" t="0"/>
          <a:stretch/>
        </p:blipFill>
        <p:spPr>
          <a:xfrm>
            <a:off x="30097258" y="20973156"/>
            <a:ext cx="4589055" cy="1725757"/>
          </a:xfrm>
          <a:prstGeom prst="rect">
            <a:avLst/>
          </a:prstGeom>
          <a:noFill/>
          <a:ln>
            <a:noFill/>
          </a:ln>
        </p:spPr>
      </p:pic>
      <p:pic>
        <p:nvPicPr>
          <p:cNvPr id="2421" name="Google Shape;2421;g20a2f66c6a9_0_826"/>
          <p:cNvPicPr preferRelativeResize="0"/>
          <p:nvPr/>
        </p:nvPicPr>
        <p:blipFill rotWithShape="1">
          <a:blip r:embed="rId18">
            <a:alphaModFix/>
          </a:blip>
          <a:srcRect b="0" l="0" r="0" t="0"/>
          <a:stretch/>
        </p:blipFill>
        <p:spPr>
          <a:xfrm>
            <a:off x="35964013" y="20974018"/>
            <a:ext cx="7677150" cy="1724025"/>
          </a:xfrm>
          <a:prstGeom prst="rect">
            <a:avLst/>
          </a:prstGeom>
          <a:noFill/>
          <a:ln>
            <a:noFill/>
          </a:ln>
        </p:spPr>
      </p:pic>
      <p:pic>
        <p:nvPicPr>
          <p:cNvPr id="2422" name="Google Shape;2422;g20a2f66c6a9_0_826"/>
          <p:cNvPicPr preferRelativeResize="0"/>
          <p:nvPr/>
        </p:nvPicPr>
        <p:blipFill rotWithShape="1">
          <a:blip r:embed="rId19">
            <a:alphaModFix/>
          </a:blip>
          <a:srcRect b="0" l="0" r="0" t="0"/>
          <a:stretch/>
        </p:blipFill>
        <p:spPr>
          <a:xfrm>
            <a:off x="29665425" y="23150948"/>
            <a:ext cx="4589075" cy="3122297"/>
          </a:xfrm>
          <a:prstGeom prst="rect">
            <a:avLst/>
          </a:prstGeom>
          <a:noFill/>
          <a:ln>
            <a:noFill/>
          </a:ln>
        </p:spPr>
      </p:pic>
      <p:pic>
        <p:nvPicPr>
          <p:cNvPr id="2423" name="Google Shape;2423;g20a2f66c6a9_0_826"/>
          <p:cNvPicPr preferRelativeResize="0"/>
          <p:nvPr/>
        </p:nvPicPr>
        <p:blipFill rotWithShape="1">
          <a:blip r:embed="rId20">
            <a:alphaModFix/>
          </a:blip>
          <a:srcRect b="0" l="0" r="0" t="0"/>
          <a:stretch/>
        </p:blipFill>
        <p:spPr>
          <a:xfrm>
            <a:off x="35101138" y="23723125"/>
            <a:ext cx="9153525" cy="2857500"/>
          </a:xfrm>
          <a:prstGeom prst="rect">
            <a:avLst/>
          </a:prstGeom>
          <a:noFill/>
          <a:ln>
            <a:noFill/>
          </a:ln>
        </p:spPr>
      </p:pic>
      <p:pic>
        <p:nvPicPr>
          <p:cNvPr id="2424" name="Google Shape;2424;g20a2f66c6a9_0_826"/>
          <p:cNvPicPr preferRelativeResize="0"/>
          <p:nvPr/>
        </p:nvPicPr>
        <p:blipFill rotWithShape="1">
          <a:blip r:embed="rId21">
            <a:alphaModFix/>
          </a:blip>
          <a:srcRect b="0" l="0" r="0" t="0"/>
          <a:stretch/>
        </p:blipFill>
        <p:spPr>
          <a:xfrm>
            <a:off x="34577538" y="22867590"/>
            <a:ext cx="2847975" cy="314325"/>
          </a:xfrm>
          <a:prstGeom prst="rect">
            <a:avLst/>
          </a:prstGeom>
          <a:noFill/>
          <a:ln>
            <a:noFill/>
          </a:ln>
        </p:spPr>
      </p:pic>
      <p:sp>
        <p:nvSpPr>
          <p:cNvPr id="2425" name="Google Shape;2425;g20a2f66c6a9_0_82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0" name="Shape 2430"/>
        <p:cNvGrpSpPr/>
        <p:nvPr/>
      </p:nvGrpSpPr>
      <p:grpSpPr>
        <a:xfrm>
          <a:off x="0" y="0"/>
          <a:ext cx="0" cy="0"/>
          <a:chOff x="0" y="0"/>
          <a:chExt cx="0" cy="0"/>
        </a:xfrm>
      </p:grpSpPr>
      <p:sp>
        <p:nvSpPr>
          <p:cNvPr id="2431" name="Google Shape;2431;g20a2f66c6a9_2_113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#84</a:t>
            </a:r>
            <a:r>
              <a:rPr lang="en-US" sz="10080"/>
              <a:t>	 Start:	52207	 Stop: 51896		</a:t>
            </a:r>
            <a:br>
              <a:rPr lang="en-US" sz="10080"/>
            </a:br>
            <a:r>
              <a:rPr lang="en-US" sz="6480"/>
              <a:t>*</a:t>
            </a:r>
            <a:r>
              <a:rPr lang="en-US" sz="7200"/>
              <a:t>Highlight start if changed from original call*</a:t>
            </a:r>
            <a:endParaRPr sz="10080"/>
          </a:p>
        </p:txBody>
      </p:sp>
      <p:sp>
        <p:nvSpPr>
          <p:cNvPr id="2432" name="Google Shape;2432;g20a2f66c6a9_2_113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RobinRose and Kelcole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433" name="Google Shape;2433;g20a2f66c6a9_2_1136"/>
          <p:cNvPicPr preferRelativeResize="0"/>
          <p:nvPr/>
        </p:nvPicPr>
        <p:blipFill rotWithShape="1">
          <a:blip r:embed="rId3">
            <a:alphaModFix/>
          </a:blip>
          <a:srcRect b="0" l="0" r="0" t="0"/>
          <a:stretch/>
        </p:blipFill>
        <p:spPr>
          <a:xfrm>
            <a:off x="768930" y="5240178"/>
            <a:ext cx="9832375" cy="1285450"/>
          </a:xfrm>
          <a:prstGeom prst="rect">
            <a:avLst/>
          </a:prstGeom>
          <a:noFill/>
          <a:ln>
            <a:noFill/>
          </a:ln>
        </p:spPr>
      </p:pic>
      <p:pic>
        <p:nvPicPr>
          <p:cNvPr id="2434" name="Google Shape;2434;g20a2f66c6a9_2_1136"/>
          <p:cNvPicPr preferRelativeResize="0"/>
          <p:nvPr/>
        </p:nvPicPr>
        <p:blipFill rotWithShape="1">
          <a:blip r:embed="rId4">
            <a:alphaModFix/>
          </a:blip>
          <a:srcRect b="0" l="0" r="0" t="0"/>
          <a:stretch/>
        </p:blipFill>
        <p:spPr>
          <a:xfrm>
            <a:off x="768929" y="11915052"/>
            <a:ext cx="11247774" cy="1828075"/>
          </a:xfrm>
          <a:prstGeom prst="rect">
            <a:avLst/>
          </a:prstGeom>
          <a:noFill/>
          <a:ln>
            <a:noFill/>
          </a:ln>
        </p:spPr>
      </p:pic>
      <p:pic>
        <p:nvPicPr>
          <p:cNvPr id="2435" name="Google Shape;2435;g20a2f66c6a9_2_1136"/>
          <p:cNvPicPr preferRelativeResize="0"/>
          <p:nvPr/>
        </p:nvPicPr>
        <p:blipFill rotWithShape="1">
          <a:blip r:embed="rId5">
            <a:alphaModFix/>
          </a:blip>
          <a:srcRect b="0" l="0" r="0" t="0"/>
          <a:stretch/>
        </p:blipFill>
        <p:spPr>
          <a:xfrm>
            <a:off x="768925" y="14102671"/>
            <a:ext cx="11965750" cy="847900"/>
          </a:xfrm>
          <a:prstGeom prst="rect">
            <a:avLst/>
          </a:prstGeom>
          <a:noFill/>
          <a:ln>
            <a:noFill/>
          </a:ln>
        </p:spPr>
      </p:pic>
      <p:sp>
        <p:nvSpPr>
          <p:cNvPr id="2436" name="Google Shape;2436;g20a2f66c6a9_2_113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2.454, final = -4.198</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RobinRose, Kelcole</a:t>
            </a:r>
            <a:r>
              <a:rPr b="0" i="0" lang="en-US" sz="4400" u="none" cap="none" strike="noStrike">
                <a:solidFill>
                  <a:schemeClr val="dk1"/>
                </a:solidFill>
                <a:latin typeface="Calibri"/>
                <a:ea typeface="Calibri"/>
                <a:cs typeface="Calibri"/>
                <a:sym typeface="Calibri"/>
              </a:rPr>
              <a:t>, 1:1, e-value: 2e-54, 2e-54</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a:t>
            </a:r>
            <a:r>
              <a:rPr b="0" i="0" lang="en-US" sz="4400" u="none" cap="none" strike="noStrike">
                <a:solidFill>
                  <a:schemeClr val="dk1"/>
                </a:solidFill>
                <a:latin typeface="Calibri"/>
                <a:ea typeface="Calibri"/>
                <a:cs typeface="Calibri"/>
                <a:sym typeface="Calibri"/>
              </a:rPr>
              <a:t>1:1, e-value: 3e-65, 3e-64</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-8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437" name="Google Shape;2437;g20a2f66c6a9_2_1136"/>
          <p:cNvPicPr preferRelativeResize="0"/>
          <p:nvPr/>
        </p:nvPicPr>
        <p:blipFill rotWithShape="1">
          <a:blip r:embed="rId6">
            <a:alphaModFix/>
          </a:blip>
          <a:srcRect b="0" l="0" r="0" t="0"/>
          <a:stretch/>
        </p:blipFill>
        <p:spPr>
          <a:xfrm>
            <a:off x="13890463" y="6525618"/>
            <a:ext cx="10626436" cy="1920014"/>
          </a:xfrm>
          <a:prstGeom prst="rect">
            <a:avLst/>
          </a:prstGeom>
          <a:noFill/>
          <a:ln>
            <a:noFill/>
          </a:ln>
        </p:spPr>
      </p:pic>
      <p:pic>
        <p:nvPicPr>
          <p:cNvPr id="2438" name="Google Shape;2438;g20a2f66c6a9_2_1136"/>
          <p:cNvPicPr preferRelativeResize="0"/>
          <p:nvPr/>
        </p:nvPicPr>
        <p:blipFill rotWithShape="1">
          <a:blip r:embed="rId7">
            <a:alphaModFix/>
          </a:blip>
          <a:srcRect b="0" l="0" r="0" t="0"/>
          <a:stretch/>
        </p:blipFill>
        <p:spPr>
          <a:xfrm>
            <a:off x="13687876" y="9791718"/>
            <a:ext cx="3992542" cy="3602182"/>
          </a:xfrm>
          <a:prstGeom prst="rect">
            <a:avLst/>
          </a:prstGeom>
          <a:noFill/>
          <a:ln>
            <a:noFill/>
          </a:ln>
        </p:spPr>
      </p:pic>
      <p:pic>
        <p:nvPicPr>
          <p:cNvPr id="2439" name="Google Shape;2439;g20a2f66c6a9_2_1136"/>
          <p:cNvPicPr preferRelativeResize="0"/>
          <p:nvPr/>
        </p:nvPicPr>
        <p:blipFill rotWithShape="1">
          <a:blip r:embed="rId8">
            <a:alphaModFix/>
          </a:blip>
          <a:srcRect b="0" l="0" r="0" t="0"/>
          <a:stretch/>
        </p:blipFill>
        <p:spPr>
          <a:xfrm>
            <a:off x="13753800" y="14102676"/>
            <a:ext cx="4311200" cy="4022525"/>
          </a:xfrm>
          <a:prstGeom prst="rect">
            <a:avLst/>
          </a:prstGeom>
          <a:noFill/>
          <a:ln>
            <a:noFill/>
          </a:ln>
        </p:spPr>
      </p:pic>
      <p:pic>
        <p:nvPicPr>
          <p:cNvPr id="2440" name="Google Shape;2440;g20a2f66c6a9_2_1136"/>
          <p:cNvPicPr preferRelativeResize="0"/>
          <p:nvPr/>
        </p:nvPicPr>
        <p:blipFill rotWithShape="1">
          <a:blip r:embed="rId9">
            <a:alphaModFix/>
          </a:blip>
          <a:srcRect b="0" l="0" r="0" t="0"/>
          <a:stretch/>
        </p:blipFill>
        <p:spPr>
          <a:xfrm>
            <a:off x="13323051" y="19089410"/>
            <a:ext cx="3992550" cy="2654815"/>
          </a:xfrm>
          <a:prstGeom prst="rect">
            <a:avLst/>
          </a:prstGeom>
          <a:noFill/>
          <a:ln>
            <a:noFill/>
          </a:ln>
        </p:spPr>
      </p:pic>
      <p:pic>
        <p:nvPicPr>
          <p:cNvPr id="2441" name="Google Shape;2441;g20a2f66c6a9_2_1136"/>
          <p:cNvPicPr preferRelativeResize="0"/>
          <p:nvPr/>
        </p:nvPicPr>
        <p:blipFill rotWithShape="1">
          <a:blip r:embed="rId10">
            <a:alphaModFix/>
          </a:blip>
          <a:srcRect b="0" l="0" r="0" t="0"/>
          <a:stretch/>
        </p:blipFill>
        <p:spPr>
          <a:xfrm>
            <a:off x="17680413" y="19650043"/>
            <a:ext cx="7096125" cy="1533525"/>
          </a:xfrm>
          <a:prstGeom prst="rect">
            <a:avLst/>
          </a:prstGeom>
          <a:noFill/>
          <a:ln>
            <a:noFill/>
          </a:ln>
        </p:spPr>
      </p:pic>
      <p:sp>
        <p:nvSpPr>
          <p:cNvPr id="2442" name="Google Shape;2442;g20a2f66c6a9_2_1136"/>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00"/>
                </a:solidFill>
                <a:latin typeface="Calibri"/>
                <a:ea typeface="Calibri"/>
                <a:cs typeface="Calibri"/>
                <a:sym typeface="Calibri"/>
              </a:rPr>
              <a:t>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RobinRose_86, upstream from DNA primase/helicase and downstream from genes with no know function, and Kelcole_82, upstream from DNA primase/helicase and downstream from MazG-like nucleotide pyrophosphohydrolase.</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RobinRose_86, function unknown, e = 2e-54; NCBI, Kelcole_82, function unknown, e = 3e-65.</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40%.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443" name="Google Shape;2443;g20a2f66c6a9_2_1136"/>
          <p:cNvPicPr preferRelativeResize="0"/>
          <p:nvPr/>
        </p:nvPicPr>
        <p:blipFill rotWithShape="1">
          <a:blip r:embed="rId12">
            <a:alphaModFix/>
          </a:blip>
          <a:srcRect b="0" l="0" r="0" t="0"/>
          <a:stretch/>
        </p:blipFill>
        <p:spPr>
          <a:xfrm>
            <a:off x="38077788" y="9986988"/>
            <a:ext cx="3941942" cy="3602200"/>
          </a:xfrm>
          <a:prstGeom prst="rect">
            <a:avLst/>
          </a:prstGeom>
          <a:noFill/>
          <a:ln>
            <a:noFill/>
          </a:ln>
        </p:spPr>
      </p:pic>
      <p:pic>
        <p:nvPicPr>
          <p:cNvPr id="2444" name="Google Shape;2444;g20a2f66c6a9_2_1136"/>
          <p:cNvPicPr preferRelativeResize="0"/>
          <p:nvPr/>
        </p:nvPicPr>
        <p:blipFill rotWithShape="1">
          <a:blip r:embed="rId13">
            <a:alphaModFix/>
          </a:blip>
          <a:srcRect b="0" l="0" r="0" t="0"/>
          <a:stretch/>
        </p:blipFill>
        <p:spPr>
          <a:xfrm>
            <a:off x="28798113" y="15136250"/>
            <a:ext cx="8420100" cy="1190625"/>
          </a:xfrm>
          <a:prstGeom prst="rect">
            <a:avLst/>
          </a:prstGeom>
          <a:noFill/>
          <a:ln>
            <a:noFill/>
          </a:ln>
        </p:spPr>
      </p:pic>
      <p:pic>
        <p:nvPicPr>
          <p:cNvPr id="2445" name="Google Shape;2445;g20a2f66c6a9_2_1136"/>
          <p:cNvPicPr preferRelativeResize="0"/>
          <p:nvPr/>
        </p:nvPicPr>
        <p:blipFill rotWithShape="1">
          <a:blip r:embed="rId14">
            <a:alphaModFix/>
          </a:blip>
          <a:srcRect b="0" l="0" r="0" t="0"/>
          <a:stretch/>
        </p:blipFill>
        <p:spPr>
          <a:xfrm>
            <a:off x="28798125" y="16648263"/>
            <a:ext cx="11779669" cy="596894"/>
          </a:xfrm>
          <a:prstGeom prst="rect">
            <a:avLst/>
          </a:prstGeom>
          <a:noFill/>
          <a:ln>
            <a:noFill/>
          </a:ln>
        </p:spPr>
      </p:pic>
      <p:pic>
        <p:nvPicPr>
          <p:cNvPr id="2446" name="Google Shape;2446;g20a2f66c6a9_2_1136"/>
          <p:cNvPicPr preferRelativeResize="0"/>
          <p:nvPr/>
        </p:nvPicPr>
        <p:blipFill rotWithShape="1">
          <a:blip r:embed="rId15">
            <a:alphaModFix/>
          </a:blip>
          <a:srcRect b="0" l="0" r="0" t="0"/>
          <a:stretch/>
        </p:blipFill>
        <p:spPr>
          <a:xfrm>
            <a:off x="28798124" y="18396563"/>
            <a:ext cx="7481623" cy="1920000"/>
          </a:xfrm>
          <a:prstGeom prst="rect">
            <a:avLst/>
          </a:prstGeom>
          <a:noFill/>
          <a:ln>
            <a:noFill/>
          </a:ln>
        </p:spPr>
      </p:pic>
      <p:pic>
        <p:nvPicPr>
          <p:cNvPr id="2447" name="Google Shape;2447;g20a2f66c6a9_2_1136"/>
          <p:cNvPicPr preferRelativeResize="0"/>
          <p:nvPr/>
        </p:nvPicPr>
        <p:blipFill rotWithShape="1">
          <a:blip r:embed="rId16">
            <a:alphaModFix/>
          </a:blip>
          <a:srcRect b="0" l="0" r="0" t="0"/>
          <a:stretch/>
        </p:blipFill>
        <p:spPr>
          <a:xfrm>
            <a:off x="31931882" y="20553597"/>
            <a:ext cx="9292866" cy="1190625"/>
          </a:xfrm>
          <a:prstGeom prst="rect">
            <a:avLst/>
          </a:prstGeom>
          <a:noFill/>
          <a:ln>
            <a:noFill/>
          </a:ln>
        </p:spPr>
      </p:pic>
      <p:pic>
        <p:nvPicPr>
          <p:cNvPr id="2448" name="Google Shape;2448;g20a2f66c6a9_2_1136"/>
          <p:cNvPicPr preferRelativeResize="0"/>
          <p:nvPr/>
        </p:nvPicPr>
        <p:blipFill rotWithShape="1">
          <a:blip r:embed="rId17">
            <a:alphaModFix/>
          </a:blip>
          <a:srcRect b="0" l="0" r="0" t="0"/>
          <a:stretch/>
        </p:blipFill>
        <p:spPr>
          <a:xfrm>
            <a:off x="36500700" y="18396576"/>
            <a:ext cx="7096124" cy="2001849"/>
          </a:xfrm>
          <a:prstGeom prst="rect">
            <a:avLst/>
          </a:prstGeom>
          <a:noFill/>
          <a:ln>
            <a:noFill/>
          </a:ln>
        </p:spPr>
      </p:pic>
      <p:pic>
        <p:nvPicPr>
          <p:cNvPr id="2449" name="Google Shape;2449;g20a2f66c6a9_2_1136"/>
          <p:cNvPicPr preferRelativeResize="0"/>
          <p:nvPr/>
        </p:nvPicPr>
        <p:blipFill rotWithShape="1">
          <a:blip r:embed="rId18">
            <a:alphaModFix/>
          </a:blip>
          <a:srcRect b="0" l="0" r="0" t="0"/>
          <a:stretch/>
        </p:blipFill>
        <p:spPr>
          <a:xfrm>
            <a:off x="1017280" y="7487751"/>
            <a:ext cx="2314921" cy="2399100"/>
          </a:xfrm>
          <a:prstGeom prst="rect">
            <a:avLst/>
          </a:prstGeom>
          <a:noFill/>
          <a:ln>
            <a:noFill/>
          </a:ln>
        </p:spPr>
      </p:pic>
      <p:sp>
        <p:nvSpPr>
          <p:cNvPr id="2450" name="Google Shape;2450;g20a2f66c6a9_2_113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5" name="Shape 2455"/>
        <p:cNvGrpSpPr/>
        <p:nvPr/>
      </p:nvGrpSpPr>
      <p:grpSpPr>
        <a:xfrm>
          <a:off x="0" y="0"/>
          <a:ext cx="0" cy="0"/>
          <a:chOff x="0" y="0"/>
          <a:chExt cx="0" cy="0"/>
        </a:xfrm>
      </p:grpSpPr>
      <p:sp>
        <p:nvSpPr>
          <p:cNvPr id="2456" name="Google Shape;2456;g20a2f66c6a9_0_929"/>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#85</a:t>
            </a:r>
            <a:r>
              <a:rPr lang="en-US" sz="10080"/>
              <a:t>	Start:	</a:t>
            </a:r>
            <a:r>
              <a:rPr lang="en-US" sz="10080">
                <a:solidFill>
                  <a:srgbClr val="C27BA0"/>
                </a:solidFill>
              </a:rPr>
              <a:t>52463</a:t>
            </a:r>
            <a:r>
              <a:rPr lang="en-US" sz="10080"/>
              <a:t>	Stop: 	</a:t>
            </a:r>
            <a:r>
              <a:rPr lang="en-US" sz="10080">
                <a:solidFill>
                  <a:srgbClr val="C27BA0"/>
                </a:solidFill>
              </a:rPr>
              <a:t>52200</a:t>
            </a:r>
            <a:r>
              <a:rPr lang="en-US" sz="10080"/>
              <a:t>		</a:t>
            </a:r>
            <a:br>
              <a:rPr lang="en-US" sz="10080"/>
            </a:br>
            <a:r>
              <a:rPr lang="en-US" sz="6480"/>
              <a:t>*</a:t>
            </a:r>
            <a:r>
              <a:rPr lang="en-US" sz="7200"/>
              <a:t>Highlight start if changed from original call*</a:t>
            </a:r>
            <a:endParaRPr sz="10080"/>
          </a:p>
        </p:txBody>
      </p:sp>
      <p:sp>
        <p:nvSpPr>
          <p:cNvPr id="2457" name="Google Shape;2457;g20a2f66c6a9_0_929"/>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sz="4400"/>
          </a:p>
          <a:p>
            <a:pPr indent="0" lvl="0" marL="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a:p>
          <a:p>
            <a:pPr indent="0" lvl="0" marL="0" rtl="0" algn="l">
              <a:lnSpc>
                <a:spcPct val="90000"/>
              </a:lnSpc>
              <a:spcBef>
                <a:spcPts val="3600"/>
              </a:spcBef>
              <a:spcAft>
                <a:spcPts val="0"/>
              </a:spcAft>
              <a:buClr>
                <a:schemeClr val="dk1"/>
              </a:buClr>
              <a:buSzPts val="4800"/>
              <a:buNone/>
            </a:pPr>
            <a:r>
              <a:rPr lang="en-US" sz="4800"/>
              <a:t>Phagesdb: Tempo, E: 1e-46</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RobinRose, E: 2e-57, Percent Identity: 98.85%</a:t>
            </a:r>
            <a:endParaRPr sz="4800"/>
          </a:p>
        </p:txBody>
      </p:sp>
      <p:sp>
        <p:nvSpPr>
          <p:cNvPr id="2458" name="Google Shape;2458;g20a2f66c6a9_0_929"/>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z-score: 2.638    Final score: -3.937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Best score</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r>
              <a:rPr b="0" i="0" lang="en-US" sz="4400" u="none" cap="none" strike="noStrike">
                <a:solidFill>
                  <a:schemeClr val="dk1"/>
                </a:solidFill>
                <a:latin typeface="Calibri"/>
                <a:ea typeface="Calibri"/>
                <a:cs typeface="Calibri"/>
                <a:sym typeface="Calibri"/>
              </a:rPr>
              <a:t>Phagesdb:Tempo, 1:1, 1e-57.</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NCBI: RobinRose, 1:1, 2e-57.</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0" i="0" lang="en-US" sz="4400" u="none" cap="none" strike="noStrike">
                <a:solidFill>
                  <a:schemeClr val="dk1"/>
                </a:solidFill>
                <a:latin typeface="Calibri"/>
                <a:ea typeface="Calibri"/>
                <a:cs typeface="Calibri"/>
                <a:sym typeface="Calibri"/>
              </a:rPr>
              <a:t>some are 1:1 ratio, not all</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annotated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-8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459" name="Google Shape;2459;g20a2f66c6a9_0_929"/>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pham-2398 as RobinRose_87 and Tempo_85. immediately upstream of pham-2467 and downstream of pham-69372. Upstream of MazG-like nucleotide pyrophosphohydrolase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 Phagesdb: Tempo, Function unknown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 RobinRose, hypothetical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Few significant hits, Top hit- 1OAL_A, Probability: 87.91, E:3.7. States membrane protein. No evidence of membrane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460" name="Google Shape;2460;g20a2f66c6a9_0_929"/>
          <p:cNvPicPr preferRelativeResize="0"/>
          <p:nvPr/>
        </p:nvPicPr>
        <p:blipFill rotWithShape="1">
          <a:blip r:embed="rId4">
            <a:alphaModFix/>
          </a:blip>
          <a:srcRect b="0" l="0" r="0" t="0"/>
          <a:stretch/>
        </p:blipFill>
        <p:spPr>
          <a:xfrm>
            <a:off x="13176273" y="17494488"/>
            <a:ext cx="6062691" cy="3271925"/>
          </a:xfrm>
          <a:prstGeom prst="rect">
            <a:avLst/>
          </a:prstGeom>
          <a:noFill/>
          <a:ln>
            <a:noFill/>
          </a:ln>
        </p:spPr>
      </p:pic>
      <p:pic>
        <p:nvPicPr>
          <p:cNvPr id="2461" name="Google Shape;2461;g20a2f66c6a9_0_929"/>
          <p:cNvPicPr preferRelativeResize="0"/>
          <p:nvPr/>
        </p:nvPicPr>
        <p:blipFill rotWithShape="1">
          <a:blip r:embed="rId5">
            <a:alphaModFix/>
          </a:blip>
          <a:srcRect b="0" l="0" r="0" t="0"/>
          <a:stretch/>
        </p:blipFill>
        <p:spPr>
          <a:xfrm>
            <a:off x="19302426" y="18444668"/>
            <a:ext cx="6010275" cy="1371600"/>
          </a:xfrm>
          <a:prstGeom prst="rect">
            <a:avLst/>
          </a:prstGeom>
          <a:noFill/>
          <a:ln>
            <a:noFill/>
          </a:ln>
        </p:spPr>
      </p:pic>
      <p:pic>
        <p:nvPicPr>
          <p:cNvPr id="2462" name="Google Shape;2462;g20a2f66c6a9_0_929"/>
          <p:cNvPicPr preferRelativeResize="0"/>
          <p:nvPr/>
        </p:nvPicPr>
        <p:blipFill rotWithShape="1">
          <a:blip r:embed="rId6">
            <a:alphaModFix/>
          </a:blip>
          <a:srcRect b="0" l="0" r="0" t="0"/>
          <a:stretch/>
        </p:blipFill>
        <p:spPr>
          <a:xfrm>
            <a:off x="3076763" y="5678693"/>
            <a:ext cx="5829300" cy="609600"/>
          </a:xfrm>
          <a:prstGeom prst="rect">
            <a:avLst/>
          </a:prstGeom>
          <a:noFill/>
          <a:ln>
            <a:noFill/>
          </a:ln>
        </p:spPr>
      </p:pic>
      <p:pic>
        <p:nvPicPr>
          <p:cNvPr id="2463" name="Google Shape;2463;g20a2f66c6a9_0_929"/>
          <p:cNvPicPr preferRelativeResize="0"/>
          <p:nvPr/>
        </p:nvPicPr>
        <p:blipFill rotWithShape="1">
          <a:blip r:embed="rId7">
            <a:alphaModFix/>
          </a:blip>
          <a:srcRect b="0" l="0" r="0" t="0"/>
          <a:stretch/>
        </p:blipFill>
        <p:spPr>
          <a:xfrm>
            <a:off x="448525" y="16568550"/>
            <a:ext cx="8457549" cy="1586475"/>
          </a:xfrm>
          <a:prstGeom prst="rect">
            <a:avLst/>
          </a:prstGeom>
          <a:noFill/>
          <a:ln>
            <a:noFill/>
          </a:ln>
        </p:spPr>
      </p:pic>
      <p:pic>
        <p:nvPicPr>
          <p:cNvPr id="2464" name="Google Shape;2464;g20a2f66c6a9_0_929"/>
          <p:cNvPicPr preferRelativeResize="0"/>
          <p:nvPr/>
        </p:nvPicPr>
        <p:blipFill rotWithShape="1">
          <a:blip r:embed="rId8">
            <a:alphaModFix/>
          </a:blip>
          <a:srcRect b="0" l="0" r="0" t="0"/>
          <a:stretch/>
        </p:blipFill>
        <p:spPr>
          <a:xfrm>
            <a:off x="448513" y="13855668"/>
            <a:ext cx="5734050" cy="914400"/>
          </a:xfrm>
          <a:prstGeom prst="rect">
            <a:avLst/>
          </a:prstGeom>
          <a:noFill/>
          <a:ln>
            <a:noFill/>
          </a:ln>
        </p:spPr>
      </p:pic>
      <p:pic>
        <p:nvPicPr>
          <p:cNvPr id="2465" name="Google Shape;2465;g20a2f66c6a9_0_929"/>
          <p:cNvPicPr preferRelativeResize="0"/>
          <p:nvPr/>
        </p:nvPicPr>
        <p:blipFill rotWithShape="1">
          <a:blip r:embed="rId9">
            <a:alphaModFix/>
          </a:blip>
          <a:srcRect b="0" l="0" r="0" t="0"/>
          <a:stretch/>
        </p:blipFill>
        <p:spPr>
          <a:xfrm>
            <a:off x="14090076" y="6288293"/>
            <a:ext cx="9477375" cy="2933700"/>
          </a:xfrm>
          <a:prstGeom prst="rect">
            <a:avLst/>
          </a:prstGeom>
          <a:noFill/>
          <a:ln>
            <a:noFill/>
          </a:ln>
        </p:spPr>
      </p:pic>
      <p:pic>
        <p:nvPicPr>
          <p:cNvPr id="2466" name="Google Shape;2466;g20a2f66c6a9_0_929"/>
          <p:cNvPicPr preferRelativeResize="0"/>
          <p:nvPr/>
        </p:nvPicPr>
        <p:blipFill rotWithShape="1">
          <a:blip r:embed="rId10">
            <a:alphaModFix/>
          </a:blip>
          <a:srcRect b="0" l="0" r="0" t="0"/>
          <a:stretch/>
        </p:blipFill>
        <p:spPr>
          <a:xfrm>
            <a:off x="13176263" y="12858706"/>
            <a:ext cx="5334000" cy="1981200"/>
          </a:xfrm>
          <a:prstGeom prst="rect">
            <a:avLst/>
          </a:prstGeom>
          <a:noFill/>
          <a:ln>
            <a:noFill/>
          </a:ln>
        </p:spPr>
      </p:pic>
      <p:pic>
        <p:nvPicPr>
          <p:cNvPr id="2467" name="Google Shape;2467;g20a2f66c6a9_0_929"/>
          <p:cNvPicPr preferRelativeResize="0"/>
          <p:nvPr/>
        </p:nvPicPr>
        <p:blipFill rotWithShape="1">
          <a:blip r:embed="rId11">
            <a:alphaModFix/>
          </a:blip>
          <a:srcRect b="0" l="0" r="0" t="0"/>
          <a:stretch/>
        </p:blipFill>
        <p:spPr>
          <a:xfrm>
            <a:off x="18578501" y="12753893"/>
            <a:ext cx="6734175" cy="2514600"/>
          </a:xfrm>
          <a:prstGeom prst="rect">
            <a:avLst/>
          </a:prstGeom>
          <a:noFill/>
          <a:ln>
            <a:noFill/>
          </a:ln>
        </p:spPr>
      </p:pic>
      <p:pic>
        <p:nvPicPr>
          <p:cNvPr id="2468" name="Google Shape;2468;g20a2f66c6a9_0_929"/>
          <p:cNvPicPr preferRelativeResize="0"/>
          <p:nvPr/>
        </p:nvPicPr>
        <p:blipFill rotWithShape="1">
          <a:blip r:embed="rId12">
            <a:alphaModFix/>
          </a:blip>
          <a:srcRect b="0" l="0" r="0" t="0"/>
          <a:stretch/>
        </p:blipFill>
        <p:spPr>
          <a:xfrm>
            <a:off x="1170988" y="7733568"/>
            <a:ext cx="3676650" cy="2952750"/>
          </a:xfrm>
          <a:prstGeom prst="rect">
            <a:avLst/>
          </a:prstGeom>
          <a:noFill/>
          <a:ln>
            <a:noFill/>
          </a:ln>
        </p:spPr>
      </p:pic>
      <p:pic>
        <p:nvPicPr>
          <p:cNvPr id="2469" name="Google Shape;2469;g20a2f66c6a9_0_929"/>
          <p:cNvPicPr preferRelativeResize="0"/>
          <p:nvPr/>
        </p:nvPicPr>
        <p:blipFill rotWithShape="1">
          <a:blip r:embed="rId8">
            <a:alphaModFix/>
          </a:blip>
          <a:srcRect b="0" l="0" r="0" t="0"/>
          <a:stretch/>
        </p:blipFill>
        <p:spPr>
          <a:xfrm>
            <a:off x="31830063" y="15654143"/>
            <a:ext cx="5734050" cy="914400"/>
          </a:xfrm>
          <a:prstGeom prst="rect">
            <a:avLst/>
          </a:prstGeom>
          <a:noFill/>
          <a:ln>
            <a:noFill/>
          </a:ln>
        </p:spPr>
      </p:pic>
      <p:pic>
        <p:nvPicPr>
          <p:cNvPr id="2470" name="Google Shape;2470;g20a2f66c6a9_0_929"/>
          <p:cNvPicPr preferRelativeResize="0"/>
          <p:nvPr/>
        </p:nvPicPr>
        <p:blipFill rotWithShape="1">
          <a:blip r:embed="rId7">
            <a:alphaModFix/>
          </a:blip>
          <a:srcRect b="0" l="0" r="0" t="0"/>
          <a:stretch/>
        </p:blipFill>
        <p:spPr>
          <a:xfrm>
            <a:off x="29106575" y="17211900"/>
            <a:ext cx="8457549" cy="1586475"/>
          </a:xfrm>
          <a:prstGeom prst="rect">
            <a:avLst/>
          </a:prstGeom>
          <a:noFill/>
          <a:ln>
            <a:noFill/>
          </a:ln>
        </p:spPr>
      </p:pic>
      <p:pic>
        <p:nvPicPr>
          <p:cNvPr id="2471" name="Google Shape;2471;g20a2f66c6a9_0_929"/>
          <p:cNvPicPr preferRelativeResize="0"/>
          <p:nvPr/>
        </p:nvPicPr>
        <p:blipFill rotWithShape="1">
          <a:blip r:embed="rId13">
            <a:alphaModFix/>
          </a:blip>
          <a:srcRect b="0" l="0" r="0" t="0"/>
          <a:stretch/>
        </p:blipFill>
        <p:spPr>
          <a:xfrm>
            <a:off x="36440713" y="21905868"/>
            <a:ext cx="5374456" cy="3602183"/>
          </a:xfrm>
          <a:prstGeom prst="rect">
            <a:avLst/>
          </a:prstGeom>
          <a:noFill/>
          <a:ln>
            <a:noFill/>
          </a:ln>
        </p:spPr>
      </p:pic>
      <p:pic>
        <p:nvPicPr>
          <p:cNvPr id="2472" name="Google Shape;2472;g20a2f66c6a9_0_929"/>
          <p:cNvPicPr preferRelativeResize="0"/>
          <p:nvPr/>
        </p:nvPicPr>
        <p:blipFill rotWithShape="1">
          <a:blip r:embed="rId14">
            <a:alphaModFix/>
          </a:blip>
          <a:srcRect b="0" l="0" r="0" t="0"/>
          <a:stretch/>
        </p:blipFill>
        <p:spPr>
          <a:xfrm>
            <a:off x="30394963" y="24129838"/>
            <a:ext cx="4844700" cy="1619150"/>
          </a:xfrm>
          <a:prstGeom prst="rect">
            <a:avLst/>
          </a:prstGeom>
          <a:noFill/>
          <a:ln>
            <a:noFill/>
          </a:ln>
        </p:spPr>
      </p:pic>
      <p:pic>
        <p:nvPicPr>
          <p:cNvPr id="2473" name="Google Shape;2473;g20a2f66c6a9_0_929"/>
          <p:cNvPicPr preferRelativeResize="0"/>
          <p:nvPr/>
        </p:nvPicPr>
        <p:blipFill rotWithShape="1">
          <a:blip r:embed="rId15">
            <a:alphaModFix/>
          </a:blip>
          <a:srcRect b="0" l="0" r="0" t="0"/>
          <a:stretch/>
        </p:blipFill>
        <p:spPr>
          <a:xfrm>
            <a:off x="29486913" y="21905876"/>
            <a:ext cx="2705105" cy="1619149"/>
          </a:xfrm>
          <a:prstGeom prst="rect">
            <a:avLst/>
          </a:prstGeom>
          <a:noFill/>
          <a:ln>
            <a:noFill/>
          </a:ln>
        </p:spPr>
      </p:pic>
      <p:pic>
        <p:nvPicPr>
          <p:cNvPr id="2474" name="Google Shape;2474;g20a2f66c6a9_0_929"/>
          <p:cNvPicPr preferRelativeResize="0"/>
          <p:nvPr/>
        </p:nvPicPr>
        <p:blipFill rotWithShape="1">
          <a:blip r:embed="rId16">
            <a:alphaModFix/>
          </a:blip>
          <a:srcRect b="0" l="0" r="0" t="0"/>
          <a:stretch/>
        </p:blipFill>
        <p:spPr>
          <a:xfrm>
            <a:off x="36440719" y="9509693"/>
            <a:ext cx="1771230" cy="3349016"/>
          </a:xfrm>
          <a:prstGeom prst="rect">
            <a:avLst/>
          </a:prstGeom>
          <a:noFill/>
          <a:ln>
            <a:noFill/>
          </a:ln>
        </p:spPr>
      </p:pic>
      <p:sp>
        <p:nvSpPr>
          <p:cNvPr id="2475" name="Google Shape;2475;g20a2f66c6a9_0_929"/>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0" name="Shape 2480"/>
        <p:cNvGrpSpPr/>
        <p:nvPr/>
      </p:nvGrpSpPr>
      <p:grpSpPr>
        <a:xfrm>
          <a:off x="0" y="0"/>
          <a:ext cx="0" cy="0"/>
          <a:chOff x="0" y="0"/>
          <a:chExt cx="0" cy="0"/>
        </a:xfrm>
      </p:grpSpPr>
      <p:sp>
        <p:nvSpPr>
          <p:cNvPr id="2481" name="Google Shape;2481;g20a2f66c6a9_0_102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#86</a:t>
            </a:r>
            <a:r>
              <a:rPr lang="en-US" sz="10080"/>
              <a:t>	Start:	</a:t>
            </a:r>
            <a:r>
              <a:rPr lang="en-US" sz="10080">
                <a:solidFill>
                  <a:srgbClr val="0B5394"/>
                </a:solidFill>
              </a:rPr>
              <a:t>52728</a:t>
            </a:r>
            <a:r>
              <a:rPr lang="en-US" sz="10080"/>
              <a:t>	Stop: </a:t>
            </a:r>
            <a:r>
              <a:rPr lang="en-US" sz="10080">
                <a:solidFill>
                  <a:srgbClr val="0B5394"/>
                </a:solidFill>
              </a:rPr>
              <a:t>52456</a:t>
            </a:r>
            <a:r>
              <a:rPr lang="en-US" sz="10080"/>
              <a:t>	</a:t>
            </a:r>
            <a:br>
              <a:rPr lang="en-US" sz="10080"/>
            </a:br>
            <a:r>
              <a:rPr lang="en-US" sz="6480"/>
              <a:t>*</a:t>
            </a:r>
            <a:r>
              <a:rPr lang="en-US" sz="7200"/>
              <a:t>Highlight start if changed from original call*</a:t>
            </a:r>
            <a:endParaRPr sz="10080"/>
          </a:p>
        </p:txBody>
      </p:sp>
      <p:sp>
        <p:nvSpPr>
          <p:cNvPr id="2482" name="Google Shape;2482;g20a2f66c6a9_0_102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RobinRose high similarity</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2483" name="Google Shape;2483;g20a2f66c6a9_0_1028"/>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2.418, final= -3.745</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RobinRose- Evalue: 5e-55,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RobinRose- Evalue: 2e-45,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 bp gap</a:t>
            </a:r>
            <a:endParaRPr b="0" i="0" sz="1400" u="none" cap="none" strike="noStrike">
              <a:solidFill>
                <a:srgbClr val="000000"/>
              </a:solidFill>
              <a:latin typeface="Calibri"/>
              <a:ea typeface="Calibri"/>
              <a:cs typeface="Calibri"/>
              <a:sym typeface="Calibri"/>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484" name="Google Shape;2484;g20a2f66c6a9_0_1028"/>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Tempo_86 and RobinRose_88,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Tempo_86, e= 2e-44,  function unknown, phagesdb;  Phage RobinRose, hypothetical protein, e= 5e-55,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chemeClr val="dk1"/>
              </a:buClr>
              <a:buSzPts val="11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2485" name="Google Shape;2485;g20a2f66c6a9_0_1028"/>
          <p:cNvPicPr preferRelativeResize="0"/>
          <p:nvPr/>
        </p:nvPicPr>
        <p:blipFill rotWithShape="1">
          <a:blip r:embed="rId4">
            <a:alphaModFix/>
          </a:blip>
          <a:srcRect b="0" l="0" r="0" t="0"/>
          <a:stretch/>
        </p:blipFill>
        <p:spPr>
          <a:xfrm>
            <a:off x="7876599" y="4437650"/>
            <a:ext cx="5215950" cy="597112"/>
          </a:xfrm>
          <a:prstGeom prst="rect">
            <a:avLst/>
          </a:prstGeom>
          <a:noFill/>
          <a:ln>
            <a:noFill/>
          </a:ln>
        </p:spPr>
      </p:pic>
      <p:pic>
        <p:nvPicPr>
          <p:cNvPr id="2486" name="Google Shape;2486;g20a2f66c6a9_0_1028"/>
          <p:cNvPicPr preferRelativeResize="0"/>
          <p:nvPr/>
        </p:nvPicPr>
        <p:blipFill rotWithShape="1">
          <a:blip r:embed="rId5">
            <a:alphaModFix/>
          </a:blip>
          <a:srcRect b="0" l="0" r="0" t="0"/>
          <a:stretch/>
        </p:blipFill>
        <p:spPr>
          <a:xfrm>
            <a:off x="1397312" y="6851107"/>
            <a:ext cx="2921362" cy="3271925"/>
          </a:xfrm>
          <a:prstGeom prst="rect">
            <a:avLst/>
          </a:prstGeom>
          <a:noFill/>
          <a:ln>
            <a:noFill/>
          </a:ln>
        </p:spPr>
      </p:pic>
      <p:pic>
        <p:nvPicPr>
          <p:cNvPr id="2487" name="Google Shape;2487;g20a2f66c6a9_0_1028"/>
          <p:cNvPicPr preferRelativeResize="0"/>
          <p:nvPr/>
        </p:nvPicPr>
        <p:blipFill rotWithShape="1">
          <a:blip r:embed="rId6">
            <a:alphaModFix/>
          </a:blip>
          <a:srcRect b="0" l="0" r="0" t="0"/>
          <a:stretch/>
        </p:blipFill>
        <p:spPr>
          <a:xfrm>
            <a:off x="350825" y="11563275"/>
            <a:ext cx="11506200" cy="1447800"/>
          </a:xfrm>
          <a:prstGeom prst="rect">
            <a:avLst/>
          </a:prstGeom>
          <a:noFill/>
          <a:ln>
            <a:noFill/>
          </a:ln>
        </p:spPr>
      </p:pic>
      <p:pic>
        <p:nvPicPr>
          <p:cNvPr id="2488" name="Google Shape;2488;g20a2f66c6a9_0_1028"/>
          <p:cNvPicPr preferRelativeResize="0"/>
          <p:nvPr/>
        </p:nvPicPr>
        <p:blipFill rotWithShape="1">
          <a:blip r:embed="rId7">
            <a:alphaModFix/>
          </a:blip>
          <a:srcRect b="0" l="0" r="0" t="0"/>
          <a:stretch/>
        </p:blipFill>
        <p:spPr>
          <a:xfrm>
            <a:off x="350837" y="13702207"/>
            <a:ext cx="11506199" cy="1651880"/>
          </a:xfrm>
          <a:prstGeom prst="rect">
            <a:avLst/>
          </a:prstGeom>
          <a:noFill/>
          <a:ln>
            <a:noFill/>
          </a:ln>
        </p:spPr>
      </p:pic>
      <p:pic>
        <p:nvPicPr>
          <p:cNvPr id="2489" name="Google Shape;2489;g20a2f66c6a9_0_1028"/>
          <p:cNvPicPr preferRelativeResize="0"/>
          <p:nvPr/>
        </p:nvPicPr>
        <p:blipFill rotWithShape="1">
          <a:blip r:embed="rId8">
            <a:alphaModFix/>
          </a:blip>
          <a:srcRect b="0" l="0" r="0" t="0"/>
          <a:stretch/>
        </p:blipFill>
        <p:spPr>
          <a:xfrm>
            <a:off x="14416438" y="5287443"/>
            <a:ext cx="8828008" cy="3602182"/>
          </a:xfrm>
          <a:prstGeom prst="rect">
            <a:avLst/>
          </a:prstGeom>
          <a:noFill/>
          <a:ln>
            <a:noFill/>
          </a:ln>
        </p:spPr>
      </p:pic>
      <p:pic>
        <p:nvPicPr>
          <p:cNvPr id="2490" name="Google Shape;2490;g20a2f66c6a9_0_1028"/>
          <p:cNvPicPr preferRelativeResize="0"/>
          <p:nvPr/>
        </p:nvPicPr>
        <p:blipFill rotWithShape="1">
          <a:blip r:embed="rId9">
            <a:alphaModFix/>
          </a:blip>
          <a:srcRect b="0" l="0" r="0" t="0"/>
          <a:stretch/>
        </p:blipFill>
        <p:spPr>
          <a:xfrm>
            <a:off x="12716813" y="12501518"/>
            <a:ext cx="6972300" cy="2695575"/>
          </a:xfrm>
          <a:prstGeom prst="rect">
            <a:avLst/>
          </a:prstGeom>
          <a:noFill/>
          <a:ln>
            <a:noFill/>
          </a:ln>
        </p:spPr>
      </p:pic>
      <p:pic>
        <p:nvPicPr>
          <p:cNvPr id="2491" name="Google Shape;2491;g20a2f66c6a9_0_1028"/>
          <p:cNvPicPr preferRelativeResize="0"/>
          <p:nvPr/>
        </p:nvPicPr>
        <p:blipFill rotWithShape="1">
          <a:blip r:embed="rId10">
            <a:alphaModFix/>
          </a:blip>
          <a:srcRect b="0" l="0" r="0" t="0"/>
          <a:stretch/>
        </p:blipFill>
        <p:spPr>
          <a:xfrm>
            <a:off x="19957253" y="12706352"/>
            <a:ext cx="6356112" cy="2490750"/>
          </a:xfrm>
          <a:prstGeom prst="rect">
            <a:avLst/>
          </a:prstGeom>
          <a:noFill/>
          <a:ln>
            <a:noFill/>
          </a:ln>
        </p:spPr>
      </p:pic>
      <p:pic>
        <p:nvPicPr>
          <p:cNvPr id="2492" name="Google Shape;2492;g20a2f66c6a9_0_1028"/>
          <p:cNvPicPr preferRelativeResize="0"/>
          <p:nvPr/>
        </p:nvPicPr>
        <p:blipFill rotWithShape="1">
          <a:blip r:embed="rId11">
            <a:alphaModFix/>
          </a:blip>
          <a:srcRect b="0" l="0" r="0" t="0"/>
          <a:stretch/>
        </p:blipFill>
        <p:spPr>
          <a:xfrm>
            <a:off x="12578701" y="17490793"/>
            <a:ext cx="7248525" cy="2219325"/>
          </a:xfrm>
          <a:prstGeom prst="rect">
            <a:avLst/>
          </a:prstGeom>
          <a:noFill/>
          <a:ln>
            <a:noFill/>
          </a:ln>
        </p:spPr>
      </p:pic>
      <p:pic>
        <p:nvPicPr>
          <p:cNvPr id="2493" name="Google Shape;2493;g20a2f66c6a9_0_1028"/>
          <p:cNvPicPr preferRelativeResize="0"/>
          <p:nvPr/>
        </p:nvPicPr>
        <p:blipFill rotWithShape="1">
          <a:blip r:embed="rId12">
            <a:alphaModFix/>
          </a:blip>
          <a:srcRect b="0" l="0" r="0" t="0"/>
          <a:stretch/>
        </p:blipFill>
        <p:spPr>
          <a:xfrm>
            <a:off x="21248963" y="18043243"/>
            <a:ext cx="5943600" cy="1114425"/>
          </a:xfrm>
          <a:prstGeom prst="rect">
            <a:avLst/>
          </a:prstGeom>
          <a:noFill/>
          <a:ln>
            <a:noFill/>
          </a:ln>
        </p:spPr>
      </p:pic>
      <p:pic>
        <p:nvPicPr>
          <p:cNvPr id="2494" name="Google Shape;2494;g20a2f66c6a9_0_1028"/>
          <p:cNvPicPr preferRelativeResize="0"/>
          <p:nvPr/>
        </p:nvPicPr>
        <p:blipFill rotWithShape="1">
          <a:blip r:embed="rId13">
            <a:alphaModFix/>
          </a:blip>
          <a:srcRect b="0" l="0" r="0" t="0"/>
          <a:stretch/>
        </p:blipFill>
        <p:spPr>
          <a:xfrm>
            <a:off x="37294525" y="8223588"/>
            <a:ext cx="3333750" cy="4067175"/>
          </a:xfrm>
          <a:prstGeom prst="rect">
            <a:avLst/>
          </a:prstGeom>
          <a:noFill/>
          <a:ln>
            <a:noFill/>
          </a:ln>
        </p:spPr>
      </p:pic>
      <p:pic>
        <p:nvPicPr>
          <p:cNvPr id="2495" name="Google Shape;2495;g20a2f66c6a9_0_1028"/>
          <p:cNvPicPr preferRelativeResize="0"/>
          <p:nvPr/>
        </p:nvPicPr>
        <p:blipFill rotWithShape="1">
          <a:blip r:embed="rId14">
            <a:alphaModFix/>
          </a:blip>
          <a:srcRect b="0" l="0" r="0" t="0"/>
          <a:stretch/>
        </p:blipFill>
        <p:spPr>
          <a:xfrm>
            <a:off x="34413600" y="13813763"/>
            <a:ext cx="9220200" cy="1428750"/>
          </a:xfrm>
          <a:prstGeom prst="rect">
            <a:avLst/>
          </a:prstGeom>
          <a:noFill/>
          <a:ln>
            <a:noFill/>
          </a:ln>
        </p:spPr>
      </p:pic>
      <p:pic>
        <p:nvPicPr>
          <p:cNvPr id="2496" name="Google Shape;2496;g20a2f66c6a9_0_1028"/>
          <p:cNvPicPr preferRelativeResize="0"/>
          <p:nvPr/>
        </p:nvPicPr>
        <p:blipFill rotWithShape="1">
          <a:blip r:embed="rId15">
            <a:alphaModFix/>
          </a:blip>
          <a:srcRect b="0" l="0" r="0" t="0"/>
          <a:stretch/>
        </p:blipFill>
        <p:spPr>
          <a:xfrm>
            <a:off x="26313376" y="15354078"/>
            <a:ext cx="8827999" cy="1175499"/>
          </a:xfrm>
          <a:prstGeom prst="rect">
            <a:avLst/>
          </a:prstGeom>
          <a:noFill/>
          <a:ln>
            <a:noFill/>
          </a:ln>
        </p:spPr>
      </p:pic>
      <p:pic>
        <p:nvPicPr>
          <p:cNvPr id="2497" name="Google Shape;2497;g20a2f66c6a9_0_1028"/>
          <p:cNvPicPr preferRelativeResize="0"/>
          <p:nvPr/>
        </p:nvPicPr>
        <p:blipFill rotWithShape="1">
          <a:blip r:embed="rId16">
            <a:alphaModFix/>
          </a:blip>
          <a:srcRect b="0" l="0" r="0" t="0"/>
          <a:stretch/>
        </p:blipFill>
        <p:spPr>
          <a:xfrm>
            <a:off x="35141375" y="17577898"/>
            <a:ext cx="5943600" cy="2270717"/>
          </a:xfrm>
          <a:prstGeom prst="rect">
            <a:avLst/>
          </a:prstGeom>
          <a:noFill/>
          <a:ln>
            <a:noFill/>
          </a:ln>
        </p:spPr>
      </p:pic>
      <p:pic>
        <p:nvPicPr>
          <p:cNvPr id="2498" name="Google Shape;2498;g20a2f66c6a9_0_1028"/>
          <p:cNvPicPr preferRelativeResize="0"/>
          <p:nvPr/>
        </p:nvPicPr>
        <p:blipFill rotWithShape="1">
          <a:blip r:embed="rId17">
            <a:alphaModFix/>
          </a:blip>
          <a:srcRect b="0" l="0" r="0" t="0"/>
          <a:stretch/>
        </p:blipFill>
        <p:spPr>
          <a:xfrm>
            <a:off x="28431878" y="18603551"/>
            <a:ext cx="6356124" cy="1668553"/>
          </a:xfrm>
          <a:prstGeom prst="rect">
            <a:avLst/>
          </a:prstGeom>
          <a:noFill/>
          <a:ln>
            <a:noFill/>
          </a:ln>
        </p:spPr>
      </p:pic>
      <p:pic>
        <p:nvPicPr>
          <p:cNvPr id="2499" name="Google Shape;2499;g20a2f66c6a9_0_1028"/>
          <p:cNvPicPr preferRelativeResize="0"/>
          <p:nvPr/>
        </p:nvPicPr>
        <p:blipFill rotWithShape="1">
          <a:blip r:embed="rId18">
            <a:alphaModFix/>
          </a:blip>
          <a:srcRect b="0" l="0" r="0" t="0"/>
          <a:stretch/>
        </p:blipFill>
        <p:spPr>
          <a:xfrm>
            <a:off x="30218838" y="20794638"/>
            <a:ext cx="7362825" cy="2686050"/>
          </a:xfrm>
          <a:prstGeom prst="rect">
            <a:avLst/>
          </a:prstGeom>
          <a:noFill/>
          <a:ln>
            <a:noFill/>
          </a:ln>
        </p:spPr>
      </p:pic>
      <p:pic>
        <p:nvPicPr>
          <p:cNvPr id="2500" name="Google Shape;2500;g20a2f66c6a9_0_1028"/>
          <p:cNvPicPr preferRelativeResize="0"/>
          <p:nvPr/>
        </p:nvPicPr>
        <p:blipFill rotWithShape="1">
          <a:blip r:embed="rId19">
            <a:alphaModFix/>
          </a:blip>
          <a:srcRect b="0" l="0" r="0" t="0"/>
          <a:stretch/>
        </p:blipFill>
        <p:spPr>
          <a:xfrm>
            <a:off x="38077463" y="19961931"/>
            <a:ext cx="5661339" cy="3602181"/>
          </a:xfrm>
          <a:prstGeom prst="rect">
            <a:avLst/>
          </a:prstGeom>
          <a:noFill/>
          <a:ln>
            <a:noFill/>
          </a:ln>
        </p:spPr>
      </p:pic>
      <p:pic>
        <p:nvPicPr>
          <p:cNvPr id="2501" name="Google Shape;2501;g20a2f66c6a9_0_1028"/>
          <p:cNvPicPr preferRelativeResize="0"/>
          <p:nvPr/>
        </p:nvPicPr>
        <p:blipFill rotWithShape="1">
          <a:blip r:embed="rId20">
            <a:alphaModFix/>
          </a:blip>
          <a:srcRect b="0" l="0" r="0" t="0"/>
          <a:stretch/>
        </p:blipFill>
        <p:spPr>
          <a:xfrm>
            <a:off x="38926102" y="23677418"/>
            <a:ext cx="4812700" cy="3144239"/>
          </a:xfrm>
          <a:prstGeom prst="rect">
            <a:avLst/>
          </a:prstGeom>
          <a:noFill/>
          <a:ln>
            <a:noFill/>
          </a:ln>
        </p:spPr>
      </p:pic>
      <p:pic>
        <p:nvPicPr>
          <p:cNvPr id="2502" name="Google Shape;2502;g20a2f66c6a9_0_1028"/>
          <p:cNvPicPr preferRelativeResize="0"/>
          <p:nvPr/>
        </p:nvPicPr>
        <p:blipFill rotWithShape="1">
          <a:blip r:embed="rId21">
            <a:alphaModFix/>
          </a:blip>
          <a:srcRect b="0" l="0" r="0" t="0"/>
          <a:stretch/>
        </p:blipFill>
        <p:spPr>
          <a:xfrm>
            <a:off x="30176425" y="26280268"/>
            <a:ext cx="2867025" cy="323850"/>
          </a:xfrm>
          <a:prstGeom prst="rect">
            <a:avLst/>
          </a:prstGeom>
          <a:noFill/>
          <a:ln>
            <a:noFill/>
          </a:ln>
        </p:spPr>
      </p:pic>
      <p:sp>
        <p:nvSpPr>
          <p:cNvPr id="2503" name="Google Shape;2503;g20a2f66c6a9_0_1028"/>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8" name="Shape 2508"/>
        <p:cNvGrpSpPr/>
        <p:nvPr/>
      </p:nvGrpSpPr>
      <p:grpSpPr>
        <a:xfrm>
          <a:off x="0" y="0"/>
          <a:ext cx="0" cy="0"/>
          <a:chOff x="0" y="0"/>
          <a:chExt cx="0" cy="0"/>
        </a:xfrm>
      </p:grpSpPr>
      <p:sp>
        <p:nvSpPr>
          <p:cNvPr id="2509" name="Google Shape;2509;g20a2f66c6a9_2_1238"/>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#87</a:t>
            </a:r>
            <a:r>
              <a:rPr lang="en-US" sz="10080"/>
              <a:t>	 Start:	53054	 Stop: 52728	</a:t>
            </a:r>
            <a:br>
              <a:rPr lang="en-US" sz="10080"/>
            </a:br>
            <a:r>
              <a:rPr lang="en-US" sz="6480"/>
              <a:t>*</a:t>
            </a:r>
            <a:r>
              <a:rPr lang="en-US" sz="7200"/>
              <a:t>Highlight start if changed from original call*</a:t>
            </a:r>
            <a:endParaRPr sz="10080"/>
          </a:p>
        </p:txBody>
      </p:sp>
      <p:sp>
        <p:nvSpPr>
          <p:cNvPr id="2510" name="Google Shape;2510;g20a2f66c6a9_2_1238"/>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Kelcole and RobinRose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511" name="Google Shape;2511;g20a2f66c6a9_2_1238"/>
          <p:cNvPicPr preferRelativeResize="0"/>
          <p:nvPr/>
        </p:nvPicPr>
        <p:blipFill rotWithShape="1">
          <a:blip r:embed="rId3">
            <a:alphaModFix/>
          </a:blip>
          <a:srcRect b="0" l="0" r="0" t="0"/>
          <a:stretch/>
        </p:blipFill>
        <p:spPr>
          <a:xfrm>
            <a:off x="768929" y="5280878"/>
            <a:ext cx="9341976" cy="1149775"/>
          </a:xfrm>
          <a:prstGeom prst="rect">
            <a:avLst/>
          </a:prstGeom>
          <a:noFill/>
          <a:ln>
            <a:noFill/>
          </a:ln>
        </p:spPr>
      </p:pic>
      <p:pic>
        <p:nvPicPr>
          <p:cNvPr id="2512" name="Google Shape;2512;g20a2f66c6a9_2_1238"/>
          <p:cNvPicPr preferRelativeResize="0"/>
          <p:nvPr/>
        </p:nvPicPr>
        <p:blipFill rotWithShape="1">
          <a:blip r:embed="rId4">
            <a:alphaModFix/>
          </a:blip>
          <a:srcRect b="0" l="0" r="0" t="0"/>
          <a:stretch/>
        </p:blipFill>
        <p:spPr>
          <a:xfrm>
            <a:off x="768929" y="11867777"/>
            <a:ext cx="11275475" cy="1834650"/>
          </a:xfrm>
          <a:prstGeom prst="rect">
            <a:avLst/>
          </a:prstGeom>
          <a:noFill/>
          <a:ln>
            <a:noFill/>
          </a:ln>
        </p:spPr>
      </p:pic>
      <p:pic>
        <p:nvPicPr>
          <p:cNvPr id="2513" name="Google Shape;2513;g20a2f66c6a9_2_1238"/>
          <p:cNvPicPr preferRelativeResize="0"/>
          <p:nvPr/>
        </p:nvPicPr>
        <p:blipFill rotWithShape="1">
          <a:blip r:embed="rId5">
            <a:alphaModFix/>
          </a:blip>
          <a:srcRect b="0" l="0" r="0" t="0"/>
          <a:stretch/>
        </p:blipFill>
        <p:spPr>
          <a:xfrm>
            <a:off x="768927" y="7356626"/>
            <a:ext cx="1238950" cy="2556750"/>
          </a:xfrm>
          <a:prstGeom prst="rect">
            <a:avLst/>
          </a:prstGeom>
          <a:noFill/>
          <a:ln>
            <a:noFill/>
          </a:ln>
        </p:spPr>
      </p:pic>
      <p:pic>
        <p:nvPicPr>
          <p:cNvPr id="2514" name="Google Shape;2514;g20a2f66c6a9_2_1238"/>
          <p:cNvPicPr preferRelativeResize="0"/>
          <p:nvPr/>
        </p:nvPicPr>
        <p:blipFill rotWithShape="1">
          <a:blip r:embed="rId6">
            <a:alphaModFix/>
          </a:blip>
          <a:srcRect b="0" l="0" r="0" t="0"/>
          <a:stretch/>
        </p:blipFill>
        <p:spPr>
          <a:xfrm>
            <a:off x="2007878" y="7356627"/>
            <a:ext cx="1485679" cy="2556750"/>
          </a:xfrm>
          <a:prstGeom prst="rect">
            <a:avLst/>
          </a:prstGeom>
          <a:noFill/>
          <a:ln>
            <a:noFill/>
          </a:ln>
        </p:spPr>
      </p:pic>
      <p:pic>
        <p:nvPicPr>
          <p:cNvPr id="2515" name="Google Shape;2515;g20a2f66c6a9_2_1238"/>
          <p:cNvPicPr preferRelativeResize="0"/>
          <p:nvPr/>
        </p:nvPicPr>
        <p:blipFill rotWithShape="1">
          <a:blip r:embed="rId7">
            <a:alphaModFix/>
          </a:blip>
          <a:srcRect b="0" l="0" r="0" t="0"/>
          <a:stretch/>
        </p:blipFill>
        <p:spPr>
          <a:xfrm>
            <a:off x="768921" y="13998071"/>
            <a:ext cx="11987751" cy="898225"/>
          </a:xfrm>
          <a:prstGeom prst="rect">
            <a:avLst/>
          </a:prstGeom>
          <a:noFill/>
          <a:ln>
            <a:noFill/>
          </a:ln>
        </p:spPr>
      </p:pic>
      <p:sp>
        <p:nvSpPr>
          <p:cNvPr id="2516" name="Google Shape;2516;g20a2f66c6a9_2_1238"/>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3.041, final = -2.523</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 RobinRose</a:t>
            </a:r>
            <a:r>
              <a:rPr b="0" i="0" lang="en-US" sz="4400" u="none" cap="none" strike="noStrike">
                <a:solidFill>
                  <a:schemeClr val="dk1"/>
                </a:solidFill>
                <a:latin typeface="Calibri"/>
                <a:ea typeface="Calibri"/>
                <a:cs typeface="Calibri"/>
                <a:sym typeface="Calibri"/>
              </a:rPr>
              <a:t>, 1:1, e-value: 2e-58, 2e-57</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 RobinRose</a:t>
            </a:r>
            <a:r>
              <a:rPr b="0" i="0" lang="en-US" sz="4400" u="none" cap="none" strike="noStrike">
                <a:solidFill>
                  <a:schemeClr val="dk1"/>
                </a:solidFill>
                <a:latin typeface="Calibri"/>
                <a:ea typeface="Calibri"/>
                <a:cs typeface="Calibri"/>
                <a:sym typeface="Calibri"/>
              </a:rPr>
              <a:t>, 1:1, e-value: 4e-71, 1e-69</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24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517" name="Google Shape;2517;g20a2f66c6a9_2_1238"/>
          <p:cNvPicPr preferRelativeResize="0"/>
          <p:nvPr/>
        </p:nvPicPr>
        <p:blipFill rotWithShape="1">
          <a:blip r:embed="rId8">
            <a:alphaModFix/>
          </a:blip>
          <a:srcRect b="0" l="0" r="0" t="0"/>
          <a:stretch/>
        </p:blipFill>
        <p:spPr>
          <a:xfrm>
            <a:off x="13645263" y="6430643"/>
            <a:ext cx="10626436" cy="1937710"/>
          </a:xfrm>
          <a:prstGeom prst="rect">
            <a:avLst/>
          </a:prstGeom>
          <a:noFill/>
          <a:ln>
            <a:noFill/>
          </a:ln>
        </p:spPr>
      </p:pic>
      <p:pic>
        <p:nvPicPr>
          <p:cNvPr id="2518" name="Google Shape;2518;g20a2f66c6a9_2_1238"/>
          <p:cNvPicPr preferRelativeResize="0"/>
          <p:nvPr/>
        </p:nvPicPr>
        <p:blipFill rotWithShape="1">
          <a:blip r:embed="rId9">
            <a:alphaModFix/>
          </a:blip>
          <a:srcRect b="0" l="0" r="0" t="0"/>
          <a:stretch/>
        </p:blipFill>
        <p:spPr>
          <a:xfrm>
            <a:off x="13337963" y="10322076"/>
            <a:ext cx="7052975" cy="2751098"/>
          </a:xfrm>
          <a:prstGeom prst="rect">
            <a:avLst/>
          </a:prstGeom>
          <a:noFill/>
          <a:ln>
            <a:noFill/>
          </a:ln>
        </p:spPr>
      </p:pic>
      <p:pic>
        <p:nvPicPr>
          <p:cNvPr id="2519" name="Google Shape;2519;g20a2f66c6a9_2_1238"/>
          <p:cNvPicPr preferRelativeResize="0"/>
          <p:nvPr/>
        </p:nvPicPr>
        <p:blipFill rotWithShape="1">
          <a:blip r:embed="rId10">
            <a:alphaModFix/>
          </a:blip>
          <a:srcRect b="0" l="0" r="0" t="0"/>
          <a:stretch/>
        </p:blipFill>
        <p:spPr>
          <a:xfrm>
            <a:off x="20663796" y="10322075"/>
            <a:ext cx="7142278" cy="2751100"/>
          </a:xfrm>
          <a:prstGeom prst="rect">
            <a:avLst/>
          </a:prstGeom>
          <a:noFill/>
          <a:ln>
            <a:noFill/>
          </a:ln>
        </p:spPr>
      </p:pic>
      <p:pic>
        <p:nvPicPr>
          <p:cNvPr id="2520" name="Google Shape;2520;g20a2f66c6a9_2_1238"/>
          <p:cNvPicPr preferRelativeResize="0"/>
          <p:nvPr/>
        </p:nvPicPr>
        <p:blipFill rotWithShape="1">
          <a:blip r:embed="rId11">
            <a:alphaModFix/>
          </a:blip>
          <a:srcRect b="0" l="0" r="0" t="0"/>
          <a:stretch/>
        </p:blipFill>
        <p:spPr>
          <a:xfrm>
            <a:off x="13645276" y="14275676"/>
            <a:ext cx="4812607" cy="4094101"/>
          </a:xfrm>
          <a:prstGeom prst="rect">
            <a:avLst/>
          </a:prstGeom>
          <a:noFill/>
          <a:ln>
            <a:noFill/>
          </a:ln>
        </p:spPr>
      </p:pic>
      <p:pic>
        <p:nvPicPr>
          <p:cNvPr id="2521" name="Google Shape;2521;g20a2f66c6a9_2_1238"/>
          <p:cNvPicPr preferRelativeResize="0"/>
          <p:nvPr/>
        </p:nvPicPr>
        <p:blipFill rotWithShape="1">
          <a:blip r:embed="rId12">
            <a:alphaModFix/>
          </a:blip>
          <a:srcRect b="0" l="0" r="0" t="0"/>
          <a:stretch/>
        </p:blipFill>
        <p:spPr>
          <a:xfrm>
            <a:off x="11622337" y="19159662"/>
            <a:ext cx="8858475" cy="1592325"/>
          </a:xfrm>
          <a:prstGeom prst="rect">
            <a:avLst/>
          </a:prstGeom>
          <a:noFill/>
          <a:ln>
            <a:noFill/>
          </a:ln>
        </p:spPr>
      </p:pic>
      <p:pic>
        <p:nvPicPr>
          <p:cNvPr id="2522" name="Google Shape;2522;g20a2f66c6a9_2_1238"/>
          <p:cNvPicPr preferRelativeResize="0"/>
          <p:nvPr/>
        </p:nvPicPr>
        <p:blipFill rotWithShape="1">
          <a:blip r:embed="rId13">
            <a:alphaModFix/>
          </a:blip>
          <a:srcRect b="0" l="0" r="0" t="0"/>
          <a:stretch/>
        </p:blipFill>
        <p:spPr>
          <a:xfrm>
            <a:off x="20663800" y="18677449"/>
            <a:ext cx="6709323" cy="2556750"/>
          </a:xfrm>
          <a:prstGeom prst="rect">
            <a:avLst/>
          </a:prstGeom>
          <a:noFill/>
          <a:ln>
            <a:noFill/>
          </a:ln>
        </p:spPr>
      </p:pic>
      <p:sp>
        <p:nvSpPr>
          <p:cNvPr id="2523" name="Google Shape;2523;g20a2f66c6a9_2_1238"/>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4">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Kelcole_85, upstream from MazG-like nucleotide pyrophosphohydrolase and downstream from genes with no know function, and RobinRose_89, upstream from DNA primase/helicase and downstream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Kelcole_85, function unknown, e = 2e-58; NCBI, Kelcole_85, function unknown, e = 4e-71.</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53%.</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524" name="Google Shape;2524;g20a2f66c6a9_2_1238"/>
          <p:cNvPicPr preferRelativeResize="0"/>
          <p:nvPr/>
        </p:nvPicPr>
        <p:blipFill rotWithShape="1">
          <a:blip r:embed="rId15">
            <a:alphaModFix/>
          </a:blip>
          <a:srcRect b="0" l="0" r="0" t="0"/>
          <a:stretch/>
        </p:blipFill>
        <p:spPr>
          <a:xfrm>
            <a:off x="29218800" y="10726150"/>
            <a:ext cx="3741181" cy="3271924"/>
          </a:xfrm>
          <a:prstGeom prst="rect">
            <a:avLst/>
          </a:prstGeom>
          <a:noFill/>
          <a:ln>
            <a:noFill/>
          </a:ln>
        </p:spPr>
      </p:pic>
      <p:pic>
        <p:nvPicPr>
          <p:cNvPr id="2525" name="Google Shape;2525;g20a2f66c6a9_2_1238"/>
          <p:cNvPicPr preferRelativeResize="0"/>
          <p:nvPr/>
        </p:nvPicPr>
        <p:blipFill rotWithShape="1">
          <a:blip r:embed="rId16">
            <a:alphaModFix/>
          </a:blip>
          <a:srcRect b="0" l="0" r="0" t="0"/>
          <a:stretch/>
        </p:blipFill>
        <p:spPr>
          <a:xfrm>
            <a:off x="28757413" y="15537325"/>
            <a:ext cx="8410575" cy="1181100"/>
          </a:xfrm>
          <a:prstGeom prst="rect">
            <a:avLst/>
          </a:prstGeom>
          <a:noFill/>
          <a:ln>
            <a:noFill/>
          </a:ln>
        </p:spPr>
      </p:pic>
      <p:pic>
        <p:nvPicPr>
          <p:cNvPr id="2526" name="Google Shape;2526;g20a2f66c6a9_2_1238"/>
          <p:cNvPicPr preferRelativeResize="0"/>
          <p:nvPr/>
        </p:nvPicPr>
        <p:blipFill rotWithShape="1">
          <a:blip r:embed="rId17">
            <a:alphaModFix/>
          </a:blip>
          <a:srcRect b="0" l="0" r="0" t="0"/>
          <a:stretch/>
        </p:blipFill>
        <p:spPr>
          <a:xfrm>
            <a:off x="28757425" y="16961850"/>
            <a:ext cx="12041048" cy="596894"/>
          </a:xfrm>
          <a:prstGeom prst="rect">
            <a:avLst/>
          </a:prstGeom>
          <a:noFill/>
          <a:ln>
            <a:noFill/>
          </a:ln>
        </p:spPr>
      </p:pic>
      <p:pic>
        <p:nvPicPr>
          <p:cNvPr id="2527" name="Google Shape;2527;g20a2f66c6a9_2_1238"/>
          <p:cNvPicPr preferRelativeResize="0"/>
          <p:nvPr/>
        </p:nvPicPr>
        <p:blipFill rotWithShape="1">
          <a:blip r:embed="rId18">
            <a:alphaModFix/>
          </a:blip>
          <a:srcRect b="0" l="0" r="0" t="0"/>
          <a:stretch/>
        </p:blipFill>
        <p:spPr>
          <a:xfrm>
            <a:off x="28513215" y="18967538"/>
            <a:ext cx="7352309" cy="1976550"/>
          </a:xfrm>
          <a:prstGeom prst="rect">
            <a:avLst/>
          </a:prstGeom>
          <a:noFill/>
          <a:ln>
            <a:noFill/>
          </a:ln>
        </p:spPr>
      </p:pic>
      <p:pic>
        <p:nvPicPr>
          <p:cNvPr id="2528" name="Google Shape;2528;g20a2f66c6a9_2_1238"/>
          <p:cNvPicPr preferRelativeResize="0"/>
          <p:nvPr/>
        </p:nvPicPr>
        <p:blipFill rotWithShape="1">
          <a:blip r:embed="rId19">
            <a:alphaModFix/>
          </a:blip>
          <a:srcRect b="0" l="0" r="0" t="0"/>
          <a:stretch/>
        </p:blipFill>
        <p:spPr>
          <a:xfrm>
            <a:off x="31411075" y="21234193"/>
            <a:ext cx="8410574" cy="1976557"/>
          </a:xfrm>
          <a:prstGeom prst="rect">
            <a:avLst/>
          </a:prstGeom>
          <a:noFill/>
          <a:ln>
            <a:noFill/>
          </a:ln>
        </p:spPr>
      </p:pic>
      <p:pic>
        <p:nvPicPr>
          <p:cNvPr id="2529" name="Google Shape;2529;g20a2f66c6a9_2_1238"/>
          <p:cNvPicPr preferRelativeResize="0"/>
          <p:nvPr/>
        </p:nvPicPr>
        <p:blipFill rotWithShape="1">
          <a:blip r:embed="rId20">
            <a:alphaModFix/>
          </a:blip>
          <a:srcRect b="0" l="0" r="0" t="0"/>
          <a:stretch/>
        </p:blipFill>
        <p:spPr>
          <a:xfrm>
            <a:off x="36041849" y="19159650"/>
            <a:ext cx="7412051" cy="1976550"/>
          </a:xfrm>
          <a:prstGeom prst="rect">
            <a:avLst/>
          </a:prstGeom>
          <a:noFill/>
          <a:ln>
            <a:noFill/>
          </a:ln>
        </p:spPr>
      </p:pic>
      <p:sp>
        <p:nvSpPr>
          <p:cNvPr id="2530" name="Google Shape;2530;g20a2f66c6a9_2_1238"/>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23312440cc2_1_71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a:t>
            </a:r>
            <a:r>
              <a:rPr lang="en-US" sz="10080"/>
              <a:t>	Start:	2104 	Stop: 	1862		</a:t>
            </a:r>
            <a:endParaRPr sz="10080"/>
          </a:p>
          <a:p>
            <a:pPr indent="0" lvl="0" marL="0" rtl="0" algn="l">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282" name="Google Shape;282;g23312440cc2_1_71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 except for in the mid region of the gene.</a:t>
            </a:r>
            <a:endParaRPr/>
          </a:p>
          <a:p>
            <a:pPr indent="0" lvl="1" marL="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OneinaGillian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sp>
        <p:nvSpPr>
          <p:cNvPr id="283" name="Google Shape;283;g23312440cc2_1_71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2.786, final = -3.327</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OneinaGillian</a:t>
            </a:r>
            <a:r>
              <a:rPr b="0" i="0" lang="en-US" sz="4400" u="none" cap="none" strike="noStrike">
                <a:solidFill>
                  <a:schemeClr val="dk1"/>
                </a:solidFill>
                <a:latin typeface="Calibri"/>
                <a:ea typeface="Calibri"/>
                <a:cs typeface="Calibri"/>
                <a:sym typeface="Calibri"/>
              </a:rPr>
              <a:t>, 1:1, e-value: 5e-43, 7e-43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OneinaGillian</a:t>
            </a:r>
            <a:r>
              <a:rPr b="0" i="0" lang="en-US" sz="4400" u="none" cap="none" strike="noStrike">
                <a:solidFill>
                  <a:schemeClr val="dk1"/>
                </a:solidFill>
                <a:latin typeface="Calibri"/>
                <a:ea typeface="Calibri"/>
                <a:cs typeface="Calibri"/>
                <a:sym typeface="Calibri"/>
              </a:rPr>
              <a:t>, 1:1, e-value: 5e-50, 9e-50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-17 bp gap</a:t>
            </a:r>
            <a:endParaRPr b="0" i="0" sz="1400" u="none" cap="none" strike="noStrike">
              <a:solidFill>
                <a:srgbClr val="000000"/>
              </a:solidFill>
              <a:latin typeface="Arial"/>
              <a:ea typeface="Arial"/>
              <a:cs typeface="Arial"/>
              <a:sym typeface="Arial"/>
            </a:endParaRPr>
          </a:p>
          <a:p>
            <a:pPr indent="-822957"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84" name="Google Shape;284;g23312440cc2_1_710"/>
          <p:cNvPicPr preferRelativeResize="0"/>
          <p:nvPr/>
        </p:nvPicPr>
        <p:blipFill rotWithShape="1">
          <a:blip r:embed="rId3">
            <a:alphaModFix/>
          </a:blip>
          <a:srcRect b="0" l="0" r="0" t="0"/>
          <a:stretch/>
        </p:blipFill>
        <p:spPr>
          <a:xfrm>
            <a:off x="768930" y="5339103"/>
            <a:ext cx="8248875" cy="1151000"/>
          </a:xfrm>
          <a:prstGeom prst="rect">
            <a:avLst/>
          </a:prstGeom>
          <a:noFill/>
          <a:ln>
            <a:noFill/>
          </a:ln>
        </p:spPr>
      </p:pic>
      <p:pic>
        <p:nvPicPr>
          <p:cNvPr id="285" name="Google Shape;285;g23312440cc2_1_710"/>
          <p:cNvPicPr preferRelativeResize="0"/>
          <p:nvPr/>
        </p:nvPicPr>
        <p:blipFill rotWithShape="1">
          <a:blip r:embed="rId4">
            <a:alphaModFix/>
          </a:blip>
          <a:srcRect b="0" l="36007" r="0" t="0"/>
          <a:stretch/>
        </p:blipFill>
        <p:spPr>
          <a:xfrm>
            <a:off x="938899" y="8165288"/>
            <a:ext cx="1752950" cy="2177425"/>
          </a:xfrm>
          <a:prstGeom prst="rect">
            <a:avLst/>
          </a:prstGeom>
          <a:noFill/>
          <a:ln>
            <a:noFill/>
          </a:ln>
        </p:spPr>
      </p:pic>
      <p:pic>
        <p:nvPicPr>
          <p:cNvPr id="286" name="Google Shape;286;g23312440cc2_1_710"/>
          <p:cNvPicPr preferRelativeResize="0"/>
          <p:nvPr/>
        </p:nvPicPr>
        <p:blipFill rotWithShape="1">
          <a:blip r:embed="rId5">
            <a:alphaModFix/>
          </a:blip>
          <a:srcRect b="0" l="0" r="0" t="0"/>
          <a:stretch/>
        </p:blipFill>
        <p:spPr>
          <a:xfrm>
            <a:off x="768930" y="12588578"/>
            <a:ext cx="8625215" cy="1151000"/>
          </a:xfrm>
          <a:prstGeom prst="rect">
            <a:avLst/>
          </a:prstGeom>
          <a:noFill/>
          <a:ln>
            <a:noFill/>
          </a:ln>
        </p:spPr>
      </p:pic>
      <p:pic>
        <p:nvPicPr>
          <p:cNvPr id="287" name="Google Shape;287;g23312440cc2_1_710"/>
          <p:cNvPicPr preferRelativeResize="0"/>
          <p:nvPr/>
        </p:nvPicPr>
        <p:blipFill rotWithShape="1">
          <a:blip r:embed="rId6">
            <a:alphaModFix/>
          </a:blip>
          <a:srcRect b="0" l="0" r="0" t="0"/>
          <a:stretch/>
        </p:blipFill>
        <p:spPr>
          <a:xfrm>
            <a:off x="768929" y="13997323"/>
            <a:ext cx="11690033" cy="835687"/>
          </a:xfrm>
          <a:prstGeom prst="rect">
            <a:avLst/>
          </a:prstGeom>
          <a:noFill/>
          <a:ln>
            <a:noFill/>
          </a:ln>
        </p:spPr>
      </p:pic>
      <p:pic>
        <p:nvPicPr>
          <p:cNvPr id="288" name="Google Shape;288;g23312440cc2_1_710"/>
          <p:cNvPicPr preferRelativeResize="0"/>
          <p:nvPr/>
        </p:nvPicPr>
        <p:blipFill rotWithShape="1">
          <a:blip r:embed="rId7">
            <a:alphaModFix/>
          </a:blip>
          <a:srcRect b="0" l="0" r="0" t="0"/>
          <a:stretch/>
        </p:blipFill>
        <p:spPr>
          <a:xfrm>
            <a:off x="14090073" y="6490099"/>
            <a:ext cx="9178151" cy="1897875"/>
          </a:xfrm>
          <a:prstGeom prst="rect">
            <a:avLst/>
          </a:prstGeom>
          <a:noFill/>
          <a:ln>
            <a:noFill/>
          </a:ln>
        </p:spPr>
      </p:pic>
      <p:pic>
        <p:nvPicPr>
          <p:cNvPr id="289" name="Google Shape;289;g23312440cc2_1_710"/>
          <p:cNvPicPr preferRelativeResize="0"/>
          <p:nvPr/>
        </p:nvPicPr>
        <p:blipFill rotWithShape="1">
          <a:blip r:embed="rId8">
            <a:alphaModFix/>
          </a:blip>
          <a:srcRect b="0" l="0" r="0" t="0"/>
          <a:stretch/>
        </p:blipFill>
        <p:spPr>
          <a:xfrm>
            <a:off x="13645508" y="9814150"/>
            <a:ext cx="4074417" cy="3602176"/>
          </a:xfrm>
          <a:prstGeom prst="rect">
            <a:avLst/>
          </a:prstGeom>
          <a:noFill/>
          <a:ln>
            <a:noFill/>
          </a:ln>
        </p:spPr>
      </p:pic>
      <p:pic>
        <p:nvPicPr>
          <p:cNvPr id="290" name="Google Shape;290;g23312440cc2_1_710"/>
          <p:cNvPicPr preferRelativeResize="0"/>
          <p:nvPr/>
        </p:nvPicPr>
        <p:blipFill rotWithShape="1">
          <a:blip r:embed="rId9">
            <a:alphaModFix/>
          </a:blip>
          <a:srcRect b="0" l="0" r="0" t="0"/>
          <a:stretch/>
        </p:blipFill>
        <p:spPr>
          <a:xfrm>
            <a:off x="13730276" y="14253218"/>
            <a:ext cx="3904886" cy="3602182"/>
          </a:xfrm>
          <a:prstGeom prst="rect">
            <a:avLst/>
          </a:prstGeom>
          <a:noFill/>
          <a:ln>
            <a:noFill/>
          </a:ln>
        </p:spPr>
      </p:pic>
      <p:pic>
        <p:nvPicPr>
          <p:cNvPr id="291" name="Google Shape;291;g23312440cc2_1_710"/>
          <p:cNvPicPr preferRelativeResize="0"/>
          <p:nvPr/>
        </p:nvPicPr>
        <p:blipFill rotWithShape="1">
          <a:blip r:embed="rId10">
            <a:alphaModFix/>
          </a:blip>
          <a:srcRect b="0" l="0" r="0" t="0"/>
          <a:stretch/>
        </p:blipFill>
        <p:spPr>
          <a:xfrm>
            <a:off x="13370748" y="18939724"/>
            <a:ext cx="5277100" cy="2876450"/>
          </a:xfrm>
          <a:prstGeom prst="rect">
            <a:avLst/>
          </a:prstGeom>
          <a:noFill/>
          <a:ln>
            <a:noFill/>
          </a:ln>
        </p:spPr>
      </p:pic>
      <p:pic>
        <p:nvPicPr>
          <p:cNvPr id="292" name="Google Shape;292;g23312440cc2_1_710"/>
          <p:cNvPicPr preferRelativeResize="0"/>
          <p:nvPr/>
        </p:nvPicPr>
        <p:blipFill rotWithShape="1">
          <a:blip r:embed="rId11">
            <a:alphaModFix/>
          </a:blip>
          <a:srcRect b="0" l="0" r="0" t="0"/>
          <a:stretch/>
        </p:blipFill>
        <p:spPr>
          <a:xfrm>
            <a:off x="18824863" y="19511168"/>
            <a:ext cx="7458075" cy="1733550"/>
          </a:xfrm>
          <a:prstGeom prst="rect">
            <a:avLst/>
          </a:prstGeom>
          <a:noFill/>
          <a:ln>
            <a:noFill/>
          </a:ln>
        </p:spPr>
      </p:pic>
      <p:sp>
        <p:nvSpPr>
          <p:cNvPr id="293" name="Google Shape;293;g23312440cc2_1_710"/>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2">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close positional similarity as Tempo_7, upstream from histidine triad nucleotide binding protein and OneinaGillian_7, upstream from genes with no know function; both are downstream from helix-turn-helix DNA binding protein.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Tempo_7, function unknown, e = 5e-43; NCBI, Tempo_7, function unknown, e = 5e-50.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34%.</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94" name="Google Shape;294;g23312440cc2_1_710"/>
          <p:cNvPicPr preferRelativeResize="0"/>
          <p:nvPr/>
        </p:nvPicPr>
        <p:blipFill rotWithShape="1">
          <a:blip r:embed="rId13">
            <a:alphaModFix/>
          </a:blip>
          <a:srcRect b="0" l="0" r="0" t="0"/>
          <a:stretch/>
        </p:blipFill>
        <p:spPr>
          <a:xfrm>
            <a:off x="33753799" y="10170622"/>
            <a:ext cx="2564425" cy="4082600"/>
          </a:xfrm>
          <a:prstGeom prst="rect">
            <a:avLst/>
          </a:prstGeom>
          <a:noFill/>
          <a:ln>
            <a:noFill/>
          </a:ln>
        </p:spPr>
      </p:pic>
      <p:pic>
        <p:nvPicPr>
          <p:cNvPr id="295" name="Google Shape;295;g23312440cc2_1_710"/>
          <p:cNvPicPr preferRelativeResize="0"/>
          <p:nvPr/>
        </p:nvPicPr>
        <p:blipFill rotWithShape="1">
          <a:blip r:embed="rId14">
            <a:alphaModFix/>
          </a:blip>
          <a:srcRect b="0" l="0" r="0" t="0"/>
          <a:stretch/>
        </p:blipFill>
        <p:spPr>
          <a:xfrm>
            <a:off x="28716713" y="15478050"/>
            <a:ext cx="8382000" cy="1152525"/>
          </a:xfrm>
          <a:prstGeom prst="rect">
            <a:avLst/>
          </a:prstGeom>
          <a:noFill/>
          <a:ln>
            <a:noFill/>
          </a:ln>
        </p:spPr>
      </p:pic>
      <p:pic>
        <p:nvPicPr>
          <p:cNvPr id="296" name="Google Shape;296;g23312440cc2_1_710"/>
          <p:cNvPicPr preferRelativeResize="0"/>
          <p:nvPr/>
        </p:nvPicPr>
        <p:blipFill rotWithShape="1">
          <a:blip r:embed="rId15">
            <a:alphaModFix/>
          </a:blip>
          <a:srcRect b="0" l="0" r="0" t="0"/>
          <a:stretch/>
        </p:blipFill>
        <p:spPr>
          <a:xfrm>
            <a:off x="28903950" y="16917870"/>
            <a:ext cx="12787746" cy="937518"/>
          </a:xfrm>
          <a:prstGeom prst="rect">
            <a:avLst/>
          </a:prstGeom>
          <a:noFill/>
          <a:ln>
            <a:noFill/>
          </a:ln>
        </p:spPr>
      </p:pic>
      <p:pic>
        <p:nvPicPr>
          <p:cNvPr id="297" name="Google Shape;297;g23312440cc2_1_710"/>
          <p:cNvPicPr preferRelativeResize="0"/>
          <p:nvPr/>
        </p:nvPicPr>
        <p:blipFill rotWithShape="1">
          <a:blip r:embed="rId16">
            <a:alphaModFix/>
          </a:blip>
          <a:srcRect b="0" l="0" r="0" t="0"/>
          <a:stretch/>
        </p:blipFill>
        <p:spPr>
          <a:xfrm>
            <a:off x="28716718" y="18656254"/>
            <a:ext cx="6414283" cy="1897875"/>
          </a:xfrm>
          <a:prstGeom prst="rect">
            <a:avLst/>
          </a:prstGeom>
          <a:noFill/>
          <a:ln>
            <a:noFill/>
          </a:ln>
        </p:spPr>
      </p:pic>
      <p:pic>
        <p:nvPicPr>
          <p:cNvPr id="298" name="Google Shape;298;g23312440cc2_1_710"/>
          <p:cNvPicPr preferRelativeResize="0"/>
          <p:nvPr/>
        </p:nvPicPr>
        <p:blipFill rotWithShape="1">
          <a:blip r:embed="rId17">
            <a:alphaModFix/>
          </a:blip>
          <a:srcRect b="0" l="0" r="0" t="0"/>
          <a:stretch/>
        </p:blipFill>
        <p:spPr>
          <a:xfrm>
            <a:off x="35523335" y="18921985"/>
            <a:ext cx="7266242" cy="1366400"/>
          </a:xfrm>
          <a:prstGeom prst="rect">
            <a:avLst/>
          </a:prstGeom>
          <a:noFill/>
          <a:ln>
            <a:noFill/>
          </a:ln>
        </p:spPr>
      </p:pic>
      <p:pic>
        <p:nvPicPr>
          <p:cNvPr id="299" name="Google Shape;299;g23312440cc2_1_710"/>
          <p:cNvPicPr preferRelativeResize="0"/>
          <p:nvPr/>
        </p:nvPicPr>
        <p:blipFill rotWithShape="1">
          <a:blip r:embed="rId18">
            <a:alphaModFix/>
          </a:blip>
          <a:srcRect b="0" l="0" r="0" t="0"/>
          <a:stretch/>
        </p:blipFill>
        <p:spPr>
          <a:xfrm>
            <a:off x="31658148" y="20758338"/>
            <a:ext cx="8248874" cy="2581536"/>
          </a:xfrm>
          <a:prstGeom prst="rect">
            <a:avLst/>
          </a:prstGeom>
          <a:noFill/>
          <a:ln>
            <a:noFill/>
          </a:ln>
        </p:spPr>
      </p:pic>
      <p:sp>
        <p:nvSpPr>
          <p:cNvPr id="300" name="Google Shape;300;g23312440cc2_1_710"/>
          <p:cNvSpPr txBox="1"/>
          <p:nvPr/>
        </p:nvSpPr>
        <p:spPr>
          <a:xfrm>
            <a:off x="737250" y="25342800"/>
            <a:ext cx="126156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Date Reviewed: 4/20/23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5" name="Shape 2535"/>
        <p:cNvGrpSpPr/>
        <p:nvPr/>
      </p:nvGrpSpPr>
      <p:grpSpPr>
        <a:xfrm>
          <a:off x="0" y="0"/>
          <a:ext cx="0" cy="0"/>
          <a:chOff x="0" y="0"/>
          <a:chExt cx="0" cy="0"/>
        </a:xfrm>
      </p:grpSpPr>
      <p:sp>
        <p:nvSpPr>
          <p:cNvPr id="2536" name="Google Shape;2536;g20a2f66c6a9_0_1136"/>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#88</a:t>
            </a:r>
            <a:r>
              <a:rPr lang="en-US" sz="10080"/>
              <a:t>	Start:	</a:t>
            </a:r>
            <a:r>
              <a:rPr lang="en-US" sz="10080">
                <a:solidFill>
                  <a:srgbClr val="C27BA0"/>
                </a:solidFill>
              </a:rPr>
              <a:t>53261</a:t>
            </a:r>
            <a:r>
              <a:rPr lang="en-US" sz="10080"/>
              <a:t>	Stop: </a:t>
            </a:r>
            <a:r>
              <a:rPr lang="en-US" sz="10080">
                <a:solidFill>
                  <a:srgbClr val="C27BA0"/>
                </a:solidFill>
              </a:rPr>
              <a:t>53079</a:t>
            </a:r>
            <a:r>
              <a:rPr lang="en-US" sz="10080"/>
              <a:t>		</a:t>
            </a:r>
            <a:br>
              <a:rPr lang="en-US" sz="10080"/>
            </a:br>
            <a:r>
              <a:rPr lang="en-US" sz="6480"/>
              <a:t>*</a:t>
            </a:r>
            <a:r>
              <a:rPr lang="en-US" sz="7200"/>
              <a:t>Highlight start if changed from original call*</a:t>
            </a:r>
            <a:endParaRPr sz="10080"/>
          </a:p>
        </p:txBody>
      </p:sp>
      <p:sp>
        <p:nvSpPr>
          <p:cNvPr id="2537" name="Google Shape;2537;g20a2f66c6a9_0_1136"/>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(delete incorrect): </a:t>
            </a:r>
            <a:endParaRPr/>
          </a:p>
          <a:p>
            <a:pPr indent="0" lvl="0" marL="0" rtl="0" algn="l">
              <a:lnSpc>
                <a:spcPct val="90000"/>
              </a:lnSpc>
              <a:spcBef>
                <a:spcPts val="3600"/>
              </a:spcBef>
              <a:spcAft>
                <a:spcPts val="0"/>
              </a:spcAft>
              <a:buClr>
                <a:schemeClr val="dk1"/>
              </a:buClr>
              <a:buSzPts val="4400"/>
              <a:buNone/>
            </a:pPr>
            <a:r>
              <a:rPr lang="en-US" sz="4400"/>
              <a:t>         Both	     </a:t>
            </a:r>
            <a:endParaRPr/>
          </a:p>
          <a:p>
            <a:pPr indent="-822960" lvl="0" marL="822960" rtl="0" algn="l">
              <a:lnSpc>
                <a:spcPct val="90000"/>
              </a:lnSpc>
              <a:spcBef>
                <a:spcPts val="3600"/>
              </a:spcBef>
              <a:spcAft>
                <a:spcPts val="0"/>
              </a:spcAft>
              <a:buClr>
                <a:schemeClr val="dk1"/>
              </a:buClr>
              <a:buSzPts val="4400"/>
              <a:buChar char="•"/>
            </a:pPr>
            <a:r>
              <a:rPr lang="en-US" sz="4400"/>
              <a:t>Coding potential:Yes entire gene</a:t>
            </a:r>
            <a:endParaRPr/>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4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a:t>
            </a:r>
            <a:endParaRPr/>
          </a:p>
          <a:p>
            <a:pPr indent="0" lvl="0" marL="0" rtl="0" algn="l">
              <a:lnSpc>
                <a:spcPct val="90000"/>
              </a:lnSpc>
              <a:spcBef>
                <a:spcPts val="3600"/>
              </a:spcBef>
              <a:spcAft>
                <a:spcPts val="0"/>
              </a:spcAft>
              <a:buClr>
                <a:schemeClr val="dk1"/>
              </a:buClr>
              <a:buSzPts val="4800"/>
              <a:buNone/>
            </a:pPr>
            <a:r>
              <a:rPr lang="en-US" sz="4800"/>
              <a:t>Phagesdb: RobinRose, E: 5e-28</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rPr lang="en-US" sz="4800"/>
              <a:t>NCBI: Marcie, E:2e-32, percent identity- 96.67%</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a:p>
            <a:pPr indent="0" lvl="0" marL="0" rtl="0" algn="l">
              <a:lnSpc>
                <a:spcPct val="90000"/>
              </a:lnSpc>
              <a:spcBef>
                <a:spcPts val="3600"/>
              </a:spcBef>
              <a:spcAft>
                <a:spcPts val="0"/>
              </a:spcAft>
              <a:buClr>
                <a:schemeClr val="dk1"/>
              </a:buClr>
              <a:buSzPts val="4800"/>
              <a:buNone/>
            </a:pPr>
            <a:r>
              <a:t/>
            </a:r>
            <a:endParaRPr sz="4800"/>
          </a:p>
        </p:txBody>
      </p:sp>
      <p:sp>
        <p:nvSpPr>
          <p:cNvPr id="2538" name="Google Shape;2538;g20a2f66c6a9_0_1136"/>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RBS info: z-score: 2.107    Final Score: -4.536 </a:t>
            </a:r>
            <a:endParaRPr b="1"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Calibri"/>
              <a:buChar char="•"/>
            </a:pPr>
            <a:r>
              <a:rPr b="1" i="0" lang="en-US" sz="4400" u="none" cap="none" strike="noStrike">
                <a:solidFill>
                  <a:schemeClr val="dk1"/>
                </a:solidFill>
                <a:latin typeface="Calibri"/>
                <a:ea typeface="Calibri"/>
                <a:cs typeface="Calibri"/>
                <a:sym typeface="Calibri"/>
              </a:rPr>
              <a:t>best score</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0" i="0" lang="en-US" sz="4400" u="none" cap="none" strike="noStrike">
                <a:solidFill>
                  <a:schemeClr val="dk1"/>
                </a:solidFill>
                <a:latin typeface="Calibri"/>
                <a:ea typeface="Calibri"/>
                <a:cs typeface="Calibri"/>
                <a:sym typeface="Calibri"/>
              </a:rPr>
              <a:t>Phagesdb</a:t>
            </a:r>
            <a:r>
              <a:rPr b="1" i="0" lang="en-US" sz="44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RobinRose, 1:1, 5e-28.  </a:t>
            </a:r>
            <a:endParaRPr b="0"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0" i="0" lang="en-US" sz="4400" u="none" cap="none" strike="noStrike">
                <a:solidFill>
                  <a:schemeClr val="dk1"/>
                </a:solidFill>
                <a:latin typeface="Calibri"/>
                <a:ea typeface="Calibri"/>
                <a:cs typeface="Calibri"/>
                <a:sym typeface="Calibri"/>
              </a:rPr>
              <a:t>NCBI: Kelcole, 1:1, 2e-33</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annotated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ct val="100000"/>
              <a:buFont typeface="Arial"/>
              <a:buNone/>
            </a:pPr>
            <a:r>
              <a:t/>
            </a:r>
            <a:endParaRPr b="0" i="0" sz="4400" u="none" cap="none" strike="noStrike">
              <a:solidFill>
                <a:schemeClr val="dk1"/>
              </a:solidFill>
              <a:latin typeface="Calibri"/>
              <a:ea typeface="Calibri"/>
              <a:cs typeface="Calibri"/>
              <a:sym typeface="Calibri"/>
            </a:endParaRPr>
          </a:p>
          <a:p>
            <a:pPr indent="-802005" lvl="0" marL="822960" marR="0" rtl="0" algn="l">
              <a:lnSpc>
                <a:spcPct val="90000"/>
              </a:lnSpc>
              <a:spcBef>
                <a:spcPts val="3600"/>
              </a:spcBef>
              <a:spcAft>
                <a:spcPts val="0"/>
              </a:spcAft>
              <a:buClr>
                <a:schemeClr val="dk1"/>
              </a:buClr>
              <a:buSzPct val="1000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 </a:t>
            </a:r>
            <a:endParaRPr b="0" i="0" sz="1400" u="none" cap="none" strike="noStrike">
              <a:solidFill>
                <a:srgbClr val="000000"/>
              </a:solidFill>
              <a:latin typeface="Arial"/>
              <a:ea typeface="Arial"/>
              <a:cs typeface="Arial"/>
              <a:sym typeface="Arial"/>
            </a:endParaRPr>
          </a:p>
          <a:p>
            <a:pPr indent="-802002" lvl="1" marL="2468880" marR="0" rtl="0" algn="l">
              <a:lnSpc>
                <a:spcPct val="90000"/>
              </a:lnSpc>
              <a:spcBef>
                <a:spcPts val="1800"/>
              </a:spcBef>
              <a:spcAft>
                <a:spcPts val="0"/>
              </a:spcAft>
              <a:buClr>
                <a:schemeClr val="dk1"/>
              </a:buClr>
              <a:buSzPct val="1000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539" name="Google Shape;2539;g20a2f66c6a9_0_1136"/>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pham-7504 as Marcie_92 and RobinRose_90.Upstream of MazG-like nucleotide pyrophosphohydrolase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RobinRose, Function unknown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NCBI: Marcie, hypothetical protein</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a:t>
            </a:r>
            <a:endParaRPr b="0" i="0" sz="4400" u="none" cap="none" strike="noStrike">
              <a:solidFill>
                <a:schemeClr val="dk1"/>
              </a:solidFill>
              <a:latin typeface="Calibri"/>
              <a:ea typeface="Calibri"/>
              <a:cs typeface="Calibri"/>
              <a:sym typeface="Calibri"/>
            </a:endParaRPr>
          </a:p>
        </p:txBody>
      </p:sp>
      <p:pic>
        <p:nvPicPr>
          <p:cNvPr id="2540" name="Google Shape;2540;g20a2f66c6a9_0_1136"/>
          <p:cNvPicPr preferRelativeResize="0"/>
          <p:nvPr/>
        </p:nvPicPr>
        <p:blipFill rotWithShape="1">
          <a:blip r:embed="rId4">
            <a:alphaModFix/>
          </a:blip>
          <a:srcRect b="0" l="0" r="0" t="0"/>
          <a:stretch/>
        </p:blipFill>
        <p:spPr>
          <a:xfrm>
            <a:off x="13593588" y="16143868"/>
            <a:ext cx="3221880" cy="3602181"/>
          </a:xfrm>
          <a:prstGeom prst="rect">
            <a:avLst/>
          </a:prstGeom>
          <a:noFill/>
          <a:ln>
            <a:noFill/>
          </a:ln>
        </p:spPr>
      </p:pic>
      <p:pic>
        <p:nvPicPr>
          <p:cNvPr id="2541" name="Google Shape;2541;g20a2f66c6a9_0_1136"/>
          <p:cNvPicPr preferRelativeResize="0"/>
          <p:nvPr/>
        </p:nvPicPr>
        <p:blipFill rotWithShape="1">
          <a:blip r:embed="rId5">
            <a:alphaModFix/>
          </a:blip>
          <a:srcRect b="0" l="0" r="0" t="0"/>
          <a:stretch/>
        </p:blipFill>
        <p:spPr>
          <a:xfrm>
            <a:off x="17297233" y="17484804"/>
            <a:ext cx="9296751" cy="920325"/>
          </a:xfrm>
          <a:prstGeom prst="rect">
            <a:avLst/>
          </a:prstGeom>
          <a:noFill/>
          <a:ln>
            <a:noFill/>
          </a:ln>
        </p:spPr>
      </p:pic>
      <p:pic>
        <p:nvPicPr>
          <p:cNvPr id="2542" name="Google Shape;2542;g20a2f66c6a9_0_1136"/>
          <p:cNvPicPr preferRelativeResize="0"/>
          <p:nvPr/>
        </p:nvPicPr>
        <p:blipFill rotWithShape="1">
          <a:blip r:embed="rId6">
            <a:alphaModFix/>
          </a:blip>
          <a:srcRect b="0" l="0" r="0" t="0"/>
          <a:stretch/>
        </p:blipFill>
        <p:spPr>
          <a:xfrm>
            <a:off x="548663" y="13942268"/>
            <a:ext cx="5638800" cy="1057275"/>
          </a:xfrm>
          <a:prstGeom prst="rect">
            <a:avLst/>
          </a:prstGeom>
          <a:noFill/>
          <a:ln>
            <a:noFill/>
          </a:ln>
        </p:spPr>
      </p:pic>
      <p:pic>
        <p:nvPicPr>
          <p:cNvPr id="2543" name="Google Shape;2543;g20a2f66c6a9_0_1136"/>
          <p:cNvPicPr preferRelativeResize="0"/>
          <p:nvPr/>
        </p:nvPicPr>
        <p:blipFill rotWithShape="1">
          <a:blip r:embed="rId7">
            <a:alphaModFix/>
          </a:blip>
          <a:srcRect b="0" l="0" r="0" t="0"/>
          <a:stretch/>
        </p:blipFill>
        <p:spPr>
          <a:xfrm>
            <a:off x="-1" y="17319499"/>
            <a:ext cx="10632750" cy="1250925"/>
          </a:xfrm>
          <a:prstGeom prst="rect">
            <a:avLst/>
          </a:prstGeom>
          <a:noFill/>
          <a:ln>
            <a:noFill/>
          </a:ln>
        </p:spPr>
      </p:pic>
      <p:pic>
        <p:nvPicPr>
          <p:cNvPr id="2544" name="Google Shape;2544;g20a2f66c6a9_0_1136"/>
          <p:cNvPicPr preferRelativeResize="0"/>
          <p:nvPr/>
        </p:nvPicPr>
        <p:blipFill rotWithShape="1">
          <a:blip r:embed="rId8">
            <a:alphaModFix/>
          </a:blip>
          <a:srcRect b="0" l="0" r="0" t="0"/>
          <a:stretch/>
        </p:blipFill>
        <p:spPr>
          <a:xfrm>
            <a:off x="3340913" y="5678718"/>
            <a:ext cx="5676900" cy="657225"/>
          </a:xfrm>
          <a:prstGeom prst="rect">
            <a:avLst/>
          </a:prstGeom>
          <a:noFill/>
          <a:ln>
            <a:noFill/>
          </a:ln>
        </p:spPr>
      </p:pic>
      <p:pic>
        <p:nvPicPr>
          <p:cNvPr id="2545" name="Google Shape;2545;g20a2f66c6a9_0_1136"/>
          <p:cNvPicPr preferRelativeResize="0"/>
          <p:nvPr/>
        </p:nvPicPr>
        <p:blipFill rotWithShape="1">
          <a:blip r:embed="rId9">
            <a:alphaModFix/>
          </a:blip>
          <a:srcRect b="0" l="0" r="0" t="0"/>
          <a:stretch/>
        </p:blipFill>
        <p:spPr>
          <a:xfrm>
            <a:off x="13730401" y="6129493"/>
            <a:ext cx="9363075" cy="1609725"/>
          </a:xfrm>
          <a:prstGeom prst="rect">
            <a:avLst/>
          </a:prstGeom>
          <a:noFill/>
          <a:ln>
            <a:noFill/>
          </a:ln>
        </p:spPr>
      </p:pic>
      <p:pic>
        <p:nvPicPr>
          <p:cNvPr id="2546" name="Google Shape;2546;g20a2f66c6a9_0_1136"/>
          <p:cNvPicPr preferRelativeResize="0"/>
          <p:nvPr/>
        </p:nvPicPr>
        <p:blipFill rotWithShape="1">
          <a:blip r:embed="rId10">
            <a:alphaModFix/>
          </a:blip>
          <a:srcRect b="0" l="0" r="0" t="0"/>
          <a:stretch/>
        </p:blipFill>
        <p:spPr>
          <a:xfrm>
            <a:off x="12623251" y="11751518"/>
            <a:ext cx="5162550" cy="1952625"/>
          </a:xfrm>
          <a:prstGeom prst="rect">
            <a:avLst/>
          </a:prstGeom>
          <a:noFill/>
          <a:ln>
            <a:noFill/>
          </a:ln>
        </p:spPr>
      </p:pic>
      <p:pic>
        <p:nvPicPr>
          <p:cNvPr id="2547" name="Google Shape;2547;g20a2f66c6a9_0_1136"/>
          <p:cNvPicPr preferRelativeResize="0"/>
          <p:nvPr/>
        </p:nvPicPr>
        <p:blipFill rotWithShape="1">
          <a:blip r:embed="rId11">
            <a:alphaModFix/>
          </a:blip>
          <a:srcRect b="0" l="0" r="0" t="0"/>
          <a:stretch/>
        </p:blipFill>
        <p:spPr>
          <a:xfrm>
            <a:off x="18325313" y="11751531"/>
            <a:ext cx="6562725" cy="2190750"/>
          </a:xfrm>
          <a:prstGeom prst="rect">
            <a:avLst/>
          </a:prstGeom>
          <a:noFill/>
          <a:ln>
            <a:noFill/>
          </a:ln>
        </p:spPr>
      </p:pic>
      <p:pic>
        <p:nvPicPr>
          <p:cNvPr id="2548" name="Google Shape;2548;g20a2f66c6a9_0_1136"/>
          <p:cNvPicPr preferRelativeResize="0"/>
          <p:nvPr/>
        </p:nvPicPr>
        <p:blipFill rotWithShape="1">
          <a:blip r:embed="rId12">
            <a:alphaModFix/>
          </a:blip>
          <a:srcRect b="0" l="0" r="0" t="0"/>
          <a:stretch/>
        </p:blipFill>
        <p:spPr>
          <a:xfrm>
            <a:off x="1493063" y="7739218"/>
            <a:ext cx="1847850" cy="2705100"/>
          </a:xfrm>
          <a:prstGeom prst="rect">
            <a:avLst/>
          </a:prstGeom>
          <a:noFill/>
          <a:ln>
            <a:noFill/>
          </a:ln>
        </p:spPr>
      </p:pic>
      <p:pic>
        <p:nvPicPr>
          <p:cNvPr id="2549" name="Google Shape;2549;g20a2f66c6a9_0_1136"/>
          <p:cNvPicPr preferRelativeResize="0"/>
          <p:nvPr/>
        </p:nvPicPr>
        <p:blipFill rotWithShape="1">
          <a:blip r:embed="rId6">
            <a:alphaModFix/>
          </a:blip>
          <a:srcRect b="0" l="0" r="0" t="0"/>
          <a:stretch/>
        </p:blipFill>
        <p:spPr>
          <a:xfrm>
            <a:off x="30649463" y="16657943"/>
            <a:ext cx="5638800" cy="1057275"/>
          </a:xfrm>
          <a:prstGeom prst="rect">
            <a:avLst/>
          </a:prstGeom>
          <a:noFill/>
          <a:ln>
            <a:noFill/>
          </a:ln>
        </p:spPr>
      </p:pic>
      <p:pic>
        <p:nvPicPr>
          <p:cNvPr id="2550" name="Google Shape;2550;g20a2f66c6a9_0_1136"/>
          <p:cNvPicPr preferRelativeResize="0"/>
          <p:nvPr/>
        </p:nvPicPr>
        <p:blipFill rotWithShape="1">
          <a:blip r:embed="rId7">
            <a:alphaModFix/>
          </a:blip>
          <a:srcRect b="0" l="0" r="0" t="0"/>
          <a:stretch/>
        </p:blipFill>
        <p:spPr>
          <a:xfrm>
            <a:off x="28879549" y="19388249"/>
            <a:ext cx="10632750" cy="1250925"/>
          </a:xfrm>
          <a:prstGeom prst="rect">
            <a:avLst/>
          </a:prstGeom>
          <a:noFill/>
          <a:ln>
            <a:noFill/>
          </a:ln>
        </p:spPr>
      </p:pic>
      <p:pic>
        <p:nvPicPr>
          <p:cNvPr id="2551" name="Google Shape;2551;g20a2f66c6a9_0_1136"/>
          <p:cNvPicPr preferRelativeResize="0"/>
          <p:nvPr/>
        </p:nvPicPr>
        <p:blipFill rotWithShape="1">
          <a:blip r:embed="rId13">
            <a:alphaModFix/>
          </a:blip>
          <a:srcRect b="0" l="0" r="0" t="0"/>
          <a:stretch/>
        </p:blipFill>
        <p:spPr>
          <a:xfrm>
            <a:off x="34939625" y="9770950"/>
            <a:ext cx="4572675" cy="4514176"/>
          </a:xfrm>
          <a:prstGeom prst="rect">
            <a:avLst/>
          </a:prstGeom>
          <a:noFill/>
          <a:ln>
            <a:noFill/>
          </a:ln>
        </p:spPr>
      </p:pic>
      <p:pic>
        <p:nvPicPr>
          <p:cNvPr id="2552" name="Google Shape;2552;g20a2f66c6a9_0_1136"/>
          <p:cNvPicPr preferRelativeResize="0"/>
          <p:nvPr/>
        </p:nvPicPr>
        <p:blipFill rotWithShape="1">
          <a:blip r:embed="rId14">
            <a:alphaModFix/>
          </a:blip>
          <a:srcRect b="0" l="0" r="0" t="0"/>
          <a:stretch/>
        </p:blipFill>
        <p:spPr>
          <a:xfrm>
            <a:off x="29566063" y="22312193"/>
            <a:ext cx="6119661" cy="3602182"/>
          </a:xfrm>
          <a:prstGeom prst="rect">
            <a:avLst/>
          </a:prstGeom>
          <a:noFill/>
          <a:ln>
            <a:noFill/>
          </a:ln>
        </p:spPr>
      </p:pic>
      <p:sp>
        <p:nvSpPr>
          <p:cNvPr id="2553" name="Google Shape;2553;g20a2f66c6a9_0_1136"/>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8" name="Shape 2558"/>
        <p:cNvGrpSpPr/>
        <p:nvPr/>
      </p:nvGrpSpPr>
      <p:grpSpPr>
        <a:xfrm>
          <a:off x="0" y="0"/>
          <a:ext cx="0" cy="0"/>
          <a:chOff x="0" y="0"/>
          <a:chExt cx="0" cy="0"/>
        </a:xfrm>
      </p:grpSpPr>
      <p:sp>
        <p:nvSpPr>
          <p:cNvPr id="2559" name="Google Shape;2559;g20a2f66c6a9_0_1233"/>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#89</a:t>
            </a:r>
            <a:r>
              <a:rPr lang="en-US" sz="10080"/>
              <a:t>	Start:	</a:t>
            </a:r>
            <a:r>
              <a:rPr lang="en-US" sz="10080">
                <a:solidFill>
                  <a:srgbClr val="0B5394"/>
                </a:solidFill>
              </a:rPr>
              <a:t>53620</a:t>
            </a:r>
            <a:r>
              <a:rPr lang="en-US" sz="10080"/>
              <a:t>	Stop: </a:t>
            </a:r>
            <a:r>
              <a:rPr lang="en-US" sz="10080">
                <a:solidFill>
                  <a:srgbClr val="0B5394"/>
                </a:solidFill>
              </a:rPr>
              <a:t>53258</a:t>
            </a:r>
            <a:br>
              <a:rPr lang="en-US" sz="10080"/>
            </a:br>
            <a:r>
              <a:rPr lang="en-US" sz="6480"/>
              <a:t>*</a:t>
            </a:r>
            <a:r>
              <a:rPr lang="en-US" sz="7200"/>
              <a:t>Highlight start if changed from original call*</a:t>
            </a:r>
            <a:endParaRPr sz="10080"/>
          </a:p>
        </p:txBody>
      </p:sp>
      <p:sp>
        <p:nvSpPr>
          <p:cNvPr id="2560" name="Google Shape;2560;g20a2f66c6a9_0_1233"/>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400"/>
              <a:buNone/>
            </a:pPr>
            <a:r>
              <a:t/>
            </a:r>
            <a:endParaRPr/>
          </a:p>
          <a:p>
            <a:pPr indent="0" lvl="1" marL="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Kelcole high similarity </a:t>
            </a:r>
            <a:endParaRPr/>
          </a:p>
          <a:p>
            <a:pPr indent="0" lvl="0" marL="0" rtl="0" algn="l">
              <a:lnSpc>
                <a:spcPct val="90000"/>
              </a:lnSpc>
              <a:spcBef>
                <a:spcPts val="3600"/>
              </a:spcBef>
              <a:spcAft>
                <a:spcPts val="0"/>
              </a:spcAft>
              <a:buClr>
                <a:schemeClr val="dk1"/>
              </a:buClr>
              <a:buSzPts val="4800"/>
              <a:buNone/>
            </a:pPr>
            <a:r>
              <a:t/>
            </a:r>
            <a:endParaRPr/>
          </a:p>
        </p:txBody>
      </p:sp>
      <p:sp>
        <p:nvSpPr>
          <p:cNvPr id="2561" name="Google Shape;2561;g20a2f66c6a9_0_1233"/>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best, z= 2.723, final= -3.460</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Kelcole- Evalue: 7e-79, 1:1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Kelcole- Evalue: 4e-66, 1:1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t/>
            </a:r>
            <a:endParaRPr b="0" i="0" sz="1400" u="none" cap="none" strike="noStrike">
              <a:solidFill>
                <a:srgbClr val="000000"/>
              </a:solidFill>
              <a:latin typeface="Arial"/>
              <a:ea typeface="Arial"/>
              <a:cs typeface="Arial"/>
              <a:sym typeface="Arial"/>
            </a:endParaRPr>
          </a:p>
        </p:txBody>
      </p:sp>
      <p:sp>
        <p:nvSpPr>
          <p:cNvPr id="2562" name="Google Shape;2562;g20a2f66c6a9_0_1233"/>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360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Tempo_89 and Kelcole_87, upstream of NKF, downstream of NKF</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Kelcole_87, e= 4e-66,  function unknown, phagesdb;  Phage Tempo, hypothetical protein, e= 3e-36, nbci</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6600"/>
              <a:buFont typeface="Arial"/>
              <a:buNone/>
            </a:pPr>
            <a:r>
              <a:t/>
            </a:r>
            <a:endParaRPr b="1" i="0" sz="6600" u="none" cap="none" strike="noStrike">
              <a:solidFill>
                <a:schemeClr val="dk1"/>
              </a:solidFill>
              <a:latin typeface="Calibri"/>
              <a:ea typeface="Calibri"/>
              <a:cs typeface="Calibri"/>
              <a:sym typeface="Calibri"/>
            </a:endParaRPr>
          </a:p>
        </p:txBody>
      </p:sp>
      <p:pic>
        <p:nvPicPr>
          <p:cNvPr id="2563" name="Google Shape;2563;g20a2f66c6a9_0_1233"/>
          <p:cNvPicPr preferRelativeResize="0"/>
          <p:nvPr/>
        </p:nvPicPr>
        <p:blipFill rotWithShape="1">
          <a:blip r:embed="rId4">
            <a:alphaModFix/>
          </a:blip>
          <a:srcRect b="0" l="0" r="0" t="0"/>
          <a:stretch/>
        </p:blipFill>
        <p:spPr>
          <a:xfrm>
            <a:off x="7821899" y="4505600"/>
            <a:ext cx="5270650" cy="713455"/>
          </a:xfrm>
          <a:prstGeom prst="rect">
            <a:avLst/>
          </a:prstGeom>
          <a:noFill/>
          <a:ln>
            <a:noFill/>
          </a:ln>
        </p:spPr>
      </p:pic>
      <p:pic>
        <p:nvPicPr>
          <p:cNvPr id="2564" name="Google Shape;2564;g20a2f66c6a9_0_1233"/>
          <p:cNvPicPr preferRelativeResize="0"/>
          <p:nvPr/>
        </p:nvPicPr>
        <p:blipFill rotWithShape="1">
          <a:blip r:embed="rId5">
            <a:alphaModFix/>
          </a:blip>
          <a:srcRect b="0" l="0" r="0" t="0"/>
          <a:stretch/>
        </p:blipFill>
        <p:spPr>
          <a:xfrm>
            <a:off x="955413" y="6953082"/>
            <a:ext cx="3213148" cy="3271925"/>
          </a:xfrm>
          <a:prstGeom prst="rect">
            <a:avLst/>
          </a:prstGeom>
          <a:noFill/>
          <a:ln>
            <a:noFill/>
          </a:ln>
        </p:spPr>
      </p:pic>
      <p:pic>
        <p:nvPicPr>
          <p:cNvPr id="2565" name="Google Shape;2565;g20a2f66c6a9_0_1233"/>
          <p:cNvPicPr preferRelativeResize="0"/>
          <p:nvPr/>
        </p:nvPicPr>
        <p:blipFill rotWithShape="1">
          <a:blip r:embed="rId6">
            <a:alphaModFix/>
          </a:blip>
          <a:srcRect b="0" l="0" r="0" t="0"/>
          <a:stretch/>
        </p:blipFill>
        <p:spPr>
          <a:xfrm>
            <a:off x="315525" y="12825788"/>
            <a:ext cx="11372850" cy="1438275"/>
          </a:xfrm>
          <a:prstGeom prst="rect">
            <a:avLst/>
          </a:prstGeom>
          <a:noFill/>
          <a:ln>
            <a:noFill/>
          </a:ln>
        </p:spPr>
      </p:pic>
      <p:pic>
        <p:nvPicPr>
          <p:cNvPr id="2566" name="Google Shape;2566;g20a2f66c6a9_0_1233"/>
          <p:cNvPicPr preferRelativeResize="0"/>
          <p:nvPr/>
        </p:nvPicPr>
        <p:blipFill rotWithShape="1">
          <a:blip r:embed="rId7">
            <a:alphaModFix/>
          </a:blip>
          <a:srcRect b="0" l="0" r="0" t="0"/>
          <a:stretch/>
        </p:blipFill>
        <p:spPr>
          <a:xfrm>
            <a:off x="315537" y="15077307"/>
            <a:ext cx="11372850" cy="1613715"/>
          </a:xfrm>
          <a:prstGeom prst="rect">
            <a:avLst/>
          </a:prstGeom>
          <a:noFill/>
          <a:ln>
            <a:noFill/>
          </a:ln>
        </p:spPr>
      </p:pic>
      <p:pic>
        <p:nvPicPr>
          <p:cNvPr id="2567" name="Google Shape;2567;g20a2f66c6a9_0_1233"/>
          <p:cNvPicPr preferRelativeResize="0"/>
          <p:nvPr/>
        </p:nvPicPr>
        <p:blipFill rotWithShape="1">
          <a:blip r:embed="rId8">
            <a:alphaModFix/>
          </a:blip>
          <a:srcRect b="0" l="0" r="0" t="0"/>
          <a:stretch/>
        </p:blipFill>
        <p:spPr>
          <a:xfrm>
            <a:off x="13906588" y="5389418"/>
            <a:ext cx="7042231" cy="3602182"/>
          </a:xfrm>
          <a:prstGeom prst="rect">
            <a:avLst/>
          </a:prstGeom>
          <a:noFill/>
          <a:ln>
            <a:noFill/>
          </a:ln>
        </p:spPr>
      </p:pic>
      <p:pic>
        <p:nvPicPr>
          <p:cNvPr id="2568" name="Google Shape;2568;g20a2f66c6a9_0_1233"/>
          <p:cNvPicPr preferRelativeResize="0"/>
          <p:nvPr/>
        </p:nvPicPr>
        <p:blipFill rotWithShape="1">
          <a:blip r:embed="rId9">
            <a:alphaModFix/>
          </a:blip>
          <a:srcRect b="0" l="0" r="0" t="0"/>
          <a:stretch/>
        </p:blipFill>
        <p:spPr>
          <a:xfrm>
            <a:off x="12784813" y="12430118"/>
            <a:ext cx="6505575" cy="2571750"/>
          </a:xfrm>
          <a:prstGeom prst="rect">
            <a:avLst/>
          </a:prstGeom>
          <a:noFill/>
          <a:ln>
            <a:noFill/>
          </a:ln>
        </p:spPr>
      </p:pic>
      <p:pic>
        <p:nvPicPr>
          <p:cNvPr id="2569" name="Google Shape;2569;g20a2f66c6a9_0_1233"/>
          <p:cNvPicPr preferRelativeResize="0"/>
          <p:nvPr/>
        </p:nvPicPr>
        <p:blipFill rotWithShape="1">
          <a:blip r:embed="rId10">
            <a:alphaModFix/>
          </a:blip>
          <a:srcRect b="0" l="0" r="0" t="0"/>
          <a:stretch/>
        </p:blipFill>
        <p:spPr>
          <a:xfrm>
            <a:off x="19991213" y="12322406"/>
            <a:ext cx="5286375" cy="2057400"/>
          </a:xfrm>
          <a:prstGeom prst="rect">
            <a:avLst/>
          </a:prstGeom>
          <a:noFill/>
          <a:ln>
            <a:noFill/>
          </a:ln>
        </p:spPr>
      </p:pic>
      <p:pic>
        <p:nvPicPr>
          <p:cNvPr id="2570" name="Google Shape;2570;g20a2f66c6a9_0_1233"/>
          <p:cNvPicPr preferRelativeResize="0"/>
          <p:nvPr/>
        </p:nvPicPr>
        <p:blipFill rotWithShape="1">
          <a:blip r:embed="rId11">
            <a:alphaModFix/>
          </a:blip>
          <a:srcRect b="0" l="0" r="0" t="0"/>
          <a:stretch/>
        </p:blipFill>
        <p:spPr>
          <a:xfrm>
            <a:off x="13216363" y="16097068"/>
            <a:ext cx="7296150" cy="2095500"/>
          </a:xfrm>
          <a:prstGeom prst="rect">
            <a:avLst/>
          </a:prstGeom>
          <a:noFill/>
          <a:ln>
            <a:noFill/>
          </a:ln>
        </p:spPr>
      </p:pic>
      <p:pic>
        <p:nvPicPr>
          <p:cNvPr id="2571" name="Google Shape;2571;g20a2f66c6a9_0_1233"/>
          <p:cNvPicPr preferRelativeResize="0"/>
          <p:nvPr/>
        </p:nvPicPr>
        <p:blipFill rotWithShape="1">
          <a:blip r:embed="rId12">
            <a:alphaModFix/>
          </a:blip>
          <a:srcRect b="0" l="0" r="0" t="0"/>
          <a:stretch/>
        </p:blipFill>
        <p:spPr>
          <a:xfrm>
            <a:off x="20807063" y="16592368"/>
            <a:ext cx="5924550" cy="1104900"/>
          </a:xfrm>
          <a:prstGeom prst="rect">
            <a:avLst/>
          </a:prstGeom>
          <a:noFill/>
          <a:ln>
            <a:noFill/>
          </a:ln>
        </p:spPr>
      </p:pic>
      <p:pic>
        <p:nvPicPr>
          <p:cNvPr id="2572" name="Google Shape;2572;g20a2f66c6a9_0_1233"/>
          <p:cNvPicPr preferRelativeResize="0"/>
          <p:nvPr/>
        </p:nvPicPr>
        <p:blipFill rotWithShape="1">
          <a:blip r:embed="rId13">
            <a:alphaModFix/>
          </a:blip>
          <a:srcRect b="0" l="0" r="0" t="0"/>
          <a:stretch/>
        </p:blipFill>
        <p:spPr>
          <a:xfrm>
            <a:off x="37482275" y="8403250"/>
            <a:ext cx="3213125" cy="3558799"/>
          </a:xfrm>
          <a:prstGeom prst="rect">
            <a:avLst/>
          </a:prstGeom>
          <a:noFill/>
          <a:ln>
            <a:noFill/>
          </a:ln>
        </p:spPr>
      </p:pic>
      <p:pic>
        <p:nvPicPr>
          <p:cNvPr id="2573" name="Google Shape;2573;g20a2f66c6a9_0_1233"/>
          <p:cNvPicPr preferRelativeResize="0"/>
          <p:nvPr/>
        </p:nvPicPr>
        <p:blipFill rotWithShape="1">
          <a:blip r:embed="rId14">
            <a:alphaModFix/>
          </a:blip>
          <a:srcRect b="0" l="0" r="0" t="0"/>
          <a:stretch/>
        </p:blipFill>
        <p:spPr>
          <a:xfrm>
            <a:off x="33580438" y="13640050"/>
            <a:ext cx="9134475" cy="2057400"/>
          </a:xfrm>
          <a:prstGeom prst="rect">
            <a:avLst/>
          </a:prstGeom>
          <a:noFill/>
          <a:ln>
            <a:noFill/>
          </a:ln>
        </p:spPr>
      </p:pic>
      <p:pic>
        <p:nvPicPr>
          <p:cNvPr id="2574" name="Google Shape;2574;g20a2f66c6a9_0_1233"/>
          <p:cNvPicPr preferRelativeResize="0"/>
          <p:nvPr/>
        </p:nvPicPr>
        <p:blipFill rotWithShape="1">
          <a:blip r:embed="rId15">
            <a:alphaModFix/>
          </a:blip>
          <a:srcRect b="0" l="0" r="0" t="0"/>
          <a:stretch/>
        </p:blipFill>
        <p:spPr>
          <a:xfrm>
            <a:off x="28835675" y="16097083"/>
            <a:ext cx="7029450" cy="923925"/>
          </a:xfrm>
          <a:prstGeom prst="rect">
            <a:avLst/>
          </a:prstGeom>
          <a:noFill/>
          <a:ln>
            <a:noFill/>
          </a:ln>
        </p:spPr>
      </p:pic>
      <p:pic>
        <p:nvPicPr>
          <p:cNvPr id="2575" name="Google Shape;2575;g20a2f66c6a9_0_1233"/>
          <p:cNvPicPr preferRelativeResize="0"/>
          <p:nvPr/>
        </p:nvPicPr>
        <p:blipFill rotWithShape="1">
          <a:blip r:embed="rId16">
            <a:alphaModFix/>
          </a:blip>
          <a:srcRect b="0" l="0" r="0" t="0"/>
          <a:stretch/>
        </p:blipFill>
        <p:spPr>
          <a:xfrm>
            <a:off x="33112363" y="18921138"/>
            <a:ext cx="9477375" cy="2466975"/>
          </a:xfrm>
          <a:prstGeom prst="rect">
            <a:avLst/>
          </a:prstGeom>
          <a:noFill/>
          <a:ln>
            <a:noFill/>
          </a:ln>
        </p:spPr>
      </p:pic>
      <p:pic>
        <p:nvPicPr>
          <p:cNvPr id="2576" name="Google Shape;2576;g20a2f66c6a9_0_1233"/>
          <p:cNvPicPr preferRelativeResize="0"/>
          <p:nvPr/>
        </p:nvPicPr>
        <p:blipFill rotWithShape="1">
          <a:blip r:embed="rId17">
            <a:alphaModFix/>
          </a:blip>
          <a:srcRect b="0" l="0" r="0" t="0"/>
          <a:stretch/>
        </p:blipFill>
        <p:spPr>
          <a:xfrm>
            <a:off x="31615850" y="21824708"/>
            <a:ext cx="7128592" cy="970949"/>
          </a:xfrm>
          <a:prstGeom prst="rect">
            <a:avLst/>
          </a:prstGeom>
          <a:noFill/>
          <a:ln>
            <a:noFill/>
          </a:ln>
        </p:spPr>
      </p:pic>
      <p:pic>
        <p:nvPicPr>
          <p:cNvPr id="2577" name="Google Shape;2577;g20a2f66c6a9_0_1233"/>
          <p:cNvPicPr preferRelativeResize="0"/>
          <p:nvPr/>
        </p:nvPicPr>
        <p:blipFill rotWithShape="1">
          <a:blip r:embed="rId18">
            <a:alphaModFix/>
          </a:blip>
          <a:srcRect b="0" l="0" r="0" t="0"/>
          <a:stretch/>
        </p:blipFill>
        <p:spPr>
          <a:xfrm>
            <a:off x="39379813" y="21838693"/>
            <a:ext cx="3209925" cy="942975"/>
          </a:xfrm>
          <a:prstGeom prst="rect">
            <a:avLst/>
          </a:prstGeom>
          <a:noFill/>
          <a:ln>
            <a:noFill/>
          </a:ln>
        </p:spPr>
      </p:pic>
      <p:pic>
        <p:nvPicPr>
          <p:cNvPr id="2578" name="Google Shape;2578;g20a2f66c6a9_0_1233"/>
          <p:cNvPicPr preferRelativeResize="0"/>
          <p:nvPr/>
        </p:nvPicPr>
        <p:blipFill rotWithShape="1">
          <a:blip r:embed="rId19">
            <a:alphaModFix/>
          </a:blip>
          <a:srcRect b="0" l="0" r="0" t="0"/>
          <a:stretch/>
        </p:blipFill>
        <p:spPr>
          <a:xfrm>
            <a:off x="28653575" y="20529143"/>
            <a:ext cx="2962275" cy="257175"/>
          </a:xfrm>
          <a:prstGeom prst="rect">
            <a:avLst/>
          </a:prstGeom>
          <a:noFill/>
          <a:ln>
            <a:noFill/>
          </a:ln>
        </p:spPr>
      </p:pic>
      <p:pic>
        <p:nvPicPr>
          <p:cNvPr id="2579" name="Google Shape;2579;g20a2f66c6a9_0_1233"/>
          <p:cNvPicPr preferRelativeResize="0"/>
          <p:nvPr/>
        </p:nvPicPr>
        <p:blipFill rotWithShape="1">
          <a:blip r:embed="rId20">
            <a:alphaModFix/>
          </a:blip>
          <a:srcRect b="0" l="0" r="0" t="0"/>
          <a:stretch/>
        </p:blipFill>
        <p:spPr>
          <a:xfrm>
            <a:off x="29456071" y="23708708"/>
            <a:ext cx="5270650" cy="3613418"/>
          </a:xfrm>
          <a:prstGeom prst="rect">
            <a:avLst/>
          </a:prstGeom>
          <a:noFill/>
          <a:ln>
            <a:noFill/>
          </a:ln>
        </p:spPr>
      </p:pic>
      <p:pic>
        <p:nvPicPr>
          <p:cNvPr id="2580" name="Google Shape;2580;g20a2f66c6a9_0_1233"/>
          <p:cNvPicPr preferRelativeResize="0"/>
          <p:nvPr/>
        </p:nvPicPr>
        <p:blipFill rotWithShape="1">
          <a:blip r:embed="rId21">
            <a:alphaModFix/>
          </a:blip>
          <a:srcRect b="0" l="0" r="0" t="0"/>
          <a:stretch/>
        </p:blipFill>
        <p:spPr>
          <a:xfrm>
            <a:off x="35115553" y="23959175"/>
            <a:ext cx="7946561" cy="2177425"/>
          </a:xfrm>
          <a:prstGeom prst="rect">
            <a:avLst/>
          </a:prstGeom>
          <a:noFill/>
          <a:ln>
            <a:noFill/>
          </a:ln>
        </p:spPr>
      </p:pic>
      <p:sp>
        <p:nvSpPr>
          <p:cNvPr id="2581" name="Google Shape;2581;g20a2f66c6a9_0_1233"/>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5/4/23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6" name="Shape 2586"/>
        <p:cNvGrpSpPr/>
        <p:nvPr/>
      </p:nvGrpSpPr>
      <p:grpSpPr>
        <a:xfrm>
          <a:off x="0" y="0"/>
          <a:ext cx="0" cy="0"/>
          <a:chOff x="0" y="0"/>
          <a:chExt cx="0" cy="0"/>
        </a:xfrm>
      </p:grpSpPr>
      <p:sp>
        <p:nvSpPr>
          <p:cNvPr id="2587" name="Google Shape;2587;g222b3446167_0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#90 </a:t>
            </a:r>
            <a:r>
              <a:rPr lang="en-US" sz="10080"/>
              <a:t>	Start:	53946	 Stop: 53617		</a:t>
            </a:r>
            <a:br>
              <a:rPr lang="en-US" sz="10080"/>
            </a:br>
            <a:r>
              <a:rPr lang="en-US" sz="6480"/>
              <a:t>*</a:t>
            </a:r>
            <a:r>
              <a:rPr lang="en-US" sz="7200"/>
              <a:t>Highlight start if changed from original call*</a:t>
            </a:r>
            <a:endParaRPr sz="10080"/>
          </a:p>
        </p:txBody>
      </p:sp>
      <p:sp>
        <p:nvSpPr>
          <p:cNvPr id="2588" name="Google Shape;2588;g222b3446167_0_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Tempo and RobinRose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589" name="Google Shape;2589;g222b3446167_0_0"/>
          <p:cNvPicPr preferRelativeResize="0"/>
          <p:nvPr/>
        </p:nvPicPr>
        <p:blipFill rotWithShape="1">
          <a:blip r:embed="rId3">
            <a:alphaModFix/>
          </a:blip>
          <a:srcRect b="0" l="0" r="0" t="0"/>
          <a:stretch/>
        </p:blipFill>
        <p:spPr>
          <a:xfrm>
            <a:off x="768929" y="5240177"/>
            <a:ext cx="8963351" cy="1149775"/>
          </a:xfrm>
          <a:prstGeom prst="rect">
            <a:avLst/>
          </a:prstGeom>
          <a:noFill/>
          <a:ln>
            <a:noFill/>
          </a:ln>
        </p:spPr>
      </p:pic>
      <p:pic>
        <p:nvPicPr>
          <p:cNvPr id="2590" name="Google Shape;2590;g222b3446167_0_0"/>
          <p:cNvPicPr preferRelativeResize="0"/>
          <p:nvPr/>
        </p:nvPicPr>
        <p:blipFill rotWithShape="1">
          <a:blip r:embed="rId4">
            <a:alphaModFix/>
          </a:blip>
          <a:srcRect b="0" l="0" r="0" t="0"/>
          <a:stretch/>
        </p:blipFill>
        <p:spPr>
          <a:xfrm>
            <a:off x="768928" y="11955752"/>
            <a:ext cx="10707200" cy="1760250"/>
          </a:xfrm>
          <a:prstGeom prst="rect">
            <a:avLst/>
          </a:prstGeom>
          <a:noFill/>
          <a:ln>
            <a:noFill/>
          </a:ln>
        </p:spPr>
      </p:pic>
      <p:pic>
        <p:nvPicPr>
          <p:cNvPr id="2591" name="Google Shape;2591;g222b3446167_0_0"/>
          <p:cNvPicPr preferRelativeResize="0"/>
          <p:nvPr/>
        </p:nvPicPr>
        <p:blipFill rotWithShape="1">
          <a:blip r:embed="rId5">
            <a:alphaModFix/>
          </a:blip>
          <a:srcRect b="0" l="0" r="0" t="0"/>
          <a:stretch/>
        </p:blipFill>
        <p:spPr>
          <a:xfrm>
            <a:off x="768925" y="13990743"/>
            <a:ext cx="11843630" cy="596876"/>
          </a:xfrm>
          <a:prstGeom prst="rect">
            <a:avLst/>
          </a:prstGeom>
          <a:noFill/>
          <a:ln>
            <a:noFill/>
          </a:ln>
        </p:spPr>
      </p:pic>
      <p:pic>
        <p:nvPicPr>
          <p:cNvPr id="2592" name="Google Shape;2592;g222b3446167_0_0"/>
          <p:cNvPicPr preferRelativeResize="0"/>
          <p:nvPr/>
        </p:nvPicPr>
        <p:blipFill rotWithShape="1">
          <a:blip r:embed="rId6">
            <a:alphaModFix/>
          </a:blip>
          <a:srcRect b="0" l="0" r="0" t="0"/>
          <a:stretch/>
        </p:blipFill>
        <p:spPr>
          <a:xfrm>
            <a:off x="768926" y="7356601"/>
            <a:ext cx="2680110" cy="2459525"/>
          </a:xfrm>
          <a:prstGeom prst="rect">
            <a:avLst/>
          </a:prstGeom>
          <a:noFill/>
          <a:ln>
            <a:noFill/>
          </a:ln>
        </p:spPr>
      </p:pic>
      <p:sp>
        <p:nvSpPr>
          <p:cNvPr id="2593" name="Google Shape;2593;g222b3446167_0_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Second best, z = 1.473, final = -5.721</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RobinRose</a:t>
            </a:r>
            <a:r>
              <a:rPr b="0" i="0" lang="en-US" sz="4400" u="none" cap="none" strike="noStrike">
                <a:solidFill>
                  <a:schemeClr val="dk1"/>
                </a:solidFill>
                <a:latin typeface="Calibri"/>
                <a:ea typeface="Calibri"/>
                <a:cs typeface="Calibri"/>
                <a:sym typeface="Calibri"/>
              </a:rPr>
              <a:t>, 1:1, e-value: 1e-46, 1e-46</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Tempo, SadLad</a:t>
            </a:r>
            <a:r>
              <a:rPr b="0" i="0" lang="en-US" sz="4400" u="none" cap="none" strike="noStrike">
                <a:solidFill>
                  <a:schemeClr val="dk1"/>
                </a:solidFill>
                <a:latin typeface="Calibri"/>
                <a:ea typeface="Calibri"/>
                <a:cs typeface="Calibri"/>
                <a:sym typeface="Calibri"/>
              </a:rPr>
              <a:t>, 1:1, e-value: 1e-60, 2e-29</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594" name="Google Shape;2594;g222b3446167_0_0"/>
          <p:cNvPicPr preferRelativeResize="0"/>
          <p:nvPr/>
        </p:nvPicPr>
        <p:blipFill rotWithShape="1">
          <a:blip r:embed="rId7">
            <a:alphaModFix/>
          </a:blip>
          <a:srcRect b="0" l="0" r="0" t="0"/>
          <a:stretch/>
        </p:blipFill>
        <p:spPr>
          <a:xfrm>
            <a:off x="13638713" y="6389943"/>
            <a:ext cx="10626438" cy="1939325"/>
          </a:xfrm>
          <a:prstGeom prst="rect">
            <a:avLst/>
          </a:prstGeom>
          <a:noFill/>
          <a:ln>
            <a:noFill/>
          </a:ln>
        </p:spPr>
      </p:pic>
      <p:pic>
        <p:nvPicPr>
          <p:cNvPr id="2595" name="Google Shape;2595;g222b3446167_0_0"/>
          <p:cNvPicPr preferRelativeResize="0"/>
          <p:nvPr/>
        </p:nvPicPr>
        <p:blipFill rotWithShape="1">
          <a:blip r:embed="rId8">
            <a:alphaModFix/>
          </a:blip>
          <a:srcRect b="0" l="0" r="0" t="0"/>
          <a:stretch/>
        </p:blipFill>
        <p:spPr>
          <a:xfrm>
            <a:off x="13926175" y="10201099"/>
            <a:ext cx="6225672" cy="2459525"/>
          </a:xfrm>
          <a:prstGeom prst="rect">
            <a:avLst/>
          </a:prstGeom>
          <a:noFill/>
          <a:ln>
            <a:noFill/>
          </a:ln>
        </p:spPr>
      </p:pic>
      <p:pic>
        <p:nvPicPr>
          <p:cNvPr id="2596" name="Google Shape;2596;g222b3446167_0_0"/>
          <p:cNvPicPr preferRelativeResize="0"/>
          <p:nvPr/>
        </p:nvPicPr>
        <p:blipFill rotWithShape="1">
          <a:blip r:embed="rId9">
            <a:alphaModFix/>
          </a:blip>
          <a:srcRect b="0" l="0" r="0" t="0"/>
          <a:stretch/>
        </p:blipFill>
        <p:spPr>
          <a:xfrm>
            <a:off x="20428506" y="10070649"/>
            <a:ext cx="7100917" cy="2720425"/>
          </a:xfrm>
          <a:prstGeom prst="rect">
            <a:avLst/>
          </a:prstGeom>
          <a:noFill/>
          <a:ln>
            <a:noFill/>
          </a:ln>
        </p:spPr>
      </p:pic>
      <p:pic>
        <p:nvPicPr>
          <p:cNvPr id="2597" name="Google Shape;2597;g222b3446167_0_0"/>
          <p:cNvPicPr preferRelativeResize="0"/>
          <p:nvPr/>
        </p:nvPicPr>
        <p:blipFill rotWithShape="1">
          <a:blip r:embed="rId10">
            <a:alphaModFix/>
          </a:blip>
          <a:srcRect b="0" l="0" r="0" t="0"/>
          <a:stretch/>
        </p:blipFill>
        <p:spPr>
          <a:xfrm>
            <a:off x="13926176" y="14234976"/>
            <a:ext cx="4158324" cy="3890449"/>
          </a:xfrm>
          <a:prstGeom prst="rect">
            <a:avLst/>
          </a:prstGeom>
          <a:noFill/>
          <a:ln>
            <a:noFill/>
          </a:ln>
        </p:spPr>
      </p:pic>
      <p:pic>
        <p:nvPicPr>
          <p:cNvPr id="2598" name="Google Shape;2598;g222b3446167_0_0"/>
          <p:cNvPicPr preferRelativeResize="0"/>
          <p:nvPr/>
        </p:nvPicPr>
        <p:blipFill rotWithShape="1">
          <a:blip r:embed="rId11">
            <a:alphaModFix/>
          </a:blip>
          <a:srcRect b="0" l="0" r="0" t="0"/>
          <a:stretch/>
        </p:blipFill>
        <p:spPr>
          <a:xfrm>
            <a:off x="13638723" y="19113206"/>
            <a:ext cx="3543050" cy="2916070"/>
          </a:xfrm>
          <a:prstGeom prst="rect">
            <a:avLst/>
          </a:prstGeom>
          <a:noFill/>
          <a:ln>
            <a:noFill/>
          </a:ln>
        </p:spPr>
      </p:pic>
      <p:pic>
        <p:nvPicPr>
          <p:cNvPr id="2599" name="Google Shape;2599;g222b3446167_0_0"/>
          <p:cNvPicPr preferRelativeResize="0"/>
          <p:nvPr/>
        </p:nvPicPr>
        <p:blipFill rotWithShape="1">
          <a:blip r:embed="rId12">
            <a:alphaModFix/>
          </a:blip>
          <a:srcRect b="0" l="0" r="0" t="0"/>
          <a:stretch/>
        </p:blipFill>
        <p:spPr>
          <a:xfrm>
            <a:off x="17402038" y="19914006"/>
            <a:ext cx="6629400" cy="1314450"/>
          </a:xfrm>
          <a:prstGeom prst="rect">
            <a:avLst/>
          </a:prstGeom>
          <a:noFill/>
          <a:ln>
            <a:noFill/>
          </a:ln>
        </p:spPr>
      </p:pic>
      <p:sp>
        <p:nvSpPr>
          <p:cNvPr id="2600" name="Google Shape;2600;g222b3446167_0_0"/>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00"/>
                </a:solidFill>
                <a:latin typeface="Calibri"/>
                <a:ea typeface="Calibri"/>
                <a:cs typeface="Calibri"/>
                <a:sym typeface="Calibri"/>
              </a:rPr>
              <a:t>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Tempo_90, upstream from DNA primase and downstream from genes with no know function, and RobinRose_92, upstream from DNA primase/helicase and downstream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Tempo_90, function unknown, e = 1e-46; NCBI, Tempo_90, function unknown, e = 1e-60.</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because the E value is too high.</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601" name="Google Shape;2601;g222b3446167_0_0"/>
          <p:cNvPicPr preferRelativeResize="0"/>
          <p:nvPr/>
        </p:nvPicPr>
        <p:blipFill rotWithShape="1">
          <a:blip r:embed="rId14">
            <a:alphaModFix/>
          </a:blip>
          <a:srcRect b="0" l="0" r="0" t="0"/>
          <a:stretch/>
        </p:blipFill>
        <p:spPr>
          <a:xfrm>
            <a:off x="32411486" y="9972825"/>
            <a:ext cx="3594214" cy="2916076"/>
          </a:xfrm>
          <a:prstGeom prst="rect">
            <a:avLst/>
          </a:prstGeom>
          <a:noFill/>
          <a:ln>
            <a:noFill/>
          </a:ln>
        </p:spPr>
      </p:pic>
      <p:pic>
        <p:nvPicPr>
          <p:cNvPr id="2602" name="Google Shape;2602;g222b3446167_0_0"/>
          <p:cNvPicPr preferRelativeResize="0"/>
          <p:nvPr/>
        </p:nvPicPr>
        <p:blipFill rotWithShape="1">
          <a:blip r:embed="rId15">
            <a:alphaModFix/>
          </a:blip>
          <a:srcRect b="0" l="0" r="0" t="0"/>
          <a:stretch/>
        </p:blipFill>
        <p:spPr>
          <a:xfrm>
            <a:off x="28757438" y="14560475"/>
            <a:ext cx="8372475" cy="1143000"/>
          </a:xfrm>
          <a:prstGeom prst="rect">
            <a:avLst/>
          </a:prstGeom>
          <a:noFill/>
          <a:ln>
            <a:noFill/>
          </a:ln>
        </p:spPr>
      </p:pic>
      <p:pic>
        <p:nvPicPr>
          <p:cNvPr id="2603" name="Google Shape;2603;g222b3446167_0_0"/>
          <p:cNvPicPr preferRelativeResize="0"/>
          <p:nvPr/>
        </p:nvPicPr>
        <p:blipFill rotWithShape="1">
          <a:blip r:embed="rId16">
            <a:alphaModFix/>
          </a:blip>
          <a:srcRect b="0" l="0" r="0" t="0"/>
          <a:stretch/>
        </p:blipFill>
        <p:spPr>
          <a:xfrm>
            <a:off x="28757438" y="18263988"/>
            <a:ext cx="5154212" cy="3602200"/>
          </a:xfrm>
          <a:prstGeom prst="rect">
            <a:avLst/>
          </a:prstGeom>
          <a:noFill/>
          <a:ln>
            <a:noFill/>
          </a:ln>
        </p:spPr>
      </p:pic>
      <p:pic>
        <p:nvPicPr>
          <p:cNvPr id="2604" name="Google Shape;2604;g222b3446167_0_0"/>
          <p:cNvPicPr preferRelativeResize="0"/>
          <p:nvPr/>
        </p:nvPicPr>
        <p:blipFill rotWithShape="1">
          <a:blip r:embed="rId17">
            <a:alphaModFix/>
          </a:blip>
          <a:srcRect b="0" l="0" r="0" t="0"/>
          <a:stretch/>
        </p:blipFill>
        <p:spPr>
          <a:xfrm>
            <a:off x="34083538" y="17677695"/>
            <a:ext cx="8963349" cy="2046681"/>
          </a:xfrm>
          <a:prstGeom prst="rect">
            <a:avLst/>
          </a:prstGeom>
          <a:noFill/>
          <a:ln>
            <a:noFill/>
          </a:ln>
        </p:spPr>
      </p:pic>
      <p:pic>
        <p:nvPicPr>
          <p:cNvPr id="2605" name="Google Shape;2605;g222b3446167_0_0"/>
          <p:cNvPicPr preferRelativeResize="0"/>
          <p:nvPr/>
        </p:nvPicPr>
        <p:blipFill rotWithShape="1">
          <a:blip r:embed="rId18">
            <a:alphaModFix/>
          </a:blip>
          <a:srcRect b="0" l="0" r="0" t="0"/>
          <a:stretch/>
        </p:blipFill>
        <p:spPr>
          <a:xfrm>
            <a:off x="34083561" y="20202818"/>
            <a:ext cx="8372476" cy="2437657"/>
          </a:xfrm>
          <a:prstGeom prst="rect">
            <a:avLst/>
          </a:prstGeom>
          <a:noFill/>
          <a:ln>
            <a:noFill/>
          </a:ln>
        </p:spPr>
      </p:pic>
      <p:pic>
        <p:nvPicPr>
          <p:cNvPr id="2606" name="Google Shape;2606;g222b3446167_0_0"/>
          <p:cNvPicPr preferRelativeResize="0"/>
          <p:nvPr/>
        </p:nvPicPr>
        <p:blipFill rotWithShape="1">
          <a:blip r:embed="rId19">
            <a:alphaModFix/>
          </a:blip>
          <a:srcRect b="0" l="0" r="0" t="0"/>
          <a:stretch/>
        </p:blipFill>
        <p:spPr>
          <a:xfrm>
            <a:off x="28757449" y="16016530"/>
            <a:ext cx="14090073" cy="824282"/>
          </a:xfrm>
          <a:prstGeom prst="rect">
            <a:avLst/>
          </a:prstGeom>
          <a:noFill/>
          <a:ln>
            <a:noFill/>
          </a:ln>
        </p:spPr>
      </p:pic>
      <p:sp>
        <p:nvSpPr>
          <p:cNvPr id="2607" name="Google Shape;2607;g222b3446167_0_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2" name="Shape 2612"/>
        <p:cNvGrpSpPr/>
        <p:nvPr/>
      </p:nvGrpSpPr>
      <p:grpSpPr>
        <a:xfrm>
          <a:off x="0" y="0"/>
          <a:ext cx="0" cy="0"/>
          <a:chOff x="0" y="0"/>
          <a:chExt cx="0" cy="0"/>
        </a:xfrm>
      </p:grpSpPr>
      <p:sp>
        <p:nvSpPr>
          <p:cNvPr id="2613" name="Google Shape;2613;g222b3446167_0_101"/>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#91</a:t>
            </a:r>
            <a:r>
              <a:rPr lang="en-US" sz="10080"/>
              <a:t>	 Start: </a:t>
            </a:r>
            <a:r>
              <a:rPr lang="en-US" sz="10080">
                <a:solidFill>
                  <a:srgbClr val="0000FF"/>
                </a:solidFill>
              </a:rPr>
              <a:t>54,338</a:t>
            </a:r>
            <a:r>
              <a:rPr lang="en-US" sz="10080"/>
              <a:t>	Stop: </a:t>
            </a:r>
            <a:r>
              <a:rPr lang="en-US" sz="10080">
                <a:solidFill>
                  <a:srgbClr val="0000FF"/>
                </a:solidFill>
              </a:rPr>
              <a:t>53,943</a:t>
            </a:r>
            <a:r>
              <a:rPr lang="en-US" sz="10080"/>
              <a:t> 		</a:t>
            </a:r>
            <a:br>
              <a:rPr lang="en-US" sz="10080"/>
            </a:br>
            <a:r>
              <a:rPr lang="en-US" sz="6480"/>
              <a:t>*</a:t>
            </a:r>
            <a:r>
              <a:rPr lang="en-US" sz="7200"/>
              <a:t>Highlight start if changed from original call*</a:t>
            </a:r>
            <a:endParaRPr sz="10080"/>
          </a:p>
        </p:txBody>
      </p:sp>
      <p:sp>
        <p:nvSpPr>
          <p:cNvPr id="2614" name="Google Shape;2614;g222b3446167_0_101"/>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a:t>
            </a:r>
            <a:endParaRPr>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RobinRose and OneInAGillian are the most similar.</a:t>
            </a:r>
            <a:endParaRPr sz="4800">
              <a:solidFill>
                <a:srgbClr val="0000FF"/>
              </a:solidFill>
            </a:endParaRPr>
          </a:p>
          <a:p>
            <a:pPr indent="0" lvl="0" marL="45720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rPr lang="en-US" sz="4800"/>
              <a:t>	</a:t>
            </a:r>
            <a:endParaRPr/>
          </a:p>
        </p:txBody>
      </p:sp>
      <p:sp>
        <p:nvSpPr>
          <p:cNvPr id="2615" name="Google Shape;2615;g222b3446167_0_101"/>
          <p:cNvSpPr txBox="1"/>
          <p:nvPr/>
        </p:nvSpPr>
        <p:spPr>
          <a:xfrm>
            <a:off x="14090069"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54,338</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z=3.275, final=-2.016</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RobinRose, OneInAGillian, 1:1, e-values: 2e-71, 3e-61</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Pepe25, Tempo, 3:2, 1:1, e-values: 7e-77, 1e-76</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the most annotated start is 10.</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-4 bp overlap, no gap</a:t>
            </a:r>
            <a:endParaRPr b="0" i="0" sz="1400" u="none" cap="none" strike="noStrike">
              <a:solidFill>
                <a:srgbClr val="0000FF"/>
              </a:solidFill>
              <a:latin typeface="Arial"/>
              <a:ea typeface="Arial"/>
              <a:cs typeface="Arial"/>
              <a:sym typeface="Arial"/>
            </a:endParaRPr>
          </a:p>
        </p:txBody>
      </p:sp>
      <p:sp>
        <p:nvSpPr>
          <p:cNvPr id="2616" name="Google Shape;2616;g222b3446167_0_101"/>
          <p:cNvSpPr txBox="1"/>
          <p:nvPr/>
        </p:nvSpPr>
        <p:spPr>
          <a:xfrm>
            <a:off x="28720473"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Pepe25_86 and RobinRose_93. Located both up and downstream of genes with no known function. CandC at top.</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Pepe25_86, NKF, NCBI, e=7e-77/RobinRose_93, NKF, PhagesDB, e=2e-71.</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under prob of 75%.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p:txBody>
      </p:sp>
      <p:pic>
        <p:nvPicPr>
          <p:cNvPr id="2617" name="Google Shape;2617;g222b3446167_0_101"/>
          <p:cNvPicPr preferRelativeResize="0"/>
          <p:nvPr/>
        </p:nvPicPr>
        <p:blipFill rotWithShape="1">
          <a:blip r:embed="rId4">
            <a:alphaModFix/>
          </a:blip>
          <a:srcRect b="0" l="0" r="0" t="0"/>
          <a:stretch/>
        </p:blipFill>
        <p:spPr>
          <a:xfrm>
            <a:off x="1108363" y="5429168"/>
            <a:ext cx="5638800" cy="876300"/>
          </a:xfrm>
          <a:prstGeom prst="rect">
            <a:avLst/>
          </a:prstGeom>
          <a:noFill/>
          <a:ln>
            <a:noFill/>
          </a:ln>
        </p:spPr>
      </p:pic>
      <p:pic>
        <p:nvPicPr>
          <p:cNvPr id="2618" name="Google Shape;2618;g222b3446167_0_101"/>
          <p:cNvPicPr preferRelativeResize="0"/>
          <p:nvPr/>
        </p:nvPicPr>
        <p:blipFill rotWithShape="1">
          <a:blip r:embed="rId5">
            <a:alphaModFix/>
          </a:blip>
          <a:srcRect b="0" l="0" r="0" t="0"/>
          <a:stretch/>
        </p:blipFill>
        <p:spPr>
          <a:xfrm>
            <a:off x="1108381" y="7774828"/>
            <a:ext cx="2447824" cy="2177425"/>
          </a:xfrm>
          <a:prstGeom prst="rect">
            <a:avLst/>
          </a:prstGeom>
          <a:noFill/>
          <a:ln>
            <a:noFill/>
          </a:ln>
        </p:spPr>
      </p:pic>
      <p:pic>
        <p:nvPicPr>
          <p:cNvPr id="2619" name="Google Shape;2619;g222b3446167_0_101"/>
          <p:cNvPicPr preferRelativeResize="0"/>
          <p:nvPr/>
        </p:nvPicPr>
        <p:blipFill rotWithShape="1">
          <a:blip r:embed="rId6">
            <a:alphaModFix/>
          </a:blip>
          <a:srcRect b="0" l="0" r="0" t="0"/>
          <a:stretch/>
        </p:blipFill>
        <p:spPr>
          <a:xfrm>
            <a:off x="768928" y="12473676"/>
            <a:ext cx="7130080" cy="701925"/>
          </a:xfrm>
          <a:prstGeom prst="rect">
            <a:avLst/>
          </a:prstGeom>
          <a:noFill/>
          <a:ln>
            <a:noFill/>
          </a:ln>
        </p:spPr>
      </p:pic>
      <p:pic>
        <p:nvPicPr>
          <p:cNvPr id="2620" name="Google Shape;2620;g222b3446167_0_101"/>
          <p:cNvPicPr preferRelativeResize="0"/>
          <p:nvPr/>
        </p:nvPicPr>
        <p:blipFill rotWithShape="1">
          <a:blip r:embed="rId7">
            <a:alphaModFix/>
          </a:blip>
          <a:srcRect b="0" l="0" r="0" t="0"/>
          <a:stretch/>
        </p:blipFill>
        <p:spPr>
          <a:xfrm>
            <a:off x="768925" y="13574547"/>
            <a:ext cx="11269867" cy="549522"/>
          </a:xfrm>
          <a:prstGeom prst="rect">
            <a:avLst/>
          </a:prstGeom>
          <a:noFill/>
          <a:ln>
            <a:noFill/>
          </a:ln>
        </p:spPr>
      </p:pic>
      <p:pic>
        <p:nvPicPr>
          <p:cNvPr id="2621" name="Google Shape;2621;g222b3446167_0_101"/>
          <p:cNvPicPr preferRelativeResize="0"/>
          <p:nvPr/>
        </p:nvPicPr>
        <p:blipFill rotWithShape="1">
          <a:blip r:embed="rId8">
            <a:alphaModFix/>
          </a:blip>
          <a:srcRect b="0" l="0" r="0" t="0"/>
          <a:stretch/>
        </p:blipFill>
        <p:spPr>
          <a:xfrm>
            <a:off x="14665338" y="12722197"/>
            <a:ext cx="5181600" cy="1352550"/>
          </a:xfrm>
          <a:prstGeom prst="rect">
            <a:avLst/>
          </a:prstGeom>
          <a:noFill/>
          <a:ln>
            <a:noFill/>
          </a:ln>
        </p:spPr>
      </p:pic>
      <p:pic>
        <p:nvPicPr>
          <p:cNvPr id="2622" name="Google Shape;2622;g222b3446167_0_101"/>
          <p:cNvPicPr preferRelativeResize="0"/>
          <p:nvPr/>
        </p:nvPicPr>
        <p:blipFill rotWithShape="1">
          <a:blip r:embed="rId9">
            <a:alphaModFix/>
          </a:blip>
          <a:srcRect b="0" l="0" r="0" t="0"/>
          <a:stretch/>
        </p:blipFill>
        <p:spPr>
          <a:xfrm>
            <a:off x="14620088" y="14556747"/>
            <a:ext cx="5153025" cy="1362075"/>
          </a:xfrm>
          <a:prstGeom prst="rect">
            <a:avLst/>
          </a:prstGeom>
          <a:noFill/>
          <a:ln>
            <a:noFill/>
          </a:ln>
        </p:spPr>
      </p:pic>
      <p:pic>
        <p:nvPicPr>
          <p:cNvPr id="2623" name="Google Shape;2623;g222b3446167_0_101"/>
          <p:cNvPicPr preferRelativeResize="0"/>
          <p:nvPr/>
        </p:nvPicPr>
        <p:blipFill rotWithShape="1">
          <a:blip r:embed="rId10">
            <a:alphaModFix/>
          </a:blip>
          <a:srcRect b="0" l="0" r="0" t="0"/>
          <a:stretch/>
        </p:blipFill>
        <p:spPr>
          <a:xfrm>
            <a:off x="20422213" y="12412634"/>
            <a:ext cx="6210300" cy="1971675"/>
          </a:xfrm>
          <a:prstGeom prst="rect">
            <a:avLst/>
          </a:prstGeom>
          <a:noFill/>
          <a:ln>
            <a:noFill/>
          </a:ln>
        </p:spPr>
      </p:pic>
      <p:pic>
        <p:nvPicPr>
          <p:cNvPr id="2624" name="Google Shape;2624;g222b3446167_0_101"/>
          <p:cNvPicPr preferRelativeResize="0"/>
          <p:nvPr/>
        </p:nvPicPr>
        <p:blipFill rotWithShape="1">
          <a:blip r:embed="rId11">
            <a:alphaModFix/>
          </a:blip>
          <a:srcRect b="0" l="0" r="0" t="0"/>
          <a:stretch/>
        </p:blipFill>
        <p:spPr>
          <a:xfrm>
            <a:off x="20303151" y="14418634"/>
            <a:ext cx="6448425" cy="2257425"/>
          </a:xfrm>
          <a:prstGeom prst="rect">
            <a:avLst/>
          </a:prstGeom>
          <a:noFill/>
          <a:ln>
            <a:noFill/>
          </a:ln>
        </p:spPr>
      </p:pic>
      <p:pic>
        <p:nvPicPr>
          <p:cNvPr id="2625" name="Google Shape;2625;g222b3446167_0_101"/>
          <p:cNvPicPr preferRelativeResize="0"/>
          <p:nvPr/>
        </p:nvPicPr>
        <p:blipFill rotWithShape="1">
          <a:blip r:embed="rId12">
            <a:alphaModFix/>
          </a:blip>
          <a:srcRect b="0" l="0" r="0" t="0"/>
          <a:stretch/>
        </p:blipFill>
        <p:spPr>
          <a:xfrm>
            <a:off x="15023138" y="17802284"/>
            <a:ext cx="7200900" cy="2114550"/>
          </a:xfrm>
          <a:prstGeom prst="rect">
            <a:avLst/>
          </a:prstGeom>
          <a:noFill/>
          <a:ln>
            <a:noFill/>
          </a:ln>
        </p:spPr>
      </p:pic>
      <p:pic>
        <p:nvPicPr>
          <p:cNvPr id="2626" name="Google Shape;2626;g222b3446167_0_101"/>
          <p:cNvPicPr preferRelativeResize="0"/>
          <p:nvPr/>
        </p:nvPicPr>
        <p:blipFill rotWithShape="1">
          <a:blip r:embed="rId13">
            <a:alphaModFix/>
          </a:blip>
          <a:srcRect b="0" l="0" r="0" t="0"/>
          <a:stretch/>
        </p:blipFill>
        <p:spPr>
          <a:xfrm>
            <a:off x="22224038" y="18345209"/>
            <a:ext cx="5772150" cy="1028700"/>
          </a:xfrm>
          <a:prstGeom prst="rect">
            <a:avLst/>
          </a:prstGeom>
          <a:noFill/>
          <a:ln>
            <a:noFill/>
          </a:ln>
        </p:spPr>
      </p:pic>
      <p:pic>
        <p:nvPicPr>
          <p:cNvPr id="2627" name="Google Shape;2627;g222b3446167_0_101"/>
          <p:cNvPicPr preferRelativeResize="0"/>
          <p:nvPr/>
        </p:nvPicPr>
        <p:blipFill rotWithShape="1">
          <a:blip r:embed="rId14">
            <a:alphaModFix/>
          </a:blip>
          <a:srcRect b="0" l="0" r="0" t="0"/>
          <a:stretch/>
        </p:blipFill>
        <p:spPr>
          <a:xfrm>
            <a:off x="32964663" y="9613447"/>
            <a:ext cx="5245116" cy="3554830"/>
          </a:xfrm>
          <a:prstGeom prst="rect">
            <a:avLst/>
          </a:prstGeom>
          <a:noFill/>
          <a:ln>
            <a:noFill/>
          </a:ln>
        </p:spPr>
      </p:pic>
      <p:pic>
        <p:nvPicPr>
          <p:cNvPr id="2628" name="Google Shape;2628;g222b3446167_0_101"/>
          <p:cNvPicPr preferRelativeResize="0"/>
          <p:nvPr/>
        </p:nvPicPr>
        <p:blipFill rotWithShape="1">
          <a:blip r:embed="rId6">
            <a:alphaModFix/>
          </a:blip>
          <a:srcRect b="0" l="0" r="0" t="0"/>
          <a:stretch/>
        </p:blipFill>
        <p:spPr>
          <a:xfrm>
            <a:off x="31079703" y="14847926"/>
            <a:ext cx="7130080" cy="701925"/>
          </a:xfrm>
          <a:prstGeom prst="rect">
            <a:avLst/>
          </a:prstGeom>
          <a:noFill/>
          <a:ln>
            <a:noFill/>
          </a:ln>
        </p:spPr>
      </p:pic>
      <p:pic>
        <p:nvPicPr>
          <p:cNvPr id="2629" name="Google Shape;2629;g222b3446167_0_101"/>
          <p:cNvPicPr preferRelativeResize="0"/>
          <p:nvPr/>
        </p:nvPicPr>
        <p:blipFill rotWithShape="1">
          <a:blip r:embed="rId7">
            <a:alphaModFix/>
          </a:blip>
          <a:srcRect b="0" l="0" r="0" t="0"/>
          <a:stretch/>
        </p:blipFill>
        <p:spPr>
          <a:xfrm>
            <a:off x="29315850" y="16021172"/>
            <a:ext cx="11269867" cy="549522"/>
          </a:xfrm>
          <a:prstGeom prst="rect">
            <a:avLst/>
          </a:prstGeom>
          <a:noFill/>
          <a:ln>
            <a:noFill/>
          </a:ln>
        </p:spPr>
      </p:pic>
      <p:pic>
        <p:nvPicPr>
          <p:cNvPr id="2630" name="Google Shape;2630;g222b3446167_0_101"/>
          <p:cNvPicPr preferRelativeResize="0"/>
          <p:nvPr/>
        </p:nvPicPr>
        <p:blipFill rotWithShape="1">
          <a:blip r:embed="rId15">
            <a:alphaModFix/>
          </a:blip>
          <a:srcRect b="0" l="0" r="0" t="0"/>
          <a:stretch/>
        </p:blipFill>
        <p:spPr>
          <a:xfrm>
            <a:off x="30274001" y="18370722"/>
            <a:ext cx="10626437" cy="2379398"/>
          </a:xfrm>
          <a:prstGeom prst="rect">
            <a:avLst/>
          </a:prstGeom>
          <a:noFill/>
          <a:ln>
            <a:noFill/>
          </a:ln>
        </p:spPr>
      </p:pic>
      <p:pic>
        <p:nvPicPr>
          <p:cNvPr id="2631" name="Google Shape;2631;g222b3446167_0_101"/>
          <p:cNvPicPr preferRelativeResize="0"/>
          <p:nvPr/>
        </p:nvPicPr>
        <p:blipFill rotWithShape="1">
          <a:blip r:embed="rId16">
            <a:alphaModFix/>
          </a:blip>
          <a:srcRect b="0" l="0" r="0" t="0"/>
          <a:stretch/>
        </p:blipFill>
        <p:spPr>
          <a:xfrm>
            <a:off x="15023138" y="6554522"/>
            <a:ext cx="10626435" cy="1897197"/>
          </a:xfrm>
          <a:prstGeom prst="rect">
            <a:avLst/>
          </a:prstGeom>
          <a:noFill/>
          <a:ln>
            <a:noFill/>
          </a:ln>
        </p:spPr>
      </p:pic>
      <p:sp>
        <p:nvSpPr>
          <p:cNvPr id="2632" name="Google Shape;2632;g222b3446167_0_101"/>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7" name="Shape 2637"/>
        <p:cNvGrpSpPr/>
        <p:nvPr/>
      </p:nvGrpSpPr>
      <p:grpSpPr>
        <a:xfrm>
          <a:off x="0" y="0"/>
          <a:ext cx="0" cy="0"/>
          <a:chOff x="0" y="0"/>
          <a:chExt cx="0" cy="0"/>
        </a:xfrm>
      </p:grpSpPr>
      <p:sp>
        <p:nvSpPr>
          <p:cNvPr id="2638" name="Google Shape;2638;g222b3446623_0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#92</a:t>
            </a:r>
            <a:r>
              <a:rPr lang="en-US" sz="10080"/>
              <a:t>	Start:	</a:t>
            </a:r>
            <a:r>
              <a:rPr lang="en-US" sz="10080">
                <a:solidFill>
                  <a:srgbClr val="0B5394"/>
                </a:solidFill>
                <a:highlight>
                  <a:srgbClr val="FFFF00"/>
                </a:highlight>
              </a:rPr>
              <a:t>54736</a:t>
            </a:r>
            <a:r>
              <a:rPr lang="en-US" sz="10080"/>
              <a:t>	Stop: </a:t>
            </a:r>
            <a:r>
              <a:rPr lang="en-US" sz="10080">
                <a:solidFill>
                  <a:srgbClr val="0B5394"/>
                </a:solidFill>
              </a:rPr>
              <a:t>54335</a:t>
            </a:r>
            <a:r>
              <a:rPr lang="en-US" sz="10080"/>
              <a:t>	</a:t>
            </a:r>
            <a:br>
              <a:rPr lang="en-US" sz="10080"/>
            </a:br>
            <a:r>
              <a:rPr lang="en-US" sz="6480"/>
              <a:t>*</a:t>
            </a:r>
            <a:r>
              <a:rPr lang="en-US" sz="7200"/>
              <a:t>Highlight start if changed from original call*</a:t>
            </a:r>
            <a:endParaRPr sz="10080"/>
          </a:p>
        </p:txBody>
      </p:sp>
      <p:sp>
        <p:nvSpPr>
          <p:cNvPr id="2639" name="Google Shape;2639;g222b3446623_0_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 </a:t>
            </a:r>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Tempo high similarity</a:t>
            </a:r>
            <a:endParaRPr sz="4800"/>
          </a:p>
          <a:p>
            <a:pPr indent="-822960" lvl="0" marL="822960" rtl="0" algn="l">
              <a:lnSpc>
                <a:spcPct val="90000"/>
              </a:lnSpc>
              <a:spcBef>
                <a:spcPts val="3600"/>
              </a:spcBef>
              <a:spcAft>
                <a:spcPts val="0"/>
              </a:spcAft>
              <a:buSzPts val="4800"/>
              <a:buChar char="•"/>
            </a:pPr>
            <a:r>
              <a:rPr lang="en-US" sz="4800"/>
              <a:t>Original</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New</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Original</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New</a:t>
            </a:r>
            <a:endParaRPr sz="4800"/>
          </a:p>
        </p:txBody>
      </p:sp>
      <p:sp>
        <p:nvSpPr>
          <p:cNvPr id="2640" name="Google Shape;2640;g222b3446623_0_0"/>
          <p:cNvSpPr txBox="1"/>
          <p:nvPr/>
        </p:nvSpPr>
        <p:spPr>
          <a:xfrm>
            <a:off x="13133969" y="3122745"/>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For original start- not best, z= 1.981, final= -4.800</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For changed start- best z-2.173 and best final–4.608</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Marcie- Evalue: 1e-78, 1:1, 61:61, 121:121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Tempo- Evalue: 6e-74, 1:1, 61:61, 121:121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New:																Original:</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annotated start but doesn’t call it</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 bp gap; original: -1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If gap – is there coding potential there? Check for missing genes!</a:t>
            </a:r>
            <a:endParaRPr b="0" i="0" sz="1400" u="none" cap="none" strike="noStrike">
              <a:solidFill>
                <a:srgbClr val="000000"/>
              </a:solidFill>
              <a:latin typeface="Arial"/>
              <a:ea typeface="Arial"/>
              <a:cs typeface="Arial"/>
              <a:sym typeface="Arial"/>
            </a:endParaRPr>
          </a:p>
        </p:txBody>
      </p:sp>
      <p:sp>
        <p:nvSpPr>
          <p:cNvPr id="2641" name="Google Shape;2641;g222b3446623_0_0"/>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Kelcole_90 and Tempo_92,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Kelcole_90, e= 2e-73,  function unknown, phagesdb;  Phage Tempo, hypothetical protein, e= 2e-92,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 PF18340.4, prob= 68.94, E= 25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642" name="Google Shape;2642;g222b3446623_0_0"/>
          <p:cNvPicPr preferRelativeResize="0"/>
          <p:nvPr/>
        </p:nvPicPr>
        <p:blipFill rotWithShape="1">
          <a:blip r:embed="rId4">
            <a:alphaModFix/>
          </a:blip>
          <a:srcRect b="0" l="0" r="0" t="0"/>
          <a:stretch/>
        </p:blipFill>
        <p:spPr>
          <a:xfrm>
            <a:off x="8025863" y="4471618"/>
            <a:ext cx="5648325" cy="685800"/>
          </a:xfrm>
          <a:prstGeom prst="rect">
            <a:avLst/>
          </a:prstGeom>
          <a:noFill/>
          <a:ln>
            <a:noFill/>
          </a:ln>
        </p:spPr>
      </p:pic>
      <p:pic>
        <p:nvPicPr>
          <p:cNvPr id="2643" name="Google Shape;2643;g222b3446623_0_0"/>
          <p:cNvPicPr preferRelativeResize="0"/>
          <p:nvPr/>
        </p:nvPicPr>
        <p:blipFill rotWithShape="1">
          <a:blip r:embed="rId5">
            <a:alphaModFix/>
          </a:blip>
          <a:srcRect b="0" l="0" r="0" t="0"/>
          <a:stretch/>
        </p:blipFill>
        <p:spPr>
          <a:xfrm>
            <a:off x="768924" y="6545175"/>
            <a:ext cx="2838432" cy="3009900"/>
          </a:xfrm>
          <a:prstGeom prst="rect">
            <a:avLst/>
          </a:prstGeom>
          <a:noFill/>
          <a:ln>
            <a:noFill/>
          </a:ln>
        </p:spPr>
      </p:pic>
      <p:pic>
        <p:nvPicPr>
          <p:cNvPr id="2644" name="Google Shape;2644;g222b3446623_0_0"/>
          <p:cNvPicPr preferRelativeResize="0"/>
          <p:nvPr/>
        </p:nvPicPr>
        <p:blipFill rotWithShape="1">
          <a:blip r:embed="rId6">
            <a:alphaModFix/>
          </a:blip>
          <a:srcRect b="0" l="0" r="0" t="0"/>
          <a:stretch/>
        </p:blipFill>
        <p:spPr>
          <a:xfrm>
            <a:off x="15156897" y="6749822"/>
            <a:ext cx="7000750" cy="2593651"/>
          </a:xfrm>
          <a:prstGeom prst="rect">
            <a:avLst/>
          </a:prstGeom>
          <a:noFill/>
          <a:ln>
            <a:noFill/>
          </a:ln>
        </p:spPr>
      </p:pic>
      <p:pic>
        <p:nvPicPr>
          <p:cNvPr id="2645" name="Google Shape;2645;g222b3446623_0_0"/>
          <p:cNvPicPr preferRelativeResize="0"/>
          <p:nvPr/>
        </p:nvPicPr>
        <p:blipFill rotWithShape="1">
          <a:blip r:embed="rId7">
            <a:alphaModFix/>
          </a:blip>
          <a:srcRect b="0" l="0" r="0" t="0"/>
          <a:stretch/>
        </p:blipFill>
        <p:spPr>
          <a:xfrm>
            <a:off x="20753263" y="17080138"/>
            <a:ext cx="5991225" cy="1362075"/>
          </a:xfrm>
          <a:prstGeom prst="rect">
            <a:avLst/>
          </a:prstGeom>
          <a:noFill/>
          <a:ln>
            <a:noFill/>
          </a:ln>
        </p:spPr>
      </p:pic>
      <p:pic>
        <p:nvPicPr>
          <p:cNvPr id="2646" name="Google Shape;2646;g222b3446623_0_0"/>
          <p:cNvPicPr preferRelativeResize="0"/>
          <p:nvPr/>
        </p:nvPicPr>
        <p:blipFill rotWithShape="1">
          <a:blip r:embed="rId8">
            <a:alphaModFix/>
          </a:blip>
          <a:srcRect b="0" l="0" r="0" t="0"/>
          <a:stretch/>
        </p:blipFill>
        <p:spPr>
          <a:xfrm>
            <a:off x="37883138" y="8515568"/>
            <a:ext cx="2321937" cy="3602182"/>
          </a:xfrm>
          <a:prstGeom prst="rect">
            <a:avLst/>
          </a:prstGeom>
          <a:noFill/>
          <a:ln>
            <a:noFill/>
          </a:ln>
        </p:spPr>
      </p:pic>
      <p:pic>
        <p:nvPicPr>
          <p:cNvPr id="2647" name="Google Shape;2647;g222b3446623_0_0"/>
          <p:cNvPicPr preferRelativeResize="0"/>
          <p:nvPr/>
        </p:nvPicPr>
        <p:blipFill rotWithShape="1">
          <a:blip r:embed="rId9">
            <a:alphaModFix/>
          </a:blip>
          <a:srcRect b="0" l="0" r="0" t="0"/>
          <a:stretch/>
        </p:blipFill>
        <p:spPr>
          <a:xfrm>
            <a:off x="29288503" y="15015674"/>
            <a:ext cx="12904791" cy="1362075"/>
          </a:xfrm>
          <a:prstGeom prst="rect">
            <a:avLst/>
          </a:prstGeom>
          <a:noFill/>
          <a:ln>
            <a:noFill/>
          </a:ln>
        </p:spPr>
      </p:pic>
      <p:pic>
        <p:nvPicPr>
          <p:cNvPr id="2648" name="Google Shape;2648;g222b3446623_0_0"/>
          <p:cNvPicPr preferRelativeResize="0"/>
          <p:nvPr/>
        </p:nvPicPr>
        <p:blipFill rotWithShape="1">
          <a:blip r:embed="rId10">
            <a:alphaModFix/>
          </a:blip>
          <a:srcRect b="0" l="0" r="0" t="0"/>
          <a:stretch/>
        </p:blipFill>
        <p:spPr>
          <a:xfrm>
            <a:off x="30511638" y="13814961"/>
            <a:ext cx="8658225" cy="971550"/>
          </a:xfrm>
          <a:prstGeom prst="rect">
            <a:avLst/>
          </a:prstGeom>
          <a:noFill/>
          <a:ln>
            <a:noFill/>
          </a:ln>
        </p:spPr>
      </p:pic>
      <p:pic>
        <p:nvPicPr>
          <p:cNvPr id="2649" name="Google Shape;2649;g222b3446623_0_0"/>
          <p:cNvPicPr preferRelativeResize="0"/>
          <p:nvPr/>
        </p:nvPicPr>
        <p:blipFill rotWithShape="1">
          <a:blip r:embed="rId11">
            <a:alphaModFix/>
          </a:blip>
          <a:srcRect b="0" l="0" r="0" t="0"/>
          <a:stretch/>
        </p:blipFill>
        <p:spPr>
          <a:xfrm>
            <a:off x="29638406" y="21259194"/>
            <a:ext cx="4675594" cy="2825275"/>
          </a:xfrm>
          <a:prstGeom prst="rect">
            <a:avLst/>
          </a:prstGeom>
          <a:noFill/>
          <a:ln>
            <a:noFill/>
          </a:ln>
        </p:spPr>
      </p:pic>
      <p:pic>
        <p:nvPicPr>
          <p:cNvPr id="2650" name="Google Shape;2650;g222b3446623_0_0"/>
          <p:cNvPicPr preferRelativeResize="0"/>
          <p:nvPr/>
        </p:nvPicPr>
        <p:blipFill rotWithShape="1">
          <a:blip r:embed="rId12">
            <a:alphaModFix/>
          </a:blip>
          <a:srcRect b="0" l="0" r="0" t="0"/>
          <a:stretch/>
        </p:blipFill>
        <p:spPr>
          <a:xfrm>
            <a:off x="29092985" y="18539581"/>
            <a:ext cx="3674853" cy="2514600"/>
          </a:xfrm>
          <a:prstGeom prst="rect">
            <a:avLst/>
          </a:prstGeom>
          <a:noFill/>
          <a:ln>
            <a:noFill/>
          </a:ln>
        </p:spPr>
      </p:pic>
      <p:pic>
        <p:nvPicPr>
          <p:cNvPr id="2651" name="Google Shape;2651;g222b3446623_0_0"/>
          <p:cNvPicPr preferRelativeResize="0"/>
          <p:nvPr/>
        </p:nvPicPr>
        <p:blipFill rotWithShape="1">
          <a:blip r:embed="rId13">
            <a:alphaModFix/>
          </a:blip>
          <a:srcRect b="0" l="0" r="0" t="0"/>
          <a:stretch/>
        </p:blipFill>
        <p:spPr>
          <a:xfrm>
            <a:off x="29638400" y="25329665"/>
            <a:ext cx="3105150" cy="371475"/>
          </a:xfrm>
          <a:prstGeom prst="rect">
            <a:avLst/>
          </a:prstGeom>
          <a:noFill/>
          <a:ln>
            <a:noFill/>
          </a:ln>
        </p:spPr>
      </p:pic>
      <p:sp>
        <p:nvSpPr>
          <p:cNvPr id="2652" name="Google Shape;2652;g222b3446623_0_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pic>
        <p:nvPicPr>
          <p:cNvPr id="2653" name="Google Shape;2653;g222b3446623_0_0"/>
          <p:cNvPicPr preferRelativeResize="0"/>
          <p:nvPr/>
        </p:nvPicPr>
        <p:blipFill rotWithShape="1">
          <a:blip r:embed="rId14">
            <a:alphaModFix/>
          </a:blip>
          <a:srcRect b="0" l="0" r="0" t="0"/>
          <a:stretch/>
        </p:blipFill>
        <p:spPr>
          <a:xfrm>
            <a:off x="13133971" y="14538952"/>
            <a:ext cx="2838425" cy="1504944"/>
          </a:xfrm>
          <a:prstGeom prst="rect">
            <a:avLst/>
          </a:prstGeom>
          <a:noFill/>
          <a:ln>
            <a:noFill/>
          </a:ln>
        </p:spPr>
      </p:pic>
      <p:pic>
        <p:nvPicPr>
          <p:cNvPr id="2654" name="Google Shape;2654;g222b3446623_0_0"/>
          <p:cNvPicPr preferRelativeResize="0"/>
          <p:nvPr/>
        </p:nvPicPr>
        <p:blipFill rotWithShape="1">
          <a:blip r:embed="rId15">
            <a:alphaModFix/>
          </a:blip>
          <a:srcRect b="0" l="0" r="0" t="0"/>
          <a:stretch/>
        </p:blipFill>
        <p:spPr>
          <a:xfrm>
            <a:off x="15972400" y="14432709"/>
            <a:ext cx="3674849" cy="1717441"/>
          </a:xfrm>
          <a:prstGeom prst="rect">
            <a:avLst/>
          </a:prstGeom>
          <a:noFill/>
          <a:ln>
            <a:noFill/>
          </a:ln>
        </p:spPr>
      </p:pic>
      <p:pic>
        <p:nvPicPr>
          <p:cNvPr id="2655" name="Google Shape;2655;g222b3446623_0_0"/>
          <p:cNvPicPr preferRelativeResize="0"/>
          <p:nvPr/>
        </p:nvPicPr>
        <p:blipFill rotWithShape="1">
          <a:blip r:embed="rId16">
            <a:alphaModFix/>
          </a:blip>
          <a:srcRect b="0" l="0" r="0" t="0"/>
          <a:stretch/>
        </p:blipFill>
        <p:spPr>
          <a:xfrm>
            <a:off x="560325" y="20699450"/>
            <a:ext cx="10422600" cy="1362075"/>
          </a:xfrm>
          <a:prstGeom prst="rect">
            <a:avLst/>
          </a:prstGeom>
          <a:noFill/>
          <a:ln>
            <a:noFill/>
          </a:ln>
        </p:spPr>
      </p:pic>
      <p:pic>
        <p:nvPicPr>
          <p:cNvPr id="2656" name="Google Shape;2656;g222b3446623_0_0"/>
          <p:cNvPicPr preferRelativeResize="0"/>
          <p:nvPr/>
        </p:nvPicPr>
        <p:blipFill rotWithShape="1">
          <a:blip r:embed="rId17">
            <a:alphaModFix/>
          </a:blip>
          <a:srcRect b="0" l="0" r="0" t="0"/>
          <a:stretch/>
        </p:blipFill>
        <p:spPr>
          <a:xfrm>
            <a:off x="255525" y="15314451"/>
            <a:ext cx="11766011" cy="1362075"/>
          </a:xfrm>
          <a:prstGeom prst="rect">
            <a:avLst/>
          </a:prstGeom>
          <a:noFill/>
          <a:ln>
            <a:noFill/>
          </a:ln>
        </p:spPr>
      </p:pic>
      <p:pic>
        <p:nvPicPr>
          <p:cNvPr id="2657" name="Google Shape;2657;g222b3446623_0_0"/>
          <p:cNvPicPr preferRelativeResize="0"/>
          <p:nvPr/>
        </p:nvPicPr>
        <p:blipFill rotWithShape="1">
          <a:blip r:embed="rId18">
            <a:alphaModFix/>
          </a:blip>
          <a:srcRect b="0" l="0" r="0" t="0"/>
          <a:stretch/>
        </p:blipFill>
        <p:spPr>
          <a:xfrm>
            <a:off x="33407675" y="17776453"/>
            <a:ext cx="8658226" cy="2084036"/>
          </a:xfrm>
          <a:prstGeom prst="rect">
            <a:avLst/>
          </a:prstGeom>
          <a:noFill/>
          <a:ln>
            <a:noFill/>
          </a:ln>
        </p:spPr>
      </p:pic>
      <p:pic>
        <p:nvPicPr>
          <p:cNvPr id="2658" name="Google Shape;2658;g222b3446623_0_0"/>
          <p:cNvPicPr preferRelativeResize="0"/>
          <p:nvPr/>
        </p:nvPicPr>
        <p:blipFill rotWithShape="1">
          <a:blip r:embed="rId19">
            <a:alphaModFix/>
          </a:blip>
          <a:srcRect b="0" l="0" r="0" t="0"/>
          <a:stretch/>
        </p:blipFill>
        <p:spPr>
          <a:xfrm>
            <a:off x="34096176" y="20362709"/>
            <a:ext cx="8458200" cy="2352675"/>
          </a:xfrm>
          <a:prstGeom prst="rect">
            <a:avLst/>
          </a:prstGeom>
          <a:noFill/>
          <a:ln>
            <a:noFill/>
          </a:ln>
        </p:spPr>
      </p:pic>
      <p:pic>
        <p:nvPicPr>
          <p:cNvPr id="2659" name="Google Shape;2659;g222b3446623_0_0"/>
          <p:cNvPicPr preferRelativeResize="0"/>
          <p:nvPr/>
        </p:nvPicPr>
        <p:blipFill rotWithShape="1">
          <a:blip r:embed="rId20">
            <a:alphaModFix/>
          </a:blip>
          <a:srcRect b="0" l="0" r="0" t="0"/>
          <a:stretch/>
        </p:blipFill>
        <p:spPr>
          <a:xfrm>
            <a:off x="34005689" y="23891409"/>
            <a:ext cx="8639175" cy="3248025"/>
          </a:xfrm>
          <a:prstGeom prst="rect">
            <a:avLst/>
          </a:prstGeom>
          <a:noFill/>
          <a:ln>
            <a:noFill/>
          </a:ln>
        </p:spPr>
      </p:pic>
      <p:pic>
        <p:nvPicPr>
          <p:cNvPr id="2660" name="Google Shape;2660;g222b3446623_0_0"/>
          <p:cNvPicPr preferRelativeResize="0"/>
          <p:nvPr/>
        </p:nvPicPr>
        <p:blipFill rotWithShape="1">
          <a:blip r:embed="rId21">
            <a:alphaModFix/>
          </a:blip>
          <a:srcRect b="0" l="0" r="0" t="0"/>
          <a:stretch/>
        </p:blipFill>
        <p:spPr>
          <a:xfrm>
            <a:off x="20800889" y="18918122"/>
            <a:ext cx="5895975" cy="781050"/>
          </a:xfrm>
          <a:prstGeom prst="rect">
            <a:avLst/>
          </a:prstGeom>
          <a:noFill/>
          <a:ln>
            <a:noFill/>
          </a:ln>
        </p:spPr>
      </p:pic>
      <p:pic>
        <p:nvPicPr>
          <p:cNvPr id="2661" name="Google Shape;2661;g222b3446623_0_0"/>
          <p:cNvPicPr preferRelativeResize="0"/>
          <p:nvPr/>
        </p:nvPicPr>
        <p:blipFill rotWithShape="1">
          <a:blip r:embed="rId22">
            <a:alphaModFix/>
          </a:blip>
          <a:srcRect b="0" l="0" r="0" t="0"/>
          <a:stretch/>
        </p:blipFill>
        <p:spPr>
          <a:xfrm>
            <a:off x="15156900" y="17080150"/>
            <a:ext cx="3425808" cy="3009900"/>
          </a:xfrm>
          <a:prstGeom prst="rect">
            <a:avLst/>
          </a:prstGeom>
          <a:noFill/>
          <a:ln>
            <a:noFill/>
          </a:ln>
        </p:spPr>
      </p:pic>
      <p:pic>
        <p:nvPicPr>
          <p:cNvPr id="2662" name="Google Shape;2662;g222b3446623_0_0"/>
          <p:cNvPicPr preferRelativeResize="0"/>
          <p:nvPr/>
        </p:nvPicPr>
        <p:blipFill rotWithShape="1">
          <a:blip r:embed="rId23">
            <a:alphaModFix/>
          </a:blip>
          <a:srcRect b="0" l="0" r="0" t="0"/>
          <a:stretch/>
        </p:blipFill>
        <p:spPr>
          <a:xfrm>
            <a:off x="560326" y="18543097"/>
            <a:ext cx="5667375" cy="971550"/>
          </a:xfrm>
          <a:prstGeom prst="rect">
            <a:avLst/>
          </a:prstGeom>
          <a:noFill/>
          <a:ln>
            <a:noFill/>
          </a:ln>
        </p:spPr>
      </p:pic>
      <p:pic>
        <p:nvPicPr>
          <p:cNvPr id="2663" name="Google Shape;2663;g222b3446623_0_0"/>
          <p:cNvPicPr preferRelativeResize="0"/>
          <p:nvPr/>
        </p:nvPicPr>
        <p:blipFill rotWithShape="1">
          <a:blip r:embed="rId24">
            <a:alphaModFix/>
          </a:blip>
          <a:srcRect b="0" l="0" r="0" t="0"/>
          <a:stretch/>
        </p:blipFill>
        <p:spPr>
          <a:xfrm>
            <a:off x="20176337" y="14334035"/>
            <a:ext cx="3425800" cy="1709865"/>
          </a:xfrm>
          <a:prstGeom prst="rect">
            <a:avLst/>
          </a:prstGeom>
          <a:noFill/>
          <a:ln>
            <a:noFill/>
          </a:ln>
        </p:spPr>
      </p:pic>
      <p:pic>
        <p:nvPicPr>
          <p:cNvPr id="2664" name="Google Shape;2664;g222b3446623_0_0"/>
          <p:cNvPicPr preferRelativeResize="0"/>
          <p:nvPr/>
        </p:nvPicPr>
        <p:blipFill rotWithShape="1">
          <a:blip r:embed="rId25">
            <a:alphaModFix/>
          </a:blip>
          <a:srcRect b="0" l="0" r="0" t="0"/>
          <a:stretch/>
        </p:blipFill>
        <p:spPr>
          <a:xfrm>
            <a:off x="-5276" y="12556975"/>
            <a:ext cx="9353097" cy="971550"/>
          </a:xfrm>
          <a:prstGeom prst="rect">
            <a:avLst/>
          </a:prstGeom>
          <a:noFill/>
          <a:ln>
            <a:noFill/>
          </a:ln>
        </p:spPr>
      </p:pic>
      <p:pic>
        <p:nvPicPr>
          <p:cNvPr id="2665" name="Google Shape;2665;g222b3446623_0_0"/>
          <p:cNvPicPr preferRelativeResize="0"/>
          <p:nvPr/>
        </p:nvPicPr>
        <p:blipFill rotWithShape="1">
          <a:blip r:embed="rId26">
            <a:alphaModFix/>
          </a:blip>
          <a:srcRect b="0" l="0" r="0" t="0"/>
          <a:stretch/>
        </p:blipFill>
        <p:spPr>
          <a:xfrm>
            <a:off x="24151526" y="14386184"/>
            <a:ext cx="3105150" cy="1605554"/>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0" name="Shape 2670"/>
        <p:cNvGrpSpPr/>
        <p:nvPr/>
      </p:nvGrpSpPr>
      <p:grpSpPr>
        <a:xfrm>
          <a:off x="0" y="0"/>
          <a:ext cx="0" cy="0"/>
          <a:chOff x="0" y="0"/>
          <a:chExt cx="0" cy="0"/>
        </a:xfrm>
      </p:grpSpPr>
      <p:sp>
        <p:nvSpPr>
          <p:cNvPr id="2671" name="Google Shape;2671;g222b3446167_1_0"/>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#93 </a:t>
            </a:r>
            <a:r>
              <a:rPr lang="en-US" sz="10080"/>
              <a:t>	Start:	55458	 Stop: 54733		</a:t>
            </a:r>
            <a:br>
              <a:rPr lang="en-US" sz="10080"/>
            </a:br>
            <a:r>
              <a:rPr lang="en-US" sz="6480"/>
              <a:t>*</a:t>
            </a:r>
            <a:r>
              <a:rPr lang="en-US" sz="7200"/>
              <a:t>Highlight start if changed from original call*</a:t>
            </a:r>
            <a:endParaRPr sz="10080"/>
          </a:p>
        </p:txBody>
      </p:sp>
      <p:sp>
        <p:nvSpPr>
          <p:cNvPr id="2672" name="Google Shape;2672;g222b3446167_1_0"/>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Kelcole and RobinRose have high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673" name="Google Shape;2673;g222b3446167_1_0"/>
          <p:cNvPicPr preferRelativeResize="0"/>
          <p:nvPr/>
        </p:nvPicPr>
        <p:blipFill rotWithShape="1">
          <a:blip r:embed="rId3">
            <a:alphaModFix/>
          </a:blip>
          <a:srcRect b="0" l="0" r="0" t="0"/>
          <a:stretch/>
        </p:blipFill>
        <p:spPr>
          <a:xfrm>
            <a:off x="768929" y="5280902"/>
            <a:ext cx="9220626" cy="1109050"/>
          </a:xfrm>
          <a:prstGeom prst="rect">
            <a:avLst/>
          </a:prstGeom>
          <a:noFill/>
          <a:ln>
            <a:noFill/>
          </a:ln>
        </p:spPr>
      </p:pic>
      <p:pic>
        <p:nvPicPr>
          <p:cNvPr id="2674" name="Google Shape;2674;g222b3446167_1_0"/>
          <p:cNvPicPr preferRelativeResize="0"/>
          <p:nvPr/>
        </p:nvPicPr>
        <p:blipFill rotWithShape="1">
          <a:blip r:embed="rId4">
            <a:alphaModFix/>
          </a:blip>
          <a:srcRect b="0" l="0" r="0" t="0"/>
          <a:stretch/>
        </p:blipFill>
        <p:spPr>
          <a:xfrm>
            <a:off x="768927" y="7360751"/>
            <a:ext cx="1483150" cy="2646875"/>
          </a:xfrm>
          <a:prstGeom prst="rect">
            <a:avLst/>
          </a:prstGeom>
          <a:noFill/>
          <a:ln>
            <a:noFill/>
          </a:ln>
        </p:spPr>
      </p:pic>
      <p:pic>
        <p:nvPicPr>
          <p:cNvPr id="2675" name="Google Shape;2675;g222b3446167_1_0"/>
          <p:cNvPicPr preferRelativeResize="0"/>
          <p:nvPr/>
        </p:nvPicPr>
        <p:blipFill rotWithShape="1">
          <a:blip r:embed="rId5">
            <a:alphaModFix/>
          </a:blip>
          <a:srcRect b="0" l="0" r="0" t="0"/>
          <a:stretch/>
        </p:blipFill>
        <p:spPr>
          <a:xfrm>
            <a:off x="2790677" y="7360751"/>
            <a:ext cx="3176250" cy="2646875"/>
          </a:xfrm>
          <a:prstGeom prst="rect">
            <a:avLst/>
          </a:prstGeom>
          <a:noFill/>
          <a:ln>
            <a:noFill/>
          </a:ln>
        </p:spPr>
      </p:pic>
      <p:pic>
        <p:nvPicPr>
          <p:cNvPr id="2676" name="Google Shape;2676;g222b3446167_1_0"/>
          <p:cNvPicPr preferRelativeResize="0"/>
          <p:nvPr/>
        </p:nvPicPr>
        <p:blipFill rotWithShape="1">
          <a:blip r:embed="rId6">
            <a:alphaModFix/>
          </a:blip>
          <a:srcRect b="0" l="0" r="0" t="0"/>
          <a:stretch/>
        </p:blipFill>
        <p:spPr>
          <a:xfrm>
            <a:off x="768929" y="11915027"/>
            <a:ext cx="11259475" cy="1855250"/>
          </a:xfrm>
          <a:prstGeom prst="rect">
            <a:avLst/>
          </a:prstGeom>
          <a:noFill/>
          <a:ln>
            <a:noFill/>
          </a:ln>
        </p:spPr>
      </p:pic>
      <p:pic>
        <p:nvPicPr>
          <p:cNvPr id="2677" name="Google Shape;2677;g222b3446167_1_0"/>
          <p:cNvPicPr preferRelativeResize="0"/>
          <p:nvPr/>
        </p:nvPicPr>
        <p:blipFill rotWithShape="1">
          <a:blip r:embed="rId7">
            <a:alphaModFix/>
          </a:blip>
          <a:srcRect b="0" l="0" r="0" t="0"/>
          <a:stretch/>
        </p:blipFill>
        <p:spPr>
          <a:xfrm>
            <a:off x="768925" y="14096446"/>
            <a:ext cx="11259474" cy="820606"/>
          </a:xfrm>
          <a:prstGeom prst="rect">
            <a:avLst/>
          </a:prstGeom>
          <a:noFill/>
          <a:ln>
            <a:noFill/>
          </a:ln>
        </p:spPr>
      </p:pic>
      <p:sp>
        <p:nvSpPr>
          <p:cNvPr id="2678" name="Google Shape;2678;g222b3446167_1_0"/>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Best, z = 3.041, final = -2.443</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 RobinRose</a:t>
            </a:r>
            <a:r>
              <a:rPr b="0" i="0" lang="en-US" sz="4400" u="none" cap="none" strike="noStrike">
                <a:solidFill>
                  <a:schemeClr val="dk1"/>
                </a:solidFill>
                <a:latin typeface="Calibri"/>
                <a:ea typeface="Calibri"/>
                <a:cs typeface="Calibri"/>
                <a:sym typeface="Calibri"/>
              </a:rPr>
              <a:t>, 1:1, e-value: e-139, e-133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Kelcole, RobinRose</a:t>
            </a:r>
            <a:r>
              <a:rPr b="0" i="0" lang="en-US" sz="4400" u="none" cap="none" strike="noStrike">
                <a:solidFill>
                  <a:schemeClr val="dk1"/>
                </a:solidFill>
                <a:latin typeface="Calibri"/>
                <a:ea typeface="Calibri"/>
                <a:cs typeface="Calibri"/>
                <a:sym typeface="Calibri"/>
              </a:rPr>
              <a:t>, 1:1, e-value: 1e-167, 4e-160</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called start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latin typeface="Calibri"/>
                <a:ea typeface="Calibri"/>
                <a:cs typeface="Calibri"/>
                <a:sym typeface="Calibri"/>
              </a:rPr>
              <a:t>40 bp gap</a:t>
            </a:r>
            <a:endParaRPr b="0" i="0" sz="1400" u="none" cap="none" strike="noStrike">
              <a:solidFill>
                <a:srgbClr val="000000"/>
              </a:solidFill>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latin typeface="Calibri"/>
                <a:ea typeface="Calibri"/>
                <a:cs typeface="Calibri"/>
                <a:sym typeface="Calibri"/>
              </a:rPr>
              <a:t>Gap is too small, so no coding potential.</a:t>
            </a:r>
            <a:endParaRPr b="0" i="0" sz="1400" u="none" cap="none" strike="noStrike">
              <a:solidFill>
                <a:srgbClr val="000000"/>
              </a:solidFill>
              <a:latin typeface="Arial"/>
              <a:ea typeface="Arial"/>
              <a:cs typeface="Arial"/>
              <a:sym typeface="Arial"/>
            </a:endParaRPr>
          </a:p>
        </p:txBody>
      </p:sp>
      <p:pic>
        <p:nvPicPr>
          <p:cNvPr id="2679" name="Google Shape;2679;g222b3446167_1_0"/>
          <p:cNvPicPr preferRelativeResize="0"/>
          <p:nvPr/>
        </p:nvPicPr>
        <p:blipFill rotWithShape="1">
          <a:blip r:embed="rId8">
            <a:alphaModFix/>
          </a:blip>
          <a:srcRect b="0" l="0" r="0" t="0"/>
          <a:stretch/>
        </p:blipFill>
        <p:spPr>
          <a:xfrm>
            <a:off x="13568751" y="6389943"/>
            <a:ext cx="10626438" cy="1975990"/>
          </a:xfrm>
          <a:prstGeom prst="rect">
            <a:avLst/>
          </a:prstGeom>
          <a:noFill/>
          <a:ln>
            <a:noFill/>
          </a:ln>
        </p:spPr>
      </p:pic>
      <p:pic>
        <p:nvPicPr>
          <p:cNvPr id="2680" name="Google Shape;2680;g222b3446167_1_0"/>
          <p:cNvPicPr preferRelativeResize="0"/>
          <p:nvPr/>
        </p:nvPicPr>
        <p:blipFill rotWithShape="1">
          <a:blip r:embed="rId9">
            <a:alphaModFix/>
          </a:blip>
          <a:srcRect b="0" l="0" r="0" t="0"/>
          <a:stretch/>
        </p:blipFill>
        <p:spPr>
          <a:xfrm>
            <a:off x="14090063" y="9804118"/>
            <a:ext cx="5045522" cy="3602182"/>
          </a:xfrm>
          <a:prstGeom prst="rect">
            <a:avLst/>
          </a:prstGeom>
          <a:noFill/>
          <a:ln>
            <a:noFill/>
          </a:ln>
        </p:spPr>
      </p:pic>
      <p:pic>
        <p:nvPicPr>
          <p:cNvPr id="2681" name="Google Shape;2681;g222b3446167_1_0"/>
          <p:cNvPicPr preferRelativeResize="0"/>
          <p:nvPr/>
        </p:nvPicPr>
        <p:blipFill rotWithShape="1">
          <a:blip r:embed="rId10">
            <a:alphaModFix/>
          </a:blip>
          <a:srcRect b="0" l="0" r="0" t="0"/>
          <a:stretch/>
        </p:blipFill>
        <p:spPr>
          <a:xfrm>
            <a:off x="19451325" y="9804125"/>
            <a:ext cx="4988550" cy="3602175"/>
          </a:xfrm>
          <a:prstGeom prst="rect">
            <a:avLst/>
          </a:prstGeom>
          <a:noFill/>
          <a:ln>
            <a:noFill/>
          </a:ln>
        </p:spPr>
      </p:pic>
      <p:pic>
        <p:nvPicPr>
          <p:cNvPr id="2682" name="Google Shape;2682;g222b3446167_1_0"/>
          <p:cNvPicPr preferRelativeResize="0"/>
          <p:nvPr/>
        </p:nvPicPr>
        <p:blipFill rotWithShape="1">
          <a:blip r:embed="rId11">
            <a:alphaModFix/>
          </a:blip>
          <a:srcRect b="0" l="0" r="0" t="0"/>
          <a:stretch/>
        </p:blipFill>
        <p:spPr>
          <a:xfrm>
            <a:off x="14090077" y="14096451"/>
            <a:ext cx="3176249" cy="4304720"/>
          </a:xfrm>
          <a:prstGeom prst="rect">
            <a:avLst/>
          </a:prstGeom>
          <a:noFill/>
          <a:ln>
            <a:noFill/>
          </a:ln>
        </p:spPr>
      </p:pic>
      <p:pic>
        <p:nvPicPr>
          <p:cNvPr id="2683" name="Google Shape;2683;g222b3446167_1_0"/>
          <p:cNvPicPr preferRelativeResize="0"/>
          <p:nvPr/>
        </p:nvPicPr>
        <p:blipFill rotWithShape="1">
          <a:blip r:embed="rId12">
            <a:alphaModFix/>
          </a:blip>
          <a:srcRect b="0" l="0" r="0" t="0"/>
          <a:stretch/>
        </p:blipFill>
        <p:spPr>
          <a:xfrm>
            <a:off x="13092538" y="19091318"/>
            <a:ext cx="8010525" cy="1914525"/>
          </a:xfrm>
          <a:prstGeom prst="rect">
            <a:avLst/>
          </a:prstGeom>
          <a:noFill/>
          <a:ln>
            <a:noFill/>
          </a:ln>
        </p:spPr>
      </p:pic>
      <p:pic>
        <p:nvPicPr>
          <p:cNvPr id="2684" name="Google Shape;2684;g222b3446167_1_0"/>
          <p:cNvPicPr preferRelativeResize="0"/>
          <p:nvPr/>
        </p:nvPicPr>
        <p:blipFill rotWithShape="1">
          <a:blip r:embed="rId13">
            <a:alphaModFix/>
          </a:blip>
          <a:srcRect b="0" l="0" r="0" t="0"/>
          <a:stretch/>
        </p:blipFill>
        <p:spPr>
          <a:xfrm>
            <a:off x="21309263" y="19091318"/>
            <a:ext cx="3771900" cy="828675"/>
          </a:xfrm>
          <a:prstGeom prst="rect">
            <a:avLst/>
          </a:prstGeom>
          <a:noFill/>
          <a:ln>
            <a:noFill/>
          </a:ln>
        </p:spPr>
      </p:pic>
      <p:pic>
        <p:nvPicPr>
          <p:cNvPr id="2685" name="Google Shape;2685;g222b3446167_1_0"/>
          <p:cNvPicPr preferRelativeResize="0"/>
          <p:nvPr/>
        </p:nvPicPr>
        <p:blipFill rotWithShape="1">
          <a:blip r:embed="rId14">
            <a:alphaModFix/>
          </a:blip>
          <a:srcRect b="0" l="0" r="0" t="0"/>
          <a:stretch/>
        </p:blipFill>
        <p:spPr>
          <a:xfrm>
            <a:off x="21462413" y="19938493"/>
            <a:ext cx="6343650" cy="800100"/>
          </a:xfrm>
          <a:prstGeom prst="rect">
            <a:avLst/>
          </a:prstGeom>
          <a:noFill/>
          <a:ln>
            <a:noFill/>
          </a:ln>
        </p:spPr>
      </p:pic>
      <p:sp>
        <p:nvSpPr>
          <p:cNvPr id="2686" name="Google Shape;2686;g222b3446167_1_0"/>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5">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Kelcole_91, upstream from MazG-like nucleotide pyrophosphohydrolase and downstream from genes with no know function, and RobinRose_94, upstream from DNA primase/helicase and downstream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Kelcole_91, function unknown, e = e-139; NCBI, Kelcole_91, function unknown, e = 1e-167.</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37%.</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687" name="Google Shape;2687;g222b3446167_1_0"/>
          <p:cNvPicPr preferRelativeResize="0"/>
          <p:nvPr/>
        </p:nvPicPr>
        <p:blipFill rotWithShape="1">
          <a:blip r:embed="rId16">
            <a:alphaModFix/>
          </a:blip>
          <a:srcRect b="0" l="0" r="0" t="0"/>
          <a:stretch/>
        </p:blipFill>
        <p:spPr>
          <a:xfrm>
            <a:off x="39896150" y="10132052"/>
            <a:ext cx="1769350" cy="2946326"/>
          </a:xfrm>
          <a:prstGeom prst="rect">
            <a:avLst/>
          </a:prstGeom>
          <a:noFill/>
          <a:ln>
            <a:noFill/>
          </a:ln>
        </p:spPr>
      </p:pic>
      <p:pic>
        <p:nvPicPr>
          <p:cNvPr id="2688" name="Google Shape;2688;g222b3446167_1_0"/>
          <p:cNvPicPr preferRelativeResize="0"/>
          <p:nvPr/>
        </p:nvPicPr>
        <p:blipFill rotWithShape="1">
          <a:blip r:embed="rId17">
            <a:alphaModFix/>
          </a:blip>
          <a:srcRect b="0" l="0" r="0" t="0"/>
          <a:stretch/>
        </p:blipFill>
        <p:spPr>
          <a:xfrm>
            <a:off x="28828788" y="14519825"/>
            <a:ext cx="8391525" cy="1152525"/>
          </a:xfrm>
          <a:prstGeom prst="rect">
            <a:avLst/>
          </a:prstGeom>
          <a:noFill/>
          <a:ln>
            <a:noFill/>
          </a:ln>
        </p:spPr>
      </p:pic>
      <p:pic>
        <p:nvPicPr>
          <p:cNvPr id="2689" name="Google Shape;2689;g222b3446167_1_0"/>
          <p:cNvPicPr preferRelativeResize="0"/>
          <p:nvPr/>
        </p:nvPicPr>
        <p:blipFill rotWithShape="1">
          <a:blip r:embed="rId18">
            <a:alphaModFix/>
          </a:blip>
          <a:srcRect b="0" l="0" r="0" t="0"/>
          <a:stretch/>
        </p:blipFill>
        <p:spPr>
          <a:xfrm>
            <a:off x="28828800" y="15950363"/>
            <a:ext cx="11178199" cy="596894"/>
          </a:xfrm>
          <a:prstGeom prst="rect">
            <a:avLst/>
          </a:prstGeom>
          <a:noFill/>
          <a:ln>
            <a:noFill/>
          </a:ln>
        </p:spPr>
      </p:pic>
      <p:pic>
        <p:nvPicPr>
          <p:cNvPr id="2690" name="Google Shape;2690;g222b3446167_1_0"/>
          <p:cNvPicPr preferRelativeResize="0"/>
          <p:nvPr/>
        </p:nvPicPr>
        <p:blipFill rotWithShape="1">
          <a:blip r:embed="rId19">
            <a:alphaModFix/>
          </a:blip>
          <a:srcRect b="0" l="0" r="0" t="0"/>
          <a:stretch/>
        </p:blipFill>
        <p:spPr>
          <a:xfrm>
            <a:off x="28828804" y="17653750"/>
            <a:ext cx="2775991" cy="2646875"/>
          </a:xfrm>
          <a:prstGeom prst="rect">
            <a:avLst/>
          </a:prstGeom>
          <a:noFill/>
          <a:ln>
            <a:noFill/>
          </a:ln>
        </p:spPr>
      </p:pic>
      <p:pic>
        <p:nvPicPr>
          <p:cNvPr id="2691" name="Google Shape;2691;g222b3446167_1_0"/>
          <p:cNvPicPr preferRelativeResize="0"/>
          <p:nvPr/>
        </p:nvPicPr>
        <p:blipFill rotWithShape="1">
          <a:blip r:embed="rId20">
            <a:alphaModFix/>
          </a:blip>
          <a:srcRect b="0" l="0" r="0" t="0"/>
          <a:stretch/>
        </p:blipFill>
        <p:spPr>
          <a:xfrm>
            <a:off x="31766500" y="18143125"/>
            <a:ext cx="7176375" cy="1668125"/>
          </a:xfrm>
          <a:prstGeom prst="rect">
            <a:avLst/>
          </a:prstGeom>
          <a:noFill/>
          <a:ln>
            <a:noFill/>
          </a:ln>
        </p:spPr>
      </p:pic>
      <p:pic>
        <p:nvPicPr>
          <p:cNvPr id="2692" name="Google Shape;2692;g222b3446167_1_0"/>
          <p:cNvPicPr preferRelativeResize="0"/>
          <p:nvPr/>
        </p:nvPicPr>
        <p:blipFill rotWithShape="1">
          <a:blip r:embed="rId21">
            <a:alphaModFix/>
          </a:blip>
          <a:srcRect b="0" l="0" r="0" t="0"/>
          <a:stretch/>
        </p:blipFill>
        <p:spPr>
          <a:xfrm>
            <a:off x="30657437" y="20300625"/>
            <a:ext cx="6087637" cy="1668125"/>
          </a:xfrm>
          <a:prstGeom prst="rect">
            <a:avLst/>
          </a:prstGeom>
          <a:noFill/>
          <a:ln>
            <a:noFill/>
          </a:ln>
        </p:spPr>
      </p:pic>
      <p:sp>
        <p:nvSpPr>
          <p:cNvPr id="2693" name="Google Shape;2693;g222b3446167_1_0"/>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8" name="Shape 2698"/>
        <p:cNvGrpSpPr/>
        <p:nvPr/>
      </p:nvGrpSpPr>
      <p:grpSpPr>
        <a:xfrm>
          <a:off x="0" y="0"/>
          <a:ext cx="0" cy="0"/>
          <a:chOff x="0" y="0"/>
          <a:chExt cx="0" cy="0"/>
        </a:xfrm>
      </p:grpSpPr>
      <p:sp>
        <p:nvSpPr>
          <p:cNvPr id="2699" name="Google Shape;2699;g222b3446167_1_103"/>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#94 </a:t>
            </a:r>
            <a:r>
              <a:rPr lang="en-US" sz="10080"/>
              <a:t>	Start: </a:t>
            </a:r>
            <a:r>
              <a:rPr lang="en-US" sz="10080">
                <a:solidFill>
                  <a:srgbClr val="0000FF"/>
                </a:solidFill>
              </a:rPr>
              <a:t>55,750</a:t>
            </a:r>
            <a:r>
              <a:rPr lang="en-US" sz="10080"/>
              <a:t>	Stop: </a:t>
            </a:r>
            <a:r>
              <a:rPr lang="en-US" sz="10080">
                <a:solidFill>
                  <a:srgbClr val="0000FF"/>
                </a:solidFill>
              </a:rPr>
              <a:t>55,499</a:t>
            </a:r>
            <a:r>
              <a:rPr lang="en-US" sz="10080"/>
              <a:t> 	</a:t>
            </a:r>
            <a:br>
              <a:rPr lang="en-US" sz="10080"/>
            </a:br>
            <a:r>
              <a:rPr lang="en-US" sz="6480"/>
              <a:t>*</a:t>
            </a:r>
            <a:r>
              <a:rPr lang="en-US" sz="7200"/>
              <a:t>Highlight start if changed from original call*</a:t>
            </a:r>
            <a:endParaRPr sz="10080"/>
          </a:p>
        </p:txBody>
      </p:sp>
      <p:sp>
        <p:nvSpPr>
          <p:cNvPr id="2700" name="Google Shape;2700;g222b3446167_1_103"/>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sz="4400">
              <a:solidFill>
                <a:srgbClr val="0000FF"/>
              </a:solidFill>
            </a:endParaRPr>
          </a:p>
          <a:p>
            <a:pPr indent="0" lvl="0" marL="457200" rtl="0" algn="l">
              <a:lnSpc>
                <a:spcPct val="90000"/>
              </a:lnSpc>
              <a:spcBef>
                <a:spcPts val="3600"/>
              </a:spcBef>
              <a:spcAft>
                <a:spcPts val="0"/>
              </a:spcAft>
              <a:buSzPts val="1800"/>
              <a:buNone/>
            </a:pPr>
            <a:r>
              <a:t/>
            </a:r>
            <a:endParaRPr sz="4400">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 but ends a little early.</a:t>
            </a:r>
            <a:endParaRPr sz="4400">
              <a:solidFill>
                <a:srgbClr val="0000FF"/>
              </a:solidFill>
            </a:endParaRPr>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RobinRose are the most similar. </a:t>
            </a:r>
            <a:endParaRPr sz="4800">
              <a:solidFill>
                <a:srgbClr val="0000FF"/>
              </a:solidFill>
            </a:endParaRPr>
          </a:p>
          <a:p>
            <a:pPr indent="0" lvl="0" marL="45720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2701" name="Google Shape;2701;g222b3446167_1_103"/>
          <p:cNvSpPr txBox="1"/>
          <p:nvPr/>
        </p:nvSpPr>
        <p:spPr>
          <a:xfrm>
            <a:off x="14090069" y="3271932"/>
            <a:ext cx="14672100" cy="2025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55,750</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z=1.991, final=-4.699</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rgbClr val="0000FF"/>
                </a:solidFill>
                <a:latin typeface="Calibri"/>
                <a:ea typeface="Calibri"/>
                <a:cs typeface="Calibri"/>
                <a:sym typeface="Calibri"/>
              </a:rPr>
              <a:t>PhagesDB: Tempo, RobinRose, 1:1, e-values: 4e-41, 4e-41</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0" i="0" lang="en-US" sz="4400" u="none" cap="none" strike="noStrike">
                <a:solidFill>
                  <a:srgbClr val="0000FF"/>
                </a:solidFill>
                <a:latin typeface="Calibri"/>
                <a:ea typeface="Calibri"/>
                <a:cs typeface="Calibri"/>
                <a:sym typeface="Calibri"/>
              </a:rPr>
              <a:t>NCBI: OneInAGillian, Marcie, 1:1, e-values: 4e-53, 2e-49</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No, but called 100% of the time when present</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-8 bp overlap, no gap</a:t>
            </a:r>
            <a:endParaRPr b="0" i="0" sz="1400" u="none" cap="none" strike="noStrike">
              <a:solidFill>
                <a:srgbClr val="0000FF"/>
              </a:solidFill>
              <a:latin typeface="Arial"/>
              <a:ea typeface="Arial"/>
              <a:cs typeface="Arial"/>
              <a:sym typeface="Arial"/>
            </a:endParaRPr>
          </a:p>
        </p:txBody>
      </p:sp>
      <p:sp>
        <p:nvSpPr>
          <p:cNvPr id="2702" name="Google Shape;2702;g222b3446167_1_103"/>
          <p:cNvSpPr txBox="1"/>
          <p:nvPr/>
        </p:nvSpPr>
        <p:spPr>
          <a:xfrm>
            <a:off x="28561448"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OneInAGillian_90 and Tempo_94. Located both up and downstream from genes with no known function. CandC at the top.</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OneInAGillian_90, NKF, NCBI, e=4e-53/Tempo_94, NKF, PhagesDB, e=4e-41.</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have a prob under 60%.</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p:txBody>
      </p:sp>
      <p:pic>
        <p:nvPicPr>
          <p:cNvPr id="2703" name="Google Shape;2703;g222b3446167_1_103"/>
          <p:cNvPicPr preferRelativeResize="0"/>
          <p:nvPr/>
        </p:nvPicPr>
        <p:blipFill rotWithShape="1">
          <a:blip r:embed="rId4">
            <a:alphaModFix/>
          </a:blip>
          <a:srcRect b="0" l="0" r="0" t="0"/>
          <a:stretch/>
        </p:blipFill>
        <p:spPr>
          <a:xfrm>
            <a:off x="768913" y="5429193"/>
            <a:ext cx="5867400" cy="904875"/>
          </a:xfrm>
          <a:prstGeom prst="rect">
            <a:avLst/>
          </a:prstGeom>
          <a:noFill/>
          <a:ln>
            <a:noFill/>
          </a:ln>
        </p:spPr>
      </p:pic>
      <p:pic>
        <p:nvPicPr>
          <p:cNvPr id="2704" name="Google Shape;2704;g222b3446167_1_103"/>
          <p:cNvPicPr preferRelativeResize="0"/>
          <p:nvPr/>
        </p:nvPicPr>
        <p:blipFill rotWithShape="1">
          <a:blip r:embed="rId5">
            <a:alphaModFix/>
          </a:blip>
          <a:srcRect b="0" l="0" r="0" t="0"/>
          <a:stretch/>
        </p:blipFill>
        <p:spPr>
          <a:xfrm>
            <a:off x="1028886" y="7735056"/>
            <a:ext cx="1754075" cy="2784825"/>
          </a:xfrm>
          <a:prstGeom prst="rect">
            <a:avLst/>
          </a:prstGeom>
          <a:noFill/>
          <a:ln>
            <a:noFill/>
          </a:ln>
        </p:spPr>
      </p:pic>
      <p:pic>
        <p:nvPicPr>
          <p:cNvPr id="2705" name="Google Shape;2705;g222b3446167_1_103"/>
          <p:cNvPicPr preferRelativeResize="0"/>
          <p:nvPr/>
        </p:nvPicPr>
        <p:blipFill rotWithShape="1">
          <a:blip r:embed="rId6">
            <a:alphaModFix/>
          </a:blip>
          <a:srcRect b="0" l="0" r="0" t="0"/>
          <a:stretch/>
        </p:blipFill>
        <p:spPr>
          <a:xfrm>
            <a:off x="897500" y="13501653"/>
            <a:ext cx="11032075" cy="1367300"/>
          </a:xfrm>
          <a:prstGeom prst="rect">
            <a:avLst/>
          </a:prstGeom>
          <a:noFill/>
          <a:ln>
            <a:noFill/>
          </a:ln>
        </p:spPr>
      </p:pic>
      <p:pic>
        <p:nvPicPr>
          <p:cNvPr id="2706" name="Google Shape;2706;g222b3446167_1_103"/>
          <p:cNvPicPr preferRelativeResize="0"/>
          <p:nvPr/>
        </p:nvPicPr>
        <p:blipFill rotWithShape="1">
          <a:blip r:embed="rId7">
            <a:alphaModFix/>
          </a:blip>
          <a:srcRect b="0" l="0" r="0" t="0"/>
          <a:stretch/>
        </p:blipFill>
        <p:spPr>
          <a:xfrm>
            <a:off x="768925" y="15574672"/>
            <a:ext cx="11063719" cy="549522"/>
          </a:xfrm>
          <a:prstGeom prst="rect">
            <a:avLst/>
          </a:prstGeom>
          <a:noFill/>
          <a:ln>
            <a:noFill/>
          </a:ln>
        </p:spPr>
      </p:pic>
      <p:pic>
        <p:nvPicPr>
          <p:cNvPr id="2707" name="Google Shape;2707;g222b3446167_1_103"/>
          <p:cNvPicPr preferRelativeResize="0"/>
          <p:nvPr/>
        </p:nvPicPr>
        <p:blipFill rotWithShape="1">
          <a:blip r:embed="rId8">
            <a:alphaModFix/>
          </a:blip>
          <a:srcRect b="0" l="0" r="0" t="0"/>
          <a:stretch/>
        </p:blipFill>
        <p:spPr>
          <a:xfrm>
            <a:off x="14090076" y="12463984"/>
            <a:ext cx="5124450" cy="1400175"/>
          </a:xfrm>
          <a:prstGeom prst="rect">
            <a:avLst/>
          </a:prstGeom>
          <a:noFill/>
          <a:ln>
            <a:noFill/>
          </a:ln>
        </p:spPr>
      </p:pic>
      <p:pic>
        <p:nvPicPr>
          <p:cNvPr id="2708" name="Google Shape;2708;g222b3446167_1_103"/>
          <p:cNvPicPr preferRelativeResize="0"/>
          <p:nvPr/>
        </p:nvPicPr>
        <p:blipFill rotWithShape="1">
          <a:blip r:embed="rId9">
            <a:alphaModFix/>
          </a:blip>
          <a:srcRect b="0" l="0" r="0" t="0"/>
          <a:stretch/>
        </p:blipFill>
        <p:spPr>
          <a:xfrm>
            <a:off x="14104363" y="14356847"/>
            <a:ext cx="5095875" cy="1476375"/>
          </a:xfrm>
          <a:prstGeom prst="rect">
            <a:avLst/>
          </a:prstGeom>
          <a:noFill/>
          <a:ln>
            <a:noFill/>
          </a:ln>
        </p:spPr>
      </p:pic>
      <p:pic>
        <p:nvPicPr>
          <p:cNvPr id="2709" name="Google Shape;2709;g222b3446167_1_103"/>
          <p:cNvPicPr preferRelativeResize="0"/>
          <p:nvPr/>
        </p:nvPicPr>
        <p:blipFill rotWithShape="1">
          <a:blip r:embed="rId10">
            <a:alphaModFix/>
          </a:blip>
          <a:srcRect b="0" l="0" r="0" t="0"/>
          <a:stretch/>
        </p:blipFill>
        <p:spPr>
          <a:xfrm>
            <a:off x="20123838" y="11635309"/>
            <a:ext cx="6353175" cy="2228850"/>
          </a:xfrm>
          <a:prstGeom prst="rect">
            <a:avLst/>
          </a:prstGeom>
          <a:noFill/>
          <a:ln>
            <a:noFill/>
          </a:ln>
        </p:spPr>
      </p:pic>
      <p:pic>
        <p:nvPicPr>
          <p:cNvPr id="2710" name="Google Shape;2710;g222b3446167_1_103"/>
          <p:cNvPicPr preferRelativeResize="0"/>
          <p:nvPr/>
        </p:nvPicPr>
        <p:blipFill rotWithShape="1">
          <a:blip r:embed="rId11">
            <a:alphaModFix/>
          </a:blip>
          <a:srcRect b="0" l="0" r="0" t="0"/>
          <a:stretch/>
        </p:blipFill>
        <p:spPr>
          <a:xfrm>
            <a:off x="20142888" y="14190159"/>
            <a:ext cx="6315075" cy="1809750"/>
          </a:xfrm>
          <a:prstGeom prst="rect">
            <a:avLst/>
          </a:prstGeom>
          <a:noFill/>
          <a:ln>
            <a:noFill/>
          </a:ln>
        </p:spPr>
      </p:pic>
      <p:pic>
        <p:nvPicPr>
          <p:cNvPr id="2711" name="Google Shape;2711;g222b3446167_1_103"/>
          <p:cNvPicPr preferRelativeResize="0"/>
          <p:nvPr/>
        </p:nvPicPr>
        <p:blipFill rotWithShape="1">
          <a:blip r:embed="rId12">
            <a:alphaModFix/>
          </a:blip>
          <a:srcRect b="0" l="0" r="0" t="0"/>
          <a:stretch/>
        </p:blipFill>
        <p:spPr>
          <a:xfrm>
            <a:off x="14426126" y="17754734"/>
            <a:ext cx="7210425" cy="1352550"/>
          </a:xfrm>
          <a:prstGeom prst="rect">
            <a:avLst/>
          </a:prstGeom>
          <a:noFill/>
          <a:ln>
            <a:noFill/>
          </a:ln>
        </p:spPr>
      </p:pic>
      <p:pic>
        <p:nvPicPr>
          <p:cNvPr id="2712" name="Google Shape;2712;g222b3446167_1_103"/>
          <p:cNvPicPr preferRelativeResize="0"/>
          <p:nvPr/>
        </p:nvPicPr>
        <p:blipFill rotWithShape="1">
          <a:blip r:embed="rId13">
            <a:alphaModFix/>
          </a:blip>
          <a:srcRect b="0" l="0" r="0" t="0"/>
          <a:stretch/>
        </p:blipFill>
        <p:spPr>
          <a:xfrm>
            <a:off x="21972626" y="18278197"/>
            <a:ext cx="5762625" cy="3362325"/>
          </a:xfrm>
          <a:prstGeom prst="rect">
            <a:avLst/>
          </a:prstGeom>
          <a:noFill/>
          <a:ln>
            <a:noFill/>
          </a:ln>
        </p:spPr>
      </p:pic>
      <p:pic>
        <p:nvPicPr>
          <p:cNvPr id="2713" name="Google Shape;2713;g222b3446167_1_103"/>
          <p:cNvPicPr preferRelativeResize="0"/>
          <p:nvPr/>
        </p:nvPicPr>
        <p:blipFill rotWithShape="1">
          <a:blip r:embed="rId14">
            <a:alphaModFix/>
          </a:blip>
          <a:srcRect b="0" l="0" r="0" t="0"/>
          <a:stretch/>
        </p:blipFill>
        <p:spPr>
          <a:xfrm>
            <a:off x="14426113" y="19529884"/>
            <a:ext cx="5753100" cy="1200150"/>
          </a:xfrm>
          <a:prstGeom prst="rect">
            <a:avLst/>
          </a:prstGeom>
          <a:noFill/>
          <a:ln>
            <a:noFill/>
          </a:ln>
        </p:spPr>
      </p:pic>
      <p:pic>
        <p:nvPicPr>
          <p:cNvPr id="2714" name="Google Shape;2714;g222b3446167_1_103"/>
          <p:cNvPicPr preferRelativeResize="0"/>
          <p:nvPr/>
        </p:nvPicPr>
        <p:blipFill rotWithShape="1">
          <a:blip r:embed="rId15">
            <a:alphaModFix/>
          </a:blip>
          <a:srcRect b="0" l="0" r="0" t="0"/>
          <a:stretch/>
        </p:blipFill>
        <p:spPr>
          <a:xfrm>
            <a:off x="32510788" y="9725597"/>
            <a:ext cx="6174971" cy="3554829"/>
          </a:xfrm>
          <a:prstGeom prst="rect">
            <a:avLst/>
          </a:prstGeom>
          <a:noFill/>
          <a:ln>
            <a:noFill/>
          </a:ln>
        </p:spPr>
      </p:pic>
      <p:pic>
        <p:nvPicPr>
          <p:cNvPr id="2715" name="Google Shape;2715;g222b3446167_1_103"/>
          <p:cNvPicPr preferRelativeResize="0"/>
          <p:nvPr/>
        </p:nvPicPr>
        <p:blipFill rotWithShape="1">
          <a:blip r:embed="rId6">
            <a:alphaModFix/>
          </a:blip>
          <a:srcRect b="0" l="0" r="0" t="0"/>
          <a:stretch/>
        </p:blipFill>
        <p:spPr>
          <a:xfrm>
            <a:off x="29444425" y="15165791"/>
            <a:ext cx="11032075" cy="1367300"/>
          </a:xfrm>
          <a:prstGeom prst="rect">
            <a:avLst/>
          </a:prstGeom>
          <a:noFill/>
          <a:ln>
            <a:noFill/>
          </a:ln>
        </p:spPr>
      </p:pic>
      <p:pic>
        <p:nvPicPr>
          <p:cNvPr id="2716" name="Google Shape;2716;g222b3446167_1_103"/>
          <p:cNvPicPr preferRelativeResize="0"/>
          <p:nvPr/>
        </p:nvPicPr>
        <p:blipFill rotWithShape="1">
          <a:blip r:embed="rId7">
            <a:alphaModFix/>
          </a:blip>
          <a:srcRect b="0" l="0" r="0" t="0"/>
          <a:stretch/>
        </p:blipFill>
        <p:spPr>
          <a:xfrm>
            <a:off x="29428600" y="16525709"/>
            <a:ext cx="11063719" cy="549522"/>
          </a:xfrm>
          <a:prstGeom prst="rect">
            <a:avLst/>
          </a:prstGeom>
          <a:noFill/>
          <a:ln>
            <a:noFill/>
          </a:ln>
        </p:spPr>
      </p:pic>
      <p:pic>
        <p:nvPicPr>
          <p:cNvPr id="2717" name="Google Shape;2717;g222b3446167_1_103"/>
          <p:cNvPicPr preferRelativeResize="0"/>
          <p:nvPr/>
        </p:nvPicPr>
        <p:blipFill rotWithShape="1">
          <a:blip r:embed="rId16">
            <a:alphaModFix/>
          </a:blip>
          <a:srcRect b="0" l="0" r="0" t="0"/>
          <a:stretch/>
        </p:blipFill>
        <p:spPr>
          <a:xfrm>
            <a:off x="29647238" y="19319272"/>
            <a:ext cx="10626437" cy="2321252"/>
          </a:xfrm>
          <a:prstGeom prst="rect">
            <a:avLst/>
          </a:prstGeom>
          <a:noFill/>
          <a:ln>
            <a:noFill/>
          </a:ln>
        </p:spPr>
      </p:pic>
      <p:pic>
        <p:nvPicPr>
          <p:cNvPr id="2718" name="Google Shape;2718;g222b3446167_1_103"/>
          <p:cNvPicPr preferRelativeResize="0"/>
          <p:nvPr/>
        </p:nvPicPr>
        <p:blipFill rotWithShape="1">
          <a:blip r:embed="rId17">
            <a:alphaModFix/>
          </a:blip>
          <a:srcRect b="0" l="0" r="0" t="0"/>
          <a:stretch/>
        </p:blipFill>
        <p:spPr>
          <a:xfrm>
            <a:off x="14426113" y="6505009"/>
            <a:ext cx="10626435" cy="1897197"/>
          </a:xfrm>
          <a:prstGeom prst="rect">
            <a:avLst/>
          </a:prstGeom>
          <a:noFill/>
          <a:ln>
            <a:noFill/>
          </a:ln>
        </p:spPr>
      </p:pic>
      <p:sp>
        <p:nvSpPr>
          <p:cNvPr id="2719" name="Google Shape;2719;g222b3446167_1_103"/>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4" name="Shape 2724"/>
        <p:cNvGrpSpPr/>
        <p:nvPr/>
      </p:nvGrpSpPr>
      <p:grpSpPr>
        <a:xfrm>
          <a:off x="0" y="0"/>
          <a:ext cx="0" cy="0"/>
          <a:chOff x="0" y="0"/>
          <a:chExt cx="0" cy="0"/>
        </a:xfrm>
      </p:grpSpPr>
      <p:sp>
        <p:nvSpPr>
          <p:cNvPr id="2725" name="Google Shape;2725;g222b3446623_0_103"/>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#95</a:t>
            </a:r>
            <a:r>
              <a:rPr lang="en-US" sz="10080"/>
              <a:t>	Start:	</a:t>
            </a:r>
            <a:r>
              <a:rPr lang="en-US" sz="10080">
                <a:solidFill>
                  <a:srgbClr val="0B5394"/>
                </a:solidFill>
                <a:highlight>
                  <a:srgbClr val="FFFF00"/>
                </a:highlight>
              </a:rPr>
              <a:t>56045</a:t>
            </a:r>
            <a:r>
              <a:rPr lang="en-US" sz="10080"/>
              <a:t>	Stop: </a:t>
            </a:r>
            <a:r>
              <a:rPr lang="en-US" sz="10080">
                <a:solidFill>
                  <a:srgbClr val="0B5394"/>
                </a:solidFill>
              </a:rPr>
              <a:t>55743</a:t>
            </a:r>
            <a:r>
              <a:rPr lang="en-US" sz="10080"/>
              <a:t>		</a:t>
            </a:r>
            <a:br>
              <a:rPr lang="en-US" sz="10080"/>
            </a:br>
            <a:r>
              <a:rPr lang="en-US" sz="6480"/>
              <a:t>*</a:t>
            </a:r>
            <a:r>
              <a:rPr lang="en-US" sz="7200"/>
              <a:t>Highlight start if changed from original call*</a:t>
            </a:r>
            <a:endParaRPr sz="10080"/>
          </a:p>
        </p:txBody>
      </p:sp>
      <p:sp>
        <p:nvSpPr>
          <p:cNvPr id="2726" name="Google Shape;2726;g222b3446623_0_103"/>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 </a:t>
            </a:r>
            <a:endParaRPr/>
          </a:p>
          <a:p>
            <a:pPr indent="-822960" lvl="0" marL="822960" rtl="0" algn="l">
              <a:lnSpc>
                <a:spcPct val="90000"/>
              </a:lnSpc>
              <a:spcBef>
                <a:spcPts val="3600"/>
              </a:spcBef>
              <a:spcAft>
                <a:spcPts val="0"/>
              </a:spcAft>
              <a:buClr>
                <a:schemeClr val="dk1"/>
              </a:buClr>
              <a:buSzPts val="4400"/>
              <a:buChar char="•"/>
            </a:pPr>
            <a:r>
              <a:rPr lang="en-US" sz="4400"/>
              <a:t>Coding potential: Yes entire gene</a:t>
            </a:r>
            <a:endParaRPr sz="4400"/>
          </a:p>
          <a:p>
            <a:pPr indent="0" lvl="0" marL="0" rtl="0" algn="l">
              <a:lnSpc>
                <a:spcPct val="90000"/>
              </a:lnSpc>
              <a:spcBef>
                <a:spcPts val="3600"/>
              </a:spcBef>
              <a:spcAft>
                <a:spcPts val="0"/>
              </a:spcAft>
              <a:buSzPts val="1800"/>
              <a:buNone/>
            </a:pPr>
            <a:r>
              <a:t/>
            </a:r>
            <a:endParaRPr sz="4400"/>
          </a:p>
          <a:p>
            <a:pPr indent="0" lvl="0" marL="0" rtl="0" algn="l">
              <a:lnSpc>
                <a:spcPct val="90000"/>
              </a:lnSpc>
              <a:spcBef>
                <a:spcPts val="3600"/>
              </a:spcBef>
              <a:spcAft>
                <a:spcPts val="0"/>
              </a:spcAft>
              <a:buSzPts val="1800"/>
              <a:buNone/>
            </a:pPr>
            <a:r>
              <a:t/>
            </a:r>
            <a:endParaRPr sz="44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Fransoyer high similarity </a:t>
            </a:r>
            <a:endParaRPr sz="4800"/>
          </a:p>
          <a:p>
            <a:pPr indent="0" lvl="0" marL="0" rtl="0" algn="l">
              <a:lnSpc>
                <a:spcPct val="90000"/>
              </a:lnSpc>
              <a:spcBef>
                <a:spcPts val="3600"/>
              </a:spcBef>
              <a:spcAft>
                <a:spcPts val="0"/>
              </a:spcAft>
              <a:buSzPts val="1800"/>
              <a:buNone/>
            </a:pPr>
            <a:r>
              <a:rPr lang="en-US" sz="4800"/>
              <a:t>Original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New: Fransoyer 3e-50</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Orginal:</a:t>
            </a:r>
            <a:endParaRPr sz="4800"/>
          </a:p>
          <a:p>
            <a:pPr indent="0" lvl="0" marL="0" rtl="0" algn="l">
              <a:lnSpc>
                <a:spcPct val="90000"/>
              </a:lnSpc>
              <a:spcBef>
                <a:spcPts val="3600"/>
              </a:spcBef>
              <a:spcAft>
                <a:spcPts val="0"/>
              </a:spcAft>
              <a:buSzPts val="1800"/>
              <a:buNone/>
            </a:pPr>
            <a:r>
              <a:t/>
            </a:r>
            <a:endParaRPr sz="4800"/>
          </a:p>
          <a:p>
            <a:pPr indent="0" lvl="0" marL="0" rtl="0" algn="l">
              <a:lnSpc>
                <a:spcPct val="90000"/>
              </a:lnSpc>
              <a:spcBef>
                <a:spcPts val="3600"/>
              </a:spcBef>
              <a:spcAft>
                <a:spcPts val="0"/>
              </a:spcAft>
              <a:buSzPts val="1800"/>
              <a:buNone/>
            </a:pPr>
            <a:r>
              <a:rPr lang="en-US" sz="4800"/>
              <a:t>New:Fransoyer 1e-39</a:t>
            </a:r>
            <a:endParaRPr sz="4800"/>
          </a:p>
          <a:p>
            <a:pPr indent="0" lvl="0" marL="0" rtl="0" algn="l">
              <a:lnSpc>
                <a:spcPct val="90000"/>
              </a:lnSpc>
              <a:spcBef>
                <a:spcPts val="3600"/>
              </a:spcBef>
              <a:spcAft>
                <a:spcPts val="0"/>
              </a:spcAft>
              <a:buSzPts val="1800"/>
              <a:buNone/>
            </a:pPr>
            <a:r>
              <a:t/>
            </a:r>
            <a:endParaRPr sz="4800"/>
          </a:p>
        </p:txBody>
      </p:sp>
      <p:sp>
        <p:nvSpPr>
          <p:cNvPr id="2727" name="Google Shape;2727;g222b3446623_0_103"/>
          <p:cNvSpPr txBox="1"/>
          <p:nvPr/>
        </p:nvSpPr>
        <p:spPr>
          <a:xfrm>
            <a:off x="13092550" y="3271924"/>
            <a:ext cx="14672100" cy="22255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not best, z= 1.903, final= -4.902; best, z= 3.024, final= -2.559</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NBCI Blast: </a:t>
            </a:r>
            <a:r>
              <a:rPr b="0" i="0" lang="en-US" sz="4400" u="none" cap="none" strike="noStrike">
                <a:solidFill>
                  <a:schemeClr val="dk1"/>
                </a:solidFill>
                <a:latin typeface="Calibri"/>
                <a:ea typeface="Calibri"/>
                <a:cs typeface="Calibri"/>
                <a:sym typeface="Calibri"/>
              </a:rPr>
              <a:t>Fransoyer- Evalue: 4e-50, 3:1, 63:61</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 Blast: </a:t>
            </a:r>
            <a:r>
              <a:rPr b="0" i="0" lang="en-US" sz="4400" u="none" cap="none" strike="noStrike">
                <a:solidFill>
                  <a:schemeClr val="dk1"/>
                </a:solidFill>
                <a:latin typeface="Calibri"/>
                <a:ea typeface="Calibri"/>
                <a:cs typeface="Calibri"/>
                <a:sym typeface="Calibri"/>
              </a:rPr>
              <a:t>Fransoyer- Evalue: 9e-40, 3:1, 63:61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NEW:PhagesDB Blast Fransoyer 1:1 1e-39/Fransoyer 1:1 3e-50</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Most annotated start but do not call it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68 bp gap</a:t>
            </a:r>
            <a:endParaRPr b="0" i="0" sz="1400" u="none" cap="none" strike="noStrike">
              <a:solidFill>
                <a:srgbClr val="000000"/>
              </a:solidFill>
              <a:highlight>
                <a:srgbClr val="FFFF00"/>
              </a:highlight>
              <a:latin typeface="Calibri"/>
              <a:ea typeface="Calibri"/>
              <a:cs typeface="Calibri"/>
              <a:sym typeface="Calibri"/>
            </a:endParaRPr>
          </a:p>
          <a:p>
            <a:pPr indent="0" lvl="0" marL="914400" marR="0" rtl="0" algn="l">
              <a:lnSpc>
                <a:spcPct val="90000"/>
              </a:lnSpc>
              <a:spcBef>
                <a:spcPts val="1800"/>
              </a:spcBef>
              <a:spcAft>
                <a:spcPts val="0"/>
              </a:spcAft>
              <a:buClr>
                <a:srgbClr val="000000"/>
              </a:buClr>
              <a:buSzPts val="1400"/>
              <a:buFont typeface="Arial"/>
              <a:buNone/>
            </a:pPr>
            <a:r>
              <a:t/>
            </a:r>
            <a:endParaRPr b="0" i="0" sz="1400" u="none" cap="none" strike="noStrike">
              <a:solidFill>
                <a:srgbClr val="000000"/>
              </a:solidFill>
              <a:highlight>
                <a:srgbClr val="FFFF00"/>
              </a:highlight>
              <a:latin typeface="Arial"/>
              <a:ea typeface="Arial"/>
              <a:cs typeface="Arial"/>
              <a:sym typeface="Arial"/>
            </a:endParaRPr>
          </a:p>
          <a:p>
            <a:pPr indent="0" lvl="0" marL="914400" marR="0" rtl="0" algn="l">
              <a:lnSpc>
                <a:spcPct val="90000"/>
              </a:lnSpc>
              <a:spcBef>
                <a:spcPts val="1800"/>
              </a:spcBef>
              <a:spcAft>
                <a:spcPts val="0"/>
              </a:spcAft>
              <a:buClr>
                <a:srgbClr val="000000"/>
              </a:buClr>
              <a:buSzPts val="1400"/>
              <a:buFont typeface="Arial"/>
              <a:buNone/>
            </a:pPr>
            <a:r>
              <a:t/>
            </a:r>
            <a:endParaRPr b="0" i="0" sz="1400" u="none" cap="none" strike="noStrike">
              <a:solidFill>
                <a:srgbClr val="000000"/>
              </a:solidFill>
              <a:highlight>
                <a:srgbClr val="FFFF00"/>
              </a:highlight>
              <a:latin typeface="Arial"/>
              <a:ea typeface="Arial"/>
              <a:cs typeface="Arial"/>
              <a:sym typeface="Arial"/>
            </a:endParaRPr>
          </a:p>
          <a:p>
            <a:pPr indent="-457200" lvl="0" marL="457200" marR="0" rtl="0" algn="l">
              <a:lnSpc>
                <a:spcPct val="90000"/>
              </a:lnSpc>
              <a:spcBef>
                <a:spcPts val="1800"/>
              </a:spcBef>
              <a:spcAft>
                <a:spcPts val="0"/>
              </a:spcAft>
              <a:buClr>
                <a:srgbClr val="000000"/>
              </a:buClr>
              <a:buSzPts val="3800"/>
              <a:buFont typeface="Arial"/>
              <a:buChar char="●"/>
            </a:pPr>
            <a:r>
              <a:rPr b="0" i="0" lang="en-US" sz="3800" u="none" cap="none" strike="noStrike">
                <a:solidFill>
                  <a:srgbClr val="000000"/>
                </a:solidFill>
                <a:highlight>
                  <a:srgbClr val="FFFF00"/>
                </a:highlight>
                <a:latin typeface="Arial"/>
                <a:ea typeface="Arial"/>
                <a:cs typeface="Arial"/>
                <a:sym typeface="Arial"/>
              </a:rPr>
              <a:t>Updated:74bp gap</a:t>
            </a:r>
            <a:endParaRPr b="0" i="0" sz="3800" u="none" cap="none" strike="noStrike">
              <a:solidFill>
                <a:srgbClr val="000000"/>
              </a:solidFill>
              <a:highlight>
                <a:srgbClr val="FFFF00"/>
              </a:highlight>
              <a:latin typeface="Arial"/>
              <a:ea typeface="Arial"/>
              <a:cs typeface="Arial"/>
              <a:sym typeface="Arial"/>
            </a:endParaRPr>
          </a:p>
        </p:txBody>
      </p:sp>
      <p:sp>
        <p:nvSpPr>
          <p:cNvPr id="2728" name="Google Shape;2728;g222b3446623_0_103"/>
          <p:cNvSpPr txBox="1"/>
          <p:nvPr/>
        </p:nvSpPr>
        <p:spPr>
          <a:xfrm>
            <a:off x="27806073" y="3177209"/>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hlink"/>
                </a:solidFill>
                <a:latin typeface="Calibri"/>
                <a:ea typeface="Calibri"/>
                <a:cs typeface="Calibri"/>
                <a:sym typeface="Calibri"/>
                <a:hlinkClick r:id="rId3"/>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as Fransoyer_86, upstream of NKF, downstream of NKF</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Fransoyer_86, e= 9e-40,  function unknown, phagesdb;  Phage Tempo, hypothetical protein, e= 4e-50, nbci</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All results low- 31WC_B, prob= 72.94, E= 10 (Original-right, New-left)</a:t>
            </a:r>
            <a:endParaRPr b="0" i="0" sz="4400" u="none" cap="none" strike="noStrike">
              <a:solidFill>
                <a:schemeClr val="dk1"/>
              </a:solidFill>
              <a:latin typeface="Calibri"/>
              <a:ea typeface="Calibri"/>
              <a:cs typeface="Calibri"/>
              <a:sym typeface="Calibri"/>
            </a:endParaRPr>
          </a:p>
        </p:txBody>
      </p:sp>
      <p:pic>
        <p:nvPicPr>
          <p:cNvPr id="2729" name="Google Shape;2729;g222b3446623_0_103"/>
          <p:cNvPicPr preferRelativeResize="0"/>
          <p:nvPr/>
        </p:nvPicPr>
        <p:blipFill rotWithShape="1">
          <a:blip r:embed="rId4">
            <a:alphaModFix/>
          </a:blip>
          <a:srcRect b="0" l="0" r="0" t="0"/>
          <a:stretch/>
        </p:blipFill>
        <p:spPr>
          <a:xfrm>
            <a:off x="7821899" y="4403624"/>
            <a:ext cx="5270650" cy="618495"/>
          </a:xfrm>
          <a:prstGeom prst="rect">
            <a:avLst/>
          </a:prstGeom>
          <a:noFill/>
          <a:ln>
            <a:noFill/>
          </a:ln>
        </p:spPr>
      </p:pic>
      <p:pic>
        <p:nvPicPr>
          <p:cNvPr id="2730" name="Google Shape;2730;g222b3446623_0_103"/>
          <p:cNvPicPr preferRelativeResize="0"/>
          <p:nvPr/>
        </p:nvPicPr>
        <p:blipFill rotWithShape="1">
          <a:blip r:embed="rId5">
            <a:alphaModFix/>
          </a:blip>
          <a:srcRect b="0" l="0" r="0" t="0"/>
          <a:stretch/>
        </p:blipFill>
        <p:spPr>
          <a:xfrm>
            <a:off x="560335" y="6629406"/>
            <a:ext cx="2409850" cy="2998925"/>
          </a:xfrm>
          <a:prstGeom prst="rect">
            <a:avLst/>
          </a:prstGeom>
          <a:noFill/>
          <a:ln>
            <a:noFill/>
          </a:ln>
        </p:spPr>
      </p:pic>
      <p:pic>
        <p:nvPicPr>
          <p:cNvPr id="2731" name="Google Shape;2731;g222b3446623_0_103"/>
          <p:cNvPicPr preferRelativeResize="0"/>
          <p:nvPr/>
        </p:nvPicPr>
        <p:blipFill rotWithShape="1">
          <a:blip r:embed="rId6">
            <a:alphaModFix/>
          </a:blip>
          <a:srcRect b="0" l="0" r="0" t="0"/>
          <a:stretch/>
        </p:blipFill>
        <p:spPr>
          <a:xfrm>
            <a:off x="560325" y="12420604"/>
            <a:ext cx="12283851" cy="933200"/>
          </a:xfrm>
          <a:prstGeom prst="rect">
            <a:avLst/>
          </a:prstGeom>
          <a:noFill/>
          <a:ln>
            <a:noFill/>
          </a:ln>
        </p:spPr>
      </p:pic>
      <p:pic>
        <p:nvPicPr>
          <p:cNvPr id="2732" name="Google Shape;2732;g222b3446623_0_103"/>
          <p:cNvPicPr preferRelativeResize="0"/>
          <p:nvPr/>
        </p:nvPicPr>
        <p:blipFill rotWithShape="1">
          <a:blip r:embed="rId7">
            <a:alphaModFix/>
          </a:blip>
          <a:srcRect b="0" l="0" r="0" t="0"/>
          <a:stretch/>
        </p:blipFill>
        <p:spPr>
          <a:xfrm>
            <a:off x="166509" y="18027030"/>
            <a:ext cx="9976200" cy="1119600"/>
          </a:xfrm>
          <a:prstGeom prst="rect">
            <a:avLst/>
          </a:prstGeom>
          <a:noFill/>
          <a:ln>
            <a:noFill/>
          </a:ln>
        </p:spPr>
      </p:pic>
      <p:pic>
        <p:nvPicPr>
          <p:cNvPr id="2733" name="Google Shape;2733;g222b3446623_0_103"/>
          <p:cNvPicPr preferRelativeResize="0"/>
          <p:nvPr/>
        </p:nvPicPr>
        <p:blipFill rotWithShape="1">
          <a:blip r:embed="rId8">
            <a:alphaModFix/>
          </a:blip>
          <a:srcRect b="0" l="0" r="0" t="0"/>
          <a:stretch/>
        </p:blipFill>
        <p:spPr>
          <a:xfrm>
            <a:off x="17378176" y="5559393"/>
            <a:ext cx="7139784" cy="3602183"/>
          </a:xfrm>
          <a:prstGeom prst="rect">
            <a:avLst/>
          </a:prstGeom>
          <a:noFill/>
          <a:ln>
            <a:noFill/>
          </a:ln>
        </p:spPr>
      </p:pic>
      <p:pic>
        <p:nvPicPr>
          <p:cNvPr id="2734" name="Google Shape;2734;g222b3446623_0_103"/>
          <p:cNvPicPr preferRelativeResize="0"/>
          <p:nvPr/>
        </p:nvPicPr>
        <p:blipFill rotWithShape="1">
          <a:blip r:embed="rId9">
            <a:alphaModFix/>
          </a:blip>
          <a:srcRect b="0" l="0" r="0" t="0"/>
          <a:stretch/>
        </p:blipFill>
        <p:spPr>
          <a:xfrm>
            <a:off x="13595524" y="12439650"/>
            <a:ext cx="6202625" cy="2361227"/>
          </a:xfrm>
          <a:prstGeom prst="rect">
            <a:avLst/>
          </a:prstGeom>
          <a:noFill/>
          <a:ln>
            <a:noFill/>
          </a:ln>
        </p:spPr>
      </p:pic>
      <p:pic>
        <p:nvPicPr>
          <p:cNvPr id="2735" name="Google Shape;2735;g222b3446623_0_103"/>
          <p:cNvPicPr preferRelativeResize="0"/>
          <p:nvPr/>
        </p:nvPicPr>
        <p:blipFill rotWithShape="1">
          <a:blip r:embed="rId10">
            <a:alphaModFix/>
          </a:blip>
          <a:srcRect b="0" l="0" r="0" t="0"/>
          <a:stretch/>
        </p:blipFill>
        <p:spPr>
          <a:xfrm>
            <a:off x="20365150" y="12249975"/>
            <a:ext cx="6202626" cy="2552700"/>
          </a:xfrm>
          <a:prstGeom prst="rect">
            <a:avLst/>
          </a:prstGeom>
          <a:noFill/>
          <a:ln>
            <a:noFill/>
          </a:ln>
        </p:spPr>
      </p:pic>
      <p:pic>
        <p:nvPicPr>
          <p:cNvPr id="2736" name="Google Shape;2736;g222b3446623_0_103"/>
          <p:cNvPicPr preferRelativeResize="0"/>
          <p:nvPr/>
        </p:nvPicPr>
        <p:blipFill rotWithShape="1">
          <a:blip r:embed="rId11">
            <a:alphaModFix/>
          </a:blip>
          <a:srcRect b="0" l="0" r="0" t="0"/>
          <a:stretch/>
        </p:blipFill>
        <p:spPr>
          <a:xfrm>
            <a:off x="13112538" y="18512543"/>
            <a:ext cx="3505695" cy="3602182"/>
          </a:xfrm>
          <a:prstGeom prst="rect">
            <a:avLst/>
          </a:prstGeom>
          <a:noFill/>
          <a:ln>
            <a:noFill/>
          </a:ln>
        </p:spPr>
      </p:pic>
      <p:pic>
        <p:nvPicPr>
          <p:cNvPr id="2737" name="Google Shape;2737;g222b3446623_0_103"/>
          <p:cNvPicPr preferRelativeResize="0"/>
          <p:nvPr/>
        </p:nvPicPr>
        <p:blipFill rotWithShape="1">
          <a:blip r:embed="rId12">
            <a:alphaModFix/>
          </a:blip>
          <a:srcRect b="0" l="0" r="0" t="0"/>
          <a:stretch/>
        </p:blipFill>
        <p:spPr>
          <a:xfrm>
            <a:off x="17563780" y="18855453"/>
            <a:ext cx="8888024" cy="1908557"/>
          </a:xfrm>
          <a:prstGeom prst="rect">
            <a:avLst/>
          </a:prstGeom>
          <a:noFill/>
          <a:ln>
            <a:noFill/>
          </a:ln>
        </p:spPr>
      </p:pic>
      <p:pic>
        <p:nvPicPr>
          <p:cNvPr id="2738" name="Google Shape;2738;g222b3446623_0_103"/>
          <p:cNvPicPr preferRelativeResize="0"/>
          <p:nvPr/>
        </p:nvPicPr>
        <p:blipFill rotWithShape="1">
          <a:blip r:embed="rId13">
            <a:alphaModFix/>
          </a:blip>
          <a:srcRect b="0" l="0" r="0" t="0"/>
          <a:stretch/>
        </p:blipFill>
        <p:spPr>
          <a:xfrm>
            <a:off x="36306150" y="23150903"/>
            <a:ext cx="7139776" cy="1798943"/>
          </a:xfrm>
          <a:prstGeom prst="rect">
            <a:avLst/>
          </a:prstGeom>
          <a:noFill/>
          <a:ln>
            <a:noFill/>
          </a:ln>
        </p:spPr>
      </p:pic>
      <p:pic>
        <p:nvPicPr>
          <p:cNvPr id="2739" name="Google Shape;2739;g222b3446623_0_103"/>
          <p:cNvPicPr preferRelativeResize="0"/>
          <p:nvPr/>
        </p:nvPicPr>
        <p:blipFill rotWithShape="1">
          <a:blip r:embed="rId14">
            <a:alphaModFix/>
          </a:blip>
          <a:srcRect b="0" l="0" r="0" t="0"/>
          <a:stretch/>
        </p:blipFill>
        <p:spPr>
          <a:xfrm>
            <a:off x="38003047" y="18625052"/>
            <a:ext cx="5162204" cy="1798950"/>
          </a:xfrm>
          <a:prstGeom prst="rect">
            <a:avLst/>
          </a:prstGeom>
          <a:noFill/>
          <a:ln>
            <a:noFill/>
          </a:ln>
        </p:spPr>
      </p:pic>
      <p:pic>
        <p:nvPicPr>
          <p:cNvPr id="2740" name="Google Shape;2740;g222b3446623_0_103"/>
          <p:cNvPicPr preferRelativeResize="0"/>
          <p:nvPr/>
        </p:nvPicPr>
        <p:blipFill rotWithShape="1">
          <a:blip r:embed="rId15">
            <a:alphaModFix/>
          </a:blip>
          <a:srcRect b="0" l="0" r="0" t="0"/>
          <a:stretch/>
        </p:blipFill>
        <p:spPr>
          <a:xfrm>
            <a:off x="37948813" y="20764005"/>
            <a:ext cx="5270650" cy="2231470"/>
          </a:xfrm>
          <a:prstGeom prst="rect">
            <a:avLst/>
          </a:prstGeom>
          <a:noFill/>
          <a:ln>
            <a:noFill/>
          </a:ln>
        </p:spPr>
      </p:pic>
      <p:pic>
        <p:nvPicPr>
          <p:cNvPr id="2741" name="Google Shape;2741;g222b3446623_0_103"/>
          <p:cNvPicPr preferRelativeResize="0"/>
          <p:nvPr/>
        </p:nvPicPr>
        <p:blipFill rotWithShape="1">
          <a:blip r:embed="rId16">
            <a:alphaModFix/>
          </a:blip>
          <a:srcRect b="0" l="0" r="0" t="0"/>
          <a:stretch/>
        </p:blipFill>
        <p:spPr>
          <a:xfrm>
            <a:off x="36990075" y="8353413"/>
            <a:ext cx="2581275" cy="4067175"/>
          </a:xfrm>
          <a:prstGeom prst="rect">
            <a:avLst/>
          </a:prstGeom>
          <a:noFill/>
          <a:ln>
            <a:noFill/>
          </a:ln>
        </p:spPr>
      </p:pic>
      <p:pic>
        <p:nvPicPr>
          <p:cNvPr id="2742" name="Google Shape;2742;g222b3446623_0_103"/>
          <p:cNvPicPr preferRelativeResize="0"/>
          <p:nvPr/>
        </p:nvPicPr>
        <p:blipFill rotWithShape="1">
          <a:blip r:embed="rId17">
            <a:alphaModFix/>
          </a:blip>
          <a:srcRect b="0" l="0" r="0" t="0"/>
          <a:stretch/>
        </p:blipFill>
        <p:spPr>
          <a:xfrm>
            <a:off x="31571750" y="14137895"/>
            <a:ext cx="7999590" cy="970949"/>
          </a:xfrm>
          <a:prstGeom prst="rect">
            <a:avLst/>
          </a:prstGeom>
          <a:noFill/>
          <a:ln>
            <a:noFill/>
          </a:ln>
        </p:spPr>
      </p:pic>
      <p:pic>
        <p:nvPicPr>
          <p:cNvPr id="2743" name="Google Shape;2743;g222b3446623_0_103"/>
          <p:cNvPicPr preferRelativeResize="0"/>
          <p:nvPr/>
        </p:nvPicPr>
        <p:blipFill rotWithShape="1">
          <a:blip r:embed="rId18">
            <a:alphaModFix/>
          </a:blip>
          <a:srcRect b="0" l="0" r="0" t="0"/>
          <a:stretch/>
        </p:blipFill>
        <p:spPr>
          <a:xfrm>
            <a:off x="28497026" y="15488484"/>
            <a:ext cx="7334249" cy="773068"/>
          </a:xfrm>
          <a:prstGeom prst="rect">
            <a:avLst/>
          </a:prstGeom>
          <a:noFill/>
          <a:ln>
            <a:noFill/>
          </a:ln>
        </p:spPr>
      </p:pic>
      <p:pic>
        <p:nvPicPr>
          <p:cNvPr id="2744" name="Google Shape;2744;g222b3446623_0_103"/>
          <p:cNvPicPr preferRelativeResize="0"/>
          <p:nvPr/>
        </p:nvPicPr>
        <p:blipFill rotWithShape="1">
          <a:blip r:embed="rId19">
            <a:alphaModFix/>
          </a:blip>
          <a:srcRect b="0" l="0" r="0" t="0"/>
          <a:stretch/>
        </p:blipFill>
        <p:spPr>
          <a:xfrm>
            <a:off x="34167078" y="23150901"/>
            <a:ext cx="5162200" cy="1415148"/>
          </a:xfrm>
          <a:prstGeom prst="rect">
            <a:avLst/>
          </a:prstGeom>
          <a:noFill/>
          <a:ln>
            <a:noFill/>
          </a:ln>
        </p:spPr>
      </p:pic>
      <p:pic>
        <p:nvPicPr>
          <p:cNvPr id="2745" name="Google Shape;2745;g222b3446623_0_103"/>
          <p:cNvPicPr preferRelativeResize="0"/>
          <p:nvPr/>
        </p:nvPicPr>
        <p:blipFill rotWithShape="1">
          <a:blip r:embed="rId20">
            <a:alphaModFix/>
          </a:blip>
          <a:srcRect b="0" l="0" r="0" t="0"/>
          <a:stretch/>
        </p:blipFill>
        <p:spPr>
          <a:xfrm>
            <a:off x="36306151" y="25221288"/>
            <a:ext cx="3023130" cy="2210713"/>
          </a:xfrm>
          <a:prstGeom prst="rect">
            <a:avLst/>
          </a:prstGeom>
          <a:noFill/>
          <a:ln>
            <a:noFill/>
          </a:ln>
        </p:spPr>
      </p:pic>
      <p:pic>
        <p:nvPicPr>
          <p:cNvPr id="2746" name="Google Shape;2746;g222b3446623_0_103"/>
          <p:cNvPicPr preferRelativeResize="0"/>
          <p:nvPr/>
        </p:nvPicPr>
        <p:blipFill rotWithShape="1">
          <a:blip r:embed="rId21">
            <a:alphaModFix/>
          </a:blip>
          <a:srcRect b="0" l="0" r="0" t="0"/>
          <a:stretch/>
        </p:blipFill>
        <p:spPr>
          <a:xfrm>
            <a:off x="39077350" y="26628440"/>
            <a:ext cx="2905125" cy="419100"/>
          </a:xfrm>
          <a:prstGeom prst="rect">
            <a:avLst/>
          </a:prstGeom>
          <a:noFill/>
          <a:ln>
            <a:noFill/>
          </a:ln>
        </p:spPr>
      </p:pic>
      <p:sp>
        <p:nvSpPr>
          <p:cNvPr id="2747" name="Google Shape;2747;g222b3446623_0_103"/>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pic>
        <p:nvPicPr>
          <p:cNvPr id="2748" name="Google Shape;2748;g222b3446623_0_103"/>
          <p:cNvPicPr preferRelativeResize="0"/>
          <p:nvPr/>
        </p:nvPicPr>
        <p:blipFill rotWithShape="1">
          <a:blip r:embed="rId22">
            <a:alphaModFix/>
          </a:blip>
          <a:srcRect b="0" l="0" r="0" t="0"/>
          <a:stretch/>
        </p:blipFill>
        <p:spPr>
          <a:xfrm>
            <a:off x="3224512" y="7075629"/>
            <a:ext cx="3860181" cy="2552700"/>
          </a:xfrm>
          <a:prstGeom prst="rect">
            <a:avLst/>
          </a:prstGeom>
          <a:noFill/>
          <a:ln>
            <a:noFill/>
          </a:ln>
        </p:spPr>
      </p:pic>
      <p:sp>
        <p:nvSpPr>
          <p:cNvPr id="2749" name="Google Shape;2749;g222b3446623_0_103"/>
          <p:cNvSpPr txBox="1"/>
          <p:nvPr/>
        </p:nvSpPr>
        <p:spPr>
          <a:xfrm>
            <a:off x="8175900" y="6629432"/>
            <a:ext cx="43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Located on the left is the updated coding potential on PECAAN. </a:t>
            </a:r>
            <a:endParaRPr b="0" i="0" sz="1400" u="none" cap="none" strike="noStrike">
              <a:solidFill>
                <a:srgbClr val="000000"/>
              </a:solidFill>
              <a:latin typeface="Calibri"/>
              <a:ea typeface="Calibri"/>
              <a:cs typeface="Calibri"/>
              <a:sym typeface="Calibri"/>
            </a:endParaRPr>
          </a:p>
        </p:txBody>
      </p:sp>
      <p:pic>
        <p:nvPicPr>
          <p:cNvPr id="2750" name="Google Shape;2750;g222b3446623_0_103"/>
          <p:cNvPicPr preferRelativeResize="0"/>
          <p:nvPr/>
        </p:nvPicPr>
        <p:blipFill rotWithShape="1">
          <a:blip r:embed="rId23">
            <a:alphaModFix/>
          </a:blip>
          <a:srcRect b="0" l="0" r="0" t="0"/>
          <a:stretch/>
        </p:blipFill>
        <p:spPr>
          <a:xfrm>
            <a:off x="17386630" y="21077100"/>
            <a:ext cx="9242351" cy="1270474"/>
          </a:xfrm>
          <a:prstGeom prst="rect">
            <a:avLst/>
          </a:prstGeom>
          <a:noFill/>
          <a:ln>
            <a:noFill/>
          </a:ln>
        </p:spPr>
      </p:pic>
      <p:pic>
        <p:nvPicPr>
          <p:cNvPr id="2751" name="Google Shape;2751;g222b3446623_0_103"/>
          <p:cNvPicPr preferRelativeResize="0"/>
          <p:nvPr/>
        </p:nvPicPr>
        <p:blipFill rotWithShape="1">
          <a:blip r:embed="rId24">
            <a:alphaModFix/>
          </a:blip>
          <a:srcRect b="0" l="0" r="0" t="0"/>
          <a:stretch/>
        </p:blipFill>
        <p:spPr>
          <a:xfrm>
            <a:off x="12831293" y="15566088"/>
            <a:ext cx="5762625" cy="2181225"/>
          </a:xfrm>
          <a:prstGeom prst="rect">
            <a:avLst/>
          </a:prstGeom>
          <a:noFill/>
          <a:ln>
            <a:noFill/>
          </a:ln>
        </p:spPr>
      </p:pic>
      <p:pic>
        <p:nvPicPr>
          <p:cNvPr id="2752" name="Google Shape;2752;g222b3446623_0_103"/>
          <p:cNvPicPr preferRelativeResize="0"/>
          <p:nvPr/>
        </p:nvPicPr>
        <p:blipFill rotWithShape="1">
          <a:blip r:embed="rId25">
            <a:alphaModFix/>
          </a:blip>
          <a:srcRect b="0" l="0" r="0" t="0"/>
          <a:stretch/>
        </p:blipFill>
        <p:spPr>
          <a:xfrm>
            <a:off x="560326" y="20444449"/>
            <a:ext cx="6000750" cy="981075"/>
          </a:xfrm>
          <a:prstGeom prst="rect">
            <a:avLst/>
          </a:prstGeom>
          <a:noFill/>
          <a:ln>
            <a:noFill/>
          </a:ln>
        </p:spPr>
      </p:pic>
      <p:pic>
        <p:nvPicPr>
          <p:cNvPr id="2753" name="Google Shape;2753;g222b3446623_0_103"/>
          <p:cNvPicPr preferRelativeResize="0"/>
          <p:nvPr/>
        </p:nvPicPr>
        <p:blipFill rotWithShape="1">
          <a:blip r:embed="rId26">
            <a:alphaModFix/>
          </a:blip>
          <a:srcRect b="0" l="0" r="0" t="0"/>
          <a:stretch/>
        </p:blipFill>
        <p:spPr>
          <a:xfrm>
            <a:off x="166501" y="15122537"/>
            <a:ext cx="11696700" cy="1504950"/>
          </a:xfrm>
          <a:prstGeom prst="rect">
            <a:avLst/>
          </a:prstGeom>
          <a:noFill/>
          <a:ln>
            <a:noFill/>
          </a:ln>
        </p:spPr>
      </p:pic>
      <p:pic>
        <p:nvPicPr>
          <p:cNvPr id="2754" name="Google Shape;2754;g222b3446623_0_103"/>
          <p:cNvPicPr preferRelativeResize="0"/>
          <p:nvPr/>
        </p:nvPicPr>
        <p:blipFill rotWithShape="1">
          <a:blip r:embed="rId27">
            <a:alphaModFix/>
          </a:blip>
          <a:srcRect b="0" l="0" r="0" t="0"/>
          <a:stretch/>
        </p:blipFill>
        <p:spPr>
          <a:xfrm>
            <a:off x="19098968" y="15722800"/>
            <a:ext cx="5693250" cy="2210712"/>
          </a:xfrm>
          <a:prstGeom prst="rect">
            <a:avLst/>
          </a:prstGeom>
          <a:noFill/>
          <a:ln>
            <a:noFill/>
          </a:ln>
        </p:spPr>
      </p:pic>
      <p:pic>
        <p:nvPicPr>
          <p:cNvPr id="2755" name="Google Shape;2755;g222b3446623_0_103"/>
          <p:cNvPicPr preferRelativeResize="0"/>
          <p:nvPr/>
        </p:nvPicPr>
        <p:blipFill rotWithShape="1">
          <a:blip r:embed="rId28">
            <a:alphaModFix/>
          </a:blip>
          <a:srcRect b="0" l="0" r="0" t="0"/>
          <a:stretch/>
        </p:blipFill>
        <p:spPr>
          <a:xfrm>
            <a:off x="28007400" y="19363787"/>
            <a:ext cx="5762624" cy="1899696"/>
          </a:xfrm>
          <a:prstGeom prst="rect">
            <a:avLst/>
          </a:prstGeom>
          <a:noFill/>
          <a:ln>
            <a:noFill/>
          </a:ln>
        </p:spPr>
      </p:pic>
      <p:pic>
        <p:nvPicPr>
          <p:cNvPr id="2756" name="Google Shape;2756;g222b3446623_0_103"/>
          <p:cNvPicPr preferRelativeResize="0"/>
          <p:nvPr/>
        </p:nvPicPr>
        <p:blipFill rotWithShape="1">
          <a:blip r:embed="rId29">
            <a:alphaModFix/>
          </a:blip>
          <a:srcRect b="0" l="0" r="0" t="0"/>
          <a:stretch/>
        </p:blipFill>
        <p:spPr>
          <a:xfrm>
            <a:off x="28113659" y="21726047"/>
            <a:ext cx="6707825" cy="17989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1" name="Shape 2761"/>
        <p:cNvGrpSpPr/>
        <p:nvPr/>
      </p:nvGrpSpPr>
      <p:grpSpPr>
        <a:xfrm>
          <a:off x="0" y="0"/>
          <a:ext cx="0" cy="0"/>
          <a:chOff x="0" y="0"/>
          <a:chExt cx="0" cy="0"/>
        </a:xfrm>
      </p:grpSpPr>
      <p:sp>
        <p:nvSpPr>
          <p:cNvPr id="2762" name="Google Shape;2762;g222b3446167_1_204"/>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#96</a:t>
            </a:r>
            <a:r>
              <a:rPr lang="en-US" sz="10080"/>
              <a:t>	 Start:	56401	 Stop: 56120		</a:t>
            </a:r>
            <a:br>
              <a:rPr lang="en-US" sz="10080"/>
            </a:br>
            <a:r>
              <a:rPr lang="en-US" sz="6480"/>
              <a:t>*</a:t>
            </a:r>
            <a:r>
              <a:rPr lang="en-US" sz="7200"/>
              <a:t>Highlight start if changed from original call*</a:t>
            </a:r>
            <a:endParaRPr sz="10080"/>
          </a:p>
        </p:txBody>
      </p:sp>
      <p:sp>
        <p:nvSpPr>
          <p:cNvPr id="2763" name="Google Shape;2763;g222b3446167_1_204"/>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Yes</a:t>
            </a:r>
            <a:endParaRPr/>
          </a:p>
          <a:p>
            <a:pPr indent="-822960" lvl="0" marL="822960" rtl="0" algn="l">
              <a:lnSpc>
                <a:spcPct val="90000"/>
              </a:lnSpc>
              <a:spcBef>
                <a:spcPts val="3600"/>
              </a:spcBef>
              <a:spcAft>
                <a:spcPts val="0"/>
              </a:spcAft>
              <a:buClr>
                <a:schemeClr val="dk1"/>
              </a:buClr>
              <a:buSzPts val="4400"/>
              <a:buChar char="•"/>
            </a:pPr>
            <a:r>
              <a:rPr lang="en-US" sz="4400"/>
              <a:t>Gene originally called by: Both</a:t>
            </a:r>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Yes</a:t>
            </a:r>
            <a:endParaRPr/>
          </a:p>
          <a:p>
            <a:pPr indent="0" lvl="1" marL="1645920" rtl="0" algn="l">
              <a:lnSpc>
                <a:spcPct val="90000"/>
              </a:lnSpc>
              <a:spcBef>
                <a:spcPts val="1800"/>
              </a:spcBef>
              <a:spcAft>
                <a:spcPts val="0"/>
              </a:spcAft>
              <a:buClr>
                <a:schemeClr val="dk1"/>
              </a:buClr>
              <a:buSzPts val="4400"/>
              <a:buNone/>
            </a:pPr>
            <a:r>
              <a:t/>
            </a:r>
            <a:endParaRPr/>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Yes</a:t>
            </a:r>
            <a:endParaRPr sz="4800"/>
          </a:p>
          <a:p>
            <a:pPr indent="-457200" lvl="0" marL="457200" rtl="0" algn="l">
              <a:lnSpc>
                <a:spcPct val="90000"/>
              </a:lnSpc>
              <a:spcBef>
                <a:spcPts val="3600"/>
              </a:spcBef>
              <a:spcAft>
                <a:spcPts val="0"/>
              </a:spcAft>
              <a:buSzPts val="4800"/>
              <a:buChar char="•"/>
            </a:pPr>
            <a:r>
              <a:rPr lang="en-US" sz="4800"/>
              <a:t>Marcie and Tempo have similarities.</a:t>
            </a:r>
            <a:endParaRPr sz="4800"/>
          </a:p>
          <a:p>
            <a:pPr indent="0" lvl="0" marL="0" rtl="0" algn="l">
              <a:lnSpc>
                <a:spcPct val="90000"/>
              </a:lnSpc>
              <a:spcBef>
                <a:spcPts val="3600"/>
              </a:spcBef>
              <a:spcAft>
                <a:spcPts val="0"/>
              </a:spcAft>
              <a:buClr>
                <a:schemeClr val="dk1"/>
              </a:buClr>
              <a:buSzPts val="4800"/>
              <a:buNone/>
            </a:pPr>
            <a:r>
              <a:rPr lang="en-US" sz="4800"/>
              <a:t>	</a:t>
            </a:r>
            <a:endParaRPr/>
          </a:p>
        </p:txBody>
      </p:sp>
      <p:pic>
        <p:nvPicPr>
          <p:cNvPr id="2764" name="Google Shape;2764;g222b3446167_1_204"/>
          <p:cNvPicPr preferRelativeResize="0"/>
          <p:nvPr/>
        </p:nvPicPr>
        <p:blipFill rotWithShape="1">
          <a:blip r:embed="rId3">
            <a:alphaModFix/>
          </a:blip>
          <a:srcRect b="0" l="0" r="0" t="0"/>
          <a:stretch/>
        </p:blipFill>
        <p:spPr>
          <a:xfrm>
            <a:off x="768929" y="5321578"/>
            <a:ext cx="9361150" cy="1217600"/>
          </a:xfrm>
          <a:prstGeom prst="rect">
            <a:avLst/>
          </a:prstGeom>
          <a:noFill/>
          <a:ln>
            <a:noFill/>
          </a:ln>
        </p:spPr>
      </p:pic>
      <p:pic>
        <p:nvPicPr>
          <p:cNvPr id="2765" name="Google Shape;2765;g222b3446167_1_204"/>
          <p:cNvPicPr preferRelativeResize="0"/>
          <p:nvPr/>
        </p:nvPicPr>
        <p:blipFill rotWithShape="1">
          <a:blip r:embed="rId4">
            <a:alphaModFix/>
          </a:blip>
          <a:srcRect b="0" l="0" r="0" t="0"/>
          <a:stretch/>
        </p:blipFill>
        <p:spPr>
          <a:xfrm>
            <a:off x="768928" y="11996452"/>
            <a:ext cx="10699126" cy="1502475"/>
          </a:xfrm>
          <a:prstGeom prst="rect">
            <a:avLst/>
          </a:prstGeom>
          <a:noFill/>
          <a:ln>
            <a:noFill/>
          </a:ln>
        </p:spPr>
      </p:pic>
      <p:pic>
        <p:nvPicPr>
          <p:cNvPr id="2766" name="Google Shape;2766;g222b3446167_1_204"/>
          <p:cNvPicPr preferRelativeResize="0"/>
          <p:nvPr/>
        </p:nvPicPr>
        <p:blipFill rotWithShape="1">
          <a:blip r:embed="rId5">
            <a:alphaModFix/>
          </a:blip>
          <a:srcRect b="0" l="0" r="0" t="0"/>
          <a:stretch/>
        </p:blipFill>
        <p:spPr>
          <a:xfrm>
            <a:off x="768921" y="13675325"/>
            <a:ext cx="11414023" cy="815750"/>
          </a:xfrm>
          <a:prstGeom prst="rect">
            <a:avLst/>
          </a:prstGeom>
          <a:noFill/>
          <a:ln>
            <a:noFill/>
          </a:ln>
        </p:spPr>
      </p:pic>
      <p:pic>
        <p:nvPicPr>
          <p:cNvPr id="2767" name="Google Shape;2767;g222b3446167_1_204"/>
          <p:cNvPicPr preferRelativeResize="0"/>
          <p:nvPr/>
        </p:nvPicPr>
        <p:blipFill rotWithShape="1">
          <a:blip r:embed="rId6">
            <a:alphaModFix/>
          </a:blip>
          <a:srcRect b="0" l="0" r="0" t="0"/>
          <a:stretch/>
        </p:blipFill>
        <p:spPr>
          <a:xfrm>
            <a:off x="768927" y="7382999"/>
            <a:ext cx="2012250" cy="2560050"/>
          </a:xfrm>
          <a:prstGeom prst="rect">
            <a:avLst/>
          </a:prstGeom>
          <a:noFill/>
          <a:ln>
            <a:noFill/>
          </a:ln>
        </p:spPr>
      </p:pic>
      <p:sp>
        <p:nvSpPr>
          <p:cNvPr id="2768" name="Google Shape;2768;g222b3446167_1_204"/>
          <p:cNvSpPr txBox="1"/>
          <p:nvPr/>
        </p:nvSpPr>
        <p:spPr>
          <a:xfrm>
            <a:off x="13092544"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predicted start</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chemeClr val="dk1"/>
                </a:solidFill>
                <a:latin typeface="Calibri"/>
                <a:ea typeface="Calibri"/>
                <a:cs typeface="Calibri"/>
                <a:sym typeface="Calibri"/>
              </a:rPr>
              <a:t>Second best, z = 2.887, final = -2.828</a:t>
            </a:r>
            <a:endParaRPr b="1"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Coding potential aligns with predicted start</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4400"/>
              <a:buFont typeface="Calibri"/>
              <a:buChar char="•"/>
            </a:pPr>
            <a:r>
              <a:rPr b="1" i="0" lang="en-US" sz="4400" u="none" cap="none" strike="noStrike">
                <a:solidFill>
                  <a:schemeClr val="dk1"/>
                </a:solidFill>
                <a:latin typeface="Calibri"/>
                <a:ea typeface="Calibri"/>
                <a:cs typeface="Calibri"/>
                <a:sym typeface="Calibri"/>
              </a:rPr>
              <a:t>Phagesdb:</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Marcie, Tempo</a:t>
            </a:r>
            <a:r>
              <a:rPr b="0" i="0" lang="en-US" sz="4400" u="none" cap="none" strike="noStrike">
                <a:solidFill>
                  <a:schemeClr val="dk1"/>
                </a:solidFill>
                <a:latin typeface="Calibri"/>
                <a:ea typeface="Calibri"/>
                <a:cs typeface="Calibri"/>
                <a:sym typeface="Calibri"/>
              </a:rPr>
              <a:t>, 1:1, e-value: 3e-46, 9e-43</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457200" lvl="0" marL="45720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NCBI:</a:t>
            </a:r>
            <a:r>
              <a:rPr b="0" i="0" lang="en-US" sz="4400" u="none" cap="none" strike="noStrike">
                <a:solidFill>
                  <a:schemeClr val="dk1"/>
                </a:solidFill>
                <a:latin typeface="Calibri"/>
                <a:ea typeface="Calibri"/>
                <a:cs typeface="Calibri"/>
                <a:sym typeface="Calibri"/>
              </a:rPr>
              <a:t> </a:t>
            </a:r>
            <a:r>
              <a:rPr b="0" i="0" lang="en-US" sz="4800" u="none" cap="none" strike="noStrike">
                <a:solidFill>
                  <a:schemeClr val="dk1"/>
                </a:solidFill>
                <a:latin typeface="Calibri"/>
                <a:ea typeface="Calibri"/>
                <a:cs typeface="Calibri"/>
                <a:sym typeface="Calibri"/>
              </a:rPr>
              <a:t>Marcie, Tempo</a:t>
            </a:r>
            <a:r>
              <a:rPr b="0" i="0" lang="en-US" sz="4400" u="none" cap="none" strike="noStrike">
                <a:solidFill>
                  <a:schemeClr val="dk1"/>
                </a:solidFill>
                <a:latin typeface="Calibri"/>
                <a:ea typeface="Calibri"/>
                <a:cs typeface="Calibri"/>
                <a:sym typeface="Calibri"/>
              </a:rPr>
              <a:t>, 1:1, e-value: 3e-56, 1e-51</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chemeClr val="dk1"/>
                </a:solidFill>
                <a:latin typeface="Calibri"/>
                <a:ea typeface="Calibri"/>
                <a:cs typeface="Calibri"/>
                <a:sym typeface="Calibri"/>
              </a:rPr>
              <a:t>Not most called start, but called 100.0% of time when present (the most called start does not exist on this gene).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chemeClr val="dk1"/>
                </a:solidFill>
                <a:highlight>
                  <a:srgbClr val="FFFF00"/>
                </a:highlight>
                <a:latin typeface="Calibri"/>
                <a:ea typeface="Calibri"/>
                <a:cs typeface="Calibri"/>
                <a:sym typeface="Calibri"/>
              </a:rPr>
              <a:t>83 bp gap</a:t>
            </a:r>
            <a:endParaRPr b="0" i="0" sz="1400" u="none" cap="none" strike="noStrike">
              <a:solidFill>
                <a:srgbClr val="000000"/>
              </a:solidFill>
              <a:highlight>
                <a:srgbClr val="FFFF00"/>
              </a:highlight>
              <a:latin typeface="Arial"/>
              <a:ea typeface="Arial"/>
              <a:cs typeface="Arial"/>
              <a:sym typeface="Arial"/>
            </a:endParaRPr>
          </a:p>
          <a:p>
            <a:pPr indent="-822956" lvl="1" marL="2468880" marR="0" rtl="0" algn="l">
              <a:lnSpc>
                <a:spcPct val="90000"/>
              </a:lnSpc>
              <a:spcBef>
                <a:spcPts val="1800"/>
              </a:spcBef>
              <a:spcAft>
                <a:spcPts val="0"/>
              </a:spcAft>
              <a:buClr>
                <a:schemeClr val="dk1"/>
              </a:buClr>
              <a:buSzPts val="4400"/>
              <a:buFont typeface="Arial"/>
              <a:buChar char="•"/>
            </a:pPr>
            <a:r>
              <a:rPr b="0" i="0" lang="en-US" sz="4400" u="none" cap="none" strike="noStrike">
                <a:solidFill>
                  <a:schemeClr val="dk1"/>
                </a:solidFill>
                <a:highlight>
                  <a:srgbClr val="FFFF00"/>
                </a:highlight>
                <a:latin typeface="Calibri"/>
                <a:ea typeface="Calibri"/>
                <a:cs typeface="Calibri"/>
                <a:sym typeface="Calibri"/>
              </a:rPr>
              <a:t>Gap is too small, so no coding potential.</a:t>
            </a:r>
            <a:endParaRPr b="0" i="0" sz="1400" u="none" cap="none" strike="noStrike">
              <a:solidFill>
                <a:srgbClr val="000000"/>
              </a:solidFill>
              <a:highlight>
                <a:srgbClr val="FFFF00"/>
              </a:highlight>
              <a:latin typeface="Arial"/>
              <a:ea typeface="Arial"/>
              <a:cs typeface="Arial"/>
              <a:sym typeface="Arial"/>
            </a:endParaRPr>
          </a:p>
        </p:txBody>
      </p:sp>
      <p:pic>
        <p:nvPicPr>
          <p:cNvPr id="2769" name="Google Shape;2769;g222b3446167_1_204"/>
          <p:cNvPicPr preferRelativeResize="0"/>
          <p:nvPr/>
        </p:nvPicPr>
        <p:blipFill rotWithShape="1">
          <a:blip r:embed="rId7">
            <a:alphaModFix/>
          </a:blip>
          <a:srcRect b="0" l="0" r="0" t="0"/>
          <a:stretch/>
        </p:blipFill>
        <p:spPr>
          <a:xfrm>
            <a:off x="13654851" y="6213568"/>
            <a:ext cx="10626438" cy="1895048"/>
          </a:xfrm>
          <a:prstGeom prst="rect">
            <a:avLst/>
          </a:prstGeom>
          <a:noFill/>
          <a:ln>
            <a:noFill/>
          </a:ln>
        </p:spPr>
      </p:pic>
      <p:pic>
        <p:nvPicPr>
          <p:cNvPr id="2770" name="Google Shape;2770;g222b3446167_1_204"/>
          <p:cNvPicPr preferRelativeResize="0"/>
          <p:nvPr/>
        </p:nvPicPr>
        <p:blipFill rotWithShape="1">
          <a:blip r:embed="rId8">
            <a:alphaModFix/>
          </a:blip>
          <a:srcRect b="0" l="0" r="0" t="0"/>
          <a:stretch/>
        </p:blipFill>
        <p:spPr>
          <a:xfrm>
            <a:off x="15026259" y="9311326"/>
            <a:ext cx="3676377" cy="3271925"/>
          </a:xfrm>
          <a:prstGeom prst="rect">
            <a:avLst/>
          </a:prstGeom>
          <a:noFill/>
          <a:ln>
            <a:noFill/>
          </a:ln>
        </p:spPr>
      </p:pic>
      <p:pic>
        <p:nvPicPr>
          <p:cNvPr id="2771" name="Google Shape;2771;g222b3446167_1_204"/>
          <p:cNvPicPr preferRelativeResize="0"/>
          <p:nvPr/>
        </p:nvPicPr>
        <p:blipFill rotWithShape="1">
          <a:blip r:embed="rId9">
            <a:alphaModFix/>
          </a:blip>
          <a:srcRect b="0" l="0" r="0" t="0"/>
          <a:stretch/>
        </p:blipFill>
        <p:spPr>
          <a:xfrm>
            <a:off x="14239527" y="13325388"/>
            <a:ext cx="4435851" cy="4093750"/>
          </a:xfrm>
          <a:prstGeom prst="rect">
            <a:avLst/>
          </a:prstGeom>
          <a:noFill/>
          <a:ln>
            <a:noFill/>
          </a:ln>
        </p:spPr>
      </p:pic>
      <p:sp>
        <p:nvSpPr>
          <p:cNvPr id="2772" name="Google Shape;2772;g222b3446167_1_204"/>
          <p:cNvSpPr txBox="1"/>
          <p:nvPr/>
        </p:nvSpPr>
        <p:spPr>
          <a:xfrm>
            <a:off x="27806075" y="3177200"/>
            <a:ext cx="149835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00"/>
                </a:solidFill>
                <a:latin typeface="Calibri"/>
                <a:ea typeface="Calibri"/>
                <a:cs typeface="Calibri"/>
                <a:sym typeface="Calibri"/>
              </a:rPr>
              <a:t>NKF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10">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Same pham and positional similarity as Marcie_99, upstream from MazG-like nucleotide pyrophosphohydrolase and downstream from genes with no know function, and Tempo_96, upstream from DNA primase and downstream from genes with no know function.</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chemeClr val="dk1"/>
                </a:solidFill>
                <a:latin typeface="Calibri"/>
                <a:ea typeface="Calibri"/>
                <a:cs typeface="Calibri"/>
                <a:sym typeface="Calibri"/>
              </a:rPr>
              <a:t>Phagesdb, Marcie_99, function unknown, e = 3e-46; NCBI, Marcie_99, function unknown, e = 3e-56.</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No significant hits; they’re all below 78%.</a:t>
            </a:r>
            <a:endParaRPr b="0"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pic>
        <p:nvPicPr>
          <p:cNvPr id="2773" name="Google Shape;2773;g222b3446167_1_204"/>
          <p:cNvPicPr preferRelativeResize="0"/>
          <p:nvPr/>
        </p:nvPicPr>
        <p:blipFill rotWithShape="1">
          <a:blip r:embed="rId11">
            <a:alphaModFix/>
          </a:blip>
          <a:srcRect b="0" l="0" r="0" t="0"/>
          <a:stretch/>
        </p:blipFill>
        <p:spPr>
          <a:xfrm>
            <a:off x="36823472" y="9943051"/>
            <a:ext cx="2089203" cy="3271924"/>
          </a:xfrm>
          <a:prstGeom prst="rect">
            <a:avLst/>
          </a:prstGeom>
          <a:noFill/>
          <a:ln>
            <a:noFill/>
          </a:ln>
        </p:spPr>
      </p:pic>
      <p:pic>
        <p:nvPicPr>
          <p:cNvPr id="2774" name="Google Shape;2774;g222b3446167_1_204"/>
          <p:cNvPicPr preferRelativeResize="0"/>
          <p:nvPr/>
        </p:nvPicPr>
        <p:blipFill rotWithShape="1">
          <a:blip r:embed="rId12">
            <a:alphaModFix/>
          </a:blip>
          <a:srcRect b="0" l="0" r="0" t="0"/>
          <a:stretch/>
        </p:blipFill>
        <p:spPr>
          <a:xfrm>
            <a:off x="28838838" y="14491075"/>
            <a:ext cx="8410575" cy="942975"/>
          </a:xfrm>
          <a:prstGeom prst="rect">
            <a:avLst/>
          </a:prstGeom>
          <a:noFill/>
          <a:ln>
            <a:noFill/>
          </a:ln>
        </p:spPr>
      </p:pic>
      <p:pic>
        <p:nvPicPr>
          <p:cNvPr id="2775" name="Google Shape;2775;g222b3446167_1_204"/>
          <p:cNvPicPr preferRelativeResize="0"/>
          <p:nvPr/>
        </p:nvPicPr>
        <p:blipFill rotWithShape="1">
          <a:blip r:embed="rId13">
            <a:alphaModFix/>
          </a:blip>
          <a:srcRect b="0" l="0" r="0" t="0"/>
          <a:stretch/>
        </p:blipFill>
        <p:spPr>
          <a:xfrm>
            <a:off x="28838850" y="15822250"/>
            <a:ext cx="12368550" cy="596894"/>
          </a:xfrm>
          <a:prstGeom prst="rect">
            <a:avLst/>
          </a:prstGeom>
          <a:noFill/>
          <a:ln>
            <a:noFill/>
          </a:ln>
        </p:spPr>
      </p:pic>
      <p:pic>
        <p:nvPicPr>
          <p:cNvPr id="2776" name="Google Shape;2776;g222b3446167_1_204"/>
          <p:cNvPicPr preferRelativeResize="0"/>
          <p:nvPr/>
        </p:nvPicPr>
        <p:blipFill rotWithShape="1">
          <a:blip r:embed="rId14">
            <a:alphaModFix/>
          </a:blip>
          <a:srcRect b="0" l="0" r="0" t="0"/>
          <a:stretch/>
        </p:blipFill>
        <p:spPr>
          <a:xfrm>
            <a:off x="28293498" y="17588188"/>
            <a:ext cx="8077876" cy="2374050"/>
          </a:xfrm>
          <a:prstGeom prst="rect">
            <a:avLst/>
          </a:prstGeom>
          <a:noFill/>
          <a:ln>
            <a:noFill/>
          </a:ln>
        </p:spPr>
      </p:pic>
      <p:pic>
        <p:nvPicPr>
          <p:cNvPr id="2777" name="Google Shape;2777;g222b3446167_1_204"/>
          <p:cNvPicPr preferRelativeResize="0"/>
          <p:nvPr/>
        </p:nvPicPr>
        <p:blipFill rotWithShape="1">
          <a:blip r:embed="rId15">
            <a:alphaModFix/>
          </a:blip>
          <a:srcRect b="0" l="0" r="0" t="0"/>
          <a:stretch/>
        </p:blipFill>
        <p:spPr>
          <a:xfrm>
            <a:off x="36371375" y="17588203"/>
            <a:ext cx="7286001" cy="1413620"/>
          </a:xfrm>
          <a:prstGeom prst="rect">
            <a:avLst/>
          </a:prstGeom>
          <a:noFill/>
          <a:ln>
            <a:noFill/>
          </a:ln>
        </p:spPr>
      </p:pic>
      <p:pic>
        <p:nvPicPr>
          <p:cNvPr id="2778" name="Google Shape;2778;g222b3446167_1_204"/>
          <p:cNvPicPr preferRelativeResize="0"/>
          <p:nvPr/>
        </p:nvPicPr>
        <p:blipFill rotWithShape="1">
          <a:blip r:embed="rId16">
            <a:alphaModFix/>
          </a:blip>
          <a:srcRect b="0" l="0" r="0" t="0"/>
          <a:stretch/>
        </p:blipFill>
        <p:spPr>
          <a:xfrm>
            <a:off x="32608400" y="20170871"/>
            <a:ext cx="8077875" cy="2212851"/>
          </a:xfrm>
          <a:prstGeom prst="rect">
            <a:avLst/>
          </a:prstGeom>
          <a:noFill/>
          <a:ln>
            <a:noFill/>
          </a:ln>
        </p:spPr>
      </p:pic>
      <p:pic>
        <p:nvPicPr>
          <p:cNvPr id="2779" name="Google Shape;2779;g222b3446167_1_204"/>
          <p:cNvPicPr preferRelativeResize="0"/>
          <p:nvPr/>
        </p:nvPicPr>
        <p:blipFill rotWithShape="1">
          <a:blip r:embed="rId17">
            <a:alphaModFix/>
          </a:blip>
          <a:srcRect b="0" l="0" r="0" t="0"/>
          <a:stretch/>
        </p:blipFill>
        <p:spPr>
          <a:xfrm>
            <a:off x="7432559" y="19267600"/>
            <a:ext cx="12459551" cy="1217600"/>
          </a:xfrm>
          <a:prstGeom prst="rect">
            <a:avLst/>
          </a:prstGeom>
          <a:noFill/>
          <a:ln>
            <a:noFill/>
          </a:ln>
        </p:spPr>
      </p:pic>
      <p:pic>
        <p:nvPicPr>
          <p:cNvPr id="2780" name="Google Shape;2780;g222b3446167_1_204"/>
          <p:cNvPicPr preferRelativeResize="0"/>
          <p:nvPr/>
        </p:nvPicPr>
        <p:blipFill rotWithShape="1">
          <a:blip r:embed="rId18">
            <a:alphaModFix/>
          </a:blip>
          <a:srcRect b="0" l="0" r="0" t="0"/>
          <a:stretch/>
        </p:blipFill>
        <p:spPr>
          <a:xfrm>
            <a:off x="20056175" y="18668400"/>
            <a:ext cx="7259858" cy="1502475"/>
          </a:xfrm>
          <a:prstGeom prst="rect">
            <a:avLst/>
          </a:prstGeom>
          <a:noFill/>
          <a:ln>
            <a:noFill/>
          </a:ln>
        </p:spPr>
      </p:pic>
      <p:pic>
        <p:nvPicPr>
          <p:cNvPr id="2781" name="Google Shape;2781;g222b3446167_1_204"/>
          <p:cNvPicPr preferRelativeResize="0"/>
          <p:nvPr/>
        </p:nvPicPr>
        <p:blipFill rotWithShape="1">
          <a:blip r:embed="rId19">
            <a:alphaModFix/>
          </a:blip>
          <a:srcRect b="0" l="0" r="0" t="0"/>
          <a:stretch/>
        </p:blipFill>
        <p:spPr>
          <a:xfrm>
            <a:off x="20219165" y="20324600"/>
            <a:ext cx="6933876" cy="815750"/>
          </a:xfrm>
          <a:prstGeom prst="rect">
            <a:avLst/>
          </a:prstGeom>
          <a:noFill/>
          <a:ln>
            <a:noFill/>
          </a:ln>
        </p:spPr>
      </p:pic>
      <p:sp>
        <p:nvSpPr>
          <p:cNvPr id="2782" name="Google Shape;2782;g222b3446167_1_204"/>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7" name="Shape 2787"/>
        <p:cNvGrpSpPr/>
        <p:nvPr/>
      </p:nvGrpSpPr>
      <p:grpSpPr>
        <a:xfrm>
          <a:off x="0" y="0"/>
          <a:ext cx="0" cy="0"/>
          <a:chOff x="0" y="0"/>
          <a:chExt cx="0" cy="0"/>
        </a:xfrm>
      </p:grpSpPr>
      <p:sp>
        <p:nvSpPr>
          <p:cNvPr id="2788" name="Google Shape;2788;g222b3446167_1_305"/>
          <p:cNvSpPr txBox="1"/>
          <p:nvPr>
            <p:ph type="title"/>
          </p:nvPr>
        </p:nvSpPr>
        <p:spPr>
          <a:xfrm>
            <a:off x="0" y="0"/>
            <a:ext cx="43891200" cy="3271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0080"/>
              <a:buFont typeface="Calibri"/>
              <a:buNone/>
            </a:pPr>
            <a:r>
              <a:rPr b="1" lang="en-US" sz="10080"/>
              <a:t>Gene #97</a:t>
            </a:r>
            <a:r>
              <a:rPr lang="en-US" sz="10080"/>
              <a:t>	 Start: </a:t>
            </a:r>
            <a:r>
              <a:rPr lang="en-US" sz="10080">
                <a:solidFill>
                  <a:srgbClr val="0000FF"/>
                </a:solidFill>
              </a:rPr>
              <a:t>56,661</a:t>
            </a:r>
            <a:r>
              <a:rPr lang="en-US" sz="10080"/>
              <a:t>		Stop: </a:t>
            </a:r>
            <a:r>
              <a:rPr lang="en-US" sz="10080">
                <a:solidFill>
                  <a:srgbClr val="0000FF"/>
                </a:solidFill>
              </a:rPr>
              <a:t>56,485</a:t>
            </a:r>
            <a:r>
              <a:rPr lang="en-US" sz="10080"/>
              <a:t> 	</a:t>
            </a:r>
            <a:br>
              <a:rPr lang="en-US" sz="10080"/>
            </a:br>
            <a:r>
              <a:rPr lang="en-US" sz="6480"/>
              <a:t>*</a:t>
            </a:r>
            <a:r>
              <a:rPr lang="en-US" sz="7200"/>
              <a:t>Highlight start if changed from original call*</a:t>
            </a:r>
            <a:endParaRPr sz="10080"/>
          </a:p>
        </p:txBody>
      </p:sp>
      <p:sp>
        <p:nvSpPr>
          <p:cNvPr id="2789" name="Google Shape;2789;g222b3446167_1_305"/>
          <p:cNvSpPr txBox="1"/>
          <p:nvPr>
            <p:ph idx="1" type="body"/>
          </p:nvPr>
        </p:nvSpPr>
        <p:spPr>
          <a:xfrm>
            <a:off x="0" y="3177209"/>
            <a:ext cx="14090100" cy="199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b="1" lang="en-US" sz="4800"/>
              <a:t>1. </a:t>
            </a:r>
            <a:r>
              <a:rPr b="1" lang="en-US" sz="6600"/>
              <a:t>Is it a gene? </a:t>
            </a:r>
            <a:r>
              <a:rPr b="1" lang="en-US" sz="6600">
                <a:solidFill>
                  <a:srgbClr val="0000FF"/>
                </a:solidFill>
              </a:rPr>
              <a:t>Yes</a:t>
            </a:r>
            <a:endParaRPr>
              <a:solidFill>
                <a:srgbClr val="0000FF"/>
              </a:solidFill>
            </a:endParaRPr>
          </a:p>
          <a:p>
            <a:pPr indent="-822960" lvl="0" marL="822960" rtl="0" algn="l">
              <a:lnSpc>
                <a:spcPct val="90000"/>
              </a:lnSpc>
              <a:spcBef>
                <a:spcPts val="3600"/>
              </a:spcBef>
              <a:spcAft>
                <a:spcPts val="0"/>
              </a:spcAft>
              <a:buClr>
                <a:schemeClr val="dk1"/>
              </a:buClr>
              <a:buSzPts val="4400"/>
              <a:buChar char="•"/>
            </a:pPr>
            <a:r>
              <a:rPr lang="en-US" sz="4400"/>
              <a:t>Gene originally called by: </a:t>
            </a:r>
            <a:r>
              <a:rPr lang="en-US" sz="4400">
                <a:solidFill>
                  <a:srgbClr val="0000FF"/>
                </a:solidFill>
              </a:rPr>
              <a:t>Both</a:t>
            </a:r>
            <a:endParaRPr>
              <a:solidFill>
                <a:srgbClr val="0000FF"/>
              </a:solidFill>
            </a:endParaRPr>
          </a:p>
          <a:p>
            <a:pPr indent="0" lvl="0" marL="0" rtl="0" algn="l">
              <a:lnSpc>
                <a:spcPct val="90000"/>
              </a:lnSpc>
              <a:spcBef>
                <a:spcPts val="3600"/>
              </a:spcBef>
              <a:spcAft>
                <a:spcPts val="0"/>
              </a:spcAft>
              <a:buClr>
                <a:schemeClr val="dk1"/>
              </a:buClr>
              <a:buSzPts val="4400"/>
              <a:buNone/>
            </a:pPr>
            <a:r>
              <a:rPr lang="en-US" sz="4400"/>
              <a:t>        </a:t>
            </a:r>
            <a:endParaRPr/>
          </a:p>
          <a:p>
            <a:pPr indent="-822960" lvl="0" marL="822960" rtl="0" algn="l">
              <a:lnSpc>
                <a:spcPct val="90000"/>
              </a:lnSpc>
              <a:spcBef>
                <a:spcPts val="3600"/>
              </a:spcBef>
              <a:spcAft>
                <a:spcPts val="0"/>
              </a:spcAft>
              <a:buClr>
                <a:schemeClr val="dk1"/>
              </a:buClr>
              <a:buSzPts val="4400"/>
              <a:buChar char="•"/>
            </a:pPr>
            <a:r>
              <a:rPr lang="en-US" sz="4400"/>
              <a:t>Coding potential: </a:t>
            </a:r>
            <a:r>
              <a:rPr lang="en-US" sz="4400">
                <a:solidFill>
                  <a:srgbClr val="0000FF"/>
                </a:solidFill>
              </a:rPr>
              <a:t>Yes; furthest start listed.</a:t>
            </a:r>
            <a:endParaRPr>
              <a:solidFill>
                <a:srgbClr val="0000FF"/>
              </a:solidFill>
            </a:endParaRPr>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0" lvl="1" marL="1645920" rtl="0" algn="l">
              <a:lnSpc>
                <a:spcPct val="90000"/>
              </a:lnSpc>
              <a:spcBef>
                <a:spcPts val="1800"/>
              </a:spcBef>
              <a:spcAft>
                <a:spcPts val="0"/>
              </a:spcAft>
              <a:buClr>
                <a:schemeClr val="dk1"/>
              </a:buClr>
              <a:buSzPts val="4000"/>
              <a:buNone/>
            </a:pPr>
            <a:r>
              <a:t/>
            </a:r>
            <a:endParaRPr sz="4000"/>
          </a:p>
          <a:p>
            <a:pPr indent="-822960" lvl="0" marL="822960" rtl="0" algn="l">
              <a:lnSpc>
                <a:spcPct val="90000"/>
              </a:lnSpc>
              <a:spcBef>
                <a:spcPts val="3600"/>
              </a:spcBef>
              <a:spcAft>
                <a:spcPts val="0"/>
              </a:spcAft>
              <a:buClr>
                <a:schemeClr val="dk1"/>
              </a:buClr>
              <a:buSzPts val="4800"/>
              <a:buChar char="•"/>
            </a:pPr>
            <a:r>
              <a:rPr lang="en-US" sz="4800"/>
              <a:t>Other organisms have it? </a:t>
            </a:r>
            <a:r>
              <a:rPr lang="en-US" sz="4800">
                <a:solidFill>
                  <a:srgbClr val="0000FF"/>
                </a:solidFill>
              </a:rPr>
              <a:t>Yes, Tempo and RobinRose are the most similar.</a:t>
            </a:r>
            <a:endParaRPr sz="4800">
              <a:solidFill>
                <a:srgbClr val="0000FF"/>
              </a:solidFill>
            </a:endParaRPr>
          </a:p>
          <a:p>
            <a:pPr indent="0" lvl="0" marL="457200" rtl="0" algn="l">
              <a:lnSpc>
                <a:spcPct val="90000"/>
              </a:lnSpc>
              <a:spcBef>
                <a:spcPts val="3600"/>
              </a:spcBef>
              <a:spcAft>
                <a:spcPts val="0"/>
              </a:spcAft>
              <a:buSzPts val="1800"/>
              <a:buNone/>
            </a:pPr>
            <a:r>
              <a:t/>
            </a:r>
            <a:endParaRPr sz="4800">
              <a:solidFill>
                <a:srgbClr val="0000FF"/>
              </a:solidFill>
            </a:endParaRPr>
          </a:p>
          <a:p>
            <a:pPr indent="0" lvl="0" marL="0" rtl="0" algn="l">
              <a:lnSpc>
                <a:spcPct val="90000"/>
              </a:lnSpc>
              <a:spcBef>
                <a:spcPts val="3600"/>
              </a:spcBef>
              <a:spcAft>
                <a:spcPts val="0"/>
              </a:spcAft>
              <a:buClr>
                <a:schemeClr val="dk1"/>
              </a:buClr>
              <a:buSzPts val="4800"/>
              <a:buNone/>
            </a:pPr>
            <a:r>
              <a:t/>
            </a:r>
            <a:endParaRPr/>
          </a:p>
        </p:txBody>
      </p:sp>
      <p:sp>
        <p:nvSpPr>
          <p:cNvPr id="2790" name="Google Shape;2790;g222b3446167_1_305"/>
          <p:cNvSpPr txBox="1"/>
          <p:nvPr/>
        </p:nvSpPr>
        <p:spPr>
          <a:xfrm>
            <a:off x="14090069" y="3271932"/>
            <a:ext cx="14672100" cy="20253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2. Where does it start? </a:t>
            </a:r>
            <a:r>
              <a:rPr b="1" i="0" lang="en-US" sz="6600" u="none" cap="none" strike="noStrike">
                <a:solidFill>
                  <a:srgbClr val="0000FF"/>
                </a:solidFill>
                <a:latin typeface="Calibri"/>
                <a:ea typeface="Calibri"/>
                <a:cs typeface="Calibri"/>
                <a:sym typeface="Calibri"/>
              </a:rPr>
              <a:t>56,661</a:t>
            </a:r>
            <a:endParaRPr b="0" i="0" sz="1400" u="none" cap="none" strike="noStrike">
              <a:solidFill>
                <a:srgbClr val="0000FF"/>
              </a:solidFill>
              <a:latin typeface="Arial"/>
              <a:ea typeface="Arial"/>
              <a:cs typeface="Arial"/>
              <a:sym typeface="Arial"/>
            </a:endParaRPr>
          </a:p>
          <a:p>
            <a:pPr indent="0" lvl="0" marL="457200" marR="0" rtl="0" algn="l">
              <a:lnSpc>
                <a:spcPct val="90000"/>
              </a:lnSpc>
              <a:spcBef>
                <a:spcPts val="360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Coding potential aligns with predicted start</a:t>
            </a:r>
            <a:endParaRPr b="1"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RBS info: </a:t>
            </a:r>
            <a:r>
              <a:rPr b="0" i="0" lang="en-US" sz="4400" u="none" cap="none" strike="noStrike">
                <a:solidFill>
                  <a:srgbClr val="0000FF"/>
                </a:solidFill>
                <a:latin typeface="Calibri"/>
                <a:ea typeface="Calibri"/>
                <a:cs typeface="Calibri"/>
                <a:sym typeface="Calibri"/>
              </a:rPr>
              <a:t>Best, z=3.041, final=-2.584</a:t>
            </a:r>
            <a:endParaRPr b="0" i="0" sz="1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4400"/>
              <a:buFont typeface="Arial"/>
              <a:buNone/>
            </a:pPr>
            <a:r>
              <a:t/>
            </a:r>
            <a:endParaRPr b="0" i="0" sz="1400" u="none" cap="none" strike="noStrike">
              <a:solidFill>
                <a:srgbClr val="000000"/>
              </a:solidFill>
              <a:latin typeface="Arial"/>
              <a:ea typeface="Arial"/>
              <a:cs typeface="Arial"/>
              <a:sym typeface="Arial"/>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alignments: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PhagesDB: Tempo, RobinRose, 1:1, e-values: 4e-25, 4e-25</a:t>
            </a:r>
            <a:endParaRPr b="0" i="0" sz="4400" u="none" cap="none" strike="noStrike">
              <a:solidFill>
                <a:srgbClr val="0000FF"/>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rPr b="0" i="0" lang="en-US" sz="4400" u="none" cap="none" strike="noStrike">
                <a:solidFill>
                  <a:srgbClr val="0000FF"/>
                </a:solidFill>
                <a:latin typeface="Calibri"/>
                <a:ea typeface="Calibri"/>
                <a:cs typeface="Calibri"/>
                <a:sym typeface="Calibri"/>
              </a:rPr>
              <a:t>NCBI: OneInAGillian, RubyRalph, 1:1, e-values: 8e-30, 3e-26</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Starterator: </a:t>
            </a:r>
            <a:r>
              <a:rPr b="0" i="0" lang="en-US" sz="4400" u="none" cap="none" strike="noStrike">
                <a:solidFill>
                  <a:srgbClr val="0000FF"/>
                </a:solidFill>
                <a:latin typeface="Calibri"/>
                <a:ea typeface="Calibri"/>
                <a:cs typeface="Calibri"/>
                <a:sym typeface="Calibri"/>
              </a:rPr>
              <a:t>Yes, most annotated start is 3. CandC is on track 3 with Tempo, RobinRose and OneInAGillian.</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45720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Gap: </a:t>
            </a:r>
            <a:r>
              <a:rPr b="0" i="0" lang="en-US" sz="4400" u="none" cap="none" strike="noStrike">
                <a:solidFill>
                  <a:srgbClr val="0000FF"/>
                </a:solidFill>
                <a:latin typeface="Calibri"/>
                <a:ea typeface="Calibri"/>
                <a:cs typeface="Calibri"/>
                <a:sym typeface="Calibri"/>
              </a:rPr>
              <a:t>–4 bp overlap, no gap</a:t>
            </a:r>
            <a:endParaRPr b="0" i="0" sz="1400" u="none" cap="none" strike="noStrike">
              <a:solidFill>
                <a:srgbClr val="0000FF"/>
              </a:solidFill>
              <a:latin typeface="Calibri"/>
              <a:ea typeface="Calibri"/>
              <a:cs typeface="Calibri"/>
              <a:sym typeface="Calibri"/>
            </a:endParaRPr>
          </a:p>
        </p:txBody>
      </p:sp>
      <p:sp>
        <p:nvSpPr>
          <p:cNvPr id="2791" name="Google Shape;2791;g222b3446167_1_305"/>
          <p:cNvSpPr txBox="1"/>
          <p:nvPr/>
        </p:nvSpPr>
        <p:spPr>
          <a:xfrm>
            <a:off x="28666673" y="3224571"/>
            <a:ext cx="14748300" cy="2034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3. What is its function?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Final Function Decided: </a:t>
            </a:r>
            <a:r>
              <a:rPr b="1" i="0" lang="en-US" sz="6600" u="none" cap="none" strike="noStrike">
                <a:solidFill>
                  <a:srgbClr val="0000FF"/>
                </a:solidFill>
                <a:latin typeface="Calibri"/>
                <a:ea typeface="Calibri"/>
                <a:cs typeface="Calibri"/>
                <a:sym typeface="Calibri"/>
              </a:rPr>
              <a:t>NKF</a:t>
            </a:r>
            <a:endParaRPr b="0" i="0" sz="1400" u="none" cap="none" strike="noStrike">
              <a:solidFill>
                <a:srgbClr val="0000FF"/>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2800"/>
              <a:buFont typeface="Arial"/>
              <a:buNone/>
            </a:pPr>
            <a:r>
              <a:rPr b="1" i="0" lang="en-US" sz="2800" u="none" cap="none" strike="noStrike">
                <a:solidFill>
                  <a:schemeClr val="dk1"/>
                </a:solidFill>
                <a:latin typeface="Calibri"/>
                <a:ea typeface="Calibri"/>
                <a:cs typeface="Calibri"/>
                <a:sym typeface="Calibri"/>
              </a:rPr>
              <a:t>Must be from approved function list: </a:t>
            </a:r>
            <a:r>
              <a:rPr b="1"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https://docs.google.com/spreadsheets/d/1FNcTlsU41iI1U8Jq0Yd-YqwJDUa089AInNnULL-K9hE/edit#gid=0</a:t>
            </a:r>
            <a:r>
              <a:rPr b="1" i="0" lang="en-US" sz="2800" u="none" cap="none" strike="noStrike">
                <a:solidFill>
                  <a:schemeClr val="dk1"/>
                </a:solidFill>
                <a:latin typeface="Calibri"/>
                <a:ea typeface="Calibri"/>
                <a:cs typeface="Calibri"/>
                <a:sym typeface="Calibri"/>
              </a:rPr>
              <a:t> </a:t>
            </a:r>
            <a:endParaRPr b="1" i="0" sz="6600" u="none" cap="none" strike="noStrike">
              <a:solidFill>
                <a:schemeClr val="dk1"/>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Synteny</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Same pham and positional similarity as RubyRalph_88 and Tempo_97. Located both upstream and downstream of genes with no known function. CandC is at the top. Its hard to see but in dark blue.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BLAST Results: </a:t>
            </a:r>
            <a:r>
              <a:rPr b="0" i="0" lang="en-US" sz="4400" u="none" cap="none" strike="noStrike">
                <a:solidFill>
                  <a:srgbClr val="0000FF"/>
                </a:solidFill>
                <a:latin typeface="Calibri"/>
                <a:ea typeface="Calibri"/>
                <a:cs typeface="Calibri"/>
                <a:sym typeface="Calibri"/>
              </a:rPr>
              <a:t>RubyRalph_88, NKF, NCBI, e=3e-26/Tempo_97, NKF, PhagesDB, e=4e-25.</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a:p>
            <a:pPr indent="-822960" lvl="0" marL="822960" marR="0" rtl="0" algn="l">
              <a:lnSpc>
                <a:spcPct val="90000"/>
              </a:lnSpc>
              <a:spcBef>
                <a:spcPts val="3600"/>
              </a:spcBef>
              <a:spcAft>
                <a:spcPts val="0"/>
              </a:spcAft>
              <a:buClr>
                <a:schemeClr val="dk1"/>
              </a:buClr>
              <a:buSzPts val="4400"/>
              <a:buFont typeface="Arial"/>
              <a:buChar char="•"/>
            </a:pPr>
            <a:r>
              <a:rPr b="1" i="0" lang="en-US" sz="4400" u="none" cap="none" strike="noStrike">
                <a:solidFill>
                  <a:schemeClr val="dk1"/>
                </a:solidFill>
                <a:latin typeface="Calibri"/>
                <a:ea typeface="Calibri"/>
                <a:cs typeface="Calibri"/>
                <a:sym typeface="Calibri"/>
              </a:rPr>
              <a:t>HHPRED results</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FF"/>
                </a:solidFill>
                <a:latin typeface="Calibri"/>
                <a:ea typeface="Calibri"/>
                <a:cs typeface="Calibri"/>
                <a:sym typeface="Calibri"/>
              </a:rPr>
              <a:t>No significant hits, all have a prob ~65% or under.</a:t>
            </a:r>
            <a:endParaRPr b="0" i="0" sz="4400" u="none" cap="none" strike="noStrike">
              <a:solidFill>
                <a:srgbClr val="0000FF"/>
              </a:solidFill>
              <a:latin typeface="Calibri"/>
              <a:ea typeface="Calibri"/>
              <a:cs typeface="Calibri"/>
              <a:sym typeface="Calibri"/>
            </a:endParaRPr>
          </a:p>
          <a:p>
            <a:pPr indent="0" lvl="0" marL="0" marR="0" rtl="0" algn="l">
              <a:lnSpc>
                <a:spcPct val="90000"/>
              </a:lnSpc>
              <a:spcBef>
                <a:spcPts val="3600"/>
              </a:spcBef>
              <a:spcAft>
                <a:spcPts val="0"/>
              </a:spcAft>
              <a:buClr>
                <a:srgbClr val="000000"/>
              </a:buClr>
              <a:buSzPts val="4400"/>
              <a:buFont typeface="Arial"/>
              <a:buNone/>
            </a:pPr>
            <a:r>
              <a:t/>
            </a:r>
            <a:endParaRPr b="0" i="0" sz="4400" u="none" cap="none" strike="noStrike">
              <a:solidFill>
                <a:srgbClr val="0000FF"/>
              </a:solidFill>
              <a:latin typeface="Calibri"/>
              <a:ea typeface="Calibri"/>
              <a:cs typeface="Calibri"/>
              <a:sym typeface="Calibri"/>
            </a:endParaRPr>
          </a:p>
        </p:txBody>
      </p:sp>
      <p:pic>
        <p:nvPicPr>
          <p:cNvPr id="2792" name="Google Shape;2792;g222b3446167_1_305"/>
          <p:cNvPicPr preferRelativeResize="0"/>
          <p:nvPr/>
        </p:nvPicPr>
        <p:blipFill rotWithShape="1">
          <a:blip r:embed="rId4">
            <a:alphaModFix/>
          </a:blip>
          <a:srcRect b="0" l="0" r="0" t="0"/>
          <a:stretch/>
        </p:blipFill>
        <p:spPr>
          <a:xfrm>
            <a:off x="768913" y="5281843"/>
            <a:ext cx="5810250" cy="1009650"/>
          </a:xfrm>
          <a:prstGeom prst="rect">
            <a:avLst/>
          </a:prstGeom>
          <a:noFill/>
          <a:ln>
            <a:noFill/>
          </a:ln>
        </p:spPr>
      </p:pic>
      <p:pic>
        <p:nvPicPr>
          <p:cNvPr id="2793" name="Google Shape;2793;g222b3446167_1_305"/>
          <p:cNvPicPr preferRelativeResize="0"/>
          <p:nvPr/>
        </p:nvPicPr>
        <p:blipFill rotWithShape="1">
          <a:blip r:embed="rId5">
            <a:alphaModFix/>
          </a:blip>
          <a:srcRect b="0" l="0" r="0" t="0"/>
          <a:stretch/>
        </p:blipFill>
        <p:spPr>
          <a:xfrm>
            <a:off x="1054589" y="7540958"/>
            <a:ext cx="2516865" cy="3271925"/>
          </a:xfrm>
          <a:prstGeom prst="rect">
            <a:avLst/>
          </a:prstGeom>
          <a:noFill/>
          <a:ln>
            <a:noFill/>
          </a:ln>
        </p:spPr>
      </p:pic>
      <p:pic>
        <p:nvPicPr>
          <p:cNvPr id="2794" name="Google Shape;2794;g222b3446167_1_305"/>
          <p:cNvPicPr preferRelativeResize="0"/>
          <p:nvPr/>
        </p:nvPicPr>
        <p:blipFill rotWithShape="1">
          <a:blip r:embed="rId6">
            <a:alphaModFix/>
          </a:blip>
          <a:srcRect b="0" l="0" r="0" t="0"/>
          <a:stretch/>
        </p:blipFill>
        <p:spPr>
          <a:xfrm>
            <a:off x="768934" y="12371565"/>
            <a:ext cx="10302600" cy="1585015"/>
          </a:xfrm>
          <a:prstGeom prst="rect">
            <a:avLst/>
          </a:prstGeom>
          <a:noFill/>
          <a:ln>
            <a:noFill/>
          </a:ln>
        </p:spPr>
      </p:pic>
      <p:pic>
        <p:nvPicPr>
          <p:cNvPr id="2795" name="Google Shape;2795;g222b3446167_1_305"/>
          <p:cNvPicPr preferRelativeResize="0"/>
          <p:nvPr/>
        </p:nvPicPr>
        <p:blipFill rotWithShape="1">
          <a:blip r:embed="rId7">
            <a:alphaModFix/>
          </a:blip>
          <a:srcRect b="0" l="0" r="0" t="0"/>
          <a:stretch/>
        </p:blipFill>
        <p:spPr>
          <a:xfrm>
            <a:off x="768925" y="14473201"/>
            <a:ext cx="10281684" cy="742950"/>
          </a:xfrm>
          <a:prstGeom prst="rect">
            <a:avLst/>
          </a:prstGeom>
          <a:noFill/>
          <a:ln>
            <a:noFill/>
          </a:ln>
        </p:spPr>
      </p:pic>
      <p:pic>
        <p:nvPicPr>
          <p:cNvPr id="2796" name="Google Shape;2796;g222b3446167_1_305"/>
          <p:cNvPicPr preferRelativeResize="0"/>
          <p:nvPr/>
        </p:nvPicPr>
        <p:blipFill rotWithShape="1">
          <a:blip r:embed="rId8">
            <a:alphaModFix/>
          </a:blip>
          <a:srcRect b="0" l="0" r="0" t="0"/>
          <a:stretch/>
        </p:blipFill>
        <p:spPr>
          <a:xfrm>
            <a:off x="14841476" y="11252534"/>
            <a:ext cx="4972050" cy="1447800"/>
          </a:xfrm>
          <a:prstGeom prst="rect">
            <a:avLst/>
          </a:prstGeom>
          <a:noFill/>
          <a:ln>
            <a:noFill/>
          </a:ln>
        </p:spPr>
      </p:pic>
      <p:pic>
        <p:nvPicPr>
          <p:cNvPr id="2797" name="Google Shape;2797;g222b3446167_1_305"/>
          <p:cNvPicPr preferRelativeResize="0"/>
          <p:nvPr/>
        </p:nvPicPr>
        <p:blipFill rotWithShape="1">
          <a:blip r:embed="rId9">
            <a:alphaModFix/>
          </a:blip>
          <a:srcRect b="0" l="0" r="0" t="0"/>
          <a:stretch/>
        </p:blipFill>
        <p:spPr>
          <a:xfrm>
            <a:off x="14874826" y="13535722"/>
            <a:ext cx="4905375" cy="1571625"/>
          </a:xfrm>
          <a:prstGeom prst="rect">
            <a:avLst/>
          </a:prstGeom>
          <a:noFill/>
          <a:ln>
            <a:noFill/>
          </a:ln>
        </p:spPr>
      </p:pic>
      <p:pic>
        <p:nvPicPr>
          <p:cNvPr id="2798" name="Google Shape;2798;g222b3446167_1_305"/>
          <p:cNvPicPr preferRelativeResize="0"/>
          <p:nvPr/>
        </p:nvPicPr>
        <p:blipFill rotWithShape="1">
          <a:blip r:embed="rId10">
            <a:alphaModFix/>
          </a:blip>
          <a:srcRect b="0" l="0" r="0" t="0"/>
          <a:stretch/>
        </p:blipFill>
        <p:spPr>
          <a:xfrm>
            <a:off x="21020638" y="10476197"/>
            <a:ext cx="6438900" cy="2352675"/>
          </a:xfrm>
          <a:prstGeom prst="rect">
            <a:avLst/>
          </a:prstGeom>
          <a:noFill/>
          <a:ln>
            <a:noFill/>
          </a:ln>
        </p:spPr>
      </p:pic>
      <p:pic>
        <p:nvPicPr>
          <p:cNvPr id="2799" name="Google Shape;2799;g222b3446167_1_305"/>
          <p:cNvPicPr preferRelativeResize="0"/>
          <p:nvPr/>
        </p:nvPicPr>
        <p:blipFill rotWithShape="1">
          <a:blip r:embed="rId11">
            <a:alphaModFix/>
          </a:blip>
          <a:srcRect b="0" l="0" r="0" t="0"/>
          <a:stretch/>
        </p:blipFill>
        <p:spPr>
          <a:xfrm>
            <a:off x="20823001" y="13399997"/>
            <a:ext cx="6800850" cy="2295525"/>
          </a:xfrm>
          <a:prstGeom prst="rect">
            <a:avLst/>
          </a:prstGeom>
          <a:noFill/>
          <a:ln>
            <a:noFill/>
          </a:ln>
        </p:spPr>
      </p:pic>
      <p:pic>
        <p:nvPicPr>
          <p:cNvPr id="2800" name="Google Shape;2800;g222b3446167_1_305"/>
          <p:cNvPicPr preferRelativeResize="0"/>
          <p:nvPr/>
        </p:nvPicPr>
        <p:blipFill rotWithShape="1">
          <a:blip r:embed="rId12">
            <a:alphaModFix/>
          </a:blip>
          <a:srcRect b="0" l="0" r="0" t="0"/>
          <a:stretch/>
        </p:blipFill>
        <p:spPr>
          <a:xfrm>
            <a:off x="14663563" y="16786097"/>
            <a:ext cx="4401765" cy="3554829"/>
          </a:xfrm>
          <a:prstGeom prst="rect">
            <a:avLst/>
          </a:prstGeom>
          <a:noFill/>
          <a:ln>
            <a:noFill/>
          </a:ln>
        </p:spPr>
      </p:pic>
      <p:pic>
        <p:nvPicPr>
          <p:cNvPr id="2801" name="Google Shape;2801;g222b3446167_1_305"/>
          <p:cNvPicPr preferRelativeResize="0"/>
          <p:nvPr/>
        </p:nvPicPr>
        <p:blipFill rotWithShape="1">
          <a:blip r:embed="rId13">
            <a:alphaModFix/>
          </a:blip>
          <a:srcRect b="0" l="0" r="0" t="0"/>
          <a:stretch/>
        </p:blipFill>
        <p:spPr>
          <a:xfrm>
            <a:off x="19638813" y="16786097"/>
            <a:ext cx="5876925" cy="1038225"/>
          </a:xfrm>
          <a:prstGeom prst="rect">
            <a:avLst/>
          </a:prstGeom>
          <a:noFill/>
          <a:ln>
            <a:noFill/>
          </a:ln>
        </p:spPr>
      </p:pic>
      <p:pic>
        <p:nvPicPr>
          <p:cNvPr id="2802" name="Google Shape;2802;g222b3446167_1_305"/>
          <p:cNvPicPr preferRelativeResize="0"/>
          <p:nvPr/>
        </p:nvPicPr>
        <p:blipFill rotWithShape="1">
          <a:blip r:embed="rId14">
            <a:alphaModFix/>
          </a:blip>
          <a:srcRect b="0" l="0" r="0" t="0"/>
          <a:stretch/>
        </p:blipFill>
        <p:spPr>
          <a:xfrm>
            <a:off x="19278588" y="18399722"/>
            <a:ext cx="5334000" cy="1266825"/>
          </a:xfrm>
          <a:prstGeom prst="rect">
            <a:avLst/>
          </a:prstGeom>
          <a:noFill/>
          <a:ln>
            <a:noFill/>
          </a:ln>
        </p:spPr>
      </p:pic>
      <p:pic>
        <p:nvPicPr>
          <p:cNvPr id="2803" name="Google Shape;2803;g222b3446167_1_305"/>
          <p:cNvPicPr preferRelativeResize="0"/>
          <p:nvPr/>
        </p:nvPicPr>
        <p:blipFill rotWithShape="1">
          <a:blip r:embed="rId15">
            <a:alphaModFix/>
          </a:blip>
          <a:srcRect b="0" l="0" r="0" t="0"/>
          <a:stretch/>
        </p:blipFill>
        <p:spPr>
          <a:xfrm>
            <a:off x="31127150" y="10199001"/>
            <a:ext cx="6741002" cy="3271925"/>
          </a:xfrm>
          <a:prstGeom prst="rect">
            <a:avLst/>
          </a:prstGeom>
          <a:noFill/>
          <a:ln>
            <a:noFill/>
          </a:ln>
        </p:spPr>
      </p:pic>
      <p:pic>
        <p:nvPicPr>
          <p:cNvPr id="2804" name="Google Shape;2804;g222b3446167_1_305"/>
          <p:cNvPicPr preferRelativeResize="0"/>
          <p:nvPr/>
        </p:nvPicPr>
        <p:blipFill rotWithShape="1">
          <a:blip r:embed="rId6">
            <a:alphaModFix/>
          </a:blip>
          <a:srcRect b="0" l="0" r="0" t="0"/>
          <a:stretch/>
        </p:blipFill>
        <p:spPr>
          <a:xfrm>
            <a:off x="30037759" y="15107340"/>
            <a:ext cx="10302600" cy="1585015"/>
          </a:xfrm>
          <a:prstGeom prst="rect">
            <a:avLst/>
          </a:prstGeom>
          <a:noFill/>
          <a:ln>
            <a:noFill/>
          </a:ln>
        </p:spPr>
      </p:pic>
      <p:pic>
        <p:nvPicPr>
          <p:cNvPr id="2805" name="Google Shape;2805;g222b3446167_1_305"/>
          <p:cNvPicPr preferRelativeResize="0"/>
          <p:nvPr/>
        </p:nvPicPr>
        <p:blipFill rotWithShape="1">
          <a:blip r:embed="rId7">
            <a:alphaModFix/>
          </a:blip>
          <a:srcRect b="0" l="0" r="0" t="0"/>
          <a:stretch/>
        </p:blipFill>
        <p:spPr>
          <a:xfrm>
            <a:off x="30048213" y="17081376"/>
            <a:ext cx="10281684" cy="742950"/>
          </a:xfrm>
          <a:prstGeom prst="rect">
            <a:avLst/>
          </a:prstGeom>
          <a:noFill/>
          <a:ln>
            <a:noFill/>
          </a:ln>
        </p:spPr>
      </p:pic>
      <p:pic>
        <p:nvPicPr>
          <p:cNvPr id="2806" name="Google Shape;2806;g222b3446167_1_305"/>
          <p:cNvPicPr preferRelativeResize="0"/>
          <p:nvPr/>
        </p:nvPicPr>
        <p:blipFill rotWithShape="1">
          <a:blip r:embed="rId16">
            <a:alphaModFix/>
          </a:blip>
          <a:srcRect b="0" l="0" r="0" t="0"/>
          <a:stretch/>
        </p:blipFill>
        <p:spPr>
          <a:xfrm>
            <a:off x="29875826" y="20669997"/>
            <a:ext cx="10626438" cy="2902375"/>
          </a:xfrm>
          <a:prstGeom prst="rect">
            <a:avLst/>
          </a:prstGeom>
          <a:noFill/>
          <a:ln>
            <a:noFill/>
          </a:ln>
        </p:spPr>
      </p:pic>
      <p:pic>
        <p:nvPicPr>
          <p:cNvPr id="2807" name="Google Shape;2807;g222b3446167_1_305"/>
          <p:cNvPicPr preferRelativeResize="0"/>
          <p:nvPr/>
        </p:nvPicPr>
        <p:blipFill rotWithShape="1">
          <a:blip r:embed="rId17">
            <a:alphaModFix/>
          </a:blip>
          <a:srcRect b="0" l="0" r="0" t="0"/>
          <a:stretch/>
        </p:blipFill>
        <p:spPr>
          <a:xfrm>
            <a:off x="14663575" y="6088250"/>
            <a:ext cx="12146516" cy="1571625"/>
          </a:xfrm>
          <a:prstGeom prst="rect">
            <a:avLst/>
          </a:prstGeom>
          <a:noFill/>
          <a:ln>
            <a:noFill/>
          </a:ln>
        </p:spPr>
      </p:pic>
      <p:sp>
        <p:nvSpPr>
          <p:cNvPr id="2808" name="Google Shape;2808;g222b3446167_1_305"/>
          <p:cNvSpPr txBox="1"/>
          <p:nvPr/>
        </p:nvSpPr>
        <p:spPr>
          <a:xfrm>
            <a:off x="560326" y="24734000"/>
            <a:ext cx="10422600" cy="2524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3600"/>
              </a:spcBef>
              <a:spcAft>
                <a:spcPts val="0"/>
              </a:spcAft>
              <a:buClr>
                <a:schemeClr val="dk1"/>
              </a:buClr>
              <a:buSzPts val="6600"/>
              <a:buFont typeface="Arial"/>
              <a:buNone/>
            </a:pPr>
            <a:r>
              <a:rPr b="1" i="0" lang="en-US" sz="6600" u="none" cap="none" strike="noStrike">
                <a:solidFill>
                  <a:schemeClr val="dk1"/>
                </a:solidFill>
                <a:latin typeface="Calibri"/>
                <a:ea typeface="Calibri"/>
                <a:cs typeface="Calibri"/>
                <a:sym typeface="Calibri"/>
              </a:rPr>
              <a:t>  Date Reviewed: 5/9/23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2023-02-06T17:20:12Z</dcterms:created>
  <dc:creator>Microsoft Office User</dc:creator>
</cp:coreProperties>
</file>