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6"/>
  </p:notesMasterIdLst>
  <p:sldIdLst>
    <p:sldId id="256" r:id="rId2"/>
    <p:sldId id="275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282" r:id="rId32"/>
    <p:sldId id="265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7" r:id="rId42"/>
    <p:sldId id="278" r:id="rId43"/>
    <p:sldId id="279" r:id="rId44"/>
    <p:sldId id="280" r:id="rId45"/>
    <p:sldId id="291" r:id="rId46"/>
    <p:sldId id="302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47" r:id="rId83"/>
    <p:sldId id="348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7" r:id="rId93"/>
    <p:sldId id="358" r:id="rId94"/>
    <p:sldId id="359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E6A3A-E6F8-C815-0DCF-A079A02CBBF6}" v="50" dt="2023-05-01T14:36:43.227"/>
    <p1510:client id="{15AE39E4-F5C4-FCCA-CF06-DAE78A72E6A6}" v="3" dt="2023-04-28T19:04:55.850"/>
    <p1510:client id="{42F6466F-1DAA-AC34-CEA9-5CB7FAD3C88D}" v="1051" dt="2023-05-01T01:48:47.841"/>
    <p1510:client id="{760A192A-6B65-982F-B23A-B2CF725D7320}" v="862" dt="2023-04-28T17:30:32.562"/>
    <p1510:client id="{98C25D19-E285-F1B9-1ED6-77F1D5154859}" v="1751" dt="2023-05-01T17:11:22.084"/>
    <p1510:client id="{AAD87C86-2855-639C-2F25-F81234DBB661}" v="1983" dt="2023-04-28T22:31:45.914"/>
    <p1510:client id="{BF648E84-2A25-E18B-03BC-A77AB4C2F216}" v="518" dt="2023-04-30T04:56:43.142"/>
    <p1510:client id="{C7C1A0ED-86B4-BB31-7782-552F51DFCE1F}" v="139" dt="2023-04-28T17:22:36.824"/>
    <p1510:client id="{C9BAB06E-A361-9581-8748-0AFC58943CFA}" v="18" dt="2023-04-30T02:51:58.215"/>
    <p1510:client id="{DFAE212F-8F9A-F36D-1A37-8E774855F255}" v="456" dt="2023-04-30T04:19:34.409"/>
    <p1510:client id="{FABE9E2A-99C0-830A-FE46-DA35325A83C2}" v="981" dt="2023-05-01T17:39:5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10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B8D11-2304-442E-B3BB-AF361CBFE722}" type="datetimeFigureOut"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1752-7516-47A6-98D3-C2C1A532AF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phamerator</a:t>
            </a:r>
            <a:r>
              <a:rPr lang="en-US">
                <a:cs typeface="Calibri"/>
              </a:rPr>
              <a:t> information for this gene start. Chose </a:t>
            </a:r>
            <a:r>
              <a:rPr lang="en-US" err="1">
                <a:cs typeface="Calibri"/>
              </a:rPr>
              <a:t>genemark</a:t>
            </a:r>
            <a:r>
              <a:rPr lang="en-US">
                <a:cs typeface="Calibri"/>
              </a:rPr>
              <a:t> instead of glimmer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54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9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8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4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61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78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**No similarities found, how do I run a blast?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6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8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3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sure what to do about this gap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76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**No similarities found, how do I run a blast?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3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76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75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69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83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0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92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50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 changed the start to match </a:t>
            </a:r>
            <a:r>
              <a:rPr lang="en-US" err="1">
                <a:cs typeface="Calibri"/>
              </a:rPr>
              <a:t>genemark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1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8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96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65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06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847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43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22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0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825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2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pharmerator</a:t>
            </a:r>
            <a:r>
              <a:rPr lang="en-US">
                <a:cs typeface="Calibri"/>
              </a:rPr>
              <a:t>, changed the start to match </a:t>
            </a:r>
            <a:r>
              <a:rPr lang="en-US" err="1">
                <a:cs typeface="Calibri"/>
              </a:rPr>
              <a:t>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14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88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99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929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97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296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34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6503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532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133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pharmerator</a:t>
            </a:r>
            <a:r>
              <a:rPr lang="en-US">
                <a:cs typeface="Calibri"/>
              </a:rPr>
              <a:t>, changed the start to match </a:t>
            </a:r>
            <a:r>
              <a:rPr lang="en-US" err="1">
                <a:cs typeface="Calibri"/>
              </a:rPr>
              <a:t>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18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70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608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0817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889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86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027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787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584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Not called by 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63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pharmerator</a:t>
            </a:r>
            <a:r>
              <a:rPr lang="en-US">
                <a:cs typeface="Calibri"/>
              </a:rPr>
              <a:t>, changed the start to match </a:t>
            </a:r>
            <a:r>
              <a:rPr lang="en-US" err="1">
                <a:cs typeface="Calibri"/>
              </a:rPr>
              <a:t>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pharmerator</a:t>
            </a:r>
            <a:r>
              <a:rPr lang="en-US">
                <a:cs typeface="Calibri"/>
              </a:rPr>
              <a:t>, changed the start to match </a:t>
            </a:r>
            <a:r>
              <a:rPr lang="en-US" err="1">
                <a:cs typeface="Calibri"/>
              </a:rPr>
              <a:t>genemark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5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 </a:t>
            </a:r>
            <a:r>
              <a:rPr lang="en-US" err="1">
                <a:cs typeface="Calibri"/>
              </a:rPr>
              <a:t>pharmerator</a:t>
            </a:r>
            <a:r>
              <a:rPr lang="en-US">
                <a:cs typeface="Calibri"/>
              </a:rPr>
              <a:t>, changed the start to match </a:t>
            </a:r>
            <a:r>
              <a:rPr lang="en-US" err="1">
                <a:cs typeface="Calibri"/>
              </a:rPr>
              <a:t>genemark</a:t>
            </a:r>
            <a:r>
              <a:rPr lang="en-US">
                <a:cs typeface="Calibri"/>
              </a:rPr>
              <a:t>!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4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91752-7516-47A6-98D3-C2C1A532AF6C}" type="slidenum"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>
                <a:cs typeface="Calibri Light"/>
              </a:rPr>
              <a:t>End Ave DNA Annotation</a:t>
            </a:r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 dirty="0">
                <a:cs typeface="Calibri"/>
              </a:rPr>
              <a:t>Madison Area Technical College</a:t>
            </a: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9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4439 has strength 3.85;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calls start at 4409. The strongest start is base pair 4409, which has a Z value of 1.910 and RBS Final Score of -5.938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23 of 24 times, 95.8%,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29 base pair gap with the previous gene which results in the second longest gene possible for this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HWc66_gp09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Figliar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3703</a:t>
            </a:r>
          </a:p>
        </p:txBody>
      </p:sp>
    </p:spTree>
    <p:extLst>
      <p:ext uri="{BB962C8B-B14F-4D97-AF65-F5344CB8AC3E}">
        <p14:creationId xmlns:p14="http://schemas.microsoft.com/office/powerpoint/2010/main" val="5517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10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5212 has strength 3.65. The strongest start is base pair 5212, which has a Z value of 2.533 and RBS Final Score of –4.250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12 of 13 times, 92.3%,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single base pair overlap with the previous gene. This does not result in the longest ORF but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hydrolase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a phage in the DJ cluster, with an E-score of 2.00E-155</a:t>
            </a:r>
            <a:endParaRPr lang="en-US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hydrolase (96.6% probability on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72476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9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11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5875 has strength 4.78. The strongest start is base pair 5875, which has a Z value of 2.556 and RBS Final Score of -5.525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72 of 143 times, 50.3%,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There is a 18 base pair gap with the previous gene, still resulting in the longest gene possible for this ORF.</a:t>
            </a:r>
            <a:endParaRPr lang="en-US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We analyzed the gap and didn't find it potentially significant to predict any gene not called by programs.</a:t>
            </a: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HWC06_gp11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2.00E-78</a:t>
            </a:r>
            <a:endParaRPr lang="en-US" dirty="0"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BLASTn</a:t>
            </a:r>
            <a:r>
              <a:rPr lang="en-US" sz="1700">
                <a:ea typeface="+mn-lt"/>
                <a:cs typeface="+mn-lt"/>
              </a:rPr>
              <a:t> found that phages Nithya,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, Chikenjars were significantly aligned with this sequence, which provides more confidence about this gene's start and probable protein product.</a:t>
            </a:r>
            <a:endParaRPr lang="en-US"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err="1">
                <a:cs typeface="Calibri"/>
              </a:rPr>
              <a:t>Phamerator</a:t>
            </a:r>
            <a:r>
              <a:rPr lang="en-US" sz="1700">
                <a:cs typeface="Calibri"/>
              </a:rPr>
              <a:t> family number: 76805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495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6416 has strength 2.69 ** not called by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. The strongest start is base pair 6263, which has a Z value of 2.074and RBS Final Score of -5.456. But comparative analysis with similar genes in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and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phages turned us to consider 6218 as the best start.</a:t>
            </a:r>
            <a:endParaRPr lang="en-US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117 of 147, 79.6%,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11 base pair overlap with the previous gene,  and this is the longest gene possible for this ORF.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HNH endonuclease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9.00E-86</a:t>
            </a:r>
            <a:endParaRPr lang="en-US" sz="170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HNH endonuclease,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 probability is 98.5%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722</a:t>
            </a:r>
          </a:p>
        </p:txBody>
      </p:sp>
    </p:spTree>
    <p:extLst>
      <p:ext uri="{BB962C8B-B14F-4D97-AF65-F5344CB8AC3E}">
        <p14:creationId xmlns:p14="http://schemas.microsoft.com/office/powerpoint/2010/main" val="241620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13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7105 has strength 6.34;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calls start at 6643. The strongest start is base pair 6643, which has a Z value of 2.744 and RBS Final Score of -3.241, so we call 6643 as a start for a gene.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Starterator</a:t>
            </a:r>
            <a:r>
              <a:rPr lang="en-US" sz="1700" dirty="0">
                <a:ea typeface="+mn-lt"/>
                <a:cs typeface="+mn-lt"/>
              </a:rPr>
              <a:t> does not call start.</a:t>
            </a:r>
          </a:p>
          <a:p>
            <a:r>
              <a:rPr lang="en-US" sz="1700" dirty="0">
                <a:ea typeface="+mn-lt"/>
                <a:cs typeface="+mn-lt"/>
              </a:rPr>
              <a:t>There is a base pair gap of 14 with the previous gene, resulting in the longest gene possible for this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lysin A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Figliar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lysin A, probability on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 is 99.2%</a:t>
            </a:r>
          </a:p>
          <a:p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family number: 78137 (76071 as </a:t>
            </a:r>
            <a:r>
              <a:rPr lang="en-US" sz="1700" dirty="0" err="1">
                <a:ea typeface="+mn-lt"/>
                <a:cs typeface="+mn-lt"/>
              </a:rPr>
              <a:t>starterator</a:t>
            </a:r>
            <a:r>
              <a:rPr lang="en-US" sz="1700" dirty="0">
                <a:ea typeface="+mn-lt"/>
                <a:cs typeface="+mn-lt"/>
              </a:rPr>
              <a:t> calls)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745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14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7929 has strength 11.47. The strongest start is base pair 7929, which has a Z value of 2.624 and RBS Final Score of -4.236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33 of 33 times, 100.0%,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single base pair overlap with the previous gene, resulting in the longest gene possible for this ORF.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</a:t>
            </a:r>
            <a:r>
              <a:rPr lang="en-US" sz="1700" dirty="0" err="1">
                <a:ea typeface="+mn-lt"/>
                <a:cs typeface="+mn-lt"/>
              </a:rPr>
              <a:t>holin</a:t>
            </a:r>
            <a:r>
              <a:rPr lang="en-US" sz="1700" dirty="0">
                <a:ea typeface="+mn-lt"/>
                <a:cs typeface="+mn-lt"/>
              </a:rPr>
              <a:t>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3.00E-103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</a:t>
            </a:r>
            <a:r>
              <a:rPr lang="en-US" sz="1700" dirty="0" err="1">
                <a:ea typeface="+mn-lt"/>
                <a:cs typeface="+mn-lt"/>
              </a:rPr>
              <a:t>holin</a:t>
            </a:r>
            <a:r>
              <a:rPr lang="en-US" sz="1700" dirty="0">
                <a:ea typeface="+mn-lt"/>
                <a:cs typeface="+mn-lt"/>
              </a:rPr>
              <a:t>; </a:t>
            </a:r>
            <a:r>
              <a:rPr lang="en-US" sz="1700" dirty="0" err="1">
                <a:ea typeface="+mn-lt"/>
                <a:cs typeface="+mn-lt"/>
              </a:rPr>
              <a:t>althogh</a:t>
            </a:r>
            <a:r>
              <a:rPr lang="en-US" sz="1700" dirty="0">
                <a:ea typeface="+mn-lt"/>
                <a:cs typeface="+mn-lt"/>
              </a:rPr>
              <a:t>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 does not give it a highest probability.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2806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1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8421 has strength 8.53. The strongest start is base pair 8421, which has a Z value of 2.751 and RBS Final Score of -3.792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76 of 149 times, 51.0%,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an overlap base pair 48 with the previous gene, still resulting in the longest gene possible for this ORF.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virion structural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2.00E-77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75399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2188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16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8765 has strength 5.53. The strongest start is base pair 8765, which has a Z value of 2.603 and RBS Final Score of -4.104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35 of 35 times, 100.0%,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4 base pair overlap with the previous gene, resulting in the longest gene possible for this ORF.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RNA ligase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Nithya, a phage in the DJ cluster, with an E-score of 0.00E+00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2699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630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17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10501 has strength 5.31. The strongest start is base pair 10501, which has a Z value of 2.667 and RBS Final Score of -4.147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148 of 149 times, 99.3%,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23 base pair gap with the previous gene, still resulting in the longest gene possible for this ORF.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</a:t>
            </a:r>
            <a:r>
              <a:rPr lang="en-US" sz="1700" dirty="0" err="1">
                <a:ea typeface="+mn-lt"/>
                <a:cs typeface="+mn-lt"/>
              </a:rPr>
              <a:t>terminase</a:t>
            </a:r>
            <a:r>
              <a:rPr lang="en-US" sz="1700" dirty="0">
                <a:ea typeface="+mn-lt"/>
                <a:cs typeface="+mn-lt"/>
              </a:rPr>
              <a:t>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Jodelie19, a phage in the DJ cluster, with an E-score of 0.00E+00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</a:t>
            </a:r>
            <a:r>
              <a:rPr lang="en-US" sz="1700" dirty="0" err="1">
                <a:ea typeface="+mn-lt"/>
                <a:cs typeface="+mn-lt"/>
              </a:rPr>
              <a:t>terminase</a:t>
            </a:r>
            <a:r>
              <a:rPr lang="en-US" sz="1700" dirty="0">
                <a:ea typeface="+mn-lt"/>
                <a:cs typeface="+mn-lt"/>
              </a:rPr>
              <a:t>, a 100% </a:t>
            </a:r>
            <a:r>
              <a:rPr lang="en-US" sz="1700" dirty="0" err="1">
                <a:ea typeface="+mn-lt"/>
                <a:cs typeface="+mn-lt"/>
              </a:rPr>
              <a:t>probabilty</a:t>
            </a:r>
            <a:r>
              <a:rPr lang="en-US" sz="1700" dirty="0">
                <a:ea typeface="+mn-lt"/>
                <a:cs typeface="+mn-lt"/>
              </a:rPr>
              <a:t> on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.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710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4299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12243 has strength 4.17. The strongest start is base pair 12243, which has a Z value of 3.09 and RBS Final Score of -2.584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66 of 66 times, 100.0%,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4 base pair overlap with the previous gene,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SEA_ALAINMARIE_18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cs typeface="Calibri"/>
              </a:rPr>
              <a:t> family number: 75557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698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211 has strength 5.57. The strongest start is base pair 211, which has a Z value of 2.207 and RBS Final Score of  -4.801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Out of 4 starts this start does not result in the longest reading frame but contains all the </a:t>
            </a:r>
            <a:r>
              <a:rPr lang="en-US" sz="170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sz="1700">
              <a:ea typeface="+mn-lt"/>
              <a:cs typeface="+mn-lt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253 of 257, 98.4%, 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SEA_NITHYA_1 protein most similar to 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Nithya, a phage in the DJ cluster, with an E-score of 5.00E-56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  <a:endParaRPr lang="en-US" sz="1700" dirty="0">
              <a:cs typeface="Calibri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74202</a:t>
            </a:r>
          </a:p>
        </p:txBody>
      </p:sp>
    </p:spTree>
    <p:extLst>
      <p:ext uri="{BB962C8B-B14F-4D97-AF65-F5344CB8AC3E}">
        <p14:creationId xmlns:p14="http://schemas.microsoft.com/office/powerpoint/2010/main" val="4251385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19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13130 has strength 8.49. The strongest start is base pair 13130, which has a Z value of 2.91 and RBS Final Score of -2.957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103 of 103 times, 100.0%,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44 base pair Gap with the previous gene, resulting in the second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HWC06_gp19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6.00E-115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78360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5928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20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13667 has strength 6.34. The strongest start is base pair 13667, which has a Z value of 3.326 and RBS Final Score of -2.016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139 of 149 times, 93.3%,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36 base pair gap with the previous gene, still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portal protein </a:t>
            </a:r>
            <a:r>
              <a:rPr lang="en-US" sz="1700" dirty="0" err="1">
                <a:ea typeface="+mn-lt"/>
                <a:cs typeface="+mn-lt"/>
              </a:rPr>
              <a:t>protein</a:t>
            </a:r>
            <a:r>
              <a:rPr lang="en-US" sz="1700" dirty="0">
                <a:ea typeface="+mn-lt"/>
                <a:cs typeface="+mn-lt"/>
              </a:rPr>
              <a:t>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Nithya, a phage in the DJ cluster, with an E-score of 0.00E+00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portal protein, a 100% probability on </a:t>
            </a:r>
            <a:r>
              <a:rPr lang="en-US" sz="1700" dirty="0" err="1">
                <a:ea typeface="+mn-lt"/>
                <a:cs typeface="+mn-lt"/>
              </a:rPr>
              <a:t>HHPred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701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8634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21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15021 has strength 6.42. The strongest start is base pair 15021, which has a Z value of 2.448 and RBS Final Score of -4.301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33 of 35 times, 94.3%,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1 base pair gap with the previous gene, although it is not the longest gene possible for this ORF. The LORF start is not strongly supported.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HWC05_gp19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Rickmore</a:t>
            </a:r>
            <a:r>
              <a:rPr lang="en-US" sz="1700" dirty="0">
                <a:ea typeface="+mn-lt"/>
                <a:cs typeface="+mn-lt"/>
              </a:rPr>
              <a:t>, a phage in the DJ cluster, with an E-score of 4.00E-138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  <a:endParaRPr lang="en-US" dirty="0">
              <a:cs typeface="Calibri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2732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5594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22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15680 has strength 7.16. The strongest start is base pair 15680, which has a Z value of 2.91 and RBS Final Score of -3.168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131 of 149 times, 87.9%,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47 base pair gap with the previous gene, still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major capsid and protease fusion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Nithya, a phage in the DJ cluster, with an E-score of 0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major capsid and protease fusion protein, probability of 99.9 by </a:t>
            </a:r>
            <a:r>
              <a:rPr lang="en-US" sz="1700" dirty="0" err="1">
                <a:ea typeface="+mn-lt"/>
                <a:cs typeface="+mn-lt"/>
              </a:rPr>
              <a:t>HHPred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708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7537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23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17818 has strength 4.42. The strongest start is base pair 17818, which has a Z value of 1.476 and RBS Final Score of -7.092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124 of 148 times, 83.8%,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an 8 base pair gap with the previous gene, still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HWC06_gp23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2.00E-74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716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2638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24 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ea typeface="+mn-lt"/>
                <a:cs typeface="+mn-lt"/>
              </a:rPr>
              <a:t>Original Glimmer call @bp 18131 has strength 2.74 ** not called by </a:t>
            </a:r>
            <a:r>
              <a:rPr lang="en-US" sz="1700" err="1">
                <a:ea typeface="+mn-lt"/>
                <a:cs typeface="+mn-lt"/>
              </a:rPr>
              <a:t>GeneMark</a:t>
            </a:r>
            <a:r>
              <a:rPr lang="en-US" sz="1700">
                <a:ea typeface="+mn-lt"/>
                <a:cs typeface="+mn-lt"/>
              </a:rPr>
              <a:t>. The strongest start is base pair 18131, which has a Z value of 2.011 and RBS Final Score of -4.679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This start was called 132 of 147 times, 89.8%, out of all calls in </a:t>
            </a:r>
            <a:r>
              <a:rPr lang="en-US" sz="1700" err="1">
                <a:ea typeface="+mn-lt"/>
                <a:cs typeface="+mn-lt"/>
              </a:rPr>
              <a:t>Phamerator</a:t>
            </a:r>
            <a:r>
              <a:rPr lang="en-US" sz="1700">
                <a:ea typeface="+mn-lt"/>
                <a:cs typeface="+mn-lt"/>
              </a:rPr>
              <a:t> compared to similar phages.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There is a 20 base pair overlap with the previous gene, resulting in the longest gene possible for this ORF.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BLASTp</a:t>
            </a:r>
            <a:r>
              <a:rPr lang="en-US" sz="1700">
                <a:ea typeface="+mn-lt"/>
                <a:cs typeface="+mn-lt"/>
              </a:rPr>
              <a:t> suggests the gene function is most likely a hypothetical protein SEA_JODELIE19_24 protein most similar to </a:t>
            </a:r>
            <a:r>
              <a:rPr lang="en-US" sz="1700" err="1">
                <a:ea typeface="+mn-lt"/>
                <a:cs typeface="+mn-lt"/>
              </a:rPr>
              <a:t>Gordonia</a:t>
            </a:r>
            <a:r>
              <a:rPr lang="en-US" sz="1700">
                <a:ea typeface="+mn-lt"/>
                <a:cs typeface="+mn-lt"/>
              </a:rPr>
              <a:t> phage Jodelie19, a phage in the DJ cluster, with an E-score of 2.00E-67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BLASTn</a:t>
            </a:r>
            <a:r>
              <a:rPr lang="en-US" sz="1700">
                <a:ea typeface="+mn-lt"/>
                <a:cs typeface="+mn-lt"/>
              </a:rPr>
              <a:t> found that phages Nithya,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Chickenjars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Duffington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Figliar</a:t>
            </a:r>
            <a:r>
              <a:rPr lang="en-US" sz="170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err="1">
                <a:cs typeface="Calibri"/>
              </a:rPr>
              <a:t>Phamerator</a:t>
            </a:r>
            <a:r>
              <a:rPr lang="en-US" sz="1700">
                <a:cs typeface="Calibri"/>
              </a:rPr>
              <a:t> family number: 75401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1837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25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18448 has strength 4.97. The strongest start is base pair 18448, which has a Z value of 3.326 and RBS Final Score of -2.305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267 of 299 times, 89.3%,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14 base pair gap with the previous gene, still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major tail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Nithya, a phage in the DJ cluster, with an E-score of 0.00E+00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major tail protein,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 suggest 99.9% probability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179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57008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ea typeface="+mn-lt"/>
                <a:cs typeface="+mn-lt"/>
              </a:rPr>
              <a:t>Original Glimmer call @bp 19368 has strength 6.65. The strongest start is base pair 19368, which has a Z value of 1.307 and RBS Final Score of -6.138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This start was called 148 of 148 times, 100%, out of all calls in </a:t>
            </a:r>
            <a:r>
              <a:rPr lang="en-US" sz="1700" err="1">
                <a:ea typeface="+mn-lt"/>
                <a:cs typeface="+mn-lt"/>
              </a:rPr>
              <a:t>Phamerator</a:t>
            </a:r>
            <a:r>
              <a:rPr lang="en-US" sz="1700">
                <a:ea typeface="+mn-lt"/>
                <a:cs typeface="+mn-lt"/>
              </a:rPr>
              <a:t> compared to similar phages.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There is a 15 base pair gap with the previous gene, still resulting in the longest gene possible for this ORF.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BLASTp</a:t>
            </a:r>
            <a:r>
              <a:rPr lang="en-US" sz="1700">
                <a:ea typeface="+mn-lt"/>
                <a:cs typeface="+mn-lt"/>
              </a:rPr>
              <a:t> suggests the gene function is most likely a hypothetical protein HWC06_gp26 protein most similar to </a:t>
            </a:r>
            <a:r>
              <a:rPr lang="en-US" sz="1700" err="1">
                <a:ea typeface="+mn-lt"/>
                <a:cs typeface="+mn-lt"/>
              </a:rPr>
              <a:t>Gordonia</a:t>
            </a:r>
            <a:r>
              <a:rPr lang="en-US" sz="1700">
                <a:ea typeface="+mn-lt"/>
                <a:cs typeface="+mn-lt"/>
              </a:rPr>
              <a:t> phage </a:t>
            </a:r>
            <a:r>
              <a:rPr lang="en-US" sz="1700" err="1">
                <a:ea typeface="+mn-lt"/>
                <a:cs typeface="+mn-lt"/>
              </a:rPr>
              <a:t>Duffington</a:t>
            </a:r>
            <a:r>
              <a:rPr lang="en-US" sz="1700">
                <a:ea typeface="+mn-lt"/>
                <a:cs typeface="+mn-lt"/>
              </a:rPr>
              <a:t>, a phage in the DJ cluster, with an E-score of 1.00E-136</a:t>
            </a:r>
            <a:endParaRPr lang="en-US">
              <a:ea typeface="+mn-lt"/>
              <a:cs typeface="+mn-lt"/>
            </a:endParaRPr>
          </a:p>
          <a:p>
            <a:r>
              <a:rPr lang="en-US" sz="1700" err="1">
                <a:ea typeface="+mn-lt"/>
                <a:cs typeface="+mn-lt"/>
              </a:rPr>
              <a:t>BLASTn</a:t>
            </a:r>
            <a:r>
              <a:rPr lang="en-US" sz="1700">
                <a:ea typeface="+mn-lt"/>
                <a:cs typeface="+mn-lt"/>
              </a:rPr>
              <a:t> found that phages Nithya,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Chickenjars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Duffington</a:t>
            </a:r>
            <a:r>
              <a:rPr lang="en-US" sz="170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Probable Product: hypothetical protein </a:t>
            </a:r>
            <a:endParaRPr lang="en-US">
              <a:cs typeface="Calibri"/>
            </a:endParaRPr>
          </a:p>
          <a:p>
            <a:r>
              <a:rPr lang="en-US" sz="1700" err="1">
                <a:cs typeface="Calibri"/>
              </a:rPr>
              <a:t>Phamerator</a:t>
            </a:r>
            <a:r>
              <a:rPr lang="en-US" sz="1700">
                <a:cs typeface="Calibri"/>
              </a:rPr>
              <a:t> family number: 715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9979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19950 has strength 7.66. The strongest start is base pair 19950, which has a Z value of 2.498 and RBS Final Score of -3.751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267 of 299 times, 89.3% 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15 base pair gap with the previous gene, still resulting in the longest gene possible for this ORF.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major tail protein </a:t>
            </a:r>
            <a:r>
              <a:rPr lang="en-US" sz="1700" dirty="0" err="1">
                <a:ea typeface="+mn-lt"/>
                <a:cs typeface="+mn-lt"/>
              </a:rPr>
              <a:t>protein</a:t>
            </a:r>
            <a:r>
              <a:rPr lang="en-US" sz="1700" dirty="0">
                <a:ea typeface="+mn-lt"/>
                <a:cs typeface="+mn-lt"/>
              </a:rPr>
              <a:t>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major tail protein, probability of 99.9% by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endParaRPr lang="en-US" dirty="0" err="1">
              <a:ea typeface="+mn-lt"/>
              <a:cs typeface="+mn-lt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179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9905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28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ea typeface="+mn-lt"/>
                <a:cs typeface="+mn-lt"/>
              </a:rPr>
              <a:t>Original Glimmer call @bp 20763 has strength 9.00. The strongest start is base pair 20763, which has a Z value of 2.429 and RBS Final Score of -3.814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This start was called 29 of 35 times, 82.9%, out of all calls in </a:t>
            </a:r>
            <a:r>
              <a:rPr lang="en-US" sz="1700" err="1">
                <a:ea typeface="+mn-lt"/>
                <a:cs typeface="+mn-lt"/>
              </a:rPr>
              <a:t>Phamerator</a:t>
            </a:r>
            <a:r>
              <a:rPr lang="en-US" sz="1700">
                <a:ea typeface="+mn-lt"/>
                <a:cs typeface="+mn-lt"/>
              </a:rPr>
              <a:t> compared to similar phages.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There is a 9 base pair gap with the previous gene, still resulting in the longest gene possible for this ORF.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BLASTp</a:t>
            </a:r>
            <a:r>
              <a:rPr lang="en-US" sz="1700">
                <a:ea typeface="+mn-lt"/>
                <a:cs typeface="+mn-lt"/>
              </a:rPr>
              <a:t> suggests the gene function is most likely a hypothetical protein HWC06_gp28 protein most similar to </a:t>
            </a:r>
            <a:r>
              <a:rPr lang="en-US" sz="1700" err="1">
                <a:ea typeface="+mn-lt"/>
                <a:cs typeface="+mn-lt"/>
              </a:rPr>
              <a:t>Gordonia</a:t>
            </a:r>
            <a:r>
              <a:rPr lang="en-US" sz="1700">
                <a:ea typeface="+mn-lt"/>
                <a:cs typeface="+mn-lt"/>
              </a:rPr>
              <a:t> phage </a:t>
            </a:r>
            <a:r>
              <a:rPr lang="en-US" sz="1700" err="1">
                <a:ea typeface="+mn-lt"/>
                <a:cs typeface="+mn-lt"/>
              </a:rPr>
              <a:t>Duffington</a:t>
            </a:r>
            <a:r>
              <a:rPr lang="en-US" sz="1700">
                <a:ea typeface="+mn-lt"/>
                <a:cs typeface="+mn-lt"/>
              </a:rPr>
              <a:t>, a phage in the DJ cluster, with an E-score of 4.00E-108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BLASTn</a:t>
            </a:r>
            <a:r>
              <a:rPr lang="en-US" sz="1700">
                <a:ea typeface="+mn-lt"/>
                <a:cs typeface="+mn-lt"/>
              </a:rPr>
              <a:t> found that phages Nithya,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err="1">
                <a:cs typeface="Calibri"/>
              </a:rPr>
              <a:t>Phamerator</a:t>
            </a:r>
            <a:r>
              <a:rPr lang="en-US" sz="1700">
                <a:cs typeface="Calibri"/>
              </a:rPr>
              <a:t> family number: 2684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363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ea typeface="+mn-lt"/>
                <a:cs typeface="+mn-lt"/>
              </a:rPr>
              <a:t>Original Glimmer call @bp 481 has strength 10.24. The strongest start is base pair 481, which has a Z value of 2.429 and RBS Final Score of -4.165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This start was called 17 of 18 times, 94.4%,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There is an 8 base pair gap with the previous gene, still resulting in the longest gene possible for this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HWC06_gp02  protein most similar to </a:t>
            </a:r>
            <a:r>
              <a:rPr lang="en-US" sz="1700" dirty="0" err="1">
                <a:ea typeface="+mn-lt"/>
                <a:cs typeface="+mn-lt"/>
              </a:rPr>
              <a:t>Godonia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2.00E-24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Probable Product: hypothetical protein </a:t>
            </a:r>
          </a:p>
          <a:p>
            <a:pPr marL="285750" indent="-285750"/>
            <a:r>
              <a:rPr lang="en-US" sz="1700" dirty="0" err="1">
                <a:cs typeface="Calibri" panose="020F0502020204030204"/>
              </a:rPr>
              <a:t>Phamerator</a:t>
            </a:r>
            <a:r>
              <a:rPr lang="en-US" sz="1700" dirty="0">
                <a:cs typeface="Calibri" panose="020F0502020204030204"/>
              </a:rPr>
              <a:t> family number: 4455</a:t>
            </a:r>
          </a:p>
        </p:txBody>
      </p:sp>
    </p:spTree>
    <p:extLst>
      <p:ext uri="{BB962C8B-B14F-4D97-AF65-F5344CB8AC3E}">
        <p14:creationId xmlns:p14="http://schemas.microsoft.com/office/powerpoint/2010/main" val="1062971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29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ea typeface="+mn-lt"/>
                <a:cs typeface="+mn-lt"/>
              </a:rPr>
              <a:t>Original Glimmer call @bp 21248 has strength 7.20. The strongest start is base pair 21248, which has a Z value of 1.94 and RBS Final Score of -4.966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This start was called 34 of 34 times, 100.0% , out of all calls in </a:t>
            </a:r>
            <a:r>
              <a:rPr lang="en-US" sz="1700" err="1">
                <a:ea typeface="+mn-lt"/>
                <a:cs typeface="+mn-lt"/>
              </a:rPr>
              <a:t>Phamerator</a:t>
            </a:r>
            <a:r>
              <a:rPr lang="en-US" sz="1700">
                <a:ea typeface="+mn-lt"/>
                <a:cs typeface="+mn-lt"/>
              </a:rPr>
              <a:t> compared to similar phages.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There is a 4 base pair overlap with the previous gene, resulting in the longest gene possible for this ORF.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BLASTp</a:t>
            </a:r>
            <a:r>
              <a:rPr lang="en-US" sz="1700">
                <a:ea typeface="+mn-lt"/>
                <a:cs typeface="+mn-lt"/>
              </a:rPr>
              <a:t> suggests the gene function is most likely a hypothetical protein SEA_ALAINMARIE_29 protein most similar to </a:t>
            </a:r>
            <a:r>
              <a:rPr lang="en-US" sz="1700" err="1">
                <a:ea typeface="+mn-lt"/>
                <a:cs typeface="+mn-lt"/>
              </a:rPr>
              <a:t>Gordonia</a:t>
            </a:r>
            <a:r>
              <a:rPr lang="en-US" sz="1700">
                <a:ea typeface="+mn-lt"/>
                <a:cs typeface="+mn-lt"/>
              </a:rPr>
              <a:t> phage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, a phage in the DJ cluster, with an E-score of 0.00E+00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ea typeface="+mn-lt"/>
                <a:cs typeface="+mn-lt"/>
              </a:rPr>
              <a:t>BLASTn</a:t>
            </a:r>
            <a:r>
              <a:rPr lang="en-US" sz="1700">
                <a:ea typeface="+mn-lt"/>
                <a:cs typeface="+mn-lt"/>
              </a:rPr>
              <a:t> found that phages Nithya, </a:t>
            </a:r>
            <a:r>
              <a:rPr lang="en-US" sz="1700" err="1">
                <a:ea typeface="+mn-lt"/>
                <a:cs typeface="+mn-lt"/>
              </a:rPr>
              <a:t>AlainaMarie</a:t>
            </a:r>
            <a:r>
              <a:rPr lang="en-US" sz="170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Probable Product: hypothetical protein </a:t>
            </a:r>
            <a:endParaRPr lang="en-US" sz="1700">
              <a:ea typeface="Calibri" panose="020F0502020204030204"/>
              <a:cs typeface="Calibri" panose="020F0502020204030204"/>
            </a:endParaRPr>
          </a:p>
          <a:p>
            <a:r>
              <a:rPr lang="en-US" sz="1700" err="1">
                <a:solidFill>
                  <a:srgbClr val="000000"/>
                </a:solidFill>
                <a:cs typeface="Calibri"/>
              </a:rPr>
              <a:t>Phamerator</a:t>
            </a:r>
            <a:r>
              <a:rPr lang="en-US" sz="1700">
                <a:solidFill>
                  <a:srgbClr val="000000"/>
                </a:solidFill>
                <a:cs typeface="Calibri"/>
              </a:rPr>
              <a:t> family number: 2755</a:t>
            </a:r>
            <a:endParaRPr lang="en-US" sz="170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628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22310 has strength 3.67. The strongest start is base pair 22310, which has a Z value of 2.947 and RBS Final Score of -3.393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103 of 412 times, 25%,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42 base pair gap with the previous gene, still resulting in the longest gene possible for this ORF.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lysin B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lysin B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78122</a:t>
            </a:r>
            <a:endParaRPr lang="en-US" sz="17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2538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31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start at bp 23119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called the start at 23182. Due to a stronger Z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valie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of 2.910 for the 23119 start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as opposed to the 1.918 Z score for 23182 start, we chose to call 23119 the start for gene 31.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103 times, 69.% out of all calls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compared to similar phages.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There is gap of 20 base pairs with the next gene,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is the best start because its Z value is 2.91 with the highest Final Score of -2.897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results in a hypothetical protein most similar to HWC49_gp31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Kenosha,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6e-88.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Kenosha, Nithya,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were significantly aligned with this sequence, which provides more confidence about this gene's start and probable protein product.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 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family number 705</a:t>
            </a:r>
          </a:p>
        </p:txBody>
      </p:sp>
    </p:spTree>
    <p:extLst>
      <p:ext uri="{BB962C8B-B14F-4D97-AF65-F5344CB8AC3E}">
        <p14:creationId xmlns:p14="http://schemas.microsoft.com/office/powerpoint/2010/main" val="302025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both called this gene. The strongest start is base pair 23502, which has a Z value of 2.889 and RBS Final Score of –3.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111 times, 74.5% out of all calls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compared to similar phages.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There is a small overlap of 1 base pair with the upstream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tape measure protein most similar to 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0.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Kenosha, Nithya,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were significantly aligned with this sequence, which provides more confidence about this gene's start and probable protein product.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 number 74584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tape measure protein,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probability is a 100%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345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both called this gene. The strongest start is base pair 28610, which has a Z value of 3.326 and RBS Final Score of –3.56.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114 times, 76.5% out of all calls in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compared to similar phages.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There is a small 4 base pair overlap with previous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minor tail protein most similar to 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0.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were significantly aligned with this sequence, which provides more confidence about this gene's start and probable protein product.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 number 78288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minor tail protein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80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both called this gene. The strongest start is base pair 29464, which has a Z value of 2.001 and RBS Final Score of –5.051.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35 times, 100% out of all calls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compared to similar phages.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There is a small 2 base pair gap with upstream gene, still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minor tail protein most similar to 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0.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were significantly aligned with this sequence, which provides more confidence about this gene's start and probable protein product.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family #78587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minor tail protein, very high probability on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endParaRPr lang="en-US" sz="1700" dirty="0" err="1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665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called by Glimmer at base pair 30917, but not called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. The Z value is 3.229 and the final score is -2.219.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18 times, 58.1% out of all calls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compared to similar phages.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570 base pairs long. There is a 19  base pair gap with the previous gene, still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SEA_ALAINAMARIE_35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2e-133.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were significantly aligned with this sequence, which provides more confidence about this gene's start and probable protein product.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family # 3009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 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2207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start at bp 31467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called the start at 31359. Due to a stronger Z value of 2.204 for the 31359 start base pair as opposed to the 1.092 Z score for 31467 start, we chose to call 31359 the start for gene 36.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290 base pairs long. There is a 146 base pair overlap with the previous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SEA_NITHYA_36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Nithya,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5e-35.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were significantly aligned with this sequence, which provides more confidence about this gene's start and probable protein product.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 family number 4553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3387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31697, which has a Z value of 2.182 and RBS Final Score of –4.368.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start was called 149 times, 100% out of all calls in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compared to similar phages.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315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47 base pare from the previous gene, which does not make it a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HWC06_gp37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5e-35.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were significantly aligned with this sequence, which provides more confidence about this gene's start and probable protein product.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ru-RU" sz="1700" err="1">
                <a:solidFill>
                  <a:srgbClr val="000000"/>
                </a:solidFill>
                <a:cs typeface="Calibri"/>
              </a:rPr>
              <a:t>Phamerator</a:t>
            </a:r>
            <a:r>
              <a:rPr lang="ru-RU" sz="1700">
                <a:solidFill>
                  <a:srgbClr val="000000"/>
                </a:solidFill>
                <a:cs typeface="Calibri"/>
              </a:rPr>
              <a:t> </a:t>
            </a:r>
            <a:r>
              <a:rPr lang="ru-RU" sz="1700" err="1">
                <a:solidFill>
                  <a:srgbClr val="000000"/>
                </a:solidFill>
                <a:cs typeface="Calibri"/>
              </a:rPr>
              <a:t>family</a:t>
            </a:r>
            <a:r>
              <a:rPr lang="ru-RU" sz="1700">
                <a:solidFill>
                  <a:srgbClr val="000000"/>
                </a:solidFill>
                <a:cs typeface="Calibri"/>
              </a:rPr>
              <a:t> </a:t>
            </a:r>
            <a:r>
              <a:rPr lang="ru-RU" sz="1700" err="1">
                <a:solidFill>
                  <a:srgbClr val="000000"/>
                </a:solidFill>
                <a:cs typeface="Calibri"/>
              </a:rPr>
              <a:t>number</a:t>
            </a:r>
            <a:r>
              <a:rPr lang="ru-RU" sz="1700">
                <a:solidFill>
                  <a:srgbClr val="000000"/>
                </a:solidFill>
                <a:cs typeface="Calibri"/>
              </a:rPr>
              <a:t> 706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 37</a:t>
            </a: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114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start at bp 32134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called the start at 32170. Due to a stronger Z value of 3.229 for the 32170 start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as opposed to the 1.222 Z score for 32134 start, we chose to call 32170 the start for gene 38.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221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158 from the previous gene,  which doesn't make gene the longest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HWC49_gp38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Kenosha,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3e-42.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Kenosha is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 family number 2900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 38</a:t>
            </a:r>
          </a:p>
        </p:txBody>
      </p:sp>
    </p:spTree>
    <p:extLst>
      <p:ext uri="{BB962C8B-B14F-4D97-AF65-F5344CB8AC3E}">
        <p14:creationId xmlns:p14="http://schemas.microsoft.com/office/powerpoint/2010/main" val="14877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700" dirty="0">
                <a:ea typeface="+mn-lt"/>
                <a:cs typeface="+mn-lt"/>
              </a:rPr>
              <a:t>Original Glimmer call @bp 630 has strength 4.91. The strongest start is base pair 630, which has a Z value of 2.114 and RBS Final Score of -4.545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This start was called 17 of 17 times, 100.0% 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There is a 10 base pair overlap with the previous gene, still resulting in the longest gene possible for this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ea typeface="+mn-lt"/>
              <a:cs typeface="+mn-lt"/>
            </a:endParaRPr>
          </a:p>
          <a:p>
            <a:pPr marL="285750" indent="-285750"/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hydrolase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a phage in the DJ cluster, with an E-score of 0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pPr marL="285750" indent="-285750"/>
            <a:r>
              <a:rPr lang="en-US" sz="1700" dirty="0">
                <a:ea typeface="+mn-lt"/>
                <a:cs typeface="+mn-lt"/>
              </a:rPr>
              <a:t>Probable Product: hydrolase</a:t>
            </a:r>
            <a:endParaRPr lang="en-US" dirty="0">
              <a:ea typeface="+mn-lt"/>
              <a:cs typeface="+mn-lt"/>
            </a:endParaRPr>
          </a:p>
          <a:p>
            <a:pPr marL="285750" indent="-285750"/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4753</a:t>
            </a:r>
          </a:p>
        </p:txBody>
      </p:sp>
    </p:spTree>
    <p:extLst>
      <p:ext uri="{BB962C8B-B14F-4D97-AF65-F5344CB8AC3E}">
        <p14:creationId xmlns:p14="http://schemas.microsoft.com/office/powerpoint/2010/main" val="41414099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32518, which has a Z value of 3.229 and RBS Final Score of –2.236.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195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122 to the next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HWC79_gp39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Untouchable,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1e-19.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Untouchable is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3918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 39</a:t>
            </a:r>
          </a:p>
        </p:txBody>
      </p:sp>
    </p:spTree>
    <p:extLst>
      <p:ext uri="{BB962C8B-B14F-4D97-AF65-F5344CB8AC3E}">
        <p14:creationId xmlns:p14="http://schemas.microsoft.com/office/powerpoint/2010/main" val="562116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32835, which has a Z value of 2.646 and RBS Final Score of –3.426.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174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122 to the upstream gene, resulting in the longest gene possible for this ORF. We analyzed the gap, no alignment in PDB or NSBI was found.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HWC66_gp39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4e-33.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2745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 40</a:t>
            </a:r>
          </a:p>
        </p:txBody>
      </p:sp>
    </p:spTree>
    <p:extLst>
      <p:ext uri="{BB962C8B-B14F-4D97-AF65-F5344CB8AC3E}">
        <p14:creationId xmlns:p14="http://schemas.microsoft.com/office/powerpoint/2010/main" val="4247787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33080, which has a Z value of 2.402 and RBS Final Score of –4.395.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270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71 to the upstream gene, not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HWC66_gp40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4e-33.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2853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 41</a:t>
            </a:r>
          </a:p>
        </p:txBody>
      </p:sp>
    </p:spTree>
    <p:extLst>
      <p:ext uri="{BB962C8B-B14F-4D97-AF65-F5344CB8AC3E}">
        <p14:creationId xmlns:p14="http://schemas.microsoft.com/office/powerpoint/2010/main" val="28594130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start at bp 33361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called the start at 33346. Due to a stronger Z value of 2.206 for the 33361 start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as opposed to the 0.527 Z score for 33346 start, we chose to call 33361 the start for gene 42.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258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11 with the upstream gene, our start doesn't make it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membrane protein most similar to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score of 2e-55.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 family number 2840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 protein</a:t>
            </a:r>
          </a:p>
        </p:txBody>
      </p:sp>
    </p:spTree>
    <p:extLst>
      <p:ext uri="{BB962C8B-B14F-4D97-AF65-F5344CB8AC3E}">
        <p14:creationId xmlns:p14="http://schemas.microsoft.com/office/powerpoint/2010/main" val="2416070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start at bp 33627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called the start at 33618. Due to a stronger Z value of 2.276 for the 33618 start base pair as opposed to the 1.682 Z score for 33627 start, we chose to call 33618 the start for gene 43.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254 base pairs long. With the start we chose, there is an 8 base pair gap with the upstream gene, resulting in the second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HWC66_gp42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1e-51.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6551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43</a:t>
            </a:r>
          </a:p>
        </p:txBody>
      </p:sp>
    </p:spTree>
    <p:extLst>
      <p:ext uri="{BB962C8B-B14F-4D97-AF65-F5344CB8AC3E}">
        <p14:creationId xmlns:p14="http://schemas.microsoft.com/office/powerpoint/2010/main" val="42243928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33872, which has a Z value of 2.91 and RBS Final Score of –2.897.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252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1 base pair overlap with the previous gene, and this is not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HWC06_gp42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 8e-53.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Kenosha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is 75751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44</a:t>
            </a:r>
          </a:p>
        </p:txBody>
      </p:sp>
    </p:spTree>
    <p:extLst>
      <p:ext uri="{BB962C8B-B14F-4D97-AF65-F5344CB8AC3E}">
        <p14:creationId xmlns:p14="http://schemas.microsoft.com/office/powerpoint/2010/main" val="19103766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called this start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34190, which has a Z value of 3.229 and RBS Final Score of –2.236. Glimmer did not call this gene. We called this gene because 100% of the other genes in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called this gene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93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66 from the upstream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HWC66_gp44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6e-09.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2813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45</a:t>
            </a:r>
          </a:p>
        </p:txBody>
      </p:sp>
    </p:spTree>
    <p:extLst>
      <p:ext uri="{BB962C8B-B14F-4D97-AF65-F5344CB8AC3E}">
        <p14:creationId xmlns:p14="http://schemas.microsoft.com/office/powerpoint/2010/main" val="8352206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34365, which has a Z value of 3.034 and RBS Final Score of –2.559.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174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long. There is a gap of 82 from the upstream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HWC49_gp45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Kenosha,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5e-31.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Kenosha,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2682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46</a:t>
            </a:r>
          </a:p>
        </p:txBody>
      </p:sp>
    </p:spTree>
    <p:extLst>
      <p:ext uri="{BB962C8B-B14F-4D97-AF65-F5344CB8AC3E}">
        <p14:creationId xmlns:p14="http://schemas.microsoft.com/office/powerpoint/2010/main" val="38850989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 34573, which has a Z value of 2.993 and RBS Final Score of –3.747.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309 base pairs long. There is a gap of 34 base pair with the upstream gene, resulting in the second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HWC66_gp46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4e-67.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2843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47</a:t>
            </a:r>
          </a:p>
        </p:txBody>
      </p:sp>
    </p:spTree>
    <p:extLst>
      <p:ext uri="{BB962C8B-B14F-4D97-AF65-F5344CB8AC3E}">
        <p14:creationId xmlns:p14="http://schemas.microsoft.com/office/powerpoint/2010/main" val="6161396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 34881, which has a Z value of 2.935 and RBS Final Score of –3.673.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117 base pairs long. There is an overlap of 1 with the previous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HWC66_gp47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5e-15.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is 75881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48</a:t>
            </a:r>
          </a:p>
        </p:txBody>
      </p:sp>
    </p:spTree>
    <p:extLst>
      <p:ext uri="{BB962C8B-B14F-4D97-AF65-F5344CB8AC3E}">
        <p14:creationId xmlns:p14="http://schemas.microsoft.com/office/powerpoint/2010/main" val="323406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1865 has strength 1.45 ** not called by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. The stronger start is base pair 1865, which has a Z value of 2.35 and RBS Final Score of -4.118.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18 of 40 times, 45.0% 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10 base pair overlap with the previous gene, and results in the longest ORF.  There was no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.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40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8009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49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34997, which has a Z value of 3.084 and RBS Final Score of –2.456.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195 base pairs long. There is a single base pair overlap with an upstream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HWC66_gp48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1e-35.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 is 2837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49</a:t>
            </a:r>
          </a:p>
        </p:txBody>
      </p:sp>
    </p:spTree>
    <p:extLst>
      <p:ext uri="{BB962C8B-B14F-4D97-AF65-F5344CB8AC3E}">
        <p14:creationId xmlns:p14="http://schemas.microsoft.com/office/powerpoint/2010/main" val="3230919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35237, which has a Z value of 2.834 and RBS Final Score of –3.501.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795 base pairs long. There is a gap of 45 after the previous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HWC66_gp49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0.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Nithya,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183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50</a:t>
            </a:r>
          </a:p>
        </p:txBody>
      </p:sp>
    </p:spTree>
    <p:extLst>
      <p:ext uri="{BB962C8B-B14F-4D97-AF65-F5344CB8AC3E}">
        <p14:creationId xmlns:p14="http://schemas.microsoft.com/office/powerpoint/2010/main" val="14965650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</a:t>
            </a:r>
            <a:r>
              <a:rPr lang="en-US" sz="4000" dirty="0">
                <a:solidFill>
                  <a:srgbClr val="FF0000"/>
                </a:solidFill>
                <a:cs typeface="Calibri Light"/>
              </a:rPr>
              <a:t>Gene 51 </a:t>
            </a:r>
            <a:r>
              <a:rPr lang="en-US" sz="4000" dirty="0" err="1">
                <a:solidFill>
                  <a:srgbClr val="FF0000"/>
                </a:solidFill>
                <a:cs typeface="Calibri Light"/>
              </a:rPr>
              <a:t>questionned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is a reverse gene that is called by Glimmer that starts at base pair 36208 and ends at 36092. It has a Z value of 2.71 and a final score of -4.28.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117 base pairs long. There is a gap of 39 until the next gene, resulting in the longest gene possible for this ORF.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PDB indicates the gene as forward although it is reverse.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Blasting  on NCBI show no results. No alignment with close DJ family members. Based on that, we would not call this gene.</a:t>
            </a: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44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36248, which has a Z value of 2.823 and RBS Final Score of –3.348.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300 base pairs long. There is a 39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gap with the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previoous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gene,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SEA_ALAINAMARIE_50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1e-67.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52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78701</a:t>
            </a:r>
          </a:p>
        </p:txBody>
      </p:sp>
    </p:spTree>
    <p:extLst>
      <p:ext uri="{BB962C8B-B14F-4D97-AF65-F5344CB8AC3E}">
        <p14:creationId xmlns:p14="http://schemas.microsoft.com/office/powerpoint/2010/main" val="14731129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Glimmer called this start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36540, which has a Z value of 2.823 and RBS Final Score of –3.059.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did not call this gene.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195 base pairs long. There is a 8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overlap with upstream gene, resulting in the second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SEA_ALAINAMARIE_51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3e-38.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3262</a:t>
            </a:r>
          </a:p>
        </p:txBody>
      </p:sp>
    </p:spTree>
    <p:extLst>
      <p:ext uri="{BB962C8B-B14F-4D97-AF65-F5344CB8AC3E}">
        <p14:creationId xmlns:p14="http://schemas.microsoft.com/office/powerpoint/2010/main" val="15483138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36771, which has a Z value of 2.839 and RBS Final Score of –3.043.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237 base pairs long. There is a gap of 36 with previous gene,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HWC66_gp51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7e-56.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 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2829</a:t>
            </a:r>
          </a:p>
        </p:txBody>
      </p:sp>
    </p:spTree>
    <p:extLst>
      <p:ext uri="{BB962C8B-B14F-4D97-AF65-F5344CB8AC3E}">
        <p14:creationId xmlns:p14="http://schemas.microsoft.com/office/powerpoint/2010/main" val="40248169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</a:t>
            </a:r>
            <a:r>
              <a:rPr lang="en-US" sz="4000" dirty="0">
                <a:solidFill>
                  <a:srgbClr val="FF0000"/>
                </a:solidFill>
                <a:cs typeface="Calibri Light"/>
              </a:rPr>
              <a:t>Gene 55 not called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is a reverse gene that is called by Glimmer that starts at base pair 37164 and ends at 37018. It has a Z value of 2.215 and a final score of -5.358.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147 base pairs long. Would result in 24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basepair's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over overlap with the forward gene which gives enough space for DNA polymerase​ binding.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No evidence of such gene in any members of DJ cluster, neither NCBI blasting support. We would not call this gene.</a:t>
            </a:r>
          </a:p>
        </p:txBody>
      </p:sp>
    </p:spTree>
    <p:extLst>
      <p:ext uri="{BB962C8B-B14F-4D97-AF65-F5344CB8AC3E}">
        <p14:creationId xmlns:p14="http://schemas.microsoft.com/office/powerpoint/2010/main" val="20041010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55 (56)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37282, which has a Z value of 2.85 and RBS Final Score of –2.94.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465 base pairs long. There is a gap of 7 base pairs before gene,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No significant coding potential found in this gap.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HWC66_gp52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6e-109.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76561 is Pham family number</a:t>
            </a:r>
          </a:p>
        </p:txBody>
      </p:sp>
    </p:spTree>
    <p:extLst>
      <p:ext uri="{BB962C8B-B14F-4D97-AF65-F5344CB8AC3E}">
        <p14:creationId xmlns:p14="http://schemas.microsoft.com/office/powerpoint/2010/main" val="26004121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56 (57)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37790, which has a Z value of 3.09 and RBS Final Score of –3.095.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639 base pairs long. There is a gap of 43 with the upstream gene, resulting in the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HWC66_gp53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5e-153.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78589 in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number.</a:t>
            </a:r>
          </a:p>
        </p:txBody>
      </p:sp>
    </p:spTree>
    <p:extLst>
      <p:ext uri="{BB962C8B-B14F-4D97-AF65-F5344CB8AC3E}">
        <p14:creationId xmlns:p14="http://schemas.microsoft.com/office/powerpoint/2010/main" val="33826739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57 (58)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38606, which has a Z value of 3.023 and RBS Final Score of –2.662.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264 base pairs long. There is a gap of 177 until the next gene, resulting in the longest gene possible for this ORF.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Noo coding potential is shown for the 177 bp gap.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HWC66_gp54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2e-47.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Nithya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is 2215</a:t>
            </a:r>
          </a:p>
        </p:txBody>
      </p:sp>
    </p:spTree>
    <p:extLst>
      <p:ext uri="{BB962C8B-B14F-4D97-AF65-F5344CB8AC3E}">
        <p14:creationId xmlns:p14="http://schemas.microsoft.com/office/powerpoint/2010/main" val="85369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5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2068 has strength 5.13. The strongest start is base pair 2068, which has a Z value of 3.090 and RBS Final Score of -2.505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18 of 22 times,  81.8% 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2 base pair gap with the previous gene. This does not result in the longest ORF but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HWC66_gp05 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  <a:endParaRPr lang="en-US">
              <a:ea typeface="+mn-lt"/>
              <a:cs typeface="+mn-lt"/>
            </a:endParaRP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/>
              </a:rPr>
              <a:t> family number: 77229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17011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58 (59)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38945, which has a Z value of 3.084 and RBS Final Score of –2.518.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675 base pairs long. There is a gap of 75 bp with the upstream gene, resulting in the second longest gene possible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HWC06_gp55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4e-163.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and Nithya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711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 indicates 92.4% probability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4923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59 (60)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GeneMark with a strong start called at base pair 39671, which has a Z value of 3.337 and RBS Final Score of –1.931.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882 base pairs long. There is a gap of 51 bp from the upstream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SEA_AlainaMarie_57 Gordonia phage AlainaMarie, a phage in the DJ cluster of EndAve, with an E value of 0.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AlainaMarie and Chikenjars are significantly aligned with this sequence, which provides more confidence about this gene's start and probable protein product.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protein, a 100% probability by HHPred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number 183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9192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62435</a:t>
            </a:r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60 (61)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40567, which has a Z value of 3.171 and RBS Final Score of –2.627.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912 base pairs long. There is a 14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gap after upstream gene, resulting in the second longest gene possible for this ORF.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suggests this gene is most likely a hypothetical protein most similar to HWC66_gp57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Gordonia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a phage in the DJ cluster of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EndAve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with an E value of 0.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Nithya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 this sequence, which provides more confidence about this gene's start and probable protein product.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Probable Product: hypothetical protein, 91.9%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 family # 62435</a:t>
            </a:r>
          </a:p>
        </p:txBody>
      </p:sp>
    </p:spTree>
    <p:extLst>
      <p:ext uri="{BB962C8B-B14F-4D97-AF65-F5344CB8AC3E}">
        <p14:creationId xmlns:p14="http://schemas.microsoft.com/office/powerpoint/2010/main" val="15297153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61 (62)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41475, which has a Z value of 2.385 and RBS Final Score of –4.045.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3912 base pairs long. There is a 4 base pairs overlap with the previous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are significantly aligned with this sequence, which provides more confidence about this gene's start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700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75316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62 (63)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with a strong start called at base pair 42062 which has a Z value of 2.774 and RBS Final Score of –4.767.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3912 base pairs long. There is a gap of 29 with the previous gene, resulting in the longest gene possible for this ORF.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and Nithya are significantly aligned with this sequence, which provides more confidence about this gene's start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699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Protein, with a 100% probability by 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6799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63 (64)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 with a strong start called at base pair 46001 which has a Z value of 3.337 and RBS Final Score of –2.282.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351 base pairs long. There is an gap of 27 with the upstream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are significantly aligned with this sequence, which provides more confidence about this gene's start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2800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1420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64 (65)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46323 which has a Z value of 2.4 and RBS Final Score of –4.4.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162 base pairs long. There is an overlap of 29 base pairs with the previous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possibly deoxycytidylate deaminase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 this sequence, which provides more confidence about this gene's start , its E-value is 6e-77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5114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8579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65 (66)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46474 which has a Z value of 2.631 and RBS Final Score of –4.699.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543 base pairs long. There is a gap of 17 with the previous gene, which does not make the longest gene possible for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 this sequence, which provides more confidence about this gene's start, its E-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vaule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79292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 with 99.8 % probability by 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9842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66 (67)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47204 which has a Z value of 2.935 and RBS Final Score of –3.418.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582 base pairs long. There is a gap of 21 bp with the upstream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significantly aligned with this sequence, which provides more confidence about this gene's start, its E-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vaule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6e-77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3923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0734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67 (68)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47823 which has a Z value of 2.171 and RBS Final Score of –5.175.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456 base pairs long. There is a gap of 1 bp with the previous gene, which does not result in the longest gene possible for this ORF but correspond with other memners of DJ cluster.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and Nithya are significantly aligned with this sequence, which provides more confidence about this gene's start, its E-value is 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70238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 with 99.8% of probability according to 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1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2906 has strength 6.73. The strongest start is base pair 2906, which has a Z value of 2.418 and RBS Final Score of -4.118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26 of 35 times, 74.3% 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</a:t>
            </a:r>
            <a:r>
              <a:rPr lang="en-US" sz="1700">
                <a:ea typeface="+mn-lt"/>
                <a:cs typeface="+mn-lt"/>
              </a:rPr>
              <a:t>25-base pair gap with the previous gene. This results in the longest ORF and contains all </a:t>
            </a:r>
            <a:r>
              <a:rPr lang="en-US" sz="170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HWC66_gp06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, a phage in the DJ cluster, with an E-score of 6.00E-78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 (tail fiber protein </a:t>
            </a:r>
            <a:r>
              <a:rPr lang="en-US" sz="1700" dirty="0" err="1">
                <a:ea typeface="+mn-lt"/>
                <a:cs typeface="+mn-lt"/>
              </a:rPr>
              <a:t>probabiliity</a:t>
            </a:r>
            <a:r>
              <a:rPr lang="en-US" sz="1700" dirty="0">
                <a:ea typeface="+mn-lt"/>
                <a:cs typeface="+mn-lt"/>
              </a:rPr>
              <a:t> is 97.7 according to </a:t>
            </a:r>
            <a:r>
              <a:rPr lang="en-US" sz="1700" dirty="0" err="1">
                <a:ea typeface="+mn-lt"/>
                <a:cs typeface="+mn-lt"/>
              </a:rPr>
              <a:t>HHPred</a:t>
            </a:r>
            <a:r>
              <a:rPr lang="en-US" sz="1700" dirty="0">
                <a:ea typeface="+mn-lt"/>
                <a:cs typeface="+mn-lt"/>
              </a:rPr>
              <a:t>.)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 panose="020F0502020204030204"/>
              </a:rPr>
              <a:t> family number: 2721</a:t>
            </a:r>
          </a:p>
        </p:txBody>
      </p:sp>
    </p:spTree>
    <p:extLst>
      <p:ext uri="{BB962C8B-B14F-4D97-AF65-F5344CB8AC3E}">
        <p14:creationId xmlns:p14="http://schemas.microsoft.com/office/powerpoint/2010/main" val="30513568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68 (69)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48278 which has a Z value of 2.171 and RBS Final Score of –5.175.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456 base pairs long. There is a gap of 37 base pairs with the previous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Nithya is significantly aligned with this sequence, which provides more confidence about this gene's start, its E-value is 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28063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 with 98.5% of probability by 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839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69 (70)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48228 which has a Z value of 2.182 and RBS Final Score of –4.699.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525 base pairs long. There is a 9 base pairs gap with the previous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possbily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Thy-X-like thymidylate synthase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and Nithya are significantly aligned with this sequence, which provides more confidence about this gene's start, its E-value is 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4177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protein, 99.9% of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.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948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70 (71)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48782 which has a Z value of 1.93 and RBS Final Score of –4.898.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1077 base pairs long. There is an overlap of 31 base pair with the previous gene, resulting in the longest gene possible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for this 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Nithya is significantly aligned with this sequence, which provides more confidence about this gene's start, its E-value is 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2797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 possible: with 100% probability frim HHPred 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it is </a:t>
            </a:r>
            <a:r>
              <a:rPr lang="en-US" sz="1700">
                <a:ea typeface="+mn-lt"/>
                <a:cs typeface="+mn-lt"/>
              </a:rPr>
              <a:t>ThyX-like thymidylate </a:t>
            </a:r>
            <a:r>
              <a:rPr lang="en-US" sz="1700" dirty="0">
                <a:ea typeface="+mn-lt"/>
                <a:cs typeface="+mn-lt"/>
              </a:rPr>
              <a:t>synthase</a:t>
            </a:r>
            <a:endParaRPr lang="en-US" dirty="0"/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5177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</a:t>
            </a:r>
            <a:r>
              <a:rPr lang="en-US" sz="4000" dirty="0">
                <a:solidFill>
                  <a:srgbClr val="FF0000"/>
                </a:solidFill>
                <a:cs typeface="Calibri Light"/>
              </a:rPr>
              <a:t>Gene 72 not called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reverse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49891 which has no Z value  and RBS Final Score.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141 base pairs long. There is an gap of 104 base pairs if considering not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AlanaMarie is significantly aligned with this sequence, which provides more confidence about this gene's start, its E-value is 5e-62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60405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rgbClr val="FF0000"/>
                </a:solidFill>
                <a:cs typeface="Calibri"/>
              </a:rPr>
              <a:t>We don't see much potential to call this gene</a:t>
            </a:r>
            <a:endParaRPr lang="en-US" sz="1700" dirty="0">
              <a:solidFill>
                <a:srgbClr val="FF0000"/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1606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71 (73)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50522 which has a Z value of 1.734 and a RBS Final Score of -5.904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429 base pairs long. There is a gap of 62 bp with the previous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phages Duffington, Chikenjars, AlainaMarie, Figlair and Nithya are significantly aligned with this sequence, which provides more confidence about this gene's start ,the E-value is 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63924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 with 98.8% probability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175643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72 (74)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50712 which has a Z value of 2.695 and a RBS Final Score of -3.789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285 base pairs long. There is a gap of 84 with the upstream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phages Duffington, Chikenjars, AlainaMarie, Figlair and Nithya are significantly aligned with this sequence, which provides more confidence about this gene's start, the E-value is 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Pharmerator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63924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Hypothetical Protein is a product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9767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73 (75)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51080 which has a Z value of 2.429 and a RBS Final Score of -4.341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228 base pairs long. There is an 83 base pair gap with the upstream gene, resulting in the second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phages Figlair and Nithya are significantly aligned with this sequence, which provides more confidence about this gene's start, the E-value is 4e-55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Pharmerator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75819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61905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74 (76)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51307 which has a Z value of 2.304 and a RBS Final Score of -4.151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153 base pairs long. There is a ngle base pair overlap with the previous gene, resulting in the second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Nadmeg is significantly aligned with this sequence, which provides more confidence about this gene's start, the E-value is 3e-55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5435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13366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75 (767)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51506 which has a Z value of 2.429 and a RBS Final Score of -4.165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120 base pairs long. There is a gap of 46 with the previous gene, resulting in the longest gene possible for this ORF.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Figlair is significantly aligned with this sequence, which provides more confidence about this gene's start, the E-value is 4e-52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56683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Hypothetical protein with 96.9% of probability by 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08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76 (78)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51662 which has a Z value of 2.85 and a RBS Final Score of -2.94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162 base pairs long. There is a 36 bp gap with the upstream gene, resulting in the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AlainaMarie is significantly aligned with this sequence, which provides more confidence about this gene's start, the E-value is 6e-67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28170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 with probability of 96.2% according to HHPred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590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3279 has strength 5.91;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calls start at 3249.  We think that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start is more reliable comparing with homologous gene in closest relatives in DJ cluster. We call the 3249 start for this gene.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33 of 33 times, 100.0%,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an 8 base pair overlap with the previous gene. This results in the longest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ea typeface="+mn-lt"/>
              <a:cs typeface="+mn-lt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HWC06_gp07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2.00E-56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 </a:t>
            </a:r>
          </a:p>
          <a:p>
            <a:r>
              <a:rPr lang="en-US" sz="1700" dirty="0" err="1">
                <a:cs typeface="Calibri"/>
              </a:rPr>
              <a:t>Phamerator</a:t>
            </a:r>
            <a:r>
              <a:rPr lang="en-US" sz="1700" dirty="0">
                <a:cs typeface="Calibri" panose="020F0502020204030204"/>
              </a:rPr>
              <a:t> family number: 2805</a:t>
            </a:r>
          </a:p>
        </p:txBody>
      </p:sp>
    </p:spTree>
    <p:extLst>
      <p:ext uri="{BB962C8B-B14F-4D97-AF65-F5344CB8AC3E}">
        <p14:creationId xmlns:p14="http://schemas.microsoft.com/office/powerpoint/2010/main" val="254860013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77 (79)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51816 which has a Z value of 2.726 and a RBS Final Score of -3.917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348 base pairs long. There is an overlap of 8 base pair with the upstream gene, resulting in the second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Phepper is significantly aligned with this sequence, which provides more confidence about this gene's start, the E-value is 1e-141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64859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9428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78 (80)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52135 which has a Z value of 3.182 and a RBS Final Score of -2.316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270 base pairs long. There is an overlap of 29 with the upstream gene, resulting in the second longest gene possible for this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Chikenjars is significantly aligned with this sequence, which provides more confidence about this gene's start, the E-value is 6e-119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1631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911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79 (81)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52386 which has a Z value of 1.94 and a RBS Final Score of -4.966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261 base pairs long. There is an overlap of 19 base pairs with the previous gene, resulting in the longest gene possible for this ORF. </a:t>
            </a:r>
          </a:p>
          <a:p>
            <a:r>
              <a:rPr lang="en-US" sz="1700" dirty="0" err="1">
                <a:solidFill>
                  <a:srgbClr val="000000"/>
                </a:solidFill>
                <a:cs typeface="Calibri"/>
              </a:rPr>
              <a:t>BLASTn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: Kenosha, Nithya  are the closest relative in cluster DJ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1631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</a:p>
          <a:p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82259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80 (82)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54623 which has a Z value of 2.787 and a RBS Final Score of -3.422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492 base pairs long. There is a 4 basepair overlap with the next gene, resulting in the longest gene possible for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ORF. 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 found that phage Nadmeg is significantly aligned with this sequence, which provides more confidence about this gene's start, the E-value is 8e-180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 Family Number: 3774</a:t>
            </a:r>
          </a:p>
          <a:p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58667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81 (83)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53143 which has a Z value of 2.32 and a RBS Final Score of -4.119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411 base pairs long. There is an 8 base pairs gap with the upstream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 this sequence, which provides more confidence about this gene's start, the E-value is 1e-07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4183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Hypothetical protein as a product.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4724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82 (84)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53553 which has a Z value of  2.837 and a RBS Final Score of -2.968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417 base pairs long. There is a single base pair overlap with the previous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 this sequence, which provides more confidence about this gene's start, the E-value is 0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4367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6539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83 (85)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54155 which has a Z value of  2.993 and a RBS Final Score of -2.725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375 base pairs long. There is a gap of 185 base pairs with the upstream gene, resulting in the second longest gene possible for this ORF. 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Gap does not have evidence of coding potential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Aflac is significantly aligned with this sequence, which provides more confidence about this gene's start, the E-value is 0</a:t>
            </a:r>
          </a:p>
          <a:p>
            <a:r>
              <a:rPr lang="en-US" sz="170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3057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97,6% of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Hypothetical Protein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206049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84 (86)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54617 which has a Z value of  2.429 and a RBS Final Score of -3.814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225 base pairs long. There is a gap of 87 base pairs with the upstream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AlainiaMarie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 this sequence, which provides more confidence about this gene's start, the E-value is 2e-108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6985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331593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85 (87)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54841 which has a Z value of  2.304 and a RBS Final Score of -4.152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216 base pairs long. There is a single base pare overlap with the previous gene, resulting in the second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 this sequence, which provides more confidence about this gene's start, the E-value is 4e-95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3687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Possible protein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7450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86 (88)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55092 which has a Z value of  2.304 and a RBS Final Score of -4.152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1215 base pairs long. There is a gap of 35 with the upstream gene, resulting in the longest gene possible for this ORF. 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Chikenjars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, 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Figlair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and Nithya are significantly aligned with this sequence, which provides more confidence about this gene's start, its E-value is 0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possibly </a:t>
            </a:r>
            <a:r>
              <a:rPr lang="en-US" sz="1700" dirty="0">
                <a:solidFill>
                  <a:srgbClr val="212529"/>
                </a:solidFill>
                <a:ea typeface="+mn-lt"/>
                <a:cs typeface="+mn-lt"/>
              </a:rPr>
              <a:t>DNA helicase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704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DNA Helicase (100% of probability according to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)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46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 Gene 8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ea typeface="+mn-lt"/>
                <a:cs typeface="+mn-lt"/>
              </a:rPr>
              <a:t>Original Glimmer call @bp 3576 has strength 5.37. The strongest start is base pair 3576, which has a Z value of 2.429 and RBS Final Score of -3.814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This start was called 31 of 34 times, 91.2%, out of all calls in </a:t>
            </a:r>
            <a:r>
              <a:rPr lang="en-US" sz="1700" dirty="0" err="1">
                <a:ea typeface="+mn-lt"/>
                <a:cs typeface="+mn-lt"/>
              </a:rPr>
              <a:t>Phamerator</a:t>
            </a:r>
            <a:r>
              <a:rPr lang="en-US" sz="1700" dirty="0">
                <a:ea typeface="+mn-lt"/>
                <a:cs typeface="+mn-lt"/>
              </a:rPr>
              <a:t> compared to similar phages.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There is a 9 base pair gap with the previous gene, still resulting in the longest gene possible for this ORF and contains all </a:t>
            </a:r>
            <a:r>
              <a:rPr lang="en-US" sz="1700" dirty="0" err="1">
                <a:ea typeface="+mn-lt"/>
                <a:cs typeface="+mn-lt"/>
              </a:rPr>
              <a:t>GeneMark</a:t>
            </a:r>
            <a:r>
              <a:rPr lang="en-US" sz="1700" dirty="0">
                <a:ea typeface="+mn-lt"/>
                <a:cs typeface="+mn-lt"/>
              </a:rPr>
              <a:t> coding potential.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BLASTp</a:t>
            </a:r>
            <a:r>
              <a:rPr lang="en-US" sz="1700" dirty="0">
                <a:ea typeface="+mn-lt"/>
                <a:cs typeface="+mn-lt"/>
              </a:rPr>
              <a:t> suggests the gene function is most likely a hypothetical protein HWC06_gp08 protein most similar to </a:t>
            </a:r>
            <a:r>
              <a:rPr lang="en-US" sz="1700" dirty="0" err="1">
                <a:ea typeface="+mn-lt"/>
                <a:cs typeface="+mn-lt"/>
              </a:rPr>
              <a:t>Gordonia</a:t>
            </a:r>
            <a:r>
              <a:rPr lang="en-US" sz="1700" dirty="0">
                <a:ea typeface="+mn-lt"/>
                <a:cs typeface="+mn-lt"/>
              </a:rPr>
              <a:t> phage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, a phage in the DJ cluster, with an E-score of 0.00E+00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ea typeface="+mn-lt"/>
                <a:cs typeface="+mn-lt"/>
              </a:rPr>
              <a:t>BLASTn</a:t>
            </a:r>
            <a:r>
              <a:rPr lang="en-US" sz="1700" dirty="0">
                <a:ea typeface="+mn-lt"/>
                <a:cs typeface="+mn-lt"/>
              </a:rPr>
              <a:t> found that phages Nithya, </a:t>
            </a:r>
            <a:r>
              <a:rPr lang="en-US" sz="1700" dirty="0" err="1">
                <a:ea typeface="+mn-lt"/>
                <a:cs typeface="+mn-lt"/>
              </a:rPr>
              <a:t>AlainaMarie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Chickenjars</a:t>
            </a:r>
            <a:r>
              <a:rPr lang="en-US" sz="1700" dirty="0">
                <a:ea typeface="+mn-lt"/>
                <a:cs typeface="+mn-lt"/>
              </a:rPr>
              <a:t>, </a:t>
            </a:r>
            <a:r>
              <a:rPr lang="en-US" sz="1700" dirty="0" err="1">
                <a:ea typeface="+mn-lt"/>
                <a:cs typeface="+mn-lt"/>
              </a:rPr>
              <a:t>Duffington</a:t>
            </a:r>
            <a:r>
              <a:rPr lang="en-US" sz="1700" dirty="0">
                <a:ea typeface="+mn-lt"/>
                <a:cs typeface="+mn-lt"/>
              </a:rPr>
              <a:t> were significantly aligned with this sequence, which provides more confidence about this gene's start and probable protein product.</a:t>
            </a:r>
            <a:endParaRPr lang="en-US" dirty="0">
              <a:cs typeface="Calibri" panose="020F0502020204030204"/>
            </a:endParaRPr>
          </a:p>
          <a:p>
            <a:r>
              <a:rPr lang="en-US" sz="1700" dirty="0">
                <a:ea typeface="+mn-lt"/>
                <a:cs typeface="+mn-lt"/>
              </a:rPr>
              <a:t>Probable Product: hypothetical protein HWC06_gp08</a:t>
            </a:r>
            <a:endParaRPr lang="en-US" dirty="0">
              <a:cs typeface="Calibri" panose="020F0502020204030204"/>
            </a:endParaRPr>
          </a:p>
          <a:p>
            <a:r>
              <a:rPr lang="en-US" sz="1700" dirty="0" err="1">
                <a:solidFill>
                  <a:srgbClr val="000000"/>
                </a:solidFill>
                <a:cs typeface="Calibri"/>
              </a:rPr>
              <a:t>Phamerator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 family number: 78494</a:t>
            </a:r>
            <a:endParaRPr lang="en-US" sz="1700" dirty="0"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5524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87 (89)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56695 which has a Z value of  2.769 and a RBS Final Score of -3.25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465 base pairs long. There is a gap of 388 with the upstream gene, resulting in the longest gene possible for this ORF. 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Gap was analyzed, no significant evidence of coding potential.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significantly aligned with this sequence, which provides more confidence about this gene's start, its E-value is 0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possibly HNH endonuclease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75372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HNH endonuclease (95.6% of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)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8647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88 (90)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57266 which has a Z value of  2.32 and a RBS Final Score of -4.102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300 base pairs long. There is a gap of 106 base pairs with the previous gene, resulting in the third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significantly aligned with this sequence, which provides more confidence about this gene's start, its E-value is 1e-151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possibly 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VRR-</a:t>
            </a:r>
            <a:r>
              <a:rPr lang="en-US" sz="1700" dirty="0" err="1">
                <a:solidFill>
                  <a:srgbClr val="000000"/>
                </a:solidFill>
                <a:cs typeface="Calibri"/>
              </a:rPr>
              <a:t>Nuc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 domain protein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747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 possible: VRR-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Nuc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domain protein (99.9% of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)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8292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89 (91)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57537 which has a Z value of  3.023 and a RBS Final Score of -2.625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558 base pairs long. There is an overlap of 29 with the upstream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Chikenjar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are significantly aligned with this sequence, which provides more confidence about this gene's start, its E-value is 0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BLASTp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found this is possibly Cas4 Family Endonuclease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714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with 99.6% of probability in Cas4 Family Endonuclease (by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)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043867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Gene 90 (92)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58124 which has a Z value of  2.899 and a RBS Final Score of -2.98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2703 base pairs long. There is a gap of 29 base pairs with the upstream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AlainaMarie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is significantly aligned with this sequence, which provides more confidence about this gene's start.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712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 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98.3% of probability by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HHPred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54725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F6270-233F-0B54-2A7B-275FDDDA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 </a:t>
            </a:r>
            <a:r>
              <a:rPr lang="en-US" sz="4000">
                <a:cs typeface="Calibri Light"/>
              </a:rPr>
              <a:t>Gene 91 (932)</a:t>
            </a:r>
            <a:endParaRPr lang="en-US" sz="4000" dirty="0">
              <a:cs typeface="Calibri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A43C-8604-C35F-7030-E227EC4D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270"/>
            <a:ext cx="10515600" cy="414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was called by Glimmer and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GeneMark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with a strong start called at base pair 60835 which has a Z value of  2.596 and a RBS Final Score of -3.467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This gene is 252 base pairs long. There is an 8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basepair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gap with the previous gene, resulting in the longest gene possible for this ORF. 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BLASTn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 found that phages </a:t>
            </a:r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Duffington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and Nithya are significantly aligned with this sequence, which provides more confidence about this gene's start, its E-value is 9e-127</a:t>
            </a:r>
          </a:p>
          <a:p>
            <a:r>
              <a:rPr lang="en-US" sz="17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Phamerator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Family Number: 707</a:t>
            </a:r>
          </a:p>
          <a:p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Product: Hypothetical protein</a:t>
            </a:r>
          </a:p>
          <a:p>
            <a:endParaRPr lang="en-US" sz="170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806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13075</Words>
  <Application>Microsoft Macintosh PowerPoint</Application>
  <PresentationFormat>Widescreen</PresentationFormat>
  <Paragraphs>773</Paragraphs>
  <Slides>94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8" baseType="lpstr">
      <vt:lpstr>Arial</vt:lpstr>
      <vt:lpstr>Calibri</vt:lpstr>
      <vt:lpstr>Calibri Light</vt:lpstr>
      <vt:lpstr>office theme</vt:lpstr>
      <vt:lpstr>End Ave DNA Annotation</vt:lpstr>
      <vt:lpstr> Gene 1 </vt:lpstr>
      <vt:lpstr> Gene 2 </vt:lpstr>
      <vt:lpstr> Gene 3</vt:lpstr>
      <vt:lpstr> Gene 4 </vt:lpstr>
      <vt:lpstr> Gene 5 </vt:lpstr>
      <vt:lpstr> Gene 6</vt:lpstr>
      <vt:lpstr> Gene 7</vt:lpstr>
      <vt:lpstr> Gene 8 </vt:lpstr>
      <vt:lpstr> Gene 9 </vt:lpstr>
      <vt:lpstr> Gene 10 </vt:lpstr>
      <vt:lpstr> Gene 11 </vt:lpstr>
      <vt:lpstr> Gene 12</vt:lpstr>
      <vt:lpstr> Gene 13 </vt:lpstr>
      <vt:lpstr> Gene 14 </vt:lpstr>
      <vt:lpstr> Gene 15</vt:lpstr>
      <vt:lpstr> Gene 16 </vt:lpstr>
      <vt:lpstr> Gene 17 </vt:lpstr>
      <vt:lpstr> Gene 18</vt:lpstr>
      <vt:lpstr> Gene 19 </vt:lpstr>
      <vt:lpstr> Gene 20 </vt:lpstr>
      <vt:lpstr> Gene 21 </vt:lpstr>
      <vt:lpstr> Gene 22 </vt:lpstr>
      <vt:lpstr> Gene 23 </vt:lpstr>
      <vt:lpstr> Gene 24 </vt:lpstr>
      <vt:lpstr> Gene 25</vt:lpstr>
      <vt:lpstr> Gene 26</vt:lpstr>
      <vt:lpstr> Gene 27</vt:lpstr>
      <vt:lpstr> Gene 28 </vt:lpstr>
      <vt:lpstr> Gene 29 </vt:lpstr>
      <vt:lpstr> Gene 30</vt:lpstr>
      <vt:lpstr> Gene 31 </vt:lpstr>
      <vt:lpstr> Gene 32</vt:lpstr>
      <vt:lpstr> Gene 33</vt:lpstr>
      <vt:lpstr> Gene 34</vt:lpstr>
      <vt:lpstr> Gene 35</vt:lpstr>
      <vt:lpstr> Gene 36</vt:lpstr>
      <vt:lpstr> Gene 37</vt:lpstr>
      <vt:lpstr> Gene 38</vt:lpstr>
      <vt:lpstr> Gene 39</vt:lpstr>
      <vt:lpstr> Gene 40</vt:lpstr>
      <vt:lpstr> Gene 41</vt:lpstr>
      <vt:lpstr> Gene 42</vt:lpstr>
      <vt:lpstr> Gene 43</vt:lpstr>
      <vt:lpstr> Gene 44</vt:lpstr>
      <vt:lpstr> Gene 45</vt:lpstr>
      <vt:lpstr> Gene 46</vt:lpstr>
      <vt:lpstr> Gene 47</vt:lpstr>
      <vt:lpstr> Gene 48</vt:lpstr>
      <vt:lpstr> Gene 49</vt:lpstr>
      <vt:lpstr> Gene 50</vt:lpstr>
      <vt:lpstr> Gene 51 questionned</vt:lpstr>
      <vt:lpstr> Gene 52</vt:lpstr>
      <vt:lpstr> Gene 53</vt:lpstr>
      <vt:lpstr> Gene 54</vt:lpstr>
      <vt:lpstr> Gene 55 not called</vt:lpstr>
      <vt:lpstr> Gene 55 (56)</vt:lpstr>
      <vt:lpstr> Gene 56 (57)</vt:lpstr>
      <vt:lpstr> Gene 57 (58)</vt:lpstr>
      <vt:lpstr> Gene 58 (59)</vt:lpstr>
      <vt:lpstr> Gene 59 (60)</vt:lpstr>
      <vt:lpstr> Gene 60 (61)</vt:lpstr>
      <vt:lpstr> Gene 61 (62)</vt:lpstr>
      <vt:lpstr> Gene 62 (63)</vt:lpstr>
      <vt:lpstr> Gene 63 (64)</vt:lpstr>
      <vt:lpstr> Gene 64 (65)</vt:lpstr>
      <vt:lpstr> Gene 65 (66)</vt:lpstr>
      <vt:lpstr> Gene 66 (67)</vt:lpstr>
      <vt:lpstr> Gene 67 (68)</vt:lpstr>
      <vt:lpstr> Gene 68 (69)</vt:lpstr>
      <vt:lpstr> Gene 69 (70)</vt:lpstr>
      <vt:lpstr> Gene 70 (71)</vt:lpstr>
      <vt:lpstr> Gene 72 not called</vt:lpstr>
      <vt:lpstr> Gene 71 (73)</vt:lpstr>
      <vt:lpstr> Gene 72 (74)</vt:lpstr>
      <vt:lpstr> Gene 73 (75)</vt:lpstr>
      <vt:lpstr> Gene 74 (76)</vt:lpstr>
      <vt:lpstr> Gene 75 (767)</vt:lpstr>
      <vt:lpstr> Gene 76 (78)</vt:lpstr>
      <vt:lpstr> Gene 77 (79)</vt:lpstr>
      <vt:lpstr> Gene 78 (80)</vt:lpstr>
      <vt:lpstr> Gene 79 (81)</vt:lpstr>
      <vt:lpstr> Gene 80 (82)</vt:lpstr>
      <vt:lpstr> Gene 81 (83)</vt:lpstr>
      <vt:lpstr> Gene 82 (84)</vt:lpstr>
      <vt:lpstr> Gene 83 (85)</vt:lpstr>
      <vt:lpstr> Gene 84 (86)</vt:lpstr>
      <vt:lpstr> Gene 85 (87)</vt:lpstr>
      <vt:lpstr> Gene 86 (88)</vt:lpstr>
      <vt:lpstr> Gene 87 (89)</vt:lpstr>
      <vt:lpstr> Gene 88 (90)</vt:lpstr>
      <vt:lpstr> Gene 89 (91)</vt:lpstr>
      <vt:lpstr> Gene 90 (92)</vt:lpstr>
      <vt:lpstr> Gene 91 (932)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Elmira Akhoundova</cp:lastModifiedBy>
  <cp:revision>906</cp:revision>
  <dcterms:created xsi:type="dcterms:W3CDTF">2023-04-23T19:27:23Z</dcterms:created>
  <dcterms:modified xsi:type="dcterms:W3CDTF">2023-05-12T11:21:35Z</dcterms:modified>
</cp:coreProperties>
</file>