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embeddedFontLst>
    <p:embeddedFont>
      <p:font typeface="Robot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regular.fntdata"/><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font" Target="fonts/Roboto-italic.fntdata"/><Relationship Id="rId10" Type="http://schemas.openxmlformats.org/officeDocument/2006/relationships/slide" Target="slides/slide5.xml"/><Relationship Id="rId32" Type="http://schemas.openxmlformats.org/officeDocument/2006/relationships/font" Target="fonts/Roboto-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Roboto-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f08a73e9cf_8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1f08a73e9cf_8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f08a73e9c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f08a73e9c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f08a73e9c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g1f08a73e9cf_3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f08a73e9c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g1f08a73e9cf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0594b346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g20594b3466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f08a73e9c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1f08a73e9cf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1f15aaa73ec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g1f15aaa73ec_6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200cec335fc_1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g200cec335fc_1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1eeb199133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g1eeb1991332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1f08a73e9cf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g1f08a73e9cf_8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1eeb1991332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g1eeb1991332_2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00cec335fc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g200cec335fc_5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1eeb199133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g1eeb1991332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1eeb1991332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g1eeb1991332_6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eeab3b5c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g1eeab3b5cc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1eeb1991332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g1eeb1991332_7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1ee1837e7d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g1ee1837e7d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g1f08a73e9cf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g1f08a73e9cf_7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fdbeb5bf5f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1fdbeb5bf5f_0_9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00cec335fc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g200cec335fc_6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00cec335fc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g200cec335fc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fdbeb5bf5f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1fdbeb5bf5f_1_3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fdbeb5bf5f_1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1fdbeb5bf5f_1_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fdbeb5bf5f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1fdbeb5bf5f_4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fdbeb5bf5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g1fdbeb5bf5f_3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 Annotation</a:t>
            </a:r>
            <a:endParaRPr sz="2900"/>
          </a:p>
        </p:txBody>
      </p:sp>
      <p:sp>
        <p:nvSpPr>
          <p:cNvPr id="55" name="Google Shape;55;p1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25425"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0" lvl="0" marL="457200" rtl="0" algn="l">
              <a:lnSpc>
                <a:spcPct val="90000"/>
              </a:lnSpc>
              <a:spcBef>
                <a:spcPts val="800"/>
              </a:spcBef>
              <a:spcAft>
                <a:spcPts val="0"/>
              </a:spcAft>
              <a:buNone/>
            </a:pPr>
            <a:r>
              <a:rPr b="1" lang="en" sz="1200"/>
              <a:t>Yes there is coding potential, its very high then dips a little bit towards the end but peaks back up.</a:t>
            </a:r>
            <a:endParaRPr b="1" sz="1200"/>
          </a:p>
          <a:p>
            <a:pPr indent="-212725" lvl="0" marL="685800" rtl="0" algn="l">
              <a:lnSpc>
                <a:spcPct val="90000"/>
              </a:lnSpc>
              <a:spcBef>
                <a:spcPts val="800"/>
              </a:spcBef>
              <a:spcAft>
                <a:spcPts val="0"/>
              </a:spcAft>
              <a:buSzPct val="100000"/>
              <a:buChar char="-"/>
            </a:pPr>
            <a:r>
              <a:t/>
            </a:r>
            <a:endParaRPr b="1" sz="1200"/>
          </a:p>
          <a:p>
            <a:pPr indent="-225425"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0" lvl="0" marL="457200" rtl="0" algn="l">
              <a:lnSpc>
                <a:spcPct val="90000"/>
              </a:lnSpc>
              <a:spcBef>
                <a:spcPts val="800"/>
              </a:spcBef>
              <a:spcAft>
                <a:spcPts val="0"/>
              </a:spcAft>
              <a:buNone/>
            </a:pPr>
            <a:r>
              <a:rPr b="1" lang="en" sz="1200"/>
              <a:t>Yes, others show homologs. </a:t>
            </a:r>
            <a:endParaRPr b="1" sz="1200"/>
          </a:p>
          <a:p>
            <a:pPr indent="-212725" lvl="0" marL="685800" rtl="0" algn="l">
              <a:lnSpc>
                <a:spcPct val="90000"/>
              </a:lnSpc>
              <a:spcBef>
                <a:spcPts val="800"/>
              </a:spcBef>
              <a:spcAft>
                <a:spcPts val="0"/>
              </a:spcAft>
              <a:buSzPct val="100000"/>
              <a:buChar char="-"/>
            </a:pPr>
            <a:r>
              <a:t/>
            </a:r>
            <a:endParaRPr b="1" sz="1200"/>
          </a:p>
          <a:p>
            <a:pPr indent="-225425"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0" lvl="0" marL="457200" rtl="0" algn="l">
              <a:lnSpc>
                <a:spcPct val="90000"/>
              </a:lnSpc>
              <a:spcBef>
                <a:spcPts val="800"/>
              </a:spcBef>
              <a:spcAft>
                <a:spcPts val="0"/>
              </a:spcAft>
              <a:buNone/>
            </a:pPr>
            <a:r>
              <a:rPr b="1" lang="en" sz="1200"/>
              <a:t>Yes it is above 120 bp</a:t>
            </a:r>
            <a:endParaRPr b="1" sz="1200"/>
          </a:p>
          <a:p>
            <a:pPr indent="0" lvl="0" marL="457200" rtl="0" algn="l">
              <a:lnSpc>
                <a:spcPct val="90000"/>
              </a:lnSpc>
              <a:spcBef>
                <a:spcPts val="800"/>
              </a:spcBef>
              <a:spcAft>
                <a:spcPts val="0"/>
              </a:spcAft>
              <a:buNone/>
            </a:pPr>
            <a:r>
              <a:t/>
            </a:r>
            <a:endParaRPr b="1" sz="1200"/>
          </a:p>
          <a:p>
            <a:pPr indent="-212725" lvl="0" marL="685800" rtl="0" algn="l">
              <a:lnSpc>
                <a:spcPct val="90000"/>
              </a:lnSpc>
              <a:spcBef>
                <a:spcPts val="800"/>
              </a:spcBef>
              <a:spcAft>
                <a:spcPts val="0"/>
              </a:spcAft>
              <a:buSzPct val="100000"/>
              <a:buChar char="-"/>
            </a:pPr>
            <a:r>
              <a:t/>
            </a:r>
            <a:endParaRPr b="1" sz="1200"/>
          </a:p>
          <a:p>
            <a:pPr indent="-225425"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b="1" lang="en" sz="1200"/>
              <a:t>Yes</a:t>
            </a:r>
            <a:endParaRPr b="1" sz="1200"/>
          </a:p>
          <a:p>
            <a:pPr indent="-212725" lvl="0" marL="685800" rtl="0" algn="l">
              <a:lnSpc>
                <a:spcPct val="90000"/>
              </a:lnSpc>
              <a:spcBef>
                <a:spcPts val="800"/>
              </a:spcBef>
              <a:spcAft>
                <a:spcPts val="0"/>
              </a:spcAft>
              <a:buSzPct val="100000"/>
              <a:buChar char="-"/>
            </a:pPr>
            <a:r>
              <a:t/>
            </a:r>
            <a:endParaRPr b="1" sz="1200"/>
          </a:p>
          <a:p>
            <a:pPr indent="-225425" lvl="0" marL="254000" rtl="0" algn="l">
              <a:lnSpc>
                <a:spcPct val="90000"/>
              </a:lnSpc>
              <a:spcBef>
                <a:spcPts val="800"/>
              </a:spcBef>
              <a:spcAft>
                <a:spcPts val="0"/>
              </a:spcAft>
              <a:buSzPct val="100000"/>
              <a:buChar char="•"/>
            </a:pPr>
            <a:r>
              <a:rPr lang="en" sz="1200"/>
              <a:t>Direction: (</a:t>
            </a:r>
            <a:r>
              <a:rPr b="1" lang="en" sz="1200"/>
              <a:t>Fwd/Rev)</a:t>
            </a:r>
            <a:endParaRPr b="1" sz="1200"/>
          </a:p>
          <a:p>
            <a:pPr indent="-212725" lvl="0" marL="685800" rtl="0" algn="l">
              <a:lnSpc>
                <a:spcPct val="90000"/>
              </a:lnSpc>
              <a:spcBef>
                <a:spcPts val="0"/>
              </a:spcBef>
              <a:spcAft>
                <a:spcPts val="0"/>
              </a:spcAft>
              <a:buSzPct val="100000"/>
              <a:buChar char="-"/>
            </a:pPr>
            <a:r>
              <a:rPr b="1" lang="en" sz="1200"/>
              <a:t>Forward direction. </a:t>
            </a:r>
            <a:endParaRPr b="1" sz="1200"/>
          </a:p>
        </p:txBody>
      </p:sp>
      <p:sp>
        <p:nvSpPr>
          <p:cNvPr id="56" name="Google Shape;56;p1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41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 @41 has 79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and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17.6 coverage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Z score is 2.077, there is one other option with the same z score, but our SD score is better.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00996" lvl="0" marL="685800" marR="0" rtl="0" algn="l">
              <a:lnSpc>
                <a:spcPct val="90000"/>
              </a:lnSpc>
              <a:spcBef>
                <a:spcPts val="0"/>
              </a:spcBef>
              <a:spcAft>
                <a:spcPts val="0"/>
              </a:spcAft>
              <a:buClr>
                <a:schemeClr val="dk1"/>
              </a:buClr>
              <a:buSzPct val="54867"/>
              <a:buFont typeface="Calibri"/>
              <a:buChar char="-"/>
            </a:pPr>
            <a:r>
              <a:rPr lang="en" sz="1329">
                <a:solidFill>
                  <a:schemeClr val="dk1"/>
                </a:solidFill>
                <a:latin typeface="Calibri"/>
                <a:ea typeface="Calibri"/>
                <a:cs typeface="Calibri"/>
                <a:sym typeface="Calibri"/>
              </a:rPr>
              <a:t>Overlap 4 bp gene overlap with gene 2</a:t>
            </a:r>
            <a:endParaRPr b="0" i="0" sz="1329" u="none" cap="none" strike="noStrike">
              <a:solidFill>
                <a:schemeClr val="dk1"/>
              </a:solidFill>
              <a:latin typeface="Calibri"/>
              <a:ea typeface="Calibri"/>
              <a:cs typeface="Calibri"/>
              <a:sym typeface="Calibri"/>
            </a:endParaRPr>
          </a:p>
        </p:txBody>
      </p:sp>
      <p:sp>
        <p:nvSpPr>
          <p:cNvPr id="57" name="Google Shape;57;p1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ypothetical function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Hypothetical Protein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Blast: Unknown Function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Phages DB: No data. </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t/>
            </a:r>
            <a:endParaRPr b="0" i="0" sz="1200" u="none" cap="none" strike="noStrike">
              <a:solidFill>
                <a:schemeClr val="dk1"/>
              </a:solidFill>
              <a:latin typeface="Calibri"/>
              <a:ea typeface="Calibri"/>
              <a:cs typeface="Calibri"/>
              <a:sym typeface="Calibri"/>
            </a:endParaRPr>
          </a:p>
        </p:txBody>
      </p:sp>
      <p:sp>
        <p:nvSpPr>
          <p:cNvPr id="58" name="Google Shape;58;p1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a:t>
            </a:r>
            <a:endParaRPr b="1" sz="1100"/>
          </a:p>
        </p:txBody>
      </p:sp>
      <p:sp>
        <p:nvSpPr>
          <p:cNvPr id="59" name="Google Shape;59;p1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41</a:t>
            </a:r>
            <a:endParaRPr sz="1100"/>
          </a:p>
        </p:txBody>
      </p:sp>
      <p:sp>
        <p:nvSpPr>
          <p:cNvPr id="60" name="Google Shape;60;p1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379</a:t>
            </a:r>
            <a:endParaRPr sz="1100"/>
          </a:p>
        </p:txBody>
      </p:sp>
      <p:sp>
        <p:nvSpPr>
          <p:cNvPr id="61" name="Google Shape;61;p1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339</a:t>
            </a:r>
            <a:endParaRPr sz="1100"/>
          </a:p>
        </p:txBody>
      </p:sp>
      <p:sp>
        <p:nvSpPr>
          <p:cNvPr id="62" name="Google Shape;62;p1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41  Glimmer Score: 14.82</a:t>
            </a:r>
            <a:r>
              <a:rPr lang="en" sz="1500">
                <a:solidFill>
                  <a:schemeClr val="dk1"/>
                </a:solidFill>
                <a:latin typeface="Calibri"/>
                <a:ea typeface="Calibri"/>
                <a:cs typeface="Calibri"/>
                <a:sym typeface="Calibri"/>
              </a:rPr>
              <a:t> </a:t>
            </a:r>
            <a:endParaRPr sz="1100"/>
          </a:p>
        </p:txBody>
      </p:sp>
      <p:sp>
        <p:nvSpPr>
          <p:cNvPr id="63" name="Google Shape;63;p1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41</a:t>
            </a:r>
            <a:endParaRPr sz="1100"/>
          </a:p>
        </p:txBody>
      </p:sp>
      <p:sp>
        <p:nvSpPr>
          <p:cNvPr id="64" name="Google Shape;64;p1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Brea</a:t>
            </a:r>
            <a:endParaRPr sz="1100"/>
          </a:p>
        </p:txBody>
      </p:sp>
      <p:sp>
        <p:nvSpPr>
          <p:cNvPr id="65" name="Google Shape;65;p13"/>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Dylan</a:t>
            </a:r>
            <a:r>
              <a:rPr b="0" i="0" lang="en" sz="1500" u="none" cap="none" strike="noStrike">
                <a:solidFill>
                  <a:schemeClr val="dk1"/>
                </a:solidFill>
                <a:latin typeface="Calibri"/>
                <a:ea typeface="Calibri"/>
                <a:cs typeface="Calibri"/>
                <a:sym typeface="Calibri"/>
              </a:rPr>
              <a:t> </a:t>
            </a:r>
            <a:endParaRPr sz="1100"/>
          </a:p>
        </p:txBody>
      </p:sp>
      <p:sp>
        <p:nvSpPr>
          <p:cNvPr id="66" name="Google Shape;66;p1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67" name="Google Shape;67;p1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a:t>
            </a: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2"/>
          <p:cNvSpPr txBox="1"/>
          <p:nvPr>
            <p:ph idx="4294967295"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10 Annotation</a:t>
            </a:r>
            <a:endParaRPr sz="4800"/>
          </a:p>
        </p:txBody>
      </p:sp>
      <p:sp>
        <p:nvSpPr>
          <p:cNvPr id="217" name="Google Shape;217;p22"/>
          <p:cNvSpPr txBox="1"/>
          <p:nvPr>
            <p:ph idx="4294967295"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rtl="0" algn="ctr">
              <a:lnSpc>
                <a:spcPct val="90000"/>
              </a:lnSpc>
              <a:spcBef>
                <a:spcPts val="0"/>
              </a:spcBef>
              <a:spcAft>
                <a:spcPts val="0"/>
              </a:spcAft>
              <a:buClr>
                <a:schemeClr val="dk1"/>
              </a:buClr>
              <a:buSzPct val="100000"/>
              <a:buNone/>
            </a:pPr>
            <a:r>
              <a:rPr lang="en"/>
              <a:t>Is it a gene? </a:t>
            </a:r>
            <a:r>
              <a:rPr b="1" lang="en"/>
              <a:t>Yes</a:t>
            </a:r>
            <a:endParaRPr b="1"/>
          </a:p>
          <a:p>
            <a:pPr indent="-248284"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endParaRPr sz="1200"/>
          </a:p>
          <a:p>
            <a:pPr indent="-299085" lvl="1" marL="914400" rtl="0" algn="l">
              <a:lnSpc>
                <a:spcPct val="90000"/>
              </a:lnSpc>
              <a:spcBef>
                <a:spcPts val="800"/>
              </a:spcBef>
              <a:spcAft>
                <a:spcPts val="0"/>
              </a:spcAft>
              <a:buSzPct val="100000"/>
              <a:buChar char="○"/>
            </a:pPr>
            <a:r>
              <a:rPr lang="en" sz="1200"/>
              <a:t>Beautiful coding potential without any dips</a:t>
            </a:r>
            <a:endParaRPr sz="1200"/>
          </a:p>
          <a:p>
            <a:pPr indent="-248284" lvl="0" marL="254000" rtl="0" algn="l">
              <a:lnSpc>
                <a:spcPct val="90000"/>
              </a:lnSpc>
              <a:spcBef>
                <a:spcPts val="800"/>
              </a:spcBef>
              <a:spcAft>
                <a:spcPts val="0"/>
              </a:spcAft>
              <a:buClr>
                <a:schemeClr val="dk1"/>
              </a:buClr>
              <a:buSzPct val="100000"/>
              <a:buFont typeface="Arial"/>
              <a:buChar char="•"/>
            </a:pPr>
            <a:r>
              <a:rPr lang="en" sz="1200"/>
              <a:t>Are t</a:t>
            </a:r>
            <a:r>
              <a:rPr lang="en" sz="1200"/>
              <a:t>h</a:t>
            </a:r>
            <a:r>
              <a:rPr lang="en" sz="1200"/>
              <a:t>er</a:t>
            </a:r>
            <a:r>
              <a:rPr lang="en" sz="1200"/>
              <a:t>e homologues based on a Blast search? </a:t>
            </a:r>
            <a:r>
              <a:rPr b="1" lang="en" sz="1200"/>
              <a:t>(Answer)</a:t>
            </a:r>
            <a:endParaRPr b="1" sz="1200"/>
          </a:p>
          <a:p>
            <a:pPr indent="-235584" lvl="0" marL="685800" rtl="0" algn="l">
              <a:lnSpc>
                <a:spcPct val="90000"/>
              </a:lnSpc>
              <a:spcBef>
                <a:spcPts val="0"/>
              </a:spcBef>
              <a:spcAft>
                <a:spcPts val="0"/>
              </a:spcAft>
              <a:buSzPct val="100000"/>
              <a:buChar char="-"/>
            </a:pPr>
            <a:r>
              <a:rPr b="1" lang="en" sz="1200"/>
              <a:t>Yes</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35584" lvl="0" marL="685800" rtl="0" algn="l">
              <a:lnSpc>
                <a:spcPct val="90000"/>
              </a:lnSpc>
              <a:spcBef>
                <a:spcPts val="0"/>
              </a:spcBef>
              <a:spcAft>
                <a:spcPts val="0"/>
              </a:spcAft>
              <a:buSzPct val="100000"/>
              <a:buChar char="-"/>
            </a:pPr>
            <a:r>
              <a:rPr b="1" lang="en" sz="1200"/>
              <a:t>Yes, 321pb</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35584" lvl="0" marL="685800" rtl="0" algn="l">
              <a:lnSpc>
                <a:spcPct val="90000"/>
              </a:lnSpc>
              <a:spcBef>
                <a:spcPts val="1200"/>
              </a:spcBef>
              <a:spcAft>
                <a:spcPts val="0"/>
              </a:spcAft>
              <a:buSzPct val="100000"/>
              <a:buChar char="-"/>
            </a:pPr>
            <a:r>
              <a:rPr b="1" lang="en" sz="1200"/>
              <a:t>Yes, compared to BoomRoasted &amp; Anseraureola</a:t>
            </a:r>
            <a:endParaRPr b="1" sz="1200"/>
          </a:p>
          <a:p>
            <a:pPr indent="-248284" lvl="0" marL="254000" rtl="0" algn="l">
              <a:lnSpc>
                <a:spcPct val="90000"/>
              </a:lnSpc>
              <a:spcBef>
                <a:spcPts val="800"/>
              </a:spcBef>
              <a:spcAft>
                <a:spcPts val="0"/>
              </a:spcAft>
              <a:buSzPct val="100000"/>
              <a:buChar char="•"/>
            </a:pPr>
            <a:r>
              <a:rPr lang="en" sz="1200"/>
              <a:t>Direction: (</a:t>
            </a:r>
            <a:r>
              <a:rPr b="1" lang="en" sz="1200"/>
              <a:t>Fwd/Rev)</a:t>
            </a:r>
            <a:endParaRPr b="1" sz="1200"/>
          </a:p>
          <a:p>
            <a:pPr indent="-235584" lvl="0" marL="685800" rtl="0" algn="l">
              <a:lnSpc>
                <a:spcPct val="90000"/>
              </a:lnSpc>
              <a:spcBef>
                <a:spcPts val="1200"/>
              </a:spcBef>
              <a:spcAft>
                <a:spcPts val="0"/>
              </a:spcAft>
              <a:buSzPct val="100000"/>
              <a:buChar char="-"/>
            </a:pPr>
            <a:r>
              <a:rPr b="1" lang="en" sz="1200"/>
              <a:t>FWD</a:t>
            </a:r>
            <a:endParaRPr b="1" sz="1200"/>
          </a:p>
        </p:txBody>
      </p:sp>
      <p:sp>
        <p:nvSpPr>
          <p:cNvPr id="218" name="Google Shape;218;p2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7034</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Shows agreement of start site with 80 MAs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457200" lvl="0" marL="0" rtl="0" algn="l">
              <a:lnSpc>
                <a:spcPct val="90000"/>
              </a:lnSpc>
              <a:spcBef>
                <a:spcPts val="800"/>
              </a:spcBef>
              <a:spcAft>
                <a:spcPts val="0"/>
              </a:spcAft>
              <a:buNone/>
            </a:pPr>
            <a:r>
              <a:rPr b="1" lang="en" sz="1200">
                <a:solidFill>
                  <a:schemeClr val="dk1"/>
                </a:solidFill>
                <a:latin typeface="Calibri"/>
                <a:ea typeface="Calibri"/>
                <a:cs typeface="Calibri"/>
                <a:sym typeface="Calibri"/>
              </a:rPr>
              <a:t>-</a:t>
            </a:r>
            <a:r>
              <a:rPr b="1" lang="en" sz="1200">
                <a:solidFill>
                  <a:schemeClr val="dk1"/>
                </a:solidFill>
                <a:latin typeface="Calibri"/>
                <a:ea typeface="Calibri"/>
                <a:cs typeface="Calibri"/>
                <a:sym typeface="Calibri"/>
              </a:rPr>
              <a:t>Majority has 100.0% alignment, a few cases of only 97+% alignment. (DNA master)</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 SD is -3.131;  Z value 2.478</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00996" lvl="0" marL="685800" marR="0" rtl="0" algn="l">
              <a:lnSpc>
                <a:spcPct val="90000"/>
              </a:lnSpc>
              <a:spcBef>
                <a:spcPts val="0"/>
              </a:spcBef>
              <a:spcAft>
                <a:spcPts val="0"/>
              </a:spcAft>
              <a:buClr>
                <a:schemeClr val="dk1"/>
              </a:buClr>
              <a:buSzPct val="54867"/>
              <a:buFont typeface="Calibri"/>
              <a:buChar char="-"/>
            </a:pPr>
            <a:r>
              <a:rPr b="1" lang="en" sz="1329">
                <a:solidFill>
                  <a:schemeClr val="dk1"/>
                </a:solidFill>
                <a:latin typeface="Calibri"/>
                <a:ea typeface="Calibri"/>
                <a:cs typeface="Calibri"/>
                <a:sym typeface="Calibri"/>
              </a:rPr>
              <a:t>Gap of 13bp, Spacing of 10 bp</a:t>
            </a:r>
            <a:endParaRPr b="1" i="0" sz="1329" u="none" cap="none" strike="noStrike">
              <a:solidFill>
                <a:schemeClr val="dk1"/>
              </a:solidFill>
              <a:latin typeface="Calibri"/>
              <a:ea typeface="Calibri"/>
              <a:cs typeface="Calibri"/>
              <a:sym typeface="Calibri"/>
            </a:endParaRPr>
          </a:p>
        </p:txBody>
      </p:sp>
      <p:sp>
        <p:nvSpPr>
          <p:cNvPr id="219" name="Google Shape;219;p2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Tail As</a:t>
            </a:r>
            <a:r>
              <a:rPr lang="en" sz="1800">
                <a:solidFill>
                  <a:schemeClr val="dk1"/>
                </a:solidFill>
                <a:latin typeface="Calibri"/>
                <a:ea typeface="Calibri"/>
                <a:cs typeface="Calibri"/>
                <a:sym typeface="Calibri"/>
              </a:rPr>
              <a:t>sembly Chaperone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assembly chaperone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assembly chaperone (PhagesDB &amp; NCBI)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Phage tail assembly chaperone protein (phage tail tube protein) -HHPRED</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Membrane bonding Site-</a:t>
            </a:r>
            <a:r>
              <a:rPr b="1" lang="en" sz="1200">
                <a:solidFill>
                  <a:schemeClr val="dk1"/>
                </a:solidFill>
                <a:latin typeface="Calibri"/>
                <a:ea typeface="Calibri"/>
                <a:cs typeface="Calibri"/>
                <a:sym typeface="Calibri"/>
              </a:rPr>
              <a:t>no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tRna- </a:t>
            </a:r>
            <a:r>
              <a:rPr b="1" lang="en" sz="1200">
                <a:solidFill>
                  <a:schemeClr val="dk1"/>
                </a:solidFill>
                <a:latin typeface="Calibri"/>
                <a:ea typeface="Calibri"/>
                <a:cs typeface="Calibri"/>
                <a:sym typeface="Calibri"/>
              </a:rPr>
              <a:t>Nope</a:t>
            </a:r>
            <a:r>
              <a:rPr lang="en"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p:txBody>
      </p:sp>
      <p:sp>
        <p:nvSpPr>
          <p:cNvPr id="220" name="Google Shape;220;p2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10</a:t>
            </a:r>
            <a:endParaRPr sz="1100"/>
          </a:p>
        </p:txBody>
      </p:sp>
      <p:sp>
        <p:nvSpPr>
          <p:cNvPr id="221" name="Google Shape;221;p2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7034</a:t>
            </a:r>
            <a:endParaRPr sz="1100"/>
          </a:p>
        </p:txBody>
      </p:sp>
      <p:sp>
        <p:nvSpPr>
          <p:cNvPr id="222" name="Google Shape;222;p2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7354</a:t>
            </a:r>
            <a:endParaRPr sz="1100"/>
          </a:p>
        </p:txBody>
      </p:sp>
      <p:sp>
        <p:nvSpPr>
          <p:cNvPr id="223" name="Google Shape;223;p2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321</a:t>
            </a:r>
            <a:endParaRPr sz="1100"/>
          </a:p>
        </p:txBody>
      </p:sp>
      <p:sp>
        <p:nvSpPr>
          <p:cNvPr id="224" name="Google Shape;224;p2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7034, 19.32</a:t>
            </a:r>
            <a:endParaRPr sz="1100"/>
          </a:p>
        </p:txBody>
      </p:sp>
      <p:sp>
        <p:nvSpPr>
          <p:cNvPr id="225" name="Google Shape;225;p2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7034</a:t>
            </a:r>
            <a:endParaRPr sz="1100"/>
          </a:p>
        </p:txBody>
      </p:sp>
      <p:sp>
        <p:nvSpPr>
          <p:cNvPr id="226" name="Google Shape;226;p2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Sariah</a:t>
            </a:r>
            <a:endParaRPr sz="1100"/>
          </a:p>
        </p:txBody>
      </p:sp>
      <p:sp>
        <p:nvSpPr>
          <p:cNvPr id="227" name="Google Shape;227;p22"/>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E</a:t>
            </a:r>
            <a:r>
              <a:rPr lang="en" sz="1500">
                <a:solidFill>
                  <a:schemeClr val="dk1"/>
                </a:solidFill>
                <a:latin typeface="Calibri"/>
                <a:ea typeface="Calibri"/>
                <a:cs typeface="Calibri"/>
                <a:sym typeface="Calibri"/>
              </a:rPr>
              <a:t>mily</a:t>
            </a:r>
            <a:r>
              <a:rPr b="0" i="0" lang="en" sz="1500" u="none" cap="none" strike="noStrike">
                <a:solidFill>
                  <a:schemeClr val="dk1"/>
                </a:solidFill>
                <a:latin typeface="Calibri"/>
                <a:ea typeface="Calibri"/>
                <a:cs typeface="Calibri"/>
                <a:sym typeface="Calibri"/>
              </a:rPr>
              <a:t> </a:t>
            </a:r>
            <a:endParaRPr sz="1100"/>
          </a:p>
        </p:txBody>
      </p:sp>
      <p:sp>
        <p:nvSpPr>
          <p:cNvPr id="228" name="Google Shape;228;p2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29" name="Google Shape;229;p2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11 Annotation</a:t>
            </a:r>
            <a:endParaRPr sz="4800"/>
          </a:p>
        </p:txBody>
      </p:sp>
      <p:sp>
        <p:nvSpPr>
          <p:cNvPr id="235" name="Google Shape;235;p2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endParaRPr sz="1200"/>
          </a:p>
          <a:p>
            <a:pPr indent="0" lvl="0" marL="457200" rtl="0" algn="l">
              <a:lnSpc>
                <a:spcPct val="90000"/>
              </a:lnSpc>
              <a:spcBef>
                <a:spcPts val="800"/>
              </a:spcBef>
              <a:spcAft>
                <a:spcPts val="0"/>
              </a:spcAft>
              <a:buNone/>
            </a:pPr>
            <a:r>
              <a:rPr lang="en" sz="1200"/>
              <a:t>Yes</a:t>
            </a:r>
            <a:endParaRPr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a:t>
            </a:r>
            <a:r>
              <a:rPr b="1" lang="en" sz="1200"/>
              <a:t>compared</a:t>
            </a:r>
            <a:r>
              <a:rPr b="1" lang="en" sz="1200"/>
              <a:t> to Yubaba</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236" name="Google Shape;236;p2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7034</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Same start as 10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N/A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Z score is over 2 (2.478), SD score is the closest to zero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66666"/>
              <a:buFont typeface="Calibri"/>
              <a:buChar char="-"/>
            </a:pPr>
            <a:r>
              <a:rPr lang="en" sz="1800">
                <a:solidFill>
                  <a:schemeClr val="dk1"/>
                </a:solidFill>
                <a:latin typeface="Calibri"/>
                <a:ea typeface="Calibri"/>
                <a:cs typeface="Calibri"/>
                <a:sym typeface="Calibri"/>
              </a:rPr>
              <a:t>Gap of -321, spacer 10</a:t>
            </a:r>
            <a:endParaRPr b="0" i="0" sz="1800" u="none" cap="none" strike="noStrike">
              <a:solidFill>
                <a:schemeClr val="dk1"/>
              </a:solidFill>
              <a:latin typeface="Calibri"/>
              <a:ea typeface="Calibri"/>
              <a:cs typeface="Calibri"/>
              <a:sym typeface="Calibri"/>
            </a:endParaRPr>
          </a:p>
        </p:txBody>
      </p:sp>
      <p:sp>
        <p:nvSpPr>
          <p:cNvPr id="237" name="Google Shape;237;p2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Tail As</a:t>
            </a:r>
            <a:r>
              <a:rPr lang="en" sz="1800">
                <a:solidFill>
                  <a:schemeClr val="dk1"/>
                </a:solidFill>
                <a:latin typeface="Calibri"/>
                <a:ea typeface="Calibri"/>
                <a:cs typeface="Calibri"/>
                <a:sym typeface="Calibri"/>
              </a:rPr>
              <a:t>sembly Chaperone</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Tail assembly chaperone (compared to Yubaba)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assembly chaperone phagesDB</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assembly chaperone</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38" name="Google Shape;238;p2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11</a:t>
            </a:r>
            <a:endParaRPr sz="1100"/>
          </a:p>
        </p:txBody>
      </p:sp>
      <p:sp>
        <p:nvSpPr>
          <p:cNvPr id="239" name="Google Shape;239;p2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7034</a:t>
            </a:r>
            <a:endParaRPr sz="1100"/>
          </a:p>
        </p:txBody>
      </p:sp>
      <p:sp>
        <p:nvSpPr>
          <p:cNvPr id="240" name="Google Shape;240;p2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7470</a:t>
            </a:r>
            <a:endParaRPr sz="1100"/>
          </a:p>
        </p:txBody>
      </p:sp>
      <p:sp>
        <p:nvSpPr>
          <p:cNvPr id="241" name="Google Shape;241;p2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438</a:t>
            </a:r>
            <a:endParaRPr sz="1100"/>
          </a:p>
        </p:txBody>
      </p:sp>
      <p:sp>
        <p:nvSpPr>
          <p:cNvPr id="242" name="Google Shape;242;p2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N/A</a:t>
            </a:r>
            <a:endParaRPr sz="1100"/>
          </a:p>
        </p:txBody>
      </p:sp>
      <p:sp>
        <p:nvSpPr>
          <p:cNvPr id="243" name="Google Shape;243;p2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N/A</a:t>
            </a:r>
            <a:endParaRPr sz="1100"/>
          </a:p>
        </p:txBody>
      </p:sp>
      <p:sp>
        <p:nvSpPr>
          <p:cNvPr id="244" name="Google Shape;244;p2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Emily</a:t>
            </a:r>
            <a:endParaRPr sz="1100"/>
          </a:p>
        </p:txBody>
      </p:sp>
      <p:sp>
        <p:nvSpPr>
          <p:cNvPr id="245" name="Google Shape;245;p23"/>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a:t>
            </a:r>
            <a:endParaRPr sz="1100"/>
          </a:p>
        </p:txBody>
      </p:sp>
      <p:sp>
        <p:nvSpPr>
          <p:cNvPr id="246" name="Google Shape;246;p2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47" name="Google Shape;247;p2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b="1" lang="en" sz="1200">
                <a:solidFill>
                  <a:schemeClr val="dk1"/>
                </a:solidFill>
                <a:latin typeface="Calibri"/>
                <a:ea typeface="Calibri"/>
                <a:cs typeface="Calibri"/>
                <a:sym typeface="Calibri"/>
              </a:rPr>
              <a:t>SD score-  -3.131</a:t>
            </a:r>
            <a:endParaRPr sz="1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12 Annotation</a:t>
            </a:r>
            <a:endParaRPr sz="4800"/>
          </a:p>
        </p:txBody>
      </p:sp>
      <p:sp>
        <p:nvSpPr>
          <p:cNvPr id="253" name="Google Shape;253;p2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good coding potential</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 25 homologues on DNAmaster with 98-100% similarity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 - Minima</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254" name="Google Shape;254;p2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b="1" lang="en" sz="1800">
                <a:solidFill>
                  <a:schemeClr val="dk1"/>
                </a:solidFill>
                <a:latin typeface="Calibri"/>
                <a:ea typeface="Calibri"/>
                <a:cs typeface="Calibri"/>
                <a:sym typeface="Calibri"/>
              </a:rPr>
              <a:t>7586</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4 @7586 has 80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and an ATG start; highest Z-score and &gt;2 (2.782)</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DNAmaster, 25 hits 100% aligned</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 longest ORF</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-2.59,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66666"/>
              <a:buFont typeface="Calibri"/>
              <a:buChar char="-"/>
            </a:pPr>
            <a:r>
              <a:rPr lang="en" sz="1800">
                <a:solidFill>
                  <a:schemeClr val="dk1"/>
                </a:solidFill>
                <a:latin typeface="Calibri"/>
                <a:ea typeface="Calibri"/>
                <a:cs typeface="Calibri"/>
                <a:sym typeface="Calibri"/>
              </a:rPr>
              <a:t>Spacer = 7</a:t>
            </a:r>
            <a:endParaRPr sz="1800">
              <a:solidFill>
                <a:schemeClr val="dk1"/>
              </a:solidFill>
              <a:latin typeface="Calibri"/>
              <a:ea typeface="Calibri"/>
              <a:cs typeface="Calibri"/>
              <a:sym typeface="Calibri"/>
            </a:endParaRPr>
          </a:p>
          <a:p>
            <a:pPr indent="-253682" lvl="0" marL="685800" marR="0" rtl="0" algn="l">
              <a:lnSpc>
                <a:spcPct val="90000"/>
              </a:lnSpc>
              <a:spcBef>
                <a:spcPts val="0"/>
              </a:spcBef>
              <a:spcAft>
                <a:spcPts val="0"/>
              </a:spcAft>
              <a:buClr>
                <a:schemeClr val="dk1"/>
              </a:buClr>
              <a:buSzPct val="100000"/>
              <a:buFont typeface="Calibri"/>
              <a:buChar char="-"/>
            </a:pPr>
            <a:r>
              <a:rPr lang="en" sz="1800">
                <a:solidFill>
                  <a:schemeClr val="dk1"/>
                </a:solidFill>
                <a:latin typeface="Calibri"/>
                <a:ea typeface="Calibri"/>
                <a:cs typeface="Calibri"/>
                <a:sym typeface="Calibri"/>
              </a:rPr>
              <a:t>Gap = 115</a:t>
            </a:r>
            <a:endParaRPr sz="1800">
              <a:solidFill>
                <a:schemeClr val="dk1"/>
              </a:solidFill>
              <a:latin typeface="Calibri"/>
              <a:ea typeface="Calibri"/>
              <a:cs typeface="Calibri"/>
              <a:sym typeface="Calibri"/>
            </a:endParaRPr>
          </a:p>
        </p:txBody>
      </p:sp>
      <p:sp>
        <p:nvSpPr>
          <p:cNvPr id="255" name="Google Shape;255;p2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lang="en" sz="1800">
                <a:solidFill>
                  <a:schemeClr val="dk1"/>
                </a:solidFill>
                <a:latin typeface="Calibri"/>
                <a:ea typeface="Calibri"/>
                <a:cs typeface="Calibri"/>
                <a:sym typeface="Calibri"/>
              </a:rPr>
              <a:t>Tape measure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Tape measure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Tape measure protein (phagesDB,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Tape measure protein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56" name="Google Shape;256;p2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12</a:t>
            </a:r>
            <a:endParaRPr sz="1100"/>
          </a:p>
        </p:txBody>
      </p:sp>
      <p:sp>
        <p:nvSpPr>
          <p:cNvPr id="257" name="Google Shape;257;p2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7586</a:t>
            </a:r>
            <a:endParaRPr sz="1100"/>
          </a:p>
        </p:txBody>
      </p:sp>
      <p:sp>
        <p:nvSpPr>
          <p:cNvPr id="258" name="Google Shape;258;p2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9691</a:t>
            </a:r>
            <a:endParaRPr sz="1100"/>
          </a:p>
        </p:txBody>
      </p:sp>
      <p:sp>
        <p:nvSpPr>
          <p:cNvPr id="259" name="Google Shape;259;p2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2106</a:t>
            </a:r>
            <a:endParaRPr sz="1100"/>
          </a:p>
        </p:txBody>
      </p:sp>
      <p:sp>
        <p:nvSpPr>
          <p:cNvPr id="260" name="Google Shape;260;p2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7586</a:t>
            </a:r>
            <a:endParaRPr sz="1100"/>
          </a:p>
        </p:txBody>
      </p:sp>
      <p:sp>
        <p:nvSpPr>
          <p:cNvPr id="261" name="Google Shape;261;p2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agree</a:t>
            </a:r>
            <a:endParaRPr sz="1100"/>
          </a:p>
        </p:txBody>
      </p:sp>
      <p:sp>
        <p:nvSpPr>
          <p:cNvPr id="262" name="Google Shape;262;p2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Dr. Grinath</a:t>
            </a:r>
            <a:endParaRPr sz="1500">
              <a:solidFill>
                <a:schemeClr val="dk1"/>
              </a:solidFill>
              <a:latin typeface="Calibri"/>
              <a:ea typeface="Calibri"/>
              <a:cs typeface="Calibri"/>
              <a:sym typeface="Calibri"/>
            </a:endParaRPr>
          </a:p>
        </p:txBody>
      </p:sp>
      <p:sp>
        <p:nvSpPr>
          <p:cNvPr id="263" name="Google Shape;263;p24"/>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Rylee</a:t>
            </a:r>
            <a:endParaRPr sz="1100"/>
          </a:p>
        </p:txBody>
      </p:sp>
      <p:sp>
        <p:nvSpPr>
          <p:cNvPr id="264" name="Google Shape;264;p2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65" name="Google Shape;265;p2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13 Annotation</a:t>
            </a:r>
            <a:endParaRPr sz="4800"/>
          </a:p>
        </p:txBody>
      </p:sp>
      <p:sp>
        <p:nvSpPr>
          <p:cNvPr id="271" name="Google Shape;271;p2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0" lvl="0" marL="457200" rtl="0" algn="l">
              <a:lnSpc>
                <a:spcPct val="90000"/>
              </a:lnSpc>
              <a:spcBef>
                <a:spcPts val="800"/>
              </a:spcBef>
              <a:spcAft>
                <a:spcPts val="0"/>
              </a:spcAft>
              <a:buNone/>
            </a:pPr>
            <a:r>
              <a:rPr lang="en" sz="1000"/>
              <a:t>Yes, there is coding potential and it does not have any major dips just small ones.</a:t>
            </a:r>
            <a:r>
              <a:rPr b="1" lang="en" sz="1000"/>
              <a:t> </a:t>
            </a:r>
            <a:endParaRPr b="1" sz="10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0" lvl="0" marL="457200" rtl="0" algn="l">
              <a:lnSpc>
                <a:spcPct val="90000"/>
              </a:lnSpc>
              <a:spcBef>
                <a:spcPts val="800"/>
              </a:spcBef>
              <a:spcAft>
                <a:spcPts val="0"/>
              </a:spcAft>
              <a:buNone/>
            </a:pPr>
            <a:r>
              <a:rPr lang="en" sz="1000"/>
              <a:t>Yes, has good </a:t>
            </a:r>
            <a:r>
              <a:rPr lang="en" sz="1000"/>
              <a:t>identity</a:t>
            </a:r>
            <a:r>
              <a:rPr lang="en" sz="1000"/>
              <a:t> and </a:t>
            </a:r>
            <a:r>
              <a:rPr lang="en" sz="1000"/>
              <a:t>similarity</a:t>
            </a:r>
            <a:r>
              <a:rPr lang="en" sz="1000"/>
              <a:t> both at 99%. </a:t>
            </a:r>
            <a:endParaRPr sz="10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0" lvl="0" marL="0" rtl="0" algn="l">
              <a:lnSpc>
                <a:spcPct val="90000"/>
              </a:lnSpc>
              <a:spcBef>
                <a:spcPts val="800"/>
              </a:spcBef>
              <a:spcAft>
                <a:spcPts val="0"/>
              </a:spcAft>
              <a:buNone/>
            </a:pPr>
            <a:r>
              <a:rPr b="1" lang="en" sz="1200"/>
              <a:t>	</a:t>
            </a:r>
            <a:r>
              <a:rPr lang="en" sz="1000"/>
              <a:t>Yes, 960</a:t>
            </a:r>
            <a:endParaRPr sz="10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lang="en" sz="1100"/>
              <a:t>Yes, BoomRoasted</a:t>
            </a:r>
            <a:endParaRPr sz="11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lang="en" sz="1200"/>
              <a:t>Fwd</a:t>
            </a:r>
            <a:endParaRPr sz="1200"/>
          </a:p>
        </p:txBody>
      </p:sp>
      <p:sp>
        <p:nvSpPr>
          <p:cNvPr id="272" name="Google Shape;272;p2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9688</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1, 48 MAs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 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a:t>
            </a:r>
            <a:r>
              <a:rPr lang="en" sz="1200">
                <a:solidFill>
                  <a:schemeClr val="dk1"/>
                </a:solidFill>
                <a:latin typeface="Calibri"/>
                <a:ea typeface="Calibri"/>
                <a:cs typeface="Calibri"/>
                <a:sym typeface="Calibri"/>
              </a:rPr>
              <a:t>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Yes, all are 100% </a:t>
            </a:r>
            <a:r>
              <a:rPr b="1" lang="en" sz="1200">
                <a:solidFill>
                  <a:schemeClr val="dk1"/>
                </a:solidFill>
                <a:latin typeface="Calibri"/>
                <a:ea typeface="Calibri"/>
                <a:cs typeface="Calibri"/>
                <a:sym typeface="Calibri"/>
              </a:rPr>
              <a:t>aligned</a:t>
            </a:r>
            <a:r>
              <a:rPr b="1" lang="en" sz="1200">
                <a:solidFill>
                  <a:schemeClr val="dk1"/>
                </a:solidFill>
                <a:latin typeface="Calibri"/>
                <a:ea typeface="Calibri"/>
                <a:cs typeface="Calibri"/>
                <a:sym typeface="Calibri"/>
              </a:rPr>
              <a:t> (DNA Master)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lang="en" sz="1200">
                <a:solidFill>
                  <a:schemeClr val="dk1"/>
                </a:solidFill>
                <a:latin typeface="Calibri"/>
                <a:ea typeface="Calibri"/>
                <a:cs typeface="Calibri"/>
                <a:sym typeface="Calibri"/>
              </a:rPr>
              <a:t>	Yes</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-3.577, no</a:t>
            </a:r>
            <a:endParaRPr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lang="en" sz="1371">
                <a:solidFill>
                  <a:schemeClr val="dk1"/>
                </a:solidFill>
                <a:latin typeface="Calibri"/>
                <a:ea typeface="Calibri"/>
                <a:cs typeface="Calibri"/>
                <a:sym typeface="Calibri"/>
              </a:rPr>
              <a:t>No Gap, 4 overlap, 12 spacing</a:t>
            </a:r>
            <a:endParaRPr b="0" i="0" sz="1371" u="none" cap="none" strike="noStrike">
              <a:solidFill>
                <a:schemeClr val="dk1"/>
              </a:solidFill>
              <a:latin typeface="Calibri"/>
              <a:ea typeface="Calibri"/>
              <a:cs typeface="Calibri"/>
              <a:sym typeface="Calibri"/>
            </a:endParaRPr>
          </a:p>
        </p:txBody>
      </p:sp>
      <p:sp>
        <p:nvSpPr>
          <p:cNvPr id="273" name="Google Shape;273;p25"/>
          <p:cNvSpPr txBox="1"/>
          <p:nvPr/>
        </p:nvSpPr>
        <p:spPr>
          <a:xfrm>
            <a:off x="6117747" y="1365238"/>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m</a:t>
            </a:r>
            <a:r>
              <a:rPr b="0" i="0" lang="en" sz="1800" u="none" cap="none" strike="noStrike">
                <a:solidFill>
                  <a:schemeClr val="dk1"/>
                </a:solidFill>
                <a:latin typeface="Calibri"/>
                <a:ea typeface="Calibri"/>
                <a:cs typeface="Calibri"/>
                <a:sym typeface="Calibri"/>
              </a:rPr>
              <a:t>inor tail </a:t>
            </a:r>
            <a:r>
              <a:rPr lang="en" sz="1800">
                <a:solidFill>
                  <a:schemeClr val="dk1"/>
                </a:solidFill>
                <a:latin typeface="Calibri"/>
                <a:ea typeface="Calibri"/>
                <a:cs typeface="Calibri"/>
                <a:sym typeface="Calibri"/>
              </a:rPr>
              <a:t>protein</a:t>
            </a:r>
            <a:endParaRPr b="0" i="0" sz="1800" u="none" cap="none" strike="noStrike">
              <a:solidFill>
                <a:schemeClr val="dk1"/>
              </a:solidFill>
              <a:latin typeface="Calibri"/>
              <a:ea typeface="Calibri"/>
              <a:cs typeface="Calibri"/>
              <a:sym typeface="Calibri"/>
            </a:endParaRPr>
          </a:p>
          <a:p>
            <a:pPr indent="-241300" lvl="0" marL="342900" marR="0" rtl="0" algn="l">
              <a:lnSpc>
                <a:spcPct val="90000"/>
              </a:lnSpc>
              <a:spcBef>
                <a:spcPts val="0"/>
              </a:spcBef>
              <a:spcAft>
                <a:spcPts val="0"/>
              </a:spcAft>
              <a:buClr>
                <a:schemeClr val="dk1"/>
              </a:buClr>
              <a:buSzPts val="1200"/>
              <a:buFont typeface="Calibri"/>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rPr b="1" lang="en" sz="12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minor tail protein, BoomRoasted</a:t>
            </a:r>
            <a:endParaRPr sz="11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lang="en" sz="1200">
                <a:solidFill>
                  <a:schemeClr val="dk1"/>
                </a:solidFill>
                <a:latin typeface="Calibri"/>
                <a:ea typeface="Calibri"/>
                <a:cs typeface="Calibri"/>
                <a:sym typeface="Calibri"/>
              </a:rPr>
              <a:t>minor tail protein, phagesDB</a:t>
            </a:r>
            <a:endParaRPr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	HHpred found a structure that has to do with carbohydrates bonding. </a:t>
            </a:r>
            <a:endParaRPr sz="1200">
              <a:solidFill>
                <a:schemeClr val="dk1"/>
              </a:solidFill>
              <a:latin typeface="Calibri"/>
              <a:ea typeface="Calibri"/>
              <a:cs typeface="Calibri"/>
              <a:sym typeface="Calibri"/>
            </a:endParaRPr>
          </a:p>
          <a:p>
            <a:pPr indent="-254000" lvl="0" marL="25400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0" lvl="0" marL="342900" rtl="0" algn="l">
              <a:lnSpc>
                <a:spcPct val="90000"/>
              </a:lnSpc>
              <a:spcBef>
                <a:spcPts val="800"/>
              </a:spcBef>
              <a:spcAft>
                <a:spcPts val="0"/>
              </a:spcAft>
              <a:buNone/>
            </a:pP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254000" lvl="0" marL="25400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	No</a:t>
            </a:r>
            <a:endParaRPr sz="1200">
              <a:solidFill>
                <a:schemeClr val="dk1"/>
              </a:solidFill>
              <a:latin typeface="Calibri"/>
              <a:ea typeface="Calibri"/>
              <a:cs typeface="Calibri"/>
              <a:sym typeface="Calibri"/>
            </a:endParaRPr>
          </a:p>
        </p:txBody>
      </p:sp>
      <p:sp>
        <p:nvSpPr>
          <p:cNvPr id="274" name="Google Shape;274;p2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13</a:t>
            </a:r>
            <a:endParaRPr b="1" sz="1100"/>
          </a:p>
        </p:txBody>
      </p:sp>
      <p:sp>
        <p:nvSpPr>
          <p:cNvPr id="275" name="Google Shape;275;p2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9688</a:t>
            </a:r>
            <a:endParaRPr sz="1100"/>
          </a:p>
        </p:txBody>
      </p:sp>
      <p:sp>
        <p:nvSpPr>
          <p:cNvPr id="276" name="Google Shape;276;p2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10647</a:t>
            </a:r>
            <a:endParaRPr sz="1100"/>
          </a:p>
        </p:txBody>
      </p:sp>
      <p:sp>
        <p:nvSpPr>
          <p:cNvPr id="277" name="Google Shape;277;p2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960</a:t>
            </a:r>
            <a:endParaRPr sz="1100"/>
          </a:p>
        </p:txBody>
      </p:sp>
      <p:sp>
        <p:nvSpPr>
          <p:cNvPr id="278" name="Google Shape;278;p2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9688, 12</a:t>
            </a:r>
            <a:endParaRPr sz="1100"/>
          </a:p>
        </p:txBody>
      </p:sp>
      <p:sp>
        <p:nvSpPr>
          <p:cNvPr id="279" name="Google Shape;279;p2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9688</a:t>
            </a:r>
            <a:endParaRPr sz="1100"/>
          </a:p>
        </p:txBody>
      </p:sp>
      <p:sp>
        <p:nvSpPr>
          <p:cNvPr id="280" name="Google Shape;280;p2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Rylee</a:t>
            </a:r>
            <a:endParaRPr sz="1100"/>
          </a:p>
        </p:txBody>
      </p:sp>
      <p:sp>
        <p:nvSpPr>
          <p:cNvPr id="281" name="Google Shape;281;p25"/>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Omer </a:t>
            </a:r>
            <a:endParaRPr sz="1100"/>
          </a:p>
        </p:txBody>
      </p:sp>
      <p:sp>
        <p:nvSpPr>
          <p:cNvPr id="282" name="Google Shape;282;p2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83" name="Google Shape;283;p2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14 Annotation</a:t>
            </a:r>
            <a:endParaRPr sz="4800"/>
          </a:p>
        </p:txBody>
      </p:sp>
      <p:sp>
        <p:nvSpPr>
          <p:cNvPr id="289" name="Google Shape;289;p2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0" lvl="0" marL="0" rtl="0" algn="l">
              <a:lnSpc>
                <a:spcPct val="90000"/>
              </a:lnSpc>
              <a:spcBef>
                <a:spcPts val="800"/>
              </a:spcBef>
              <a:spcAft>
                <a:spcPts val="0"/>
              </a:spcAft>
              <a:buNone/>
            </a:pPr>
            <a:r>
              <a:rPr b="1" lang="en" sz="1200"/>
              <a:t>   	Yes it has all the coding potential</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0" lvl="0" marL="0" rtl="0" algn="l">
              <a:lnSpc>
                <a:spcPct val="90000"/>
              </a:lnSpc>
              <a:spcBef>
                <a:spcPts val="800"/>
              </a:spcBef>
              <a:spcAft>
                <a:spcPts val="0"/>
              </a:spcAft>
              <a:buNone/>
            </a:pPr>
            <a:r>
              <a:rPr b="1" lang="en" sz="1200"/>
              <a:t>	It do be homologing</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0" lvl="0" marL="0" rtl="0" algn="l">
              <a:lnSpc>
                <a:spcPct val="90000"/>
              </a:lnSpc>
              <a:spcBef>
                <a:spcPts val="800"/>
              </a:spcBef>
              <a:spcAft>
                <a:spcPts val="0"/>
              </a:spcAft>
              <a:buNone/>
            </a:pPr>
            <a:r>
              <a:rPr b="1" lang="en" sz="1200"/>
              <a:t>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0" lvl="0" marL="0" rtl="0" algn="l">
              <a:lnSpc>
                <a:spcPct val="90000"/>
              </a:lnSpc>
              <a:spcBef>
                <a:spcPts val="800"/>
              </a:spcBef>
              <a:spcAft>
                <a:spcPts val="0"/>
              </a:spcAft>
              <a:buNone/>
            </a:pPr>
            <a:r>
              <a:rPr b="1" lang="en" sz="1200"/>
              <a:t>	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290" name="Google Shape;290;p2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Startsite 10647 has 80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SD score of 2.834</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0 gap with gene 13 and 3 bp spacing with gene 15</a:t>
            </a:r>
            <a:endParaRPr b="1" sz="1200">
              <a:solidFill>
                <a:schemeClr val="dk1"/>
              </a:solidFill>
              <a:latin typeface="Calibri"/>
              <a:ea typeface="Calibri"/>
              <a:cs typeface="Calibri"/>
              <a:sym typeface="Calibri"/>
            </a:endParaRPr>
          </a:p>
        </p:txBody>
      </p:sp>
      <p:sp>
        <p:nvSpPr>
          <p:cNvPr id="291" name="Google Shape;291;p2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t>
            </a:r>
            <a:r>
              <a:rPr b="1" lang="en" sz="1200">
                <a:solidFill>
                  <a:schemeClr val="dk1"/>
                </a:solidFill>
                <a:latin typeface="Calibri"/>
                <a:ea typeface="Calibri"/>
                <a:cs typeface="Calibri"/>
                <a:sym typeface="Calibri"/>
              </a:rPr>
              <a:t>Minor tail protein)</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Minor tail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Fibronectin</a:t>
            </a:r>
            <a:endParaRPr b="1" sz="1200">
              <a:solidFill>
                <a:schemeClr val="dk1"/>
              </a:solidFill>
              <a:latin typeface="Calibri"/>
              <a:ea typeface="Calibri"/>
              <a:cs typeface="Calibri"/>
              <a:sym typeface="Calibri"/>
            </a:endParaRPr>
          </a:p>
          <a:p>
            <a:pPr indent="-241300" lvl="0" marL="3429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92" name="Google Shape;292;p2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14</a:t>
            </a:r>
            <a:endParaRPr b="1" sz="1100"/>
          </a:p>
        </p:txBody>
      </p:sp>
      <p:sp>
        <p:nvSpPr>
          <p:cNvPr id="293" name="Google Shape;293;p2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10647</a:t>
            </a:r>
            <a:endParaRPr sz="1100"/>
          </a:p>
        </p:txBody>
      </p:sp>
      <p:sp>
        <p:nvSpPr>
          <p:cNvPr id="294" name="Google Shape;294;p2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12707</a:t>
            </a:r>
            <a:endParaRPr sz="1100"/>
          </a:p>
        </p:txBody>
      </p:sp>
      <p:sp>
        <p:nvSpPr>
          <p:cNvPr id="295" name="Google Shape;295;p2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2061</a:t>
            </a:r>
            <a:endParaRPr sz="1100"/>
          </a:p>
        </p:txBody>
      </p:sp>
      <p:sp>
        <p:nvSpPr>
          <p:cNvPr id="296" name="Google Shape;296;p2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10647</a:t>
            </a:r>
            <a:r>
              <a:rPr lang="en" sz="1500">
                <a:solidFill>
                  <a:schemeClr val="dk1"/>
                </a:solidFill>
                <a:latin typeface="Calibri"/>
                <a:ea typeface="Calibri"/>
                <a:cs typeface="Calibri"/>
                <a:sym typeface="Calibri"/>
              </a:rPr>
              <a:t>,</a:t>
            </a:r>
            <a:r>
              <a:rPr b="0" i="0" lang="en" sz="1500" u="none" cap="none" strike="noStrike">
                <a:solidFill>
                  <a:schemeClr val="dk1"/>
                </a:solidFill>
                <a:latin typeface="Calibri"/>
                <a:ea typeface="Calibri"/>
                <a:cs typeface="Calibri"/>
                <a:sym typeface="Calibri"/>
              </a:rPr>
              <a:t> 9.29</a:t>
            </a:r>
            <a:endParaRPr sz="1100"/>
          </a:p>
        </p:txBody>
      </p:sp>
      <p:sp>
        <p:nvSpPr>
          <p:cNvPr id="297" name="Google Shape;297;p2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10647</a:t>
            </a:r>
            <a:endParaRPr sz="1100"/>
          </a:p>
        </p:txBody>
      </p:sp>
      <p:sp>
        <p:nvSpPr>
          <p:cNvPr id="298" name="Google Shape;298;p2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Omer</a:t>
            </a:r>
            <a:endParaRPr sz="1100"/>
          </a:p>
        </p:txBody>
      </p:sp>
      <p:sp>
        <p:nvSpPr>
          <p:cNvPr id="299" name="Google Shape;299;p26"/>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Rylee </a:t>
            </a:r>
            <a:endParaRPr sz="1100"/>
          </a:p>
        </p:txBody>
      </p:sp>
      <p:sp>
        <p:nvSpPr>
          <p:cNvPr id="300" name="Google Shape;300;p2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01" name="Google Shape;301;p2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2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15 Annotation</a:t>
            </a:r>
            <a:endParaRPr sz="2900"/>
          </a:p>
        </p:txBody>
      </p:sp>
      <p:sp>
        <p:nvSpPr>
          <p:cNvPr id="307" name="Google Shape;307;p2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0" lvl="0" marL="0" rtl="0" algn="l">
              <a:lnSpc>
                <a:spcPct val="90000"/>
              </a:lnSpc>
              <a:spcBef>
                <a:spcPts val="800"/>
              </a:spcBef>
              <a:spcAft>
                <a:spcPts val="0"/>
              </a:spcAft>
              <a:buNone/>
            </a:pPr>
            <a:r>
              <a:rPr b="1" lang="en" sz="1200"/>
              <a:t>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0" lvl="0" marL="0" rtl="0" algn="l">
              <a:lnSpc>
                <a:spcPct val="90000"/>
              </a:lnSpc>
              <a:spcBef>
                <a:spcPts val="800"/>
              </a:spcBef>
              <a:spcAft>
                <a:spcPts val="0"/>
              </a:spcAft>
              <a:buNone/>
            </a:pPr>
            <a:r>
              <a:rPr b="1" lang="en" sz="1200"/>
              <a:t>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0" lvl="0" marL="0" rtl="0" algn="l">
              <a:lnSpc>
                <a:spcPct val="90000"/>
              </a:lnSpc>
              <a:spcBef>
                <a:spcPts val="800"/>
              </a:spcBef>
              <a:spcAft>
                <a:spcPts val="0"/>
              </a:spcAft>
              <a:buNone/>
            </a:pPr>
            <a:r>
              <a:rPr b="1" lang="en" sz="1200"/>
              <a:t>	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0" lvl="0" marL="0" rtl="0" algn="l">
              <a:lnSpc>
                <a:spcPct val="90000"/>
              </a:lnSpc>
              <a:spcBef>
                <a:spcPts val="800"/>
              </a:spcBef>
              <a:spcAft>
                <a:spcPts val="0"/>
              </a:spcAft>
              <a:buNone/>
            </a:pPr>
            <a:r>
              <a:rPr b="1" lang="en" sz="1200"/>
              <a:t>	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308" name="Google Shape;308;p2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77 MAs (100% of EE), 23 alt (all EC)</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sz="1200">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 Yes</a:t>
            </a:r>
            <a:endParaRPr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-3.119;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Gap: 1; spacing: 12</a:t>
            </a:r>
            <a:endParaRPr b="1" sz="1200">
              <a:solidFill>
                <a:schemeClr val="dk1"/>
              </a:solidFill>
              <a:latin typeface="Calibri"/>
              <a:ea typeface="Calibri"/>
              <a:cs typeface="Calibri"/>
              <a:sym typeface="Calibri"/>
            </a:endParaRPr>
          </a:p>
        </p:txBody>
      </p:sp>
      <p:sp>
        <p:nvSpPr>
          <p:cNvPr id="309" name="Google Shape;309;p2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t>
            </a:r>
            <a:r>
              <a:rPr b="1" lang="en" sz="1200">
                <a:solidFill>
                  <a:schemeClr val="dk1"/>
                </a:solidFill>
                <a:latin typeface="Calibri"/>
                <a:ea typeface="Calibri"/>
                <a:cs typeface="Calibri"/>
                <a:sym typeface="Calibri"/>
              </a:rPr>
              <a:t>m</a:t>
            </a:r>
            <a:r>
              <a:rPr b="1" lang="en" sz="1200">
                <a:solidFill>
                  <a:schemeClr val="dk1"/>
                </a:solidFill>
                <a:latin typeface="Calibri"/>
                <a:ea typeface="Calibri"/>
                <a:cs typeface="Calibri"/>
                <a:sym typeface="Calibri"/>
              </a:rPr>
              <a:t>inor tail protein)</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a:t>
            </a:r>
            <a:r>
              <a:rPr b="1" lang="en" sz="1200">
                <a:solidFill>
                  <a:schemeClr val="dk1"/>
                </a:solidFill>
                <a:latin typeface="Calibri"/>
                <a:ea typeface="Calibri"/>
                <a:cs typeface="Calibri"/>
                <a:sym typeface="Calibri"/>
              </a:rPr>
              <a:t>inor tail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Short tail fiber protein</a:t>
            </a:r>
            <a:endParaRPr b="1" sz="1200">
              <a:solidFill>
                <a:schemeClr val="dk1"/>
              </a:solidFill>
              <a:latin typeface="Calibri"/>
              <a:ea typeface="Calibri"/>
              <a:cs typeface="Calibri"/>
              <a:sym typeface="Calibri"/>
            </a:endParaRPr>
          </a:p>
          <a:p>
            <a:pPr indent="-241300" lvl="0" marL="3429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trna,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10" name="Google Shape;310;p2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15</a:t>
            </a:r>
            <a:endParaRPr b="1" sz="1100"/>
          </a:p>
        </p:txBody>
      </p:sp>
      <p:sp>
        <p:nvSpPr>
          <p:cNvPr id="311" name="Google Shape;311;p2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12709</a:t>
            </a:r>
            <a:endParaRPr b="1" sz="1100"/>
          </a:p>
        </p:txBody>
      </p:sp>
      <p:sp>
        <p:nvSpPr>
          <p:cNvPr id="312" name="Google Shape;312;p2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b="1" lang="en" sz="1100"/>
              <a:t>13287</a:t>
            </a:r>
            <a:endParaRPr b="1" sz="1100"/>
          </a:p>
        </p:txBody>
      </p:sp>
      <p:sp>
        <p:nvSpPr>
          <p:cNvPr id="313" name="Google Shape;313;p2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b="1" lang="en" sz="1100"/>
              <a:t>579</a:t>
            </a:r>
            <a:endParaRPr b="1" sz="1100"/>
          </a:p>
        </p:txBody>
      </p:sp>
      <p:sp>
        <p:nvSpPr>
          <p:cNvPr id="314" name="Google Shape;314;p2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12709 (strength: 11.63)</a:t>
            </a:r>
            <a:endParaRPr sz="1100"/>
          </a:p>
        </p:txBody>
      </p:sp>
      <p:sp>
        <p:nvSpPr>
          <p:cNvPr id="315" name="Google Shape;315;p2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12709</a:t>
            </a:r>
            <a:endParaRPr sz="1100"/>
          </a:p>
        </p:txBody>
      </p:sp>
      <p:sp>
        <p:nvSpPr>
          <p:cNvPr id="316" name="Google Shape;316;p2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sz="15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500">
              <a:solidFill>
                <a:schemeClr val="dk1"/>
              </a:solidFill>
              <a:latin typeface="Calibri"/>
              <a:ea typeface="Calibri"/>
              <a:cs typeface="Calibri"/>
              <a:sym typeface="Calibri"/>
            </a:endParaRPr>
          </a:p>
        </p:txBody>
      </p:sp>
      <p:sp>
        <p:nvSpPr>
          <p:cNvPr id="317" name="Google Shape;317;p27"/>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a:t>
            </a:r>
            <a:endParaRPr sz="1100"/>
          </a:p>
        </p:txBody>
      </p:sp>
      <p:sp>
        <p:nvSpPr>
          <p:cNvPr id="318" name="Google Shape;318;p2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19" name="Google Shape;319;p2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Reviewed by Paige</a:t>
            </a:r>
            <a:endParaRPr sz="1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16 Annotation</a:t>
            </a:r>
            <a:endParaRPr sz="4800"/>
          </a:p>
        </p:txBody>
      </p:sp>
      <p:sp>
        <p:nvSpPr>
          <p:cNvPr id="325" name="Google Shape;325;p2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326" name="Google Shape;326;p2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5 @ 13333 has 76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with Bri160</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Found on DNA master</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-5.618, 1.239</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1028700" marR="0" rtl="0" algn="l">
              <a:lnSpc>
                <a:spcPct val="90000"/>
              </a:lnSpc>
              <a:spcBef>
                <a:spcPts val="800"/>
              </a:spcBef>
              <a:spcAft>
                <a:spcPts val="0"/>
              </a:spcAft>
              <a:buNone/>
            </a:pPr>
            <a:r>
              <a:rPr lang="en" sz="1800">
                <a:solidFill>
                  <a:schemeClr val="dk1"/>
                </a:solidFill>
                <a:latin typeface="Calibri"/>
                <a:ea typeface="Calibri"/>
                <a:cs typeface="Calibri"/>
                <a:sym typeface="Calibri"/>
              </a:rPr>
              <a:t>45 gap, 10 spacer</a:t>
            </a:r>
            <a:endParaRPr b="0" i="0" sz="1800" u="none" cap="none" strike="noStrike">
              <a:solidFill>
                <a:schemeClr val="dk1"/>
              </a:solidFill>
              <a:latin typeface="Calibri"/>
              <a:ea typeface="Calibri"/>
              <a:cs typeface="Calibri"/>
              <a:sym typeface="Calibri"/>
            </a:endParaRPr>
          </a:p>
        </p:txBody>
      </p:sp>
      <p:sp>
        <p:nvSpPr>
          <p:cNvPr id="327" name="Google Shape;327;p2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None listed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050">
                <a:solidFill>
                  <a:srgbClr val="222222"/>
                </a:solidFill>
                <a:highlight>
                  <a:srgbClr val="FFFFFF"/>
                </a:highlight>
                <a:latin typeface="Roboto"/>
                <a:ea typeface="Roboto"/>
                <a:cs typeface="Roboto"/>
                <a:sym typeface="Roboto"/>
              </a:rPr>
              <a:t>Unknown function</a:t>
            </a:r>
            <a:endParaRPr b="1" sz="1200">
              <a:solidFill>
                <a:schemeClr val="dk1"/>
              </a:solidFill>
              <a:latin typeface="Calibri"/>
              <a:ea typeface="Calibri"/>
              <a:cs typeface="Calibri"/>
              <a:sym typeface="Calibri"/>
            </a:endParaRPr>
          </a:p>
          <a:p>
            <a:pPr indent="-241300" lvl="0" marL="1028700" marR="0" rtl="0" algn="l">
              <a:lnSpc>
                <a:spcPct val="90000"/>
              </a:lnSpc>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Membrane binding domain? </a:t>
            </a: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t/>
            </a:r>
            <a:endParaRPr sz="1200">
              <a:solidFill>
                <a:schemeClr val="dk1"/>
              </a:solidFill>
              <a:latin typeface="Calibri"/>
              <a:ea typeface="Calibri"/>
              <a:cs typeface="Calibri"/>
              <a:sym typeface="Calibri"/>
            </a:endParaRPr>
          </a:p>
          <a:p>
            <a:pPr indent="-241300" lvl="0" marL="10287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tRNA? </a:t>
            </a: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p:txBody>
      </p:sp>
      <p:sp>
        <p:nvSpPr>
          <p:cNvPr id="328" name="Google Shape;328;p2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16</a:t>
            </a:r>
            <a:endParaRPr sz="1100"/>
          </a:p>
        </p:txBody>
      </p:sp>
      <p:sp>
        <p:nvSpPr>
          <p:cNvPr id="329" name="Google Shape;329;p2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13333</a:t>
            </a:r>
            <a:endParaRPr sz="1100"/>
          </a:p>
        </p:txBody>
      </p:sp>
      <p:sp>
        <p:nvSpPr>
          <p:cNvPr id="330" name="Google Shape;330;p2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13596</a:t>
            </a:r>
            <a:endParaRPr sz="1100"/>
          </a:p>
        </p:txBody>
      </p:sp>
      <p:sp>
        <p:nvSpPr>
          <p:cNvPr id="331" name="Google Shape;331;p2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l">
              <a:lnSpc>
                <a:spcPct val="90000"/>
              </a:lnSpc>
              <a:spcBef>
                <a:spcPts val="800"/>
              </a:spcBef>
              <a:spcAft>
                <a:spcPts val="0"/>
              </a:spcAft>
              <a:buClr>
                <a:schemeClr val="dk1"/>
              </a:buClr>
              <a:buSzPts val="1500"/>
              <a:buFont typeface="Arial"/>
              <a:buNone/>
            </a:pPr>
            <a:r>
              <a:rPr lang="en" sz="1100"/>
              <a:t>264</a:t>
            </a:r>
            <a:endParaRPr sz="1100"/>
          </a:p>
        </p:txBody>
      </p:sp>
      <p:sp>
        <p:nvSpPr>
          <p:cNvPr id="332" name="Google Shape;332;p2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13333, 17.58</a:t>
            </a:r>
            <a:endParaRPr sz="1100"/>
          </a:p>
        </p:txBody>
      </p:sp>
      <p:sp>
        <p:nvSpPr>
          <p:cNvPr id="333" name="Google Shape;333;p2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13333</a:t>
            </a:r>
            <a:endParaRPr sz="1100"/>
          </a:p>
        </p:txBody>
      </p:sp>
      <p:sp>
        <p:nvSpPr>
          <p:cNvPr id="334" name="Google Shape;334;p2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Paige</a:t>
            </a:r>
            <a:endParaRPr sz="1100"/>
          </a:p>
        </p:txBody>
      </p:sp>
      <p:sp>
        <p:nvSpPr>
          <p:cNvPr id="335" name="Google Shape;335;p28"/>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Omer </a:t>
            </a:r>
            <a:endParaRPr sz="1100"/>
          </a:p>
        </p:txBody>
      </p:sp>
      <p:sp>
        <p:nvSpPr>
          <p:cNvPr id="336" name="Google Shape;336;p2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37" name="Google Shape;337;p2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2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17 Annotation</a:t>
            </a:r>
            <a:endParaRPr sz="4800"/>
          </a:p>
        </p:txBody>
      </p:sp>
      <p:sp>
        <p:nvSpPr>
          <p:cNvPr id="343" name="Google Shape;343;p2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344" name="Google Shape;344;p2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 78 MA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Starterator has 78 MA for bp 13620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-1.418, No one is higher</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7171" lvl="0" marL="685800" marR="0" rtl="0" algn="l">
              <a:lnSpc>
                <a:spcPct val="90000"/>
              </a:lnSpc>
              <a:spcBef>
                <a:spcPts val="0"/>
              </a:spcBef>
              <a:spcAft>
                <a:spcPts val="0"/>
              </a:spcAft>
              <a:buClr>
                <a:schemeClr val="dk1"/>
              </a:buClr>
              <a:buSzPct val="100000"/>
              <a:buFont typeface="Calibri"/>
              <a:buChar char="-"/>
            </a:pPr>
            <a:r>
              <a:rPr lang="en" sz="1150">
                <a:solidFill>
                  <a:schemeClr val="dk1"/>
                </a:solidFill>
                <a:latin typeface="Calibri"/>
                <a:ea typeface="Calibri"/>
                <a:cs typeface="Calibri"/>
                <a:sym typeface="Calibri"/>
              </a:rPr>
              <a:t>288 bp gap between 16 and 17, and 32 bp overlap between 17 and 18</a:t>
            </a:r>
            <a:endParaRPr b="0" i="0" sz="1150" u="none" cap="none" strike="noStrike">
              <a:solidFill>
                <a:schemeClr val="dk1"/>
              </a:solidFill>
              <a:latin typeface="Calibri"/>
              <a:ea typeface="Calibri"/>
              <a:cs typeface="Calibri"/>
              <a:sym typeface="Calibri"/>
            </a:endParaRPr>
          </a:p>
        </p:txBody>
      </p:sp>
      <p:sp>
        <p:nvSpPr>
          <p:cNvPr id="345" name="Google Shape;345;p2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lang="en" sz="1800">
                <a:solidFill>
                  <a:schemeClr val="dk1"/>
                </a:solidFill>
                <a:latin typeface="Calibri"/>
                <a:ea typeface="Calibri"/>
                <a:cs typeface="Calibri"/>
                <a:sym typeface="Calibri"/>
              </a:rPr>
              <a:t>Endolysin</a:t>
            </a:r>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Endolysin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Endolysin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Endolysin</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304800" lvl="1" marL="9144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a:t>
            </a:r>
            <a:endParaRPr b="1" sz="1200">
              <a:solidFill>
                <a:schemeClr val="dk1"/>
              </a:solidFill>
              <a:latin typeface="Calibri"/>
              <a:ea typeface="Calibri"/>
              <a:cs typeface="Calibri"/>
              <a:sym typeface="Calibri"/>
            </a:endParaRPr>
          </a:p>
          <a:p>
            <a:pPr indent="-304800" lvl="1" marL="9144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46" name="Google Shape;346;p2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17</a:t>
            </a:r>
            <a:endParaRPr sz="1100"/>
          </a:p>
        </p:txBody>
      </p:sp>
      <p:sp>
        <p:nvSpPr>
          <p:cNvPr id="347" name="Google Shape;347;p2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13620</a:t>
            </a:r>
            <a:endParaRPr sz="1100"/>
          </a:p>
        </p:txBody>
      </p:sp>
      <p:sp>
        <p:nvSpPr>
          <p:cNvPr id="348" name="Google Shape;348;p2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14312</a:t>
            </a:r>
            <a:endParaRPr sz="1100"/>
          </a:p>
        </p:txBody>
      </p:sp>
      <p:sp>
        <p:nvSpPr>
          <p:cNvPr id="349" name="Google Shape;349;p2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693</a:t>
            </a:r>
            <a:endParaRPr sz="1100"/>
          </a:p>
        </p:txBody>
      </p:sp>
      <p:sp>
        <p:nvSpPr>
          <p:cNvPr id="350" name="Google Shape;350;p2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Glimmer 13620, 8.19</a:t>
            </a:r>
            <a:endParaRPr sz="1500">
              <a:solidFill>
                <a:schemeClr val="dk1"/>
              </a:solidFill>
              <a:latin typeface="Calibri"/>
              <a:ea typeface="Calibri"/>
              <a:cs typeface="Calibri"/>
              <a:sym typeface="Calibri"/>
            </a:endParaRPr>
          </a:p>
        </p:txBody>
      </p:sp>
      <p:sp>
        <p:nvSpPr>
          <p:cNvPr id="351" name="Google Shape;351;p2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13620</a:t>
            </a:r>
            <a:endParaRPr sz="1100"/>
          </a:p>
        </p:txBody>
      </p:sp>
      <p:sp>
        <p:nvSpPr>
          <p:cNvPr id="352" name="Google Shape;352;p2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b="1" lang="en" sz="1500">
                <a:solidFill>
                  <a:schemeClr val="dk1"/>
                </a:solidFill>
                <a:latin typeface="Calibri"/>
                <a:ea typeface="Calibri"/>
                <a:cs typeface="Calibri"/>
                <a:sym typeface="Calibri"/>
              </a:rPr>
              <a:t>Omer</a:t>
            </a:r>
            <a:endParaRPr b="1" sz="1100"/>
          </a:p>
        </p:txBody>
      </p:sp>
      <p:sp>
        <p:nvSpPr>
          <p:cNvPr id="353" name="Google Shape;353;p29"/>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Emily</a:t>
            </a:r>
            <a:endParaRPr sz="1100"/>
          </a:p>
        </p:txBody>
      </p:sp>
      <p:sp>
        <p:nvSpPr>
          <p:cNvPr id="354" name="Google Shape;354;p2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55" name="Google Shape;355;p2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Start position is correct based off starterator, coding potential, and Genemark/Glimmer. The most likely function of this gene is Endolysin which is what this bacteriophage uses to cleave through the cell wall of the bacteria.</a:t>
            </a:r>
            <a:endParaRPr sz="11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3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18 Annotation</a:t>
            </a:r>
            <a:endParaRPr sz="2900"/>
          </a:p>
        </p:txBody>
      </p:sp>
      <p:sp>
        <p:nvSpPr>
          <p:cNvPr id="361" name="Google Shape;361;p3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55000" lnSpcReduction="20000"/>
          </a:bodyPr>
          <a:lstStyle/>
          <a:p>
            <a:pPr indent="0" lvl="0" marL="0" rtl="0" algn="ctr">
              <a:lnSpc>
                <a:spcPct val="90000"/>
              </a:lnSpc>
              <a:spcBef>
                <a:spcPts val="0"/>
              </a:spcBef>
              <a:spcAft>
                <a:spcPts val="0"/>
              </a:spcAft>
              <a:buClr>
                <a:schemeClr val="dk1"/>
              </a:buClr>
              <a:buSzPct val="64285"/>
              <a:buNone/>
            </a:pPr>
            <a:r>
              <a:rPr lang="en"/>
              <a:t>Is it a gene? </a:t>
            </a:r>
            <a:endParaRPr b="1"/>
          </a:p>
          <a:p>
            <a:pPr indent="-219709"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0" lvl="0" marL="457200" rtl="0" algn="l">
              <a:lnSpc>
                <a:spcPct val="90000"/>
              </a:lnSpc>
              <a:spcBef>
                <a:spcPts val="800"/>
              </a:spcBef>
              <a:spcAft>
                <a:spcPts val="0"/>
              </a:spcAft>
              <a:buNone/>
            </a:pPr>
            <a:r>
              <a:rPr b="1" lang="en" sz="1200"/>
              <a:t>Based on the genemark hand out there is coding potential but it is spiked up and down not very constant, the coding potential for gene 18 on genemark is also combined with gene 17 for some odd reason even though there is a dip of no coding potential between the two genes. </a:t>
            </a:r>
            <a:endParaRPr b="1" sz="1200"/>
          </a:p>
          <a:p>
            <a:pPr indent="-207009" lvl="0" marL="685800" rtl="0" algn="l">
              <a:lnSpc>
                <a:spcPct val="90000"/>
              </a:lnSpc>
              <a:spcBef>
                <a:spcPts val="800"/>
              </a:spcBef>
              <a:spcAft>
                <a:spcPts val="0"/>
              </a:spcAft>
              <a:buSzPct val="100000"/>
              <a:buChar char="-"/>
            </a:pPr>
            <a:r>
              <a:t/>
            </a:r>
            <a:endParaRPr b="1" sz="1200"/>
          </a:p>
          <a:p>
            <a:pPr indent="-219709"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0" lvl="0" marL="457200" rtl="0" algn="l">
              <a:lnSpc>
                <a:spcPct val="90000"/>
              </a:lnSpc>
              <a:spcBef>
                <a:spcPts val="800"/>
              </a:spcBef>
              <a:spcAft>
                <a:spcPts val="0"/>
              </a:spcAft>
              <a:buNone/>
            </a:pPr>
            <a:r>
              <a:t/>
            </a:r>
            <a:endParaRPr b="1" sz="1200"/>
          </a:p>
          <a:p>
            <a:pPr indent="-207009" lvl="0" marL="685800" rtl="0" algn="l">
              <a:lnSpc>
                <a:spcPct val="90000"/>
              </a:lnSpc>
              <a:spcBef>
                <a:spcPts val="800"/>
              </a:spcBef>
              <a:spcAft>
                <a:spcPts val="0"/>
              </a:spcAft>
              <a:buSzPct val="100000"/>
              <a:buChar char="-"/>
            </a:pPr>
            <a:r>
              <a:t/>
            </a:r>
            <a:endParaRPr b="1" sz="1200"/>
          </a:p>
          <a:p>
            <a:pPr indent="-219709"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0" lvl="0" marL="457200" rtl="0" algn="l">
              <a:lnSpc>
                <a:spcPct val="90000"/>
              </a:lnSpc>
              <a:spcBef>
                <a:spcPts val="800"/>
              </a:spcBef>
              <a:spcAft>
                <a:spcPts val="0"/>
              </a:spcAft>
              <a:buNone/>
            </a:pPr>
            <a:r>
              <a:rPr b="1" lang="en" sz="1200"/>
              <a:t>Yes it is over 120 bp. </a:t>
            </a:r>
            <a:endParaRPr b="1" sz="1200"/>
          </a:p>
          <a:p>
            <a:pPr indent="0" lvl="0" marL="457200" rtl="0" algn="l">
              <a:lnSpc>
                <a:spcPct val="90000"/>
              </a:lnSpc>
              <a:spcBef>
                <a:spcPts val="800"/>
              </a:spcBef>
              <a:spcAft>
                <a:spcPts val="0"/>
              </a:spcAft>
              <a:buNone/>
            </a:pPr>
            <a:r>
              <a:t/>
            </a:r>
            <a:endParaRPr b="1" sz="1200"/>
          </a:p>
          <a:p>
            <a:pPr indent="-207009" lvl="0" marL="685800" rtl="0" algn="l">
              <a:lnSpc>
                <a:spcPct val="90000"/>
              </a:lnSpc>
              <a:spcBef>
                <a:spcPts val="800"/>
              </a:spcBef>
              <a:spcAft>
                <a:spcPts val="0"/>
              </a:spcAft>
              <a:buSzPct val="100000"/>
              <a:buChar char="-"/>
            </a:pPr>
            <a:r>
              <a:t/>
            </a:r>
            <a:endParaRPr b="1" sz="1200"/>
          </a:p>
          <a:p>
            <a:pPr indent="-219709"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0" lvl="0" marL="0" rtl="0" algn="l">
              <a:lnSpc>
                <a:spcPct val="90000"/>
              </a:lnSpc>
              <a:spcBef>
                <a:spcPts val="800"/>
              </a:spcBef>
              <a:spcAft>
                <a:spcPts val="0"/>
              </a:spcAft>
              <a:buNone/>
            </a:pPr>
            <a:r>
              <a:rPr b="1" lang="en" sz="1200"/>
              <a:t>Yes.</a:t>
            </a:r>
            <a:endParaRPr b="1" sz="1200"/>
          </a:p>
          <a:p>
            <a:pPr indent="-207009" lvl="0" marL="685800" rtl="0" algn="l">
              <a:lnSpc>
                <a:spcPct val="90000"/>
              </a:lnSpc>
              <a:spcBef>
                <a:spcPts val="800"/>
              </a:spcBef>
              <a:spcAft>
                <a:spcPts val="0"/>
              </a:spcAft>
              <a:buSzPct val="100000"/>
              <a:buChar char="-"/>
            </a:pPr>
            <a:r>
              <a:t/>
            </a:r>
            <a:endParaRPr b="1" sz="1200"/>
          </a:p>
          <a:p>
            <a:pPr indent="-219709" lvl="0" marL="254000" rtl="0" algn="l">
              <a:lnSpc>
                <a:spcPct val="90000"/>
              </a:lnSpc>
              <a:spcBef>
                <a:spcPts val="800"/>
              </a:spcBef>
              <a:spcAft>
                <a:spcPts val="0"/>
              </a:spcAft>
              <a:buSzPct val="100000"/>
              <a:buChar char="•"/>
            </a:pPr>
            <a:r>
              <a:rPr lang="en" sz="1200"/>
              <a:t>Direction: (</a:t>
            </a:r>
            <a:r>
              <a:rPr b="1" lang="en" sz="1200"/>
              <a:t>Fwd/Rev)</a:t>
            </a:r>
            <a:endParaRPr b="1" sz="1200"/>
          </a:p>
          <a:p>
            <a:pPr indent="-207009" lvl="0" marL="685800" rtl="0" algn="l">
              <a:lnSpc>
                <a:spcPct val="90000"/>
              </a:lnSpc>
              <a:spcBef>
                <a:spcPts val="0"/>
              </a:spcBef>
              <a:spcAft>
                <a:spcPts val="0"/>
              </a:spcAft>
              <a:buSzPct val="100000"/>
              <a:buChar char="-"/>
            </a:pPr>
            <a:r>
              <a:rPr b="1" lang="en" sz="1200"/>
              <a:t>Forward</a:t>
            </a:r>
            <a:endParaRPr b="1" sz="1200"/>
          </a:p>
        </p:txBody>
      </p:sp>
      <p:sp>
        <p:nvSpPr>
          <p:cNvPr id="362" name="Google Shape;362;p3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6 @14279 has 69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1.604, there is however it is not the longest open reading frame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66666"/>
              <a:buFont typeface="Calibri"/>
              <a:buChar char="-"/>
            </a:pPr>
            <a:r>
              <a:rPr lang="en" sz="1800">
                <a:solidFill>
                  <a:schemeClr val="dk1"/>
                </a:solidFill>
                <a:latin typeface="Calibri"/>
                <a:ea typeface="Calibri"/>
                <a:cs typeface="Calibri"/>
                <a:sym typeface="Calibri"/>
              </a:rPr>
              <a:t>Gap -34 </a:t>
            </a:r>
            <a:endParaRPr sz="1800">
              <a:solidFill>
                <a:schemeClr val="dk1"/>
              </a:solidFill>
              <a:latin typeface="Calibri"/>
              <a:ea typeface="Calibri"/>
              <a:cs typeface="Calibri"/>
              <a:sym typeface="Calibri"/>
            </a:endParaRPr>
          </a:p>
          <a:p>
            <a:pPr indent="-253682" lvl="0" marL="685800" marR="0" rtl="0" algn="l">
              <a:lnSpc>
                <a:spcPct val="90000"/>
              </a:lnSpc>
              <a:spcBef>
                <a:spcPts val="0"/>
              </a:spcBef>
              <a:spcAft>
                <a:spcPts val="0"/>
              </a:spcAft>
              <a:buClr>
                <a:schemeClr val="dk1"/>
              </a:buClr>
              <a:buSzPct val="100000"/>
              <a:buFont typeface="Calibri"/>
              <a:buChar char="-"/>
            </a:pPr>
            <a:r>
              <a:rPr lang="en" sz="1800">
                <a:solidFill>
                  <a:schemeClr val="dk1"/>
                </a:solidFill>
                <a:latin typeface="Calibri"/>
                <a:ea typeface="Calibri"/>
                <a:cs typeface="Calibri"/>
                <a:sym typeface="Calibri"/>
              </a:rPr>
              <a:t>spacing - 16</a:t>
            </a:r>
            <a:endParaRPr sz="1800">
              <a:solidFill>
                <a:schemeClr val="dk1"/>
              </a:solidFill>
              <a:latin typeface="Calibri"/>
              <a:ea typeface="Calibri"/>
              <a:cs typeface="Calibri"/>
              <a:sym typeface="Calibri"/>
            </a:endParaRPr>
          </a:p>
        </p:txBody>
      </p:sp>
      <p:sp>
        <p:nvSpPr>
          <p:cNvPr id="363" name="Google Shape;363;p3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data from phamerator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NCBI: Membrane Protein (100% coverage w/ e value= 3.97e^-50</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64" name="Google Shape;364;p3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18</a:t>
            </a:r>
            <a:endParaRPr b="1" sz="1100"/>
          </a:p>
        </p:txBody>
      </p:sp>
      <p:sp>
        <p:nvSpPr>
          <p:cNvPr id="365" name="Google Shape;365;p3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14279</a:t>
            </a:r>
            <a:endParaRPr sz="1100"/>
          </a:p>
        </p:txBody>
      </p:sp>
      <p:sp>
        <p:nvSpPr>
          <p:cNvPr id="366" name="Google Shape;366;p3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14545</a:t>
            </a:r>
            <a:endParaRPr sz="1100"/>
          </a:p>
        </p:txBody>
      </p:sp>
      <p:sp>
        <p:nvSpPr>
          <p:cNvPr id="367" name="Google Shape;367;p3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267</a:t>
            </a:r>
            <a:endParaRPr sz="1100"/>
          </a:p>
        </p:txBody>
      </p:sp>
      <p:sp>
        <p:nvSpPr>
          <p:cNvPr id="368" name="Google Shape;368;p3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a:bodyPr>
          <a:lstStyle/>
          <a:p>
            <a:pPr indent="0" lvl="0" marL="0" marR="0" rtl="0" algn="ctr">
              <a:lnSpc>
                <a:spcPct val="90000"/>
              </a:lnSpc>
              <a:spcBef>
                <a:spcPts val="0"/>
              </a:spcBef>
              <a:spcAft>
                <a:spcPts val="0"/>
              </a:spcAft>
              <a:buClr>
                <a:schemeClr val="dk1"/>
              </a:buClr>
              <a:buSzPct val="100000"/>
              <a:buFont typeface="Arial"/>
              <a:buNone/>
            </a:pPr>
            <a:r>
              <a:rPr b="0" i="0" lang="en" sz="1500" u="none" cap="none" strike="noStrike">
                <a:solidFill>
                  <a:schemeClr val="dk1"/>
                </a:solidFill>
                <a:latin typeface="Calibri"/>
                <a:ea typeface="Calibri"/>
                <a:cs typeface="Calibri"/>
                <a:sym typeface="Calibri"/>
              </a:rPr>
              <a:t>Glimmer Start: 14279 G</a:t>
            </a:r>
            <a:r>
              <a:rPr lang="en" sz="1500">
                <a:solidFill>
                  <a:schemeClr val="dk1"/>
                </a:solidFill>
                <a:latin typeface="Calibri"/>
                <a:ea typeface="Calibri"/>
                <a:cs typeface="Calibri"/>
                <a:sym typeface="Calibri"/>
              </a:rPr>
              <a:t>limmer Score: 7.46</a:t>
            </a:r>
            <a:r>
              <a:rPr lang="en" sz="1500">
                <a:solidFill>
                  <a:schemeClr val="dk1"/>
                </a:solidFill>
                <a:latin typeface="Calibri"/>
                <a:ea typeface="Calibri"/>
                <a:cs typeface="Calibri"/>
                <a:sym typeface="Calibri"/>
              </a:rPr>
              <a:t> </a:t>
            </a:r>
            <a:endParaRPr sz="1100"/>
          </a:p>
        </p:txBody>
      </p:sp>
      <p:sp>
        <p:nvSpPr>
          <p:cNvPr id="369" name="Google Shape;369;p3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Start: 14312</a:t>
            </a:r>
            <a:endParaRPr sz="1100"/>
          </a:p>
        </p:txBody>
      </p:sp>
      <p:sp>
        <p:nvSpPr>
          <p:cNvPr id="370" name="Google Shape;370;p3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Brea</a:t>
            </a:r>
            <a:endParaRPr sz="1100"/>
          </a:p>
        </p:txBody>
      </p:sp>
      <p:sp>
        <p:nvSpPr>
          <p:cNvPr id="371" name="Google Shape;371;p30"/>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Scott </a:t>
            </a:r>
            <a:endParaRPr sz="1100"/>
          </a:p>
        </p:txBody>
      </p:sp>
      <p:sp>
        <p:nvSpPr>
          <p:cNvPr id="372" name="Google Shape;372;p3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73" name="Google Shape;373;p3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l">
              <a:lnSpc>
                <a:spcPct val="90000"/>
              </a:lnSpc>
              <a:spcBef>
                <a:spcPts val="0"/>
              </a:spcBef>
              <a:spcAft>
                <a:spcPts val="0"/>
              </a:spcAft>
              <a:buClr>
                <a:schemeClr val="dk1"/>
              </a:buClr>
              <a:buSzPct val="1000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I think 14309 might be a better start. Pros: better SD score, better gap, spacing and alignment are the same, still contains most of the coding potential.</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Cons: less common MA, not LORF, doesn’t match Glimmer or GeneMark (though they don’t agree either)</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lang="en">
                <a:solidFill>
                  <a:schemeClr val="dk1"/>
                </a:solidFill>
                <a:latin typeface="Calibri"/>
                <a:ea typeface="Calibri"/>
                <a:cs typeface="Calibri"/>
                <a:sym typeface="Calibri"/>
              </a:rPr>
              <a:t>Talked over with Dr. Thomas better start site 14279. </a:t>
            </a:r>
            <a:endParaRPr>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3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19 Annotation</a:t>
            </a:r>
            <a:endParaRPr sz="4800"/>
          </a:p>
        </p:txBody>
      </p:sp>
      <p:sp>
        <p:nvSpPr>
          <p:cNvPr id="379" name="Google Shape;379;p3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380" name="Google Shape;380;p3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69 MA, 11 alt</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sz="1200">
              <a:solidFill>
                <a:schemeClr val="dk1"/>
              </a:solidFill>
              <a:latin typeface="Calibri"/>
              <a:ea typeface="Calibri"/>
              <a:cs typeface="Calibri"/>
              <a:sym typeface="Calibri"/>
            </a:endParaRPr>
          </a:p>
          <a:p>
            <a:pPr indent="-229869"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-2.414</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0" i="0" lang="en" sz="1200" u="none" cap="none" strike="noStrike">
                <a:solidFill>
                  <a:schemeClr val="dk1"/>
                </a:solidFill>
                <a:latin typeface="Calibri"/>
                <a:ea typeface="Calibri"/>
                <a:cs typeface="Calibri"/>
                <a:sym typeface="Calibri"/>
              </a:rPr>
              <a:t>Gap:</a:t>
            </a:r>
            <a:r>
              <a:rPr b="1" i="0" lang="en" sz="1200" u="none" cap="none" strike="noStrike">
                <a:solidFill>
                  <a:schemeClr val="dk1"/>
                </a:solidFill>
                <a:latin typeface="Calibri"/>
                <a:ea typeface="Calibri"/>
                <a:cs typeface="Calibri"/>
                <a:sym typeface="Calibri"/>
              </a:rPr>
              <a:t> -4bp</a:t>
            </a:r>
            <a:r>
              <a:rPr b="0" i="0" lang="en" sz="1200" u="none" cap="none" strike="noStrike">
                <a:solidFill>
                  <a:schemeClr val="dk1"/>
                </a:solidFill>
                <a:latin typeface="Calibri"/>
                <a:ea typeface="Calibri"/>
                <a:cs typeface="Calibri"/>
                <a:sym typeface="Calibri"/>
              </a:rPr>
              <a:t>, overlap, and spacing: </a:t>
            </a:r>
            <a:r>
              <a:rPr b="1" i="0" lang="en" sz="1200" u="none" cap="none" strike="noStrike">
                <a:solidFill>
                  <a:schemeClr val="dk1"/>
                </a:solidFill>
                <a:latin typeface="Calibri"/>
                <a:ea typeface="Calibri"/>
                <a:cs typeface="Calibri"/>
                <a:sym typeface="Calibri"/>
              </a:rPr>
              <a:t>11</a:t>
            </a:r>
            <a:endParaRPr b="1" i="0" sz="1150" u="none" cap="none" strike="noStrike">
              <a:solidFill>
                <a:schemeClr val="dk1"/>
              </a:solidFill>
              <a:latin typeface="Calibri"/>
              <a:ea typeface="Calibri"/>
              <a:cs typeface="Calibri"/>
              <a:sym typeface="Calibri"/>
            </a:endParaRPr>
          </a:p>
        </p:txBody>
      </p:sp>
      <p:sp>
        <p:nvSpPr>
          <p:cNvPr id="381" name="Google Shape;381;p3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lang="en" sz="1800">
                <a:solidFill>
                  <a:schemeClr val="dk1"/>
                </a:solidFill>
                <a:latin typeface="Calibri"/>
                <a:ea typeface="Calibri"/>
                <a:cs typeface="Calibri"/>
                <a:sym typeface="Calibri"/>
              </a:rPr>
              <a:t>U</a:t>
            </a:r>
            <a:r>
              <a:rPr b="1" i="0" lang="en" sz="1800" u="none" cap="none" strike="noStrike">
                <a:solidFill>
                  <a:schemeClr val="dk1"/>
                </a:solidFill>
                <a:latin typeface="Calibri"/>
                <a:ea typeface="Calibri"/>
                <a:cs typeface="Calibri"/>
                <a:sym typeface="Calibri"/>
              </a:rPr>
              <a:t>nknown function</a:t>
            </a:r>
            <a:endParaRPr b="1">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Unknown function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Holin OR membrane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Holin</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304800" lvl="1" marL="9144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one</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a:t>
            </a:r>
            <a:endParaRPr b="1" sz="1200">
              <a:solidFill>
                <a:schemeClr val="dk1"/>
              </a:solidFill>
              <a:latin typeface="Calibri"/>
              <a:ea typeface="Calibri"/>
              <a:cs typeface="Calibri"/>
              <a:sym typeface="Calibri"/>
            </a:endParaRPr>
          </a:p>
          <a:p>
            <a:pPr indent="-304800" lvl="1" marL="9144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382" name="Google Shape;382;p3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19</a:t>
            </a:r>
            <a:endParaRPr b="1" sz="1100"/>
          </a:p>
        </p:txBody>
      </p:sp>
      <p:sp>
        <p:nvSpPr>
          <p:cNvPr id="383" name="Google Shape;383;p3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rtl="0" algn="ctr">
              <a:lnSpc>
                <a:spcPct val="150000"/>
              </a:lnSpc>
              <a:spcBef>
                <a:spcPts val="0"/>
              </a:spcBef>
              <a:spcAft>
                <a:spcPts val="0"/>
              </a:spcAft>
              <a:buClr>
                <a:schemeClr val="dk1"/>
              </a:buClr>
              <a:buSzPts val="1100"/>
              <a:buFont typeface="Arial"/>
              <a:buNone/>
            </a:pPr>
            <a:r>
              <a:rPr b="1" lang="en" sz="1500">
                <a:solidFill>
                  <a:schemeClr val="dk1"/>
                </a:solidFill>
                <a:latin typeface="Calibri"/>
                <a:ea typeface="Calibri"/>
                <a:cs typeface="Calibri"/>
                <a:sym typeface="Calibri"/>
              </a:rPr>
              <a:t>14542</a:t>
            </a:r>
            <a:endParaRPr b="1" sz="1500"/>
          </a:p>
        </p:txBody>
      </p:sp>
      <p:sp>
        <p:nvSpPr>
          <p:cNvPr id="384" name="Google Shape;384;p3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0"/>
              </a:spcBef>
              <a:spcAft>
                <a:spcPts val="0"/>
              </a:spcAft>
              <a:buClr>
                <a:schemeClr val="dk1"/>
              </a:buClr>
              <a:buSzPts val="1500"/>
              <a:buFont typeface="Arial"/>
              <a:buNone/>
            </a:pPr>
            <a:r>
              <a:rPr b="1" lang="en" sz="1500"/>
              <a:t>14766</a:t>
            </a:r>
            <a:endParaRPr b="1" sz="1500"/>
          </a:p>
        </p:txBody>
      </p:sp>
      <p:sp>
        <p:nvSpPr>
          <p:cNvPr id="385" name="Google Shape;385;p3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0"/>
              </a:spcBef>
              <a:spcAft>
                <a:spcPts val="0"/>
              </a:spcAft>
              <a:buClr>
                <a:schemeClr val="dk1"/>
              </a:buClr>
              <a:buSzPts val="1500"/>
              <a:buFont typeface="Arial"/>
              <a:buNone/>
            </a:pPr>
            <a:r>
              <a:rPr b="1" lang="en" sz="1500"/>
              <a:t>225</a:t>
            </a:r>
            <a:endParaRPr b="1" sz="1500"/>
          </a:p>
        </p:txBody>
      </p:sp>
      <p:sp>
        <p:nvSpPr>
          <p:cNvPr id="386" name="Google Shape;386;p3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Glimmer: </a:t>
            </a:r>
            <a:r>
              <a:rPr b="1" lang="en" sz="1500">
                <a:solidFill>
                  <a:schemeClr val="dk1"/>
                </a:solidFill>
                <a:latin typeface="Calibri"/>
                <a:ea typeface="Calibri"/>
                <a:cs typeface="Calibri"/>
                <a:sym typeface="Calibri"/>
              </a:rPr>
              <a:t>14542</a:t>
            </a:r>
            <a:endParaRPr b="1" sz="1500">
              <a:solidFill>
                <a:schemeClr val="dk1"/>
              </a:solidFill>
              <a:latin typeface="Calibri"/>
              <a:ea typeface="Calibri"/>
              <a:cs typeface="Calibri"/>
              <a:sym typeface="Calibri"/>
            </a:endParaRPr>
          </a:p>
        </p:txBody>
      </p:sp>
      <p:sp>
        <p:nvSpPr>
          <p:cNvPr id="387" name="Google Shape;387;p3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b="1" i="0" lang="en" sz="1500" u="none" cap="none" strike="noStrike">
                <a:solidFill>
                  <a:schemeClr val="dk1"/>
                </a:solidFill>
                <a:latin typeface="Calibri"/>
                <a:ea typeface="Calibri"/>
                <a:cs typeface="Calibri"/>
                <a:sym typeface="Calibri"/>
              </a:rPr>
              <a:t>14542</a:t>
            </a:r>
            <a:endParaRPr b="1" sz="1100"/>
          </a:p>
        </p:txBody>
      </p:sp>
      <p:sp>
        <p:nvSpPr>
          <p:cNvPr id="388" name="Google Shape;388;p3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b="1" lang="en" sz="1500">
                <a:solidFill>
                  <a:schemeClr val="dk1"/>
                </a:solidFill>
                <a:latin typeface="Calibri"/>
                <a:ea typeface="Calibri"/>
                <a:cs typeface="Calibri"/>
                <a:sym typeface="Calibri"/>
              </a:rPr>
              <a:t>Scott</a:t>
            </a:r>
            <a:endParaRPr b="1" sz="1100"/>
          </a:p>
        </p:txBody>
      </p:sp>
      <p:sp>
        <p:nvSpPr>
          <p:cNvPr id="389" name="Google Shape;389;p31"/>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Brea </a:t>
            </a:r>
            <a:endParaRPr sz="1100"/>
          </a:p>
        </p:txBody>
      </p:sp>
      <p:sp>
        <p:nvSpPr>
          <p:cNvPr id="390" name="Google Shape;390;p3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391" name="Google Shape;391;p3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has good </a:t>
            </a:r>
            <a:r>
              <a:rPr lang="en">
                <a:solidFill>
                  <a:schemeClr val="dk1"/>
                </a:solidFill>
                <a:latin typeface="Calibri"/>
                <a:ea typeface="Calibri"/>
                <a:cs typeface="Calibri"/>
                <a:sym typeface="Calibri"/>
              </a:rPr>
              <a:t>matches on BlastP for ‘membrane protein’ and ‘holin,’ but does not meet the requirements listed on official function list. Most holins have multiple transmembrane regions, but this gene only has one.</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100"/>
              <a:t>Gene 2 Annotation</a:t>
            </a:r>
            <a:endParaRPr sz="5000"/>
          </a:p>
        </p:txBody>
      </p:sp>
      <p:sp>
        <p:nvSpPr>
          <p:cNvPr id="73" name="Google Shape;73;p1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chemeClr val="dk1"/>
              </a:buClr>
              <a:buSzPts val="1800"/>
              <a:buNone/>
            </a:pPr>
            <a:r>
              <a:rPr lang="en"/>
              <a:t>Is it a gene? </a:t>
            </a:r>
            <a:r>
              <a:rPr b="1" lang="en"/>
              <a:t>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74" name="Google Shape;74;p1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b="1" lang="en" sz="1800">
                <a:solidFill>
                  <a:schemeClr val="dk1"/>
                </a:solidFill>
                <a:latin typeface="Calibri"/>
                <a:ea typeface="Calibri"/>
                <a:cs typeface="Calibri"/>
                <a:sym typeface="Calibri"/>
              </a:rPr>
              <a:t>376.</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Start 2 has 77 MA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Starterator has 77 MA for bp 376 and 0 for 361</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-3.452</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7171" lvl="0" marL="685800" marR="0" rtl="0" algn="l">
              <a:lnSpc>
                <a:spcPct val="90000"/>
              </a:lnSpc>
              <a:spcBef>
                <a:spcPts val="0"/>
              </a:spcBef>
              <a:spcAft>
                <a:spcPts val="0"/>
              </a:spcAft>
              <a:buClr>
                <a:schemeClr val="dk1"/>
              </a:buClr>
              <a:buSzPct val="100000"/>
              <a:buFont typeface="Calibri"/>
              <a:buChar char="-"/>
            </a:pPr>
            <a:r>
              <a:rPr lang="en" sz="1150">
                <a:solidFill>
                  <a:schemeClr val="dk1"/>
                </a:solidFill>
                <a:latin typeface="Calibri"/>
                <a:ea typeface="Calibri"/>
                <a:cs typeface="Calibri"/>
                <a:sym typeface="Calibri"/>
              </a:rPr>
              <a:t>4 bp overlap with gene 1 and 2 bp gap with gene 3</a:t>
            </a:r>
            <a:endParaRPr b="0" i="0" sz="1150" u="none" cap="none" strike="noStrike">
              <a:solidFill>
                <a:schemeClr val="dk1"/>
              </a:solidFill>
              <a:latin typeface="Calibri"/>
              <a:ea typeface="Calibri"/>
              <a:cs typeface="Calibri"/>
              <a:sym typeface="Calibri"/>
            </a:endParaRPr>
          </a:p>
        </p:txBody>
      </p:sp>
      <p:sp>
        <p:nvSpPr>
          <p:cNvPr id="75" name="Google Shape;75;p1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lang="en" sz="1800">
                <a:solidFill>
                  <a:schemeClr val="dk1"/>
                </a:solidFill>
                <a:latin typeface="Calibri"/>
                <a:ea typeface="Calibri"/>
                <a:cs typeface="Calibri"/>
                <a:sym typeface="Calibri"/>
              </a:rPr>
              <a:t>Hypothetical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304800" lvl="1" marL="9144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 predicted TMHs</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a:t>
            </a:r>
            <a:endParaRPr b="1" sz="1200">
              <a:solidFill>
                <a:schemeClr val="dk1"/>
              </a:solidFill>
              <a:latin typeface="Calibri"/>
              <a:ea typeface="Calibri"/>
              <a:cs typeface="Calibri"/>
              <a:sym typeface="Calibri"/>
            </a:endParaRPr>
          </a:p>
          <a:p>
            <a:pPr indent="-177800" lvl="0" marL="7112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No</a:t>
            </a:r>
            <a:endParaRPr b="0" i="0" sz="1200" u="none" cap="none" strike="noStrike">
              <a:solidFill>
                <a:schemeClr val="dk1"/>
              </a:solidFill>
              <a:latin typeface="Calibri"/>
              <a:ea typeface="Calibri"/>
              <a:cs typeface="Calibri"/>
              <a:sym typeface="Calibri"/>
            </a:endParaRPr>
          </a:p>
        </p:txBody>
      </p:sp>
      <p:sp>
        <p:nvSpPr>
          <p:cNvPr id="76" name="Google Shape;76;p1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2</a:t>
            </a:r>
            <a:endParaRPr sz="1100"/>
          </a:p>
        </p:txBody>
      </p:sp>
      <p:sp>
        <p:nvSpPr>
          <p:cNvPr id="77" name="Google Shape;77;p1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376</a:t>
            </a:r>
            <a:endParaRPr sz="1100"/>
          </a:p>
        </p:txBody>
      </p:sp>
      <p:sp>
        <p:nvSpPr>
          <p:cNvPr id="78" name="Google Shape;78;p1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1122</a:t>
            </a:r>
            <a:endParaRPr sz="1100"/>
          </a:p>
        </p:txBody>
      </p:sp>
      <p:sp>
        <p:nvSpPr>
          <p:cNvPr id="79" name="Google Shape;79;p1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747</a:t>
            </a:r>
            <a:endParaRPr sz="1100"/>
          </a:p>
        </p:txBody>
      </p:sp>
      <p:sp>
        <p:nvSpPr>
          <p:cNvPr id="80" name="Google Shape;80;p1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Glimmer 361, 8.46</a:t>
            </a:r>
            <a:endParaRPr sz="1100"/>
          </a:p>
        </p:txBody>
      </p:sp>
      <p:sp>
        <p:nvSpPr>
          <p:cNvPr id="81" name="Google Shape;81;p1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376</a:t>
            </a:r>
            <a:endParaRPr sz="1100"/>
          </a:p>
        </p:txBody>
      </p:sp>
      <p:sp>
        <p:nvSpPr>
          <p:cNvPr id="82" name="Google Shape;82;p1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b="1" lang="en" sz="1500">
                <a:solidFill>
                  <a:schemeClr val="dk1"/>
                </a:solidFill>
                <a:latin typeface="Calibri"/>
                <a:ea typeface="Calibri"/>
                <a:cs typeface="Calibri"/>
                <a:sym typeface="Calibri"/>
              </a:rPr>
              <a:t>Omer</a:t>
            </a:r>
            <a:endParaRPr b="1" sz="1100"/>
          </a:p>
        </p:txBody>
      </p:sp>
      <p:sp>
        <p:nvSpPr>
          <p:cNvPr id="83" name="Google Shape;83;p14"/>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a:t>
            </a:r>
            <a:endParaRPr sz="1100"/>
          </a:p>
        </p:txBody>
      </p:sp>
      <p:sp>
        <p:nvSpPr>
          <p:cNvPr id="84" name="Google Shape;84;p1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85" name="Google Shape;85;p1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l">
              <a:lnSpc>
                <a:spcPct val="90000"/>
              </a:lnSpc>
              <a:spcBef>
                <a:spcPts val="0"/>
              </a:spcBef>
              <a:spcAft>
                <a:spcPts val="0"/>
              </a:spcAft>
              <a:buClr>
                <a:schemeClr val="dk1"/>
              </a:buClr>
              <a:buSzPct val="100000"/>
              <a:buFont typeface="Arial"/>
              <a:buNone/>
            </a:pPr>
            <a:r>
              <a:rPr b="0" i="0" lang="en" sz="1400" u="none" cap="none" strike="noStrike">
                <a:solidFill>
                  <a:schemeClr val="dk1"/>
                </a:solidFill>
                <a:latin typeface="Calibri"/>
                <a:ea typeface="Calibri"/>
                <a:cs typeface="Calibri"/>
                <a:sym typeface="Calibri"/>
              </a:rPr>
              <a:t>Notes: Change </a:t>
            </a:r>
            <a:r>
              <a:rPr lang="en">
                <a:solidFill>
                  <a:schemeClr val="dk1"/>
                </a:solidFill>
                <a:latin typeface="Calibri"/>
                <a:ea typeface="Calibri"/>
                <a:cs typeface="Calibri"/>
                <a:sym typeface="Calibri"/>
              </a:rPr>
              <a:t>called</a:t>
            </a:r>
            <a:r>
              <a:rPr b="0" i="0" lang="en" sz="1400" u="none" cap="none" strike="noStrike">
                <a:solidFill>
                  <a:schemeClr val="dk1"/>
                </a:solidFill>
                <a:latin typeface="Calibri"/>
                <a:ea typeface="Calibri"/>
                <a:cs typeface="Calibri"/>
                <a:sym typeface="Calibri"/>
              </a:rPr>
              <a:t> start site</a:t>
            </a:r>
            <a:r>
              <a:rPr lang="en">
                <a:solidFill>
                  <a:schemeClr val="dk1"/>
                </a:solidFill>
                <a:latin typeface="Calibri"/>
                <a:ea typeface="Calibri"/>
                <a:cs typeface="Calibri"/>
                <a:sym typeface="Calibri"/>
              </a:rPr>
              <a:t>, based upon the MA’s from starterator, still having all the coding potential, having a better SD score and Z-score.</a:t>
            </a:r>
            <a:endParaRPr>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ct val="100000"/>
              <a:buFont typeface="Arial"/>
              <a:buNone/>
            </a:pPr>
            <a:r>
              <a:rPr b="1" lang="en">
                <a:solidFill>
                  <a:schemeClr val="dk1"/>
                </a:solidFill>
                <a:latin typeface="Calibri"/>
                <a:ea typeface="Calibri"/>
                <a:cs typeface="Calibri"/>
                <a:sym typeface="Calibri"/>
              </a:rPr>
              <a:t>Note from Paige: GeneMark and Glimmer have different starts, so I don’t think they agree. I think alignment agreement from blast should be based on NCBI or phagesdb. I am a bit confused on what you are saying in description of overlap and spacing. I am seeing  a 4 overlap and 13 spacing. Everything else looks great!</a:t>
            </a:r>
            <a:endParaRPr b="1">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32"/>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700"/>
              <a:t>Gene 20 Annotation</a:t>
            </a:r>
            <a:endParaRPr sz="4600"/>
          </a:p>
        </p:txBody>
      </p:sp>
      <p:sp>
        <p:nvSpPr>
          <p:cNvPr id="397" name="Google Shape;397;p32"/>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a:t>
            </a:r>
            <a:r>
              <a:rPr b="1" lang="en" sz="1200"/>
              <a:t> Very good </a:t>
            </a:r>
            <a:r>
              <a:rPr b="1" lang="en" sz="1200"/>
              <a:t>coding</a:t>
            </a:r>
            <a:r>
              <a:rPr b="1" lang="en" sz="1200"/>
              <a:t> potential with no dips from start to stop</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Yes</a:t>
            </a:r>
            <a:endParaRPr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 Yes (</a:t>
            </a:r>
            <a:r>
              <a:rPr lang="en" sz="1200"/>
              <a:t>213bp</a:t>
            </a:r>
            <a:r>
              <a:rPr b="1" lang="en" sz="1200"/>
              <a:t>)</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54000" lvl="0" marL="254000" rtl="0" algn="l">
              <a:lnSpc>
                <a:spcPct val="90000"/>
              </a:lnSpc>
              <a:spcBef>
                <a:spcPts val="800"/>
              </a:spcBef>
              <a:spcAft>
                <a:spcPts val="0"/>
              </a:spcAft>
              <a:buSzPts val="1200"/>
              <a:buChar char="•"/>
            </a:pPr>
            <a:r>
              <a:rPr b="1" lang="en" sz="1200"/>
              <a:t>Yes, Minima &amp; Sara</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Reverse</a:t>
            </a:r>
            <a:endParaRPr b="1" sz="1200"/>
          </a:p>
        </p:txBody>
      </p:sp>
      <p:sp>
        <p:nvSpPr>
          <p:cNvPr id="398" name="Google Shape;398;p32"/>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15048</a:t>
            </a:r>
            <a:r>
              <a:rPr b="0" i="0" lang="en" sz="1800" u="none" cap="none" strike="noStrike">
                <a:solidFill>
                  <a:schemeClr val="dk1"/>
                </a:solidFill>
                <a:latin typeface="Calibri"/>
                <a:ea typeface="Calibri"/>
                <a:cs typeface="Calibri"/>
                <a:sym typeface="Calibri"/>
              </a:rPr>
              <a:t> (ATG)</a:t>
            </a:r>
            <a:endParaRPr b="1" sz="1100">
              <a:latin typeface="Calibri"/>
              <a:ea typeface="Calibri"/>
              <a:cs typeface="Calibri"/>
              <a:sym typeface="Calibri"/>
            </a:endParaRPr>
          </a:p>
          <a:p>
            <a:pPr indent="0" lvl="0" marL="0" marR="0" rtl="0" algn="ctr">
              <a:lnSpc>
                <a:spcPct val="90000"/>
              </a:lnSpc>
              <a:spcBef>
                <a:spcPts val="0"/>
              </a:spcBef>
              <a:spcAft>
                <a:spcPts val="0"/>
              </a:spcAft>
              <a:buClr>
                <a:schemeClr val="dk1"/>
              </a:buClr>
              <a:buSzPct val="150000"/>
              <a:buFont typeface="Arial"/>
              <a:buNone/>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ct val="150000"/>
              <a:buFont typeface="Arial"/>
              <a:buNone/>
            </a:pPr>
            <a:r>
              <a:rPr b="1" lang="en" sz="1200">
                <a:solidFill>
                  <a:schemeClr val="dk1"/>
                </a:solidFill>
                <a:latin typeface="Calibri"/>
                <a:ea typeface="Calibri"/>
                <a:cs typeface="Calibri"/>
                <a:sym typeface="Calibri"/>
              </a:rPr>
              <a:t>Starterator for Feature 21 (rather than 20) shows agreement with 78 MAs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Majority has 100.0% alignment, cases of only 78-92% alignment. (DNA master)</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Ranges from 71-98% (PECAAN- NCBI Blast)</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Z score: 2.681; No higher </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SD score: -3.627</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Gap:2; Spacing 12</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t/>
            </a:r>
            <a:endParaRPr b="1" sz="1200">
              <a:solidFill>
                <a:schemeClr val="dk1"/>
              </a:solidFill>
              <a:latin typeface="Calibri"/>
              <a:ea typeface="Calibri"/>
              <a:cs typeface="Calibri"/>
              <a:sym typeface="Calibri"/>
            </a:endParaRPr>
          </a:p>
        </p:txBody>
      </p:sp>
      <p:sp>
        <p:nvSpPr>
          <p:cNvPr id="399" name="Google Shape;399;p32"/>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Lsr2-like dna binding protein (compared with BoomRoasted)</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Lsr2-like dna binding protein (PhagesDB, NCBI in agreement)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	Protein lsr2; </a:t>
            </a:r>
            <a:r>
              <a:rPr b="1" lang="en" sz="1050">
                <a:solidFill>
                  <a:srgbClr val="222222"/>
                </a:solidFill>
                <a:highlight>
                  <a:srgbClr val="FFFFFF"/>
                </a:highlight>
                <a:latin typeface="Roboto"/>
                <a:ea typeface="Roboto"/>
                <a:cs typeface="Roboto"/>
                <a:sym typeface="Roboto"/>
              </a:rPr>
              <a:t>anti-parallel beta sheet, dimer, </a:t>
            </a:r>
            <a:r>
              <a:rPr b="1" lang="en" sz="1200">
                <a:solidFill>
                  <a:schemeClr val="dk1"/>
                </a:solidFill>
                <a:latin typeface="Calibri"/>
                <a:ea typeface="Calibri"/>
                <a:cs typeface="Calibri"/>
                <a:sym typeface="Calibri"/>
              </a:rPr>
              <a:t>DNA Binding Protein (</a:t>
            </a:r>
            <a:r>
              <a:rPr lang="en" sz="1050">
                <a:solidFill>
                  <a:srgbClr val="222222"/>
                </a:solidFill>
                <a:highlight>
                  <a:srgbClr val="FFFFFF"/>
                </a:highlight>
                <a:latin typeface="Roboto"/>
                <a:ea typeface="Roboto"/>
                <a:cs typeface="Roboto"/>
                <a:sym typeface="Roboto"/>
              </a:rPr>
              <a:t>Mycobacterium tuberculosis) </a:t>
            </a:r>
            <a:endParaRPr b="1" sz="1200">
              <a:solidFill>
                <a:schemeClr val="dk1"/>
              </a:solidFill>
              <a:latin typeface="Calibri"/>
              <a:ea typeface="Calibri"/>
              <a:cs typeface="Calibri"/>
              <a:sym typeface="Calibri"/>
            </a:endParaRPr>
          </a:p>
          <a:p>
            <a:pPr indent="-304800" lvl="0" marL="4572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 </a:t>
            </a:r>
            <a:endParaRPr b="0" i="0" sz="1200" u="none" cap="none" strike="noStrike">
              <a:solidFill>
                <a:schemeClr val="dk1"/>
              </a:solidFill>
              <a:latin typeface="Calibri"/>
              <a:ea typeface="Calibri"/>
              <a:cs typeface="Calibri"/>
              <a:sym typeface="Calibri"/>
            </a:endParaRPr>
          </a:p>
        </p:txBody>
      </p:sp>
      <p:sp>
        <p:nvSpPr>
          <p:cNvPr id="400" name="Google Shape;400;p32"/>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20</a:t>
            </a:r>
            <a:endParaRPr sz="1100"/>
          </a:p>
        </p:txBody>
      </p:sp>
      <p:sp>
        <p:nvSpPr>
          <p:cNvPr id="401" name="Google Shape;401;p32"/>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15048</a:t>
            </a:r>
            <a:endParaRPr sz="1100"/>
          </a:p>
        </p:txBody>
      </p:sp>
      <p:sp>
        <p:nvSpPr>
          <p:cNvPr id="402" name="Google Shape;402;p32"/>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050">
                <a:solidFill>
                  <a:srgbClr val="222222"/>
                </a:solidFill>
                <a:highlight>
                  <a:srgbClr val="FFFFFF"/>
                </a:highlight>
                <a:latin typeface="Roboto"/>
                <a:ea typeface="Roboto"/>
                <a:cs typeface="Roboto"/>
                <a:sym typeface="Roboto"/>
              </a:rPr>
              <a:t>14836</a:t>
            </a:r>
            <a:endParaRPr sz="1100"/>
          </a:p>
        </p:txBody>
      </p:sp>
      <p:sp>
        <p:nvSpPr>
          <p:cNvPr id="403" name="Google Shape;403;p32"/>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213</a:t>
            </a:r>
            <a:endParaRPr sz="1100"/>
          </a:p>
        </p:txBody>
      </p:sp>
      <p:sp>
        <p:nvSpPr>
          <p:cNvPr id="404" name="Google Shape;404;p32"/>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15048 </a:t>
            </a:r>
            <a:r>
              <a:rPr b="0" i="0" lang="en" sz="1500" u="none" cap="none" strike="noStrike">
                <a:solidFill>
                  <a:schemeClr val="dk1"/>
                </a:solidFill>
                <a:latin typeface="Calibri"/>
                <a:ea typeface="Calibri"/>
                <a:cs typeface="Calibri"/>
                <a:sym typeface="Calibri"/>
              </a:rPr>
              <a:t> </a:t>
            </a:r>
            <a:r>
              <a:rPr lang="en" sz="1500">
                <a:solidFill>
                  <a:schemeClr val="dk1"/>
                </a:solidFill>
                <a:latin typeface="Calibri"/>
                <a:ea typeface="Calibri"/>
                <a:cs typeface="Calibri"/>
                <a:sym typeface="Calibri"/>
              </a:rPr>
              <a:t>9.28</a:t>
            </a:r>
            <a:endParaRPr sz="1100"/>
          </a:p>
        </p:txBody>
      </p:sp>
      <p:sp>
        <p:nvSpPr>
          <p:cNvPr id="405" name="Google Shape;405;p32"/>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15048</a:t>
            </a:r>
            <a:endParaRPr sz="1100"/>
          </a:p>
        </p:txBody>
      </p:sp>
      <p:sp>
        <p:nvSpPr>
          <p:cNvPr id="406" name="Google Shape;406;p32"/>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Sariah </a:t>
            </a:r>
            <a:endParaRPr sz="1100"/>
          </a:p>
        </p:txBody>
      </p:sp>
      <p:sp>
        <p:nvSpPr>
          <p:cNvPr id="407" name="Google Shape;407;p32"/>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Paige</a:t>
            </a:r>
            <a:endParaRPr sz="1500">
              <a:solidFill>
                <a:schemeClr val="dk1"/>
              </a:solidFill>
              <a:latin typeface="Calibri"/>
              <a:ea typeface="Calibri"/>
              <a:cs typeface="Calibri"/>
              <a:sym typeface="Calibri"/>
            </a:endParaRPr>
          </a:p>
        </p:txBody>
      </p:sp>
      <p:sp>
        <p:nvSpPr>
          <p:cNvPr id="408" name="Google Shape;408;p32"/>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09" name="Google Shape;409;p32"/>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from Paige: I got S</a:t>
            </a:r>
            <a:r>
              <a:rPr lang="en">
                <a:solidFill>
                  <a:schemeClr val="dk1"/>
                </a:solidFill>
                <a:latin typeface="Calibri"/>
                <a:ea typeface="Calibri"/>
                <a:cs typeface="Calibri"/>
                <a:sym typeface="Calibri"/>
              </a:rPr>
              <a:t>D score -2.791. Z-value 2.648. Everything else looked good.</a:t>
            </a:r>
            <a:endParaRPr sz="11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33"/>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21 Annotation</a:t>
            </a:r>
            <a:endParaRPr sz="2900"/>
          </a:p>
        </p:txBody>
      </p:sp>
      <p:sp>
        <p:nvSpPr>
          <p:cNvPr id="415" name="Google Shape;415;p33"/>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rtl="0" algn="ctr">
              <a:lnSpc>
                <a:spcPct val="90000"/>
              </a:lnSpc>
              <a:spcBef>
                <a:spcPts val="0"/>
              </a:spcBef>
              <a:spcAft>
                <a:spcPts val="0"/>
              </a:spcAft>
              <a:buClr>
                <a:schemeClr val="dk1"/>
              </a:buClr>
              <a:buSzPct val="64285"/>
              <a:buNone/>
            </a:pPr>
            <a:r>
              <a:rPr lang="en"/>
              <a:t>Is it a gene? </a:t>
            </a:r>
            <a:endParaRPr b="1"/>
          </a:p>
          <a:p>
            <a:pPr indent="-242570"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0" lvl="0" marL="457200" rtl="0" algn="l">
              <a:lnSpc>
                <a:spcPct val="90000"/>
              </a:lnSpc>
              <a:spcBef>
                <a:spcPts val="800"/>
              </a:spcBef>
              <a:spcAft>
                <a:spcPts val="0"/>
              </a:spcAft>
              <a:buNone/>
            </a:pPr>
            <a:r>
              <a:rPr b="1" lang="en" sz="1200"/>
              <a:t>Decent coding potential. One minor dips below 0.5.</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457200" lvl="0" marL="0" rtl="0" algn="l">
              <a:lnSpc>
                <a:spcPct val="90000"/>
              </a:lnSpc>
              <a:spcBef>
                <a:spcPts val="800"/>
              </a:spcBef>
              <a:spcAft>
                <a:spcPts val="0"/>
              </a:spcAft>
              <a:buNone/>
            </a:pPr>
            <a:r>
              <a:rPr b="1" lang="en" sz="1200"/>
              <a:t>Yes</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93370" lvl="0" marL="457200" rtl="0" algn="l">
              <a:lnSpc>
                <a:spcPct val="90000"/>
              </a:lnSpc>
              <a:spcBef>
                <a:spcPts val="800"/>
              </a:spcBef>
              <a:spcAft>
                <a:spcPts val="0"/>
              </a:spcAft>
              <a:buSzPct val="100000"/>
              <a:buChar char="•"/>
            </a:pPr>
            <a:r>
              <a:rPr b="1" lang="en" sz="1200"/>
              <a:t>Yes, 507bp</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457200" lvl="0" marL="0" rtl="0" algn="l">
              <a:lnSpc>
                <a:spcPct val="90000"/>
              </a:lnSpc>
              <a:spcBef>
                <a:spcPts val="800"/>
              </a:spcBef>
              <a:spcAft>
                <a:spcPts val="0"/>
              </a:spcAft>
              <a:buNone/>
            </a:pPr>
            <a:r>
              <a:rPr b="1" lang="en" sz="1200"/>
              <a:t>Yes, compared to Yubaba and BoomRoasted</a:t>
            </a:r>
            <a:endParaRPr b="1" sz="1200"/>
          </a:p>
          <a:p>
            <a:pPr indent="-242570" lvl="0" marL="254000" rtl="0" algn="l">
              <a:lnSpc>
                <a:spcPct val="90000"/>
              </a:lnSpc>
              <a:spcBef>
                <a:spcPts val="800"/>
              </a:spcBef>
              <a:spcAft>
                <a:spcPts val="0"/>
              </a:spcAft>
              <a:buSzPct val="100000"/>
              <a:buChar char="•"/>
            </a:pPr>
            <a:r>
              <a:rPr lang="en" sz="1200"/>
              <a:t>Direction: (</a:t>
            </a:r>
            <a:r>
              <a:rPr b="1" lang="en" sz="1200"/>
              <a:t>Fwd/Rev)</a:t>
            </a:r>
            <a:endParaRPr b="1" sz="1200"/>
          </a:p>
          <a:p>
            <a:pPr indent="457200" lvl="0" marL="0" rtl="0" algn="l">
              <a:lnSpc>
                <a:spcPct val="90000"/>
              </a:lnSpc>
              <a:spcBef>
                <a:spcPts val="800"/>
              </a:spcBef>
              <a:spcAft>
                <a:spcPts val="0"/>
              </a:spcAft>
              <a:buNone/>
            </a:pPr>
            <a:r>
              <a:rPr b="1" lang="en" sz="1200"/>
              <a:t>Reverse</a:t>
            </a:r>
            <a:endParaRPr b="1" sz="1200"/>
          </a:p>
        </p:txBody>
      </p:sp>
      <p:sp>
        <p:nvSpPr>
          <p:cNvPr id="416" name="Google Shape;416;p33"/>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15,557</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73 MAs at 15,557</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 MA @ 15,551</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12 MAs </a:t>
            </a:r>
            <a:r>
              <a:rPr b="1" lang="en" sz="1200">
                <a:solidFill>
                  <a:schemeClr val="dk1"/>
                </a:solidFill>
                <a:latin typeface="Calibri"/>
                <a:ea typeface="Calibri"/>
                <a:cs typeface="Calibri"/>
                <a:sym typeface="Calibri"/>
              </a:rPr>
              <a:t>@ 15,494</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(hard to tell through Genemark), no, no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Has okay alignment all over 80% (btwn 85-97)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SD Score: -7.110  </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Z score: 0.505</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a:t>
            </a:r>
            <a:r>
              <a:rPr b="0" i="0" lang="en" sz="1200" u="none" cap="none" strike="noStrike">
                <a:solidFill>
                  <a:schemeClr val="dk1"/>
                </a:solidFill>
                <a:latin typeface="Calibri"/>
                <a:ea typeface="Calibri"/>
                <a:cs typeface="Calibri"/>
                <a:sym typeface="Calibri"/>
              </a:rPr>
              <a:t>ve</a:t>
            </a:r>
            <a:r>
              <a:rPr b="0" i="0" lang="en" sz="1200" u="none" cap="none" strike="noStrike">
                <a:solidFill>
                  <a:schemeClr val="dk1"/>
                </a:solidFill>
                <a:latin typeface="Calibri"/>
                <a:ea typeface="Calibri"/>
                <a:cs typeface="Calibri"/>
                <a:sym typeface="Calibri"/>
              </a:rPr>
              <a:t>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66666"/>
              <a:buFont typeface="Calibri"/>
              <a:buChar char="-"/>
            </a:pPr>
            <a:r>
              <a:rPr lang="en" sz="1800">
                <a:solidFill>
                  <a:schemeClr val="dk1"/>
                </a:solidFill>
                <a:latin typeface="Calibri"/>
                <a:ea typeface="Calibri"/>
                <a:cs typeface="Calibri"/>
                <a:sym typeface="Calibri"/>
              </a:rPr>
              <a:t>Gap: 81; Spacing: 12</a:t>
            </a:r>
            <a:endParaRPr b="0" i="0" sz="1800" u="none" cap="none" strike="noStrike">
              <a:solidFill>
                <a:schemeClr val="dk1"/>
              </a:solidFill>
              <a:latin typeface="Calibri"/>
              <a:ea typeface="Calibri"/>
              <a:cs typeface="Calibri"/>
              <a:sym typeface="Calibri"/>
            </a:endParaRPr>
          </a:p>
        </p:txBody>
      </p:sp>
      <p:sp>
        <p:nvSpPr>
          <p:cNvPr id="417" name="Google Shape;417;p33"/>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a:t>
            </a:r>
            <a:r>
              <a:rPr b="0" i="0" lang="en" sz="1800" u="none" cap="none" strike="noStrike">
                <a:solidFill>
                  <a:schemeClr val="dk1"/>
                </a:solidFill>
                <a:latin typeface="Calibri"/>
                <a:ea typeface="Calibri"/>
                <a:cs typeface="Calibri"/>
                <a:sym typeface="Calibri"/>
              </a:rPr>
              <a:t>elix-turn-helix binding domain </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299085" lvl="0" marL="4572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Helix-turn-helix binding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299085" lvl="0" marL="4572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Helix-turn-helix binding domain (PhagesDB, HHPred &amp; NCBI Blast)</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35584" lvl="2" marL="10287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Helix-turn-helix binding domian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t/>
            </a:r>
            <a:endParaRPr b="0" i="0" sz="1200" u="none" cap="none" strike="noStrike">
              <a:solidFill>
                <a:schemeClr val="dk1"/>
              </a:solidFill>
              <a:latin typeface="Calibri"/>
              <a:ea typeface="Calibri"/>
              <a:cs typeface="Calibri"/>
              <a:sym typeface="Calibri"/>
            </a:endParaRPr>
          </a:p>
        </p:txBody>
      </p:sp>
      <p:sp>
        <p:nvSpPr>
          <p:cNvPr id="418" name="Google Shape;418;p33"/>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21</a:t>
            </a:r>
            <a:endParaRPr b="1" sz="1100"/>
          </a:p>
        </p:txBody>
      </p:sp>
      <p:sp>
        <p:nvSpPr>
          <p:cNvPr id="419" name="Google Shape;419;p33"/>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15,557</a:t>
            </a:r>
            <a:endParaRPr sz="1100"/>
          </a:p>
        </p:txBody>
      </p:sp>
      <p:sp>
        <p:nvSpPr>
          <p:cNvPr id="420" name="Google Shape;420;p33"/>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15,501</a:t>
            </a:r>
            <a:endParaRPr sz="1100"/>
          </a:p>
        </p:txBody>
      </p:sp>
      <p:sp>
        <p:nvSpPr>
          <p:cNvPr id="421" name="Google Shape;421;p33"/>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507bp</a:t>
            </a:r>
            <a:endParaRPr sz="1100"/>
          </a:p>
        </p:txBody>
      </p:sp>
      <p:sp>
        <p:nvSpPr>
          <p:cNvPr id="422" name="Google Shape;422;p33"/>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a:t>
            </a:r>
            <a:r>
              <a:rPr lang="en" sz="1500">
                <a:solidFill>
                  <a:schemeClr val="dk1"/>
                </a:solidFill>
                <a:latin typeface="Calibri"/>
                <a:ea typeface="Calibri"/>
                <a:cs typeface="Calibri"/>
                <a:sym typeface="Calibri"/>
              </a:rPr>
              <a:t> 15,494</a:t>
            </a:r>
            <a:endParaRPr sz="1100"/>
          </a:p>
        </p:txBody>
      </p:sp>
      <p:sp>
        <p:nvSpPr>
          <p:cNvPr id="423" name="Google Shape;423;p33"/>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15,557</a:t>
            </a:r>
            <a:endParaRPr sz="1100"/>
          </a:p>
        </p:txBody>
      </p:sp>
      <p:sp>
        <p:nvSpPr>
          <p:cNvPr id="424" name="Google Shape;424;p33"/>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Dylan</a:t>
            </a:r>
            <a:endParaRPr sz="1100"/>
          </a:p>
        </p:txBody>
      </p:sp>
      <p:sp>
        <p:nvSpPr>
          <p:cNvPr id="425" name="Google Shape;425;p33"/>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Sariah/Rylee</a:t>
            </a:r>
            <a:endParaRPr sz="1500">
              <a:solidFill>
                <a:schemeClr val="dk1"/>
              </a:solidFill>
              <a:latin typeface="Calibri"/>
              <a:ea typeface="Calibri"/>
              <a:cs typeface="Calibri"/>
              <a:sym typeface="Calibri"/>
            </a:endParaRPr>
          </a:p>
        </p:txBody>
      </p:sp>
      <p:sp>
        <p:nvSpPr>
          <p:cNvPr id="426" name="Google Shape;426;p33"/>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27" name="Google Shape;427;p33"/>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For the start site we would not use 15,494 because not only does it have less MAs but also because the gap is almost twice as large (144 bp) as the gap between genes when using 15,557 as the starting site. </a:t>
            </a:r>
            <a:endParaRPr sz="11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34"/>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22 Annotation</a:t>
            </a:r>
            <a:endParaRPr sz="4800"/>
          </a:p>
        </p:txBody>
      </p:sp>
      <p:sp>
        <p:nvSpPr>
          <p:cNvPr id="433" name="Google Shape;433;p34"/>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Yes</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but there is a large dip in the middle of it.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 good E </a:t>
            </a:r>
            <a:r>
              <a:rPr b="1" lang="en" sz="1200"/>
              <a:t>value</a:t>
            </a:r>
            <a:r>
              <a:rPr b="1" lang="en" sz="1200"/>
              <a:t> and </a:t>
            </a:r>
            <a:r>
              <a:rPr b="1" lang="en" sz="1200"/>
              <a:t>alignment.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 231</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b="1" lang="en" sz="1200"/>
              <a:t>Yes, TeddyBoy and BoomRoasted</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REV</a:t>
            </a:r>
            <a:endParaRPr b="1" sz="1200"/>
          </a:p>
        </p:txBody>
      </p:sp>
      <p:sp>
        <p:nvSpPr>
          <p:cNvPr id="434" name="Google Shape;434;p34"/>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15869</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10287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5, 80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100% alignment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all around 90% coverage</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-6.237,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lang="en" sz="1412">
                <a:solidFill>
                  <a:schemeClr val="dk1"/>
                </a:solidFill>
                <a:latin typeface="Calibri"/>
                <a:ea typeface="Calibri"/>
                <a:cs typeface="Calibri"/>
                <a:sym typeface="Calibri"/>
              </a:rPr>
              <a:t>145 gap, 15 spacing, no overlap</a:t>
            </a:r>
            <a:r>
              <a:rPr lang="en" sz="1800">
                <a:solidFill>
                  <a:schemeClr val="dk1"/>
                </a:solidFill>
                <a:latin typeface="Calibri"/>
                <a:ea typeface="Calibri"/>
                <a:cs typeface="Calibri"/>
                <a:sym typeface="Calibri"/>
              </a:rPr>
              <a:t> </a:t>
            </a:r>
            <a:endParaRPr b="0" i="0" sz="1800" u="none" cap="none" strike="noStrike">
              <a:solidFill>
                <a:schemeClr val="dk1"/>
              </a:solidFill>
              <a:latin typeface="Calibri"/>
              <a:ea typeface="Calibri"/>
              <a:cs typeface="Calibri"/>
              <a:sym typeface="Calibri"/>
            </a:endParaRPr>
          </a:p>
        </p:txBody>
      </p:sp>
      <p:sp>
        <p:nvSpPr>
          <p:cNvPr id="435" name="Google Shape;435;p34"/>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a:t>
            </a:r>
            <a:r>
              <a:rPr b="0" i="0" lang="en" sz="1500" u="none" cap="none" strike="noStrike">
                <a:solidFill>
                  <a:schemeClr val="dk1"/>
                </a:solidFill>
                <a:latin typeface="Calibri"/>
                <a:ea typeface="Calibri"/>
                <a:cs typeface="Calibri"/>
                <a:sym typeface="Calibri"/>
              </a:rPr>
              <a:t> </a:t>
            </a:r>
            <a:r>
              <a:rPr lang="en" sz="1500">
                <a:solidFill>
                  <a:schemeClr val="dk1"/>
                </a:solidFill>
                <a:latin typeface="Calibri"/>
                <a:ea typeface="Calibri"/>
                <a:cs typeface="Calibri"/>
                <a:sym typeface="Calibri"/>
              </a:rPr>
              <a:t>helix-turn-helix DNA binding domain protein</a:t>
            </a:r>
            <a:endParaRPr b="1" sz="8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4572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helix-turn-helix DNA binding domain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35584" lvl="0" marL="685800" marR="0" rtl="0" algn="l">
              <a:lnSpc>
                <a:spcPct val="90000"/>
              </a:lnSpc>
              <a:spcBef>
                <a:spcPts val="0"/>
              </a:spcBef>
              <a:spcAft>
                <a:spcPts val="0"/>
              </a:spcAft>
              <a:buClr>
                <a:schemeClr val="dk1"/>
              </a:buClr>
              <a:buSzPct val="114285"/>
              <a:buFont typeface="Calibri"/>
              <a:buChar char="-"/>
            </a:pPr>
            <a:r>
              <a:rPr lang="en" sz="1050">
                <a:solidFill>
                  <a:srgbClr val="222222"/>
                </a:solidFill>
                <a:highlight>
                  <a:srgbClr val="FFFFFF"/>
                </a:highlight>
                <a:latin typeface="Roboto"/>
                <a:ea typeface="Roboto"/>
                <a:cs typeface="Roboto"/>
                <a:sym typeface="Roboto"/>
              </a:rPr>
              <a:t>helix-turn-helix DNA binding domain protein (PhagesDB)</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endParaRPr b="1" i="0" sz="1200" u="none" cap="none" strike="noStrike">
              <a:solidFill>
                <a:schemeClr val="dk1"/>
              </a:solidFill>
              <a:latin typeface="Calibri"/>
              <a:ea typeface="Calibri"/>
              <a:cs typeface="Calibri"/>
              <a:sym typeface="Calibri"/>
            </a:endParaRPr>
          </a:p>
          <a:p>
            <a:pPr indent="-235584"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helix-turn-helix DNA binding domain protein</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rPr b="1" lang="en" sz="1200">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rPr b="1" lang="en" sz="1200">
                <a:solidFill>
                  <a:schemeClr val="dk1"/>
                </a:solidFill>
                <a:latin typeface="Calibri"/>
                <a:ea typeface="Calibri"/>
                <a:cs typeface="Calibri"/>
                <a:sym typeface="Calibri"/>
              </a:rPr>
              <a:t>	No</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rPr b="1" lang="en" sz="1200">
                <a:solidFill>
                  <a:schemeClr val="dk1"/>
                </a:solidFill>
                <a:latin typeface="Calibri"/>
                <a:ea typeface="Calibri"/>
                <a:cs typeface="Calibri"/>
                <a:sym typeface="Calibri"/>
              </a:rPr>
              <a:t>   tRNA?</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ct val="100000"/>
              <a:buFont typeface="Arial"/>
              <a:buNone/>
            </a:pPr>
            <a:r>
              <a:rPr lang="en" sz="1200">
                <a:solidFill>
                  <a:schemeClr val="dk1"/>
                </a:solidFill>
                <a:latin typeface="Calibri"/>
                <a:ea typeface="Calibri"/>
                <a:cs typeface="Calibri"/>
                <a:sym typeface="Calibri"/>
              </a:rPr>
              <a:t>	No</a:t>
            </a:r>
            <a:endParaRPr sz="1200">
              <a:solidFill>
                <a:schemeClr val="dk1"/>
              </a:solidFill>
              <a:latin typeface="Calibri"/>
              <a:ea typeface="Calibri"/>
              <a:cs typeface="Calibri"/>
              <a:sym typeface="Calibri"/>
            </a:endParaRPr>
          </a:p>
        </p:txBody>
      </p:sp>
      <p:sp>
        <p:nvSpPr>
          <p:cNvPr id="436" name="Google Shape;436;p34"/>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100"/>
              <a:t>22</a:t>
            </a:r>
            <a:endParaRPr sz="1100"/>
          </a:p>
        </p:txBody>
      </p:sp>
      <p:sp>
        <p:nvSpPr>
          <p:cNvPr id="437" name="Google Shape;437;p34"/>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15869</a:t>
            </a:r>
            <a:endParaRPr sz="1100"/>
          </a:p>
        </p:txBody>
      </p:sp>
      <p:sp>
        <p:nvSpPr>
          <p:cNvPr id="438" name="Google Shape;438;p34"/>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15639</a:t>
            </a:r>
            <a:endParaRPr sz="1100"/>
          </a:p>
        </p:txBody>
      </p:sp>
      <p:sp>
        <p:nvSpPr>
          <p:cNvPr id="439" name="Google Shape;439;p34"/>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457200" marR="0" rtl="0" algn="l">
              <a:lnSpc>
                <a:spcPct val="90000"/>
              </a:lnSpc>
              <a:spcBef>
                <a:spcPts val="800"/>
              </a:spcBef>
              <a:spcAft>
                <a:spcPts val="0"/>
              </a:spcAft>
              <a:buClr>
                <a:schemeClr val="dk1"/>
              </a:buClr>
              <a:buSzPts val="1500"/>
              <a:buFont typeface="Arial"/>
              <a:buNone/>
            </a:pPr>
            <a:r>
              <a:rPr lang="en" sz="1100"/>
              <a:t>231</a:t>
            </a:r>
            <a:endParaRPr sz="1100"/>
          </a:p>
        </p:txBody>
      </p:sp>
      <p:sp>
        <p:nvSpPr>
          <p:cNvPr id="440" name="Google Shape;440;p34"/>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15869, 4.91</a:t>
            </a:r>
            <a:endParaRPr sz="1100"/>
          </a:p>
        </p:txBody>
      </p:sp>
      <p:sp>
        <p:nvSpPr>
          <p:cNvPr id="441" name="Google Shape;441;p34"/>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15</a:t>
            </a:r>
            <a:r>
              <a:rPr lang="en" sz="1500">
                <a:solidFill>
                  <a:schemeClr val="dk1"/>
                </a:solidFill>
                <a:latin typeface="Calibri"/>
                <a:ea typeface="Calibri"/>
                <a:cs typeface="Calibri"/>
                <a:sym typeface="Calibri"/>
              </a:rPr>
              <a:t>869</a:t>
            </a:r>
            <a:r>
              <a:rPr b="0" i="0" lang="en" sz="1500" u="none" cap="none" strike="noStrike">
                <a:solidFill>
                  <a:schemeClr val="dk1"/>
                </a:solidFill>
                <a:latin typeface="Calibri"/>
                <a:ea typeface="Calibri"/>
                <a:cs typeface="Calibri"/>
                <a:sym typeface="Calibri"/>
              </a:rPr>
              <a:t>  </a:t>
            </a:r>
            <a:endParaRPr sz="1100"/>
          </a:p>
        </p:txBody>
      </p:sp>
      <p:sp>
        <p:nvSpPr>
          <p:cNvPr id="442" name="Google Shape;442;p34"/>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443" name="Google Shape;443;p34"/>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endParaRPr sz="1100"/>
          </a:p>
        </p:txBody>
      </p:sp>
      <p:sp>
        <p:nvSpPr>
          <p:cNvPr id="444" name="Google Shape;444;p34"/>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45" name="Google Shape;445;p34"/>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3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23 Annotation</a:t>
            </a:r>
            <a:endParaRPr sz="4800"/>
          </a:p>
        </p:txBody>
      </p:sp>
      <p:sp>
        <p:nvSpPr>
          <p:cNvPr id="451" name="Google Shape;451;p3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rtl="0" algn="ctr">
              <a:lnSpc>
                <a:spcPct val="90000"/>
              </a:lnSpc>
              <a:spcBef>
                <a:spcPts val="0"/>
              </a:spcBef>
              <a:spcAft>
                <a:spcPts val="0"/>
              </a:spcAft>
              <a:buClr>
                <a:schemeClr val="dk1"/>
              </a:buClr>
              <a:buSzPct val="64285"/>
              <a:buNone/>
            </a:pPr>
            <a:r>
              <a:rPr lang="en"/>
              <a:t>Is it a gene?  </a:t>
            </a:r>
            <a:endParaRPr b="1"/>
          </a:p>
          <a:p>
            <a:pPr indent="-242570" lvl="0" marL="254000" rtl="0" algn="l">
              <a:lnSpc>
                <a:spcPct val="90000"/>
              </a:lnSpc>
              <a:spcBef>
                <a:spcPts val="800"/>
              </a:spcBef>
              <a:spcAft>
                <a:spcPts val="0"/>
              </a:spcAft>
              <a:buClr>
                <a:schemeClr val="dk1"/>
              </a:buClr>
              <a:buSzPct val="100000"/>
              <a:buFont typeface="Arial"/>
              <a:buChar char="•"/>
            </a:pPr>
            <a:r>
              <a:rPr lang="en" sz="1200"/>
              <a:t>Is there coding potential based on Genemarks?</a:t>
            </a:r>
            <a:r>
              <a:rPr b="1" lang="en" sz="1200"/>
              <a:t> </a:t>
            </a:r>
            <a:endParaRPr b="1" sz="1200"/>
          </a:p>
          <a:p>
            <a:pPr indent="0" lvl="0" marL="457200" rtl="0" algn="l">
              <a:lnSpc>
                <a:spcPct val="90000"/>
              </a:lnSpc>
              <a:spcBef>
                <a:spcPts val="800"/>
              </a:spcBef>
              <a:spcAft>
                <a:spcPts val="0"/>
              </a:spcAft>
              <a:buNone/>
            </a:pPr>
            <a:r>
              <a:rPr b="1" lang="en" sz="1200"/>
              <a:t>Yes, start position begins before CP, coding potential starts very hesitant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Are there homologues based on a Blast search?</a:t>
            </a:r>
            <a:endParaRPr sz="1200"/>
          </a:p>
          <a:p>
            <a:pPr indent="0" lvl="0" marL="457200" rtl="0" algn="l">
              <a:lnSpc>
                <a:spcPct val="90000"/>
              </a:lnSpc>
              <a:spcBef>
                <a:spcPts val="800"/>
              </a:spcBef>
              <a:spcAft>
                <a:spcPts val="0"/>
              </a:spcAft>
              <a:buNone/>
            </a:pPr>
            <a:r>
              <a:rPr lang="en" sz="1200"/>
              <a:t>Yes</a:t>
            </a:r>
            <a:endParaRPr sz="1200"/>
          </a:p>
          <a:p>
            <a:pPr indent="-24257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0" lvl="0" marL="457200" rtl="0" algn="l">
              <a:lnSpc>
                <a:spcPct val="90000"/>
              </a:lnSpc>
              <a:spcBef>
                <a:spcPts val="800"/>
              </a:spcBef>
              <a:spcAft>
                <a:spcPts val="0"/>
              </a:spcAft>
              <a:buNone/>
            </a:pPr>
            <a:r>
              <a:rPr b="1" lang="en" sz="1200"/>
              <a:t>yes</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b="1" lang="en" sz="1200"/>
              <a:t>Some agree (Yubaba) some </a:t>
            </a:r>
            <a:r>
              <a:rPr b="1" lang="en" sz="1200"/>
              <a:t>disagree</a:t>
            </a:r>
            <a:r>
              <a:rPr b="1" lang="en" sz="1200"/>
              <a:t> (Minima)</a:t>
            </a:r>
            <a:endParaRPr b="1" sz="1200"/>
          </a:p>
          <a:p>
            <a:pPr indent="-242570" lvl="0" marL="254000" rtl="0" algn="l">
              <a:lnSpc>
                <a:spcPct val="90000"/>
              </a:lnSpc>
              <a:spcBef>
                <a:spcPts val="800"/>
              </a:spcBef>
              <a:spcAft>
                <a:spcPts val="0"/>
              </a:spcAft>
              <a:buSzPct val="1000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a:t>
            </a:r>
            <a:endParaRPr b="1" sz="1200"/>
          </a:p>
        </p:txBody>
      </p:sp>
      <p:sp>
        <p:nvSpPr>
          <p:cNvPr id="452" name="Google Shape;452;p3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lang="en" sz="1800">
                <a:solidFill>
                  <a:schemeClr val="dk1"/>
                </a:solidFill>
                <a:latin typeface="Calibri"/>
                <a:ea typeface="Calibri"/>
                <a:cs typeface="Calibri"/>
                <a:sym typeface="Calibri"/>
              </a:rPr>
              <a:t>16378</a:t>
            </a:r>
            <a:r>
              <a:rPr b="0" i="0" lang="en" sz="1800" u="none" cap="none" strike="noStrike">
                <a:solidFill>
                  <a:schemeClr val="dk1"/>
                </a:solidFill>
                <a:latin typeface="Calibri"/>
                <a:ea typeface="Calibri"/>
                <a:cs typeface="Calibri"/>
                <a:sym typeface="Calibri"/>
              </a:rPr>
              <a:t> </a:t>
            </a:r>
            <a:endParaRPr b="1" sz="1100">
              <a:latin typeface="Calibri"/>
              <a:ea typeface="Calibri"/>
              <a:cs typeface="Calibri"/>
              <a:sym typeface="Calibri"/>
            </a:endParaRPr>
          </a:p>
          <a:p>
            <a:pPr indent="0" lvl="0" marL="0" marR="0" rtl="0" algn="ctr">
              <a:lnSpc>
                <a:spcPct val="90000"/>
              </a:lnSpc>
              <a:spcBef>
                <a:spcPts val="0"/>
              </a:spcBef>
              <a:spcAft>
                <a:spcPts val="0"/>
              </a:spcAft>
              <a:buClr>
                <a:schemeClr val="dk1"/>
              </a:buClr>
              <a:buSzPct val="150000"/>
              <a:buFont typeface="Arial"/>
              <a:buNone/>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a:t>
            </a:r>
            <a:endParaRPr b="1" sz="1200">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ct val="150000"/>
              <a:buFont typeface="Arial"/>
              <a:buNone/>
            </a:pPr>
            <a:r>
              <a:rPr b="1" lang="en" sz="1200">
                <a:solidFill>
                  <a:schemeClr val="dk1"/>
                </a:solidFill>
                <a:latin typeface="Calibri"/>
                <a:ea typeface="Calibri"/>
                <a:cs typeface="Calibri"/>
                <a:sym typeface="Calibri"/>
              </a:rPr>
              <a:t>Start @16378 has 58 MA's, no other starts with MA</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no</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Yes, two with 100, one with 99+</a:t>
            </a:r>
            <a:endParaRPr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Z = 1.983, no higher 	-5.399</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 </a:t>
            </a:r>
            <a:r>
              <a:rPr b="1" lang="en" sz="1200">
                <a:solidFill>
                  <a:schemeClr val="dk1"/>
                </a:solidFill>
                <a:latin typeface="Calibri"/>
                <a:ea typeface="Calibri"/>
                <a:cs typeface="Calibri"/>
                <a:sym typeface="Calibri"/>
              </a:rPr>
              <a:t>508	Spacer = 8</a:t>
            </a:r>
            <a:endParaRPr b="1" sz="1200">
              <a:solidFill>
                <a:schemeClr val="dk1"/>
              </a:solidFill>
              <a:latin typeface="Calibri"/>
              <a:ea typeface="Calibri"/>
              <a:cs typeface="Calibri"/>
              <a:sym typeface="Calibri"/>
            </a:endParaRPr>
          </a:p>
        </p:txBody>
      </p:sp>
      <p:sp>
        <p:nvSpPr>
          <p:cNvPr id="453" name="Google Shape;453;p3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lang="en" sz="1800">
                <a:solidFill>
                  <a:schemeClr val="dk1"/>
                </a:solidFill>
                <a:latin typeface="Calibri"/>
                <a:ea typeface="Calibri"/>
                <a:cs typeface="Calibri"/>
                <a:sym typeface="Calibri"/>
              </a:rPr>
              <a:t>Hypothetical 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NCBI hypothetical function</a:t>
            </a:r>
            <a:endParaRPr b="1" sz="1200">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phagesDB 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t/>
            </a:r>
            <a:endParaRPr b="1" sz="1200">
              <a:solidFill>
                <a:schemeClr val="dk1"/>
              </a:solidFill>
              <a:latin typeface="Calibri"/>
              <a:ea typeface="Calibri"/>
              <a:cs typeface="Calibri"/>
              <a:sym typeface="Calibri"/>
            </a:endParaRPr>
          </a:p>
          <a:p>
            <a:pPr indent="-304800" lvl="0" marL="4572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 </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 </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54" name="Google Shape;454;p3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23</a:t>
            </a:r>
            <a:endParaRPr sz="1100"/>
          </a:p>
        </p:txBody>
      </p:sp>
      <p:sp>
        <p:nvSpPr>
          <p:cNvPr id="455" name="Google Shape;455;p3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16378</a:t>
            </a:r>
            <a:endParaRPr sz="1100"/>
          </a:p>
        </p:txBody>
      </p:sp>
      <p:sp>
        <p:nvSpPr>
          <p:cNvPr id="456" name="Google Shape;456;p3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16764</a:t>
            </a:r>
            <a:endParaRPr sz="1100"/>
          </a:p>
        </p:txBody>
      </p:sp>
      <p:sp>
        <p:nvSpPr>
          <p:cNvPr id="457" name="Google Shape;457;p3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387</a:t>
            </a:r>
            <a:endParaRPr sz="1100"/>
          </a:p>
        </p:txBody>
      </p:sp>
      <p:sp>
        <p:nvSpPr>
          <p:cNvPr id="458" name="Google Shape;458;p3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16378, 4.7</a:t>
            </a:r>
            <a:endParaRPr sz="1100"/>
          </a:p>
        </p:txBody>
      </p:sp>
      <p:sp>
        <p:nvSpPr>
          <p:cNvPr id="459" name="Google Shape;459;p3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16582</a:t>
            </a:r>
            <a:endParaRPr sz="1100"/>
          </a:p>
        </p:txBody>
      </p:sp>
      <p:sp>
        <p:nvSpPr>
          <p:cNvPr id="460" name="Google Shape;460;p3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Emily</a:t>
            </a:r>
            <a:endParaRPr sz="1100"/>
          </a:p>
        </p:txBody>
      </p:sp>
      <p:sp>
        <p:nvSpPr>
          <p:cNvPr id="461" name="Google Shape;461;p35"/>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Omer</a:t>
            </a:r>
            <a:endParaRPr sz="1100"/>
          </a:p>
        </p:txBody>
      </p:sp>
      <p:sp>
        <p:nvSpPr>
          <p:cNvPr id="462" name="Google Shape;462;p3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63" name="Google Shape;463;p3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3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24 Annotation</a:t>
            </a:r>
            <a:endParaRPr sz="4800"/>
          </a:p>
        </p:txBody>
      </p:sp>
      <p:sp>
        <p:nvSpPr>
          <p:cNvPr id="469" name="Google Shape;469;p3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0" lvl="0" marL="0" rtl="0" algn="l">
              <a:lnSpc>
                <a:spcPct val="90000"/>
              </a:lnSpc>
              <a:spcBef>
                <a:spcPts val="800"/>
              </a:spcBef>
              <a:spcAft>
                <a:spcPts val="0"/>
              </a:spcAft>
              <a:buNone/>
            </a:pPr>
            <a:r>
              <a:rPr b="1" lang="en" sz="1200"/>
              <a:t>	      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470" name="Google Shape;470;p3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0" lvl="0" marL="10287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11 @16854 has 3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-6.171 z- score 0.964,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0" lvl="0" marL="1028700" marR="0" rtl="0" algn="l">
              <a:lnSpc>
                <a:spcPct val="90000"/>
              </a:lnSpc>
              <a:spcBef>
                <a:spcPts val="800"/>
              </a:spcBef>
              <a:spcAft>
                <a:spcPts val="0"/>
              </a:spcAft>
              <a:buNone/>
            </a:pPr>
            <a:r>
              <a:rPr lang="en" sz="1800">
                <a:solidFill>
                  <a:schemeClr val="dk1"/>
                </a:solidFill>
                <a:latin typeface="Calibri"/>
                <a:ea typeface="Calibri"/>
                <a:cs typeface="Calibri"/>
                <a:sym typeface="Calibri"/>
              </a:rPr>
              <a:t>89 gap is higher than it should be, 13 spacer</a:t>
            </a:r>
            <a:endParaRPr b="0" i="0" sz="1800" u="none" cap="none" strike="noStrike">
              <a:solidFill>
                <a:schemeClr val="dk1"/>
              </a:solidFill>
              <a:latin typeface="Calibri"/>
              <a:ea typeface="Calibri"/>
              <a:cs typeface="Calibri"/>
              <a:sym typeface="Calibri"/>
            </a:endParaRPr>
          </a:p>
        </p:txBody>
      </p:sp>
      <p:sp>
        <p:nvSpPr>
          <p:cNvPr id="471" name="Google Shape;471;p3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Helix-turn-helix DNA binding domain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304800" lvl="0" marL="45720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Helix-turn-helix DNA binding domain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Helix-turn-helix DNA binding domain protein</a:t>
            </a:r>
            <a:endParaRPr b="1" sz="1200">
              <a:solidFill>
                <a:schemeClr val="dk1"/>
              </a:solidFill>
              <a:latin typeface="Calibri"/>
              <a:ea typeface="Calibri"/>
              <a:cs typeface="Calibri"/>
              <a:sym typeface="Calibri"/>
            </a:endParaRPr>
          </a:p>
          <a:p>
            <a:pPr indent="-241300" lvl="0" marL="102870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241300" lvl="0" marL="102870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p:txBody>
      </p:sp>
      <p:sp>
        <p:nvSpPr>
          <p:cNvPr id="472" name="Google Shape;472;p3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100"/>
              <a:t>24</a:t>
            </a:r>
            <a:endParaRPr sz="1100"/>
          </a:p>
        </p:txBody>
      </p:sp>
      <p:sp>
        <p:nvSpPr>
          <p:cNvPr id="473" name="Google Shape;473;p3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16854</a:t>
            </a:r>
            <a:endParaRPr sz="1100"/>
          </a:p>
        </p:txBody>
      </p:sp>
      <p:sp>
        <p:nvSpPr>
          <p:cNvPr id="474" name="Google Shape;474;p3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17072</a:t>
            </a:r>
            <a:endParaRPr sz="1100"/>
          </a:p>
        </p:txBody>
      </p:sp>
      <p:sp>
        <p:nvSpPr>
          <p:cNvPr id="475" name="Google Shape;475;p3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l">
              <a:lnSpc>
                <a:spcPct val="90000"/>
              </a:lnSpc>
              <a:spcBef>
                <a:spcPts val="800"/>
              </a:spcBef>
              <a:spcAft>
                <a:spcPts val="0"/>
              </a:spcAft>
              <a:buClr>
                <a:schemeClr val="dk1"/>
              </a:buClr>
              <a:buSzPts val="1500"/>
              <a:buFont typeface="Arial"/>
              <a:buNone/>
            </a:pPr>
            <a:r>
              <a:rPr lang="en" sz="1100"/>
              <a:t>219</a:t>
            </a:r>
            <a:endParaRPr sz="1100"/>
          </a:p>
        </p:txBody>
      </p:sp>
      <p:sp>
        <p:nvSpPr>
          <p:cNvPr id="476" name="Google Shape;476;p36"/>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16854</a:t>
            </a:r>
            <a:r>
              <a:rPr lang="en" sz="1500">
                <a:solidFill>
                  <a:schemeClr val="dk1"/>
                </a:solidFill>
                <a:latin typeface="Calibri"/>
                <a:ea typeface="Calibri"/>
                <a:cs typeface="Calibri"/>
                <a:sym typeface="Calibri"/>
              </a:rPr>
              <a:t>, 11.03</a:t>
            </a:r>
            <a:endParaRPr sz="1100"/>
          </a:p>
        </p:txBody>
      </p:sp>
      <p:sp>
        <p:nvSpPr>
          <p:cNvPr id="477" name="Google Shape;477;p3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16863</a:t>
            </a:r>
            <a:endParaRPr sz="1100"/>
          </a:p>
        </p:txBody>
      </p:sp>
      <p:sp>
        <p:nvSpPr>
          <p:cNvPr id="478" name="Google Shape;478;p3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Paige</a:t>
            </a:r>
            <a:endParaRPr sz="1100"/>
          </a:p>
        </p:txBody>
      </p:sp>
      <p:sp>
        <p:nvSpPr>
          <p:cNvPr id="479" name="Google Shape;479;p36"/>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All checks out other than gap anomaly </a:t>
            </a:r>
            <a:r>
              <a:rPr b="0" i="0" lang="en" sz="1500" u="none" cap="none" strike="noStrike">
                <a:solidFill>
                  <a:schemeClr val="dk1"/>
                </a:solidFill>
                <a:latin typeface="Calibri"/>
                <a:ea typeface="Calibri"/>
                <a:cs typeface="Calibri"/>
                <a:sym typeface="Calibri"/>
              </a:rPr>
              <a:t> </a:t>
            </a:r>
            <a:endParaRPr sz="1100"/>
          </a:p>
        </p:txBody>
      </p:sp>
      <p:sp>
        <p:nvSpPr>
          <p:cNvPr id="480" name="Google Shape;480;p3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81" name="Google Shape;481;p3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Gap is larger than 50</a:t>
            </a:r>
            <a:r>
              <a:rPr lang="en">
                <a:solidFill>
                  <a:schemeClr val="dk1"/>
                </a:solidFill>
                <a:latin typeface="Calibri"/>
                <a:ea typeface="Calibri"/>
                <a:cs typeface="Calibri"/>
                <a:sym typeface="Calibri"/>
              </a:rPr>
              <a:t>, which could be a problem. I reviewed it and I think it is fine, but it may need further review to make sure.</a:t>
            </a:r>
            <a:endParaRPr sz="11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3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2900"/>
              <a:t>Gene 25 Annotation</a:t>
            </a:r>
            <a:endParaRPr sz="2900"/>
          </a:p>
        </p:txBody>
      </p:sp>
      <p:sp>
        <p:nvSpPr>
          <p:cNvPr id="487" name="Google Shape;487;p3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0" lvl="0" marL="457200" rtl="0" algn="l">
              <a:lnSpc>
                <a:spcPct val="90000"/>
              </a:lnSpc>
              <a:spcBef>
                <a:spcPts val="800"/>
              </a:spcBef>
              <a:spcAft>
                <a:spcPts val="0"/>
              </a:spcAft>
              <a:buNone/>
            </a:pPr>
            <a:r>
              <a:rPr b="1" lang="en" sz="1200"/>
              <a:t>Y</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b="1" lang="en" sz="1200"/>
              <a:t>Y</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488" name="Google Shape;488;p3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21 @ 17069  has 81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 BoomRoasted</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-4.502, 1.796, Y</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66666"/>
              <a:buFont typeface="Calibri"/>
              <a:buChar char="-"/>
            </a:pPr>
            <a:r>
              <a:rPr lang="en" sz="1800">
                <a:solidFill>
                  <a:schemeClr val="dk1"/>
                </a:solidFill>
                <a:latin typeface="Calibri"/>
                <a:ea typeface="Calibri"/>
                <a:cs typeface="Calibri"/>
                <a:sym typeface="Calibri"/>
              </a:rPr>
              <a:t>Overlap 4, 15 spacer</a:t>
            </a:r>
            <a:endParaRPr b="0" i="0" sz="1800" u="none" cap="none" strike="noStrike">
              <a:solidFill>
                <a:schemeClr val="dk1"/>
              </a:solidFill>
              <a:latin typeface="Calibri"/>
              <a:ea typeface="Calibri"/>
              <a:cs typeface="Calibri"/>
              <a:sym typeface="Calibri"/>
            </a:endParaRPr>
          </a:p>
        </p:txBody>
      </p:sp>
      <p:sp>
        <p:nvSpPr>
          <p:cNvPr id="489" name="Google Shape;489;p3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HNH endonuclease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HNH endonuclease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High E-value, unreliable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490" name="Google Shape;490;p3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25</a:t>
            </a:r>
            <a:endParaRPr b="1" sz="1100"/>
          </a:p>
        </p:txBody>
      </p:sp>
      <p:sp>
        <p:nvSpPr>
          <p:cNvPr id="491" name="Google Shape;491;p3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17069</a:t>
            </a:r>
            <a:endParaRPr sz="1100"/>
          </a:p>
        </p:txBody>
      </p:sp>
      <p:sp>
        <p:nvSpPr>
          <p:cNvPr id="492" name="Google Shape;492;p3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17368</a:t>
            </a:r>
            <a:endParaRPr sz="1100"/>
          </a:p>
        </p:txBody>
      </p:sp>
      <p:sp>
        <p:nvSpPr>
          <p:cNvPr id="493" name="Google Shape;493;p3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300</a:t>
            </a:r>
            <a:endParaRPr sz="1100"/>
          </a:p>
        </p:txBody>
      </p:sp>
      <p:sp>
        <p:nvSpPr>
          <p:cNvPr id="494" name="Google Shape;494;p3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17069, 5.76</a:t>
            </a:r>
            <a:r>
              <a:rPr lang="en" sz="1500">
                <a:solidFill>
                  <a:schemeClr val="dk1"/>
                </a:solidFill>
                <a:latin typeface="Calibri"/>
                <a:ea typeface="Calibri"/>
                <a:cs typeface="Calibri"/>
                <a:sym typeface="Calibri"/>
              </a:rPr>
              <a:t> </a:t>
            </a:r>
            <a:endParaRPr sz="1100"/>
          </a:p>
        </p:txBody>
      </p:sp>
      <p:sp>
        <p:nvSpPr>
          <p:cNvPr id="495" name="Google Shape;495;p3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17069</a:t>
            </a:r>
            <a:endParaRPr sz="1100"/>
          </a:p>
        </p:txBody>
      </p:sp>
      <p:sp>
        <p:nvSpPr>
          <p:cNvPr id="496" name="Google Shape;496;p3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Paige</a:t>
            </a:r>
            <a:endParaRPr sz="1100"/>
          </a:p>
        </p:txBody>
      </p:sp>
      <p:sp>
        <p:nvSpPr>
          <p:cNvPr id="497" name="Google Shape;497;p37"/>
          <p:cNvSpPr txBox="1"/>
          <p:nvPr/>
        </p:nvSpPr>
        <p:spPr>
          <a:xfrm>
            <a:off x="1914590" y="84920"/>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Scott</a:t>
            </a:r>
            <a:endParaRPr sz="1100"/>
          </a:p>
        </p:txBody>
      </p:sp>
      <p:sp>
        <p:nvSpPr>
          <p:cNvPr id="498" name="Google Shape;498;p3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499" name="Google Shape;499;p3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DNA repa</a:t>
            </a:r>
            <a:r>
              <a:rPr lang="en">
                <a:solidFill>
                  <a:schemeClr val="dk1"/>
                </a:solidFill>
                <a:latin typeface="Calibri"/>
                <a:ea typeface="Calibri"/>
                <a:cs typeface="Calibri"/>
                <a:sym typeface="Calibri"/>
              </a:rPr>
              <a:t>ir</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5"/>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Clr>
                <a:schemeClr val="dk1"/>
              </a:buClr>
              <a:buSzPts val="3300"/>
              <a:buFont typeface="Calibri"/>
              <a:buNone/>
            </a:pPr>
            <a:r>
              <a:rPr lang="en" sz="3100"/>
              <a:t>Gene 3 Annotation</a:t>
            </a:r>
            <a:endParaRPr sz="5000"/>
          </a:p>
        </p:txBody>
      </p:sp>
      <p:sp>
        <p:nvSpPr>
          <p:cNvPr id="91" name="Google Shape;91;p15"/>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rtl="0" algn="ctr">
              <a:lnSpc>
                <a:spcPct val="90000"/>
              </a:lnSpc>
              <a:spcBef>
                <a:spcPts val="0"/>
              </a:spcBef>
              <a:spcAft>
                <a:spcPts val="0"/>
              </a:spcAft>
              <a:buClr>
                <a:schemeClr val="dk1"/>
              </a:buClr>
              <a:buSzPct val="64285"/>
              <a:buNone/>
            </a:pPr>
            <a:r>
              <a:rPr lang="en"/>
              <a:t>Is it a gene? </a:t>
            </a:r>
            <a:r>
              <a:rPr b="1" lang="en"/>
              <a:t>Yes</a:t>
            </a:r>
            <a:endParaRPr b="1"/>
          </a:p>
          <a:p>
            <a:pPr indent="-242570"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29869" lvl="0" marL="685800" rtl="0" algn="l">
              <a:lnSpc>
                <a:spcPct val="90000"/>
              </a:lnSpc>
              <a:spcBef>
                <a:spcPts val="0"/>
              </a:spcBef>
              <a:spcAft>
                <a:spcPts val="0"/>
              </a:spcAft>
              <a:buSzPct val="100000"/>
              <a:buChar char="-"/>
            </a:pPr>
            <a:r>
              <a:rPr b="1" lang="en" sz="1200"/>
              <a:t>Yes, there is good coding potential with little dips. The biggest dip starts at the very beginning but doesn’t reach past the midline. There are none that go past the midline.</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229869" lvl="0" marL="685800" rtl="0" algn="l">
              <a:lnSpc>
                <a:spcPct val="90000"/>
              </a:lnSpc>
              <a:spcBef>
                <a:spcPts val="0"/>
              </a:spcBef>
              <a:spcAft>
                <a:spcPts val="0"/>
              </a:spcAft>
              <a:buSzPct val="100000"/>
              <a:buChar char="-"/>
            </a:pPr>
            <a:r>
              <a:rPr b="1" lang="en" sz="1200"/>
              <a:t>Yes, DNAmaster shows many homologues. Although, they are all listed as hypothetical proteins</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29869" lvl="0" marL="685800" rtl="0" algn="l">
              <a:lnSpc>
                <a:spcPct val="90000"/>
              </a:lnSpc>
              <a:spcBef>
                <a:spcPts val="0"/>
              </a:spcBef>
              <a:spcAft>
                <a:spcPts val="0"/>
              </a:spcAft>
              <a:buSzPct val="100000"/>
              <a:buChar char="-"/>
            </a:pPr>
            <a:r>
              <a:rPr b="1" lang="en" sz="1200"/>
              <a:t>Yes</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29869" lvl="0" marL="685800" rtl="0" algn="l">
              <a:lnSpc>
                <a:spcPct val="90000"/>
              </a:lnSpc>
              <a:spcBef>
                <a:spcPts val="0"/>
              </a:spcBef>
              <a:spcAft>
                <a:spcPts val="0"/>
              </a:spcAft>
              <a:buSzPct val="100000"/>
              <a:buChar char="-"/>
            </a:pPr>
            <a:r>
              <a:rPr b="1" lang="en" sz="1200"/>
              <a:t>Yes</a:t>
            </a:r>
            <a:endParaRPr b="1" sz="1200"/>
          </a:p>
          <a:p>
            <a:pPr indent="-242570" lvl="0" marL="254000" rtl="0" algn="l">
              <a:lnSpc>
                <a:spcPct val="90000"/>
              </a:lnSpc>
              <a:spcBef>
                <a:spcPts val="800"/>
              </a:spcBef>
              <a:spcAft>
                <a:spcPts val="0"/>
              </a:spcAft>
              <a:buSzPct val="100000"/>
              <a:buChar char="•"/>
            </a:pPr>
            <a:r>
              <a:rPr lang="en" sz="1200"/>
              <a:t>Direction: (</a:t>
            </a:r>
            <a:r>
              <a:rPr b="1" lang="en" sz="1200"/>
              <a:t>Fwd/Rev)</a:t>
            </a:r>
            <a:endParaRPr b="1" sz="1200"/>
          </a:p>
          <a:p>
            <a:pPr indent="-229869" lvl="0" marL="685800" rtl="0" algn="l">
              <a:lnSpc>
                <a:spcPct val="90000"/>
              </a:lnSpc>
              <a:spcBef>
                <a:spcPts val="0"/>
              </a:spcBef>
              <a:spcAft>
                <a:spcPts val="0"/>
              </a:spcAft>
              <a:buSzPct val="100000"/>
              <a:buChar char="-"/>
            </a:pPr>
            <a:r>
              <a:rPr b="1" lang="en" sz="1200"/>
              <a:t>Fwd</a:t>
            </a:r>
            <a:endParaRPr b="1" sz="1200"/>
          </a:p>
        </p:txBody>
      </p:sp>
      <p:sp>
        <p:nvSpPr>
          <p:cNvPr id="92" name="Google Shape;92;p15"/>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b="1" lang="en" sz="1800">
                <a:solidFill>
                  <a:schemeClr val="dk1"/>
                </a:solidFill>
                <a:latin typeface="Calibri"/>
                <a:ea typeface="Calibri"/>
                <a:cs typeface="Calibri"/>
                <a:sym typeface="Calibri"/>
              </a:rPr>
              <a:t>1125</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114 MA’s at 1125 and 4 MA’s at 1131</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8440"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Z score of 2.083, there are however they create larger gaps</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2089" lvl="0" marL="685800" marR="0" rtl="0" algn="l">
              <a:lnSpc>
                <a:spcPct val="90000"/>
              </a:lnSpc>
              <a:spcBef>
                <a:spcPts val="0"/>
              </a:spcBef>
              <a:spcAft>
                <a:spcPts val="0"/>
              </a:spcAft>
              <a:buClr>
                <a:schemeClr val="dk1"/>
              </a:buClr>
              <a:buSzPct val="63793"/>
              <a:buFont typeface="Calibri"/>
              <a:buChar char="-"/>
            </a:pPr>
            <a:r>
              <a:rPr lang="en" sz="1657">
                <a:solidFill>
                  <a:schemeClr val="dk1"/>
                </a:solidFill>
                <a:latin typeface="Calibri"/>
                <a:ea typeface="Calibri"/>
                <a:cs typeface="Calibri"/>
                <a:sym typeface="Calibri"/>
              </a:rPr>
              <a:t>4 BP gap between gene 2 and 3 and 231 bp gap between 3 and 4</a:t>
            </a:r>
            <a:endParaRPr b="0" i="0" sz="1657" u="none" cap="none" strike="noStrike">
              <a:solidFill>
                <a:schemeClr val="dk1"/>
              </a:solidFill>
              <a:latin typeface="Calibri"/>
              <a:ea typeface="Calibri"/>
              <a:cs typeface="Calibri"/>
              <a:sym typeface="Calibri"/>
            </a:endParaRPr>
          </a:p>
        </p:txBody>
      </p:sp>
      <p:sp>
        <p:nvSpPr>
          <p:cNvPr id="93" name="Google Shape;93;p15"/>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lang="en" sz="1000">
                <a:solidFill>
                  <a:schemeClr val="dk1"/>
                </a:solidFill>
                <a:highlight>
                  <a:srgbClr val="FFFFFF"/>
                </a:highlight>
              </a:rPr>
              <a:t>Terminase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lang="en" sz="1000">
                <a:solidFill>
                  <a:schemeClr val="dk1"/>
                </a:solidFill>
                <a:highlight>
                  <a:srgbClr val="FFFFFF"/>
                </a:highlight>
              </a:rPr>
              <a:t>Terminase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lang="en" sz="1000">
                <a:solidFill>
                  <a:schemeClr val="dk1"/>
                </a:solidFill>
                <a:highlight>
                  <a:srgbClr val="FFFFFF"/>
                </a:highlight>
              </a:rPr>
              <a:t>Terminase</a:t>
            </a:r>
            <a:endParaRPr b="0" i="0" sz="1200" u="none" cap="none" strike="noStrike">
              <a:solidFill>
                <a:schemeClr val="dk1"/>
              </a:solidFill>
              <a:latin typeface="Calibri"/>
              <a:ea typeface="Calibri"/>
              <a:cs typeface="Calibri"/>
              <a:sym typeface="Calibri"/>
            </a:endParaRPr>
          </a:p>
        </p:txBody>
      </p:sp>
      <p:sp>
        <p:nvSpPr>
          <p:cNvPr id="94" name="Google Shape;94;p15"/>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3</a:t>
            </a:r>
            <a:endParaRPr sz="1100"/>
          </a:p>
        </p:txBody>
      </p:sp>
      <p:sp>
        <p:nvSpPr>
          <p:cNvPr id="95" name="Google Shape;95;p15"/>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1125</a:t>
            </a:r>
            <a:endParaRPr sz="1100"/>
          </a:p>
        </p:txBody>
      </p:sp>
      <p:sp>
        <p:nvSpPr>
          <p:cNvPr id="96" name="Google Shape;96;p15"/>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2585</a:t>
            </a:r>
            <a:endParaRPr sz="1100"/>
          </a:p>
        </p:txBody>
      </p:sp>
      <p:sp>
        <p:nvSpPr>
          <p:cNvPr id="97" name="Google Shape;97;p15"/>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250">
                <a:solidFill>
                  <a:srgbClr val="222222"/>
                </a:solidFill>
                <a:highlight>
                  <a:srgbClr val="FFFFFF"/>
                </a:highlight>
                <a:latin typeface="Roboto"/>
                <a:ea typeface="Roboto"/>
                <a:cs typeface="Roboto"/>
                <a:sym typeface="Roboto"/>
              </a:rPr>
              <a:t>1461</a:t>
            </a:r>
            <a:endParaRPr sz="1300"/>
          </a:p>
        </p:txBody>
      </p:sp>
      <p:sp>
        <p:nvSpPr>
          <p:cNvPr id="98" name="Google Shape;98;p15"/>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1125</a:t>
            </a:r>
            <a:r>
              <a:rPr b="1" i="0" lang="en" sz="1500" u="none" cap="none" strike="noStrike">
                <a:solidFill>
                  <a:schemeClr val="dk1"/>
                </a:solidFill>
                <a:latin typeface="Calibri"/>
                <a:ea typeface="Calibri"/>
                <a:cs typeface="Calibri"/>
                <a:sym typeface="Calibri"/>
              </a:rPr>
              <a:t>,  </a:t>
            </a:r>
            <a:r>
              <a:rPr b="1" lang="en" sz="1500">
                <a:solidFill>
                  <a:schemeClr val="dk1"/>
                </a:solidFill>
                <a:latin typeface="Calibri"/>
                <a:ea typeface="Calibri"/>
                <a:cs typeface="Calibri"/>
                <a:sym typeface="Calibri"/>
              </a:rPr>
              <a:t>10.67</a:t>
            </a:r>
            <a:endParaRPr sz="1100"/>
          </a:p>
        </p:txBody>
      </p:sp>
      <p:sp>
        <p:nvSpPr>
          <p:cNvPr id="99" name="Google Shape;99;p15"/>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1125</a:t>
            </a:r>
            <a:endParaRPr sz="1100"/>
          </a:p>
        </p:txBody>
      </p:sp>
      <p:sp>
        <p:nvSpPr>
          <p:cNvPr id="100" name="Google Shape;100;p15"/>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Dylan/Omer</a:t>
            </a:r>
            <a:r>
              <a:rPr b="0" i="0" lang="en" sz="1500" u="none" cap="none" strike="noStrike">
                <a:solidFill>
                  <a:schemeClr val="dk1"/>
                </a:solidFill>
                <a:latin typeface="Calibri"/>
                <a:ea typeface="Calibri"/>
                <a:cs typeface="Calibri"/>
                <a:sym typeface="Calibri"/>
              </a:rPr>
              <a:t> </a:t>
            </a:r>
            <a:endParaRPr sz="1100"/>
          </a:p>
        </p:txBody>
      </p:sp>
      <p:sp>
        <p:nvSpPr>
          <p:cNvPr id="101" name="Google Shape;101;p15"/>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Brea </a:t>
            </a:r>
            <a:endParaRPr sz="1100"/>
          </a:p>
        </p:txBody>
      </p:sp>
      <p:sp>
        <p:nvSpPr>
          <p:cNvPr id="102" name="Google Shape;102;p15"/>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03" name="Google Shape;103;p15"/>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100"/>
              <a:t>Gene 4 Annotation</a:t>
            </a:r>
            <a:endParaRPr sz="5000"/>
          </a:p>
        </p:txBody>
      </p:sp>
      <p:sp>
        <p:nvSpPr>
          <p:cNvPr id="109" name="Google Shape;109;p16"/>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rtl="0" algn="ctr">
              <a:lnSpc>
                <a:spcPct val="90000"/>
              </a:lnSpc>
              <a:spcBef>
                <a:spcPts val="0"/>
              </a:spcBef>
              <a:spcAft>
                <a:spcPts val="0"/>
              </a:spcAft>
              <a:buClr>
                <a:schemeClr val="dk1"/>
              </a:buClr>
              <a:buSzPts val="1800"/>
              <a:buNone/>
            </a:pPr>
            <a:r>
              <a:rPr lang="en"/>
              <a:t>Is it a gene? </a:t>
            </a:r>
            <a:endParaRPr b="1"/>
          </a:p>
          <a:p>
            <a:pPr indent="-254000" lvl="0" marL="254000" rtl="0" algn="l">
              <a:lnSpc>
                <a:spcPct val="90000"/>
              </a:lnSpc>
              <a:spcBef>
                <a:spcPts val="800"/>
              </a:spcBef>
              <a:spcAft>
                <a:spcPts val="0"/>
              </a:spcAft>
              <a:buClr>
                <a:schemeClr val="dk1"/>
              </a:buClr>
              <a:buSzPts val="1200"/>
              <a:buFont typeface="Arial"/>
              <a:buChar char="•"/>
            </a:pPr>
            <a:r>
              <a:rPr lang="en" sz="1200"/>
              <a:t>Is there coding potential based on Genemarks? </a:t>
            </a:r>
            <a:r>
              <a:rPr b="1" lang="en" sz="1200"/>
              <a:t>(Y/N and description).</a:t>
            </a:r>
            <a:endParaRPr b="1" sz="1200"/>
          </a:p>
          <a:p>
            <a:pPr indent="-241300" lvl="0" marL="685800" rtl="0" algn="l">
              <a:lnSpc>
                <a:spcPct val="90000"/>
              </a:lnSpc>
              <a:spcBef>
                <a:spcPts val="0"/>
              </a:spcBef>
              <a:spcAft>
                <a:spcPts val="0"/>
              </a:spcAft>
              <a:buSzPts val="1200"/>
              <a:buChar char="-"/>
            </a:pPr>
            <a:r>
              <a:rPr b="1" lang="en" sz="1200"/>
              <a:t>Yes, there is good coding potential </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Are there homologues based on a Blast search? </a:t>
            </a:r>
            <a:r>
              <a:rPr b="1" lang="en" sz="1200"/>
              <a:t>(Answer)</a:t>
            </a:r>
            <a:endParaRPr b="1" sz="1200"/>
          </a:p>
          <a:p>
            <a:pPr indent="-241300" lvl="0" marL="685800" rtl="0" algn="l">
              <a:lnSpc>
                <a:spcPct val="90000"/>
              </a:lnSpc>
              <a:spcBef>
                <a:spcPts val="0"/>
              </a:spcBef>
              <a:spcAft>
                <a:spcPts val="0"/>
              </a:spcAft>
              <a:buSzPts val="1200"/>
              <a:buChar char="-"/>
            </a:pPr>
            <a:r>
              <a:rPr b="1" lang="en" sz="1200"/>
              <a:t>Yes, DNA master shows homologs listed as portal proteins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Is it above 120 bp </a:t>
            </a:r>
            <a:r>
              <a:rPr b="1" lang="en" sz="1200"/>
              <a:t>(Y/N)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Clr>
                <a:schemeClr val="dk1"/>
              </a:buClr>
              <a:buSzPts val="1200"/>
              <a:buFont typeface="Arial"/>
              <a:buChar char="•"/>
            </a:pPr>
            <a:r>
              <a:rPr lang="en" sz="1200"/>
              <a:t>Do other related phages agree (Phamerator)</a:t>
            </a:r>
            <a:r>
              <a:rPr b="1" lang="en" sz="1200"/>
              <a:t> (Y/N)</a:t>
            </a:r>
            <a:endParaRPr b="1" sz="1200"/>
          </a:p>
          <a:p>
            <a:pPr indent="-241300" lvl="0" marL="685800" rtl="0" algn="l">
              <a:lnSpc>
                <a:spcPct val="90000"/>
              </a:lnSpc>
              <a:spcBef>
                <a:spcPts val="0"/>
              </a:spcBef>
              <a:spcAft>
                <a:spcPts val="0"/>
              </a:spcAft>
              <a:buSzPts val="1200"/>
              <a:buChar char="-"/>
            </a:pPr>
            <a:r>
              <a:rPr b="1" lang="en" sz="1200"/>
              <a:t>Yes</a:t>
            </a:r>
            <a:endParaRPr b="1" sz="1200"/>
          </a:p>
          <a:p>
            <a:pPr indent="-254000" lvl="0" marL="254000" rtl="0" algn="l">
              <a:lnSpc>
                <a:spcPct val="90000"/>
              </a:lnSpc>
              <a:spcBef>
                <a:spcPts val="800"/>
              </a:spcBef>
              <a:spcAft>
                <a:spcPts val="0"/>
              </a:spcAft>
              <a:buSzPts val="1200"/>
              <a:buChar char="•"/>
            </a:pPr>
            <a:r>
              <a:rPr lang="en" sz="1200"/>
              <a:t>Direction: (</a:t>
            </a:r>
            <a:r>
              <a:rPr b="1" lang="en" sz="1200"/>
              <a:t>Fwd/Rev)</a:t>
            </a:r>
            <a:endParaRPr b="1" sz="1200"/>
          </a:p>
          <a:p>
            <a:pPr indent="-241300" lvl="0" marL="685800" rtl="0" algn="l">
              <a:lnSpc>
                <a:spcPct val="90000"/>
              </a:lnSpc>
              <a:spcBef>
                <a:spcPts val="0"/>
              </a:spcBef>
              <a:spcAft>
                <a:spcPts val="0"/>
              </a:spcAft>
              <a:buSzPts val="1200"/>
              <a:buChar char="-"/>
            </a:pPr>
            <a:r>
              <a:rPr b="1" lang="en" sz="1200"/>
              <a:t>Fwd</a:t>
            </a:r>
            <a:endParaRPr b="1" sz="1200"/>
          </a:p>
        </p:txBody>
      </p:sp>
      <p:sp>
        <p:nvSpPr>
          <p:cNvPr id="110" name="Google Shape;110;p16"/>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b="1" lang="en" sz="1800">
                <a:solidFill>
                  <a:schemeClr val="dk1"/>
                </a:solidFill>
                <a:latin typeface="Calibri"/>
                <a:ea typeface="Calibri"/>
                <a:cs typeface="Calibri"/>
                <a:sym typeface="Calibri"/>
              </a:rPr>
              <a:t>2710</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Changed Start? </a:t>
            </a:r>
            <a:r>
              <a:rPr b="1" lang="en" sz="1329">
                <a:solidFill>
                  <a:schemeClr val="dk1"/>
                </a:solidFill>
                <a:latin typeface="Calibri"/>
                <a:ea typeface="Calibri"/>
                <a:cs typeface="Calibri"/>
                <a:sym typeface="Calibri"/>
              </a:rPr>
              <a:t>Yes from 2815 (Both start with GTG)</a:t>
            </a:r>
            <a:endParaRPr b="1" sz="1329">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30504" lvl="0" marL="685800" marR="0" rtl="0" algn="l">
              <a:lnSpc>
                <a:spcPct val="90000"/>
              </a:lnSpc>
              <a:spcBef>
                <a:spcPts val="0"/>
              </a:spcBef>
              <a:spcAft>
                <a:spcPts val="0"/>
              </a:spcAft>
              <a:buClr>
                <a:schemeClr val="dk1"/>
              </a:buClr>
              <a:buSzPct val="100000"/>
              <a:buFont typeface="Calibri"/>
              <a:buChar char="-"/>
            </a:pPr>
            <a:r>
              <a:rPr b="1" lang="en" sz="1329">
                <a:solidFill>
                  <a:schemeClr val="dk1"/>
                </a:solidFill>
                <a:latin typeface="Calibri"/>
                <a:ea typeface="Calibri"/>
                <a:cs typeface="Calibri"/>
                <a:sym typeface="Calibri"/>
              </a:rPr>
              <a:t>2710, has 73 MA’s</a:t>
            </a:r>
            <a:endParaRPr b="1" sz="1329">
              <a:solidFill>
                <a:schemeClr val="dk1"/>
              </a:solidFill>
              <a:latin typeface="Calibri"/>
              <a:ea typeface="Calibri"/>
              <a:cs typeface="Calibri"/>
              <a:sym typeface="Calibri"/>
            </a:endParaRPr>
          </a:p>
          <a:p>
            <a:pPr indent="-230504" lvl="0" marL="685800" marR="0" rtl="0" algn="l">
              <a:lnSpc>
                <a:spcPct val="90000"/>
              </a:lnSpc>
              <a:spcBef>
                <a:spcPts val="0"/>
              </a:spcBef>
              <a:spcAft>
                <a:spcPts val="0"/>
              </a:spcAft>
              <a:buClr>
                <a:schemeClr val="dk1"/>
              </a:buClr>
              <a:buSzPct val="100000"/>
              <a:buFont typeface="Calibri"/>
              <a:buChar char="-"/>
            </a:pPr>
            <a:r>
              <a:rPr b="1" lang="en" sz="1329">
                <a:solidFill>
                  <a:schemeClr val="dk1"/>
                </a:solidFill>
                <a:latin typeface="Calibri"/>
                <a:ea typeface="Calibri"/>
                <a:cs typeface="Calibri"/>
                <a:sym typeface="Calibri"/>
              </a:rPr>
              <a:t>2815 has no MA’s</a:t>
            </a:r>
            <a:endParaRPr b="1" sz="1329">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No,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DNAmaster</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-6.283</a:t>
            </a:r>
            <a:r>
              <a:rPr b="1" lang="en" sz="1200">
                <a:solidFill>
                  <a:schemeClr val="dk1"/>
                </a:solidFill>
                <a:latin typeface="Calibri"/>
                <a:ea typeface="Calibri"/>
                <a:cs typeface="Calibri"/>
                <a:sym typeface="Calibri"/>
              </a:rPr>
              <a:t>,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195206" lvl="0" marL="685800" marR="0" rtl="0" algn="l">
              <a:lnSpc>
                <a:spcPct val="90000"/>
              </a:lnSpc>
              <a:spcBef>
                <a:spcPts val="0"/>
              </a:spcBef>
              <a:spcAft>
                <a:spcPts val="0"/>
              </a:spcAft>
              <a:buClr>
                <a:schemeClr val="dk1"/>
              </a:buClr>
              <a:buSzPct val="50485"/>
              <a:buFont typeface="Calibri"/>
              <a:buChar char="-"/>
            </a:pPr>
            <a:r>
              <a:rPr b="1" lang="en" sz="1211">
                <a:solidFill>
                  <a:schemeClr val="dk1"/>
                </a:solidFill>
                <a:latin typeface="Calibri"/>
                <a:ea typeface="Calibri"/>
                <a:cs typeface="Calibri"/>
                <a:sym typeface="Calibri"/>
              </a:rPr>
              <a:t>Makes the gap smaller </a:t>
            </a:r>
            <a:endParaRPr b="1" i="0" sz="1211" u="none" cap="none" strike="noStrike">
              <a:solidFill>
                <a:schemeClr val="dk1"/>
              </a:solidFill>
              <a:latin typeface="Calibri"/>
              <a:ea typeface="Calibri"/>
              <a:cs typeface="Calibri"/>
              <a:sym typeface="Calibri"/>
            </a:endParaRPr>
          </a:p>
        </p:txBody>
      </p:sp>
      <p:sp>
        <p:nvSpPr>
          <p:cNvPr id="111" name="Google Shape;111;p16"/>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a:t>
            </a:r>
            <a:r>
              <a:rPr b="1" lang="en" sz="1800">
                <a:solidFill>
                  <a:schemeClr val="dk1"/>
                </a:solidFill>
                <a:latin typeface="Calibri"/>
                <a:ea typeface="Calibri"/>
                <a:cs typeface="Calibri"/>
                <a:sym typeface="Calibri"/>
              </a:rPr>
              <a:t>Portal Protein </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Head to tail connecter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Function unknown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Portal Protein</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Membrane-binding?</a:t>
            </a:r>
            <a:endParaRPr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tRNA?</a:t>
            </a:r>
            <a:endParaRPr sz="1200">
              <a:solidFill>
                <a:schemeClr val="dk1"/>
              </a:solidFill>
              <a:latin typeface="Calibri"/>
              <a:ea typeface="Calibri"/>
              <a:cs typeface="Calibri"/>
              <a:sym typeface="Calibri"/>
            </a:endParaRPr>
          </a:p>
        </p:txBody>
      </p:sp>
      <p:sp>
        <p:nvSpPr>
          <p:cNvPr id="112" name="Google Shape;112;p16"/>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4</a:t>
            </a:r>
            <a:endParaRPr sz="1100"/>
          </a:p>
        </p:txBody>
      </p:sp>
      <p:sp>
        <p:nvSpPr>
          <p:cNvPr id="113" name="Google Shape;113;p16"/>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2710</a:t>
            </a:r>
            <a:endParaRPr sz="1100"/>
          </a:p>
        </p:txBody>
      </p:sp>
      <p:sp>
        <p:nvSpPr>
          <p:cNvPr id="114" name="Google Shape;114;p16"/>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3837</a:t>
            </a:r>
            <a:endParaRPr sz="1100"/>
          </a:p>
        </p:txBody>
      </p:sp>
      <p:sp>
        <p:nvSpPr>
          <p:cNvPr id="115" name="Google Shape;115;p16"/>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1023</a:t>
            </a:r>
            <a:endParaRPr sz="1100"/>
          </a:p>
        </p:txBody>
      </p:sp>
      <p:sp>
        <p:nvSpPr>
          <p:cNvPr id="116" name="Google Shape;116;p16"/>
          <p:cNvSpPr txBox="1"/>
          <p:nvPr/>
        </p:nvSpPr>
        <p:spPr>
          <a:xfrm>
            <a:off x="5772335" y="599430"/>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2815</a:t>
            </a:r>
            <a:endParaRPr sz="1100"/>
          </a:p>
        </p:txBody>
      </p:sp>
      <p:sp>
        <p:nvSpPr>
          <p:cNvPr id="117" name="Google Shape;117;p16"/>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2779</a:t>
            </a:r>
            <a:endParaRPr sz="1100"/>
          </a:p>
        </p:txBody>
      </p:sp>
      <p:sp>
        <p:nvSpPr>
          <p:cNvPr id="118" name="Google Shape;118;p16"/>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Brea</a:t>
            </a:r>
            <a:endParaRPr sz="1100"/>
          </a:p>
        </p:txBody>
      </p:sp>
      <p:sp>
        <p:nvSpPr>
          <p:cNvPr id="119" name="Google Shape;119;p16"/>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120" name="Google Shape;120;p16"/>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21" name="Google Shape;121;p16"/>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10000"/>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r>
              <a:rPr lang="en">
                <a:solidFill>
                  <a:schemeClr val="dk1"/>
                </a:solidFill>
                <a:latin typeface="Calibri"/>
                <a:ea typeface="Calibri"/>
                <a:cs typeface="Calibri"/>
                <a:sym typeface="Calibri"/>
              </a:rPr>
              <a:t>Change called start site, based upon… the suggested start (2815)  had no MA’s and not the highest shine dalgarno score. While the changed start, 2710 has 73 MA’s. The new start also creates a smaller gap. </a:t>
            </a:r>
            <a:endParaRPr sz="1100">
              <a:solidFill>
                <a:schemeClr val="dk1"/>
              </a:solidFill>
            </a:endParaRPr>
          </a:p>
          <a:p>
            <a:pPr indent="0" lvl="0" marL="0" marR="0" rtl="0" algn="l">
              <a:lnSpc>
                <a:spcPct val="90000"/>
              </a:lnSpc>
              <a:spcBef>
                <a:spcPts val="0"/>
              </a:spcBef>
              <a:spcAft>
                <a:spcPts val="0"/>
              </a:spcAft>
              <a:buClr>
                <a:schemeClr val="dk1"/>
              </a:buClr>
              <a:buSzPts val="1400"/>
              <a:buFont typeface="Arial"/>
              <a:buNone/>
            </a:pPr>
            <a:r>
              <a:t/>
            </a:r>
            <a:endParaRPr>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100"/>
              <a:t>Gene 5 Annotation</a:t>
            </a:r>
            <a:endParaRPr sz="5000"/>
          </a:p>
        </p:txBody>
      </p:sp>
      <p:sp>
        <p:nvSpPr>
          <p:cNvPr id="127" name="Google Shape;127;p17"/>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rtl="0" algn="ctr">
              <a:lnSpc>
                <a:spcPct val="90000"/>
              </a:lnSpc>
              <a:spcBef>
                <a:spcPts val="0"/>
              </a:spcBef>
              <a:spcAft>
                <a:spcPts val="0"/>
              </a:spcAft>
              <a:buClr>
                <a:schemeClr val="dk1"/>
              </a:buClr>
              <a:buSzPct val="64285"/>
              <a:buNone/>
            </a:pPr>
            <a:r>
              <a:rPr lang="en"/>
              <a:t>Is it a gene? </a:t>
            </a:r>
            <a:r>
              <a:rPr b="1" lang="en"/>
              <a:t>Yes</a:t>
            </a:r>
            <a:endParaRPr b="1"/>
          </a:p>
          <a:p>
            <a:pPr indent="-242570"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28600" lvl="1" marL="914400" rtl="0" algn="l">
              <a:lnSpc>
                <a:spcPct val="90000"/>
              </a:lnSpc>
              <a:spcBef>
                <a:spcPts val="800"/>
              </a:spcBef>
              <a:spcAft>
                <a:spcPts val="0"/>
              </a:spcAft>
              <a:buSzPct val="100000"/>
              <a:buNone/>
            </a:pPr>
            <a:r>
              <a:rPr b="1" lang="en" sz="1200"/>
              <a:t>Yes, good coding potential after 2nd start</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228600" lvl="1" marL="914400" rtl="0" algn="l">
              <a:lnSpc>
                <a:spcPct val="90000"/>
              </a:lnSpc>
              <a:spcBef>
                <a:spcPts val="800"/>
              </a:spcBef>
              <a:spcAft>
                <a:spcPts val="0"/>
              </a:spcAft>
              <a:buSzPct val="100000"/>
              <a:buNone/>
            </a:pPr>
            <a:r>
              <a:rPr b="1" lang="en" sz="1200"/>
              <a:t>Yes</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28600" lvl="1" marL="914400" rtl="0" algn="l">
              <a:lnSpc>
                <a:spcPct val="90000"/>
              </a:lnSpc>
              <a:spcBef>
                <a:spcPts val="800"/>
              </a:spcBef>
              <a:spcAft>
                <a:spcPts val="0"/>
              </a:spcAft>
              <a:buSzPct val="100000"/>
              <a:buNone/>
            </a:pPr>
            <a:r>
              <a:rPr b="1" lang="en" sz="1200"/>
              <a:t>yes</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28600" lvl="1" marL="914400" rtl="0" algn="l">
              <a:lnSpc>
                <a:spcPct val="90000"/>
              </a:lnSpc>
              <a:spcBef>
                <a:spcPts val="800"/>
              </a:spcBef>
              <a:spcAft>
                <a:spcPts val="0"/>
              </a:spcAft>
              <a:buSzPct val="100000"/>
              <a:buNone/>
            </a:pPr>
            <a:r>
              <a:rPr b="1" lang="en" sz="1200"/>
              <a:t>yes</a:t>
            </a:r>
            <a:endParaRPr b="1" sz="1200"/>
          </a:p>
          <a:p>
            <a:pPr indent="-229869" lvl="0" marL="685800" rtl="0" algn="l">
              <a:lnSpc>
                <a:spcPct val="90000"/>
              </a:lnSpc>
              <a:spcBef>
                <a:spcPts val="0"/>
              </a:spcBef>
              <a:spcAft>
                <a:spcPts val="0"/>
              </a:spcAft>
              <a:buSzPct val="100000"/>
              <a:buChar char="-"/>
            </a:pPr>
            <a:r>
              <a:t/>
            </a:r>
            <a:endParaRPr b="1" sz="1200"/>
          </a:p>
          <a:p>
            <a:pPr indent="-242570" lvl="0" marL="254000" rtl="0" algn="l">
              <a:lnSpc>
                <a:spcPct val="90000"/>
              </a:lnSpc>
              <a:spcBef>
                <a:spcPts val="800"/>
              </a:spcBef>
              <a:spcAft>
                <a:spcPts val="0"/>
              </a:spcAft>
              <a:buSzPct val="100000"/>
              <a:buChar char="•"/>
            </a:pPr>
            <a:r>
              <a:rPr lang="en" sz="1200"/>
              <a:t>Direction: (</a:t>
            </a:r>
            <a:r>
              <a:rPr b="1" lang="en" sz="1200"/>
              <a:t>Fwd/Rev)</a:t>
            </a:r>
            <a:endParaRPr b="1" sz="1200"/>
          </a:p>
          <a:p>
            <a:pPr indent="-228600" lvl="1" marL="914400" rtl="0" algn="l">
              <a:lnSpc>
                <a:spcPct val="90000"/>
              </a:lnSpc>
              <a:spcBef>
                <a:spcPts val="800"/>
              </a:spcBef>
              <a:spcAft>
                <a:spcPts val="0"/>
              </a:spcAft>
              <a:buSzPct val="100000"/>
              <a:buNone/>
            </a:pPr>
            <a:r>
              <a:rPr b="1" lang="en" sz="1200"/>
              <a:t>Fwd</a:t>
            </a:r>
            <a:endParaRPr b="1" sz="1200"/>
          </a:p>
        </p:txBody>
      </p:sp>
      <p:sp>
        <p:nvSpPr>
          <p:cNvPr id="128" name="Google Shape;128;p17"/>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b="1" i="0" lang="en" sz="1800" u="none" cap="none" strike="noStrike">
                <a:solidFill>
                  <a:schemeClr val="dk1"/>
                </a:solidFill>
                <a:latin typeface="Calibri"/>
                <a:ea typeface="Calibri"/>
                <a:cs typeface="Calibri"/>
                <a:sym typeface="Calibri"/>
              </a:rPr>
              <a:t>3834</a:t>
            </a:r>
            <a:endParaRPr b="1" sz="1100">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78, 2</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 Y</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N</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 Bri160</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 (99.9%)</a:t>
            </a:r>
            <a:endParaRPr b="1" sz="120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16217" lvl="1" marL="685800" rtl="0" algn="l">
              <a:lnSpc>
                <a:spcPct val="150000"/>
              </a:lnSpc>
              <a:spcBef>
                <a:spcPts val="0"/>
              </a:spcBef>
              <a:spcAft>
                <a:spcPts val="0"/>
              </a:spcAft>
              <a:buClr>
                <a:schemeClr val="dk1"/>
              </a:buClr>
              <a:buSzPct val="100000"/>
              <a:buFont typeface="Calibri"/>
              <a:buChar char="○"/>
            </a:pPr>
            <a:r>
              <a:rPr b="1" lang="en" sz="1150">
                <a:solidFill>
                  <a:schemeClr val="dk1"/>
                </a:solidFill>
                <a:latin typeface="Calibri"/>
                <a:ea typeface="Calibri"/>
                <a:cs typeface="Calibri"/>
                <a:sym typeface="Calibri"/>
              </a:rPr>
              <a:t>-1.907 (z-score: 3.088), N</a:t>
            </a:r>
            <a:endParaRPr b="1" sz="1150">
              <a:solidFill>
                <a:schemeClr val="dk1"/>
              </a:solidFill>
              <a:latin typeface="Calibri"/>
              <a:ea typeface="Calibri"/>
              <a:cs typeface="Calibri"/>
              <a:sym typeface="Calibri"/>
            </a:endParaRPr>
          </a:p>
          <a:p>
            <a:pPr indent="-23114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18440"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 bp gap, 15 bp spacing</a:t>
            </a:r>
            <a:endParaRPr b="1" sz="1200">
              <a:solidFill>
                <a:schemeClr val="dk1"/>
              </a:solidFill>
              <a:latin typeface="Calibri"/>
              <a:ea typeface="Calibri"/>
              <a:cs typeface="Calibri"/>
              <a:sym typeface="Calibri"/>
            </a:endParaRPr>
          </a:p>
        </p:txBody>
      </p:sp>
      <p:sp>
        <p:nvSpPr>
          <p:cNvPr id="129" name="Google Shape;129;p17"/>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Function? </a:t>
            </a:r>
            <a:r>
              <a:rPr b="1" lang="en" sz="1800">
                <a:solidFill>
                  <a:schemeClr val="dk1"/>
                </a:solidFill>
                <a:latin typeface="Calibri"/>
                <a:ea typeface="Calibri"/>
                <a:cs typeface="Calibri"/>
                <a:sym typeface="Calibri"/>
              </a:rPr>
              <a:t>Major capsid protein</a:t>
            </a:r>
            <a:endParaRPr b="1" sz="1100"/>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major capsid and protease fusion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Major head protein</a:t>
            </a:r>
            <a:endParaRPr b="1" sz="1200">
              <a:solidFill>
                <a:schemeClr val="dk1"/>
              </a:solidFill>
              <a:latin typeface="Calibri"/>
              <a:ea typeface="Calibri"/>
              <a:cs typeface="Calibri"/>
              <a:sym typeface="Calibri"/>
            </a:endParaRPr>
          </a:p>
          <a:p>
            <a:pPr indent="-248284"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235584" lvl="1" marL="685800" marR="0" rtl="0" algn="l">
              <a:lnSpc>
                <a:spcPct val="90000"/>
              </a:lnSpc>
              <a:spcBef>
                <a:spcPts val="80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Major capsid protein</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rPr b="1" lang="en" sz="1200">
                <a:solidFill>
                  <a:schemeClr val="dk1"/>
                </a:solidFill>
                <a:latin typeface="Calibri"/>
                <a:ea typeface="Calibri"/>
                <a:cs typeface="Calibri"/>
                <a:sym typeface="Calibri"/>
              </a:rPr>
              <a:t>-tRNA? </a:t>
            </a:r>
            <a:endParaRPr b="1" sz="1200">
              <a:solidFill>
                <a:schemeClr val="dk1"/>
              </a:solidFill>
              <a:latin typeface="Calibri"/>
              <a:ea typeface="Calibri"/>
              <a:cs typeface="Calibri"/>
              <a:sym typeface="Calibri"/>
            </a:endParaRPr>
          </a:p>
          <a:p>
            <a:pPr indent="0" lvl="0" marL="0" rtl="0" algn="l">
              <a:lnSpc>
                <a:spcPct val="90000"/>
              </a:lnSpc>
              <a:spcBef>
                <a:spcPts val="800"/>
              </a:spcBef>
              <a:spcAft>
                <a:spcPts val="0"/>
              </a:spcAft>
              <a:buNone/>
            </a:pPr>
            <a:r>
              <a:t/>
            </a:r>
            <a:endParaRPr b="1" sz="1200">
              <a:solidFill>
                <a:schemeClr val="dk1"/>
              </a:solidFill>
              <a:latin typeface="Calibri"/>
              <a:ea typeface="Calibri"/>
              <a:cs typeface="Calibri"/>
              <a:sym typeface="Calibri"/>
            </a:endParaRPr>
          </a:p>
        </p:txBody>
      </p:sp>
      <p:sp>
        <p:nvSpPr>
          <p:cNvPr id="130" name="Google Shape;130;p17"/>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5</a:t>
            </a:r>
            <a:endParaRPr sz="1100"/>
          </a:p>
        </p:txBody>
      </p:sp>
      <p:sp>
        <p:nvSpPr>
          <p:cNvPr id="131" name="Google Shape;131;p17"/>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rtl="0" algn="ctr">
              <a:lnSpc>
                <a:spcPct val="150000"/>
              </a:lnSpc>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3834</a:t>
            </a:r>
            <a:endParaRPr sz="1500"/>
          </a:p>
        </p:txBody>
      </p:sp>
      <p:sp>
        <p:nvSpPr>
          <p:cNvPr id="132" name="Google Shape;132;p17"/>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500"/>
              <a:t>5417</a:t>
            </a:r>
            <a:endParaRPr sz="1500"/>
          </a:p>
        </p:txBody>
      </p:sp>
      <p:sp>
        <p:nvSpPr>
          <p:cNvPr id="133" name="Google Shape;133;p17"/>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rtl="0" algn="ctr">
              <a:lnSpc>
                <a:spcPct val="150000"/>
              </a:lnSpc>
              <a:spcBef>
                <a:spcPts val="0"/>
              </a:spcBef>
              <a:spcAft>
                <a:spcPts val="0"/>
              </a:spcAft>
              <a:buClr>
                <a:schemeClr val="dk1"/>
              </a:buClr>
              <a:buSzPts val="1100"/>
              <a:buFont typeface="Arial"/>
              <a:buNone/>
            </a:pPr>
            <a:r>
              <a:rPr lang="en" sz="1500">
                <a:solidFill>
                  <a:schemeClr val="dk1"/>
                </a:solidFill>
                <a:latin typeface="Calibri"/>
                <a:ea typeface="Calibri"/>
                <a:cs typeface="Calibri"/>
                <a:sym typeface="Calibri"/>
              </a:rPr>
              <a:t>1584</a:t>
            </a:r>
            <a:endParaRPr sz="1900"/>
          </a:p>
        </p:txBody>
      </p:sp>
      <p:sp>
        <p:nvSpPr>
          <p:cNvPr id="134" name="Google Shape;134;p17"/>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3834 (14.63)</a:t>
            </a:r>
            <a:endParaRPr sz="1500"/>
          </a:p>
        </p:txBody>
      </p:sp>
      <p:sp>
        <p:nvSpPr>
          <p:cNvPr id="135" name="Google Shape;135;p17"/>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3834</a:t>
            </a:r>
            <a:endParaRPr sz="1100"/>
          </a:p>
        </p:txBody>
      </p:sp>
      <p:sp>
        <p:nvSpPr>
          <p:cNvPr id="136" name="Google Shape;136;p17"/>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endParaRPr b="0" i="0" sz="1500" u="none" cap="none" strike="noStrike">
              <a:solidFill>
                <a:schemeClr val="dk1"/>
              </a:solidFill>
              <a:latin typeface="Calibri"/>
              <a:ea typeface="Calibri"/>
              <a:cs typeface="Calibri"/>
              <a:sym typeface="Calibri"/>
            </a:endParaRPr>
          </a:p>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Scott</a:t>
            </a:r>
            <a:endParaRPr sz="1500">
              <a:solidFill>
                <a:schemeClr val="dk1"/>
              </a:solidFill>
              <a:latin typeface="Calibri"/>
              <a:ea typeface="Calibri"/>
              <a:cs typeface="Calibri"/>
              <a:sym typeface="Calibri"/>
            </a:endParaRPr>
          </a:p>
        </p:txBody>
      </p:sp>
      <p:sp>
        <p:nvSpPr>
          <p:cNvPr id="137" name="Google Shape;137;p17"/>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Paige</a:t>
            </a:r>
            <a:endParaRPr sz="1100"/>
          </a:p>
        </p:txBody>
      </p:sp>
      <p:sp>
        <p:nvSpPr>
          <p:cNvPr id="138" name="Google Shape;138;p17"/>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39" name="Google Shape;139;p17"/>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This has been reviewed by Paige</a:t>
            </a:r>
            <a:r>
              <a:rPr lang="en">
                <a:solidFill>
                  <a:schemeClr val="dk1"/>
                </a:solidFill>
                <a:latin typeface="Calibri"/>
                <a:ea typeface="Calibri"/>
                <a:cs typeface="Calibri"/>
                <a:sym typeface="Calibri"/>
              </a:rPr>
              <a:t>.</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8"/>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000"/>
              <a:t>Gene 6 Annotation</a:t>
            </a:r>
            <a:endParaRPr sz="4900"/>
          </a:p>
        </p:txBody>
      </p:sp>
      <p:sp>
        <p:nvSpPr>
          <p:cNvPr id="145" name="Google Shape;145;p18"/>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92500" lnSpcReduction="20000"/>
          </a:bodyPr>
          <a:lstStyle/>
          <a:p>
            <a:pPr indent="0" lvl="0" marL="0" rtl="0" algn="ctr">
              <a:lnSpc>
                <a:spcPct val="90000"/>
              </a:lnSpc>
              <a:spcBef>
                <a:spcPts val="0"/>
              </a:spcBef>
              <a:spcAft>
                <a:spcPts val="0"/>
              </a:spcAft>
              <a:buClr>
                <a:schemeClr val="dk1"/>
              </a:buClr>
              <a:buSzPct val="64285"/>
              <a:buNone/>
            </a:pPr>
            <a:r>
              <a:rPr lang="en"/>
              <a:t>Is it a gene? </a:t>
            </a:r>
            <a:r>
              <a:rPr b="1" lang="en"/>
              <a:t>Yes</a:t>
            </a:r>
            <a:endParaRPr b="1"/>
          </a:p>
          <a:p>
            <a:pPr indent="-248284"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35584" lvl="0" marL="685800" rtl="0" algn="l">
              <a:lnSpc>
                <a:spcPct val="90000"/>
              </a:lnSpc>
              <a:spcBef>
                <a:spcPts val="0"/>
              </a:spcBef>
              <a:spcAft>
                <a:spcPts val="0"/>
              </a:spcAft>
              <a:buSzPct val="100000"/>
              <a:buChar char="-"/>
            </a:pPr>
            <a:r>
              <a:rPr b="1" lang="en" sz="1200"/>
              <a:t>Yes, there is good coding potential with little dips. The biggest dip starts at the very beginning and only a minor dip that goes past the midline.</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Are there homologs based on a Blast search? </a:t>
            </a:r>
            <a:r>
              <a:rPr b="1" lang="en" sz="1200"/>
              <a:t>(Answer)</a:t>
            </a:r>
            <a:endParaRPr b="1" sz="1200"/>
          </a:p>
          <a:p>
            <a:pPr indent="-235584" lvl="0" marL="685800" rtl="0" algn="l">
              <a:lnSpc>
                <a:spcPct val="90000"/>
              </a:lnSpc>
              <a:spcBef>
                <a:spcPts val="0"/>
              </a:spcBef>
              <a:spcAft>
                <a:spcPts val="0"/>
              </a:spcAft>
              <a:buSzPct val="100000"/>
              <a:buChar char="-"/>
            </a:pPr>
            <a:r>
              <a:rPr b="1" lang="en" sz="1200"/>
              <a:t>Yes, ….</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235584" lvl="0" marL="685800" rtl="0" algn="l">
              <a:lnSpc>
                <a:spcPct val="90000"/>
              </a:lnSpc>
              <a:spcBef>
                <a:spcPts val="0"/>
              </a:spcBef>
              <a:spcAft>
                <a:spcPts val="0"/>
              </a:spcAft>
              <a:buSzPct val="100000"/>
              <a:buChar char="-"/>
            </a:pPr>
            <a:r>
              <a:rPr b="1" lang="en" sz="1200"/>
              <a:t>Yes (354bp)</a:t>
            </a:r>
            <a:endParaRPr b="1" sz="1200"/>
          </a:p>
          <a:p>
            <a:pPr indent="-248284"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35584" lvl="0" marL="685800" rtl="0" algn="l">
              <a:lnSpc>
                <a:spcPct val="90000"/>
              </a:lnSpc>
              <a:spcBef>
                <a:spcPts val="0"/>
              </a:spcBef>
              <a:spcAft>
                <a:spcPts val="0"/>
              </a:spcAft>
              <a:buSzPct val="100000"/>
              <a:buChar char="-"/>
            </a:pPr>
            <a:r>
              <a:rPr b="1" lang="en" sz="1200"/>
              <a:t>Yes</a:t>
            </a:r>
            <a:endParaRPr b="1" sz="1200"/>
          </a:p>
          <a:p>
            <a:pPr indent="-248284" lvl="0" marL="254000" rtl="0" algn="l">
              <a:lnSpc>
                <a:spcPct val="90000"/>
              </a:lnSpc>
              <a:spcBef>
                <a:spcPts val="800"/>
              </a:spcBef>
              <a:spcAft>
                <a:spcPts val="0"/>
              </a:spcAft>
              <a:buSzPct val="100000"/>
              <a:buChar char="•"/>
            </a:pPr>
            <a:r>
              <a:rPr lang="en" sz="1200"/>
              <a:t>Direction: (</a:t>
            </a:r>
            <a:r>
              <a:rPr b="1" lang="en" sz="1200"/>
              <a:t>Fwd/Rev)</a:t>
            </a:r>
            <a:endParaRPr b="1" sz="1200"/>
          </a:p>
          <a:p>
            <a:pPr indent="-235584" lvl="0" marL="685800" rtl="0" algn="l">
              <a:lnSpc>
                <a:spcPct val="90000"/>
              </a:lnSpc>
              <a:spcBef>
                <a:spcPts val="0"/>
              </a:spcBef>
              <a:spcAft>
                <a:spcPts val="0"/>
              </a:spcAft>
              <a:buSzPct val="100000"/>
              <a:buChar char="-"/>
            </a:pPr>
            <a:r>
              <a:rPr b="1" lang="en" sz="1200"/>
              <a:t>Fwd</a:t>
            </a:r>
            <a:endParaRPr b="1" sz="1200"/>
          </a:p>
        </p:txBody>
      </p:sp>
      <p:sp>
        <p:nvSpPr>
          <p:cNvPr id="146" name="Google Shape;146;p18"/>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a:t>
            </a:r>
            <a:r>
              <a:rPr b="1" lang="en" sz="1800">
                <a:solidFill>
                  <a:schemeClr val="dk1"/>
                </a:solidFill>
                <a:latin typeface="Calibri"/>
                <a:ea typeface="Calibri"/>
                <a:cs typeface="Calibri"/>
                <a:sym typeface="Calibri"/>
              </a:rPr>
              <a:t>542</a:t>
            </a:r>
            <a:r>
              <a:rPr b="1" lang="en" sz="1800">
                <a:solidFill>
                  <a:schemeClr val="dk1"/>
                </a:solidFill>
                <a:latin typeface="Calibri"/>
                <a:ea typeface="Calibri"/>
                <a:cs typeface="Calibri"/>
                <a:sym typeface="Calibri"/>
              </a:rPr>
              <a:t>1 (ATG)</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5421, has 80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closest matches (top 10ish) have 100% alignment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99.14% coverage (HHpred) Adaptor protein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-4.553, No</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66666"/>
              <a:buFont typeface="Calibri"/>
              <a:buChar char="-"/>
            </a:pPr>
            <a:r>
              <a:rPr lang="en" sz="1800">
                <a:solidFill>
                  <a:schemeClr val="dk1"/>
                </a:solidFill>
                <a:latin typeface="Calibri"/>
                <a:ea typeface="Calibri"/>
                <a:cs typeface="Calibri"/>
                <a:sym typeface="Calibri"/>
              </a:rPr>
              <a:t>Gap: 3; Spacing: 16</a:t>
            </a:r>
            <a:endParaRPr b="0" i="0" sz="1800" u="none" cap="none" strike="noStrike">
              <a:solidFill>
                <a:schemeClr val="dk1"/>
              </a:solidFill>
              <a:latin typeface="Calibri"/>
              <a:ea typeface="Calibri"/>
              <a:cs typeface="Calibri"/>
              <a:sym typeface="Calibri"/>
            </a:endParaRPr>
          </a:p>
        </p:txBody>
      </p:sp>
      <p:sp>
        <p:nvSpPr>
          <p:cNvPr id="147" name="Google Shape;147;p18"/>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He</a:t>
            </a:r>
            <a:r>
              <a:rPr lang="en" sz="1800">
                <a:solidFill>
                  <a:schemeClr val="dk1"/>
                </a:solidFill>
                <a:latin typeface="Calibri"/>
                <a:ea typeface="Calibri"/>
                <a:cs typeface="Calibri"/>
                <a:sym typeface="Calibri"/>
              </a:rPr>
              <a:t>ad-to-Tail Adaptor</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Head-to-tail adaptor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Head-to-tail adaptor (head-tail connector - NCBI) </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48" name="Google Shape;148;p18"/>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6</a:t>
            </a:r>
            <a:endParaRPr b="1" sz="1100"/>
          </a:p>
        </p:txBody>
      </p:sp>
      <p:sp>
        <p:nvSpPr>
          <p:cNvPr id="149" name="Google Shape;149;p18"/>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5421</a:t>
            </a:r>
            <a:endParaRPr sz="1100"/>
          </a:p>
        </p:txBody>
      </p:sp>
      <p:sp>
        <p:nvSpPr>
          <p:cNvPr id="150" name="Google Shape;150;p18"/>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5774</a:t>
            </a:r>
            <a:endParaRPr sz="1100"/>
          </a:p>
        </p:txBody>
      </p:sp>
      <p:sp>
        <p:nvSpPr>
          <p:cNvPr id="151" name="Google Shape;151;p18"/>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354</a:t>
            </a:r>
            <a:endParaRPr sz="1100"/>
          </a:p>
        </p:txBody>
      </p:sp>
      <p:sp>
        <p:nvSpPr>
          <p:cNvPr id="152" name="Google Shape;152;p18"/>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a:t>
            </a:r>
            <a:r>
              <a:rPr lang="en" sz="1500">
                <a:solidFill>
                  <a:schemeClr val="dk1"/>
                </a:solidFill>
                <a:latin typeface="Calibri"/>
                <a:ea typeface="Calibri"/>
                <a:cs typeface="Calibri"/>
                <a:sym typeface="Calibri"/>
              </a:rPr>
              <a:t>5421</a:t>
            </a:r>
            <a:r>
              <a:rPr b="1" i="0" lang="en" sz="1500" u="none" cap="none" strike="noStrike">
                <a:solidFill>
                  <a:schemeClr val="dk1"/>
                </a:solidFill>
                <a:latin typeface="Calibri"/>
                <a:ea typeface="Calibri"/>
                <a:cs typeface="Calibri"/>
                <a:sym typeface="Calibri"/>
              </a:rPr>
              <a:t>,  </a:t>
            </a:r>
            <a:r>
              <a:rPr b="1" lang="en" sz="1500">
                <a:solidFill>
                  <a:schemeClr val="dk1"/>
                </a:solidFill>
                <a:latin typeface="Calibri"/>
                <a:ea typeface="Calibri"/>
                <a:cs typeface="Calibri"/>
                <a:sym typeface="Calibri"/>
              </a:rPr>
              <a:t>18.22</a:t>
            </a:r>
            <a:endParaRPr sz="1100"/>
          </a:p>
        </p:txBody>
      </p:sp>
      <p:sp>
        <p:nvSpPr>
          <p:cNvPr id="153" name="Google Shape;153;p18"/>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a:t>
            </a:r>
            <a:r>
              <a:rPr lang="en" sz="1500">
                <a:solidFill>
                  <a:schemeClr val="dk1"/>
                </a:solidFill>
                <a:latin typeface="Calibri"/>
                <a:ea typeface="Calibri"/>
                <a:cs typeface="Calibri"/>
                <a:sym typeface="Calibri"/>
              </a:rPr>
              <a:t>5421</a:t>
            </a:r>
            <a:r>
              <a:rPr b="1" i="0" lang="en" sz="1500" u="none" cap="none" strike="noStrike">
                <a:solidFill>
                  <a:schemeClr val="dk1"/>
                </a:solidFill>
                <a:latin typeface="Calibri"/>
                <a:ea typeface="Calibri"/>
                <a:cs typeface="Calibri"/>
                <a:sym typeface="Calibri"/>
              </a:rPr>
              <a:t>, </a:t>
            </a:r>
            <a:r>
              <a:rPr b="1" lang="en" sz="1500">
                <a:solidFill>
                  <a:schemeClr val="dk1"/>
                </a:solidFill>
                <a:latin typeface="Calibri"/>
                <a:ea typeface="Calibri"/>
                <a:cs typeface="Calibri"/>
                <a:sym typeface="Calibri"/>
              </a:rPr>
              <a:t>n/a</a:t>
            </a:r>
            <a:endParaRPr sz="1100"/>
          </a:p>
        </p:txBody>
      </p:sp>
      <p:sp>
        <p:nvSpPr>
          <p:cNvPr id="154" name="Google Shape;154;p18"/>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Sariah</a:t>
            </a:r>
            <a:endParaRPr sz="1100"/>
          </a:p>
        </p:txBody>
      </p:sp>
      <p:sp>
        <p:nvSpPr>
          <p:cNvPr id="155" name="Google Shape;155;p18"/>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Scott</a:t>
            </a:r>
            <a:endParaRPr sz="1100"/>
          </a:p>
        </p:txBody>
      </p:sp>
      <p:sp>
        <p:nvSpPr>
          <p:cNvPr id="156" name="Google Shape;156;p18"/>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57" name="Google Shape;157;p18"/>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9"/>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000"/>
              <a:t>Gene 7 Annotation</a:t>
            </a:r>
            <a:endParaRPr sz="4900"/>
          </a:p>
        </p:txBody>
      </p:sp>
      <p:sp>
        <p:nvSpPr>
          <p:cNvPr id="163" name="Google Shape;163;p19"/>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62500" lnSpcReduction="1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25425"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12725" lvl="0" marL="685800" rtl="0" algn="l">
              <a:lnSpc>
                <a:spcPct val="90000"/>
              </a:lnSpc>
              <a:spcBef>
                <a:spcPts val="0"/>
              </a:spcBef>
              <a:spcAft>
                <a:spcPts val="0"/>
              </a:spcAft>
              <a:buSzPct val="100000"/>
              <a:buChar char="-"/>
            </a:pPr>
            <a:r>
              <a:rPr b="1" lang="en" sz="1200"/>
              <a:t>Yes – a literal rectangle. However, it does drop off before the end of the feature/ stop codon.</a:t>
            </a:r>
            <a:endParaRPr b="1" sz="1200"/>
          </a:p>
          <a:p>
            <a:pPr indent="-225425"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a:t>
            </a:r>
            <a:endParaRPr b="1" sz="1200"/>
          </a:p>
          <a:p>
            <a:pPr indent="0" lvl="0" marL="457200" rtl="0" algn="l">
              <a:lnSpc>
                <a:spcPct val="90000"/>
              </a:lnSpc>
              <a:spcBef>
                <a:spcPts val="800"/>
              </a:spcBef>
              <a:spcAft>
                <a:spcPts val="0"/>
              </a:spcAft>
              <a:buNone/>
            </a:pPr>
            <a:r>
              <a:rPr b="1" lang="en" sz="1200"/>
              <a:t>NCBI Blast via PECAAN shows numerous similar matches that have high coverage, high match, </a:t>
            </a:r>
            <a:endParaRPr b="1" sz="1200"/>
          </a:p>
          <a:p>
            <a:pPr indent="-212725" lvl="0" marL="685800" rtl="0" algn="l">
              <a:lnSpc>
                <a:spcPct val="90000"/>
              </a:lnSpc>
              <a:spcBef>
                <a:spcPts val="800"/>
              </a:spcBef>
              <a:spcAft>
                <a:spcPts val="0"/>
              </a:spcAft>
              <a:buSzPct val="100000"/>
              <a:buChar char="-"/>
            </a:pPr>
            <a:r>
              <a:t/>
            </a:r>
            <a:endParaRPr b="1" sz="1200"/>
          </a:p>
          <a:p>
            <a:pPr indent="-225425"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0" lvl="0" marL="457200" rtl="0" algn="l">
              <a:lnSpc>
                <a:spcPct val="90000"/>
              </a:lnSpc>
              <a:spcBef>
                <a:spcPts val="800"/>
              </a:spcBef>
              <a:spcAft>
                <a:spcPts val="0"/>
              </a:spcAft>
              <a:buNone/>
            </a:pPr>
            <a:r>
              <a:rPr b="1" lang="en" sz="1200"/>
              <a:t>YES [381]</a:t>
            </a:r>
            <a:endParaRPr b="1" sz="1200"/>
          </a:p>
          <a:p>
            <a:pPr indent="-212725" lvl="0" marL="685800" rtl="0" algn="l">
              <a:lnSpc>
                <a:spcPct val="90000"/>
              </a:lnSpc>
              <a:spcBef>
                <a:spcPts val="800"/>
              </a:spcBef>
              <a:spcAft>
                <a:spcPts val="0"/>
              </a:spcAft>
              <a:buSzPct val="100000"/>
              <a:buChar char="-"/>
            </a:pPr>
            <a:r>
              <a:t/>
            </a:r>
            <a:endParaRPr b="1" sz="1200"/>
          </a:p>
          <a:p>
            <a:pPr indent="-225425"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b="1" lang="en" sz="1200"/>
              <a:t>YES – Belthelas, Minima (shifted), TomBrady12</a:t>
            </a:r>
            <a:endParaRPr b="1" sz="1200"/>
          </a:p>
          <a:p>
            <a:pPr indent="-212725" lvl="0" marL="685800" rtl="0" algn="l">
              <a:lnSpc>
                <a:spcPct val="90000"/>
              </a:lnSpc>
              <a:spcBef>
                <a:spcPts val="800"/>
              </a:spcBef>
              <a:spcAft>
                <a:spcPts val="0"/>
              </a:spcAft>
              <a:buSzPct val="100000"/>
              <a:buChar char="-"/>
            </a:pPr>
            <a:r>
              <a:t/>
            </a:r>
            <a:endParaRPr b="1" sz="1200"/>
          </a:p>
          <a:p>
            <a:pPr indent="-225425" lvl="0" marL="254000" rtl="0" algn="l">
              <a:lnSpc>
                <a:spcPct val="90000"/>
              </a:lnSpc>
              <a:spcBef>
                <a:spcPts val="800"/>
              </a:spcBef>
              <a:spcAft>
                <a:spcPts val="0"/>
              </a:spcAft>
              <a:buSzPct val="100000"/>
              <a:buChar char="•"/>
            </a:pPr>
            <a:r>
              <a:rPr lang="en" sz="1200"/>
              <a:t>Direction: (</a:t>
            </a:r>
            <a:r>
              <a:rPr b="1" lang="en" sz="1200"/>
              <a:t>Fwd/Rev)</a:t>
            </a:r>
            <a:endParaRPr b="1" sz="1200"/>
          </a:p>
          <a:p>
            <a:pPr indent="-212725" lvl="0" marL="685800" rtl="0" algn="l">
              <a:lnSpc>
                <a:spcPct val="90000"/>
              </a:lnSpc>
              <a:spcBef>
                <a:spcPts val="0"/>
              </a:spcBef>
              <a:spcAft>
                <a:spcPts val="0"/>
              </a:spcAft>
              <a:buSzPct val="100000"/>
              <a:buChar char="-"/>
            </a:pPr>
            <a:r>
              <a:rPr b="1" lang="en" sz="1200"/>
              <a:t>FORWARD</a:t>
            </a:r>
            <a:endParaRPr b="1" sz="1200"/>
          </a:p>
        </p:txBody>
      </p:sp>
      <p:sp>
        <p:nvSpPr>
          <p:cNvPr id="164" name="Google Shape;164;p19"/>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1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5771</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80 MAs for this start. No alt MAs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All coding potential.</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-5.068. 6 higher SD scores, max at -6.188</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66666"/>
              <a:buFont typeface="Calibri"/>
              <a:buChar char="-"/>
            </a:pPr>
            <a:r>
              <a:rPr lang="en" sz="1800">
                <a:solidFill>
                  <a:schemeClr val="dk1"/>
                </a:solidFill>
                <a:latin typeface="Calibri"/>
                <a:ea typeface="Calibri"/>
                <a:cs typeface="Calibri"/>
                <a:sym typeface="Calibri"/>
              </a:rPr>
              <a:t>Overlap of 3 at start</a:t>
            </a:r>
            <a:endParaRPr b="0" i="0" sz="1800" u="none" cap="none" strike="noStrike">
              <a:solidFill>
                <a:schemeClr val="dk1"/>
              </a:solidFill>
              <a:latin typeface="Calibri"/>
              <a:ea typeface="Calibri"/>
              <a:cs typeface="Calibri"/>
              <a:sym typeface="Calibri"/>
            </a:endParaRPr>
          </a:p>
        </p:txBody>
      </p:sp>
      <p:sp>
        <p:nvSpPr>
          <p:cNvPr id="165" name="Google Shape;165;p19"/>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TBD</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Tail terminator</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Minor tail protein</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Tail terminator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457200" lvl="0" marL="0" marR="0" rtl="0" algn="l">
              <a:lnSpc>
                <a:spcPct val="90000"/>
              </a:lnSpc>
              <a:spcBef>
                <a:spcPts val="800"/>
              </a:spcBef>
              <a:spcAft>
                <a:spcPts val="0"/>
              </a:spcAft>
              <a:buNone/>
            </a:pPr>
            <a:r>
              <a:rPr b="1" lang="en" sz="1200">
                <a:solidFill>
                  <a:schemeClr val="dk1"/>
                </a:solidFill>
                <a:latin typeface="Calibri"/>
                <a:ea typeface="Calibri"/>
                <a:cs typeface="Calibri"/>
                <a:sym typeface="Calibri"/>
              </a:rPr>
              <a:t>Phage minor tail protein</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a:t>
            </a:r>
            <a:endParaRPr b="1" sz="1200">
              <a:solidFill>
                <a:schemeClr val="dk1"/>
              </a:solidFill>
              <a:latin typeface="Calibri"/>
              <a:ea typeface="Calibri"/>
              <a:cs typeface="Calibri"/>
              <a:sym typeface="Calibri"/>
            </a:endParaRPr>
          </a:p>
          <a:p>
            <a:pPr indent="-241300" lvl="1" marL="6858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None</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166" name="Google Shape;166;p19"/>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7</a:t>
            </a:r>
            <a:endParaRPr b="1" sz="1100"/>
          </a:p>
        </p:txBody>
      </p:sp>
      <p:sp>
        <p:nvSpPr>
          <p:cNvPr id="167" name="Google Shape;167;p19"/>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5771</a:t>
            </a:r>
            <a:endParaRPr sz="1100"/>
          </a:p>
        </p:txBody>
      </p:sp>
      <p:sp>
        <p:nvSpPr>
          <p:cNvPr id="168" name="Google Shape;168;p19"/>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6151</a:t>
            </a:r>
            <a:endParaRPr sz="1100"/>
          </a:p>
        </p:txBody>
      </p:sp>
      <p:sp>
        <p:nvSpPr>
          <p:cNvPr id="169" name="Google Shape;169;p19"/>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381</a:t>
            </a:r>
            <a:endParaRPr sz="1100"/>
          </a:p>
        </p:txBody>
      </p:sp>
      <p:sp>
        <p:nvSpPr>
          <p:cNvPr id="170" name="Google Shape;170;p19"/>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a:t>
            </a:r>
            <a:r>
              <a:rPr lang="en" sz="1500">
                <a:solidFill>
                  <a:schemeClr val="dk1"/>
                </a:solidFill>
                <a:latin typeface="Calibri"/>
                <a:ea typeface="Calibri"/>
                <a:cs typeface="Calibri"/>
                <a:sym typeface="Calibri"/>
              </a:rPr>
              <a:t> 5771</a:t>
            </a:r>
            <a:endParaRPr sz="1100"/>
          </a:p>
        </p:txBody>
      </p:sp>
      <p:sp>
        <p:nvSpPr>
          <p:cNvPr id="171" name="Google Shape;171;p19"/>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lang="en" sz="1500">
                <a:solidFill>
                  <a:schemeClr val="dk1"/>
                </a:solidFill>
                <a:latin typeface="Calibri"/>
                <a:ea typeface="Calibri"/>
                <a:cs typeface="Calibri"/>
                <a:sym typeface="Calibri"/>
              </a:rPr>
              <a:t>GeneMark: 5771</a:t>
            </a:r>
            <a:endParaRPr sz="1100"/>
          </a:p>
        </p:txBody>
      </p:sp>
      <p:sp>
        <p:nvSpPr>
          <p:cNvPr id="172" name="Google Shape;172;p19"/>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Dylan</a:t>
            </a:r>
            <a:endParaRPr sz="1100"/>
          </a:p>
        </p:txBody>
      </p:sp>
      <p:sp>
        <p:nvSpPr>
          <p:cNvPr id="173" name="Google Shape;173;p19"/>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Sariah</a:t>
            </a:r>
            <a:endParaRPr sz="1100"/>
          </a:p>
        </p:txBody>
      </p:sp>
      <p:sp>
        <p:nvSpPr>
          <p:cNvPr id="174" name="Google Shape;174;p19"/>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75" name="Google Shape;175;p19"/>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(I believe</a:t>
            </a:r>
            <a:r>
              <a:rPr lang="en">
                <a:solidFill>
                  <a:schemeClr val="dk1"/>
                </a:solidFill>
                <a:latin typeface="Calibri"/>
                <a:ea typeface="Calibri"/>
                <a:cs typeface="Calibri"/>
                <a:sym typeface="Calibri"/>
              </a:rPr>
              <a:t> </a:t>
            </a:r>
            <a:r>
              <a:rPr b="1" lang="en" sz="1200">
                <a:solidFill>
                  <a:schemeClr val="dk1"/>
                </a:solidFill>
                <a:latin typeface="Calibri"/>
                <a:ea typeface="Calibri"/>
                <a:cs typeface="Calibri"/>
                <a:sym typeface="Calibri"/>
              </a:rPr>
              <a:t>technically only 2 higher SD scores, highest around -4.9 and lowest of -6.188. Highest score would not include full functional region)? </a:t>
            </a:r>
            <a:endParaRPr b="1" sz="1200">
              <a:solidFill>
                <a:schemeClr val="dk1"/>
              </a:solidFill>
              <a:latin typeface="Calibri"/>
              <a:ea typeface="Calibri"/>
              <a:cs typeface="Calibri"/>
              <a:sym typeface="Calibri"/>
            </a:endParaRPr>
          </a:p>
          <a:p>
            <a:pPr indent="0" lvl="0" marL="0" marR="0" rtl="0" algn="l">
              <a:lnSpc>
                <a:spcPct val="90000"/>
              </a:lnSpc>
              <a:spcBef>
                <a:spcPts val="0"/>
              </a:spcBef>
              <a:spcAft>
                <a:spcPts val="0"/>
              </a:spcAft>
              <a:buClr>
                <a:schemeClr val="dk1"/>
              </a:buClr>
              <a:buSzPts val="1400"/>
              <a:buFont typeface="Arial"/>
              <a:buNone/>
            </a:pPr>
            <a:r>
              <a:rPr b="1" lang="en" sz="1200">
                <a:solidFill>
                  <a:schemeClr val="dk1"/>
                </a:solidFill>
                <a:latin typeface="Calibri"/>
                <a:ea typeface="Calibri"/>
                <a:cs typeface="Calibri"/>
                <a:sym typeface="Calibri"/>
              </a:rPr>
              <a:t>Most Phamerator comparisons agrees with function of Tail terminator </a:t>
            </a:r>
            <a:endParaRPr b="1" sz="12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0"/>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000"/>
              <a:t>Gene 8 Annotation</a:t>
            </a:r>
            <a:endParaRPr sz="4900"/>
          </a:p>
        </p:txBody>
      </p:sp>
      <p:sp>
        <p:nvSpPr>
          <p:cNvPr id="181" name="Google Shape;181;p20"/>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0000" lnSpcReduction="20000"/>
          </a:bodyPr>
          <a:lstStyle/>
          <a:p>
            <a:pPr indent="0" lvl="0" marL="0" rtl="0" algn="ctr">
              <a:lnSpc>
                <a:spcPct val="90000"/>
              </a:lnSpc>
              <a:spcBef>
                <a:spcPts val="0"/>
              </a:spcBef>
              <a:spcAft>
                <a:spcPts val="0"/>
              </a:spcAft>
              <a:buClr>
                <a:schemeClr val="dk1"/>
              </a:buClr>
              <a:buSzPct val="64285"/>
              <a:buNone/>
            </a:pPr>
            <a:r>
              <a:rPr lang="en"/>
              <a:t>Is it a gene? Yes</a:t>
            </a:r>
            <a:endParaRPr b="1"/>
          </a:p>
          <a:p>
            <a:pPr indent="-231140" lvl="0" marL="254000" rtl="0" algn="l">
              <a:lnSpc>
                <a:spcPct val="90000"/>
              </a:lnSpc>
              <a:spcBef>
                <a:spcPts val="800"/>
              </a:spcBef>
              <a:spcAft>
                <a:spcPts val="0"/>
              </a:spcAft>
              <a:buClr>
                <a:schemeClr val="dk1"/>
              </a:buClr>
              <a:buSzPct val="100000"/>
              <a:buFont typeface="Arial"/>
              <a:buChar char="•"/>
            </a:pPr>
            <a:r>
              <a:rPr lang="en" sz="1200"/>
              <a:t>Is there coding potential based on Genemarks? </a:t>
            </a:r>
            <a:r>
              <a:rPr b="1" lang="en" sz="1200"/>
              <a:t>(Y/N and description).</a:t>
            </a:r>
            <a:endParaRPr b="1" sz="1200"/>
          </a:p>
          <a:p>
            <a:pPr indent="-218440" lvl="0" marL="685800" rtl="0" algn="l">
              <a:lnSpc>
                <a:spcPct val="90000"/>
              </a:lnSpc>
              <a:spcBef>
                <a:spcPts val="0"/>
              </a:spcBef>
              <a:spcAft>
                <a:spcPts val="0"/>
              </a:spcAft>
              <a:buSzPct val="100000"/>
              <a:buChar char="-"/>
            </a:pPr>
            <a:r>
              <a:rPr b="1" lang="en" sz="1200"/>
              <a:t>Yes, there is good coding potential with no real dips. There are only some small dips near the end. </a:t>
            </a:r>
            <a:endParaRPr b="1" sz="1200"/>
          </a:p>
          <a:p>
            <a:pPr indent="-231140" lvl="0" marL="254000" rtl="0" algn="l">
              <a:lnSpc>
                <a:spcPct val="90000"/>
              </a:lnSpc>
              <a:spcBef>
                <a:spcPts val="800"/>
              </a:spcBef>
              <a:spcAft>
                <a:spcPts val="0"/>
              </a:spcAft>
              <a:buClr>
                <a:schemeClr val="dk1"/>
              </a:buClr>
              <a:buSzPct val="100000"/>
              <a:buFont typeface="Arial"/>
              <a:buChar char="•"/>
            </a:pPr>
            <a:r>
              <a:rPr lang="en" sz="1200"/>
              <a:t>Are there homologues based on a Blast search? </a:t>
            </a:r>
            <a:r>
              <a:rPr b="1" lang="en" sz="1200"/>
              <a:t>(Answer) </a:t>
            </a:r>
            <a:endParaRPr b="1" sz="1200"/>
          </a:p>
          <a:p>
            <a:pPr indent="-228600" lvl="1" marL="914400" rtl="0" algn="l">
              <a:lnSpc>
                <a:spcPct val="90000"/>
              </a:lnSpc>
              <a:spcBef>
                <a:spcPts val="800"/>
              </a:spcBef>
              <a:spcAft>
                <a:spcPts val="0"/>
              </a:spcAft>
              <a:buSzPct val="100000"/>
              <a:buNone/>
            </a:pPr>
            <a:r>
              <a:rPr b="1" lang="en" sz="1200"/>
              <a:t>Yes, there are homologues from the blast search with good E value and alignment. </a:t>
            </a:r>
            <a:endParaRPr b="1" sz="1200"/>
          </a:p>
          <a:p>
            <a:pPr indent="-218440" lvl="0" marL="685800" rtl="0" algn="l">
              <a:lnSpc>
                <a:spcPct val="90000"/>
              </a:lnSpc>
              <a:spcBef>
                <a:spcPts val="0"/>
              </a:spcBef>
              <a:spcAft>
                <a:spcPts val="0"/>
              </a:spcAft>
              <a:buSzPct val="100000"/>
              <a:buChar char="-"/>
            </a:pPr>
            <a:r>
              <a:t/>
            </a:r>
            <a:endParaRPr b="1" sz="1200"/>
          </a:p>
          <a:p>
            <a:pPr indent="-23114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 </a:t>
            </a:r>
            <a:endParaRPr b="1" sz="1200"/>
          </a:p>
          <a:p>
            <a:pPr indent="-228600" lvl="1" marL="914400" rtl="0" algn="l">
              <a:lnSpc>
                <a:spcPct val="90000"/>
              </a:lnSpc>
              <a:spcBef>
                <a:spcPts val="800"/>
              </a:spcBef>
              <a:spcAft>
                <a:spcPts val="0"/>
              </a:spcAft>
              <a:buClr>
                <a:schemeClr val="dk1"/>
              </a:buClr>
              <a:buSzPct val="100000"/>
              <a:buFont typeface="Arial"/>
              <a:buNone/>
            </a:pPr>
            <a:r>
              <a:rPr b="1" lang="en" sz="1200"/>
              <a:t>Yes, 435</a:t>
            </a:r>
            <a:endParaRPr b="1" sz="1200"/>
          </a:p>
          <a:p>
            <a:pPr indent="-218440" lvl="0" marL="685800" rtl="0" algn="l">
              <a:lnSpc>
                <a:spcPct val="90000"/>
              </a:lnSpc>
              <a:spcBef>
                <a:spcPts val="0"/>
              </a:spcBef>
              <a:spcAft>
                <a:spcPts val="0"/>
              </a:spcAft>
              <a:buSzPct val="100000"/>
              <a:buChar char="-"/>
            </a:pPr>
            <a:r>
              <a:t/>
            </a:r>
            <a:endParaRPr b="1" sz="1200"/>
          </a:p>
          <a:p>
            <a:pPr indent="-23114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228600" lvl="1" marL="914400" rtl="0" algn="l">
              <a:lnSpc>
                <a:spcPct val="90000"/>
              </a:lnSpc>
              <a:spcBef>
                <a:spcPts val="800"/>
              </a:spcBef>
              <a:spcAft>
                <a:spcPts val="0"/>
              </a:spcAft>
              <a:buSzPct val="100000"/>
              <a:buNone/>
            </a:pPr>
            <a:r>
              <a:rPr b="1" lang="en" sz="1200"/>
              <a:t>Yes, Minima</a:t>
            </a:r>
            <a:endParaRPr b="1" sz="1200"/>
          </a:p>
          <a:p>
            <a:pPr indent="-218440" lvl="0" marL="685800" rtl="0" algn="l">
              <a:lnSpc>
                <a:spcPct val="90000"/>
              </a:lnSpc>
              <a:spcBef>
                <a:spcPts val="0"/>
              </a:spcBef>
              <a:spcAft>
                <a:spcPts val="0"/>
              </a:spcAft>
              <a:buSzPct val="100000"/>
              <a:buChar char="-"/>
            </a:pPr>
            <a:r>
              <a:t/>
            </a:r>
            <a:endParaRPr b="1" sz="1200"/>
          </a:p>
          <a:p>
            <a:pPr indent="-231140" lvl="0" marL="254000" rtl="0" algn="l">
              <a:lnSpc>
                <a:spcPct val="90000"/>
              </a:lnSpc>
              <a:spcBef>
                <a:spcPts val="800"/>
              </a:spcBef>
              <a:spcAft>
                <a:spcPts val="0"/>
              </a:spcAft>
              <a:buSzPct val="100000"/>
              <a:buChar char="•"/>
            </a:pPr>
            <a:r>
              <a:rPr lang="en" sz="1200"/>
              <a:t>Direction: (</a:t>
            </a:r>
            <a:r>
              <a:rPr b="1" lang="en" sz="1200"/>
              <a:t>Fwd/Rev)</a:t>
            </a:r>
            <a:endParaRPr b="1" sz="1200"/>
          </a:p>
          <a:p>
            <a:pPr indent="-228600" lvl="1" marL="914400" rtl="0" algn="l">
              <a:lnSpc>
                <a:spcPct val="90000"/>
              </a:lnSpc>
              <a:spcBef>
                <a:spcPts val="800"/>
              </a:spcBef>
              <a:spcAft>
                <a:spcPts val="0"/>
              </a:spcAft>
              <a:buSzPct val="100000"/>
              <a:buNone/>
            </a:pPr>
            <a:r>
              <a:rPr b="1" lang="en" sz="1200"/>
              <a:t>Fwd</a:t>
            </a:r>
            <a:endParaRPr b="1" sz="1200"/>
          </a:p>
          <a:p>
            <a:pPr indent="-218440" lvl="0" marL="685800" rtl="0" algn="l">
              <a:lnSpc>
                <a:spcPct val="90000"/>
              </a:lnSpc>
              <a:spcBef>
                <a:spcPts val="0"/>
              </a:spcBef>
              <a:spcAft>
                <a:spcPts val="0"/>
              </a:spcAft>
              <a:buSzPct val="100000"/>
              <a:buChar char="-"/>
            </a:pPr>
            <a:r>
              <a:t/>
            </a:r>
            <a:endParaRPr b="1" sz="1200"/>
          </a:p>
        </p:txBody>
      </p:sp>
      <p:sp>
        <p:nvSpPr>
          <p:cNvPr id="182" name="Google Shape;182;p20"/>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6190</a:t>
            </a:r>
            <a:endParaRPr b="1" sz="1100">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(number, number alt MAs)</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5, 80 MA’s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100% alignment</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 99% coverage (HHpred)</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9869"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-5.797, yes but everything else supports this start site</a:t>
            </a:r>
            <a:endParaRPr b="1" sz="1200">
              <a:solidFill>
                <a:schemeClr val="dk1"/>
              </a:solidFill>
              <a:latin typeface="Calibri"/>
              <a:ea typeface="Calibri"/>
              <a:cs typeface="Calibri"/>
              <a:sym typeface="Calibri"/>
            </a:endParaRPr>
          </a:p>
          <a:p>
            <a:pPr indent="-242570"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i="0" sz="1200" u="none" cap="none" strike="noStrike">
              <a:solidFill>
                <a:schemeClr val="dk1"/>
              </a:solidFill>
              <a:latin typeface="Calibri"/>
              <a:ea typeface="Calibri"/>
              <a:cs typeface="Calibri"/>
              <a:sym typeface="Calibri"/>
            </a:endParaRPr>
          </a:p>
          <a:p>
            <a:pPr indent="-198119" lvl="0" marL="685800" marR="0" rtl="0" algn="l">
              <a:lnSpc>
                <a:spcPct val="90000"/>
              </a:lnSpc>
              <a:spcBef>
                <a:spcPts val="0"/>
              </a:spcBef>
              <a:spcAft>
                <a:spcPts val="0"/>
              </a:spcAft>
              <a:buClr>
                <a:schemeClr val="dk1"/>
              </a:buClr>
              <a:buSzPct val="50485"/>
              <a:buFont typeface="Calibri"/>
              <a:buChar char="-"/>
            </a:pPr>
            <a:r>
              <a:rPr lang="en" sz="1211">
                <a:solidFill>
                  <a:schemeClr val="dk1"/>
                </a:solidFill>
                <a:latin typeface="Calibri"/>
                <a:ea typeface="Calibri"/>
                <a:cs typeface="Calibri"/>
                <a:sym typeface="Calibri"/>
              </a:rPr>
              <a:t>39 bp gap, spacing: 11</a:t>
            </a:r>
            <a:endParaRPr b="0" i="0" sz="1211" u="none" cap="none" strike="noStrike">
              <a:solidFill>
                <a:schemeClr val="dk1"/>
              </a:solidFill>
              <a:latin typeface="Calibri"/>
              <a:ea typeface="Calibri"/>
              <a:cs typeface="Calibri"/>
              <a:sym typeface="Calibri"/>
            </a:endParaRPr>
          </a:p>
        </p:txBody>
      </p:sp>
      <p:sp>
        <p:nvSpPr>
          <p:cNvPr id="183" name="Google Shape;183;p20"/>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Major tail </a:t>
            </a:r>
            <a:r>
              <a:rPr lang="en" sz="1800">
                <a:solidFill>
                  <a:schemeClr val="dk1"/>
                </a:solidFill>
                <a:latin typeface="Calibri"/>
                <a:ea typeface="Calibri"/>
                <a:cs typeface="Calibri"/>
                <a:sym typeface="Calibri"/>
              </a:rPr>
              <a:t>protein</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major tail protein, Minima</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major tail </a:t>
            </a:r>
            <a:r>
              <a:rPr b="1" lang="en" sz="1200">
                <a:solidFill>
                  <a:schemeClr val="dk1"/>
                </a:solidFill>
                <a:latin typeface="Calibri"/>
                <a:ea typeface="Calibri"/>
                <a:cs typeface="Calibri"/>
                <a:sym typeface="Calibri"/>
              </a:rPr>
              <a:t>protein from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major tail protein </a:t>
            </a:r>
            <a:endParaRPr b="1" sz="1200">
              <a:solidFill>
                <a:schemeClr val="dk1"/>
              </a:solidFill>
              <a:latin typeface="Calibri"/>
              <a:ea typeface="Calibri"/>
              <a:cs typeface="Calibri"/>
              <a:sym typeface="Calibri"/>
            </a:endParaRPr>
          </a:p>
          <a:p>
            <a:pPr indent="-304800" lvl="0" marL="4572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Membrane binding domain?</a:t>
            </a:r>
            <a:endParaRPr sz="1200">
              <a:solidFill>
                <a:schemeClr val="dk1"/>
              </a:solidFill>
              <a:latin typeface="Calibri"/>
              <a:ea typeface="Calibri"/>
              <a:cs typeface="Calibri"/>
              <a:sym typeface="Calibri"/>
            </a:endParaRPr>
          </a:p>
          <a:p>
            <a:pPr indent="0" lvl="0" marL="457200" marR="0" rtl="0" algn="l">
              <a:lnSpc>
                <a:spcPct val="90000"/>
              </a:lnSpc>
              <a:spcBef>
                <a:spcPts val="800"/>
              </a:spcBef>
              <a:spcAft>
                <a:spcPts val="0"/>
              </a:spcAft>
              <a:buNone/>
            </a:pPr>
            <a:r>
              <a:rPr lang="en" sz="1200">
                <a:solidFill>
                  <a:schemeClr val="dk1"/>
                </a:solidFill>
                <a:latin typeface="Calibri"/>
                <a:ea typeface="Calibri"/>
                <a:cs typeface="Calibri"/>
                <a:sym typeface="Calibri"/>
              </a:rPr>
              <a:t>No</a:t>
            </a:r>
            <a:endParaRPr sz="1200">
              <a:solidFill>
                <a:schemeClr val="dk1"/>
              </a:solidFill>
              <a:latin typeface="Calibri"/>
              <a:ea typeface="Calibri"/>
              <a:cs typeface="Calibri"/>
              <a:sym typeface="Calibri"/>
            </a:endParaRPr>
          </a:p>
          <a:p>
            <a:pPr indent="-304800" lvl="0" marL="457200" marR="0" rtl="0" algn="l">
              <a:lnSpc>
                <a:spcPct val="90000"/>
              </a:lnSpc>
              <a:spcBef>
                <a:spcPts val="80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tRNA?</a:t>
            </a:r>
            <a:endParaRPr sz="1200">
              <a:solidFill>
                <a:schemeClr val="dk1"/>
              </a:solidFill>
              <a:latin typeface="Calibri"/>
              <a:ea typeface="Calibri"/>
              <a:cs typeface="Calibri"/>
              <a:sym typeface="Calibri"/>
            </a:endParaRPr>
          </a:p>
          <a:p>
            <a:pPr indent="0" lvl="0" marL="76200" marR="0" rtl="0" algn="l">
              <a:lnSpc>
                <a:spcPct val="90000"/>
              </a:lnSpc>
              <a:spcBef>
                <a:spcPts val="800"/>
              </a:spcBef>
              <a:spcAft>
                <a:spcPts val="0"/>
              </a:spcAft>
              <a:buClr>
                <a:schemeClr val="dk1"/>
              </a:buClr>
              <a:buSzPts val="1200"/>
              <a:buFont typeface="Arial"/>
              <a:buNone/>
            </a:pPr>
            <a:r>
              <a:rPr lang="en" sz="1200">
                <a:solidFill>
                  <a:schemeClr val="dk1"/>
                </a:solidFill>
                <a:latin typeface="Calibri"/>
                <a:ea typeface="Calibri"/>
                <a:cs typeface="Calibri"/>
                <a:sym typeface="Calibri"/>
              </a:rPr>
              <a:t>           No</a:t>
            </a:r>
            <a:endParaRPr sz="1200">
              <a:solidFill>
                <a:schemeClr val="dk1"/>
              </a:solidFill>
              <a:latin typeface="Calibri"/>
              <a:ea typeface="Calibri"/>
              <a:cs typeface="Calibri"/>
              <a:sym typeface="Calibri"/>
            </a:endParaRPr>
          </a:p>
        </p:txBody>
      </p:sp>
      <p:sp>
        <p:nvSpPr>
          <p:cNvPr id="184" name="Google Shape;184;p20"/>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b="1" lang="en" sz="1500">
                <a:solidFill>
                  <a:schemeClr val="dk1"/>
                </a:solidFill>
                <a:latin typeface="Calibri"/>
                <a:ea typeface="Calibri"/>
                <a:cs typeface="Calibri"/>
                <a:sym typeface="Calibri"/>
              </a:rPr>
              <a:t>8</a:t>
            </a:r>
            <a:endParaRPr b="1" sz="1100"/>
          </a:p>
        </p:txBody>
      </p:sp>
      <p:sp>
        <p:nvSpPr>
          <p:cNvPr id="185" name="Google Shape;185;p20"/>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100"/>
              <a:t>6190</a:t>
            </a:r>
            <a:endParaRPr sz="1100"/>
          </a:p>
        </p:txBody>
      </p:sp>
      <p:sp>
        <p:nvSpPr>
          <p:cNvPr id="186" name="Google Shape;186;p20"/>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6624</a:t>
            </a:r>
            <a:endParaRPr sz="1100"/>
          </a:p>
        </p:txBody>
      </p:sp>
      <p:sp>
        <p:nvSpPr>
          <p:cNvPr id="187" name="Google Shape;187;p20"/>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100"/>
              <a:t>435</a:t>
            </a:r>
            <a:endParaRPr sz="1100"/>
          </a:p>
        </p:txBody>
      </p:sp>
      <p:sp>
        <p:nvSpPr>
          <p:cNvPr id="188" name="Google Shape;188;p20"/>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6190, 1</a:t>
            </a:r>
            <a:r>
              <a:rPr lang="en" sz="1500">
                <a:solidFill>
                  <a:schemeClr val="dk1"/>
                </a:solidFill>
                <a:latin typeface="Calibri"/>
                <a:ea typeface="Calibri"/>
                <a:cs typeface="Calibri"/>
                <a:sym typeface="Calibri"/>
              </a:rPr>
              <a:t>3.28</a:t>
            </a:r>
            <a:endParaRPr sz="1100"/>
          </a:p>
        </p:txBody>
      </p:sp>
      <p:sp>
        <p:nvSpPr>
          <p:cNvPr id="189" name="Google Shape;189;p20"/>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6190</a:t>
            </a:r>
            <a:endParaRPr sz="1100"/>
          </a:p>
        </p:txBody>
      </p:sp>
      <p:sp>
        <p:nvSpPr>
          <p:cNvPr id="190" name="Google Shape;190;p20"/>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Rylee</a:t>
            </a:r>
            <a:endParaRPr sz="1100"/>
          </a:p>
        </p:txBody>
      </p:sp>
      <p:sp>
        <p:nvSpPr>
          <p:cNvPr id="191" name="Google Shape;191;p20"/>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Emily</a:t>
            </a:r>
            <a:endParaRPr sz="1500">
              <a:solidFill>
                <a:schemeClr val="dk1"/>
              </a:solidFill>
              <a:latin typeface="Calibri"/>
              <a:ea typeface="Calibri"/>
              <a:cs typeface="Calibri"/>
              <a:sym typeface="Calibri"/>
            </a:endParaRPr>
          </a:p>
        </p:txBody>
      </p:sp>
      <p:sp>
        <p:nvSpPr>
          <p:cNvPr id="192" name="Google Shape;192;p20"/>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193" name="Google Shape;193;p20"/>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Secondary NFC</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1"/>
          <p:cNvSpPr txBox="1"/>
          <p:nvPr>
            <p:ph type="ctrTitle"/>
          </p:nvPr>
        </p:nvSpPr>
        <p:spPr>
          <a:xfrm>
            <a:off x="5584344" y="57827"/>
            <a:ext cx="3429000" cy="4980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100"/>
              <a:t>Gene 9 Annotation</a:t>
            </a:r>
            <a:endParaRPr sz="5000"/>
          </a:p>
        </p:txBody>
      </p:sp>
      <p:sp>
        <p:nvSpPr>
          <p:cNvPr id="199" name="Google Shape;199;p21"/>
          <p:cNvSpPr txBox="1"/>
          <p:nvPr>
            <p:ph idx="1" type="subTitle"/>
          </p:nvPr>
        </p:nvSpPr>
        <p:spPr>
          <a:xfrm>
            <a:off x="128588"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85000" lnSpcReduction="20000"/>
          </a:bodyPr>
          <a:lstStyle/>
          <a:p>
            <a:pPr indent="0" lvl="0" marL="0" rtl="0" algn="ctr">
              <a:lnSpc>
                <a:spcPct val="90000"/>
              </a:lnSpc>
              <a:spcBef>
                <a:spcPts val="0"/>
              </a:spcBef>
              <a:spcAft>
                <a:spcPts val="0"/>
              </a:spcAft>
              <a:buClr>
                <a:schemeClr val="dk1"/>
              </a:buClr>
              <a:buSzPct val="64285"/>
              <a:buNone/>
            </a:pPr>
            <a:r>
              <a:rPr lang="en"/>
              <a:t>Is it a gene? Yes </a:t>
            </a:r>
            <a:endParaRPr b="1"/>
          </a:p>
          <a:p>
            <a:pPr indent="-242570" lvl="0" marL="254000" rtl="0" algn="l">
              <a:lnSpc>
                <a:spcPct val="90000"/>
              </a:lnSpc>
              <a:spcBef>
                <a:spcPts val="800"/>
              </a:spcBef>
              <a:spcAft>
                <a:spcPts val="0"/>
              </a:spcAft>
              <a:buClr>
                <a:schemeClr val="dk1"/>
              </a:buClr>
              <a:buSzPct val="100000"/>
              <a:buFont typeface="Arial"/>
              <a:buChar char="•"/>
            </a:pPr>
            <a:r>
              <a:rPr lang="en" sz="1200"/>
              <a:t>Is there coding potential based on Genemarks?</a:t>
            </a:r>
            <a:r>
              <a:rPr b="1" lang="en" sz="1200"/>
              <a:t> </a:t>
            </a:r>
            <a:endParaRPr b="1" sz="1200"/>
          </a:p>
          <a:p>
            <a:pPr indent="0" lvl="0" marL="457200" rtl="0" algn="l">
              <a:lnSpc>
                <a:spcPct val="90000"/>
              </a:lnSpc>
              <a:spcBef>
                <a:spcPts val="800"/>
              </a:spcBef>
              <a:spcAft>
                <a:spcPts val="0"/>
              </a:spcAft>
              <a:buNone/>
            </a:pPr>
            <a:r>
              <a:rPr b="1" lang="en" sz="1200"/>
              <a:t>Yes, however, there is a large dip in coding potential in the middle</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Are there homologues based on a Blast search?</a:t>
            </a:r>
            <a:endParaRPr sz="1200"/>
          </a:p>
          <a:p>
            <a:pPr indent="0" lvl="0" marL="457200" rtl="0" algn="l">
              <a:lnSpc>
                <a:spcPct val="90000"/>
              </a:lnSpc>
              <a:spcBef>
                <a:spcPts val="800"/>
              </a:spcBef>
              <a:spcAft>
                <a:spcPts val="0"/>
              </a:spcAft>
              <a:buNone/>
            </a:pPr>
            <a:r>
              <a:rPr b="1" lang="en" sz="1200"/>
              <a:t>Yes, PECAAN shows homologues - all listed as hypothetical proteins</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Is it above 120 bp </a:t>
            </a:r>
            <a:r>
              <a:rPr b="1" lang="en" sz="1200"/>
              <a:t>(Y/N)</a:t>
            </a:r>
            <a:endParaRPr b="1" sz="1200"/>
          </a:p>
          <a:p>
            <a:pPr indent="0" lvl="0" marL="457200" rtl="0" algn="l">
              <a:lnSpc>
                <a:spcPct val="90000"/>
              </a:lnSpc>
              <a:spcBef>
                <a:spcPts val="800"/>
              </a:spcBef>
              <a:spcAft>
                <a:spcPts val="0"/>
              </a:spcAft>
              <a:buNone/>
            </a:pPr>
            <a:r>
              <a:rPr b="1" lang="en" sz="1200"/>
              <a:t>Yes</a:t>
            </a:r>
            <a:endParaRPr b="1" sz="1200"/>
          </a:p>
          <a:p>
            <a:pPr indent="-242570" lvl="0" marL="254000" rtl="0" algn="l">
              <a:lnSpc>
                <a:spcPct val="90000"/>
              </a:lnSpc>
              <a:spcBef>
                <a:spcPts val="800"/>
              </a:spcBef>
              <a:spcAft>
                <a:spcPts val="0"/>
              </a:spcAft>
              <a:buClr>
                <a:schemeClr val="dk1"/>
              </a:buClr>
              <a:buSzPct val="100000"/>
              <a:buFont typeface="Arial"/>
              <a:buChar char="•"/>
            </a:pPr>
            <a:r>
              <a:rPr lang="en" sz="1200"/>
              <a:t>Do other related phages agree (Phamerator)</a:t>
            </a:r>
            <a:r>
              <a:rPr b="1" lang="en" sz="1200"/>
              <a:t> (Y/N)</a:t>
            </a:r>
            <a:endParaRPr b="1" sz="1200"/>
          </a:p>
          <a:p>
            <a:pPr indent="0" lvl="0" marL="457200" rtl="0" algn="l">
              <a:lnSpc>
                <a:spcPct val="90000"/>
              </a:lnSpc>
              <a:spcBef>
                <a:spcPts val="800"/>
              </a:spcBef>
              <a:spcAft>
                <a:spcPts val="0"/>
              </a:spcAft>
              <a:buNone/>
            </a:pPr>
            <a:r>
              <a:rPr b="1" lang="en" sz="1200"/>
              <a:t>Yes</a:t>
            </a:r>
            <a:endParaRPr b="1" sz="1200"/>
          </a:p>
          <a:p>
            <a:pPr indent="-242570" lvl="0" marL="254000" rtl="0" algn="l">
              <a:lnSpc>
                <a:spcPct val="90000"/>
              </a:lnSpc>
              <a:spcBef>
                <a:spcPts val="800"/>
              </a:spcBef>
              <a:spcAft>
                <a:spcPts val="0"/>
              </a:spcAft>
              <a:buSzPct val="100000"/>
              <a:buChar char="•"/>
            </a:pPr>
            <a:r>
              <a:rPr lang="en" sz="1200"/>
              <a:t>Direction: (</a:t>
            </a:r>
            <a:r>
              <a:rPr b="1" lang="en" sz="1200"/>
              <a:t>Fwd/Rev)</a:t>
            </a:r>
            <a:endParaRPr b="1" sz="1200"/>
          </a:p>
          <a:p>
            <a:pPr indent="0" lvl="0" marL="457200" rtl="0" algn="l">
              <a:lnSpc>
                <a:spcPct val="90000"/>
              </a:lnSpc>
              <a:spcBef>
                <a:spcPts val="800"/>
              </a:spcBef>
              <a:spcAft>
                <a:spcPts val="0"/>
              </a:spcAft>
              <a:buNone/>
            </a:pPr>
            <a:r>
              <a:rPr b="1" lang="en" sz="1200"/>
              <a:t>FWD</a:t>
            </a:r>
            <a:endParaRPr b="1" sz="1200"/>
          </a:p>
        </p:txBody>
      </p:sp>
      <p:sp>
        <p:nvSpPr>
          <p:cNvPr id="200" name="Google Shape;200;p21"/>
          <p:cNvSpPr txBox="1"/>
          <p:nvPr/>
        </p:nvSpPr>
        <p:spPr>
          <a:xfrm>
            <a:off x="3123180"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fontScale="77500" lnSpcReduction="20000"/>
          </a:bodyPr>
          <a:lstStyle/>
          <a:p>
            <a:pPr indent="0" lvl="0" marL="0" marR="0" rtl="0" algn="ctr">
              <a:lnSpc>
                <a:spcPct val="90000"/>
              </a:lnSpc>
              <a:spcBef>
                <a:spcPts val="0"/>
              </a:spcBef>
              <a:spcAft>
                <a:spcPts val="0"/>
              </a:spcAft>
              <a:buClr>
                <a:schemeClr val="dk1"/>
              </a:buClr>
              <a:buSzPct val="100000"/>
              <a:buFont typeface="Arial"/>
              <a:buNone/>
            </a:pPr>
            <a:r>
              <a:rPr b="0" i="0" lang="en" sz="1800" u="none" cap="none" strike="noStrike">
                <a:solidFill>
                  <a:schemeClr val="dk1"/>
                </a:solidFill>
                <a:latin typeface="Calibri"/>
                <a:ea typeface="Calibri"/>
                <a:cs typeface="Calibri"/>
                <a:sym typeface="Calibri"/>
              </a:rPr>
              <a:t>Start position? 6637 (GTG)</a:t>
            </a:r>
            <a:endParaRPr b="1" sz="1100">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lang="en" sz="1200">
                <a:solidFill>
                  <a:schemeClr val="dk1"/>
                </a:solidFill>
                <a:latin typeface="Calibri"/>
                <a:ea typeface="Calibri"/>
                <a:cs typeface="Calibri"/>
                <a:sym typeface="Calibri"/>
              </a:rPr>
              <a:t>Starterator MAs for selected and for alt options</a:t>
            </a:r>
            <a:r>
              <a:rPr b="1" lang="en" sz="1200">
                <a:solidFill>
                  <a:schemeClr val="dk1"/>
                </a:solidFill>
                <a:latin typeface="Calibri"/>
                <a:ea typeface="Calibri"/>
                <a:cs typeface="Calibri"/>
                <a:sym typeface="Calibri"/>
              </a:rPr>
              <a:t>: 80 MAs for 6637, no MA for alt options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Does it include all of the coding potential and </a:t>
            </a:r>
            <a:r>
              <a:rPr lang="en" sz="1200">
                <a:solidFill>
                  <a:schemeClr val="dk1"/>
                </a:solidFill>
                <a:latin typeface="Calibri"/>
                <a:ea typeface="Calibri"/>
                <a:cs typeface="Calibri"/>
                <a:sym typeface="Calibri"/>
              </a:rPr>
              <a:t>do Genemark and Glimmer agree</a:t>
            </a:r>
            <a:r>
              <a:rPr b="0" i="0" lang="en" sz="1200" u="none" cap="none" strike="noStrike">
                <a:solidFill>
                  <a:schemeClr val="dk1"/>
                </a:solidFill>
                <a:latin typeface="Calibri"/>
                <a:ea typeface="Calibri"/>
                <a:cs typeface="Calibri"/>
                <a:sym typeface="Calibri"/>
              </a:rPr>
              <a:t>? (</a:t>
            </a:r>
            <a:r>
              <a:rPr b="1" i="0" lang="en" sz="1200" u="none" cap="none" strike="noStrike">
                <a:solidFill>
                  <a:schemeClr val="dk1"/>
                </a:solidFill>
                <a:latin typeface="Calibri"/>
                <a:ea typeface="Calibri"/>
                <a:cs typeface="Calibri"/>
                <a:sym typeface="Calibri"/>
              </a:rPr>
              <a:t>Y/N, Y/N)</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Yes, 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Is it the longest ORF? </a:t>
            </a:r>
            <a:r>
              <a:rPr b="1" i="0" lang="en" sz="1200" u="none" cap="none" strike="noStrike">
                <a:solidFill>
                  <a:schemeClr val="dk1"/>
                </a:solidFill>
                <a:latin typeface="Calibri"/>
                <a:ea typeface="Calibri"/>
                <a:cs typeface="Calibri"/>
                <a:sym typeface="Calibri"/>
              </a:rPr>
              <a:t>(Y/N)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Yes</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Alignment agreement from Blast? </a:t>
            </a:r>
            <a:r>
              <a:rPr b="1" lang="en" sz="1200">
                <a:solidFill>
                  <a:schemeClr val="dk1"/>
                </a:solidFill>
                <a:latin typeface="Calibri"/>
                <a:ea typeface="Calibri"/>
                <a:cs typeface="Calibri"/>
                <a:sym typeface="Calibri"/>
              </a:rPr>
              <a:t>(Y/N, Source)</a:t>
            </a:r>
            <a:endParaRPr b="1"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1</a:t>
            </a:r>
            <a:r>
              <a:rPr lang="en" sz="1200">
                <a:solidFill>
                  <a:schemeClr val="dk1"/>
                </a:solidFill>
                <a:latin typeface="Calibri"/>
                <a:ea typeface="Calibri"/>
                <a:cs typeface="Calibri"/>
                <a:sym typeface="Calibri"/>
              </a:rPr>
              <a:t>00% alignment from a few results, in general - high alignments </a:t>
            </a:r>
            <a:endParaRPr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Calibri"/>
              <a:buChar char="•"/>
            </a:pPr>
            <a:r>
              <a:rPr lang="en" sz="1200">
                <a:solidFill>
                  <a:schemeClr val="dk1"/>
                </a:solidFill>
                <a:latin typeface="Calibri"/>
                <a:ea typeface="Calibri"/>
                <a:cs typeface="Calibri"/>
                <a:sym typeface="Calibri"/>
              </a:rPr>
              <a:t>Does it include all of the functional region (</a:t>
            </a:r>
            <a:r>
              <a:rPr b="1" lang="en" sz="1200">
                <a:solidFill>
                  <a:schemeClr val="dk1"/>
                </a:solidFill>
                <a:latin typeface="Calibri"/>
                <a:ea typeface="Calibri"/>
                <a:cs typeface="Calibri"/>
                <a:sym typeface="Calibri"/>
              </a:rPr>
              <a:t>HHpred</a:t>
            </a:r>
            <a:r>
              <a:rPr lang="en"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Minor capsid protein has a 74.8031% coverage and 99.4% probability, putative tail-component has 55.9055% coverage and 99% probability)</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SD Score? Is there one higher? </a:t>
            </a:r>
            <a:r>
              <a:rPr b="1" i="0" lang="en" sz="1200" u="none" cap="none" strike="noStrike">
                <a:solidFill>
                  <a:schemeClr val="dk1"/>
                </a:solidFill>
                <a:latin typeface="Calibri"/>
                <a:ea typeface="Calibri"/>
                <a:cs typeface="Calibri"/>
                <a:sym typeface="Calibri"/>
              </a:rPr>
              <a:t>(number, Y/N)</a:t>
            </a:r>
            <a:endParaRPr b="1" i="0" sz="1200" u="none" cap="none" strike="noStrike">
              <a:solidFill>
                <a:schemeClr val="dk1"/>
              </a:solidFill>
              <a:latin typeface="Calibri"/>
              <a:ea typeface="Calibri"/>
              <a:cs typeface="Calibri"/>
              <a:sym typeface="Calibri"/>
            </a:endParaRPr>
          </a:p>
          <a:p>
            <a:pPr indent="-224155" lvl="0" marL="685800" marR="0" rtl="0" algn="l">
              <a:lnSpc>
                <a:spcPct val="90000"/>
              </a:lnSpc>
              <a:spcBef>
                <a:spcPts val="0"/>
              </a:spcBef>
              <a:spcAft>
                <a:spcPts val="0"/>
              </a:spcAft>
              <a:buClr>
                <a:schemeClr val="dk1"/>
              </a:buClr>
              <a:buSzPct val="100000"/>
              <a:buFont typeface="Calibri"/>
              <a:buChar char="-"/>
            </a:pPr>
            <a:r>
              <a:rPr b="1" lang="en" sz="1200">
                <a:solidFill>
                  <a:schemeClr val="dk1"/>
                </a:solidFill>
                <a:latin typeface="Calibri"/>
                <a:ea typeface="Calibri"/>
                <a:cs typeface="Calibri"/>
                <a:sym typeface="Calibri"/>
              </a:rPr>
              <a:t>-4.294, z = 2.273, no higher</a:t>
            </a:r>
            <a:endParaRPr b="1" sz="1200">
              <a:solidFill>
                <a:schemeClr val="dk1"/>
              </a:solidFill>
              <a:latin typeface="Calibri"/>
              <a:ea typeface="Calibri"/>
              <a:cs typeface="Calibri"/>
              <a:sym typeface="Calibri"/>
            </a:endParaRPr>
          </a:p>
          <a:p>
            <a:pPr indent="-236855" lvl="0" marL="254000" marR="0" rtl="0" algn="l">
              <a:lnSpc>
                <a:spcPct val="90000"/>
              </a:lnSpc>
              <a:spcBef>
                <a:spcPts val="800"/>
              </a:spcBef>
              <a:spcAft>
                <a:spcPts val="0"/>
              </a:spcAft>
              <a:buClr>
                <a:schemeClr val="dk1"/>
              </a:buClr>
              <a:buSzPct val="100000"/>
              <a:buFont typeface="Arial"/>
              <a:buChar char="•"/>
            </a:pPr>
            <a:r>
              <a:rPr b="0" i="0" lang="en" sz="1200" u="none" cap="none" strike="noStrike">
                <a:solidFill>
                  <a:schemeClr val="dk1"/>
                </a:solidFill>
                <a:latin typeface="Calibri"/>
                <a:ea typeface="Calibri"/>
                <a:cs typeface="Calibri"/>
                <a:sym typeface="Calibri"/>
              </a:rPr>
              <a:t>Gap, overlap, and spacing? </a:t>
            </a:r>
            <a:r>
              <a:rPr b="1" i="0" lang="en" sz="1200" u="none" cap="none" strike="noStrike">
                <a:solidFill>
                  <a:schemeClr val="dk1"/>
                </a:solidFill>
                <a:latin typeface="Calibri"/>
                <a:ea typeface="Calibri"/>
                <a:cs typeface="Calibri"/>
                <a:sym typeface="Calibri"/>
              </a:rPr>
              <a:t>(description)</a:t>
            </a:r>
            <a:endParaRPr b="1" sz="1200">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Gap of 12, spacer 10</a:t>
            </a:r>
            <a:endParaRPr b="1" sz="1200">
              <a:solidFill>
                <a:schemeClr val="dk1"/>
              </a:solidFill>
              <a:latin typeface="Calibri"/>
              <a:ea typeface="Calibri"/>
              <a:cs typeface="Calibri"/>
              <a:sym typeface="Calibri"/>
            </a:endParaRPr>
          </a:p>
        </p:txBody>
      </p:sp>
      <p:sp>
        <p:nvSpPr>
          <p:cNvPr id="201" name="Google Shape;201;p21"/>
          <p:cNvSpPr txBox="1"/>
          <p:nvPr/>
        </p:nvSpPr>
        <p:spPr>
          <a:xfrm>
            <a:off x="6117772" y="1363613"/>
            <a:ext cx="2897700" cy="3136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lnSpcReduction="20000"/>
          </a:bodyPr>
          <a:lstStyle/>
          <a:p>
            <a:pPr indent="0" lvl="0" marL="0" marR="0" rtl="0" algn="ctr">
              <a:lnSpc>
                <a:spcPct val="90000"/>
              </a:lnSpc>
              <a:spcBef>
                <a:spcPts val="0"/>
              </a:spcBef>
              <a:spcAft>
                <a:spcPts val="0"/>
              </a:spcAft>
              <a:buClr>
                <a:schemeClr val="dk1"/>
              </a:buClr>
              <a:buSzPts val="1800"/>
              <a:buFont typeface="Arial"/>
              <a:buNone/>
            </a:pPr>
            <a:r>
              <a:rPr b="0" i="0" lang="en" sz="1800" u="none" cap="none" strike="noStrike">
                <a:solidFill>
                  <a:schemeClr val="dk1"/>
                </a:solidFill>
                <a:latin typeface="Calibri"/>
                <a:ea typeface="Calibri"/>
                <a:cs typeface="Calibri"/>
                <a:sym typeface="Calibri"/>
              </a:rPr>
              <a:t>Function? NKF</a:t>
            </a:r>
            <a:endParaRPr b="1" sz="1100"/>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Phamerator </a:t>
            </a:r>
            <a:r>
              <a:rPr b="1" i="0" lang="en" sz="1200" u="none" cap="none" strike="noStrike">
                <a:solidFill>
                  <a:schemeClr val="dk1"/>
                </a:solidFill>
                <a:latin typeface="Calibri"/>
                <a:ea typeface="Calibri"/>
                <a:cs typeface="Calibri"/>
                <a:sym typeface="Calibri"/>
              </a:rPr>
              <a:t>(Answer)</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Blastp? </a:t>
            </a:r>
            <a:r>
              <a:rPr b="1" i="0" lang="en" sz="1200" u="none" cap="none" strike="noStrike">
                <a:solidFill>
                  <a:schemeClr val="dk1"/>
                </a:solidFill>
                <a:latin typeface="Calibri"/>
                <a:ea typeface="Calibri"/>
                <a:cs typeface="Calibri"/>
                <a:sym typeface="Calibri"/>
              </a:rPr>
              <a:t>(Answer using phagesDB, NCBI, or both)</a:t>
            </a:r>
            <a:endParaRPr b="1" i="0" sz="1200" u="none" cap="none" strike="noStrike">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minor tail protein phagesdB</a:t>
            </a:r>
            <a:endParaRPr b="1" sz="1200">
              <a:solidFill>
                <a:schemeClr val="dk1"/>
              </a:solidFill>
              <a:latin typeface="Calibri"/>
              <a:ea typeface="Calibri"/>
              <a:cs typeface="Calibri"/>
              <a:sym typeface="Calibri"/>
            </a:endParaRPr>
          </a:p>
          <a:p>
            <a:pPr indent="-241300" lvl="0" marL="6858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Hypothetical protein/minor tail protein NCBI</a:t>
            </a:r>
            <a:endParaRPr b="1" sz="1200">
              <a:solidFill>
                <a:schemeClr val="dk1"/>
              </a:solidFill>
              <a:latin typeface="Calibri"/>
              <a:ea typeface="Calibri"/>
              <a:cs typeface="Calibri"/>
              <a:sym typeface="Calibri"/>
            </a:endParaRPr>
          </a:p>
          <a:p>
            <a:pPr indent="-254000" lvl="0" marL="254000" marR="0" rtl="0" algn="l">
              <a:lnSpc>
                <a:spcPct val="90000"/>
              </a:lnSpc>
              <a:spcBef>
                <a:spcPts val="800"/>
              </a:spcBef>
              <a:spcAft>
                <a:spcPts val="0"/>
              </a:spcAft>
              <a:buClr>
                <a:schemeClr val="dk1"/>
              </a:buClr>
              <a:buSzPts val="1200"/>
              <a:buFont typeface="Arial"/>
              <a:buChar char="•"/>
            </a:pPr>
            <a:r>
              <a:rPr b="0" i="0" lang="en" sz="1200" u="none" cap="none" strike="noStrike">
                <a:solidFill>
                  <a:schemeClr val="dk1"/>
                </a:solidFill>
                <a:latin typeface="Calibri"/>
                <a:ea typeface="Calibri"/>
                <a:cs typeface="Calibri"/>
                <a:sym typeface="Calibri"/>
              </a:rPr>
              <a:t>Likely Function from HHpred? </a:t>
            </a:r>
            <a:r>
              <a:rPr b="1" i="0" lang="en" sz="1200" u="none" cap="none" strike="noStrike">
                <a:solidFill>
                  <a:schemeClr val="dk1"/>
                </a:solidFill>
                <a:latin typeface="Calibri"/>
                <a:ea typeface="Calibri"/>
                <a:cs typeface="Calibri"/>
                <a:sym typeface="Calibri"/>
              </a:rPr>
              <a:t>(conserved domains and functional regions)</a:t>
            </a:r>
            <a:endParaRPr b="1" i="0" sz="1200" u="none" cap="none" strike="noStrike">
              <a:solidFill>
                <a:schemeClr val="dk1"/>
              </a:solidFill>
              <a:latin typeface="Calibri"/>
              <a:ea typeface="Calibri"/>
              <a:cs typeface="Calibri"/>
              <a:sym typeface="Calibri"/>
            </a:endParaRPr>
          </a:p>
          <a:p>
            <a:pPr indent="0" lvl="0" marL="342900" marR="0" rtl="0" algn="l">
              <a:lnSpc>
                <a:spcPct val="90000"/>
              </a:lnSpc>
              <a:spcBef>
                <a:spcPts val="800"/>
              </a:spcBef>
              <a:spcAft>
                <a:spcPts val="0"/>
              </a:spcAft>
              <a:buNone/>
            </a:pPr>
            <a:r>
              <a:rPr b="1" lang="en" sz="1200">
                <a:solidFill>
                  <a:schemeClr val="dk1"/>
                </a:solidFill>
                <a:latin typeface="Calibri"/>
                <a:ea typeface="Calibri"/>
                <a:cs typeface="Calibri"/>
                <a:sym typeface="Calibri"/>
              </a:rPr>
              <a:t>NKF</a:t>
            </a:r>
            <a:endParaRPr b="1" sz="1200">
              <a:solidFill>
                <a:schemeClr val="dk1"/>
              </a:solidFill>
              <a:latin typeface="Calibri"/>
              <a:ea typeface="Calibri"/>
              <a:cs typeface="Calibri"/>
              <a:sym typeface="Calibri"/>
            </a:endParaRPr>
          </a:p>
          <a:p>
            <a:pPr indent="0" lvl="0" marL="0" marR="0" rtl="0" algn="l">
              <a:lnSpc>
                <a:spcPct val="90000"/>
              </a:lnSpc>
              <a:spcBef>
                <a:spcPts val="800"/>
              </a:spcBef>
              <a:spcAft>
                <a:spcPts val="0"/>
              </a:spcAft>
              <a:buNone/>
            </a:pPr>
            <a:r>
              <a:t/>
            </a:r>
            <a:endParaRPr b="1" sz="1200">
              <a:solidFill>
                <a:schemeClr val="dk1"/>
              </a:solidFill>
              <a:latin typeface="Calibri"/>
              <a:ea typeface="Calibri"/>
              <a:cs typeface="Calibri"/>
              <a:sym typeface="Calibri"/>
            </a:endParaRPr>
          </a:p>
          <a:p>
            <a:pPr indent="-304800" lvl="0" marL="457200" marR="0" rtl="0" algn="l">
              <a:lnSpc>
                <a:spcPct val="90000"/>
              </a:lnSpc>
              <a:spcBef>
                <a:spcPts val="80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Membrane binding domain? No</a:t>
            </a:r>
            <a:endParaRPr b="1" sz="1200">
              <a:solidFill>
                <a:schemeClr val="dk1"/>
              </a:solidFill>
              <a:latin typeface="Calibri"/>
              <a:ea typeface="Calibri"/>
              <a:cs typeface="Calibri"/>
              <a:sym typeface="Calibri"/>
            </a:endParaRPr>
          </a:p>
          <a:p>
            <a:pPr indent="-304800" lvl="0" marL="457200" marR="0" rtl="0" algn="l">
              <a:lnSpc>
                <a:spcPct val="90000"/>
              </a:lnSpc>
              <a:spcBef>
                <a:spcPts val="0"/>
              </a:spcBef>
              <a:spcAft>
                <a:spcPts val="0"/>
              </a:spcAft>
              <a:buClr>
                <a:schemeClr val="dk1"/>
              </a:buClr>
              <a:buSzPts val="1200"/>
              <a:buFont typeface="Calibri"/>
              <a:buChar char="●"/>
            </a:pPr>
            <a:r>
              <a:rPr b="1" lang="en" sz="1200">
                <a:solidFill>
                  <a:schemeClr val="dk1"/>
                </a:solidFill>
                <a:latin typeface="Calibri"/>
                <a:ea typeface="Calibri"/>
                <a:cs typeface="Calibri"/>
                <a:sym typeface="Calibri"/>
              </a:rPr>
              <a:t>tRNA?  No</a:t>
            </a:r>
            <a:endParaRPr b="1" sz="1200">
              <a:solidFill>
                <a:schemeClr val="dk1"/>
              </a:solidFill>
              <a:latin typeface="Calibri"/>
              <a:ea typeface="Calibri"/>
              <a:cs typeface="Calibri"/>
              <a:sym typeface="Calibri"/>
            </a:endParaRPr>
          </a:p>
          <a:p>
            <a:pPr indent="-177800" lvl="0" marL="254000" marR="0" rtl="0" algn="l">
              <a:lnSpc>
                <a:spcPct val="90000"/>
              </a:lnSpc>
              <a:spcBef>
                <a:spcPts val="800"/>
              </a:spcBef>
              <a:spcAft>
                <a:spcPts val="0"/>
              </a:spcAft>
              <a:buClr>
                <a:schemeClr val="dk1"/>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202" name="Google Shape;202;p21"/>
          <p:cNvSpPr txBox="1"/>
          <p:nvPr/>
        </p:nvSpPr>
        <p:spPr>
          <a:xfrm>
            <a:off x="126521" y="644155"/>
            <a:ext cx="14115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Feature:</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9</a:t>
            </a:r>
            <a:endParaRPr sz="1100"/>
          </a:p>
        </p:txBody>
      </p:sp>
      <p:sp>
        <p:nvSpPr>
          <p:cNvPr id="203" name="Google Shape;203;p21"/>
          <p:cNvSpPr txBox="1"/>
          <p:nvPr/>
        </p:nvSpPr>
        <p:spPr>
          <a:xfrm>
            <a:off x="1535907" y="645977"/>
            <a:ext cx="1413600" cy="626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5’ end:</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6637</a:t>
            </a:r>
            <a:endParaRPr sz="1100"/>
          </a:p>
        </p:txBody>
      </p:sp>
      <p:sp>
        <p:nvSpPr>
          <p:cNvPr id="204" name="Google Shape;204;p21"/>
          <p:cNvSpPr txBox="1"/>
          <p:nvPr/>
        </p:nvSpPr>
        <p:spPr>
          <a:xfrm>
            <a:off x="2949428" y="645976"/>
            <a:ext cx="1411500" cy="6234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 end:</a:t>
            </a:r>
            <a:endParaRPr sz="1100"/>
          </a:p>
          <a:p>
            <a:pPr indent="0" lvl="0" marL="0" marR="0" rtl="0" algn="ctr">
              <a:lnSpc>
                <a:spcPct val="90000"/>
              </a:lnSpc>
              <a:spcBef>
                <a:spcPts val="800"/>
              </a:spcBef>
              <a:spcAft>
                <a:spcPts val="0"/>
              </a:spcAft>
              <a:buClr>
                <a:schemeClr val="dk1"/>
              </a:buClr>
              <a:buSzPts val="1500"/>
              <a:buFont typeface="Arial"/>
              <a:buNone/>
            </a:pPr>
            <a:r>
              <a:rPr lang="en" sz="1100"/>
              <a:t>7020</a:t>
            </a:r>
            <a:endParaRPr sz="1100"/>
          </a:p>
        </p:txBody>
      </p:sp>
      <p:sp>
        <p:nvSpPr>
          <p:cNvPr id="205" name="Google Shape;205;p21"/>
          <p:cNvSpPr txBox="1"/>
          <p:nvPr/>
        </p:nvSpPr>
        <p:spPr>
          <a:xfrm>
            <a:off x="4358815" y="645976"/>
            <a:ext cx="1407300" cy="625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Length:</a:t>
            </a:r>
            <a:endParaRPr sz="1100"/>
          </a:p>
          <a:p>
            <a:pPr indent="0" lvl="0" marL="0" marR="0" rtl="0" algn="ctr">
              <a:lnSpc>
                <a:spcPct val="90000"/>
              </a:lnSpc>
              <a:spcBef>
                <a:spcPts val="800"/>
              </a:spcBef>
              <a:spcAft>
                <a:spcPts val="0"/>
              </a:spcAft>
              <a:buClr>
                <a:schemeClr val="dk1"/>
              </a:buClr>
              <a:buSzPts val="1500"/>
              <a:buFont typeface="Arial"/>
              <a:buNone/>
            </a:pPr>
            <a:r>
              <a:rPr lang="en" sz="1500">
                <a:solidFill>
                  <a:schemeClr val="dk1"/>
                </a:solidFill>
                <a:latin typeface="Calibri"/>
                <a:ea typeface="Calibri"/>
                <a:cs typeface="Calibri"/>
                <a:sym typeface="Calibri"/>
              </a:rPr>
              <a:t>384</a:t>
            </a:r>
            <a:endParaRPr sz="1100"/>
          </a:p>
        </p:txBody>
      </p:sp>
      <p:sp>
        <p:nvSpPr>
          <p:cNvPr id="206" name="Google Shape;206;p21"/>
          <p:cNvSpPr txBox="1"/>
          <p:nvPr/>
        </p:nvSpPr>
        <p:spPr>
          <a:xfrm>
            <a:off x="5766135" y="642042"/>
            <a:ext cx="3249300" cy="3210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Glimmer: 6637, 15.96</a:t>
            </a:r>
            <a:endParaRPr sz="1100"/>
          </a:p>
        </p:txBody>
      </p:sp>
      <p:sp>
        <p:nvSpPr>
          <p:cNvPr id="207" name="Google Shape;207;p21"/>
          <p:cNvSpPr txBox="1"/>
          <p:nvPr/>
        </p:nvSpPr>
        <p:spPr>
          <a:xfrm>
            <a:off x="5766135" y="964060"/>
            <a:ext cx="3249300" cy="3072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Genemarks: 6637, n/a</a:t>
            </a:r>
            <a:endParaRPr sz="1100"/>
          </a:p>
        </p:txBody>
      </p:sp>
      <p:sp>
        <p:nvSpPr>
          <p:cNvPr id="208" name="Google Shape;208;p21"/>
          <p:cNvSpPr txBox="1"/>
          <p:nvPr/>
        </p:nvSpPr>
        <p:spPr>
          <a:xfrm>
            <a:off x="128652" y="78122"/>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1</a:t>
            </a:r>
            <a:r>
              <a:rPr b="0" baseline="30000" i="0" lang="en" sz="1500" u="none" cap="none" strike="noStrike">
                <a:solidFill>
                  <a:schemeClr val="dk1"/>
                </a:solidFill>
                <a:latin typeface="Calibri"/>
                <a:ea typeface="Calibri"/>
                <a:cs typeface="Calibri"/>
                <a:sym typeface="Calibri"/>
              </a:rPr>
              <a:t>st</a:t>
            </a:r>
            <a:r>
              <a:rPr b="0" i="0" lang="en" sz="1500" u="none" cap="none" strike="noStrike">
                <a:solidFill>
                  <a:schemeClr val="dk1"/>
                </a:solidFill>
                <a:latin typeface="Calibri"/>
                <a:ea typeface="Calibri"/>
                <a:cs typeface="Calibri"/>
                <a:sym typeface="Calibri"/>
              </a:rPr>
              <a:t> Annotator: </a:t>
            </a:r>
            <a:r>
              <a:rPr lang="en" sz="1500">
                <a:solidFill>
                  <a:schemeClr val="dk1"/>
                </a:solidFill>
                <a:latin typeface="Calibri"/>
                <a:ea typeface="Calibri"/>
                <a:cs typeface="Calibri"/>
                <a:sym typeface="Calibri"/>
              </a:rPr>
              <a:t>Emily</a:t>
            </a:r>
            <a:endParaRPr sz="1100"/>
          </a:p>
        </p:txBody>
      </p:sp>
      <p:sp>
        <p:nvSpPr>
          <p:cNvPr id="209" name="Google Shape;209;p21"/>
          <p:cNvSpPr txBox="1"/>
          <p:nvPr/>
        </p:nvSpPr>
        <p:spPr>
          <a:xfrm>
            <a:off x="1959940" y="79945"/>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2</a:t>
            </a:r>
            <a:r>
              <a:rPr b="0" baseline="30000" i="0" lang="en" sz="1500" u="none" cap="none" strike="noStrike">
                <a:solidFill>
                  <a:schemeClr val="dk1"/>
                </a:solidFill>
                <a:latin typeface="Calibri"/>
                <a:ea typeface="Calibri"/>
                <a:cs typeface="Calibri"/>
                <a:sym typeface="Calibri"/>
              </a:rPr>
              <a:t>nd</a:t>
            </a:r>
            <a:r>
              <a:rPr b="0" i="0" lang="en" sz="1500" u="none" cap="none" strike="noStrike">
                <a:solidFill>
                  <a:schemeClr val="dk1"/>
                </a:solidFill>
                <a:latin typeface="Calibri"/>
                <a:ea typeface="Calibri"/>
                <a:cs typeface="Calibri"/>
                <a:sym typeface="Calibri"/>
              </a:rPr>
              <a:t>  Annotator: Brea</a:t>
            </a:r>
            <a:endParaRPr sz="1100"/>
          </a:p>
        </p:txBody>
      </p:sp>
      <p:sp>
        <p:nvSpPr>
          <p:cNvPr id="210" name="Google Shape;210;p21"/>
          <p:cNvSpPr txBox="1"/>
          <p:nvPr/>
        </p:nvSpPr>
        <p:spPr>
          <a:xfrm>
            <a:off x="3791228" y="79944"/>
            <a:ext cx="1831200" cy="4698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90000"/>
              </a:lnSpc>
              <a:spcBef>
                <a:spcPts val="0"/>
              </a:spcBef>
              <a:spcAft>
                <a:spcPts val="0"/>
              </a:spcAft>
              <a:buClr>
                <a:schemeClr val="dk1"/>
              </a:buClr>
              <a:buSzPts val="1500"/>
              <a:buFont typeface="Arial"/>
              <a:buNone/>
            </a:pPr>
            <a:r>
              <a:rPr b="0" i="0" lang="en" sz="1500" u="none" cap="none" strike="noStrike">
                <a:solidFill>
                  <a:schemeClr val="dk1"/>
                </a:solidFill>
                <a:latin typeface="Calibri"/>
                <a:ea typeface="Calibri"/>
                <a:cs typeface="Calibri"/>
                <a:sym typeface="Calibri"/>
              </a:rPr>
              <a:t>3</a:t>
            </a:r>
            <a:r>
              <a:rPr b="0" baseline="30000" i="0" lang="en" sz="1500" u="none" cap="none" strike="noStrike">
                <a:solidFill>
                  <a:schemeClr val="dk1"/>
                </a:solidFill>
                <a:latin typeface="Calibri"/>
                <a:ea typeface="Calibri"/>
                <a:cs typeface="Calibri"/>
                <a:sym typeface="Calibri"/>
              </a:rPr>
              <a:t>rd</a:t>
            </a:r>
            <a:r>
              <a:rPr b="0" i="0" lang="en" sz="1500" u="none" cap="none" strike="noStrike">
                <a:solidFill>
                  <a:schemeClr val="dk1"/>
                </a:solidFill>
                <a:latin typeface="Calibri"/>
                <a:ea typeface="Calibri"/>
                <a:cs typeface="Calibri"/>
                <a:sym typeface="Calibri"/>
              </a:rPr>
              <a:t>   Annotator: </a:t>
            </a:r>
            <a:endParaRPr sz="1100"/>
          </a:p>
        </p:txBody>
      </p:sp>
      <p:sp>
        <p:nvSpPr>
          <p:cNvPr id="211" name="Google Shape;211;p21"/>
          <p:cNvSpPr txBox="1"/>
          <p:nvPr/>
        </p:nvSpPr>
        <p:spPr>
          <a:xfrm>
            <a:off x="126520" y="4501458"/>
            <a:ext cx="8886900" cy="619500"/>
          </a:xfrm>
          <a:prstGeom prst="rect">
            <a:avLst/>
          </a:prstGeom>
          <a:noFill/>
          <a:ln cap="flat" cmpd="sng" w="9525">
            <a:solidFill>
              <a:schemeClr val="dk1"/>
            </a:solidFill>
            <a:prstDash val="solid"/>
            <a:round/>
            <a:headEnd len="sm" w="sm" type="none"/>
            <a:tailEnd len="sm" w="sm" type="none"/>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chemeClr val="dk1"/>
              </a:buClr>
              <a:buSzPts val="1400"/>
              <a:buFont typeface="Arial"/>
              <a:buNone/>
            </a:pPr>
            <a:r>
              <a:rPr b="0" i="0" lang="en" sz="1400" u="none" cap="none" strike="noStrike">
                <a:solidFill>
                  <a:schemeClr val="dk1"/>
                </a:solidFill>
                <a:latin typeface="Calibri"/>
                <a:ea typeface="Calibri"/>
                <a:cs typeface="Calibri"/>
                <a:sym typeface="Calibri"/>
              </a:rPr>
              <a:t>Notes:  Could be a minor tail protein</a:t>
            </a:r>
            <a:r>
              <a:rPr lang="en">
                <a:solidFill>
                  <a:schemeClr val="dk1"/>
                </a:solidFill>
                <a:latin typeface="Calibri"/>
                <a:ea typeface="Calibri"/>
                <a:cs typeface="Calibri"/>
                <a:sym typeface="Calibri"/>
              </a:rPr>
              <a:t>.</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