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54884d1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54884d1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3c297837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13c297837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63fbbb1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263fbbb18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3c2e4ead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13c2e4ead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8a940b18b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18a940b18b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8a940b18b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18a940b18b_2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8df33ad5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18df33ad5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167bd2cc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167bd2cc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18bbc8ba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18bbc8ba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167bd2cc2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167bd2cc2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18bbc8ba6f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18bbc8ba6f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8df33ad5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8df33ad5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8bbc8ba6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18bbc8ba6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18a940b18b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18a940b18b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19a38b1e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19a38b1e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18a940b18b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18a940b18b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13c2e4ead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13c2e4ead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19a38b1ec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19a38b1ec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8df33ad5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8df33ad5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1e38f48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1e38f48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1e38f488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1e38f488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3c2e4ead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3c2e4ead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38aa5a3f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38aa5a3f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4e34a7b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4e34a7b3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3c29783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3c29783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1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SSC: 41 - 379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CP: Includes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RBS: Raw -3.990, Z Value 2.053, Final -5.036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SCS: Glimmer and Gene mark agree start at 41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Gap: NA (first gene)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Blast Start: Bri160 agrees with 41 start 1,1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LO: Not the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FBlast: Family of unknown function gp1 EValue 0.0e0 95.54% identity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HHPred: top hit Family of unknown function 41.47% probability Evalue 280 32% percent alignment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FS: HHpred, Blast, Phamerator agree on family of unknown function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Syn: NA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ST: Start 3 Confirmed at 41 as most frequent start 65/65 genomes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10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SSC: 6987 - 7307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CP: Contains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RBS: Raw: -3.131 Z: 2.481 Final: -3.826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SCS: Glimmer and GeneMark Agree at 6987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Gap: 14bp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Blast Start: Lola20 1:1 alignment, 98.11 similarity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LO: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FBlast: Tail Assembly Chaperone - Lola20, evalue 0.0E0 97.17% identity,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HHPred: Chromosomal Replication Initiator protein, 77,9 Probability, 14 eValue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FS: Blast, HHPred, Phamerator agree Tail Assembly Chaperone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Syn: Agrees with synteny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Start 6 - Most Called Start - 130/130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11 - 1 Frame shift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SSC: 6987 - 7423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CP: Contains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RBS: Raw: -3.131 Z: 2.481 Final: -3.826 (Frame shift)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SCS: -1 Frameshift. Shift occurs GGGAAA Glycine/Lysine 7271bp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Gap: N/A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Blast Start: Bri160, alignment 1:117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LO: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FBlast: Tail Assembly Chaperone - Bri160 e-Value 2.0@-10, 100% identity.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HHPred: Chromosomal Replication Initiator protein, 77,9 Probability, 14 eValue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FS: Blast, and phamerator agree Tail Assembly Chaperone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Syn: Agrees with synteny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Start 6 - Most Called Start - 130/130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12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SSC: 7541-9646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CP: Includes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RBS: Raw -2.590 Z Value 2.751 Final -4.386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SCS: Glimmer and Gene mark agree start at 7541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Gap: 118bp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Blast Start: Paopu, Dongwon  agrees with 7541 1,1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LO: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FBlast: PaoPu and Minima EValue 0.0e0 100% identity Tape measure protein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HHPred:top hit Tape measure protein  6V8I 99.82% probability Evalue 2e-12 50% percent alignment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FS: HHpred, Blast, Phamerator agree Tape measure protein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Syn: agrees with synteny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Start 2 confirmed as most frequent, found in 86 out of 87 genes in pham 98.9%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13</a:t>
            </a:r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SSC: 9643-10602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CP: Contains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RBS: Raw SD -4.088 Z-value 2.003 Final -4.924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SCS: Glimmer and genemark agree 9643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Gap: 3 overlap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Blast Start: Paopu and Minima agree 1,1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LO: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FBlast: Paopu and Minima E-value 0.0e0 100% identity Minor tail protein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2857"/>
              <a:buFont typeface="Arial"/>
              <a:buNone/>
            </a:pPr>
            <a:r>
              <a:rPr lang="en" sz="1750"/>
              <a:t>HHPred: </a:t>
            </a:r>
            <a:r>
              <a:rPr lang="en" sz="1750">
                <a:solidFill>
                  <a:srgbClr val="212529"/>
                </a:solidFill>
              </a:rPr>
              <a:t>Glycoside hydrolase family 9; cellulase, CbhA, Clostridium thermocellum, CBM4, Ig-like, cellulosome, CBM, SUGAR BINDING 98.9% probability E-value 4.2e-7 76.4% alignment</a:t>
            </a:r>
            <a:endParaRPr sz="175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FS: NCBI and phamerator agree minor tail protein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Syn: agrees with synteny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Start 1 confirmed as most frequent, found in 73 of 73 genes in pham 100%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14</a:t>
            </a:r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SSC: 10602-12671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CP: contains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RBS: Raw SD -3.496 Z-value 2.299 Final -5.098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SCS: Glimmer and genemark agree 10602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Gap: 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Blast Start: PaoPu and Dongwon 1,1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LO: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FBlast: PaoPu and Dongwon E-value 0.0e0 100% identity minor tail protein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HHPred:  Fibronectin (Homo sapiens) 1.754A 99.6% probability E-value 7e-14 78.3% alignment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FS: NCBI and phamerator agree minor tail protein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Syn: agrees with synteny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Start 1 confirmed as most frequent, found in 86 of 86 genes in pham 100%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15</a:t>
            </a:r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SSC: 12673-13221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CP: Includes all coding potential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RBS: Raw score: -1.559, Z-value: 3.265, final score: -2.394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SCS: Glimmer and Genemark agree with start at 12673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Gap: 2 bp gap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Blast Start: Paopu agrees with start at 12673, 1,1 alignment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LO: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FBlast: PaoPu, minor tail protein, E-value: 0.0E0, 99.45% identity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HHPred: Fibronectin, 99.7% probability, E-value: 7.7e-14, 77.8% alignment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FS: Blast and Phamerator agree on minor tail protein, HHPred calls the protein Fibronectin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Syn: Agrees with synteny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ST: Agrees with most annotated start 7, 67 of 90 genes in the pham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16</a:t>
            </a:r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SSC: 13258-13545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CP: Includes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RBS: Raw -2.814 Z-value 2.639 Final -3.589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SCS: Glimmer calls start at 13258, GM at 13234. RBS and Starterator confirm start 13258 best start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Gap: 37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Blast Start: Minima and Dongwon agree 13258 1,1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LO: Not the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FBlast: Minima and Dongwon E-value 2.4e-27 Hypothetical protein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HHPred: NKF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FS: Phamerator and Blast agree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Syn: N/A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Start 5 confirmed at 13258 found in 82 of 83 ( 98.8% ) of genes in pham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17</a:t>
            </a:r>
            <a:endParaRPr/>
          </a:p>
        </p:txBody>
      </p:sp>
      <p:sp>
        <p:nvSpPr>
          <p:cNvPr id="151" name="Google Shape;151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SSC: 13564-14250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CP: Contains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RBS: Raw SD -3.142 Z-Value 2.475 Final -3.978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SCS: Glimmer and genemark agree 13564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Gap: 19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Blast Start: Paopu and Minima agree 1,1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LO: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FBlast: Paopu and Minima 100% identity 0.0E0 Endolysin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HHPred: Peptidoglycan hydrolase b.84.3.2  probability 98.05 E-value 0.0024 36.2% alignment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FS: NBCI and phamerator agree endolysin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Syn: N/A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Agrees with most called start 6, 67 or 68 genes in the pham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18</a:t>
            </a:r>
            <a:endParaRPr/>
          </a:p>
        </p:txBody>
      </p:sp>
      <p:sp>
        <p:nvSpPr>
          <p:cNvPr id="157" name="Google Shape;157;p30"/>
          <p:cNvSpPr txBox="1">
            <a:spLocks noGrp="1"/>
          </p:cNvSpPr>
          <p:nvPr>
            <p:ph type="body" idx="1"/>
          </p:nvPr>
        </p:nvSpPr>
        <p:spPr>
          <a:xfrm>
            <a:off x="355775" y="839800"/>
            <a:ext cx="8520600" cy="53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Start: 14247-14480</a:t>
            </a:r>
            <a:endParaRPr sz="110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CP: Does not include all coding potential</a:t>
            </a:r>
            <a:endParaRPr sz="110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SCS: Glimmer and Genemark do not call this start</a:t>
            </a:r>
            <a:endParaRPr sz="110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RBS:Raw Score: -3.800, Z-Value: 2.147, Final Score: -5.596 Best Start</a:t>
            </a:r>
            <a:endParaRPr sz="110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Gap: 3 bp overlap</a:t>
            </a:r>
            <a:endParaRPr sz="110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Blast Start: JoBros 1:1</a:t>
            </a:r>
            <a:endParaRPr sz="110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LO: not longest ORF</a:t>
            </a:r>
            <a:endParaRPr sz="110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FBlast: Hypothetical Protein, Membrane Protein Microbacterium phage JoBros, E value 0.0E0, 100% identity</a:t>
            </a:r>
            <a:endParaRPr sz="110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HHPred: NKF Probability: 95.53%	E-Value: 0.41Percent Alignment: 57/95 = 0.6, 60%</a:t>
            </a:r>
            <a:endParaRPr sz="110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FS: Blast, Phamerator, HHPred agree NKF</a:t>
            </a:r>
            <a:endParaRPr sz="110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Syn: N/A</a:t>
            </a:r>
            <a:endParaRPr sz="110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/>
              <a:t>ST: Most called Start</a:t>
            </a:r>
            <a:endParaRPr sz="110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/>
          </a:p>
          <a:p>
            <a:pPr marL="0" marR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19:</a:t>
            </a:r>
            <a:endParaRPr/>
          </a:p>
        </p:txBody>
      </p:sp>
      <p:sp>
        <p:nvSpPr>
          <p:cNvPr id="163" name="Google Shape;163;p31"/>
          <p:cNvSpPr txBox="1">
            <a:spLocks noGrp="1"/>
          </p:cNvSpPr>
          <p:nvPr>
            <p:ph type="body" idx="1"/>
          </p:nvPr>
        </p:nvSpPr>
        <p:spPr>
          <a:xfrm>
            <a:off x="464100" y="1031775"/>
            <a:ext cx="3671100" cy="41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3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SSC: 14477 - 14701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CP: Includes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SCS: Glimmer and Gene Mark agree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RBS: Raw Score: -2.366 Z-value: 2.893 Final Score: -3.366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Gap: 3bp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Blast Start: Paopu 1:1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LO: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FBlast: Paopu Hypothetical Protein: E-value: 2.2E-29 Identity: 74 Ratio:1:1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HHPred:Murin Hydrolase Activator, Probability: 98.11%, E-Value: 0.00056, % Alignment: 25.12%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FS: Blast, Phamerator,agree NKF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Syn: N/A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St: Most called start (5), 68 of 70 genes in the pham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2 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SSC: 376-1071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CP: Includes all coding potential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RBS: RAW SD: -3.452, Z-value: 2.321, Final score: -4.498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SCS: Gimmer and Genemark agree on a start at 376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Gap: -3 bp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Blast Start: Paopu agrees with 376 start, 1,1 alignment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LO: Not the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FBlast: PaoPu, hypothetical protein, E-value: 0.0E0, 99.57% identity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HHPred: No significant match  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FS: HHpred, Blast, Phamerator agree on NKF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Syn: N/A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start 4 at 376 confirmed as most frequent with 84/84 genomes 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20</a:t>
            </a:r>
            <a:endParaRPr/>
          </a:p>
        </p:txBody>
      </p:sp>
      <p:sp>
        <p:nvSpPr>
          <p:cNvPr id="169" name="Google Shape;169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SSC: 14770-14982 (reverse)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CP: contains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RBS: Raw SD -2.791 Z-value 2.650 Final -3.627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SCS: Glimmer &amp; genemark agree 14982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Gap: 69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Blast Start: Paopu and Azizam agree 1,1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LO: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FBlast: Paopu and Azizam 100% identity 1.4e-20 LSR2-like DNA bridging protein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HHPred: Protein LSR2 anti-parallel beta sheet, dimer DNA binding protein 1.728A 99.88% probability E-value 1e-21 96.7% alignment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FS: Phamerator, hhpred and NBCI agree LSR2-like bridging protein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Syn: N/A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Start 50 not the most annotated start at 29.3% of the time called 80.5% when present, but common start among EE phage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21</a:t>
            </a:r>
            <a:endParaRPr/>
          </a:p>
        </p:txBody>
      </p:sp>
      <p:sp>
        <p:nvSpPr>
          <p:cNvPr id="175" name="Google Shape;175;p33"/>
          <p:cNvSpPr txBox="1">
            <a:spLocks noGrp="1"/>
          </p:cNvSpPr>
          <p:nvPr>
            <p:ph type="body" idx="1"/>
          </p:nvPr>
        </p:nvSpPr>
        <p:spPr>
          <a:xfrm>
            <a:off x="311700" y="1183450"/>
            <a:ext cx="8520600" cy="45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SSC: 14985-15422(reverse)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CP: Contains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RBS: Raw: -2.095 Z: 3.03 Final: -3.166 best score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SCS: Glimmer and GeneMark disagree. GeneMark: 15485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Gap: 2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LO: No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Blast Start: Minima 1:26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FBlast: helix-turn-helix DNA Binding domain protein, MerR-like, Minima E-value 0.0E0, 100% identity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HHPred: DNA Binding Protein Probability: 99.88% e-value: 1e-21 %aligned: 96.72%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FS: Blast, HHPred, phamerator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Starterator: start 12, not most annotated start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22</a:t>
            </a:r>
            <a:endParaRPr/>
          </a:p>
        </p:txBody>
      </p:sp>
      <p:sp>
        <p:nvSpPr>
          <p:cNvPr id="181" name="Google Shape;181;p34"/>
          <p:cNvSpPr txBox="1">
            <a:spLocks noGrp="1"/>
          </p:cNvSpPr>
          <p:nvPr>
            <p:ph type="body" idx="1"/>
          </p:nvPr>
        </p:nvSpPr>
        <p:spPr>
          <a:xfrm>
            <a:off x="311700" y="864825"/>
            <a:ext cx="8520600" cy="43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SSC:15565-15795 (Reverse)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CP: Contains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RBS: Raw Score: -6.371 Z-value:.875 Final Score: -7.593 not best score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SCS: Glimmer and GeneMark agree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Gap: 143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Blast Start: Gardevoir Helix-turn-Helix binding protein 1:1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LO: yes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FBlast: Helix-turn-helix DNA Binding Protein Gardevoir - Score 378 E-Value: 1.4E-45 Length: 76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HHPred:Helix-turn-helix Endothelial differentiation-related factor, E-value: 7.1e-9 76.92% alignment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FS: Helix-Turn-Helix DNA Domain Binding Domain, blast, hhpred, phamerator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Syn: N/A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ST: Most Called Start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23</a:t>
            </a:r>
            <a:endParaRPr/>
          </a:p>
        </p:txBody>
      </p:sp>
      <p:sp>
        <p:nvSpPr>
          <p:cNvPr id="187" name="Google Shape;187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SSC: 16305 - 16691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CP: Contains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RBS: Raw -4.59 Z score: 1.772 Final: -5.716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SCS: Glimmer and GeneMark disagree (16509)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Gap: 739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Blast Start: Dongwon - Aztec 1:1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LO: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FBlast: Theoretical Protein E-Value: 0 100%Alignment 128 Identity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HHPred: DNA Repair Protein 62.5% probability e-value:10 5.9% alignment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FS: No Known Function, blast, hhpred, phamerator agree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Syn: N/A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 Start 3 Most called start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24 </a:t>
            </a:r>
            <a:endParaRPr/>
          </a:p>
        </p:txBody>
      </p:sp>
      <p:sp>
        <p:nvSpPr>
          <p:cNvPr id="193" name="Google Shape;193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SSC: 16775 - 16993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CP: Includes all coding potential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RBS: Raw SD: -5.529, Z-Value: 1.285, Final Score: -6.575 not best score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SCS: Glimmer calls start at 16775, GeneMark calls start at 16784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Gap: 84 bp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Blast Start: PaoPu, Scamander agrees with start at 16775 1,1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LO: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FBlast: PaoPu E-Value: 7.4E-44, 100% identity, helix-turn-helix DNA binding domain MerR-like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HHPred: Q-box helicase domain of DEAD-like helicase RecG family proteins 66.41%, E-Value: 22, 14.6%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FS: HHPred: Q-box helicase domain of DEAD-like helicase RecG family proteins, Blast: MerR-like helix-turn-helix DNA binding domain protein, Phamerator: Unknown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Syn: NA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Start 3 confirmed as most frequent, found in 59 out of 62 genes in pham (95.2%)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25</a:t>
            </a:r>
            <a:endParaRPr/>
          </a:p>
        </p:txBody>
      </p:sp>
      <p:sp>
        <p:nvSpPr>
          <p:cNvPr id="199" name="Google Shape;199;p37"/>
          <p:cNvSpPr txBox="1">
            <a:spLocks noGrp="1"/>
          </p:cNvSpPr>
          <p:nvPr>
            <p:ph type="body" idx="1"/>
          </p:nvPr>
        </p:nvSpPr>
        <p:spPr>
          <a:xfrm>
            <a:off x="28075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SSC: 16990-17289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CP: contains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RBS: Raw SD -5.276 Z-value 1.411 Final -6.051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SCS: Glimmer &amp; genemark agree 16990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Gap: overlap 3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Blast Start: PaoPu and Scamander agree 1,1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LO: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FBlast: PaoPu and Scamander 100% identity E-value 0.0e0 HNH endonuclease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HHPred: CRISPR-associated endonuclease 2.606A 97.78% probability E-value .000035 41% alignment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FS: Phamerator, hhpred NCBI agree HNH endonuclease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Syn: N/A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Start 145 not the most annotated start at 20.7% of the time called 97.7% when present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3 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SSC: 1074-2534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CP: Includes all coding potential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RBS: Raw SD: -4.385, Z-value: 1.856, Final Score: -5.987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SCS: Glimmer and Genemark agree on start at 1074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Gap: 3 bp gap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Blast Start: PaoPu agrees with 1074 start, 1,1 alignment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LO: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FBlast: PaoPu, terminase, E-value: 0.0E0, 100% identity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HHPred: Top hit: terminase large subunit, probability 100%, E-value: 1.8e-41, 84% alignment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FS: Phamerator, Blast, and HHPred all agree with terminase function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Syn: Agrees with synteny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Start 1 at 1074 confirmed in 86/86 genomes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4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909025"/>
            <a:ext cx="8520600" cy="36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SSC: 2660, 3787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CP: Includes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RBS: Raw -4.154, Zvalue 1.971, Final -5.756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SCS: Glimmer calls start 2660, GeneMark 2729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Gap: 126bp gap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Blast Start: Paopu agrees with 2660 start alignment 1,1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LO: Yes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FBlast: Paopu, Portal Protein, Evalue e0.0 Identity 100%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HHPred: Phage Portal Protein 100% probability to phage HK97 82% identity Evalue 2.1e-36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FS: Phamerator, Blast, HHpred all agree with Portal Protein as Function, Paopu GP4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Syn: Agrees with synteny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ST: Paopu (start 20) agrees with Glimmer call at 2660 as most common start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5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SSC: 3784 - 5370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CP: Includes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RBS: Raw -1.907 Z Value 3.091 Final -3.509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SCS: Glimmer and Gene mark agree start at 3784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Gap: -3bp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Blast Start: Paopu agrees with 3784 start 1,1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LO: Not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FBlast: Paopu  EValue 0.0e0 100% identity Major Capsid and protease fusion protein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HHPred:top hit Major Capsid protein in phage Jellyroll and Spike 99.9% probability Evalue 2.3e-24 70% percent alignment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FS: HHpred, Blast, Phamerator agree Major Capsid and Protease fusion protein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Syn: agrees with synteny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Start 2 Confirmed as 3784 as most frequent start 63/65 genomes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6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SSC: 5374 - 5727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CP: Includes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RBS: Raw -2.757, Z Value 2.667, Final -4.535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SCS: Glimmer and Gene mark agree start at 5374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Gap: 3bp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Blast Start: Paopu agrees with 5374 start 1,1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LO: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FBlast: Paopu head-to-tail adapter gp 6  EValue 0.0e0 100% identity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HHPred: top hit head-to-tail adapter protein in phage HK97 99.52% probability Evalue 2.5e-13 87% percent alignment, 5A21_D second hit probability 99.31 e value 4.8e-11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FS: HHpred, Blast, Phamerator agree head-to-tail adapter protein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Syn: agrees with synteny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Start 2 Confirmed as 5374 as most frequent start 65/65 genomes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7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SCC: 5724-6104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CP: Includes all coding potential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SCS: Glimmer and GeneMark agree on Start 5724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ST: Start 2 confirmed as 5724 in  65/65 of non-draft gene annotations.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Blast-Start: PaoPu agrees with start 5724, 1,1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Gap: 3 bp overlap (-3bp)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LO: Yes, Longest ORF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RBS: Raw= -5.068; Z Value= 1.505; Final= -6.591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FBlast: E-Value= 0.0e0; 100% Identity; Tail terminator with PaoPu 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HHPred: Top hit for Tail terminator gene in Virus 6TE9; 98% probability; E-value 0.0012; 87% alignment, also hit 3FZ2_D 98.52 Probabilty, 0.000022 e Value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Synt: Agrees with synteny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/>
              <a:t>FS: HHPred, Phamerator and Blast agree on Tail terminator protein</a:t>
            </a:r>
            <a:endParaRPr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8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SSC: 6143-6577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CP: Includes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RBS: Raw -5.040 Z Value 1.529 Final -5.797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SCS: Glimmer and Gene mark agree start at 6143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Gap: 39bp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Blast Start: Paopu, Scamander agrees with 6143 1,1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LO: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FBlast: PaoPu and Scamander  EValue 0.0e0 100% identity Major tail protein,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HHPred:top hit Phage Major tail protein 6TE9_G 99.3% probability Evalue 5.8e-11 89.1% percent alignment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FS: HHpred, Blast, Phamerator agree Major tail protein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Syn: agrees with synteny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Start 2 Confirmed as 6143 as most frequent start 86/93 genomes (92.5%)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 9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SSC: 6590, 6973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CP: Includes all coding potential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RBS: Raw -3.599 Z value 2.247 Final -4.294 Not best score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SCS: Glimmer and genemark agree start at 6590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Gap: 12bp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Blast Start: Paopu, alignment 1:1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LO: Longest ORF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FBlast: NKF Paopu eValue 0.0, 100% identity, GP9 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HHPred: NKF 99.4% HK97 GP10 6.6e-10, 85% alignment,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FS: HHPred, phamerator, and blast agree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Syn: N/A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ST: Start 3 confirmed as most frequent at 6590, 86 out of 132 genes called here (65.2%)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2857</Words>
  <Application>Microsoft Office PowerPoint</Application>
  <PresentationFormat>On-screen Show (16:9)</PresentationFormat>
  <Paragraphs>330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Arial</vt:lpstr>
      <vt:lpstr>Simple Light</vt:lpstr>
      <vt:lpstr>Gene 1</vt:lpstr>
      <vt:lpstr>Gene 2 </vt:lpstr>
      <vt:lpstr>Gene 3 </vt:lpstr>
      <vt:lpstr>Gene 4</vt:lpstr>
      <vt:lpstr>Gene 5</vt:lpstr>
      <vt:lpstr>Gene 6</vt:lpstr>
      <vt:lpstr>Gene 7</vt:lpstr>
      <vt:lpstr>Gene 8</vt:lpstr>
      <vt:lpstr>Gene 9</vt:lpstr>
      <vt:lpstr>Gene 10</vt:lpstr>
      <vt:lpstr>Gene 11 - 1 Frame shift</vt:lpstr>
      <vt:lpstr>Gene 12</vt:lpstr>
      <vt:lpstr>Gene 13</vt:lpstr>
      <vt:lpstr>Gene 14</vt:lpstr>
      <vt:lpstr>Gene 15</vt:lpstr>
      <vt:lpstr>Gene 16</vt:lpstr>
      <vt:lpstr>Gene 17</vt:lpstr>
      <vt:lpstr>Gene 18</vt:lpstr>
      <vt:lpstr>Gene 19:</vt:lpstr>
      <vt:lpstr>Gene 20</vt:lpstr>
      <vt:lpstr>Gene 21</vt:lpstr>
      <vt:lpstr>Gene 22</vt:lpstr>
      <vt:lpstr>Gene 23</vt:lpstr>
      <vt:lpstr>Gene 24 </vt:lpstr>
      <vt:lpstr>Gene 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 1</dc:title>
  <dc:creator>Btarb</dc:creator>
  <cp:lastModifiedBy>Btarb</cp:lastModifiedBy>
  <cp:revision>1</cp:revision>
  <dcterms:modified xsi:type="dcterms:W3CDTF">2022-04-29T18:56:54Z</dcterms:modified>
</cp:coreProperties>
</file>