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59" r:id="rId4"/>
    <p:sldId id="260" r:id="rId5"/>
    <p:sldId id="279" r:id="rId6"/>
    <p:sldId id="272" r:id="rId7"/>
    <p:sldId id="274" r:id="rId8"/>
    <p:sldId id="261" r:id="rId9"/>
    <p:sldId id="276" r:id="rId10"/>
    <p:sldId id="262" r:id="rId11"/>
    <p:sldId id="280" r:id="rId12"/>
    <p:sldId id="278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090" y="1991967"/>
            <a:ext cx="8361229" cy="2098226"/>
          </a:xfrm>
        </p:spPr>
        <p:txBody>
          <a:bodyPr/>
          <a:lstStyle/>
          <a:p>
            <a:r>
              <a:rPr lang="en-US" sz="9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Mordor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1" y="4090193"/>
            <a:ext cx="6831673" cy="1086237"/>
          </a:xfrm>
        </p:spPr>
        <p:txBody>
          <a:bodyPr/>
          <a:lstStyle/>
          <a:p>
            <a:r>
              <a:rPr lang="en-US" dirty="0"/>
              <a:t>Kori Montgomery, Sonya Layton and Dr. Lee Hughes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3183" y="5592417"/>
            <a:ext cx="447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Streptomyces xanthochromogenes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phage…</a:t>
            </a:r>
          </a:p>
        </p:txBody>
      </p:sp>
    </p:spTree>
    <p:extLst>
      <p:ext uri="{BB962C8B-B14F-4D97-AF65-F5344CB8AC3E}">
        <p14:creationId xmlns:p14="http://schemas.microsoft.com/office/powerpoint/2010/main" val="80727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Gel </a:t>
            </a:r>
            <a:br>
              <a:rPr lang="en-US" dirty="0"/>
            </a:br>
            <a:r>
              <a:rPr lang="en-US" dirty="0"/>
              <a:t>Restrictions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When comparing my gel with other gels, I found mine is completely unique. The Uncut DNA band as you can see there is not a clear seen band because the chromosomes were broken when getting my DNA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895" y="0"/>
            <a:ext cx="3871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4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1" y="786766"/>
            <a:ext cx="5787183" cy="49020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I was able to calculate the genome length the results were not a good enough number.</a:t>
            </a:r>
          </a:p>
        </p:txBody>
      </p:sp>
    </p:spTree>
    <p:extLst>
      <p:ext uri="{BB962C8B-B14F-4D97-AF65-F5344CB8AC3E}">
        <p14:creationId xmlns:p14="http://schemas.microsoft.com/office/powerpoint/2010/main" val="254908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Range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67563" y="2589668"/>
            <a:ext cx="4338637" cy="3266164"/>
          </a:xfrm>
          <a:prstGeom prst="rect">
            <a:avLst/>
          </a:prstGeom>
        </p:spPr>
      </p:pic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4130218"/>
              </p:ext>
            </p:extLst>
          </p:nvPr>
        </p:nvGraphicFramePr>
        <p:xfrm>
          <a:off x="2589213" y="2549524"/>
          <a:ext cx="4342892" cy="369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446">
                  <a:extLst>
                    <a:ext uri="{9D8B030D-6E8A-4147-A177-3AD203B41FA5}">
                      <a16:colId xmlns:a16="http://schemas.microsoft.com/office/drawing/2014/main" val="3383998459"/>
                    </a:ext>
                  </a:extLst>
                </a:gridCol>
                <a:gridCol w="2171446">
                  <a:extLst>
                    <a:ext uri="{9D8B030D-6E8A-4147-A177-3AD203B41FA5}">
                      <a16:colId xmlns:a16="http://schemas.microsoft.com/office/drawing/2014/main" val="328234773"/>
                    </a:ext>
                  </a:extLst>
                </a:gridCol>
              </a:tblGrid>
              <a:tr h="610235">
                <a:tc>
                  <a:txBody>
                    <a:bodyPr/>
                    <a:lstStyle/>
                    <a:p>
                      <a:r>
                        <a:rPr lang="en-US" dirty="0"/>
                        <a:t>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“+” or “-”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7810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r>
                        <a:rPr lang="en-US" dirty="0"/>
                        <a:t>S. </a:t>
                      </a:r>
                      <a:r>
                        <a:rPr lang="en-US" dirty="0" err="1"/>
                        <a:t>albus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961094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r>
                        <a:rPr lang="en-US" dirty="0"/>
                        <a:t>S. </a:t>
                      </a:r>
                      <a:r>
                        <a:rPr lang="en-US" dirty="0" err="1"/>
                        <a:t>venezuelae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64912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r>
                        <a:rPr lang="en-US" dirty="0"/>
                        <a:t>S. </a:t>
                      </a:r>
                      <a:r>
                        <a:rPr lang="en-US" dirty="0" err="1"/>
                        <a:t>virginiae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56211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r>
                        <a:rPr lang="en-US" dirty="0"/>
                        <a:t>S. </a:t>
                      </a:r>
                      <a:r>
                        <a:rPr lang="en-US" dirty="0" err="1"/>
                        <a:t>azureus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532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S. </a:t>
                      </a:r>
                      <a:r>
                        <a:rPr lang="en-US" dirty="0" err="1"/>
                        <a:t>griseus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8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5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not any phages sequenced yet with </a:t>
            </a:r>
            <a:r>
              <a:rPr lang="en-US" i="1" dirty="0"/>
              <a:t>Streptomyces </a:t>
            </a:r>
            <a:r>
              <a:rPr lang="en-US" i="1" dirty="0" err="1"/>
              <a:t>xanthochromogenes</a:t>
            </a:r>
            <a:r>
              <a:rPr lang="en-US" i="1" dirty="0"/>
              <a:t>. </a:t>
            </a:r>
            <a:r>
              <a:rPr lang="en-US" dirty="0"/>
              <a:t>I hope that my phage will be one of the first to </a:t>
            </a:r>
            <a:r>
              <a:rPr lang="en-US"/>
              <a:t>be sequenced.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5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Bacteriophage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013" y="1210469"/>
            <a:ext cx="5181600" cy="38862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dictionary definition of bacteriophage is, any group of viruses that infect specific bacteria, usually causing their disintegration of dissolution.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Bacteriophages play a significant role in the world's carbon 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Bacteriophages have two life cycles.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2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Phage Information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50334" y="2133781"/>
            <a:ext cx="4443984" cy="823912"/>
          </a:xfrm>
        </p:spPr>
        <p:txBody>
          <a:bodyPr/>
          <a:lstStyle/>
          <a:p>
            <a:endParaRPr lang="en-US" u="sng" dirty="0"/>
          </a:p>
          <a:p>
            <a:endParaRPr lang="en-US" u="sng" dirty="0"/>
          </a:p>
          <a:p>
            <a:r>
              <a:rPr lang="en-US" u="sng" dirty="0"/>
              <a:t>Soil Sample 3: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Name for experiments: Traditions</a:t>
            </a:r>
          </a:p>
          <a:p>
            <a:r>
              <a:rPr lang="en-US" dirty="0"/>
              <a:t>The soil sample was wet/damp, really dark and had big grains.</a:t>
            </a:r>
          </a:p>
          <a:p>
            <a:r>
              <a:rPr lang="en-US" dirty="0"/>
              <a:t>Location: 502 North Texas Blvd. Denton, TX</a:t>
            </a:r>
          </a:p>
          <a:p>
            <a:pPr lvl="1"/>
            <a:r>
              <a:rPr lang="en-US" dirty="0"/>
              <a:t>Latitude: 33.2105</a:t>
            </a:r>
          </a:p>
          <a:p>
            <a:pPr lvl="1"/>
            <a:r>
              <a:rPr lang="en-US" dirty="0"/>
              <a:t>Longitude: -97.1558</a:t>
            </a:r>
          </a:p>
          <a:p>
            <a:r>
              <a:rPr lang="en-US" dirty="0"/>
              <a:t>Date: September 11, 2016</a:t>
            </a:r>
          </a:p>
          <a:p>
            <a:r>
              <a:rPr lang="en-US" dirty="0"/>
              <a:t>Time: 7:15 p.m.</a:t>
            </a:r>
          </a:p>
          <a:p>
            <a:r>
              <a:rPr lang="en-US" dirty="0"/>
              <a:t>Temperature: 82</a:t>
            </a:r>
            <a:r>
              <a:rPr lang="ar-AE" dirty="0">
                <a:latin typeface="Times New Roman" panose="02020603050405020304" pitchFamily="18" charset="0"/>
                <a:cs typeface="Times New Roman" panose="02020603050405020304" pitchFamily="18" charset="0"/>
              </a:rPr>
              <a:t>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pPr marL="0" indent="0">
              <a:buNone/>
            </a:pPr>
            <a:endParaRPr lang="en-US" dirty="0"/>
          </a:p>
          <a:p>
            <a:pPr marL="530352" lvl="1" indent="0">
              <a:buNone/>
            </a:pPr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7505610" y="1905000"/>
            <a:ext cx="3999001" cy="576262"/>
          </a:xfrm>
        </p:spPr>
        <p:txBody>
          <a:bodyPr/>
          <a:lstStyle/>
          <a:p>
            <a:r>
              <a:rPr lang="en-US" u="sng" dirty="0"/>
              <a:t>Phage: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We used </a:t>
            </a:r>
            <a:r>
              <a:rPr lang="en-US" sz="1800" i="1" dirty="0"/>
              <a:t>Streptomyces xanthochromogenes  </a:t>
            </a:r>
            <a:r>
              <a:rPr lang="en-US" sz="1800" dirty="0"/>
              <a:t>for all the experiments to isolate the phage.</a:t>
            </a:r>
          </a:p>
        </p:txBody>
      </p:sp>
    </p:spTree>
    <p:extLst>
      <p:ext uri="{BB962C8B-B14F-4D97-AF65-F5344CB8AC3E}">
        <p14:creationId xmlns:p14="http://schemas.microsoft.com/office/powerpoint/2010/main" val="400466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Individual</a:t>
            </a:r>
            <a:br>
              <a:rPr lang="en-US" dirty="0"/>
            </a:br>
            <a:r>
              <a:rPr lang="en-US" dirty="0"/>
              <a:t>Plaques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013" y="1202849"/>
            <a:ext cx="5181600" cy="390144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this picture of my plate, you can see many individual plaques.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They are consistently very tiny, about 1 mm in diameter.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plaques were always really clear, not cloudy.</a:t>
            </a:r>
          </a:p>
        </p:txBody>
      </p:sp>
    </p:spTree>
    <p:extLst>
      <p:ext uri="{BB962C8B-B14F-4D97-AF65-F5344CB8AC3E}">
        <p14:creationId xmlns:p14="http://schemas.microsoft.com/office/powerpoint/2010/main" val="101500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 repeated the Phage titer 4 times before getting my MTL.</a:t>
                </a:r>
              </a:p>
              <a:p>
                <a:r>
                  <a:rPr lang="en-US" dirty="0"/>
                  <a:t>The titer of my MTL is: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8.0 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𝑝𝑓𝑢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27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“-5”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Volume of my diluted MTL needed for MPI:</a:t>
            </a:r>
          </a:p>
          <a:p>
            <a:pPr lvl="1"/>
            <a:r>
              <a:rPr lang="en-US" dirty="0"/>
              <a:t>9.04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dirty="0">
                <a:cs typeface="Times New Roman" panose="02020603050405020304" pitchFamily="18" charset="0"/>
              </a:rPr>
              <a:t>for the 1X tubes</a:t>
            </a:r>
            <a:endParaRPr lang="en-US" dirty="0"/>
          </a:p>
          <a:p>
            <a:pPr lvl="1"/>
            <a:r>
              <a:rPr lang="en-US" dirty="0"/>
              <a:t>20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dirty="0">
                <a:cs typeface="Times New Roman" panose="02020603050405020304" pitchFamily="18" charset="0"/>
              </a:rPr>
              <a:t>for the 2x tubes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1X </a:t>
            </a:r>
            <a:r>
              <a:rPr lang="en-US" dirty="0">
                <a:cs typeface="Times New Roman" panose="02020603050405020304" pitchFamily="18" charset="0"/>
              </a:rPr>
              <a:t>plates flooded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0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HTL Spot Titer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914400" lvl="2" indent="0" algn="ctr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371600" lvl="3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𝑝𝑓𝑢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f>
                        <m:fPr>
                          <m:type m:val="skw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𝑝𝑓𝑢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53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Information: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89212" y="2038350"/>
            <a:ext cx="9183688" cy="3872872"/>
          </a:xfrm>
        </p:spPr>
        <p:txBody>
          <a:bodyPr/>
          <a:lstStyle/>
          <a:p>
            <a:r>
              <a:rPr lang="en-US" dirty="0"/>
              <a:t>The concentration of my DNA is 108.9 ng/</a:t>
            </a:r>
            <a:r>
              <a:rPr lang="en-US" dirty="0" err="1">
                <a:latin typeface="Bradley Hand ITC" panose="03070402050302030203" pitchFamily="66" charset="0"/>
                <a:cs typeface="Times New Roman" panose="02020603050405020304" pitchFamily="18" charset="0"/>
              </a:rPr>
              <a:t>μ</a:t>
            </a:r>
            <a:r>
              <a:rPr lang="en-US" dirty="0" err="1"/>
              <a:t>l</a:t>
            </a:r>
            <a:r>
              <a:rPr lang="en-US" dirty="0"/>
              <a:t>.</a:t>
            </a:r>
          </a:p>
          <a:p>
            <a:r>
              <a:rPr lang="en-US" dirty="0"/>
              <a:t>260/280 ratio: 1.81</a:t>
            </a:r>
          </a:p>
          <a:p>
            <a:r>
              <a:rPr lang="en-US" dirty="0"/>
              <a:t>The volume is 98 </a:t>
            </a:r>
            <a:r>
              <a:rPr lang="en-US" dirty="0" err="1">
                <a:latin typeface="Bradley Hand ITC" panose="03070402050302030203" pitchFamily="66" charset="0"/>
                <a:cs typeface="Times New Roman" panose="02020603050405020304" pitchFamily="18" charset="0"/>
              </a:rPr>
              <a:t>μ</a:t>
            </a:r>
            <a:r>
              <a:rPr lang="en-US" dirty="0" err="1"/>
              <a:t>l</a:t>
            </a:r>
            <a:r>
              <a:rPr lang="en-US" dirty="0"/>
              <a:t>. </a:t>
            </a:r>
          </a:p>
          <a:p>
            <a:r>
              <a:rPr lang="en-US" dirty="0"/>
              <a:t>Total Yield: 49.83 </a:t>
            </a:r>
            <a:r>
              <a:rPr lang="en-US" dirty="0" err="1">
                <a:latin typeface="Bradley Hand ITC" panose="03070402050302030203" pitchFamily="66" charset="0"/>
                <a:cs typeface="Times New Roman" panose="02020603050405020304" pitchFamily="18" charset="0"/>
              </a:rPr>
              <a:t>μ</a:t>
            </a:r>
            <a:r>
              <a:rPr lang="en-US" dirty="0" err="1"/>
              <a:t>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108.9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𝑛𝑔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6.5=29.8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𝐷𝑁𝐴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13</a:t>
                </a:r>
                <a:r>
                  <a:rPr lang="en-US" dirty="0">
                    <a:latin typeface="Bradley Hand ITC" panose="03070402050302030203" pitchFamily="66" charset="0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latin typeface="+mj-lt"/>
                  </a:rPr>
                  <a:t> of Cut smart</a:t>
                </a:r>
              </a:p>
              <a:p>
                <a:r>
                  <a:rPr lang="en-US" dirty="0">
                    <a:latin typeface="+mj-lt"/>
                  </a:rPr>
                  <a:t>80.7 </a:t>
                </a:r>
                <a:r>
                  <a:rPr lang="en-US" dirty="0" err="1">
                    <a:latin typeface="Bradley Hand ITC" panose="03070402050302030203" pitchFamily="66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 err="1">
                    <a:latin typeface="+mj-lt"/>
                  </a:rPr>
                  <a:t>l</a:t>
                </a:r>
                <a:r>
                  <a:rPr lang="en-US" dirty="0">
                    <a:latin typeface="+mj-lt"/>
                  </a:rPr>
                  <a:t> mol 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₂O</a:t>
                </a:r>
              </a:p>
              <a:p>
                <a:r>
                  <a:rPr lang="en-US" dirty="0">
                    <a:cs typeface="Times New Roman" panose="02020603050405020304" pitchFamily="18" charset="0"/>
                  </a:rPr>
                  <a:t>Tube 2: 4.59 </a:t>
                </a:r>
                <a:r>
                  <a:rPr lang="en-US" dirty="0" err="1">
                    <a:latin typeface="Bradley Hand ITC" panose="03070402050302030203" pitchFamily="66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 err="1"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cs typeface="Times New Roman" panose="02020603050405020304" pitchFamily="18" charset="0"/>
                  </a:rPr>
                  <a:t> of DNA</a:t>
                </a:r>
              </a:p>
              <a:p>
                <a:pPr lvl="1"/>
                <a:r>
                  <a:rPr lang="en-US" dirty="0">
                    <a:cs typeface="Times New Roman" panose="02020603050405020304" pitchFamily="18" charset="0"/>
                  </a:rPr>
                  <a:t>13.41 </a:t>
                </a:r>
                <a:r>
                  <a:rPr lang="en-US" dirty="0" err="1">
                    <a:latin typeface="Bradley Hand ITC" panose="03070402050302030203" pitchFamily="66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 err="1"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cs typeface="Times New Roman" panose="02020603050405020304" pitchFamily="18" charset="0"/>
                  </a:rPr>
                  <a:t> mol H₂O</a:t>
                </a:r>
              </a:p>
              <a:p>
                <a:r>
                  <a:rPr lang="en-US" dirty="0">
                    <a:cs typeface="Times New Roman" panose="02020603050405020304" pitchFamily="18" charset="0"/>
                  </a:rPr>
                  <a:t>I followed the procedure exactly from the </a:t>
                </a:r>
                <a:r>
                  <a:rPr lang="en-US" i="1" dirty="0">
                    <a:cs typeface="Times New Roman" panose="02020603050405020304" pitchFamily="18" charset="0"/>
                  </a:rPr>
                  <a:t>Streptomyces </a:t>
                </a:r>
                <a:r>
                  <a:rPr lang="en-US" dirty="0">
                    <a:cs typeface="Times New Roman" panose="02020603050405020304" pitchFamily="18" charset="0"/>
                  </a:rPr>
                  <a:t>lab manual.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1356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455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Bradley Hand ITC</vt:lpstr>
      <vt:lpstr>Cambria Math</vt:lpstr>
      <vt:lpstr>Century Gothic</vt:lpstr>
      <vt:lpstr>Franklin Gothic Book</vt:lpstr>
      <vt:lpstr>Times New Roman</vt:lpstr>
      <vt:lpstr>Wingdings 3</vt:lpstr>
      <vt:lpstr>Wisp</vt:lpstr>
      <vt:lpstr>Mordor </vt:lpstr>
      <vt:lpstr>The Bacteriophage </vt:lpstr>
      <vt:lpstr>Phage Information </vt:lpstr>
      <vt:lpstr>Individual Plaques</vt:lpstr>
      <vt:lpstr>MTL</vt:lpstr>
      <vt:lpstr>MPI “-5”</vt:lpstr>
      <vt:lpstr>HTL Spot Titer </vt:lpstr>
      <vt:lpstr>DNA Information:</vt:lpstr>
      <vt:lpstr>Restrictions Math</vt:lpstr>
      <vt:lpstr>Gel  Restrictions</vt:lpstr>
      <vt:lpstr>Genome</vt:lpstr>
      <vt:lpstr>Host Range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Mordor</dc:title>
  <dc:creator>kori montgomery</dc:creator>
  <cp:lastModifiedBy>kori montgomery</cp:lastModifiedBy>
  <cp:revision>43</cp:revision>
  <dcterms:created xsi:type="dcterms:W3CDTF">2016-11-20T17:44:05Z</dcterms:created>
  <dcterms:modified xsi:type="dcterms:W3CDTF">2016-11-29T22:53:16Z</dcterms:modified>
</cp:coreProperties>
</file>