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63" r:id="rId1"/>
  </p:sldMasterIdLst>
  <p:notesMasterIdLst>
    <p:notesMasterId r:id="rId30"/>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78" r:id="rId22"/>
    <p:sldId id="279"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80"/>
    <a:srgbClr val="00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68" autoAdjust="0"/>
  </p:normalViewPr>
  <p:slideViewPr>
    <p:cSldViewPr snapToGrid="0" snapToObjects="1">
      <p:cViewPr varScale="1">
        <p:scale>
          <a:sx n="135" d="100"/>
          <a:sy n="135" d="100"/>
        </p:scale>
        <p:origin x="-16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2C4E3-AE40-4C42-BD76-ADD497752255}" type="datetimeFigureOut">
              <a:rPr lang="en-US" smtClean="0"/>
              <a:pPr/>
              <a:t>12/21/10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E6879-E1EF-8B4B-AB6F-3CC6AC6983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E6879-E1EF-8B4B-AB6F-3CC6AC6983A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D9F5821-13C8-CD43-8139-B4AC8C31E429}" type="datetimeFigureOut">
              <a:rPr lang="en-US" smtClean="0"/>
              <a:pPr/>
              <a:t>12/21/10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9F5821-13C8-CD43-8139-B4AC8C31E429}" type="datetimeFigureOut">
              <a:rPr lang="en-US" smtClean="0"/>
              <a:pPr/>
              <a:t>12/21/10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9F5821-13C8-CD43-8139-B4AC8C31E429}" type="datetimeFigureOut">
              <a:rPr lang="en-US" smtClean="0"/>
              <a:pPr/>
              <a:t>12/21/10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9F5821-13C8-CD43-8139-B4AC8C31E429}" type="datetimeFigureOut">
              <a:rPr lang="en-US" smtClean="0"/>
              <a:pPr/>
              <a:t>12/21/10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9F5821-13C8-CD43-8139-B4AC8C31E429}" type="datetimeFigureOut">
              <a:rPr lang="en-US" smtClean="0"/>
              <a:pPr/>
              <a:t>12/21/10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58FED-195A-1747-B661-8E21CB13BF4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9F5821-13C8-CD43-8139-B4AC8C31E429}" type="datetimeFigureOut">
              <a:rPr lang="en-US" smtClean="0"/>
              <a:pPr/>
              <a:t>12/21/10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9F5821-13C8-CD43-8139-B4AC8C31E429}" type="datetimeFigureOut">
              <a:rPr lang="en-US" smtClean="0"/>
              <a:pPr/>
              <a:t>12/21/10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9F5821-13C8-CD43-8139-B4AC8C31E429}" type="datetimeFigureOut">
              <a:rPr lang="en-US" smtClean="0"/>
              <a:pPr/>
              <a:t>12/21/10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58FED-195A-1747-B661-8E21CB13BF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D9F5821-13C8-CD43-8139-B4AC8C31E429}" type="datetimeFigureOut">
              <a:rPr lang="en-US" smtClean="0"/>
              <a:pPr/>
              <a:t>12/21/10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58FED-195A-1747-B661-8E21CB13BF4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9F5821-13C8-CD43-8139-B4AC8C31E429}" type="datetimeFigureOut">
              <a:rPr lang="en-US" smtClean="0"/>
              <a:pPr/>
              <a:t>12/21/10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9F5821-13C8-CD43-8139-B4AC8C31E429}" type="datetimeFigureOut">
              <a:rPr lang="en-US" smtClean="0"/>
              <a:pPr/>
              <a:t>12/21/10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58FED-195A-1747-B661-8E21CB13BF4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D9F5821-13C8-CD43-8139-B4AC8C31E429}" type="datetimeFigureOut">
              <a:rPr lang="en-US" smtClean="0"/>
              <a:pPr/>
              <a:t>12/21/10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3058FED-195A-1747-B661-8E21CB13BF4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Finishing Phage Genomes</a:t>
            </a:r>
            <a:endParaRPr lang="en-US" dirty="0"/>
          </a:p>
        </p:txBody>
      </p:sp>
      <p:sp>
        <p:nvSpPr>
          <p:cNvPr id="3" name="Subtitle 2"/>
          <p:cNvSpPr>
            <a:spLocks noGrp="1"/>
          </p:cNvSpPr>
          <p:nvPr>
            <p:ph type="subTitle" idx="1"/>
          </p:nvPr>
        </p:nvSpPr>
        <p:spPr>
          <a:xfrm>
            <a:off x="1432560" y="1850064"/>
            <a:ext cx="7406640" cy="1752600"/>
          </a:xfrm>
        </p:spPr>
        <p:txBody>
          <a:bodyPr>
            <a:normAutofit/>
          </a:bodyPr>
          <a:lstStyle/>
          <a:p>
            <a:r>
              <a:rPr lang="en-US" sz="2400" dirty="0" smtClean="0"/>
              <a:t>How to identify circularly permuted genomes, physical ends, 3’ overhangs, terminal repeats, and nicks.</a:t>
            </a:r>
            <a:endParaRPr lang="en-US" sz="2400" dirty="0"/>
          </a:p>
        </p:txBody>
      </p:sp>
      <p:pic>
        <p:nvPicPr>
          <p:cNvPr id="4" name="Picture 3"/>
          <p:cNvPicPr>
            <a:picLocks noChangeAspect="1"/>
          </p:cNvPicPr>
          <p:nvPr/>
        </p:nvPicPr>
        <p:blipFill>
          <a:blip r:embed="rId2"/>
          <a:stretch>
            <a:fillRect/>
          </a:stretch>
        </p:blipFill>
        <p:spPr>
          <a:xfrm>
            <a:off x="2286000" y="2971800"/>
            <a:ext cx="1988820" cy="3429000"/>
          </a:xfrm>
          <a:prstGeom prst="rect">
            <a:avLst/>
          </a:prstGeom>
        </p:spPr>
      </p:pic>
      <p:pic>
        <p:nvPicPr>
          <p:cNvPr id="5" name="Picture 4"/>
          <p:cNvPicPr>
            <a:picLocks noChangeAspect="1"/>
          </p:cNvPicPr>
          <p:nvPr/>
        </p:nvPicPr>
        <p:blipFill>
          <a:blip r:embed="rId3"/>
          <a:stretch>
            <a:fillRect/>
          </a:stretch>
        </p:blipFill>
        <p:spPr>
          <a:xfrm>
            <a:off x="5791200" y="2971800"/>
            <a:ext cx="1595098"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Finding a potential</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physical end from a build-up of clones.</a:t>
            </a:r>
            <a:r>
              <a:rPr lang="en-US" sz="2000" dirty="0" smtClean="0">
                <a:solidFill>
                  <a:schemeClr val="tx2">
                    <a:shade val="30000"/>
                    <a:satMod val="150000"/>
                  </a:schemeClr>
                </a:solidFill>
              </a:rPr>
              <a:t>	</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3634137"/>
            <a:ext cx="7406640" cy="1077218"/>
          </a:xfrm>
          <a:prstGeom prst="rect">
            <a:avLst/>
          </a:prstGeom>
          <a:noFill/>
        </p:spPr>
        <p:txBody>
          <a:bodyPr wrap="square" rtlCol="0">
            <a:spAutoFit/>
          </a:bodyPr>
          <a:lstStyle/>
          <a:p>
            <a:r>
              <a:rPr lang="en-US" sz="1600" dirty="0" smtClean="0">
                <a:solidFill>
                  <a:schemeClr val="accent3">
                    <a:lumMod val="75000"/>
                  </a:schemeClr>
                </a:solidFill>
              </a:rPr>
              <a:t>Looking at the assembly view of that same phage, we see several important things: </a:t>
            </a:r>
          </a:p>
          <a:p>
            <a:pPr marL="457200">
              <a:buSzPct val="66000"/>
              <a:buFont typeface="Wingdings" charset="2"/>
              <a:buChar char="Ø"/>
            </a:pPr>
            <a:r>
              <a:rPr lang="en-US" sz="1600" i="1" dirty="0" smtClean="0">
                <a:solidFill>
                  <a:schemeClr val="accent3">
                    <a:lumMod val="75000"/>
                  </a:schemeClr>
                </a:solidFill>
              </a:rPr>
              <a:t> No </a:t>
            </a:r>
            <a:r>
              <a:rPr lang="en-US" sz="1600" dirty="0" smtClean="0">
                <a:solidFill>
                  <a:schemeClr val="accent3">
                    <a:lumMod val="75000"/>
                  </a:schemeClr>
                </a:solidFill>
              </a:rPr>
              <a:t>orange line indicating overlap at the ends.</a:t>
            </a:r>
          </a:p>
          <a:p>
            <a:pPr marL="457200">
              <a:buSzPct val="66000"/>
              <a:buFont typeface="Wingdings" charset="2"/>
              <a:buChar char="Ø"/>
            </a:pPr>
            <a:r>
              <a:rPr lang="en-US" sz="1600" i="1" dirty="0" smtClean="0">
                <a:solidFill>
                  <a:schemeClr val="accent3">
                    <a:lumMod val="75000"/>
                  </a:schemeClr>
                </a:solidFill>
              </a:rPr>
              <a:t> No</a:t>
            </a:r>
            <a:r>
              <a:rPr lang="en-US" sz="1600" dirty="0" smtClean="0">
                <a:solidFill>
                  <a:schemeClr val="accent3">
                    <a:lumMod val="75000"/>
                  </a:schemeClr>
                </a:solidFill>
              </a:rPr>
              <a:t> purple clones linking the ends.</a:t>
            </a:r>
          </a:p>
          <a:p>
            <a:pPr marL="457200">
              <a:buSzPct val="66000"/>
              <a:buFont typeface="Wingdings" charset="2"/>
              <a:buChar char="Ø"/>
            </a:pPr>
            <a:r>
              <a:rPr lang="en-US" sz="1600" dirty="0" smtClean="0">
                <a:solidFill>
                  <a:schemeClr val="accent3">
                    <a:lumMod val="75000"/>
                  </a:schemeClr>
                </a:solidFill>
              </a:rPr>
              <a:t> A higher than average amount of coverage at each end (green line).</a:t>
            </a:r>
            <a:endParaRPr lang="en-US" sz="1600" dirty="0"/>
          </a:p>
        </p:txBody>
      </p:sp>
      <p:grpSp>
        <p:nvGrpSpPr>
          <p:cNvPr id="9" name="Group 8"/>
          <p:cNvGrpSpPr/>
          <p:nvPr/>
        </p:nvGrpSpPr>
        <p:grpSpPr>
          <a:xfrm>
            <a:off x="1432560" y="1905053"/>
            <a:ext cx="7227233" cy="1421555"/>
            <a:chOff x="1432559" y="2380899"/>
            <a:chExt cx="7227233" cy="1421555"/>
          </a:xfrm>
        </p:grpSpPr>
        <p:pic>
          <p:nvPicPr>
            <p:cNvPr id="7" name="Picture 6" descr="Giles Assembly View.png"/>
            <p:cNvPicPr>
              <a:picLocks noChangeAspect="1"/>
            </p:cNvPicPr>
            <p:nvPr/>
          </p:nvPicPr>
          <p:blipFill>
            <a:blip r:embed="rId2"/>
            <a:stretch>
              <a:fillRect/>
            </a:stretch>
          </p:blipFill>
          <p:spPr>
            <a:xfrm>
              <a:off x="1432559" y="2380899"/>
              <a:ext cx="7227233" cy="1421555"/>
            </a:xfrm>
            <a:prstGeom prst="rect">
              <a:avLst/>
            </a:prstGeom>
          </p:spPr>
        </p:pic>
        <p:sp>
          <p:nvSpPr>
            <p:cNvPr id="8" name="Subtitle 2"/>
            <p:cNvSpPr txBox="1">
              <a:spLocks/>
            </p:cNvSpPr>
            <p:nvPr/>
          </p:nvSpPr>
          <p:spPr>
            <a:xfrm>
              <a:off x="1432559" y="2380899"/>
              <a:ext cx="7227233" cy="512605"/>
            </a:xfrm>
            <a:prstGeom prst="rect">
              <a:avLst/>
            </a:prstGeom>
          </p:spPr>
          <p:txBody>
            <a:bodyPr tIns="0">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Assembly View from phage Giles</a:t>
              </a:r>
              <a:r>
                <a:rPr lang="en-US" sz="2000" dirty="0" smtClean="0">
                  <a:solidFill>
                    <a:schemeClr val="tx2">
                      <a:shade val="30000"/>
                      <a:satMod val="150000"/>
                    </a:schemeClr>
                  </a:solidFill>
                </a:rPr>
                <a:t>	</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dissolv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dissolve">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dissolve">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Finding a potential</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physical end from a build-up of clones.</a:t>
            </a:r>
            <a:r>
              <a:rPr lang="en-US" sz="2000" dirty="0" smtClean="0">
                <a:solidFill>
                  <a:schemeClr val="tx2">
                    <a:shade val="30000"/>
                    <a:satMod val="150000"/>
                  </a:schemeClr>
                </a:solidFill>
              </a:rPr>
              <a:t>	</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5560486"/>
            <a:ext cx="7406640" cy="584776"/>
          </a:xfrm>
          <a:prstGeom prst="rect">
            <a:avLst/>
          </a:prstGeom>
          <a:noFill/>
        </p:spPr>
        <p:txBody>
          <a:bodyPr wrap="square" rtlCol="0">
            <a:spAutoFit/>
          </a:bodyPr>
          <a:lstStyle/>
          <a:p>
            <a:r>
              <a:rPr lang="en-US" sz="1600" dirty="0" smtClean="0">
                <a:solidFill>
                  <a:schemeClr val="accent3">
                    <a:lumMod val="75000"/>
                  </a:schemeClr>
                </a:solidFill>
              </a:rPr>
              <a:t>The build-up may not always be as profound, but even 4 clones that start at the same position are unlikely by chance, and should arouse suspicions.</a:t>
            </a:r>
            <a:endParaRPr lang="en-US" sz="1600" dirty="0"/>
          </a:p>
        </p:txBody>
      </p:sp>
      <p:sp>
        <p:nvSpPr>
          <p:cNvPr id="21" name="TextBox 20"/>
          <p:cNvSpPr txBox="1"/>
          <p:nvPr/>
        </p:nvSpPr>
        <p:spPr>
          <a:xfrm>
            <a:off x="7302340" y="2218737"/>
            <a:ext cx="1689260" cy="1169551"/>
          </a:xfrm>
          <a:prstGeom prst="rect">
            <a:avLst/>
          </a:prstGeom>
          <a:noFill/>
        </p:spPr>
        <p:txBody>
          <a:bodyPr wrap="square" rtlCol="0">
            <a:spAutoFit/>
          </a:bodyPr>
          <a:lstStyle/>
          <a:p>
            <a:r>
              <a:rPr lang="en-US" sz="1400" dirty="0" smtClean="0"/>
              <a:t>Another screenshot of the </a:t>
            </a:r>
            <a:r>
              <a:rPr lang="en-US" sz="1400" dirty="0"/>
              <a:t>A</a:t>
            </a:r>
            <a:r>
              <a:rPr lang="en-US" sz="1400" dirty="0" smtClean="0"/>
              <a:t>ligned Reads view from consed, this time the phage Fruitloop.</a:t>
            </a:r>
            <a:endParaRPr lang="en-US" sz="1400" dirty="0"/>
          </a:p>
        </p:txBody>
      </p:sp>
      <p:pic>
        <p:nvPicPr>
          <p:cNvPr id="7" name="Picture 6" descr="Fruitloop End Buildup.png"/>
          <p:cNvPicPr>
            <a:picLocks noChangeAspect="1"/>
          </p:cNvPicPr>
          <p:nvPr/>
        </p:nvPicPr>
        <p:blipFill>
          <a:blip r:embed="rId2"/>
          <a:stretch>
            <a:fillRect/>
          </a:stretch>
        </p:blipFill>
        <p:spPr>
          <a:xfrm>
            <a:off x="1432559" y="1833138"/>
            <a:ext cx="5869781" cy="3384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Verifying a physical end</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with a primer walk.</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5437375"/>
            <a:ext cx="7406640" cy="830997"/>
          </a:xfrm>
          <a:prstGeom prst="rect">
            <a:avLst/>
          </a:prstGeom>
          <a:noFill/>
        </p:spPr>
        <p:txBody>
          <a:bodyPr wrap="square" rtlCol="0">
            <a:spAutoFit/>
          </a:bodyPr>
          <a:lstStyle/>
          <a:p>
            <a:r>
              <a:rPr lang="en-US" sz="1600" dirty="0" smtClean="0">
                <a:solidFill>
                  <a:schemeClr val="accent3">
                    <a:lumMod val="75000"/>
                  </a:schemeClr>
                </a:solidFill>
              </a:rPr>
              <a:t>To verify that you truly have a physical end, and to pinpoint the precise base where the genome ends, a primer walk toward the end is necessary.  The sequencing polymerase will add a single false A nucleotide if it reaches the end of a piece of DNA.</a:t>
            </a:r>
            <a:endParaRPr lang="en-US" sz="1600" dirty="0"/>
          </a:p>
        </p:txBody>
      </p:sp>
      <p:sp>
        <p:nvSpPr>
          <p:cNvPr id="21" name="TextBox 20"/>
          <p:cNvSpPr txBox="1"/>
          <p:nvPr/>
        </p:nvSpPr>
        <p:spPr>
          <a:xfrm>
            <a:off x="7302340" y="2218737"/>
            <a:ext cx="1689260" cy="1169551"/>
          </a:xfrm>
          <a:prstGeom prst="rect">
            <a:avLst/>
          </a:prstGeom>
          <a:noFill/>
        </p:spPr>
        <p:txBody>
          <a:bodyPr wrap="square" rtlCol="0">
            <a:spAutoFit/>
          </a:bodyPr>
          <a:lstStyle/>
          <a:p>
            <a:r>
              <a:rPr lang="en-US" sz="1400" dirty="0" smtClean="0"/>
              <a:t>Another screenshot of the </a:t>
            </a:r>
            <a:r>
              <a:rPr lang="en-US" sz="1400" dirty="0"/>
              <a:t>A</a:t>
            </a:r>
            <a:r>
              <a:rPr lang="en-US" sz="1400" dirty="0" smtClean="0"/>
              <a:t>ligned Reads view from consed, this time the phage Fruitloop.</a:t>
            </a:r>
            <a:endParaRPr lang="en-US" sz="1400" dirty="0"/>
          </a:p>
        </p:txBody>
      </p:sp>
      <p:pic>
        <p:nvPicPr>
          <p:cNvPr id="7" name="Picture 6" descr="Fruitloop End Buildup.png"/>
          <p:cNvPicPr>
            <a:picLocks noChangeAspect="1"/>
          </p:cNvPicPr>
          <p:nvPr/>
        </p:nvPicPr>
        <p:blipFill>
          <a:blip r:embed="rId2"/>
          <a:stretch>
            <a:fillRect/>
          </a:stretch>
        </p:blipFill>
        <p:spPr>
          <a:xfrm>
            <a:off x="1432559" y="1833138"/>
            <a:ext cx="5869781" cy="3384718"/>
          </a:xfrm>
          <a:prstGeom prst="rect">
            <a:avLst/>
          </a:prstGeom>
        </p:spPr>
      </p:pic>
      <p:sp>
        <p:nvSpPr>
          <p:cNvPr id="8" name="TextBox 7"/>
          <p:cNvSpPr txBox="1"/>
          <p:nvPr/>
        </p:nvSpPr>
        <p:spPr>
          <a:xfrm>
            <a:off x="7302340" y="2218737"/>
            <a:ext cx="1689260" cy="954107"/>
          </a:xfrm>
          <a:prstGeom prst="rect">
            <a:avLst/>
          </a:prstGeom>
          <a:noFill/>
        </p:spPr>
        <p:txBody>
          <a:bodyPr wrap="square" rtlCol="0">
            <a:spAutoFit/>
          </a:bodyPr>
          <a:lstStyle/>
          <a:p>
            <a:r>
              <a:rPr lang="en-US" sz="1400" dirty="0" smtClean="0"/>
              <a:t>This is a primer walk using primer 12 and genomic DNA as the template.</a:t>
            </a:r>
            <a:endParaRPr lang="en-US" sz="1400" dirty="0"/>
          </a:p>
        </p:txBody>
      </p:sp>
      <p:cxnSp>
        <p:nvCxnSpPr>
          <p:cNvPr id="11" name="Straight Connector 10"/>
          <p:cNvCxnSpPr/>
          <p:nvPr/>
        </p:nvCxnSpPr>
        <p:spPr>
          <a:xfrm>
            <a:off x="1432559" y="3172844"/>
            <a:ext cx="1390395"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Left Arrow 11"/>
          <p:cNvSpPr/>
          <p:nvPr/>
        </p:nvSpPr>
        <p:spPr>
          <a:xfrm rot="19687126">
            <a:off x="6199130" y="2752852"/>
            <a:ext cx="1298448" cy="64008"/>
          </a:xfrm>
          <a:prstGeom prst="leftArrow">
            <a:avLst/>
          </a:prstGeom>
          <a:solidFill>
            <a:schemeClr val="accent3"/>
          </a:solidFill>
          <a:ln>
            <a:solidFill>
              <a:schemeClr val="accent3"/>
            </a:solidFill>
          </a:ln>
          <a:effectLst/>
          <a:scene3d>
            <a:camera prst="orthographicFront" fov="0">
              <a:rot lat="0" lon="0" rev="0"/>
            </a:camera>
            <a:lightRig rig="brightRoom" dir="tl">
              <a:rot lat="0" lon="0" rev="8700000"/>
            </a:lightRig>
          </a:scene3d>
          <a:sp3d contourW="12700">
            <a:bevelT w="0" h="0"/>
            <a:contourClr>
              <a:schemeClr val="accent3"/>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P spid="8" grpId="0"/>
      <p:bldP spid="12"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Verifying a physical end</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with a primer walk.</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5437375"/>
            <a:ext cx="7406640" cy="830997"/>
          </a:xfrm>
          <a:prstGeom prst="rect">
            <a:avLst/>
          </a:prstGeom>
          <a:noFill/>
        </p:spPr>
        <p:txBody>
          <a:bodyPr wrap="square" rtlCol="0">
            <a:spAutoFit/>
          </a:bodyPr>
          <a:lstStyle/>
          <a:p>
            <a:r>
              <a:rPr lang="en-US" sz="1600" dirty="0" smtClean="0">
                <a:solidFill>
                  <a:schemeClr val="accent3">
                    <a:lumMod val="75000"/>
                  </a:schemeClr>
                </a:solidFill>
              </a:rPr>
              <a:t>To verify that you truly have a physical end, and to pinpoint the precise base where the genome ends, a primer walk toward the end is necessary.  The sequencing polymerase will add a single false A nucleotide if it reaches the end of a piece of DNA.</a:t>
            </a:r>
            <a:endParaRPr lang="en-US" sz="1600" dirty="0"/>
          </a:p>
        </p:txBody>
      </p:sp>
      <p:pic>
        <p:nvPicPr>
          <p:cNvPr id="7" name="Picture 6" descr="Fruitloop End Buildup.png"/>
          <p:cNvPicPr>
            <a:picLocks noChangeAspect="1"/>
          </p:cNvPicPr>
          <p:nvPr/>
        </p:nvPicPr>
        <p:blipFill>
          <a:blip r:embed="rId2"/>
          <a:stretch>
            <a:fillRect/>
          </a:stretch>
        </p:blipFill>
        <p:spPr>
          <a:xfrm>
            <a:off x="1432559" y="1833138"/>
            <a:ext cx="5869781" cy="3384718"/>
          </a:xfrm>
          <a:prstGeom prst="rect">
            <a:avLst/>
          </a:prstGeom>
        </p:spPr>
      </p:pic>
      <p:sp>
        <p:nvSpPr>
          <p:cNvPr id="8" name="TextBox 7"/>
          <p:cNvSpPr txBox="1"/>
          <p:nvPr/>
        </p:nvSpPr>
        <p:spPr>
          <a:xfrm>
            <a:off x="7302340" y="2218737"/>
            <a:ext cx="1689260" cy="954107"/>
          </a:xfrm>
          <a:prstGeom prst="rect">
            <a:avLst/>
          </a:prstGeom>
          <a:noFill/>
        </p:spPr>
        <p:txBody>
          <a:bodyPr wrap="square" rtlCol="0">
            <a:spAutoFit/>
          </a:bodyPr>
          <a:lstStyle/>
          <a:p>
            <a:r>
              <a:rPr lang="en-US" sz="1400" dirty="0" smtClean="0"/>
              <a:t>This is a primer walk using primer 12 and genomic DNA as the template.</a:t>
            </a:r>
            <a:endParaRPr lang="en-US" sz="1400" dirty="0"/>
          </a:p>
        </p:txBody>
      </p:sp>
      <p:cxnSp>
        <p:nvCxnSpPr>
          <p:cNvPr id="11" name="Straight Connector 10"/>
          <p:cNvCxnSpPr/>
          <p:nvPr/>
        </p:nvCxnSpPr>
        <p:spPr>
          <a:xfrm>
            <a:off x="1432559" y="3172844"/>
            <a:ext cx="1390395"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Left Arrow 11"/>
          <p:cNvSpPr/>
          <p:nvPr/>
        </p:nvSpPr>
        <p:spPr>
          <a:xfrm rot="19687126">
            <a:off x="6199130" y="2752852"/>
            <a:ext cx="1298448" cy="64008"/>
          </a:xfrm>
          <a:prstGeom prst="leftArrow">
            <a:avLst/>
          </a:prstGeom>
          <a:solidFill>
            <a:schemeClr val="accent3"/>
          </a:solidFill>
          <a:ln>
            <a:solidFill>
              <a:schemeClr val="accent3"/>
            </a:solidFill>
          </a:ln>
          <a:effectLst/>
          <a:scene3d>
            <a:camera prst="orthographicFront" fov="0">
              <a:rot lat="0" lon="0" rev="0"/>
            </a:camera>
            <a:lightRig rig="brightRoom" dir="tl">
              <a:rot lat="0" lon="0" rev="8700000"/>
            </a:lightRig>
          </a:scene3d>
          <a:sp3d contourW="12700">
            <a:bevelT w="0" h="0"/>
            <a:contourClr>
              <a:schemeClr val="accent3"/>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32559" y="5437375"/>
            <a:ext cx="7406640" cy="1077218"/>
          </a:xfrm>
          <a:prstGeom prst="rect">
            <a:avLst/>
          </a:prstGeom>
          <a:noFill/>
        </p:spPr>
        <p:txBody>
          <a:bodyPr wrap="square" rtlCol="0">
            <a:spAutoFit/>
          </a:bodyPr>
          <a:lstStyle/>
          <a:p>
            <a:r>
              <a:rPr lang="en-US" sz="1600" dirty="0" smtClean="0">
                <a:solidFill>
                  <a:schemeClr val="accent3">
                    <a:lumMod val="75000"/>
                  </a:schemeClr>
                </a:solidFill>
              </a:rPr>
              <a:t>This is the chromatogram of that primer walk.  Notice that the sequence has high quality with clear peaks, reaches </a:t>
            </a:r>
            <a:r>
              <a:rPr lang="en-US" sz="1600" dirty="0">
                <a:solidFill>
                  <a:schemeClr val="accent3">
                    <a:lumMod val="75000"/>
                  </a:schemeClr>
                </a:solidFill>
              </a:rPr>
              <a:t>a</a:t>
            </a:r>
            <a:r>
              <a:rPr lang="en-US" sz="1600" dirty="0" smtClean="0">
                <a:solidFill>
                  <a:schemeClr val="accent3">
                    <a:lumMod val="75000"/>
                  </a:schemeClr>
                </a:solidFill>
              </a:rPr>
              <a:t> “glorious A” peak at the end, and then dies out.  This is very strong evidence that this is a physical end, and since the glorious A is not real, we can call the last few bases of the genome: …TGCGCGGCCC</a:t>
            </a:r>
            <a:endParaRPr lang="en-US" sz="1600" dirty="0"/>
          </a:p>
        </p:txBody>
      </p:sp>
      <p:grpSp>
        <p:nvGrpSpPr>
          <p:cNvPr id="17" name="Group 16"/>
          <p:cNvGrpSpPr/>
          <p:nvPr/>
        </p:nvGrpSpPr>
        <p:grpSpPr>
          <a:xfrm>
            <a:off x="2822954" y="3658072"/>
            <a:ext cx="5214074" cy="1779303"/>
            <a:chOff x="2822954" y="3658072"/>
            <a:chExt cx="5214074" cy="1779303"/>
          </a:xfrm>
        </p:grpSpPr>
        <p:pic>
          <p:nvPicPr>
            <p:cNvPr id="13" name="Picture 12" descr="Fruitloop Glorious A'.png"/>
            <p:cNvPicPr>
              <a:picLocks noChangeAspect="1"/>
            </p:cNvPicPr>
            <p:nvPr/>
          </p:nvPicPr>
          <p:blipFill>
            <a:blip r:embed="rId3"/>
            <a:stretch>
              <a:fillRect/>
            </a:stretch>
          </p:blipFill>
          <p:spPr>
            <a:xfrm>
              <a:off x="2822954" y="3658072"/>
              <a:ext cx="5214074" cy="1779303"/>
            </a:xfrm>
            <a:prstGeom prst="rect">
              <a:avLst/>
            </a:prstGeom>
          </p:spPr>
        </p:pic>
        <p:cxnSp>
          <p:nvCxnSpPr>
            <p:cNvPr id="14" name="Straight Connector 13"/>
            <p:cNvCxnSpPr/>
            <p:nvPr/>
          </p:nvCxnSpPr>
          <p:spPr>
            <a:xfrm>
              <a:off x="2945358" y="4146742"/>
              <a:ext cx="933335"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xit" presetSubtype="0" fill="hold" grpId="1" nodeType="afterEffect">
                                  <p:stCondLst>
                                    <p:cond delay="0"/>
                                  </p:stCondLst>
                                  <p:childTnLst>
                                    <p:animEffect transition="out" filter="fade">
                                      <p:cBhvr>
                                        <p:cTn id="6" dur="1000"/>
                                        <p:tgtEl>
                                          <p:spTgt spid="26"/>
                                        </p:tgtEl>
                                      </p:cBhvr>
                                    </p:animEffect>
                                    <p:anim calcmode="lin" valueType="num">
                                      <p:cBhvr>
                                        <p:cTn id="7" dur="1000"/>
                                        <p:tgtEl>
                                          <p:spTgt spid="26"/>
                                        </p:tgtEl>
                                        <p:attrNameLst>
                                          <p:attrName>ppt_x</p:attrName>
                                        </p:attrNameLst>
                                      </p:cBhvr>
                                      <p:tavLst>
                                        <p:tav tm="0">
                                          <p:val>
                                            <p:strVal val="ppt_x"/>
                                          </p:val>
                                        </p:tav>
                                        <p:tav tm="100000">
                                          <p:val>
                                            <p:strVal val="ppt_x"/>
                                          </p:val>
                                        </p:tav>
                                      </p:tavLst>
                                    </p:anim>
                                    <p:anim calcmode="lin" valueType="num">
                                      <p:cBhvr>
                                        <p:cTn id="8" dur="100" decel="100000"/>
                                        <p:tgtEl>
                                          <p:spTgt spid="2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6"/>
                                        </p:tgtEl>
                                        <p:attrNameLst>
                                          <p:attrName>ppt_y</p:attrName>
                                        </p:attrNameLst>
                                      </p:cBhvr>
                                      <p:tavLst>
                                        <p:tav tm="0">
                                          <p:val>
                                            <p:strVal val="ppt_y"/>
                                          </p:val>
                                        </p:tav>
                                        <p:tav tm="100000">
                                          <p:val>
                                            <p:strVal val="ppt_y+1"/>
                                          </p:val>
                                        </p:tav>
                                      </p:tavLst>
                                    </p:anim>
                                    <p:set>
                                      <p:cBhvr>
                                        <p:cTn id="10" dur="1" fill="hold">
                                          <p:stCondLst>
                                            <p:cond delay="999"/>
                                          </p:stCondLst>
                                        </p:cTn>
                                        <p:tgtEl>
                                          <p:spTgt spid="26"/>
                                        </p:tgtEl>
                                        <p:attrNameLst>
                                          <p:attrName>style.visibility</p:attrName>
                                        </p:attrNameLst>
                                      </p:cBhvr>
                                      <p:to>
                                        <p:strVal val="hidden"/>
                                      </p:to>
                                    </p:se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9"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10"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Verifying a physical end</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with a primer walk.</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277597" y="5437375"/>
            <a:ext cx="7714003" cy="584776"/>
          </a:xfrm>
          <a:prstGeom prst="rect">
            <a:avLst/>
          </a:prstGeom>
          <a:noFill/>
        </p:spPr>
        <p:txBody>
          <a:bodyPr wrap="square" rtlCol="0">
            <a:spAutoFit/>
          </a:bodyPr>
          <a:lstStyle/>
          <a:p>
            <a:r>
              <a:rPr lang="en-US" sz="1600" dirty="0" smtClean="0">
                <a:solidFill>
                  <a:schemeClr val="accent3">
                    <a:lumMod val="75000"/>
                  </a:schemeClr>
                </a:solidFill>
              </a:rPr>
              <a:t>At the other end of the genome, things work much the same.  Just remember that the “glorious A” will now be a “glorious T” since the chromatogram is reverse complemented.</a:t>
            </a:r>
            <a:endParaRPr lang="en-US" sz="1600" dirty="0"/>
          </a:p>
        </p:txBody>
      </p:sp>
      <p:pic>
        <p:nvPicPr>
          <p:cNvPr id="15" name="Picture 14" descr="Fruitloop Left End.png"/>
          <p:cNvPicPr>
            <a:picLocks noChangeAspect="1"/>
          </p:cNvPicPr>
          <p:nvPr/>
        </p:nvPicPr>
        <p:blipFill>
          <a:blip r:embed="rId2"/>
          <a:stretch>
            <a:fillRect/>
          </a:stretch>
        </p:blipFill>
        <p:spPr>
          <a:xfrm>
            <a:off x="1277597" y="1606670"/>
            <a:ext cx="6277800" cy="3549979"/>
          </a:xfrm>
          <a:prstGeom prst="rect">
            <a:avLst/>
          </a:prstGeom>
        </p:spPr>
      </p:pic>
      <p:grpSp>
        <p:nvGrpSpPr>
          <p:cNvPr id="22" name="Group 21"/>
          <p:cNvGrpSpPr/>
          <p:nvPr/>
        </p:nvGrpSpPr>
        <p:grpSpPr>
          <a:xfrm>
            <a:off x="1277597" y="2571563"/>
            <a:ext cx="5900280" cy="1859847"/>
            <a:chOff x="1277597" y="2571563"/>
            <a:chExt cx="5900280" cy="1859847"/>
          </a:xfrm>
        </p:grpSpPr>
        <p:pic>
          <p:nvPicPr>
            <p:cNvPr id="16" name="Picture 15" descr="Fruitloop Glorious T.png"/>
            <p:cNvPicPr>
              <a:picLocks noChangeAspect="1"/>
            </p:cNvPicPr>
            <p:nvPr/>
          </p:nvPicPr>
          <p:blipFill>
            <a:blip r:embed="rId3"/>
            <a:stretch>
              <a:fillRect/>
            </a:stretch>
          </p:blipFill>
          <p:spPr>
            <a:xfrm>
              <a:off x="2738801" y="2571563"/>
              <a:ext cx="4439076" cy="1514835"/>
            </a:xfrm>
            <a:prstGeom prst="rect">
              <a:avLst/>
            </a:prstGeom>
          </p:spPr>
        </p:pic>
        <p:cxnSp>
          <p:nvCxnSpPr>
            <p:cNvPr id="17" name="Straight Connector 16"/>
            <p:cNvCxnSpPr/>
            <p:nvPr/>
          </p:nvCxnSpPr>
          <p:spPr>
            <a:xfrm>
              <a:off x="1277597" y="4429822"/>
              <a:ext cx="1170432"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837649" y="2974579"/>
              <a:ext cx="804672"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277597" y="6022151"/>
            <a:ext cx="7714003" cy="338554"/>
          </a:xfrm>
          <a:prstGeom prst="rect">
            <a:avLst/>
          </a:prstGeom>
          <a:noFill/>
        </p:spPr>
        <p:txBody>
          <a:bodyPr wrap="square" rtlCol="0">
            <a:spAutoFit/>
          </a:bodyPr>
          <a:lstStyle/>
          <a:p>
            <a:r>
              <a:rPr lang="en-US" sz="1600" dirty="0" smtClean="0">
                <a:solidFill>
                  <a:schemeClr val="accent3">
                    <a:lumMod val="75000"/>
                  </a:schemeClr>
                </a:solidFill>
              </a:rPr>
              <a:t>Again, remembering the final T is false, we can call the start of the genome: TGCAGATTT…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Bottom)">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Done?</a:t>
            </a:r>
          </a:p>
        </p:txBody>
      </p:sp>
      <p:sp>
        <p:nvSpPr>
          <p:cNvPr id="26" name="TextBox 25"/>
          <p:cNvSpPr txBox="1"/>
          <p:nvPr/>
        </p:nvSpPr>
        <p:spPr>
          <a:xfrm>
            <a:off x="1429997" y="4184996"/>
            <a:ext cx="7561603" cy="830997"/>
          </a:xfrm>
          <a:prstGeom prst="rect">
            <a:avLst/>
          </a:prstGeom>
          <a:noFill/>
        </p:spPr>
        <p:txBody>
          <a:bodyPr wrap="square" rtlCol="0">
            <a:spAutoFit/>
          </a:bodyPr>
          <a:lstStyle/>
          <a:p>
            <a:r>
              <a:rPr lang="en-US" sz="1600" dirty="0" smtClean="0">
                <a:solidFill>
                  <a:schemeClr val="accent3">
                    <a:lumMod val="75000"/>
                  </a:schemeClr>
                </a:solidFill>
              </a:rPr>
              <a:t>Not quite.  Most </a:t>
            </a:r>
            <a:r>
              <a:rPr lang="en-US" sz="1600" i="1" dirty="0" smtClean="0">
                <a:solidFill>
                  <a:schemeClr val="accent3">
                    <a:lumMod val="75000"/>
                  </a:schemeClr>
                </a:solidFill>
              </a:rPr>
              <a:t>Mycobacterium </a:t>
            </a:r>
            <a:r>
              <a:rPr lang="en-US" sz="1600" dirty="0" smtClean="0">
                <a:solidFill>
                  <a:schemeClr val="accent3">
                    <a:lumMod val="75000"/>
                  </a:schemeClr>
                </a:solidFill>
              </a:rPr>
              <a:t>phages that have physical ends also have a short (4-14bp) 3’ sticky-end overhang.   We’d like to know the length and sequence of this overhang to consider the phage completely finished.</a:t>
            </a:r>
            <a:endParaRPr lang="en-US" sz="1600" i="1" dirty="0"/>
          </a:p>
        </p:txBody>
      </p:sp>
      <p:pic>
        <p:nvPicPr>
          <p:cNvPr id="11" name="Picture 10" descr="Fruitloop Assembly View.png"/>
          <p:cNvPicPr>
            <a:picLocks noChangeAspect="1"/>
          </p:cNvPicPr>
          <p:nvPr/>
        </p:nvPicPr>
        <p:blipFill>
          <a:blip r:embed="rId2"/>
          <a:stretch>
            <a:fillRect/>
          </a:stretch>
        </p:blipFill>
        <p:spPr>
          <a:xfrm>
            <a:off x="1432560" y="1621973"/>
            <a:ext cx="7406640" cy="1563211"/>
          </a:xfrm>
          <a:prstGeom prst="rect">
            <a:avLst/>
          </a:prstGeom>
        </p:spPr>
      </p:pic>
      <p:sp>
        <p:nvSpPr>
          <p:cNvPr id="12" name="TextBox 11"/>
          <p:cNvSpPr txBox="1"/>
          <p:nvPr/>
        </p:nvSpPr>
        <p:spPr>
          <a:xfrm>
            <a:off x="1432561" y="3358708"/>
            <a:ext cx="7559040" cy="584776"/>
          </a:xfrm>
          <a:prstGeom prst="rect">
            <a:avLst/>
          </a:prstGeom>
          <a:noFill/>
        </p:spPr>
        <p:txBody>
          <a:bodyPr wrap="square" rtlCol="0">
            <a:spAutoFit/>
          </a:bodyPr>
          <a:lstStyle/>
          <a:p>
            <a:r>
              <a:rPr lang="en-US" sz="1600" dirty="0" smtClean="0">
                <a:solidFill>
                  <a:schemeClr val="accent3">
                    <a:lumMod val="75000"/>
                  </a:schemeClr>
                </a:solidFill>
              </a:rPr>
              <a:t>So we know both ends precisely, the genome has acceptable coverage throughout (at least one high quality read on </a:t>
            </a:r>
            <a:r>
              <a:rPr lang="en-US" sz="1600" u="sng" dirty="0" smtClean="0">
                <a:solidFill>
                  <a:schemeClr val="accent3">
                    <a:lumMod val="75000"/>
                  </a:schemeClr>
                </a:solidFill>
              </a:rPr>
              <a:t>each</a:t>
            </a:r>
            <a:r>
              <a:rPr lang="en-US" sz="1600" dirty="0" smtClean="0">
                <a:solidFill>
                  <a:schemeClr val="accent3">
                    <a:lumMod val="75000"/>
                  </a:schemeClr>
                </a:solidFill>
              </a:rPr>
              <a:t> strand in all locations), so is it finished?</a:t>
            </a:r>
            <a:endParaRPr lang="en-US" sz="1600" dirty="0"/>
          </a:p>
        </p:txBody>
      </p:sp>
      <p:sp>
        <p:nvSpPr>
          <p:cNvPr id="13" name="TextBox 12"/>
          <p:cNvSpPr txBox="1"/>
          <p:nvPr/>
        </p:nvSpPr>
        <p:spPr>
          <a:xfrm>
            <a:off x="1429997" y="5309666"/>
            <a:ext cx="7561603" cy="584776"/>
          </a:xfrm>
          <a:prstGeom prst="rect">
            <a:avLst/>
          </a:prstGeom>
          <a:noFill/>
        </p:spPr>
        <p:txBody>
          <a:bodyPr wrap="square" rtlCol="0">
            <a:spAutoFit/>
          </a:bodyPr>
          <a:lstStyle/>
          <a:p>
            <a:r>
              <a:rPr lang="en-US" sz="1600" dirty="0" smtClean="0">
                <a:solidFill>
                  <a:schemeClr val="accent3">
                    <a:lumMod val="75000"/>
                  </a:schemeClr>
                </a:solidFill>
              </a:rPr>
              <a:t>It would be nice to simply primer walk into this overhang and get the sequence that way. Why doesn’t that work?</a:t>
            </a:r>
            <a:endParaRPr lang="en-US"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lide(fromBottom)">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3’ Overhangs</a:t>
            </a:r>
            <a:endParaRPr lang="en-US" dirty="0"/>
          </a:p>
        </p:txBody>
      </p:sp>
      <p:sp>
        <p:nvSpPr>
          <p:cNvPr id="29" name="TextBox 28"/>
          <p:cNvSpPr txBox="1"/>
          <p:nvPr/>
        </p:nvSpPr>
        <p:spPr>
          <a:xfrm>
            <a:off x="1429997" y="1143000"/>
            <a:ext cx="7559040" cy="307777"/>
          </a:xfrm>
          <a:prstGeom prst="rect">
            <a:avLst/>
          </a:prstGeom>
          <a:noFill/>
        </p:spPr>
        <p:txBody>
          <a:bodyPr wrap="square" rtlCol="0">
            <a:spAutoFit/>
          </a:bodyPr>
          <a:lstStyle/>
          <a:p>
            <a:r>
              <a:rPr lang="en-US" sz="1400" dirty="0" smtClean="0">
                <a:solidFill>
                  <a:schemeClr val="accent3">
                    <a:lumMod val="75000"/>
                  </a:schemeClr>
                </a:solidFill>
              </a:rPr>
              <a:t>Here’s what we know about the end of the Fruitloop genome (assuming some 3’ overhang):</a:t>
            </a:r>
            <a:endParaRPr lang="en-US" sz="1400" dirty="0"/>
          </a:p>
        </p:txBody>
      </p:sp>
      <p:grpSp>
        <p:nvGrpSpPr>
          <p:cNvPr id="109" name="Group 108"/>
          <p:cNvGrpSpPr/>
          <p:nvPr/>
        </p:nvGrpSpPr>
        <p:grpSpPr>
          <a:xfrm>
            <a:off x="1600916" y="1394530"/>
            <a:ext cx="4750031" cy="888051"/>
            <a:chOff x="1600916" y="1394530"/>
            <a:chExt cx="4750031" cy="888051"/>
          </a:xfrm>
        </p:grpSpPr>
        <p:grpSp>
          <p:nvGrpSpPr>
            <p:cNvPr id="40" name="Group 39"/>
            <p:cNvGrpSpPr/>
            <p:nvPr/>
          </p:nvGrpSpPr>
          <p:grpSpPr>
            <a:xfrm>
              <a:off x="1603342" y="1803940"/>
              <a:ext cx="4747605" cy="478641"/>
              <a:chOff x="1602129" y="1844795"/>
              <a:chExt cx="4747605" cy="478641"/>
            </a:xfrm>
          </p:grpSpPr>
          <p:grpSp>
            <p:nvGrpSpPr>
              <p:cNvPr id="27" name="Group 26"/>
              <p:cNvGrpSpPr/>
              <p:nvPr/>
            </p:nvGrpSpPr>
            <p:grpSpPr>
              <a:xfrm>
                <a:off x="1836068" y="1844795"/>
                <a:ext cx="4513666" cy="340142"/>
                <a:chOff x="1836068" y="2002596"/>
                <a:chExt cx="4513666" cy="340142"/>
              </a:xfrm>
            </p:grpSpPr>
            <p:cxnSp>
              <p:nvCxnSpPr>
                <p:cNvPr id="15" name="Straight Connector 14"/>
                <p:cNvCxnSpPr/>
                <p:nvPr/>
              </p:nvCxnSpPr>
              <p:spPr>
                <a:xfrm>
                  <a:off x="1836068" y="2341150"/>
                  <a:ext cx="213442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836068" y="2002596"/>
                  <a:ext cx="4513666"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a:t>
                  </a:r>
                  <a:r>
                    <a:rPr lang="en-US" sz="1600" dirty="0" smtClean="0">
                      <a:solidFill>
                        <a:srgbClr val="3366FF"/>
                      </a:solidFill>
                      <a:latin typeface="Arial Unicode MS"/>
                    </a:rPr>
                    <a:t>C C </a:t>
                  </a:r>
                  <a:r>
                    <a:rPr lang="en-US" sz="1600" dirty="0" smtClean="0">
                      <a:solidFill>
                        <a:schemeClr val="accent5">
                          <a:lumMod val="60000"/>
                          <a:lumOff val="40000"/>
                        </a:schemeClr>
                      </a:solidFill>
                      <a:latin typeface="Arial Unicode MS"/>
                    </a:rPr>
                    <a:t>G G G</a:t>
                  </a:r>
                  <a:endParaRPr lang="en-US" sz="1600" dirty="0">
                    <a:solidFill>
                      <a:schemeClr val="accent5">
                        <a:lumMod val="60000"/>
                        <a:lumOff val="40000"/>
                      </a:schemeClr>
                    </a:solidFill>
                    <a:latin typeface="Arial Unicode MS"/>
                  </a:endParaRPr>
                </a:p>
              </p:txBody>
            </p:sp>
          </p:grpSp>
          <p:sp>
            <p:nvSpPr>
              <p:cNvPr id="31" name="TextBox 30"/>
              <p:cNvSpPr txBox="1"/>
              <p:nvPr/>
            </p:nvSpPr>
            <p:spPr>
              <a:xfrm>
                <a:off x="3970497" y="2044849"/>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32" name="TextBox 31"/>
              <p:cNvSpPr txBox="1"/>
              <p:nvPr/>
            </p:nvSpPr>
            <p:spPr>
              <a:xfrm>
                <a:off x="1602129" y="2046437"/>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nvGrpSpPr>
            <p:cNvPr id="41" name="Group 40"/>
            <p:cNvGrpSpPr/>
            <p:nvPr/>
          </p:nvGrpSpPr>
          <p:grpSpPr>
            <a:xfrm>
              <a:off x="1600916" y="1394530"/>
              <a:ext cx="4748818" cy="500006"/>
              <a:chOff x="1600916" y="1394530"/>
              <a:chExt cx="4748818" cy="500006"/>
            </a:xfrm>
          </p:grpSpPr>
          <p:grpSp>
            <p:nvGrpSpPr>
              <p:cNvPr id="28" name="Group 27"/>
              <p:cNvGrpSpPr/>
              <p:nvPr/>
            </p:nvGrpSpPr>
            <p:grpSpPr>
              <a:xfrm>
                <a:off x="1836068" y="1533030"/>
                <a:ext cx="4513666" cy="361506"/>
                <a:chOff x="1836068" y="1690831"/>
                <a:chExt cx="4513666" cy="361506"/>
              </a:xfrm>
            </p:grpSpPr>
            <p:cxnSp>
              <p:nvCxnSpPr>
                <p:cNvPr id="14" name="Straight Connector 13"/>
                <p:cNvCxnSpPr/>
                <p:nvPr/>
              </p:nvCxnSpPr>
              <p:spPr>
                <a:xfrm>
                  <a:off x="1836068" y="1690831"/>
                  <a:ext cx="3855742" cy="22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36068" y="1713783"/>
                  <a:ext cx="4513666" cy="338554"/>
                </a:xfrm>
                <a:prstGeom prst="rect">
                  <a:avLst/>
                </a:prstGeom>
                <a:noFill/>
              </p:spPr>
              <p:txBody>
                <a:bodyPr wrap="square" rtlCol="0">
                  <a:spAutoFit/>
                </a:bodyPr>
                <a:lstStyle/>
                <a:p>
                  <a:r>
                    <a:rPr lang="en-US" sz="1600" dirty="0" smtClean="0">
                      <a:solidFill>
                        <a:srgbClr val="FF0000"/>
                      </a:solidFill>
                      <a:latin typeface="Arial Unicode MS"/>
                    </a:rPr>
                    <a:t>T</a:t>
                  </a:r>
                  <a:r>
                    <a:rPr lang="en-US" sz="1600" dirty="0" smtClean="0">
                      <a:solidFill>
                        <a:schemeClr val="accent2">
                          <a:lumMod val="60000"/>
                          <a:lumOff val="40000"/>
                        </a:schemeClr>
                      </a:solidFill>
                      <a:latin typeface="Arial Unicode MS"/>
                    </a:rPr>
                    <a:t> </a:t>
                  </a:r>
                  <a:r>
                    <a:rPr lang="en-US" sz="1600" dirty="0" smtClean="0">
                      <a:solidFill>
                        <a:schemeClr val="accent5">
                          <a:lumMod val="60000"/>
                          <a:lumOff val="40000"/>
                        </a:schemeClr>
                      </a:solidFill>
                      <a:latin typeface="Arial Unicode MS"/>
                    </a:rPr>
                    <a:t>G</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G</a:t>
                  </a:r>
                  <a:r>
                    <a:rPr lang="en-US" sz="1600" dirty="0" smtClean="0">
                      <a:latin typeface="Arial Unicode MS"/>
                    </a:rPr>
                    <a:t> </a:t>
                  </a:r>
                  <a:r>
                    <a:rPr lang="en-US" sz="1600" dirty="0" smtClean="0">
                      <a:solidFill>
                        <a:srgbClr val="3366FF"/>
                      </a:solidFill>
                      <a:latin typeface="Arial Unicode MS"/>
                    </a:rPr>
                    <a:t>C C C </a:t>
                  </a:r>
                  <a:r>
                    <a:rPr lang="en-US" sz="1600" dirty="0" smtClean="0">
                      <a:latin typeface="Arial Unicode MS"/>
                    </a:rPr>
                    <a:t>? ? ? ? ? ? ? ? ? ?</a:t>
                  </a:r>
                  <a:endParaRPr lang="en-US" sz="1600" dirty="0">
                    <a:latin typeface="Arial Unicode MS"/>
                  </a:endParaRPr>
                </a:p>
              </p:txBody>
            </p:sp>
          </p:grpSp>
          <p:sp>
            <p:nvSpPr>
              <p:cNvPr id="30" name="TextBox 29"/>
              <p:cNvSpPr txBox="1"/>
              <p:nvPr/>
            </p:nvSpPr>
            <p:spPr>
              <a:xfrm>
                <a:off x="1600916" y="1394530"/>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34" name="TextBox 33"/>
              <p:cNvSpPr txBox="1"/>
              <p:nvPr/>
            </p:nvSpPr>
            <p:spPr>
              <a:xfrm>
                <a:off x="5691810" y="1417482"/>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sp>
        <p:nvSpPr>
          <p:cNvPr id="39" name="TextBox 38"/>
          <p:cNvSpPr txBox="1"/>
          <p:nvPr/>
        </p:nvSpPr>
        <p:spPr>
          <a:xfrm>
            <a:off x="1429997" y="2323436"/>
            <a:ext cx="7559040" cy="307777"/>
          </a:xfrm>
          <a:prstGeom prst="rect">
            <a:avLst/>
          </a:prstGeom>
          <a:noFill/>
        </p:spPr>
        <p:txBody>
          <a:bodyPr wrap="square" rtlCol="0">
            <a:spAutoFit/>
          </a:bodyPr>
          <a:lstStyle/>
          <a:p>
            <a:r>
              <a:rPr lang="en-US" sz="1400" dirty="0" smtClean="0">
                <a:solidFill>
                  <a:schemeClr val="accent3">
                    <a:lumMod val="75000"/>
                  </a:schemeClr>
                </a:solidFill>
              </a:rPr>
              <a:t>A primer heading towards the end of the genome will always use the bottom strand as template:</a:t>
            </a:r>
            <a:endParaRPr lang="en-US" sz="1400" dirty="0"/>
          </a:p>
        </p:txBody>
      </p:sp>
      <p:grpSp>
        <p:nvGrpSpPr>
          <p:cNvPr id="110" name="Group 109"/>
          <p:cNvGrpSpPr/>
          <p:nvPr/>
        </p:nvGrpSpPr>
        <p:grpSpPr>
          <a:xfrm>
            <a:off x="1596694" y="2542662"/>
            <a:ext cx="4754253" cy="1375359"/>
            <a:chOff x="1596694" y="2542662"/>
            <a:chExt cx="4754253" cy="1375359"/>
          </a:xfrm>
        </p:grpSpPr>
        <p:grpSp>
          <p:nvGrpSpPr>
            <p:cNvPr id="42" name="Group 41"/>
            <p:cNvGrpSpPr/>
            <p:nvPr/>
          </p:nvGrpSpPr>
          <p:grpSpPr>
            <a:xfrm>
              <a:off x="1602129" y="2542662"/>
              <a:ext cx="4748818" cy="500006"/>
              <a:chOff x="1600916" y="1394530"/>
              <a:chExt cx="4748818" cy="500006"/>
            </a:xfrm>
          </p:grpSpPr>
          <p:grpSp>
            <p:nvGrpSpPr>
              <p:cNvPr id="43" name="Group 27"/>
              <p:cNvGrpSpPr/>
              <p:nvPr/>
            </p:nvGrpSpPr>
            <p:grpSpPr>
              <a:xfrm>
                <a:off x="1836068" y="1533030"/>
                <a:ext cx="4513666" cy="361506"/>
                <a:chOff x="1836068" y="1690831"/>
                <a:chExt cx="4513666" cy="361506"/>
              </a:xfrm>
            </p:grpSpPr>
            <p:cxnSp>
              <p:nvCxnSpPr>
                <p:cNvPr id="46" name="Straight Connector 45"/>
                <p:cNvCxnSpPr/>
                <p:nvPr/>
              </p:nvCxnSpPr>
              <p:spPr>
                <a:xfrm>
                  <a:off x="1836068" y="1690831"/>
                  <a:ext cx="3855742" cy="22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36068" y="1713783"/>
                  <a:ext cx="4513666" cy="338554"/>
                </a:xfrm>
                <a:prstGeom prst="rect">
                  <a:avLst/>
                </a:prstGeom>
                <a:noFill/>
              </p:spPr>
              <p:txBody>
                <a:bodyPr wrap="square" rtlCol="0">
                  <a:spAutoFit/>
                </a:bodyPr>
                <a:lstStyle/>
                <a:p>
                  <a:r>
                    <a:rPr lang="en-US" sz="1600" dirty="0" smtClean="0">
                      <a:solidFill>
                        <a:srgbClr val="FF0000"/>
                      </a:solidFill>
                      <a:latin typeface="Arial Unicode MS"/>
                    </a:rPr>
                    <a:t>T</a:t>
                  </a:r>
                  <a:r>
                    <a:rPr lang="en-US" sz="1600" dirty="0" smtClean="0">
                      <a:solidFill>
                        <a:schemeClr val="accent2">
                          <a:lumMod val="60000"/>
                          <a:lumOff val="40000"/>
                        </a:schemeClr>
                      </a:solidFill>
                      <a:latin typeface="Arial Unicode MS"/>
                    </a:rPr>
                    <a:t> </a:t>
                  </a:r>
                  <a:r>
                    <a:rPr lang="en-US" sz="1600" dirty="0" smtClean="0">
                      <a:solidFill>
                        <a:schemeClr val="accent5">
                          <a:lumMod val="60000"/>
                          <a:lumOff val="40000"/>
                        </a:schemeClr>
                      </a:solidFill>
                      <a:latin typeface="Arial Unicode MS"/>
                    </a:rPr>
                    <a:t>G</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G</a:t>
                  </a:r>
                  <a:r>
                    <a:rPr lang="en-US" sz="1600" dirty="0" smtClean="0">
                      <a:latin typeface="Arial Unicode MS"/>
                    </a:rPr>
                    <a:t> </a:t>
                  </a:r>
                  <a:r>
                    <a:rPr lang="en-US" sz="1600" dirty="0" smtClean="0">
                      <a:solidFill>
                        <a:srgbClr val="3366FF"/>
                      </a:solidFill>
                      <a:latin typeface="Arial Unicode MS"/>
                    </a:rPr>
                    <a:t>C C C </a:t>
                  </a:r>
                  <a:r>
                    <a:rPr lang="en-US" sz="1600" dirty="0" smtClean="0">
                      <a:latin typeface="Arial Unicode MS"/>
                    </a:rPr>
                    <a:t>? ? ? ? ? ? ? ? ? ?</a:t>
                  </a:r>
                  <a:endParaRPr lang="en-US" sz="1600" dirty="0">
                    <a:latin typeface="Arial Unicode MS"/>
                  </a:endParaRPr>
                </a:p>
              </p:txBody>
            </p:sp>
          </p:grpSp>
          <p:sp>
            <p:nvSpPr>
              <p:cNvPr id="44" name="TextBox 43"/>
              <p:cNvSpPr txBox="1"/>
              <p:nvPr/>
            </p:nvSpPr>
            <p:spPr>
              <a:xfrm>
                <a:off x="1600916" y="1394530"/>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45" name="TextBox 44"/>
              <p:cNvSpPr txBox="1"/>
              <p:nvPr/>
            </p:nvSpPr>
            <p:spPr>
              <a:xfrm>
                <a:off x="5691810" y="1417482"/>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nvGrpSpPr>
            <p:cNvPr id="48" name="Group 47"/>
            <p:cNvGrpSpPr/>
            <p:nvPr/>
          </p:nvGrpSpPr>
          <p:grpSpPr>
            <a:xfrm>
              <a:off x="1596694" y="3439380"/>
              <a:ext cx="4747605" cy="478641"/>
              <a:chOff x="1602129" y="1844795"/>
              <a:chExt cx="4747605" cy="478641"/>
            </a:xfrm>
          </p:grpSpPr>
          <p:grpSp>
            <p:nvGrpSpPr>
              <p:cNvPr id="49" name="Group 26"/>
              <p:cNvGrpSpPr/>
              <p:nvPr/>
            </p:nvGrpSpPr>
            <p:grpSpPr>
              <a:xfrm>
                <a:off x="1836068" y="1844795"/>
                <a:ext cx="4513666" cy="340142"/>
                <a:chOff x="1836068" y="2002596"/>
                <a:chExt cx="4513666" cy="340142"/>
              </a:xfrm>
            </p:grpSpPr>
            <p:cxnSp>
              <p:nvCxnSpPr>
                <p:cNvPr id="52" name="Straight Connector 51"/>
                <p:cNvCxnSpPr/>
                <p:nvPr/>
              </p:nvCxnSpPr>
              <p:spPr>
                <a:xfrm>
                  <a:off x="1836068" y="2341150"/>
                  <a:ext cx="213442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836068" y="2002596"/>
                  <a:ext cx="4513666"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a:t>
                  </a:r>
                  <a:r>
                    <a:rPr lang="en-US" sz="1600" dirty="0" smtClean="0">
                      <a:solidFill>
                        <a:srgbClr val="3366FF"/>
                      </a:solidFill>
                      <a:latin typeface="Arial Unicode MS"/>
                    </a:rPr>
                    <a:t>C C </a:t>
                  </a:r>
                  <a:r>
                    <a:rPr lang="en-US" sz="1600" dirty="0" smtClean="0">
                      <a:solidFill>
                        <a:schemeClr val="accent5">
                          <a:lumMod val="60000"/>
                          <a:lumOff val="40000"/>
                        </a:schemeClr>
                      </a:solidFill>
                      <a:latin typeface="Arial Unicode MS"/>
                    </a:rPr>
                    <a:t>G G G</a:t>
                  </a:r>
                  <a:endParaRPr lang="en-US" sz="1600" dirty="0">
                    <a:solidFill>
                      <a:schemeClr val="accent5">
                        <a:lumMod val="60000"/>
                        <a:lumOff val="40000"/>
                      </a:schemeClr>
                    </a:solidFill>
                    <a:latin typeface="Arial Unicode MS"/>
                  </a:endParaRPr>
                </a:p>
              </p:txBody>
            </p:sp>
          </p:grpSp>
          <p:sp>
            <p:nvSpPr>
              <p:cNvPr id="50" name="TextBox 49"/>
              <p:cNvSpPr txBox="1"/>
              <p:nvPr/>
            </p:nvSpPr>
            <p:spPr>
              <a:xfrm>
                <a:off x="3970497" y="2044849"/>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51" name="TextBox 50"/>
              <p:cNvSpPr txBox="1"/>
              <p:nvPr/>
            </p:nvSpPr>
            <p:spPr>
              <a:xfrm>
                <a:off x="1602129" y="2046437"/>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sp>
        <p:nvSpPr>
          <p:cNvPr id="54" name="TextBox 53"/>
          <p:cNvSpPr txBox="1"/>
          <p:nvPr/>
        </p:nvSpPr>
        <p:spPr>
          <a:xfrm>
            <a:off x="1837281" y="3253226"/>
            <a:ext cx="4513666" cy="338554"/>
          </a:xfrm>
          <a:prstGeom prst="rect">
            <a:avLst/>
          </a:prstGeom>
          <a:noFill/>
        </p:spPr>
        <p:txBody>
          <a:bodyPr wrap="square" rtlCol="0">
            <a:spAutoFit/>
          </a:bodyPr>
          <a:lstStyle/>
          <a:p>
            <a:r>
              <a:rPr lang="en-US" sz="1600" dirty="0" smtClean="0">
                <a:solidFill>
                  <a:srgbClr val="FF0000"/>
                </a:solidFill>
                <a:latin typeface="Arial Unicode MS"/>
              </a:rPr>
              <a:t>T</a:t>
            </a:r>
            <a:r>
              <a:rPr lang="en-US" sz="1600" dirty="0" smtClean="0">
                <a:solidFill>
                  <a:schemeClr val="accent2">
                    <a:lumMod val="60000"/>
                    <a:lumOff val="40000"/>
                  </a:schemeClr>
                </a:solidFill>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G </a:t>
            </a:r>
            <a:r>
              <a:rPr lang="en-US" sz="1600" dirty="0" smtClean="0">
                <a:solidFill>
                  <a:srgbClr val="3366FF"/>
                </a:solidFill>
                <a:latin typeface="Arial Unicode MS"/>
              </a:rPr>
              <a:t>C C C</a:t>
            </a:r>
            <a:r>
              <a:rPr lang="en-US" sz="1600" dirty="0" smtClean="0">
                <a:solidFill>
                  <a:schemeClr val="accent5">
                    <a:lumMod val="60000"/>
                    <a:lumOff val="40000"/>
                  </a:schemeClr>
                </a:solidFill>
                <a:latin typeface="Arial Unicode MS"/>
              </a:rPr>
              <a:t> </a:t>
            </a:r>
            <a:r>
              <a:rPr lang="en-US" sz="1600" b="1" dirty="0" smtClean="0">
                <a:solidFill>
                  <a:srgbClr val="00FF00"/>
                </a:solidFill>
                <a:latin typeface="Arial Unicode MS"/>
              </a:rPr>
              <a:t>A</a:t>
            </a:r>
            <a:endParaRPr lang="en-US" sz="1600" b="1" dirty="0">
              <a:solidFill>
                <a:srgbClr val="00FF00"/>
              </a:solidFill>
              <a:latin typeface="Arial Unicode MS"/>
            </a:endParaRPr>
          </a:p>
        </p:txBody>
      </p:sp>
      <p:cxnSp>
        <p:nvCxnSpPr>
          <p:cNvPr id="59" name="Straight Connector 58"/>
          <p:cNvCxnSpPr>
            <a:endCxn id="54" idx="0"/>
          </p:cNvCxnSpPr>
          <p:nvPr/>
        </p:nvCxnSpPr>
        <p:spPr>
          <a:xfrm>
            <a:off x="1837281" y="3253226"/>
            <a:ext cx="225683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429997" y="4040877"/>
            <a:ext cx="7559040" cy="523220"/>
          </a:xfrm>
          <a:prstGeom prst="rect">
            <a:avLst/>
          </a:prstGeom>
          <a:noFill/>
        </p:spPr>
        <p:txBody>
          <a:bodyPr wrap="square" rtlCol="0">
            <a:spAutoFit/>
          </a:bodyPr>
          <a:lstStyle/>
          <a:p>
            <a:r>
              <a:rPr lang="en-US" sz="1400" dirty="0" smtClean="0">
                <a:solidFill>
                  <a:schemeClr val="accent3">
                    <a:lumMod val="75000"/>
                  </a:schemeClr>
                </a:solidFill>
              </a:rPr>
              <a:t>Note that the glorious A is added, but that we still have not been enlightened about the overhang sequence at all.  So how </a:t>
            </a:r>
            <a:r>
              <a:rPr lang="en-US" sz="1400" i="1" dirty="0" smtClean="0">
                <a:solidFill>
                  <a:schemeClr val="accent3">
                    <a:lumMod val="75000"/>
                  </a:schemeClr>
                </a:solidFill>
              </a:rPr>
              <a:t>do </a:t>
            </a:r>
            <a:r>
              <a:rPr lang="en-US" sz="1400" dirty="0" smtClean="0">
                <a:solidFill>
                  <a:schemeClr val="accent3">
                    <a:lumMod val="75000"/>
                  </a:schemeClr>
                </a:solidFill>
              </a:rPr>
              <a:t>we figure out the overhang sequence?</a:t>
            </a:r>
            <a:endParaRPr lang="en-US" sz="1400" dirty="0"/>
          </a:p>
        </p:txBody>
      </p:sp>
      <p:sp>
        <p:nvSpPr>
          <p:cNvPr id="65" name="TextBox 64"/>
          <p:cNvSpPr txBox="1"/>
          <p:nvPr/>
        </p:nvSpPr>
        <p:spPr>
          <a:xfrm>
            <a:off x="1432560" y="4643979"/>
            <a:ext cx="7559040" cy="307777"/>
          </a:xfrm>
          <a:prstGeom prst="rect">
            <a:avLst/>
          </a:prstGeom>
          <a:noFill/>
        </p:spPr>
        <p:txBody>
          <a:bodyPr wrap="square" rtlCol="0">
            <a:spAutoFit/>
          </a:bodyPr>
          <a:lstStyle/>
          <a:p>
            <a:r>
              <a:rPr lang="en-US" sz="1400" dirty="0" smtClean="0">
                <a:solidFill>
                  <a:schemeClr val="accent3">
                    <a:lumMod val="75000"/>
                  </a:schemeClr>
                </a:solidFill>
              </a:rPr>
              <a:t>The answer is that we ligate some genomic DNA:</a:t>
            </a:r>
            <a:endParaRPr lang="en-US" sz="1400" dirty="0"/>
          </a:p>
        </p:txBody>
      </p:sp>
      <p:grpSp>
        <p:nvGrpSpPr>
          <p:cNvPr id="90" name="Group 89"/>
          <p:cNvGrpSpPr/>
          <p:nvPr/>
        </p:nvGrpSpPr>
        <p:grpSpPr>
          <a:xfrm>
            <a:off x="1728242" y="4951756"/>
            <a:ext cx="4750031" cy="888051"/>
            <a:chOff x="1714270" y="5099549"/>
            <a:chExt cx="4750031" cy="888051"/>
          </a:xfrm>
        </p:grpSpPr>
        <p:grpSp>
          <p:nvGrpSpPr>
            <p:cNvPr id="78" name="Group 77"/>
            <p:cNvGrpSpPr/>
            <p:nvPr/>
          </p:nvGrpSpPr>
          <p:grpSpPr>
            <a:xfrm>
              <a:off x="1716696" y="5508959"/>
              <a:ext cx="4747605" cy="478641"/>
              <a:chOff x="1602129" y="1844795"/>
              <a:chExt cx="4747605" cy="478641"/>
            </a:xfrm>
          </p:grpSpPr>
          <p:grpSp>
            <p:nvGrpSpPr>
              <p:cNvPr id="79" name="Group 26"/>
              <p:cNvGrpSpPr/>
              <p:nvPr/>
            </p:nvGrpSpPr>
            <p:grpSpPr>
              <a:xfrm>
                <a:off x="1836068" y="1844795"/>
                <a:ext cx="4513666" cy="340142"/>
                <a:chOff x="1836068" y="2002596"/>
                <a:chExt cx="4513666" cy="340142"/>
              </a:xfrm>
            </p:grpSpPr>
            <p:cxnSp>
              <p:nvCxnSpPr>
                <p:cNvPr id="82" name="Straight Connector 81"/>
                <p:cNvCxnSpPr/>
                <p:nvPr/>
              </p:nvCxnSpPr>
              <p:spPr>
                <a:xfrm>
                  <a:off x="1836068" y="2341150"/>
                  <a:ext cx="213442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836068" y="2002596"/>
                  <a:ext cx="4513666"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a:t>
                  </a:r>
                  <a:r>
                    <a:rPr lang="en-US" sz="1600" dirty="0" smtClean="0">
                      <a:solidFill>
                        <a:srgbClr val="3366FF"/>
                      </a:solidFill>
                      <a:latin typeface="Arial Unicode MS"/>
                    </a:rPr>
                    <a:t>C C </a:t>
                  </a:r>
                  <a:r>
                    <a:rPr lang="en-US" sz="1600" dirty="0" smtClean="0">
                      <a:solidFill>
                        <a:schemeClr val="accent5">
                          <a:lumMod val="60000"/>
                          <a:lumOff val="40000"/>
                        </a:schemeClr>
                      </a:solidFill>
                      <a:latin typeface="Arial Unicode MS"/>
                    </a:rPr>
                    <a:t>G G G</a:t>
                  </a:r>
                  <a:endParaRPr lang="en-US" sz="1600" dirty="0">
                    <a:solidFill>
                      <a:schemeClr val="accent5">
                        <a:lumMod val="60000"/>
                        <a:lumOff val="40000"/>
                      </a:schemeClr>
                    </a:solidFill>
                    <a:latin typeface="Arial Unicode MS"/>
                  </a:endParaRPr>
                </a:p>
              </p:txBody>
            </p:sp>
          </p:grpSp>
          <p:sp>
            <p:nvSpPr>
              <p:cNvPr id="81" name="TextBox 80"/>
              <p:cNvSpPr txBox="1"/>
              <p:nvPr/>
            </p:nvSpPr>
            <p:spPr>
              <a:xfrm>
                <a:off x="1602129" y="2046437"/>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nvGrpSpPr>
            <p:cNvPr id="85" name="Group 27"/>
            <p:cNvGrpSpPr/>
            <p:nvPr/>
          </p:nvGrpSpPr>
          <p:grpSpPr>
            <a:xfrm>
              <a:off x="1949422" y="5238049"/>
              <a:ext cx="4513666" cy="361506"/>
              <a:chOff x="1836068" y="1690831"/>
              <a:chExt cx="4513666" cy="361506"/>
            </a:xfrm>
          </p:grpSpPr>
          <p:cxnSp>
            <p:nvCxnSpPr>
              <p:cNvPr id="88" name="Straight Connector 87"/>
              <p:cNvCxnSpPr/>
              <p:nvPr/>
            </p:nvCxnSpPr>
            <p:spPr>
              <a:xfrm>
                <a:off x="1836068" y="1690831"/>
                <a:ext cx="3855742" cy="22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1836068" y="1713783"/>
                <a:ext cx="4513666" cy="338554"/>
              </a:xfrm>
              <a:prstGeom prst="rect">
                <a:avLst/>
              </a:prstGeom>
              <a:noFill/>
            </p:spPr>
            <p:txBody>
              <a:bodyPr wrap="square" rtlCol="0">
                <a:spAutoFit/>
              </a:bodyPr>
              <a:lstStyle/>
              <a:p>
                <a:r>
                  <a:rPr lang="en-US" sz="1600" dirty="0" smtClean="0">
                    <a:solidFill>
                      <a:srgbClr val="FF0000"/>
                    </a:solidFill>
                    <a:latin typeface="Arial Unicode MS"/>
                  </a:rPr>
                  <a:t>T</a:t>
                </a:r>
                <a:r>
                  <a:rPr lang="en-US" sz="1600" dirty="0" smtClean="0">
                    <a:solidFill>
                      <a:schemeClr val="accent2">
                        <a:lumMod val="60000"/>
                        <a:lumOff val="40000"/>
                      </a:schemeClr>
                    </a:solidFill>
                    <a:latin typeface="Arial Unicode MS"/>
                  </a:rPr>
                  <a:t> </a:t>
                </a:r>
                <a:r>
                  <a:rPr lang="en-US" sz="1600" dirty="0" smtClean="0">
                    <a:solidFill>
                      <a:schemeClr val="accent5">
                        <a:lumMod val="60000"/>
                        <a:lumOff val="40000"/>
                      </a:schemeClr>
                    </a:solidFill>
                    <a:latin typeface="Arial Unicode MS"/>
                  </a:rPr>
                  <a:t>G</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G</a:t>
                </a:r>
                <a:r>
                  <a:rPr lang="en-US" sz="1600" dirty="0" smtClean="0">
                    <a:latin typeface="Arial Unicode MS"/>
                  </a:rPr>
                  <a:t> </a:t>
                </a:r>
                <a:r>
                  <a:rPr lang="en-US" sz="1600" dirty="0" smtClean="0">
                    <a:solidFill>
                      <a:srgbClr val="3366FF"/>
                    </a:solidFill>
                    <a:latin typeface="Arial Unicode MS"/>
                  </a:rPr>
                  <a:t>C C C </a:t>
                </a:r>
                <a:r>
                  <a:rPr lang="en-US" sz="1600" dirty="0" smtClean="0">
                    <a:latin typeface="Arial Unicode MS"/>
                  </a:rPr>
                  <a:t>? ? ? ? ? ? ? ? ? ?</a:t>
                </a:r>
                <a:endParaRPr lang="en-US" sz="1600" dirty="0">
                  <a:latin typeface="Arial Unicode MS"/>
                </a:endParaRPr>
              </a:p>
            </p:txBody>
          </p:sp>
        </p:grpSp>
        <p:sp>
          <p:nvSpPr>
            <p:cNvPr id="86" name="TextBox 85"/>
            <p:cNvSpPr txBox="1"/>
            <p:nvPr/>
          </p:nvSpPr>
          <p:spPr>
            <a:xfrm>
              <a:off x="1714270" y="5099549"/>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grpSp>
      <p:grpSp>
        <p:nvGrpSpPr>
          <p:cNvPr id="108" name="Group 107"/>
          <p:cNvGrpSpPr/>
          <p:nvPr/>
        </p:nvGrpSpPr>
        <p:grpSpPr>
          <a:xfrm>
            <a:off x="4023360" y="4974336"/>
            <a:ext cx="4513666" cy="884875"/>
            <a:chOff x="4014216" y="5124089"/>
            <a:chExt cx="4513666" cy="884875"/>
          </a:xfrm>
        </p:grpSpPr>
        <p:sp>
          <p:nvSpPr>
            <p:cNvPr id="96" name="TextBox 95"/>
            <p:cNvSpPr txBox="1"/>
            <p:nvPr/>
          </p:nvSpPr>
          <p:spPr>
            <a:xfrm>
              <a:off x="5705856" y="5262589"/>
              <a:ext cx="2437922"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FF0000"/>
                  </a:solidFill>
                  <a:latin typeface="Arial Unicode MS"/>
                </a:rPr>
                <a:t>T</a:t>
              </a:r>
              <a:r>
                <a:rPr lang="en-US" sz="1600" dirty="0" smtClean="0">
                  <a:solidFill>
                    <a:srgbClr val="3366FF"/>
                  </a:solidFill>
                  <a:latin typeface="Arial Unicode MS"/>
                </a:rPr>
                <a:t> C</a:t>
              </a:r>
              <a:r>
                <a:rPr lang="en-US" sz="1600" dirty="0" smtClean="0">
                  <a:solidFill>
                    <a:schemeClr val="accent5">
                      <a:lumMod val="60000"/>
                      <a:lumOff val="40000"/>
                    </a:schemeClr>
                  </a:solidFill>
                  <a:latin typeface="Arial Unicode MS"/>
                </a:rPr>
                <a:t> </a:t>
              </a:r>
              <a:r>
                <a:rPr lang="en-US" sz="1600" dirty="0" smtClean="0">
                  <a:solidFill>
                    <a:srgbClr val="FF0000"/>
                  </a:solidFill>
                  <a:latin typeface="Arial Unicode MS"/>
                </a:rPr>
                <a:t>T</a:t>
              </a:r>
              <a:r>
                <a:rPr lang="en-US" sz="1600" dirty="0" smtClean="0">
                  <a:solidFill>
                    <a:schemeClr val="accent5">
                      <a:lumMod val="60000"/>
                      <a:lumOff val="40000"/>
                    </a:schemeClr>
                  </a:solidFill>
                  <a:latin typeface="Arial Unicode MS"/>
                </a:rPr>
                <a:t> </a:t>
              </a:r>
              <a:r>
                <a:rPr lang="en-US" sz="1600" dirty="0" smtClean="0">
                  <a:solidFill>
                    <a:srgbClr val="00FF00"/>
                  </a:solidFill>
                  <a:latin typeface="Arial Unicode MS"/>
                </a:rPr>
                <a:t>A A A A</a:t>
              </a:r>
              <a:endParaRPr lang="en-US" sz="1600" dirty="0">
                <a:solidFill>
                  <a:srgbClr val="00FF00"/>
                </a:solidFill>
                <a:latin typeface="Arial Unicode MS"/>
              </a:endParaRPr>
            </a:p>
          </p:txBody>
        </p:sp>
        <p:cxnSp>
          <p:nvCxnSpPr>
            <p:cNvPr id="95" name="Straight Connector 94"/>
            <p:cNvCxnSpPr/>
            <p:nvPr/>
          </p:nvCxnSpPr>
          <p:spPr>
            <a:xfrm>
              <a:off x="5815427" y="5261001"/>
              <a:ext cx="191900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094114" y="5847513"/>
              <a:ext cx="3640321" cy="22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014216" y="5508959"/>
              <a:ext cx="4513666" cy="338554"/>
            </a:xfrm>
            <a:prstGeom prst="rect">
              <a:avLst/>
            </a:prstGeom>
            <a:noFill/>
          </p:spPr>
          <p:txBody>
            <a:bodyPr wrap="square" rtlCol="0">
              <a:spAutoFit/>
            </a:bodyPr>
            <a:lstStyle/>
            <a:p>
              <a:r>
                <a:rPr lang="en-US" sz="1600" dirty="0" smtClean="0">
                  <a:latin typeface="Arial Unicode MS"/>
                </a:rPr>
                <a:t>? ? ? ? ? ? ? ? ? ? </a:t>
              </a:r>
              <a:r>
                <a:rPr lang="en-US" sz="1600" dirty="0" smtClean="0">
                  <a:solidFill>
                    <a:srgbClr val="FF0000"/>
                  </a:solidFill>
                  <a:latin typeface="Arial Unicode MS"/>
                </a:rPr>
                <a:t>T</a:t>
              </a:r>
              <a:r>
                <a:rPr lang="en-US" sz="1600" dirty="0" smtClean="0">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rgbClr val="FF0000"/>
                  </a:solidFill>
                  <a:latin typeface="Arial Unicode MS"/>
                </a:rPr>
                <a:t>T T T T</a:t>
              </a:r>
              <a:endParaRPr lang="en-US" sz="1600" dirty="0">
                <a:solidFill>
                  <a:srgbClr val="FF0000"/>
                </a:solidFill>
                <a:latin typeface="Arial Unicode MS"/>
              </a:endParaRPr>
            </a:p>
          </p:txBody>
        </p:sp>
        <p:sp>
          <p:nvSpPr>
            <p:cNvPr id="99" name="TextBox 98"/>
            <p:cNvSpPr txBox="1"/>
            <p:nvPr/>
          </p:nvSpPr>
          <p:spPr>
            <a:xfrm>
              <a:off x="7734435" y="5731965"/>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100" name="TextBox 99"/>
            <p:cNvSpPr txBox="1"/>
            <p:nvPr/>
          </p:nvSpPr>
          <p:spPr>
            <a:xfrm>
              <a:off x="7734435" y="5124089"/>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sp>
        <p:nvSpPr>
          <p:cNvPr id="111" name="TextBox 110"/>
          <p:cNvSpPr txBox="1"/>
          <p:nvPr/>
        </p:nvSpPr>
        <p:spPr>
          <a:xfrm>
            <a:off x="1432560" y="5982938"/>
            <a:ext cx="7559040" cy="523220"/>
          </a:xfrm>
          <a:prstGeom prst="rect">
            <a:avLst/>
          </a:prstGeom>
          <a:noFill/>
        </p:spPr>
        <p:txBody>
          <a:bodyPr wrap="square" rtlCol="0">
            <a:spAutoFit/>
          </a:bodyPr>
          <a:lstStyle/>
          <a:p>
            <a:r>
              <a:rPr lang="en-US" sz="1400" dirty="0" smtClean="0">
                <a:solidFill>
                  <a:schemeClr val="accent3">
                    <a:lumMod val="75000"/>
                  </a:schemeClr>
                </a:solidFill>
              </a:rPr>
              <a:t>The sticky 3’ overhangs from each end align, ligase covalently bonds them, and </a:t>
            </a:r>
            <a:r>
              <a:rPr lang="en-US" sz="1400" dirty="0">
                <a:solidFill>
                  <a:schemeClr val="accent3">
                    <a:lumMod val="75000"/>
                  </a:schemeClr>
                </a:solidFill>
              </a:rPr>
              <a:t>n</a:t>
            </a:r>
            <a:r>
              <a:rPr lang="en-US" sz="1400" dirty="0" smtClean="0">
                <a:solidFill>
                  <a:schemeClr val="accent3">
                    <a:lumMod val="75000"/>
                  </a:schemeClr>
                </a:solidFill>
              </a:rPr>
              <a:t>ow we have a continuous template on which we can run the same primer!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1000"/>
                                  </p:stCondLst>
                                  <p:iterate type="lt">
                                    <p:tmAbs val="500"/>
                                  </p:iterate>
                                  <p:childTnLst>
                                    <p:set>
                                      <p:cBhvr>
                                        <p:cTn id="17" dur="1" fill="hold">
                                          <p:stCondLst>
                                            <p:cond delay="0"/>
                                          </p:stCondLst>
                                        </p:cTn>
                                        <p:tgtEl>
                                          <p:spTgt spid="54"/>
                                        </p:tgtEl>
                                        <p:attrNameLst>
                                          <p:attrName>style.visibility</p:attrName>
                                        </p:attrNameLst>
                                      </p:cBhvr>
                                      <p:to>
                                        <p:strVal val="visible"/>
                                      </p:to>
                                    </p:set>
                                  </p:childTnLst>
                                </p:cTn>
                              </p:par>
                              <p:par>
                                <p:cTn id="18" presetID="12" presetClass="entr" presetSubtype="8" fill="hold" nodeType="withEffect">
                                  <p:stCondLst>
                                    <p:cond delay="1000"/>
                                  </p:stCondLst>
                                  <p:childTnLst>
                                    <p:set>
                                      <p:cBhvr>
                                        <p:cTn id="19" dur="1" fill="hold">
                                          <p:stCondLst>
                                            <p:cond delay="0"/>
                                          </p:stCondLst>
                                        </p:cTn>
                                        <p:tgtEl>
                                          <p:spTgt spid="59"/>
                                        </p:tgtEl>
                                        <p:attrNameLst>
                                          <p:attrName>style.visibility</p:attrName>
                                        </p:attrNameLst>
                                      </p:cBhvr>
                                      <p:to>
                                        <p:strVal val="visible"/>
                                      </p:to>
                                    </p:set>
                                    <p:animEffect transition="in" filter="slide(fromLeft)">
                                      <p:cBhvr>
                                        <p:cTn id="20" dur="5000"/>
                                        <p:tgtEl>
                                          <p:spTgt spid="59"/>
                                        </p:tgtEl>
                                      </p:cBhvr>
                                    </p:animEffect>
                                  </p:childTnLst>
                                </p:cTn>
                              </p:par>
                            </p:childTnLst>
                          </p:cTn>
                        </p:par>
                        <p:par>
                          <p:cTn id="21" fill="hold">
                            <p:stCondLst>
                              <p:cond delay="6501"/>
                            </p:stCondLst>
                            <p:childTnLst>
                              <p:par>
                                <p:cTn id="22" presetID="9" presetClass="entr" presetSubtype="0" fill="hold" grpId="0" nodeType="afterEffect">
                                  <p:stCondLst>
                                    <p:cond delay="500"/>
                                  </p:stCondLst>
                                  <p:childTnLst>
                                    <p:set>
                                      <p:cBhvr>
                                        <p:cTn id="23" dur="1" fill="hold">
                                          <p:stCondLst>
                                            <p:cond delay="0"/>
                                          </p:stCondLst>
                                        </p:cTn>
                                        <p:tgtEl>
                                          <p:spTgt spid="64"/>
                                        </p:tgtEl>
                                        <p:attrNameLst>
                                          <p:attrName>style.visibility</p:attrName>
                                        </p:attrNameLst>
                                      </p:cBhvr>
                                      <p:to>
                                        <p:strVal val="visible"/>
                                      </p:to>
                                    </p:set>
                                    <p:animEffect transition="in" filter="dissolve">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par>
                          <p:cTn id="33" fill="hold">
                            <p:stCondLst>
                              <p:cond delay="500"/>
                            </p:stCondLst>
                            <p:childTnLst>
                              <p:par>
                                <p:cTn id="34" presetID="2" presetClass="entr" presetSubtype="2" accel="50000" decel="50000"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2000" fill="hold"/>
                                        <p:tgtEl>
                                          <p:spTgt spid="108"/>
                                        </p:tgtEl>
                                        <p:attrNameLst>
                                          <p:attrName>ppt_x</p:attrName>
                                        </p:attrNameLst>
                                      </p:cBhvr>
                                      <p:tavLst>
                                        <p:tav tm="0">
                                          <p:val>
                                            <p:strVal val="1+#ppt_w/2"/>
                                          </p:val>
                                        </p:tav>
                                        <p:tav tm="100000">
                                          <p:val>
                                            <p:strVal val="#ppt_x"/>
                                          </p:val>
                                        </p:tav>
                                      </p:tavLst>
                                    </p:anim>
                                    <p:anim calcmode="lin" valueType="num">
                                      <p:cBhvr additive="base">
                                        <p:cTn id="37" dur="2000" fill="hold"/>
                                        <p:tgtEl>
                                          <p:spTgt spid="10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9" presetClass="entr" presetSubtype="0" fill="hold" grpId="0" nodeType="afterEffect">
                                  <p:stCondLst>
                                    <p:cond delay="500"/>
                                  </p:stCondLst>
                                  <p:childTnLst>
                                    <p:set>
                                      <p:cBhvr>
                                        <p:cTn id="40" dur="1" fill="hold">
                                          <p:stCondLst>
                                            <p:cond delay="0"/>
                                          </p:stCondLst>
                                        </p:cTn>
                                        <p:tgtEl>
                                          <p:spTgt spid="111"/>
                                        </p:tgtEl>
                                        <p:attrNameLst>
                                          <p:attrName>style.visibility</p:attrName>
                                        </p:attrNameLst>
                                      </p:cBhvr>
                                      <p:to>
                                        <p:strVal val="visible"/>
                                      </p:to>
                                    </p:set>
                                    <p:animEffect transition="in" filter="dissolve">
                                      <p:cBhvr>
                                        <p:cTn id="4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4" grpId="0"/>
      <p:bldP spid="64" grpId="0"/>
      <p:bldP spid="65" grpId="0"/>
      <p:bldP spid="11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3’ Overhangs</a:t>
            </a:r>
            <a:endParaRPr lang="en-US" dirty="0"/>
          </a:p>
        </p:txBody>
      </p:sp>
      <p:sp>
        <p:nvSpPr>
          <p:cNvPr id="29" name="TextBox 28"/>
          <p:cNvSpPr txBox="1"/>
          <p:nvPr/>
        </p:nvSpPr>
        <p:spPr>
          <a:xfrm>
            <a:off x="1429997" y="1143000"/>
            <a:ext cx="7559040" cy="584776"/>
          </a:xfrm>
          <a:prstGeom prst="rect">
            <a:avLst/>
          </a:prstGeom>
          <a:noFill/>
        </p:spPr>
        <p:txBody>
          <a:bodyPr wrap="square" rtlCol="0">
            <a:spAutoFit/>
          </a:bodyPr>
          <a:lstStyle/>
          <a:p>
            <a:r>
              <a:rPr lang="en-US" sz="1600" dirty="0" smtClean="0">
                <a:solidFill>
                  <a:schemeClr val="accent3">
                    <a:lumMod val="75000"/>
                  </a:schemeClr>
                </a:solidFill>
              </a:rPr>
              <a:t>Before ligating our genomic DNA, primer walks at the ends died at the “glorious A” (or “glorious T”), now they can reveal the overhang sequence.</a:t>
            </a:r>
            <a:endParaRPr lang="en-US" sz="1600" dirty="0"/>
          </a:p>
        </p:txBody>
      </p:sp>
      <p:pic>
        <p:nvPicPr>
          <p:cNvPr id="56" name="Picture 55" descr="Fruitloop Overhang.png"/>
          <p:cNvPicPr>
            <a:picLocks noChangeAspect="1"/>
          </p:cNvPicPr>
          <p:nvPr/>
        </p:nvPicPr>
        <p:blipFill>
          <a:blip r:embed="rId2"/>
          <a:stretch>
            <a:fillRect/>
          </a:stretch>
        </p:blipFill>
        <p:spPr>
          <a:xfrm>
            <a:off x="1432560" y="1709001"/>
            <a:ext cx="4868698" cy="5148999"/>
          </a:xfrm>
          <a:prstGeom prst="rect">
            <a:avLst/>
          </a:prstGeom>
        </p:spPr>
      </p:pic>
      <p:sp>
        <p:nvSpPr>
          <p:cNvPr id="57" name="Rectangle 56"/>
          <p:cNvSpPr/>
          <p:nvPr/>
        </p:nvSpPr>
        <p:spPr>
          <a:xfrm>
            <a:off x="1956816" y="3209869"/>
            <a:ext cx="182880" cy="137160"/>
          </a:xfrm>
          <a:prstGeom prst="rect">
            <a:avLst/>
          </a:prstGeom>
          <a:noFill/>
          <a:ln>
            <a:noFill/>
          </a:ln>
          <a:scene3d>
            <a:camera prst="orthographicFront" fov="0">
              <a:rot lat="0" lon="0" rev="0"/>
            </a:camera>
            <a:lightRig rig="brightRoom" dir="tl">
              <a:rot lat="0" lon="0" rev="8700000"/>
            </a:lightRig>
          </a:scene3d>
          <a:sp3d contourW="381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956816" y="4391568"/>
            <a:ext cx="182880" cy="137160"/>
          </a:xfrm>
          <a:prstGeom prst="rect">
            <a:avLst/>
          </a:prstGeom>
          <a:noFill/>
          <a:ln>
            <a:noFill/>
          </a:ln>
          <a:scene3d>
            <a:camera prst="orthographicFront" fov="0">
              <a:rot lat="0" lon="0" rev="0"/>
            </a:camera>
            <a:lightRig rig="brightRoom" dir="tl">
              <a:rot lat="0" lon="0" rev="8700000"/>
            </a:lightRig>
          </a:scene3d>
          <a:sp3d contourW="381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479789" y="2012165"/>
            <a:ext cx="2226232" cy="1077218"/>
          </a:xfrm>
          <a:prstGeom prst="rect">
            <a:avLst/>
          </a:prstGeom>
          <a:noFill/>
        </p:spPr>
        <p:txBody>
          <a:bodyPr wrap="square" rtlCol="0">
            <a:spAutoFit/>
          </a:bodyPr>
          <a:lstStyle/>
          <a:p>
            <a:r>
              <a:rPr lang="en-US" sz="1600" dirty="0" smtClean="0"/>
              <a:t>We knew the right end of the genome was:</a:t>
            </a:r>
          </a:p>
          <a:p>
            <a:endParaRPr lang="en-US" sz="1600" dirty="0" smtClean="0"/>
          </a:p>
          <a:p>
            <a:r>
              <a:rPr lang="en-US" sz="1600" dirty="0" smtClean="0"/>
              <a:t>…TGCGCGGCCC</a:t>
            </a:r>
            <a:endParaRPr lang="en-US" sz="1600" dirty="0"/>
          </a:p>
        </p:txBody>
      </p:sp>
      <p:sp>
        <p:nvSpPr>
          <p:cNvPr id="62" name="TextBox 61"/>
          <p:cNvSpPr txBox="1"/>
          <p:nvPr/>
        </p:nvSpPr>
        <p:spPr>
          <a:xfrm>
            <a:off x="6479789" y="5615699"/>
            <a:ext cx="2226232" cy="1077218"/>
          </a:xfrm>
          <a:prstGeom prst="rect">
            <a:avLst/>
          </a:prstGeom>
          <a:noFill/>
        </p:spPr>
        <p:txBody>
          <a:bodyPr wrap="square" rtlCol="0">
            <a:spAutoFit/>
          </a:bodyPr>
          <a:lstStyle/>
          <a:p>
            <a:r>
              <a:rPr lang="en-US" sz="1600" dirty="0" smtClean="0"/>
              <a:t>And the left end of the genome was:</a:t>
            </a:r>
          </a:p>
          <a:p>
            <a:endParaRPr lang="en-US" sz="1600" dirty="0" smtClean="0"/>
          </a:p>
          <a:p>
            <a:r>
              <a:rPr lang="en-US" sz="1600" dirty="0" smtClean="0"/>
              <a:t>TGCAGATTT…</a:t>
            </a:r>
          </a:p>
        </p:txBody>
      </p:sp>
      <p:sp>
        <p:nvSpPr>
          <p:cNvPr id="63" name="TextBox 62"/>
          <p:cNvSpPr txBox="1"/>
          <p:nvPr/>
        </p:nvSpPr>
        <p:spPr>
          <a:xfrm>
            <a:off x="6479789" y="3606738"/>
            <a:ext cx="2226232" cy="1569660"/>
          </a:xfrm>
          <a:prstGeom prst="rect">
            <a:avLst/>
          </a:prstGeom>
          <a:noFill/>
        </p:spPr>
        <p:txBody>
          <a:bodyPr wrap="square" rtlCol="0">
            <a:spAutoFit/>
          </a:bodyPr>
          <a:lstStyle/>
          <a:p>
            <a:r>
              <a:rPr lang="en-US" sz="1600" dirty="0" smtClean="0"/>
              <a:t>Now with primer walks on ligated DNA we can call the 3’ overhang between the two:</a:t>
            </a:r>
          </a:p>
          <a:p>
            <a:endParaRPr lang="en-US" sz="1600" dirty="0" smtClean="0"/>
          </a:p>
          <a:p>
            <a:r>
              <a:rPr lang="en-US" sz="1600" dirty="0" smtClean="0"/>
              <a:t>CGGAAGGCGC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100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500" fill="hold"/>
                                        <p:tgtEl>
                                          <p:spTgt spid="61"/>
                                        </p:tgtEl>
                                        <p:attrNameLst>
                                          <p:attrName>ppt_x</p:attrName>
                                        </p:attrNameLst>
                                      </p:cBhvr>
                                      <p:tavLst>
                                        <p:tav tm="0">
                                          <p:val>
                                            <p:strVal val="1+#ppt_w/2"/>
                                          </p:val>
                                        </p:tav>
                                        <p:tav tm="100000">
                                          <p:val>
                                            <p:strVal val="#ppt_x"/>
                                          </p:val>
                                        </p:tav>
                                      </p:tavLst>
                                    </p:anim>
                                    <p:anim calcmode="lin" valueType="num">
                                      <p:cBhvr additive="base">
                                        <p:cTn id="11" dur="500" fill="hold"/>
                                        <p:tgtEl>
                                          <p:spTgt spid="61"/>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2" presetClass="entr" presetSubtype="2" accel="50000" decel="50000" fill="hold" grpId="0" nodeType="afterEffect">
                                  <p:stCondLst>
                                    <p:cond delay="10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nodePh="1">
                                  <p:stCondLst>
                                    <p:cond delay="0"/>
                                  </p:stCondLst>
                                  <p:endCondLst>
                                    <p:cond evt="begin" delay="0">
                                      <p:tn val="19"/>
                                    </p:cond>
                                  </p:endCondLst>
                                  <p:childTnLst>
                                    <p:set>
                                      <p:cBhvr>
                                        <p:cTn id="20" dur="1" fill="hold">
                                          <p:stCondLst>
                                            <p:cond delay="0"/>
                                          </p:stCondLst>
                                        </p:cTn>
                                        <p:tgtEl>
                                          <p:spTgt spid="57"/>
                                        </p:tgtEl>
                                        <p:attrNameLst>
                                          <p:attrName>style.visibility</p:attrName>
                                        </p:attrNameLst>
                                      </p:cBhvr>
                                      <p:to>
                                        <p:strVal val="visible"/>
                                      </p:to>
                                    </p:set>
                                    <p:anim from="(-#ppt_w/2)" to="(#ppt_x)" calcmode="lin" valueType="num">
                                      <p:cBhvr>
                                        <p:cTn id="21" dur="300" fill="hold">
                                          <p:stCondLst>
                                            <p:cond delay="0"/>
                                          </p:stCondLst>
                                        </p:cTn>
                                        <p:tgtEl>
                                          <p:spTgt spid="57"/>
                                        </p:tgtEl>
                                        <p:attrNameLst>
                                          <p:attrName>ppt_x</p:attrName>
                                        </p:attrNameLst>
                                      </p:cBhvr>
                                    </p:anim>
                                    <p:anim from="0" to="-1.0" calcmode="lin" valueType="num">
                                      <p:cBhvr>
                                        <p:cTn id="22" dur="100" decel="50000" autoRev="1" fill="hold">
                                          <p:stCondLst>
                                            <p:cond delay="300"/>
                                          </p:stCondLst>
                                        </p:cTn>
                                        <p:tgtEl>
                                          <p:spTgt spid="57"/>
                                        </p:tgtEl>
                                        <p:attrNameLst>
                                          <p:attrName>xshear</p:attrName>
                                        </p:attrNameLst>
                                      </p:cBhvr>
                                    </p:anim>
                                    <p:animScale>
                                      <p:cBhvr>
                                        <p:cTn id="23" dur="100" decel="100000" autoRev="1" fill="hold">
                                          <p:stCondLst>
                                            <p:cond delay="300"/>
                                          </p:stCondLst>
                                        </p:cTn>
                                        <p:tgtEl>
                                          <p:spTgt spid="57"/>
                                        </p:tgtEl>
                                      </p:cBhvr>
                                      <p:from x="100000" y="100000"/>
                                      <p:to x="80000" y="100000"/>
                                    </p:animScale>
                                    <p:anim by="(#ppt_h/3+#ppt_w*0.1)" calcmode="lin" valueType="num">
                                      <p:cBhvr additive="sum">
                                        <p:cTn id="24" dur="100" decel="100000" autoRev="1" fill="hold">
                                          <p:stCondLst>
                                            <p:cond delay="300"/>
                                          </p:stCondLst>
                                        </p:cTn>
                                        <p:tgtEl>
                                          <p:spTgt spid="57"/>
                                        </p:tgtEl>
                                        <p:attrNameLst>
                                          <p:attrName>ppt_x</p:attrName>
                                        </p:attrNameLst>
                                      </p:cBhvr>
                                    </p:anim>
                                  </p:childTnLst>
                                </p:cTn>
                              </p:par>
                            </p:childTnLst>
                          </p:cTn>
                        </p:par>
                        <p:par>
                          <p:cTn id="25" fill="hold">
                            <p:stCondLst>
                              <p:cond delay="500"/>
                            </p:stCondLst>
                            <p:childTnLst>
                              <p:par>
                                <p:cTn id="26" presetID="34" presetClass="entr" presetSubtype="0" fill="hold" grpId="0" nodeType="afterEffect" nodePh="1">
                                  <p:stCondLst>
                                    <p:cond delay="500"/>
                                  </p:stCondLst>
                                  <p:endCondLst>
                                    <p:cond evt="begin" delay="0">
                                      <p:tn val="26"/>
                                    </p:cond>
                                  </p:endCondLst>
                                  <p:childTnLst>
                                    <p:set>
                                      <p:cBhvr>
                                        <p:cTn id="27" dur="1" fill="hold">
                                          <p:stCondLst>
                                            <p:cond delay="0"/>
                                          </p:stCondLst>
                                        </p:cTn>
                                        <p:tgtEl>
                                          <p:spTgt spid="60"/>
                                        </p:tgtEl>
                                        <p:attrNameLst>
                                          <p:attrName>style.visibility</p:attrName>
                                        </p:attrNameLst>
                                      </p:cBhvr>
                                      <p:to>
                                        <p:strVal val="visible"/>
                                      </p:to>
                                    </p:set>
                                    <p:anim from="(-#ppt_w/2)" to="(#ppt_x)" calcmode="lin" valueType="num">
                                      <p:cBhvr>
                                        <p:cTn id="28" dur="300" fill="hold">
                                          <p:stCondLst>
                                            <p:cond delay="0"/>
                                          </p:stCondLst>
                                        </p:cTn>
                                        <p:tgtEl>
                                          <p:spTgt spid="60"/>
                                        </p:tgtEl>
                                        <p:attrNameLst>
                                          <p:attrName>ppt_x</p:attrName>
                                        </p:attrNameLst>
                                      </p:cBhvr>
                                    </p:anim>
                                    <p:anim from="0" to="-1.0" calcmode="lin" valueType="num">
                                      <p:cBhvr>
                                        <p:cTn id="29" dur="100" decel="50000" autoRev="1" fill="hold">
                                          <p:stCondLst>
                                            <p:cond delay="300"/>
                                          </p:stCondLst>
                                        </p:cTn>
                                        <p:tgtEl>
                                          <p:spTgt spid="60"/>
                                        </p:tgtEl>
                                        <p:attrNameLst>
                                          <p:attrName>xshear</p:attrName>
                                        </p:attrNameLst>
                                      </p:cBhvr>
                                    </p:anim>
                                    <p:animScale>
                                      <p:cBhvr>
                                        <p:cTn id="30" dur="100" decel="100000" autoRev="1" fill="hold">
                                          <p:stCondLst>
                                            <p:cond delay="300"/>
                                          </p:stCondLst>
                                        </p:cTn>
                                        <p:tgtEl>
                                          <p:spTgt spid="60"/>
                                        </p:tgtEl>
                                      </p:cBhvr>
                                      <p:from x="100000" y="100000"/>
                                      <p:to x="80000" y="100000"/>
                                    </p:animScale>
                                    <p:anim by="(#ppt_h/3+#ppt_w*0.1)" calcmode="lin" valueType="num">
                                      <p:cBhvr additive="sum">
                                        <p:cTn id="31" dur="100" decel="100000" autoRev="1" fill="hold">
                                          <p:stCondLst>
                                            <p:cond delay="300"/>
                                          </p:stCondLst>
                                        </p:cTn>
                                        <p:tgtEl>
                                          <p:spTgt spid="60"/>
                                        </p:tgtEl>
                                        <p:attrNameLst>
                                          <p:attrName>ppt_x</p:attrName>
                                        </p:attrNameLst>
                                      </p:cBhvr>
                                    </p:anim>
                                  </p:childTnLst>
                                </p:cTn>
                              </p:par>
                            </p:childTnLst>
                          </p:cTn>
                        </p:par>
                        <p:par>
                          <p:cTn id="32" fill="hold">
                            <p:stCondLst>
                              <p:cond delay="1500"/>
                            </p:stCondLst>
                            <p:childTnLst>
                              <p:par>
                                <p:cTn id="33" presetID="2" presetClass="entr" presetSubtype="2" accel="50000" decel="5000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1+#ppt_w/2"/>
                                          </p:val>
                                        </p:tav>
                                        <p:tav tm="100000">
                                          <p:val>
                                            <p:strVal val="#ppt_x"/>
                                          </p:val>
                                        </p:tav>
                                      </p:tavLst>
                                    </p:anim>
                                    <p:anim calcmode="lin" valueType="num">
                                      <p:cBhvr additive="base">
                                        <p:cTn id="36"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1" grpId="0"/>
      <p:bldP spid="62" grpId="0"/>
      <p:bldP spid="6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6" name="Group 25"/>
          <p:cNvGrpSpPr/>
          <p:nvPr/>
        </p:nvGrpSpPr>
        <p:grpSpPr>
          <a:xfrm>
            <a:off x="1432560" y="2253597"/>
            <a:ext cx="2645660" cy="400110"/>
            <a:chOff x="2423160" y="2359152"/>
            <a:chExt cx="2645660" cy="400110"/>
          </a:xfrm>
        </p:grpSpPr>
        <p:sp>
          <p:nvSpPr>
            <p:cNvPr id="14" name="Hexagon 13"/>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16" name="TextBox 15"/>
          <p:cNvSpPr txBox="1"/>
          <p:nvPr/>
        </p:nvSpPr>
        <p:spPr>
          <a:xfrm>
            <a:off x="1432560" y="3542328"/>
            <a:ext cx="7406640" cy="738664"/>
          </a:xfrm>
          <a:prstGeom prst="rect">
            <a:avLst/>
          </a:prstGeom>
          <a:noFill/>
        </p:spPr>
        <p:txBody>
          <a:bodyPr wrap="square" rtlCol="0">
            <a:spAutoFit/>
          </a:bodyPr>
          <a:lstStyle/>
          <a:p>
            <a:r>
              <a:rPr lang="en-US" sz="1400" dirty="0" smtClean="0">
                <a:solidFill>
                  <a:schemeClr val="accent3">
                    <a:lumMod val="75000"/>
                  </a:schemeClr>
                </a:solidFill>
              </a:rPr>
              <a:t>Note that:</a:t>
            </a:r>
          </a:p>
          <a:p>
            <a:pPr marL="457200">
              <a:buSzPct val="66000"/>
              <a:buFont typeface="Wingdings" charset="2"/>
              <a:buChar char="Ø"/>
            </a:pPr>
            <a:r>
              <a:rPr lang="en-US" sz="1400" dirty="0" smtClean="0">
                <a:solidFill>
                  <a:schemeClr val="accent3">
                    <a:lumMod val="75000"/>
                  </a:schemeClr>
                </a:solidFill>
              </a:rPr>
              <a:t> each phage particle has duplicates of section AB of the genome</a:t>
            </a:r>
            <a:endParaRPr lang="en-US" sz="1400" dirty="0" smtClean="0">
              <a:solidFill>
                <a:schemeClr val="accent3">
                  <a:lumMod val="75000"/>
                </a:schemeClr>
              </a:solidFill>
              <a:sym typeface="Wingdings"/>
            </a:endParaRPr>
          </a:p>
          <a:p>
            <a:pPr marL="457200">
              <a:buSzPct val="66000"/>
              <a:buFont typeface="Wingdings" charset="2"/>
              <a:buChar char="Ø"/>
            </a:pPr>
            <a:r>
              <a:rPr lang="en-US" sz="1400" dirty="0" smtClean="0">
                <a:solidFill>
                  <a:schemeClr val="accent3">
                    <a:lumMod val="75000"/>
                  </a:schemeClr>
                </a:solidFill>
                <a:sym typeface="Wingdings"/>
              </a:rPr>
              <a:t> each phage particle has the same ends	</a:t>
            </a:r>
            <a:endParaRPr lang="en-US" sz="1000" dirty="0">
              <a:solidFill>
                <a:schemeClr val="accent3">
                  <a:lumMod val="75000"/>
                </a:schemeClr>
              </a:solidFill>
            </a:endParaRPr>
          </a:p>
        </p:txBody>
      </p:sp>
      <p:sp>
        <p:nvSpPr>
          <p:cNvPr id="25" name="TextBox 24"/>
          <p:cNvSpPr txBox="1"/>
          <p:nvPr/>
        </p:nvSpPr>
        <p:spPr>
          <a:xfrm>
            <a:off x="1432560" y="1300639"/>
            <a:ext cx="7406640" cy="1077218"/>
          </a:xfrm>
          <a:prstGeom prst="rect">
            <a:avLst/>
          </a:prstGeom>
          <a:noFill/>
        </p:spPr>
        <p:txBody>
          <a:bodyPr wrap="square" rtlCol="0">
            <a:spAutoFit/>
          </a:bodyPr>
          <a:lstStyle/>
          <a:p>
            <a:r>
              <a:rPr lang="en-US" dirty="0" smtClean="0"/>
              <a:t>So some genomes are circularly permuted, and some have physical ends with overhangs.  There are also terminally repetitive genomes, where the ends are consistent, but more than one full copy of the genome is packaged.</a:t>
            </a:r>
          </a:p>
          <a:p>
            <a:endParaRPr lang="en-US" sz="1000" dirty="0"/>
          </a:p>
        </p:txBody>
      </p:sp>
      <p:grpSp>
        <p:nvGrpSpPr>
          <p:cNvPr id="27" name="Group 26"/>
          <p:cNvGrpSpPr/>
          <p:nvPr/>
        </p:nvGrpSpPr>
        <p:grpSpPr>
          <a:xfrm>
            <a:off x="5769045" y="2206347"/>
            <a:ext cx="2645660" cy="400110"/>
            <a:chOff x="2423160" y="2359152"/>
            <a:chExt cx="2645660" cy="400110"/>
          </a:xfrm>
        </p:grpSpPr>
        <p:sp>
          <p:nvSpPr>
            <p:cNvPr id="30" name="Hexagon 29"/>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33" name="Group 32"/>
          <p:cNvGrpSpPr/>
          <p:nvPr/>
        </p:nvGrpSpPr>
        <p:grpSpPr>
          <a:xfrm>
            <a:off x="1432560" y="2977212"/>
            <a:ext cx="2645660" cy="400110"/>
            <a:chOff x="2423160" y="2359152"/>
            <a:chExt cx="2645660" cy="400110"/>
          </a:xfrm>
        </p:grpSpPr>
        <p:sp>
          <p:nvSpPr>
            <p:cNvPr id="34" name="Hexagon 33"/>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37" name="Group 36"/>
          <p:cNvGrpSpPr/>
          <p:nvPr/>
        </p:nvGrpSpPr>
        <p:grpSpPr>
          <a:xfrm>
            <a:off x="5202938" y="2958507"/>
            <a:ext cx="2645660" cy="400110"/>
            <a:chOff x="2423160" y="2359152"/>
            <a:chExt cx="2645660" cy="400110"/>
          </a:xfrm>
        </p:grpSpPr>
        <p:sp>
          <p:nvSpPr>
            <p:cNvPr id="38" name="Hexagon 37"/>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47" name="Group 46"/>
          <p:cNvGrpSpPr/>
          <p:nvPr/>
        </p:nvGrpSpPr>
        <p:grpSpPr>
          <a:xfrm>
            <a:off x="3481005" y="2605647"/>
            <a:ext cx="2645660" cy="400110"/>
            <a:chOff x="2423160" y="2359152"/>
            <a:chExt cx="2645660" cy="400110"/>
          </a:xfrm>
        </p:grpSpPr>
        <p:sp>
          <p:nvSpPr>
            <p:cNvPr id="48" name="Hexagon 47"/>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pic>
        <p:nvPicPr>
          <p:cNvPr id="50" name="Picture 49"/>
          <p:cNvPicPr>
            <a:picLocks noChangeAspect="1"/>
          </p:cNvPicPr>
          <p:nvPr/>
        </p:nvPicPr>
        <p:blipFill>
          <a:blip r:embed="rId2"/>
          <a:stretch>
            <a:fillRect/>
          </a:stretch>
        </p:blipFill>
        <p:spPr>
          <a:xfrm>
            <a:off x="7417280" y="4395754"/>
            <a:ext cx="1214176" cy="1319405"/>
          </a:xfrm>
          <a:prstGeom prst="rect">
            <a:avLst/>
          </a:prstGeom>
        </p:spPr>
      </p:pic>
      <p:sp>
        <p:nvSpPr>
          <p:cNvPr id="51" name="TextBox 50"/>
          <p:cNvSpPr txBox="1"/>
          <p:nvPr/>
        </p:nvSpPr>
        <p:spPr>
          <a:xfrm>
            <a:off x="1584960" y="4499610"/>
            <a:ext cx="5468600" cy="1477328"/>
          </a:xfrm>
          <a:prstGeom prst="rect">
            <a:avLst/>
          </a:prstGeom>
          <a:noFill/>
        </p:spPr>
        <p:txBody>
          <a:bodyPr wrap="square" rtlCol="0">
            <a:spAutoFit/>
          </a:bodyPr>
          <a:lstStyle/>
          <a:p>
            <a:r>
              <a:rPr lang="en-US" dirty="0" smtClean="0"/>
              <a:t>T5 is an </a:t>
            </a:r>
            <a:r>
              <a:rPr lang="en-US" i="1" dirty="0" smtClean="0"/>
              <a:t>E. coli</a:t>
            </a:r>
            <a:r>
              <a:rPr lang="en-US" dirty="0" smtClean="0"/>
              <a:t> phage that has a terminally repetitive genome.  The total genome length is about 122 kb, but the first and last 10 kb are 100% identical.</a:t>
            </a:r>
          </a:p>
          <a:p>
            <a:endParaRPr lang="en-US" dirty="0" smtClean="0"/>
          </a:p>
          <a:p>
            <a:r>
              <a:rPr lang="en-US" dirty="0" smtClean="0"/>
              <a:t>Awesome is a T5-like phage finished at PBI.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800"/>
                            </p:stCondLst>
                            <p:childTnLst>
                              <p:par>
                                <p:cTn id="20" presetID="9" presetClass="entr" presetSubtype="0" fill="hold" grpId="0" nodeType="afterEffect">
                                  <p:stCondLst>
                                    <p:cond delay="50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par>
                          <p:cTn id="23" fill="hold">
                            <p:stCondLst>
                              <p:cond delay="1800"/>
                            </p:stCondLst>
                            <p:childTnLst>
                              <p:par>
                                <p:cTn id="24" presetID="9" presetClass="entr" presetSubtype="0" fill="hold" grpId="0" nodeType="afterEffect">
                                  <p:stCondLst>
                                    <p:cond delay="50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dissolve">
                                      <p:cBhvr>
                                        <p:cTn id="26" dur="500"/>
                                        <p:tgtEl>
                                          <p:spTgt spid="16">
                                            <p:txEl>
                                              <p:pRg st="1" end="1"/>
                                            </p:txEl>
                                          </p:spTgt>
                                        </p:tgtEl>
                                      </p:cBhvr>
                                    </p:animEffect>
                                  </p:childTnLst>
                                </p:cTn>
                              </p:par>
                            </p:childTnLst>
                          </p:cTn>
                        </p:par>
                        <p:par>
                          <p:cTn id="27" fill="hold">
                            <p:stCondLst>
                              <p:cond delay="2800"/>
                            </p:stCondLst>
                            <p:childTnLst>
                              <p:par>
                                <p:cTn id="28" presetID="9" presetClass="entr" presetSubtype="0" fill="hold" grpId="0" nodeType="afterEffect">
                                  <p:stCondLst>
                                    <p:cond delay="50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dissolve">
                                      <p:cBhvr>
                                        <p:cTn id="30" dur="500"/>
                                        <p:tgtEl>
                                          <p:spTgt spid="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1"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3" name="Group 25"/>
          <p:cNvGrpSpPr/>
          <p:nvPr/>
        </p:nvGrpSpPr>
        <p:grpSpPr>
          <a:xfrm>
            <a:off x="1432560" y="2253597"/>
            <a:ext cx="2645660" cy="400110"/>
            <a:chOff x="2423160" y="2359152"/>
            <a:chExt cx="2645660" cy="400110"/>
          </a:xfrm>
        </p:grpSpPr>
        <p:sp>
          <p:nvSpPr>
            <p:cNvPr id="14" name="Hexagon 13"/>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300639"/>
            <a:ext cx="7406640" cy="1077218"/>
          </a:xfrm>
          <a:prstGeom prst="rect">
            <a:avLst/>
          </a:prstGeom>
          <a:noFill/>
        </p:spPr>
        <p:txBody>
          <a:bodyPr wrap="square" rtlCol="0">
            <a:spAutoFit/>
          </a:bodyPr>
          <a:lstStyle/>
          <a:p>
            <a:r>
              <a:rPr lang="en-US" dirty="0" smtClean="0"/>
              <a:t>The easiest way to identify a terminally repetitive genome is by a BLAST search that matches a known terminally repetitive genome.  Another possible  way is to look for an unusually defined section of double coverage in the data.</a:t>
            </a:r>
          </a:p>
          <a:p>
            <a:endParaRPr lang="en-US" sz="1000" dirty="0"/>
          </a:p>
        </p:txBody>
      </p:sp>
      <p:grpSp>
        <p:nvGrpSpPr>
          <p:cNvPr id="4" name="Group 26"/>
          <p:cNvGrpSpPr/>
          <p:nvPr/>
        </p:nvGrpSpPr>
        <p:grpSpPr>
          <a:xfrm>
            <a:off x="5769045" y="2206347"/>
            <a:ext cx="2645660" cy="400110"/>
            <a:chOff x="2423160" y="2359152"/>
            <a:chExt cx="2645660" cy="400110"/>
          </a:xfrm>
        </p:grpSpPr>
        <p:sp>
          <p:nvSpPr>
            <p:cNvPr id="30" name="Hexagon 29"/>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5" name="Group 32"/>
          <p:cNvGrpSpPr/>
          <p:nvPr/>
        </p:nvGrpSpPr>
        <p:grpSpPr>
          <a:xfrm>
            <a:off x="1432560" y="2977212"/>
            <a:ext cx="2645660" cy="400110"/>
            <a:chOff x="2423160" y="2359152"/>
            <a:chExt cx="2645660" cy="400110"/>
          </a:xfrm>
        </p:grpSpPr>
        <p:sp>
          <p:nvSpPr>
            <p:cNvPr id="34" name="Hexagon 33"/>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6" name="Group 36"/>
          <p:cNvGrpSpPr/>
          <p:nvPr/>
        </p:nvGrpSpPr>
        <p:grpSpPr>
          <a:xfrm>
            <a:off x="5202938" y="2958507"/>
            <a:ext cx="2645660" cy="400110"/>
            <a:chOff x="2423160" y="2359152"/>
            <a:chExt cx="2645660" cy="400110"/>
          </a:xfrm>
        </p:grpSpPr>
        <p:sp>
          <p:nvSpPr>
            <p:cNvPr id="38" name="Hexagon 37"/>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7" name="Group 46"/>
          <p:cNvGrpSpPr/>
          <p:nvPr/>
        </p:nvGrpSpPr>
        <p:grpSpPr>
          <a:xfrm>
            <a:off x="3481005" y="2605647"/>
            <a:ext cx="2645660" cy="400110"/>
            <a:chOff x="2423160" y="2359152"/>
            <a:chExt cx="2645660" cy="400110"/>
          </a:xfrm>
        </p:grpSpPr>
        <p:sp>
          <p:nvSpPr>
            <p:cNvPr id="48" name="Hexagon 47"/>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24" name="Group 23"/>
          <p:cNvGrpSpPr/>
          <p:nvPr/>
        </p:nvGrpSpPr>
        <p:grpSpPr>
          <a:xfrm>
            <a:off x="1432560" y="3529722"/>
            <a:ext cx="7204533" cy="1626928"/>
            <a:chOff x="1432560" y="3529722"/>
            <a:chExt cx="7204533" cy="1626928"/>
          </a:xfrm>
        </p:grpSpPr>
        <p:pic>
          <p:nvPicPr>
            <p:cNvPr id="22" name="Picture 21" descr="Awesome Assembly View.png"/>
            <p:cNvPicPr>
              <a:picLocks noChangeAspect="1"/>
            </p:cNvPicPr>
            <p:nvPr/>
          </p:nvPicPr>
          <p:blipFill>
            <a:blip r:embed="rId2"/>
            <a:stretch>
              <a:fillRect/>
            </a:stretch>
          </p:blipFill>
          <p:spPr>
            <a:xfrm>
              <a:off x="1432560" y="3533847"/>
              <a:ext cx="7204533" cy="1622803"/>
            </a:xfrm>
            <a:prstGeom prst="rect">
              <a:avLst/>
            </a:prstGeom>
          </p:spPr>
        </p:pic>
        <p:sp>
          <p:nvSpPr>
            <p:cNvPr id="23" name="TextBox 22"/>
            <p:cNvSpPr txBox="1"/>
            <p:nvPr/>
          </p:nvSpPr>
          <p:spPr>
            <a:xfrm>
              <a:off x="1790898" y="3529722"/>
              <a:ext cx="2608014" cy="553998"/>
            </a:xfrm>
            <a:prstGeom prst="rect">
              <a:avLst/>
            </a:prstGeom>
            <a:noFill/>
          </p:spPr>
          <p:txBody>
            <a:bodyPr wrap="square" rtlCol="0">
              <a:spAutoFit/>
            </a:bodyPr>
            <a:lstStyle/>
            <a:p>
              <a:r>
                <a:rPr lang="en-US" sz="1000" dirty="0" smtClean="0"/>
                <a:t>Assembly View of Phage Awesome Genome				</a:t>
              </a:r>
            </a:p>
            <a:p>
              <a:endParaRPr lang="en-US" sz="1000" dirty="0"/>
            </a:p>
          </p:txBody>
        </p:sp>
      </p:grpSp>
      <p:sp>
        <p:nvSpPr>
          <p:cNvPr id="27" name="TextBox 26"/>
          <p:cNvSpPr txBox="1"/>
          <p:nvPr/>
        </p:nvSpPr>
        <p:spPr>
          <a:xfrm>
            <a:off x="1432560" y="5187230"/>
            <a:ext cx="7406640" cy="1354217"/>
          </a:xfrm>
          <a:prstGeom prst="rect">
            <a:avLst/>
          </a:prstGeom>
          <a:noFill/>
        </p:spPr>
        <p:txBody>
          <a:bodyPr wrap="square" rtlCol="0">
            <a:spAutoFit/>
          </a:bodyPr>
          <a:lstStyle/>
          <a:p>
            <a:r>
              <a:rPr lang="en-US" dirty="0" smtClean="0"/>
              <a:t>The red circle identifies a contiguous area of unusually high coverage.  Notice that the true physical ends (on either side of “AB” in the phage particles) are somewhere within the contig, since the assembly software combines the AB section from both ends.</a:t>
            </a:r>
          </a:p>
          <a:p>
            <a:endParaRPr lang="en-US" sz="1000" dirty="0"/>
          </a:p>
        </p:txBody>
      </p:sp>
      <p:sp>
        <p:nvSpPr>
          <p:cNvPr id="26" name="Oval 25"/>
          <p:cNvSpPr/>
          <p:nvPr/>
        </p:nvSpPr>
        <p:spPr>
          <a:xfrm>
            <a:off x="7173340" y="3634137"/>
            <a:ext cx="879782" cy="321334"/>
          </a:xfrm>
          <a:prstGeom prst="ellipse">
            <a:avLst/>
          </a:prstGeom>
          <a:noFill/>
          <a:ln>
            <a:noFill/>
          </a:ln>
          <a:scene3d>
            <a:camera prst="orthographicFront" fov="0">
              <a:rot lat="0" lon="0" rev="0"/>
            </a:camera>
            <a:lightRig rig="brightRoom" dir="tl">
              <a:rot lat="0" lon="0" rev="8700000"/>
            </a:lightRig>
          </a:scene3d>
          <a:sp3d contourW="127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46"/>
          <p:cNvGrpSpPr/>
          <p:nvPr/>
        </p:nvGrpSpPr>
        <p:grpSpPr>
          <a:xfrm>
            <a:off x="5991433" y="6141337"/>
            <a:ext cx="2645660" cy="400110"/>
            <a:chOff x="2423160" y="2359152"/>
            <a:chExt cx="2645660" cy="400110"/>
          </a:xfrm>
        </p:grpSpPr>
        <p:sp>
          <p:nvSpPr>
            <p:cNvPr id="29" name="Hexagon 28"/>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grpSp>
        <p:nvGrpSpPr>
          <p:cNvPr id="33" name="Group 46"/>
          <p:cNvGrpSpPr/>
          <p:nvPr/>
        </p:nvGrpSpPr>
        <p:grpSpPr>
          <a:xfrm>
            <a:off x="3904488" y="6341392"/>
            <a:ext cx="2645660" cy="400110"/>
            <a:chOff x="2423160" y="2359152"/>
            <a:chExt cx="2645660" cy="400110"/>
          </a:xfrm>
        </p:grpSpPr>
        <p:sp>
          <p:nvSpPr>
            <p:cNvPr id="35" name="Hexagon 34"/>
            <p:cNvSpPr/>
            <p:nvPr/>
          </p:nvSpPr>
          <p:spPr>
            <a:xfrm>
              <a:off x="2471253" y="2377857"/>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423160" y="2359152"/>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sp>
        <p:nvSpPr>
          <p:cNvPr id="39" name="Oval 38"/>
          <p:cNvSpPr/>
          <p:nvPr/>
        </p:nvSpPr>
        <p:spPr>
          <a:xfrm>
            <a:off x="6053328" y="6107620"/>
            <a:ext cx="228600" cy="504954"/>
          </a:xfrm>
          <a:prstGeom prst="ellipse">
            <a:avLst/>
          </a:prstGeom>
          <a:noFill/>
          <a:ln>
            <a:noFill/>
          </a:ln>
          <a:scene3d>
            <a:camera prst="orthographicFront" fov="0">
              <a:rot lat="0" lon="0" rev="0"/>
            </a:camera>
            <a:lightRig rig="brightRoom" dir="tl">
              <a:rot lat="0" lon="0" rev="8700000"/>
            </a:lightRig>
          </a:scene3d>
          <a:sp3d contourW="127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5" presetClass="entr" presetSubtype="0" fill="hold" grpId="0" nodeType="afterEffect" nodePh="1">
                                  <p:stCondLst>
                                    <p:cond delay="0"/>
                                  </p:stCondLst>
                                  <p:endCondLst>
                                    <p:cond evt="begin" delay="0">
                                      <p:tn val="8"/>
                                    </p:cond>
                                  </p:end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 calcmode="lin" valueType="num">
                                      <p:cBhvr>
                                        <p:cTn id="12"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500"/>
                            </p:stCondLst>
                            <p:childTnLst>
                              <p:par>
                                <p:cTn id="26" presetID="15" presetClass="entr" presetSubtype="0" fill="hold" grpId="0" nodeType="afterEffect" nodePh="1">
                                  <p:stCondLst>
                                    <p:cond delay="0"/>
                                  </p:stCondLst>
                                  <p:endCondLst>
                                    <p:cond evt="begin" delay="0">
                                      <p:tn val="26"/>
                                    </p:cond>
                                  </p:end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3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Circularly Permuted Genomes</a:t>
            </a:r>
            <a:endParaRPr lang="en-US" dirty="0"/>
          </a:p>
        </p:txBody>
      </p:sp>
      <p:sp>
        <p:nvSpPr>
          <p:cNvPr id="3" name="Subtitle 2"/>
          <p:cNvSpPr>
            <a:spLocks noGrp="1"/>
          </p:cNvSpPr>
          <p:nvPr>
            <p:ph type="subTitle" idx="1"/>
          </p:nvPr>
        </p:nvSpPr>
        <p:spPr>
          <a:xfrm>
            <a:off x="1432560" y="1295400"/>
            <a:ext cx="7406640" cy="3941136"/>
          </a:xfrm>
        </p:spPr>
        <p:txBody>
          <a:bodyPr>
            <a:normAutofit/>
          </a:bodyPr>
          <a:lstStyle/>
          <a:p>
            <a:r>
              <a:rPr lang="en-US" sz="2000" dirty="0" smtClean="0"/>
              <a:t>Some phages have circularly permuted genomes.  This means a linear concatamer of phage DNA is synthesized, used to fill a phage head, then cut when the head is full.  Generally, one head will fit more than 100% of a genome, say, 103-110%.  This ensures that wherever the DNA is cut, at least one working copy of each gene is present.</a:t>
            </a:r>
          </a:p>
          <a:p>
            <a:endParaRPr lang="en-US" sz="2000" dirty="0" smtClean="0"/>
          </a:p>
          <a:p>
            <a:r>
              <a:rPr lang="en-US" sz="2000" dirty="0" smtClean="0"/>
              <a:t>The remaining part of the concatamer goes on to fill a new head, is cut, etc.  </a:t>
            </a:r>
          </a:p>
          <a:p>
            <a:endParaRPr lang="en-US" sz="2000" dirty="0" smtClean="0"/>
          </a:p>
          <a:p>
            <a:r>
              <a:rPr lang="en-US" sz="2000" dirty="0" smtClean="0"/>
              <a:t>Think of it like the complete genome of a phage was the alphabet…</a:t>
            </a:r>
            <a:endParaRPr lang="en-US" sz="2000" dirty="0"/>
          </a:p>
        </p:txBody>
      </p:sp>
      <p:grpSp>
        <p:nvGrpSpPr>
          <p:cNvPr id="14" name="Group 13"/>
          <p:cNvGrpSpPr/>
          <p:nvPr/>
        </p:nvGrpSpPr>
        <p:grpSpPr>
          <a:xfrm>
            <a:off x="1432560" y="5029200"/>
            <a:ext cx="7406640" cy="800220"/>
            <a:chOff x="1432560" y="5591145"/>
            <a:chExt cx="7406640" cy="800220"/>
          </a:xfrm>
        </p:grpSpPr>
        <p:sp>
          <p:nvSpPr>
            <p:cNvPr id="12" name="TextBox 11"/>
            <p:cNvSpPr txBox="1"/>
            <p:nvPr/>
          </p:nvSpPr>
          <p:spPr>
            <a:xfrm>
              <a:off x="1432560" y="5991255"/>
              <a:ext cx="7406640" cy="400110"/>
            </a:xfrm>
            <a:prstGeom prst="rect">
              <a:avLst/>
            </a:prstGeom>
            <a:noFill/>
          </p:spPr>
          <p:txBody>
            <a:bodyPr wrap="square" rtlCol="0">
              <a:spAutoFit/>
            </a:bodyPr>
            <a:lstStyle/>
            <a:p>
              <a:pPr algn="ctr"/>
              <a:r>
                <a:rPr lang="en-US" sz="1000" dirty="0" smtClean="0"/>
                <a:t>ABCDEFGHIJKLMNOPQRSTUVWXYZ</a:t>
              </a:r>
            </a:p>
            <a:p>
              <a:pPr algn="ctr"/>
              <a:endParaRPr lang="en-US" sz="1000" dirty="0"/>
            </a:p>
          </p:txBody>
        </p:sp>
        <p:sp>
          <p:nvSpPr>
            <p:cNvPr id="13" name="TextBox 12"/>
            <p:cNvSpPr txBox="1"/>
            <p:nvPr/>
          </p:nvSpPr>
          <p:spPr>
            <a:xfrm>
              <a:off x="1432560" y="5591145"/>
              <a:ext cx="7406640" cy="400110"/>
            </a:xfrm>
            <a:prstGeom prst="rect">
              <a:avLst/>
            </a:prstGeom>
            <a:noFill/>
          </p:spPr>
          <p:txBody>
            <a:bodyPr wrap="square" rtlCol="0">
              <a:spAutoFit/>
            </a:bodyPr>
            <a:lstStyle/>
            <a:p>
              <a:pPr algn="ctr"/>
              <a:r>
                <a:rPr lang="en-US" sz="1000" dirty="0" smtClean="0"/>
                <a:t>Complete genome of phage “AlphaCirc” with 26 “genes” (A through Z):</a:t>
              </a:r>
            </a:p>
            <a:p>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par>
                          <p:cTn id="18" fill="hold">
                            <p:stCondLst>
                              <p:cond delay="500"/>
                            </p:stCondLst>
                            <p:childTnLst>
                              <p:par>
                                <p:cTn id="19" presetID="9" presetClass="entr" presetSubtype="0"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143000"/>
            <a:ext cx="7406640" cy="800219"/>
          </a:xfrm>
          <a:prstGeom prst="rect">
            <a:avLst/>
          </a:prstGeom>
          <a:noFill/>
        </p:spPr>
        <p:txBody>
          <a:bodyPr wrap="square" rtlCol="0">
            <a:spAutoFit/>
          </a:bodyPr>
          <a:lstStyle/>
          <a:p>
            <a:r>
              <a:rPr lang="en-US" dirty="0" smtClean="0"/>
              <a:t>You may also see a build-up of clones/reads at the edges of the double coverage area, within the contig.</a:t>
            </a:r>
          </a:p>
          <a:p>
            <a:endParaRPr lang="en-US" sz="1000" dirty="0"/>
          </a:p>
        </p:txBody>
      </p:sp>
      <p:grpSp>
        <p:nvGrpSpPr>
          <p:cNvPr id="8" name="Group 23"/>
          <p:cNvGrpSpPr/>
          <p:nvPr/>
        </p:nvGrpSpPr>
        <p:grpSpPr>
          <a:xfrm>
            <a:off x="1426189" y="5156650"/>
            <a:ext cx="7204533" cy="1626928"/>
            <a:chOff x="1432560" y="3529722"/>
            <a:chExt cx="7204533" cy="1626928"/>
          </a:xfrm>
        </p:grpSpPr>
        <p:pic>
          <p:nvPicPr>
            <p:cNvPr id="22" name="Picture 21" descr="Awesome Assembly View.png"/>
            <p:cNvPicPr>
              <a:picLocks noChangeAspect="1"/>
            </p:cNvPicPr>
            <p:nvPr/>
          </p:nvPicPr>
          <p:blipFill>
            <a:blip r:embed="rId2"/>
            <a:stretch>
              <a:fillRect/>
            </a:stretch>
          </p:blipFill>
          <p:spPr>
            <a:xfrm>
              <a:off x="1432560" y="3533847"/>
              <a:ext cx="7204533" cy="1622803"/>
            </a:xfrm>
            <a:prstGeom prst="rect">
              <a:avLst/>
            </a:prstGeom>
          </p:spPr>
        </p:pic>
        <p:sp>
          <p:nvSpPr>
            <p:cNvPr id="23" name="TextBox 22"/>
            <p:cNvSpPr txBox="1"/>
            <p:nvPr/>
          </p:nvSpPr>
          <p:spPr>
            <a:xfrm>
              <a:off x="1790898" y="3529722"/>
              <a:ext cx="2608014" cy="553998"/>
            </a:xfrm>
            <a:prstGeom prst="rect">
              <a:avLst/>
            </a:prstGeom>
            <a:noFill/>
          </p:spPr>
          <p:txBody>
            <a:bodyPr wrap="square" rtlCol="0">
              <a:spAutoFit/>
            </a:bodyPr>
            <a:lstStyle/>
            <a:p>
              <a:r>
                <a:rPr lang="en-US" sz="1000" dirty="0" smtClean="0"/>
                <a:t>Assembly View of Phage Awesome Genome				</a:t>
              </a:r>
            </a:p>
            <a:p>
              <a:endParaRPr lang="en-US" sz="1000" dirty="0"/>
            </a:p>
          </p:txBody>
        </p:sp>
      </p:grpSp>
      <p:sp>
        <p:nvSpPr>
          <p:cNvPr id="26" name="Oval 25"/>
          <p:cNvSpPr/>
          <p:nvPr/>
        </p:nvSpPr>
        <p:spPr>
          <a:xfrm>
            <a:off x="7767662" y="5271412"/>
            <a:ext cx="142730" cy="1101718"/>
          </a:xfrm>
          <a:prstGeom prst="ellipse">
            <a:avLst/>
          </a:prstGeom>
          <a:noFill/>
          <a:ln>
            <a:noFill/>
          </a:ln>
          <a:scene3d>
            <a:camera prst="orthographicFront" fov="0">
              <a:rot lat="0" lon="0" rev="0"/>
            </a:camera>
            <a:lightRig rig="brightRoom" dir="tl">
              <a:rot lat="0" lon="0" rev="8700000"/>
            </a:lightRig>
          </a:scene3d>
          <a:sp3d contourW="127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Awesome Internal Clone Buildup.png"/>
          <p:cNvPicPr>
            <a:picLocks noChangeAspect="1"/>
          </p:cNvPicPr>
          <p:nvPr/>
        </p:nvPicPr>
        <p:blipFill>
          <a:blip r:embed="rId3"/>
          <a:stretch>
            <a:fillRect/>
          </a:stretch>
        </p:blipFill>
        <p:spPr>
          <a:xfrm>
            <a:off x="1238493" y="1938046"/>
            <a:ext cx="5470805" cy="4621994"/>
          </a:xfrm>
          <a:prstGeom prst="rect">
            <a:avLst/>
          </a:prstGeom>
        </p:spPr>
      </p:pic>
      <p:sp>
        <p:nvSpPr>
          <p:cNvPr id="40" name="TextBox 39"/>
          <p:cNvSpPr txBox="1"/>
          <p:nvPr/>
        </p:nvSpPr>
        <p:spPr>
          <a:xfrm>
            <a:off x="7160194" y="4637555"/>
            <a:ext cx="1214936" cy="523220"/>
          </a:xfrm>
          <a:prstGeom prst="rect">
            <a:avLst/>
          </a:prstGeom>
          <a:noFill/>
        </p:spPr>
        <p:txBody>
          <a:bodyPr wrap="square" rtlCol="0">
            <a:spAutoFit/>
          </a:bodyPr>
          <a:lstStyle/>
          <a:p>
            <a:r>
              <a:rPr lang="en-US" sz="1400" dirty="0" smtClean="0"/>
              <a:t>Area of detail.</a:t>
            </a:r>
          </a:p>
          <a:p>
            <a:endParaRPr lang="en-US" sz="1400" dirty="0"/>
          </a:p>
        </p:txBody>
      </p:sp>
      <p:cxnSp>
        <p:nvCxnSpPr>
          <p:cNvPr id="43" name="Straight Arrow Connector 42"/>
          <p:cNvCxnSpPr/>
          <p:nvPr/>
        </p:nvCxnSpPr>
        <p:spPr>
          <a:xfrm rot="5400000" flipH="1" flipV="1">
            <a:off x="7691693" y="5056632"/>
            <a:ext cx="28308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840000" flipH="1" flipV="1">
            <a:off x="6884829" y="4778024"/>
            <a:ext cx="32004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935487" y="2272292"/>
            <a:ext cx="1949810" cy="1354217"/>
          </a:xfrm>
          <a:prstGeom prst="rect">
            <a:avLst/>
          </a:prstGeom>
          <a:noFill/>
        </p:spPr>
        <p:txBody>
          <a:bodyPr wrap="square" rtlCol="0">
            <a:spAutoFit/>
          </a:bodyPr>
          <a:lstStyle/>
          <a:p>
            <a:r>
              <a:rPr lang="en-US" dirty="0" smtClean="0"/>
              <a:t>Suspicious build-up of reads, only this time it’s not at the end of a contig.</a:t>
            </a:r>
          </a:p>
          <a:p>
            <a:endParaRPr lang="en-US" sz="1000" dirty="0"/>
          </a:p>
        </p:txBody>
      </p:sp>
      <p:sp>
        <p:nvSpPr>
          <p:cNvPr id="46" name="Oval 45"/>
          <p:cNvSpPr/>
          <p:nvPr/>
        </p:nvSpPr>
        <p:spPr>
          <a:xfrm>
            <a:off x="4118476" y="4188476"/>
            <a:ext cx="402841" cy="1101718"/>
          </a:xfrm>
          <a:prstGeom prst="ellipse">
            <a:avLst/>
          </a:prstGeom>
          <a:noFill/>
          <a:ln>
            <a:noFill/>
          </a:ln>
          <a:scene3d>
            <a:camera prst="orthographicFront" fov="0">
              <a:rot lat="0" lon="0" rev="0"/>
            </a:camera>
            <a:lightRig rig="brightRoom" dir="tl">
              <a:rot lat="0" lon="0" rev="8700000"/>
            </a:lightRig>
          </a:scene3d>
          <a:sp3d contourW="127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rot="19320000" flipH="1" flipV="1">
            <a:off x="4270248" y="3776472"/>
            <a:ext cx="2971800" cy="158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4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40"/>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44"/>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50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dissolve">
                                      <p:cBhvr>
                                        <p:cTn id="27" dur="500"/>
                                        <p:tgtEl>
                                          <p:spTgt spid="45"/>
                                        </p:tgtEl>
                                      </p:cBhvr>
                                    </p:animEffect>
                                  </p:childTnLst>
                                </p:cTn>
                              </p:par>
                            </p:childTnLst>
                          </p:cTn>
                        </p:par>
                        <p:par>
                          <p:cTn id="28" fill="hold">
                            <p:stCondLst>
                              <p:cond delay="500"/>
                            </p:stCondLst>
                            <p:childTnLst>
                              <p:par>
                                <p:cTn id="29" presetID="1" presetClass="entr" presetSubtype="0" fill="hold" nodeType="afterEffect">
                                  <p:stCondLst>
                                    <p:cond delay="50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p:stCondLst>
                              <p:cond delay="1000"/>
                            </p:stCondLst>
                            <p:childTnLst>
                              <p:par>
                                <p:cTn id="32" presetID="15" presetClass="entr" presetSubtype="0" fill="hold" grpId="0" nodeType="afterEffect" nodePh="1">
                                  <p:stCondLst>
                                    <p:cond delay="500"/>
                                  </p:stCondLst>
                                  <p:endCondLst>
                                    <p:cond evt="begin" delay="0">
                                      <p:tn val="32"/>
                                    </p:cond>
                                  </p:end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fltVal val="0"/>
                                          </p:val>
                                        </p:tav>
                                        <p:tav tm="100000">
                                          <p:val>
                                            <p:strVal val="#ppt_w"/>
                                          </p:val>
                                        </p:tav>
                                      </p:tavLst>
                                    </p:anim>
                                    <p:anim calcmode="lin" valueType="num">
                                      <p:cBhvr>
                                        <p:cTn id="35" dur="1000" fill="hold"/>
                                        <p:tgtEl>
                                          <p:spTgt spid="46"/>
                                        </p:tgtEl>
                                        <p:attrNameLst>
                                          <p:attrName>ppt_h</p:attrName>
                                        </p:attrNameLst>
                                      </p:cBhvr>
                                      <p:tavLst>
                                        <p:tav tm="0">
                                          <p:val>
                                            <p:fltVal val="0"/>
                                          </p:val>
                                        </p:tav>
                                        <p:tav tm="100000">
                                          <p:val>
                                            <p:strVal val="#ppt_h"/>
                                          </p:val>
                                        </p:tav>
                                      </p:tavLst>
                                    </p:anim>
                                    <p:anim calcmode="lin" valueType="num">
                                      <p:cBhvr>
                                        <p:cTn id="36"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0" grpId="0"/>
      <p:bldP spid="45" grpId="0"/>
      <p:bldP spid="4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300639"/>
            <a:ext cx="7406640" cy="800219"/>
          </a:xfrm>
          <a:prstGeom prst="rect">
            <a:avLst/>
          </a:prstGeom>
          <a:noFill/>
        </p:spPr>
        <p:txBody>
          <a:bodyPr wrap="square" rtlCol="0">
            <a:spAutoFit/>
          </a:bodyPr>
          <a:lstStyle/>
          <a:p>
            <a:r>
              <a:rPr lang="en-US" dirty="0" smtClean="0"/>
              <a:t>To confirm that this is really a terminal repeat, and to find the precise base where the repeat begins and ends, primer walks are again necessary.</a:t>
            </a:r>
          </a:p>
          <a:p>
            <a:endParaRPr lang="en-US" sz="1000" dirty="0"/>
          </a:p>
        </p:txBody>
      </p:sp>
      <p:grpSp>
        <p:nvGrpSpPr>
          <p:cNvPr id="47" name="Group 46"/>
          <p:cNvGrpSpPr/>
          <p:nvPr/>
        </p:nvGrpSpPr>
        <p:grpSpPr>
          <a:xfrm>
            <a:off x="1432560" y="2542032"/>
            <a:ext cx="7082204" cy="605593"/>
            <a:chOff x="1432560" y="2542032"/>
            <a:chExt cx="7082204" cy="605593"/>
          </a:xfrm>
        </p:grpSpPr>
        <p:sp>
          <p:nvSpPr>
            <p:cNvPr id="37" name="Rectangle 36"/>
            <p:cNvSpPr/>
            <p:nvPr/>
          </p:nvSpPr>
          <p:spPr>
            <a:xfrm>
              <a:off x="1432560" y="2547908"/>
              <a:ext cx="7082204" cy="45719"/>
            </a:xfrm>
            <a:prstGeom prst="rect">
              <a:avLst/>
            </a:prstGeom>
            <a:solidFill>
              <a:srgbClr val="0000FF"/>
            </a:solidFill>
            <a:ln>
              <a:solidFill>
                <a:srgbClr val="0000FF"/>
              </a:solidFill>
            </a:ln>
            <a:scene3d>
              <a:camera prst="orthographicFront" fov="0">
                <a:rot lat="0" lon="0" rev="0"/>
              </a:camera>
              <a:lightRig rig="brightRoom" dir="tl">
                <a:rot lat="0" lon="0" rev="8700000"/>
              </a:lightRig>
            </a:scene3d>
            <a:sp3d contourW="12700">
              <a:bevelT w="0" h="0"/>
              <a:contourClr>
                <a:srgbClr val="0000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504561" y="2593627"/>
              <a:ext cx="2608014" cy="400110"/>
            </a:xfrm>
            <a:prstGeom prst="rect">
              <a:avLst/>
            </a:prstGeom>
            <a:noFill/>
          </p:spPr>
          <p:txBody>
            <a:bodyPr wrap="square" rtlCol="0">
              <a:spAutoFit/>
            </a:bodyPr>
            <a:lstStyle/>
            <a:p>
              <a:pPr algn="ctr"/>
              <a:r>
                <a:rPr lang="en-US" sz="1000" dirty="0" smtClean="0"/>
                <a:t>Complete Awesome Genome</a:t>
              </a:r>
            </a:p>
            <a:p>
              <a:endParaRPr lang="en-US" sz="1000" dirty="0"/>
            </a:p>
          </p:txBody>
        </p:sp>
        <p:sp>
          <p:nvSpPr>
            <p:cNvPr id="42" name="TextBox 41"/>
            <p:cNvSpPr txBox="1"/>
            <p:nvPr/>
          </p:nvSpPr>
          <p:spPr>
            <a:xfrm>
              <a:off x="1432560"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4" name="TextBox 43"/>
            <p:cNvSpPr txBox="1"/>
            <p:nvPr/>
          </p:nvSpPr>
          <p:spPr>
            <a:xfrm>
              <a:off x="7856966"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5" name="Rectangle 44"/>
            <p:cNvSpPr/>
            <p:nvPr/>
          </p:nvSpPr>
          <p:spPr>
            <a:xfrm>
              <a:off x="7856966"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432560"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TextBox 49"/>
          <p:cNvSpPr txBox="1"/>
          <p:nvPr/>
        </p:nvSpPr>
        <p:spPr>
          <a:xfrm>
            <a:off x="1432560" y="2993737"/>
            <a:ext cx="7082204" cy="307777"/>
          </a:xfrm>
          <a:prstGeom prst="rect">
            <a:avLst/>
          </a:prstGeom>
          <a:noFill/>
        </p:spPr>
        <p:txBody>
          <a:bodyPr wrap="square" rtlCol="0">
            <a:spAutoFit/>
          </a:bodyPr>
          <a:lstStyle/>
          <a:p>
            <a:pPr algn="ctr"/>
            <a:r>
              <a:rPr lang="en-US" sz="1400" dirty="0" smtClean="0">
                <a:solidFill>
                  <a:schemeClr val="accent3">
                    <a:lumMod val="75000"/>
                  </a:schemeClr>
                </a:solidFill>
              </a:rPr>
              <a:t>We want to design primers as though walking into physical ends.</a:t>
            </a:r>
            <a:endParaRPr lang="en-US" sz="1400" dirty="0"/>
          </a:p>
        </p:txBody>
      </p:sp>
      <p:sp>
        <p:nvSpPr>
          <p:cNvPr id="51" name="Left Arrow 50"/>
          <p:cNvSpPr/>
          <p:nvPr/>
        </p:nvSpPr>
        <p:spPr>
          <a:xfrm>
            <a:off x="146304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Left Arrow 51"/>
          <p:cNvSpPr/>
          <p:nvPr/>
        </p:nvSpPr>
        <p:spPr>
          <a:xfrm>
            <a:off x="790956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Left Arrow 52"/>
          <p:cNvSpPr/>
          <p:nvPr/>
        </p:nvSpPr>
        <p:spPr>
          <a:xfrm flipH="1">
            <a:off x="19659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Left Arrow 53"/>
          <p:cNvSpPr/>
          <p:nvPr/>
        </p:nvSpPr>
        <p:spPr>
          <a:xfrm flipH="1">
            <a:off x="83667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75996" y="3385823"/>
            <a:ext cx="7082204" cy="307777"/>
          </a:xfrm>
          <a:prstGeom prst="rect">
            <a:avLst/>
          </a:prstGeom>
          <a:noFill/>
        </p:spPr>
        <p:txBody>
          <a:bodyPr wrap="square" rtlCol="0">
            <a:spAutoFit/>
          </a:bodyPr>
          <a:lstStyle/>
          <a:p>
            <a:pPr algn="ctr"/>
            <a:r>
              <a:rPr lang="en-US" sz="1400" dirty="0" smtClean="0">
                <a:solidFill>
                  <a:schemeClr val="accent3">
                    <a:lumMod val="75000"/>
                  </a:schemeClr>
                </a:solidFill>
              </a:rPr>
              <a:t>These would normally give us glorious As and define the precise ends, but…</a:t>
            </a:r>
            <a:endParaRPr lang="en-US" sz="1400" dirty="0"/>
          </a:p>
        </p:txBody>
      </p:sp>
      <p:sp>
        <p:nvSpPr>
          <p:cNvPr id="56" name="TextBox 55"/>
          <p:cNvSpPr txBox="1"/>
          <p:nvPr/>
        </p:nvSpPr>
        <p:spPr>
          <a:xfrm>
            <a:off x="1463040" y="3693600"/>
            <a:ext cx="7082204" cy="307777"/>
          </a:xfrm>
          <a:prstGeom prst="rect">
            <a:avLst/>
          </a:prstGeom>
          <a:noFill/>
        </p:spPr>
        <p:txBody>
          <a:bodyPr wrap="square" rtlCol="0">
            <a:spAutoFit/>
          </a:bodyPr>
          <a:lstStyle/>
          <a:p>
            <a:pPr algn="ctr"/>
            <a:r>
              <a:rPr lang="en-US" sz="1400" dirty="0" smtClean="0">
                <a:solidFill>
                  <a:schemeClr val="accent3">
                    <a:lumMod val="75000"/>
                  </a:schemeClr>
                </a:solidFill>
              </a:rPr>
              <a:t>…each primer now has a secondary binding site.  </a:t>
            </a:r>
            <a:endParaRPr lang="en-US" sz="1400" dirty="0"/>
          </a:p>
        </p:txBody>
      </p:sp>
      <p:sp>
        <p:nvSpPr>
          <p:cNvPr id="57" name="TextBox 56"/>
          <p:cNvSpPr txBox="1"/>
          <p:nvPr/>
        </p:nvSpPr>
        <p:spPr>
          <a:xfrm>
            <a:off x="1269947" y="4110232"/>
            <a:ext cx="7466675" cy="954107"/>
          </a:xfrm>
          <a:prstGeom prst="rect">
            <a:avLst/>
          </a:prstGeom>
          <a:noFill/>
        </p:spPr>
        <p:txBody>
          <a:bodyPr wrap="square" rtlCol="0">
            <a:spAutoFit/>
          </a:bodyPr>
          <a:lstStyle/>
          <a:p>
            <a:pPr algn="ctr"/>
            <a:r>
              <a:rPr lang="en-US" sz="1400" dirty="0" smtClean="0">
                <a:solidFill>
                  <a:schemeClr val="accent3">
                    <a:lumMod val="75000"/>
                  </a:schemeClr>
                </a:solidFill>
              </a:rPr>
              <a:t>This means when running these primers, we will get sequence from two areas of the genome.  The reads from each binding site will be identical within the terminal repeat.  When the end of the terminal repeat is reached, </a:t>
            </a:r>
            <a:r>
              <a:rPr lang="en-US" sz="1400" b="1" dirty="0" smtClean="0">
                <a:solidFill>
                  <a:schemeClr val="accent3">
                    <a:lumMod val="75000"/>
                  </a:schemeClr>
                </a:solidFill>
              </a:rPr>
              <a:t>half</a:t>
            </a:r>
            <a:r>
              <a:rPr lang="en-US" sz="1400" dirty="0" smtClean="0">
                <a:solidFill>
                  <a:schemeClr val="accent3">
                    <a:lumMod val="75000"/>
                  </a:schemeClr>
                </a:solidFill>
              </a:rPr>
              <a:t> the signal will end in a </a:t>
            </a:r>
            <a:r>
              <a:rPr lang="en-US" sz="1400" b="1" dirty="0" smtClean="0">
                <a:solidFill>
                  <a:schemeClr val="accent3">
                    <a:lumMod val="75000"/>
                  </a:schemeClr>
                </a:solidFill>
              </a:rPr>
              <a:t>glorious A </a:t>
            </a:r>
            <a:r>
              <a:rPr lang="en-US" sz="1400" dirty="0" smtClean="0">
                <a:solidFill>
                  <a:schemeClr val="accent3">
                    <a:lumMod val="75000"/>
                  </a:schemeClr>
                </a:solidFill>
              </a:rPr>
              <a:t>(like the yellow primer on the right) and the other </a:t>
            </a:r>
            <a:r>
              <a:rPr lang="en-US" sz="1400" b="1" dirty="0" smtClean="0">
                <a:solidFill>
                  <a:schemeClr val="accent3">
                    <a:lumMod val="75000"/>
                  </a:schemeClr>
                </a:solidFill>
              </a:rPr>
              <a:t>half </a:t>
            </a:r>
            <a:r>
              <a:rPr lang="en-US" sz="1400" dirty="0" smtClean="0">
                <a:solidFill>
                  <a:schemeClr val="accent3">
                    <a:lumMod val="75000"/>
                  </a:schemeClr>
                </a:solidFill>
              </a:rPr>
              <a:t>will continue into </a:t>
            </a:r>
            <a:r>
              <a:rPr lang="en-US" sz="1400" b="1" dirty="0" smtClean="0">
                <a:solidFill>
                  <a:schemeClr val="accent3">
                    <a:lumMod val="75000"/>
                  </a:schemeClr>
                </a:solidFill>
              </a:rPr>
              <a:t>unique sequence </a:t>
            </a:r>
            <a:r>
              <a:rPr lang="en-US" sz="1400" dirty="0" smtClean="0">
                <a:solidFill>
                  <a:schemeClr val="accent3">
                    <a:lumMod val="75000"/>
                  </a:schemeClr>
                </a:solidFill>
              </a:rPr>
              <a:t>(like the yellow primer on the left).</a:t>
            </a:r>
            <a:endParaRPr lang="en-US" sz="1400" dirty="0"/>
          </a:p>
        </p:txBody>
      </p:sp>
      <p:sp>
        <p:nvSpPr>
          <p:cNvPr id="58" name="TextBox 57"/>
          <p:cNvSpPr txBox="1"/>
          <p:nvPr/>
        </p:nvSpPr>
        <p:spPr>
          <a:xfrm>
            <a:off x="1269947" y="5289830"/>
            <a:ext cx="7673233" cy="800219"/>
          </a:xfrm>
          <a:prstGeom prst="rect">
            <a:avLst/>
          </a:prstGeom>
          <a:noFill/>
        </p:spPr>
        <p:txBody>
          <a:bodyPr wrap="square" rtlCol="0">
            <a:spAutoFit/>
          </a:bodyPr>
          <a:lstStyle/>
          <a:p>
            <a:r>
              <a:rPr lang="en-US" dirty="0" smtClean="0"/>
              <a:t>Thus, to find the ends of the terminal repeat (and genome), we look for primer walks with a glorious A, but that continue along after it at ~½ the signal strength.</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80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childTnLst>
                          </p:cTn>
                        </p:par>
                        <p:par>
                          <p:cTn id="11" fill="hold">
                            <p:stCondLst>
                              <p:cond delay="1300"/>
                            </p:stCondLst>
                            <p:childTnLst>
                              <p:par>
                                <p:cTn id="12" presetID="1" presetClass="entr" presetSubtype="0" fill="hold" grpId="0" nodeType="afterEffect">
                                  <p:stCondLst>
                                    <p:cond delay="800"/>
                                  </p:stCondLst>
                                  <p:childTnLst>
                                    <p:set>
                                      <p:cBhvr>
                                        <p:cTn id="13" dur="1" fill="hold">
                                          <p:stCondLst>
                                            <p:cond delay="0"/>
                                          </p:stCondLst>
                                        </p:cTn>
                                        <p:tgtEl>
                                          <p:spTgt spid="51"/>
                                        </p:tgtEl>
                                        <p:attrNameLst>
                                          <p:attrName>style.visibility</p:attrName>
                                        </p:attrNameLst>
                                      </p:cBhvr>
                                      <p:to>
                                        <p:strVal val="visible"/>
                                      </p:to>
                                    </p:set>
                                  </p:childTnLst>
                                </p:cTn>
                              </p:par>
                            </p:childTnLst>
                          </p:cTn>
                        </p:par>
                        <p:par>
                          <p:cTn id="14" fill="hold">
                            <p:stCondLst>
                              <p:cond delay="2100"/>
                            </p:stCondLst>
                            <p:childTnLst>
                              <p:par>
                                <p:cTn id="15" presetID="1" presetClass="entr" presetSubtype="0" fill="hold" grpId="0" nodeType="afterEffect">
                                  <p:stCondLst>
                                    <p:cond delay="80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dissolve">
                                      <p:cBhvr>
                                        <p:cTn id="21" dur="500"/>
                                        <p:tgtEl>
                                          <p:spTgt spid="55"/>
                                        </p:tgtEl>
                                      </p:cBhvr>
                                    </p:animEffect>
                                  </p:childTnLst>
                                </p:cTn>
                              </p:par>
                            </p:childTnLst>
                          </p:cTn>
                        </p:par>
                        <p:par>
                          <p:cTn id="22" fill="hold">
                            <p:stCondLst>
                              <p:cond delay="500"/>
                            </p:stCondLst>
                            <p:childTnLst>
                              <p:par>
                                <p:cTn id="23" presetID="1" presetClass="entr" presetSubtype="0" fill="hold" grpId="0" nodeType="afterEffect">
                                  <p:stCondLst>
                                    <p:cond delay="80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1300"/>
                            </p:stCondLst>
                            <p:childTnLst>
                              <p:par>
                                <p:cTn id="26" presetID="1" presetClass="entr" presetSubtype="0" fill="hold" grpId="0" nodeType="afterEffect">
                                  <p:stCondLst>
                                    <p:cond delay="800"/>
                                  </p:stCondLst>
                                  <p:childTnLst>
                                    <p:set>
                                      <p:cBhvr>
                                        <p:cTn id="27" dur="1" fill="hold">
                                          <p:stCondLst>
                                            <p:cond delay="0"/>
                                          </p:stCondLst>
                                        </p:cTn>
                                        <p:tgtEl>
                                          <p:spTgt spid="52"/>
                                        </p:tgtEl>
                                        <p:attrNameLst>
                                          <p:attrName>style.visibility</p:attrName>
                                        </p:attrNameLst>
                                      </p:cBhvr>
                                      <p:to>
                                        <p:strVal val="visible"/>
                                      </p:to>
                                    </p:set>
                                  </p:childTnLst>
                                </p:cTn>
                              </p:par>
                            </p:childTnLst>
                          </p:cTn>
                        </p:par>
                        <p:par>
                          <p:cTn id="28" fill="hold">
                            <p:stCondLst>
                              <p:cond delay="2100"/>
                            </p:stCondLst>
                            <p:childTnLst>
                              <p:par>
                                <p:cTn id="29" presetID="9" presetClass="entr" presetSubtype="0" fill="hold" grpId="0" nodeType="afterEffect">
                                  <p:stCondLst>
                                    <p:cond delay="800"/>
                                  </p:stCondLst>
                                  <p:childTnLst>
                                    <p:set>
                                      <p:cBhvr>
                                        <p:cTn id="30" dur="1" fill="hold">
                                          <p:stCondLst>
                                            <p:cond delay="0"/>
                                          </p:stCondLst>
                                        </p:cTn>
                                        <p:tgtEl>
                                          <p:spTgt spid="56"/>
                                        </p:tgtEl>
                                        <p:attrNameLst>
                                          <p:attrName>style.visibility</p:attrName>
                                        </p:attrNameLst>
                                      </p:cBhvr>
                                      <p:to>
                                        <p:strVal val="visible"/>
                                      </p:to>
                                    </p:set>
                                    <p:animEffect transition="in" filter="dissolv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dissolve">
                                      <p:cBhvr>
                                        <p:cTn id="36" dur="500"/>
                                        <p:tgtEl>
                                          <p:spTgt spid="5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dissolve">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55" grpId="0"/>
      <p:bldP spid="56" grpId="0"/>
      <p:bldP spid="57" grpId="0"/>
      <p:bldP spid="5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300639"/>
            <a:ext cx="7406640" cy="800219"/>
          </a:xfrm>
          <a:prstGeom prst="rect">
            <a:avLst/>
          </a:prstGeom>
          <a:noFill/>
        </p:spPr>
        <p:txBody>
          <a:bodyPr wrap="square" rtlCol="0">
            <a:spAutoFit/>
          </a:bodyPr>
          <a:lstStyle/>
          <a:p>
            <a:r>
              <a:rPr lang="en-US" dirty="0" smtClean="0"/>
              <a:t>Here is the chromatogram from Awesome that comes from running the equivalent of the yellow primer below.</a:t>
            </a:r>
          </a:p>
          <a:p>
            <a:endParaRPr lang="en-US" sz="1000" dirty="0"/>
          </a:p>
        </p:txBody>
      </p:sp>
      <p:grpSp>
        <p:nvGrpSpPr>
          <p:cNvPr id="3" name="Group 46"/>
          <p:cNvGrpSpPr/>
          <p:nvPr/>
        </p:nvGrpSpPr>
        <p:grpSpPr>
          <a:xfrm>
            <a:off x="1432560" y="2542032"/>
            <a:ext cx="7082204" cy="605593"/>
            <a:chOff x="1432560" y="2542032"/>
            <a:chExt cx="7082204" cy="605593"/>
          </a:xfrm>
        </p:grpSpPr>
        <p:sp>
          <p:nvSpPr>
            <p:cNvPr id="37" name="Rectangle 36"/>
            <p:cNvSpPr/>
            <p:nvPr/>
          </p:nvSpPr>
          <p:spPr>
            <a:xfrm>
              <a:off x="1432560" y="2547908"/>
              <a:ext cx="7082204" cy="45719"/>
            </a:xfrm>
            <a:prstGeom prst="rect">
              <a:avLst/>
            </a:prstGeom>
            <a:solidFill>
              <a:srgbClr val="0000FF"/>
            </a:solidFill>
            <a:ln>
              <a:solidFill>
                <a:srgbClr val="0000FF"/>
              </a:solidFill>
            </a:ln>
            <a:scene3d>
              <a:camera prst="orthographicFront" fov="0">
                <a:rot lat="0" lon="0" rev="0"/>
              </a:camera>
              <a:lightRig rig="brightRoom" dir="tl">
                <a:rot lat="0" lon="0" rev="8700000"/>
              </a:lightRig>
            </a:scene3d>
            <a:sp3d contourW="12700">
              <a:bevelT w="0" h="0"/>
              <a:contourClr>
                <a:srgbClr val="0000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504561" y="2593627"/>
              <a:ext cx="2608014" cy="400110"/>
            </a:xfrm>
            <a:prstGeom prst="rect">
              <a:avLst/>
            </a:prstGeom>
            <a:noFill/>
          </p:spPr>
          <p:txBody>
            <a:bodyPr wrap="square" rtlCol="0">
              <a:spAutoFit/>
            </a:bodyPr>
            <a:lstStyle/>
            <a:p>
              <a:pPr algn="ctr"/>
              <a:r>
                <a:rPr lang="en-US" sz="1000" dirty="0" smtClean="0"/>
                <a:t>Complete Awesome Genome</a:t>
              </a:r>
            </a:p>
            <a:p>
              <a:endParaRPr lang="en-US" sz="1000" dirty="0"/>
            </a:p>
          </p:txBody>
        </p:sp>
        <p:sp>
          <p:nvSpPr>
            <p:cNvPr id="42" name="TextBox 41"/>
            <p:cNvSpPr txBox="1"/>
            <p:nvPr/>
          </p:nvSpPr>
          <p:spPr>
            <a:xfrm>
              <a:off x="1432560"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4" name="TextBox 43"/>
            <p:cNvSpPr txBox="1"/>
            <p:nvPr/>
          </p:nvSpPr>
          <p:spPr>
            <a:xfrm>
              <a:off x="7856966"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5" name="Rectangle 44"/>
            <p:cNvSpPr/>
            <p:nvPr/>
          </p:nvSpPr>
          <p:spPr>
            <a:xfrm>
              <a:off x="7856966"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432560"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Left Arrow 50"/>
          <p:cNvSpPr/>
          <p:nvPr/>
        </p:nvSpPr>
        <p:spPr>
          <a:xfrm>
            <a:off x="146304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Left Arrow 51"/>
          <p:cNvSpPr/>
          <p:nvPr/>
        </p:nvSpPr>
        <p:spPr>
          <a:xfrm>
            <a:off x="790956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Left Arrow 52"/>
          <p:cNvSpPr/>
          <p:nvPr/>
        </p:nvSpPr>
        <p:spPr>
          <a:xfrm flipH="1">
            <a:off x="19659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Left Arrow 53"/>
          <p:cNvSpPr/>
          <p:nvPr/>
        </p:nvSpPr>
        <p:spPr>
          <a:xfrm flipH="1">
            <a:off x="83667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Awesome Right End.png"/>
          <p:cNvPicPr>
            <a:picLocks noChangeAspect="1"/>
          </p:cNvPicPr>
          <p:nvPr/>
        </p:nvPicPr>
        <p:blipFill>
          <a:blip r:embed="rId2"/>
          <a:stretch>
            <a:fillRect/>
          </a:stretch>
        </p:blipFill>
        <p:spPr>
          <a:xfrm>
            <a:off x="1432560" y="3147625"/>
            <a:ext cx="7094935" cy="2275169"/>
          </a:xfrm>
          <a:prstGeom prst="rect">
            <a:avLst/>
          </a:prstGeom>
        </p:spPr>
      </p:pic>
      <p:sp>
        <p:nvSpPr>
          <p:cNvPr id="22" name="TextBox 21"/>
          <p:cNvSpPr txBox="1"/>
          <p:nvPr/>
        </p:nvSpPr>
        <p:spPr>
          <a:xfrm>
            <a:off x="1432560" y="5732961"/>
            <a:ext cx="7406640" cy="800219"/>
          </a:xfrm>
          <a:prstGeom prst="rect">
            <a:avLst/>
          </a:prstGeom>
          <a:noFill/>
        </p:spPr>
        <p:txBody>
          <a:bodyPr wrap="square" rtlCol="0">
            <a:spAutoFit/>
          </a:bodyPr>
          <a:lstStyle/>
          <a:p>
            <a:r>
              <a:rPr lang="en-US" dirty="0" smtClean="0"/>
              <a:t>We can see the glorious A at base 105809 of the contig, and the purple lines show the drop of about ½ in average signal strength. </a:t>
            </a:r>
          </a:p>
          <a:p>
            <a:endParaRPr lang="en-US" sz="1000" dirty="0"/>
          </a:p>
        </p:txBody>
      </p:sp>
      <p:cxnSp>
        <p:nvCxnSpPr>
          <p:cNvPr id="24" name="Straight Connector 23"/>
          <p:cNvCxnSpPr/>
          <p:nvPr/>
        </p:nvCxnSpPr>
        <p:spPr>
          <a:xfrm flipV="1">
            <a:off x="2642616" y="4659346"/>
            <a:ext cx="2853555" cy="15301"/>
          </a:xfrm>
          <a:prstGeom prst="line">
            <a:avLst/>
          </a:prstGeom>
          <a:ln>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648571" y="4911824"/>
            <a:ext cx="2853555" cy="15301"/>
          </a:xfrm>
          <a:prstGeom prst="line">
            <a:avLst/>
          </a:prstGeom>
          <a:ln>
            <a:solidFill>
              <a:srgbClr val="80008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80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par>
                          <p:cTn id="11" fill="hold">
                            <p:stCondLst>
                              <p:cond delay="1300"/>
                            </p:stCondLst>
                            <p:childTnLst>
                              <p:par>
                                <p:cTn id="12" presetID="12" presetClass="entr" presetSubtype="8" fill="hold" nodeType="afterEffect">
                                  <p:stCondLst>
                                    <p:cond delay="800"/>
                                  </p:stCondLst>
                                  <p:childTnLst>
                                    <p:set>
                                      <p:cBhvr>
                                        <p:cTn id="13" dur="1" fill="hold">
                                          <p:stCondLst>
                                            <p:cond delay="0"/>
                                          </p:stCondLst>
                                        </p:cTn>
                                        <p:tgtEl>
                                          <p:spTgt spid="24"/>
                                        </p:tgtEl>
                                        <p:attrNameLst>
                                          <p:attrName>style.visibility</p:attrName>
                                        </p:attrNameLst>
                                      </p:cBhvr>
                                      <p:to>
                                        <p:strVal val="visible"/>
                                      </p:to>
                                    </p:set>
                                    <p:animEffect transition="in" filter="slide(fromLeft)">
                                      <p:cBhvr>
                                        <p:cTn id="14" dur="500"/>
                                        <p:tgtEl>
                                          <p:spTgt spid="24"/>
                                        </p:tgtEl>
                                      </p:cBhvr>
                                    </p:animEffect>
                                  </p:childTnLst>
                                </p:cTn>
                              </p:par>
                              <p:par>
                                <p:cTn id="15" presetID="12" presetClass="entr" presetSubtype="8" fill="hold" nodeType="withEffect">
                                  <p:stCondLst>
                                    <p:cond delay="800"/>
                                  </p:stCondLst>
                                  <p:childTnLst>
                                    <p:set>
                                      <p:cBhvr>
                                        <p:cTn id="16" dur="1" fill="hold">
                                          <p:stCondLst>
                                            <p:cond delay="0"/>
                                          </p:stCondLst>
                                        </p:cTn>
                                        <p:tgtEl>
                                          <p:spTgt spid="26"/>
                                        </p:tgtEl>
                                        <p:attrNameLst>
                                          <p:attrName>style.visibility</p:attrName>
                                        </p:attrNameLst>
                                      </p:cBhvr>
                                      <p:to>
                                        <p:strVal val="visible"/>
                                      </p:to>
                                    </p:set>
                                    <p:animEffect transition="in" filter="slide(from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 name="Picture 19" descr="Awesome Left End.png"/>
          <p:cNvPicPr>
            <a:picLocks noChangeAspect="1"/>
          </p:cNvPicPr>
          <p:nvPr/>
        </p:nvPicPr>
        <p:blipFill>
          <a:blip r:embed="rId2"/>
          <a:stretch>
            <a:fillRect/>
          </a:stretch>
        </p:blipFill>
        <p:spPr>
          <a:xfrm>
            <a:off x="1432560" y="3147625"/>
            <a:ext cx="7025640" cy="2522220"/>
          </a:xfrm>
          <a:prstGeom prst="rect">
            <a:avLst/>
          </a:prstGeom>
        </p:spPr>
      </p:pic>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300639"/>
            <a:ext cx="7406640" cy="523220"/>
          </a:xfrm>
          <a:prstGeom prst="rect">
            <a:avLst/>
          </a:prstGeom>
          <a:noFill/>
        </p:spPr>
        <p:txBody>
          <a:bodyPr wrap="square" rtlCol="0">
            <a:spAutoFit/>
          </a:bodyPr>
          <a:lstStyle/>
          <a:p>
            <a:r>
              <a:rPr lang="en-US" dirty="0" smtClean="0"/>
              <a:t>And the equivalent of the red primer below, from Awesome.</a:t>
            </a:r>
          </a:p>
          <a:p>
            <a:endParaRPr lang="en-US" sz="1000" dirty="0"/>
          </a:p>
        </p:txBody>
      </p:sp>
      <p:grpSp>
        <p:nvGrpSpPr>
          <p:cNvPr id="3" name="Group 46"/>
          <p:cNvGrpSpPr/>
          <p:nvPr/>
        </p:nvGrpSpPr>
        <p:grpSpPr>
          <a:xfrm>
            <a:off x="1432560" y="2542032"/>
            <a:ext cx="7082204" cy="605593"/>
            <a:chOff x="1432560" y="2542032"/>
            <a:chExt cx="7082204" cy="605593"/>
          </a:xfrm>
        </p:grpSpPr>
        <p:sp>
          <p:nvSpPr>
            <p:cNvPr id="37" name="Rectangle 36"/>
            <p:cNvSpPr/>
            <p:nvPr/>
          </p:nvSpPr>
          <p:spPr>
            <a:xfrm>
              <a:off x="1432560" y="2547908"/>
              <a:ext cx="7082204" cy="45719"/>
            </a:xfrm>
            <a:prstGeom prst="rect">
              <a:avLst/>
            </a:prstGeom>
            <a:solidFill>
              <a:srgbClr val="0000FF"/>
            </a:solidFill>
            <a:ln>
              <a:solidFill>
                <a:srgbClr val="0000FF"/>
              </a:solidFill>
            </a:ln>
            <a:scene3d>
              <a:camera prst="orthographicFront" fov="0">
                <a:rot lat="0" lon="0" rev="0"/>
              </a:camera>
              <a:lightRig rig="brightRoom" dir="tl">
                <a:rot lat="0" lon="0" rev="8700000"/>
              </a:lightRig>
            </a:scene3d>
            <a:sp3d contourW="12700">
              <a:bevelT w="0" h="0"/>
              <a:contourClr>
                <a:srgbClr val="0000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504561" y="2593627"/>
              <a:ext cx="2608014" cy="400110"/>
            </a:xfrm>
            <a:prstGeom prst="rect">
              <a:avLst/>
            </a:prstGeom>
            <a:noFill/>
          </p:spPr>
          <p:txBody>
            <a:bodyPr wrap="square" rtlCol="0">
              <a:spAutoFit/>
            </a:bodyPr>
            <a:lstStyle/>
            <a:p>
              <a:pPr algn="ctr"/>
              <a:r>
                <a:rPr lang="en-US" sz="1000" dirty="0" smtClean="0"/>
                <a:t>Complete Awesome Genome</a:t>
              </a:r>
            </a:p>
            <a:p>
              <a:endParaRPr lang="en-US" sz="1000" dirty="0"/>
            </a:p>
          </p:txBody>
        </p:sp>
        <p:sp>
          <p:nvSpPr>
            <p:cNvPr id="42" name="TextBox 41"/>
            <p:cNvSpPr txBox="1"/>
            <p:nvPr/>
          </p:nvSpPr>
          <p:spPr>
            <a:xfrm>
              <a:off x="1432560"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4" name="TextBox 43"/>
            <p:cNvSpPr txBox="1"/>
            <p:nvPr/>
          </p:nvSpPr>
          <p:spPr>
            <a:xfrm>
              <a:off x="7856966" y="2593627"/>
              <a:ext cx="657798" cy="553998"/>
            </a:xfrm>
            <a:prstGeom prst="rect">
              <a:avLst/>
            </a:prstGeom>
            <a:noFill/>
          </p:spPr>
          <p:txBody>
            <a:bodyPr wrap="square" rtlCol="0">
              <a:spAutoFit/>
            </a:bodyPr>
            <a:lstStyle/>
            <a:p>
              <a:pPr algn="ctr"/>
              <a:r>
                <a:rPr lang="en-US" sz="1000" dirty="0" smtClean="0"/>
                <a:t>Terminal Repeat</a:t>
              </a:r>
            </a:p>
            <a:p>
              <a:endParaRPr lang="en-US" sz="1000" dirty="0"/>
            </a:p>
          </p:txBody>
        </p:sp>
        <p:sp>
          <p:nvSpPr>
            <p:cNvPr id="45" name="Rectangle 44"/>
            <p:cNvSpPr/>
            <p:nvPr/>
          </p:nvSpPr>
          <p:spPr>
            <a:xfrm>
              <a:off x="7856966"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432560" y="2542032"/>
              <a:ext cx="657798" cy="45719"/>
            </a:xfrm>
            <a:prstGeom prst="rect">
              <a:avLst/>
            </a:prstGeom>
            <a:solidFill>
              <a:srgbClr val="008000"/>
            </a:solidFill>
            <a:ln>
              <a:solidFill>
                <a:srgbClr val="008000"/>
              </a:solidFill>
            </a:ln>
            <a:effectLst/>
            <a:scene3d>
              <a:camera prst="orthographicFront" fov="0">
                <a:rot lat="0" lon="0" rev="0"/>
              </a:camera>
              <a:lightRig rig="brightRoom" dir="tl">
                <a:rot lat="0" lon="0" rev="8700000"/>
              </a:lightRig>
            </a:scene3d>
            <a:sp3d contourW="12700">
              <a:bevelT w="0" h="0"/>
              <a:contourClr>
                <a:srgbClr val="008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Left Arrow 50"/>
          <p:cNvSpPr/>
          <p:nvPr/>
        </p:nvSpPr>
        <p:spPr>
          <a:xfrm>
            <a:off x="146304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Left Arrow 51"/>
          <p:cNvSpPr/>
          <p:nvPr/>
        </p:nvSpPr>
        <p:spPr>
          <a:xfrm>
            <a:off x="7909560" y="2423160"/>
            <a:ext cx="91804" cy="45719"/>
          </a:xfrm>
          <a:prstGeom prst="leftArrow">
            <a:avLst/>
          </a:prstGeom>
          <a:solidFill>
            <a:srgbClr val="FF0000"/>
          </a:solidFill>
          <a:ln>
            <a:solidFill>
              <a:srgbClr val="FF00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Left Arrow 52"/>
          <p:cNvSpPr/>
          <p:nvPr/>
        </p:nvSpPr>
        <p:spPr>
          <a:xfrm flipH="1">
            <a:off x="19659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Left Arrow 53"/>
          <p:cNvSpPr/>
          <p:nvPr/>
        </p:nvSpPr>
        <p:spPr>
          <a:xfrm flipH="1">
            <a:off x="8366760" y="2423160"/>
            <a:ext cx="91440" cy="45719"/>
          </a:xfrm>
          <a:prstGeom prst="leftArrow">
            <a:avLst/>
          </a:prstGeom>
          <a:solidFill>
            <a:srgbClr val="FFFF00"/>
          </a:solidFill>
          <a:ln>
            <a:solidFill>
              <a:srgbClr val="FFFF00"/>
            </a:solidFill>
          </a:ln>
          <a:effectLst/>
          <a:scene3d>
            <a:camera prst="orthographicFront" fov="0">
              <a:rot lat="0" lon="0" rev="0"/>
            </a:camera>
            <a:lightRig rig="brightRoom" dir="tl">
              <a:rot lat="0" lon="0" rev="8700000"/>
            </a:lightRig>
          </a:scene3d>
          <a:sp3d contourW="12700">
            <a:bevelT w="0" h="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32560" y="5732961"/>
            <a:ext cx="7406640" cy="523220"/>
          </a:xfrm>
          <a:prstGeom prst="rect">
            <a:avLst/>
          </a:prstGeom>
          <a:noFill/>
        </p:spPr>
        <p:txBody>
          <a:bodyPr wrap="square" rtlCol="0">
            <a:spAutoFit/>
          </a:bodyPr>
          <a:lstStyle/>
          <a:p>
            <a:r>
              <a:rPr lang="en-US" dirty="0" smtClean="0"/>
              <a:t>Now we can call both ends of the terminal repeat (and genome).</a:t>
            </a:r>
          </a:p>
          <a:p>
            <a:endParaRPr lang="en-US" sz="1000" dirty="0"/>
          </a:p>
        </p:txBody>
      </p:sp>
      <p:cxnSp>
        <p:nvCxnSpPr>
          <p:cNvPr id="24" name="Straight Connector 23"/>
          <p:cNvCxnSpPr/>
          <p:nvPr/>
        </p:nvCxnSpPr>
        <p:spPr>
          <a:xfrm flipV="1">
            <a:off x="2975960" y="5087793"/>
            <a:ext cx="2520211" cy="15300"/>
          </a:xfrm>
          <a:prstGeom prst="line">
            <a:avLst/>
          </a:prstGeom>
          <a:ln>
            <a:solidFill>
              <a:srgbClr val="80008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604645" y="4804713"/>
            <a:ext cx="2853555" cy="15301"/>
          </a:xfrm>
          <a:prstGeom prst="line">
            <a:avLst/>
          </a:prstGeom>
          <a:ln>
            <a:solidFill>
              <a:srgbClr val="80008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nodeType="afterEffect">
                                  <p:stCondLst>
                                    <p:cond delay="800"/>
                                  </p:stCondLst>
                                  <p:childTnLst>
                                    <p:set>
                                      <p:cBhvr>
                                        <p:cTn id="9" dur="1" fill="hold">
                                          <p:stCondLst>
                                            <p:cond delay="0"/>
                                          </p:stCondLst>
                                        </p:cTn>
                                        <p:tgtEl>
                                          <p:spTgt spid="24"/>
                                        </p:tgtEl>
                                        <p:attrNameLst>
                                          <p:attrName>style.visibility</p:attrName>
                                        </p:attrNameLst>
                                      </p:cBhvr>
                                      <p:to>
                                        <p:strVal val="visible"/>
                                      </p:to>
                                    </p:set>
                                    <p:animEffect transition="in" filter="slide(fromLeft)">
                                      <p:cBhvr>
                                        <p:cTn id="10" dur="500"/>
                                        <p:tgtEl>
                                          <p:spTgt spid="24"/>
                                        </p:tgtEl>
                                      </p:cBhvr>
                                    </p:animEffect>
                                  </p:childTnLst>
                                </p:cTn>
                              </p:par>
                              <p:par>
                                <p:cTn id="11" presetID="12" presetClass="entr" presetSubtype="8" fill="hold" nodeType="withEffect">
                                  <p:stCondLst>
                                    <p:cond delay="800"/>
                                  </p:stCondLst>
                                  <p:childTnLst>
                                    <p:set>
                                      <p:cBhvr>
                                        <p:cTn id="12" dur="1" fill="hold">
                                          <p:stCondLst>
                                            <p:cond delay="0"/>
                                          </p:stCondLst>
                                        </p:cTn>
                                        <p:tgtEl>
                                          <p:spTgt spid="26"/>
                                        </p:tgtEl>
                                        <p:attrNameLst>
                                          <p:attrName>style.visibility</p:attrName>
                                        </p:attrNameLst>
                                      </p:cBhvr>
                                      <p:to>
                                        <p:strVal val="visible"/>
                                      </p:to>
                                    </p:set>
                                    <p:animEffect transition="in" filter="slide(fromLeft)">
                                      <p:cBhvr>
                                        <p:cTn id="13" dur="500"/>
                                        <p:tgtEl>
                                          <p:spTgt spid="26"/>
                                        </p:tgtEl>
                                      </p:cBhvr>
                                    </p:animEffect>
                                  </p:childTnLst>
                                </p:cTn>
                              </p:par>
                            </p:childTnLst>
                          </p:cTn>
                        </p:par>
                        <p:par>
                          <p:cTn id="14" fill="hold">
                            <p:stCondLst>
                              <p:cond delay="1300"/>
                            </p:stCondLst>
                            <p:childTnLst>
                              <p:par>
                                <p:cTn id="15" presetID="9" presetClass="entr" presetSubtype="0" fill="hold" grpId="0" nodeType="afterEffect">
                                  <p:stCondLst>
                                    <p:cond delay="100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Terminally Repetitive Genomes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300639"/>
            <a:ext cx="7406640" cy="800219"/>
          </a:xfrm>
          <a:prstGeom prst="rect">
            <a:avLst/>
          </a:prstGeom>
          <a:noFill/>
        </p:spPr>
        <p:txBody>
          <a:bodyPr wrap="square" rtlCol="0">
            <a:spAutoFit/>
          </a:bodyPr>
          <a:lstStyle/>
          <a:p>
            <a:r>
              <a:rPr lang="en-US" dirty="0" smtClean="0"/>
              <a:t>One important note, whose relevance will become clear.  If we treat genomic DNA from this type of phage with ligase, the chromatogram is unchanged.</a:t>
            </a:r>
          </a:p>
          <a:p>
            <a:endParaRPr lang="en-US" sz="1000" dirty="0"/>
          </a:p>
        </p:txBody>
      </p:sp>
      <p:pic>
        <p:nvPicPr>
          <p:cNvPr id="21" name="Picture 20" descr="Awesome Left End Ligated.png"/>
          <p:cNvPicPr>
            <a:picLocks noChangeAspect="1"/>
          </p:cNvPicPr>
          <p:nvPr/>
        </p:nvPicPr>
        <p:blipFill>
          <a:blip r:embed="rId2"/>
          <a:stretch>
            <a:fillRect/>
          </a:stretch>
        </p:blipFill>
        <p:spPr>
          <a:xfrm>
            <a:off x="1432559" y="2100857"/>
            <a:ext cx="7273461" cy="4320719"/>
          </a:xfrm>
          <a:prstGeom prst="rect">
            <a:avLst/>
          </a:prstGeom>
        </p:spPr>
      </p:pic>
      <p:sp>
        <p:nvSpPr>
          <p:cNvPr id="23" name="Rectangle 22"/>
          <p:cNvSpPr/>
          <p:nvPr/>
        </p:nvSpPr>
        <p:spPr>
          <a:xfrm>
            <a:off x="1975104" y="2509468"/>
            <a:ext cx="210312" cy="137160"/>
          </a:xfrm>
          <a:prstGeom prst="rect">
            <a:avLst/>
          </a:prstGeom>
          <a:noFill/>
          <a:ln>
            <a:noFill/>
          </a:ln>
          <a:scene3d>
            <a:camera prst="orthographicFront" fov="0">
              <a:rot lat="0" lon="0" rev="0"/>
            </a:camera>
            <a:lightRig rig="brightRoom" dir="tl">
              <a:rot lat="0" lon="0" rev="8700000"/>
            </a:lightRig>
          </a:scene3d>
          <a:sp3d contourW="381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34" presetClass="entr" presetSubtype="0" fill="hold" grpId="0" nodeType="afterEffect" nodePh="1">
                                  <p:stCondLst>
                                    <p:cond delay="500"/>
                                  </p:stCondLst>
                                  <p:endCondLst>
                                    <p:cond evt="begin" delay="0">
                                      <p:tn val="8"/>
                                    </p:cond>
                                  </p:endCondLst>
                                  <p:childTnLst>
                                    <p:set>
                                      <p:cBhvr>
                                        <p:cTn id="9" dur="1" fill="hold">
                                          <p:stCondLst>
                                            <p:cond delay="0"/>
                                          </p:stCondLst>
                                        </p:cTn>
                                        <p:tgtEl>
                                          <p:spTgt spid="23"/>
                                        </p:tgtEl>
                                        <p:attrNameLst>
                                          <p:attrName>style.visibility</p:attrName>
                                        </p:attrNameLst>
                                      </p:cBhvr>
                                      <p:to>
                                        <p:strVal val="visible"/>
                                      </p:to>
                                    </p:set>
                                    <p:anim from="(-#ppt_w/2)" to="(#ppt_x)" calcmode="lin" valueType="num">
                                      <p:cBhvr>
                                        <p:cTn id="10" dur="300" fill="hold">
                                          <p:stCondLst>
                                            <p:cond delay="0"/>
                                          </p:stCondLst>
                                        </p:cTn>
                                        <p:tgtEl>
                                          <p:spTgt spid="23"/>
                                        </p:tgtEl>
                                        <p:attrNameLst>
                                          <p:attrName>ppt_x</p:attrName>
                                        </p:attrNameLst>
                                      </p:cBhvr>
                                    </p:anim>
                                    <p:anim from="0" to="-1.0" calcmode="lin" valueType="num">
                                      <p:cBhvr>
                                        <p:cTn id="11" dur="100" decel="50000" autoRev="1" fill="hold">
                                          <p:stCondLst>
                                            <p:cond delay="300"/>
                                          </p:stCondLst>
                                        </p:cTn>
                                        <p:tgtEl>
                                          <p:spTgt spid="23"/>
                                        </p:tgtEl>
                                        <p:attrNameLst>
                                          <p:attrName>xshear</p:attrName>
                                        </p:attrNameLst>
                                      </p:cBhvr>
                                    </p:anim>
                                    <p:animScale>
                                      <p:cBhvr>
                                        <p:cTn id="12" dur="100" decel="100000" autoRev="1" fill="hold">
                                          <p:stCondLst>
                                            <p:cond delay="300"/>
                                          </p:stCondLst>
                                        </p:cTn>
                                        <p:tgtEl>
                                          <p:spTgt spid="23"/>
                                        </p:tgtEl>
                                      </p:cBhvr>
                                      <p:from x="100000" y="100000"/>
                                      <p:to x="80000" y="100000"/>
                                    </p:animScale>
                                    <p:anim by="(#ppt_h/3+#ppt_w*0.1)" calcmode="lin" valueType="num">
                                      <p:cBhvr additive="sum">
                                        <p:cTn id="13" dur="100" decel="100000" autoRev="1" fill="hold">
                                          <p:stCondLst>
                                            <p:cond delay="300"/>
                                          </p:stCondLst>
                                        </p:cTn>
                                        <p:tgtEl>
                                          <p:spTgt spid="2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DNA Nicks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300639"/>
            <a:ext cx="7406640" cy="1908215"/>
          </a:xfrm>
          <a:prstGeom prst="rect">
            <a:avLst/>
          </a:prstGeom>
          <a:noFill/>
        </p:spPr>
        <p:txBody>
          <a:bodyPr wrap="square" rtlCol="0">
            <a:spAutoFit/>
          </a:bodyPr>
          <a:lstStyle/>
          <a:p>
            <a:r>
              <a:rPr lang="en-US" dirty="0" smtClean="0"/>
              <a:t>One other feature of some genomes (such as Awesome and T5) is the presence of nicks in the DNA.  Nicks are present in one strand only, in the same place of the genome each time.  Some nicks are “minor” (meaning a small percentage of DNA molecules possess the nick) and these are unlikely to show up in sequencing data.  Others are “major” (most of the DNA molecules possess the nick) and these are likely to show up in the DNA.</a:t>
            </a:r>
          </a:p>
          <a:p>
            <a:endParaRPr lang="en-US" sz="1000" dirty="0"/>
          </a:p>
        </p:txBody>
      </p:sp>
      <p:grpSp>
        <p:nvGrpSpPr>
          <p:cNvPr id="28" name="Group 27"/>
          <p:cNvGrpSpPr/>
          <p:nvPr/>
        </p:nvGrpSpPr>
        <p:grpSpPr>
          <a:xfrm>
            <a:off x="1668925" y="3208854"/>
            <a:ext cx="6808784" cy="907455"/>
            <a:chOff x="1432560" y="3208854"/>
            <a:chExt cx="6808784" cy="907455"/>
          </a:xfrm>
        </p:grpSpPr>
        <p:grpSp>
          <p:nvGrpSpPr>
            <p:cNvPr id="7" name="Group 6"/>
            <p:cNvGrpSpPr/>
            <p:nvPr/>
          </p:nvGrpSpPr>
          <p:grpSpPr>
            <a:xfrm>
              <a:off x="1432560" y="3208854"/>
              <a:ext cx="4750031" cy="888051"/>
              <a:chOff x="1714270" y="5099549"/>
              <a:chExt cx="4750031" cy="888051"/>
            </a:xfrm>
          </p:grpSpPr>
          <p:grpSp>
            <p:nvGrpSpPr>
              <p:cNvPr id="8" name="Group 77"/>
              <p:cNvGrpSpPr/>
              <p:nvPr/>
            </p:nvGrpSpPr>
            <p:grpSpPr>
              <a:xfrm>
                <a:off x="1716696" y="5508959"/>
                <a:ext cx="4747605" cy="478641"/>
                <a:chOff x="1602129" y="1844795"/>
                <a:chExt cx="4747605" cy="478641"/>
              </a:xfrm>
            </p:grpSpPr>
            <p:grpSp>
              <p:nvGrpSpPr>
                <p:cNvPr id="13" name="Group 26"/>
                <p:cNvGrpSpPr/>
                <p:nvPr/>
              </p:nvGrpSpPr>
              <p:grpSpPr>
                <a:xfrm>
                  <a:off x="1836068" y="1844795"/>
                  <a:ext cx="4513666" cy="340142"/>
                  <a:chOff x="1836068" y="2002596"/>
                  <a:chExt cx="4513666" cy="340142"/>
                </a:xfrm>
              </p:grpSpPr>
              <p:cxnSp>
                <p:nvCxnSpPr>
                  <p:cNvPr id="15" name="Straight Connector 14"/>
                  <p:cNvCxnSpPr/>
                  <p:nvPr/>
                </p:nvCxnSpPr>
                <p:spPr>
                  <a:xfrm>
                    <a:off x="1836068" y="2341150"/>
                    <a:ext cx="213442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836068" y="2002596"/>
                    <a:ext cx="4513666"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a:t>
                    </a:r>
                    <a:r>
                      <a:rPr lang="en-US" sz="1600" dirty="0" smtClean="0">
                        <a:solidFill>
                          <a:srgbClr val="3366FF"/>
                        </a:solidFill>
                        <a:latin typeface="Arial Unicode MS"/>
                      </a:rPr>
                      <a:t>C C </a:t>
                    </a:r>
                    <a:r>
                      <a:rPr lang="en-US" sz="1600" dirty="0" smtClean="0">
                        <a:solidFill>
                          <a:schemeClr val="accent5">
                            <a:lumMod val="60000"/>
                            <a:lumOff val="40000"/>
                          </a:schemeClr>
                        </a:solidFill>
                        <a:latin typeface="Arial Unicode MS"/>
                      </a:rPr>
                      <a:t>G G G</a:t>
                    </a:r>
                    <a:endParaRPr lang="en-US" sz="1600" dirty="0">
                      <a:solidFill>
                        <a:schemeClr val="accent5">
                          <a:lumMod val="60000"/>
                          <a:lumOff val="40000"/>
                        </a:schemeClr>
                      </a:solidFill>
                      <a:latin typeface="Arial Unicode MS"/>
                    </a:endParaRPr>
                  </a:p>
                </p:txBody>
              </p:sp>
            </p:grpSp>
            <p:sp>
              <p:nvSpPr>
                <p:cNvPr id="14" name="TextBox 13"/>
                <p:cNvSpPr txBox="1"/>
                <p:nvPr/>
              </p:nvSpPr>
              <p:spPr>
                <a:xfrm>
                  <a:off x="1602129" y="2046437"/>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nvGrpSpPr>
              <p:cNvPr id="9" name="Group 27"/>
              <p:cNvGrpSpPr/>
              <p:nvPr/>
            </p:nvGrpSpPr>
            <p:grpSpPr>
              <a:xfrm>
                <a:off x="1949422" y="5238049"/>
                <a:ext cx="4513666" cy="361506"/>
                <a:chOff x="1836068" y="1690831"/>
                <a:chExt cx="4513666" cy="361506"/>
              </a:xfrm>
            </p:grpSpPr>
            <p:cxnSp>
              <p:nvCxnSpPr>
                <p:cNvPr id="11" name="Straight Connector 10"/>
                <p:cNvCxnSpPr/>
                <p:nvPr/>
              </p:nvCxnSpPr>
              <p:spPr>
                <a:xfrm>
                  <a:off x="1836068" y="1690831"/>
                  <a:ext cx="3855742" cy="229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36068" y="1713783"/>
                  <a:ext cx="4513666" cy="338554"/>
                </a:xfrm>
                <a:prstGeom prst="rect">
                  <a:avLst/>
                </a:prstGeom>
                <a:noFill/>
              </p:spPr>
              <p:txBody>
                <a:bodyPr wrap="square" rtlCol="0">
                  <a:spAutoFit/>
                </a:bodyPr>
                <a:lstStyle/>
                <a:p>
                  <a:r>
                    <a:rPr lang="en-US" sz="1600" dirty="0" smtClean="0">
                      <a:solidFill>
                        <a:srgbClr val="FF0000"/>
                      </a:solidFill>
                      <a:latin typeface="Arial Unicode MS"/>
                    </a:rPr>
                    <a:t>T</a:t>
                  </a:r>
                  <a:r>
                    <a:rPr lang="en-US" sz="1600" dirty="0" smtClean="0">
                      <a:solidFill>
                        <a:schemeClr val="accent2">
                          <a:lumMod val="60000"/>
                          <a:lumOff val="40000"/>
                        </a:schemeClr>
                      </a:solidFill>
                      <a:latin typeface="Arial Unicode MS"/>
                    </a:rPr>
                    <a:t> </a:t>
                  </a:r>
                  <a:r>
                    <a:rPr lang="en-US" sz="1600" dirty="0" smtClean="0">
                      <a:solidFill>
                        <a:schemeClr val="accent5">
                          <a:lumMod val="60000"/>
                          <a:lumOff val="40000"/>
                        </a:schemeClr>
                      </a:solidFill>
                      <a:latin typeface="Arial Unicode MS"/>
                    </a:rPr>
                    <a:t>G</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 G</a:t>
                  </a:r>
                  <a:r>
                    <a:rPr lang="en-US" sz="1600" dirty="0" smtClean="0">
                      <a:latin typeface="Arial Unicode MS"/>
                    </a:rPr>
                    <a:t> </a:t>
                  </a:r>
                  <a:r>
                    <a:rPr lang="en-US" sz="1600" dirty="0" smtClean="0">
                      <a:solidFill>
                        <a:srgbClr val="3366FF"/>
                      </a:solidFill>
                      <a:latin typeface="Arial Unicode MS"/>
                    </a:rPr>
                    <a:t>C C 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FF0000"/>
                      </a:solidFill>
                      <a:latin typeface="Arial Unicode MS"/>
                    </a:rPr>
                    <a:t>T</a:t>
                  </a:r>
                  <a:r>
                    <a:rPr lang="en-US" sz="1600" dirty="0" smtClean="0">
                      <a:solidFill>
                        <a:srgbClr val="3366FF"/>
                      </a:solidFill>
                      <a:latin typeface="Arial Unicode MS"/>
                    </a:rPr>
                    <a:t> C</a:t>
                  </a:r>
                  <a:r>
                    <a:rPr lang="en-US" sz="1600" dirty="0" smtClean="0">
                      <a:solidFill>
                        <a:schemeClr val="accent5">
                          <a:lumMod val="60000"/>
                          <a:lumOff val="40000"/>
                        </a:schemeClr>
                      </a:solidFill>
                      <a:latin typeface="Arial Unicode MS"/>
                    </a:rPr>
                    <a:t> </a:t>
                  </a:r>
                  <a:r>
                    <a:rPr lang="en-US" sz="1600" dirty="0" smtClean="0">
                      <a:solidFill>
                        <a:srgbClr val="FF0000"/>
                      </a:solidFill>
                      <a:latin typeface="Arial Unicode MS"/>
                    </a:rPr>
                    <a:t>T</a:t>
                  </a:r>
                  <a:r>
                    <a:rPr lang="en-US" sz="1600" dirty="0" smtClean="0">
                      <a:solidFill>
                        <a:schemeClr val="accent5">
                          <a:lumMod val="60000"/>
                          <a:lumOff val="40000"/>
                        </a:schemeClr>
                      </a:solidFill>
                      <a:latin typeface="Arial Unicode MS"/>
                    </a:rPr>
                    <a:t> </a:t>
                  </a:r>
                  <a:r>
                    <a:rPr lang="en-US" sz="1600" dirty="0" smtClean="0">
                      <a:solidFill>
                        <a:srgbClr val="00FF00"/>
                      </a:solidFill>
                      <a:latin typeface="Arial Unicode MS"/>
                    </a:rPr>
                    <a:t>A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endParaRPr lang="en-US" sz="1600" dirty="0">
                    <a:latin typeface="Arial Unicode MS"/>
                  </a:endParaRPr>
                </a:p>
              </p:txBody>
            </p:sp>
          </p:grpSp>
          <p:sp>
            <p:nvSpPr>
              <p:cNvPr id="10" name="TextBox 9"/>
              <p:cNvSpPr txBox="1"/>
              <p:nvPr/>
            </p:nvSpPr>
            <p:spPr>
              <a:xfrm>
                <a:off x="1714270" y="5099549"/>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grpSp>
        <p:sp>
          <p:nvSpPr>
            <p:cNvPr id="18" name="TextBox 17"/>
            <p:cNvSpPr txBox="1"/>
            <p:nvPr/>
          </p:nvSpPr>
          <p:spPr>
            <a:xfrm>
              <a:off x="5419318" y="3369934"/>
              <a:ext cx="2437922" cy="338554"/>
            </a:xfrm>
            <a:prstGeom prst="rect">
              <a:avLst/>
            </a:prstGeom>
            <a:noFill/>
          </p:spPr>
          <p:txBody>
            <a:bodyPr wrap="square" rtlCol="0">
              <a:spAutoFit/>
            </a:bodyPr>
            <a:lstStyle/>
            <a:p>
              <a:r>
                <a:rPr lang="en-US" sz="1600" dirty="0" smtClean="0">
                  <a:solidFill>
                    <a:srgbClr val="00FF00"/>
                  </a:solidFill>
                  <a:latin typeface="Arial Unicode MS"/>
                </a:rPr>
                <a:t>A</a:t>
              </a:r>
              <a:r>
                <a:rPr lang="en-US" sz="1600" dirty="0" smtClean="0">
                  <a:solidFill>
                    <a:schemeClr val="accent2">
                      <a:lumMod val="60000"/>
                      <a:lumOff val="40000"/>
                    </a:schemeClr>
                  </a:solidFill>
                  <a:latin typeface="Arial Unicode MS"/>
                </a:rPr>
                <a: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FF0000"/>
                  </a:solidFill>
                  <a:latin typeface="Arial Unicode MS"/>
                </a:rPr>
                <a:t>T</a:t>
              </a:r>
              <a:r>
                <a:rPr lang="en-US" sz="1600" dirty="0" smtClean="0">
                  <a:solidFill>
                    <a:srgbClr val="3366FF"/>
                  </a:solidFill>
                  <a:latin typeface="Arial Unicode MS"/>
                </a:rPr>
                <a:t> C</a:t>
              </a:r>
              <a:r>
                <a:rPr lang="en-US" sz="1600" dirty="0" smtClean="0">
                  <a:solidFill>
                    <a:schemeClr val="accent5">
                      <a:lumMod val="60000"/>
                      <a:lumOff val="40000"/>
                    </a:schemeClr>
                  </a:solidFill>
                  <a:latin typeface="Arial Unicode MS"/>
                </a:rPr>
                <a:t> </a:t>
              </a:r>
              <a:r>
                <a:rPr lang="en-US" sz="1600" dirty="0" smtClean="0">
                  <a:solidFill>
                    <a:srgbClr val="FF0000"/>
                  </a:solidFill>
                  <a:latin typeface="Arial Unicode MS"/>
                </a:rPr>
                <a:t>T</a:t>
              </a:r>
              <a:r>
                <a:rPr lang="en-US" sz="1600" dirty="0" smtClean="0">
                  <a:solidFill>
                    <a:schemeClr val="accent5">
                      <a:lumMod val="60000"/>
                      <a:lumOff val="40000"/>
                    </a:schemeClr>
                  </a:solidFill>
                  <a:latin typeface="Arial Unicode MS"/>
                </a:rPr>
                <a:t> </a:t>
              </a:r>
              <a:r>
                <a:rPr lang="en-US" sz="1600" dirty="0" smtClean="0">
                  <a:solidFill>
                    <a:srgbClr val="00FF00"/>
                  </a:solidFill>
                  <a:latin typeface="Arial Unicode MS"/>
                </a:rPr>
                <a:t>A A A A</a:t>
              </a:r>
              <a:endParaRPr lang="en-US" sz="1600" dirty="0">
                <a:solidFill>
                  <a:srgbClr val="00FF00"/>
                </a:solidFill>
                <a:latin typeface="Arial Unicode MS"/>
              </a:endParaRPr>
            </a:p>
          </p:txBody>
        </p:sp>
        <p:cxnSp>
          <p:nvCxnSpPr>
            <p:cNvPr id="19" name="Straight Connector 18"/>
            <p:cNvCxnSpPr/>
            <p:nvPr/>
          </p:nvCxnSpPr>
          <p:spPr>
            <a:xfrm>
              <a:off x="5528889" y="3368346"/>
              <a:ext cx="1919008"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07030" y="3954858"/>
              <a:ext cx="3540867" cy="35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727678" y="3616304"/>
              <a:ext cx="4513666" cy="338554"/>
            </a:xfrm>
            <a:prstGeom prst="rect">
              <a:avLst/>
            </a:prstGeom>
            <a:noFill/>
          </p:spPr>
          <p:txBody>
            <a:bodyPr wrap="square" rtlCol="0">
              <a:spAutoFit/>
            </a:bodyPr>
            <a:lstStyle/>
            <a:p>
              <a:r>
                <a:rPr lang="en-US" sz="1600" dirty="0" smtClean="0">
                  <a:solidFill>
                    <a:srgbClr val="3366FF"/>
                  </a:solidFill>
                  <a:latin typeface="Arial Unicode MS"/>
                </a:rPr>
                <a:t> C</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rgbClr val="FF0000"/>
                  </a:solidFill>
                  <a:latin typeface="Arial Unicode MS"/>
                </a:rPr>
                <a:t>T </a:t>
              </a:r>
              <a:r>
                <a:rPr lang="en-US" sz="1600" dirty="0" smtClean="0">
                  <a:solidFill>
                    <a:srgbClr val="3366FF"/>
                  </a:solidFill>
                  <a:latin typeface="Arial Unicode MS"/>
                </a:rPr>
                <a:t>C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FF0000"/>
                  </a:solidFill>
                  <a:latin typeface="Arial Unicode MS"/>
                </a:rPr>
                <a:t>T</a:t>
              </a:r>
              <a:r>
                <a:rPr lang="en-US" sz="1600" dirty="0" smtClean="0">
                  <a:solidFill>
                    <a:srgbClr val="3366FF"/>
                  </a:solidFill>
                  <a:latin typeface="Arial Unicode MS"/>
                </a:rPr>
                <a:t> </a:t>
              </a:r>
              <a:r>
                <a:rPr lang="en-US" sz="1600" dirty="0" smtClean="0">
                  <a:latin typeface="Arial Unicode MS"/>
                </a:rPr>
                <a:t> </a:t>
              </a:r>
              <a:r>
                <a:rPr lang="en-US" sz="1600" dirty="0" smtClean="0">
                  <a:solidFill>
                    <a:srgbClr val="FF0000"/>
                  </a:solidFill>
                  <a:latin typeface="Arial Unicode MS"/>
                </a:rPr>
                <a:t>T</a:t>
              </a:r>
              <a:r>
                <a:rPr lang="en-US" sz="1600" dirty="0" smtClean="0">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3366FF"/>
                  </a:solidFill>
                  <a:latin typeface="Arial Unicode MS"/>
                </a:rPr>
                <a:t>C</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chemeClr val="accent5">
                      <a:lumMod val="60000"/>
                      <a:lumOff val="40000"/>
                    </a:schemeClr>
                  </a:solidFill>
                  <a:latin typeface="Arial Unicode MS"/>
                </a:rPr>
                <a:t>G</a:t>
              </a:r>
              <a:r>
                <a:rPr lang="en-US" sz="1600" dirty="0" smtClean="0">
                  <a:latin typeface="Arial Unicode MS"/>
                </a:rPr>
                <a:t> </a:t>
              </a:r>
              <a:r>
                <a:rPr lang="en-US" sz="1600" dirty="0" smtClean="0">
                  <a:solidFill>
                    <a:srgbClr val="00FF00"/>
                  </a:solidFill>
                  <a:latin typeface="Arial Unicode MS"/>
                </a:rPr>
                <a:t>A</a:t>
              </a:r>
              <a:r>
                <a:rPr lang="en-US" sz="1600" dirty="0" smtClean="0">
                  <a:latin typeface="Arial Unicode MS"/>
                </a:rPr>
                <a:t> </a:t>
              </a:r>
              <a:r>
                <a:rPr lang="en-US" sz="1600" dirty="0" smtClean="0">
                  <a:solidFill>
                    <a:srgbClr val="FF0000"/>
                  </a:solidFill>
                  <a:latin typeface="Arial Unicode MS"/>
                </a:rPr>
                <a:t>T T T T</a:t>
              </a:r>
              <a:endParaRPr lang="en-US" sz="1600" dirty="0">
                <a:solidFill>
                  <a:srgbClr val="FF0000"/>
                </a:solidFill>
                <a:latin typeface="Arial Unicode MS"/>
              </a:endParaRPr>
            </a:p>
          </p:txBody>
        </p:sp>
        <p:sp>
          <p:nvSpPr>
            <p:cNvPr id="24" name="TextBox 23"/>
            <p:cNvSpPr txBox="1"/>
            <p:nvPr/>
          </p:nvSpPr>
          <p:spPr>
            <a:xfrm>
              <a:off x="7447897" y="3839310"/>
              <a:ext cx="386339" cy="276999"/>
            </a:xfrm>
            <a:prstGeom prst="rect">
              <a:avLst/>
            </a:prstGeom>
            <a:noFill/>
          </p:spPr>
          <p:txBody>
            <a:bodyPr wrap="square" rtlCol="0">
              <a:spAutoFit/>
            </a:bodyPr>
            <a:lstStyle/>
            <a:p>
              <a:r>
                <a:rPr lang="en-US" sz="1200" dirty="0" smtClean="0">
                  <a:latin typeface="Helvetica"/>
                </a:rPr>
                <a:t>5’</a:t>
              </a:r>
              <a:endParaRPr lang="en-US" sz="1200" dirty="0">
                <a:latin typeface="Helvetica"/>
              </a:endParaRPr>
            </a:p>
          </p:txBody>
        </p:sp>
        <p:sp>
          <p:nvSpPr>
            <p:cNvPr id="26" name="TextBox 25"/>
            <p:cNvSpPr txBox="1"/>
            <p:nvPr/>
          </p:nvSpPr>
          <p:spPr>
            <a:xfrm>
              <a:off x="7447897" y="3231434"/>
              <a:ext cx="386339" cy="276999"/>
            </a:xfrm>
            <a:prstGeom prst="rect">
              <a:avLst/>
            </a:prstGeom>
            <a:noFill/>
          </p:spPr>
          <p:txBody>
            <a:bodyPr wrap="square" rtlCol="0">
              <a:spAutoFit/>
            </a:bodyPr>
            <a:lstStyle/>
            <a:p>
              <a:r>
                <a:rPr lang="en-US" sz="1200" dirty="0" smtClean="0">
                  <a:latin typeface="Helvetica"/>
                </a:rPr>
                <a:t>3’</a:t>
              </a:r>
              <a:endParaRPr lang="en-US" sz="1200" dirty="0">
                <a:latin typeface="Helvetica"/>
              </a:endParaRPr>
            </a:p>
          </p:txBody>
        </p:sp>
      </p:grpSp>
      <p:grpSp>
        <p:nvGrpSpPr>
          <p:cNvPr id="32" name="Group 31"/>
          <p:cNvGrpSpPr/>
          <p:nvPr/>
        </p:nvGrpSpPr>
        <p:grpSpPr>
          <a:xfrm>
            <a:off x="3864264" y="4116309"/>
            <a:ext cx="450621" cy="534318"/>
            <a:chOff x="3627899" y="4116309"/>
            <a:chExt cx="450621" cy="534318"/>
          </a:xfrm>
        </p:grpSpPr>
        <p:cxnSp>
          <p:nvCxnSpPr>
            <p:cNvPr id="29" name="Straight Arrow Connector 28"/>
            <p:cNvCxnSpPr/>
            <p:nvPr/>
          </p:nvCxnSpPr>
          <p:spPr>
            <a:xfrm rot="5400000" flipH="1" flipV="1">
              <a:off x="3712464" y="4257055"/>
              <a:ext cx="28308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627899" y="4404406"/>
              <a:ext cx="450621" cy="246221"/>
            </a:xfrm>
            <a:prstGeom prst="rect">
              <a:avLst/>
            </a:prstGeom>
            <a:noFill/>
          </p:spPr>
          <p:txBody>
            <a:bodyPr wrap="square" rtlCol="0">
              <a:spAutoFit/>
            </a:bodyPr>
            <a:lstStyle/>
            <a:p>
              <a:r>
                <a:rPr lang="en-US" sz="1000" dirty="0" smtClean="0"/>
                <a:t>Nick</a:t>
              </a:r>
              <a:endParaRPr lang="en-US" sz="1000" dirty="0"/>
            </a:p>
          </p:txBody>
        </p:sp>
      </p:grpSp>
      <p:sp>
        <p:nvSpPr>
          <p:cNvPr id="31" name="TextBox 30"/>
          <p:cNvSpPr txBox="1"/>
          <p:nvPr/>
        </p:nvSpPr>
        <p:spPr>
          <a:xfrm>
            <a:off x="1432560" y="4893383"/>
            <a:ext cx="7406640" cy="553998"/>
          </a:xfrm>
          <a:prstGeom prst="rect">
            <a:avLst/>
          </a:prstGeom>
          <a:noFill/>
        </p:spPr>
        <p:txBody>
          <a:bodyPr wrap="square" rtlCol="0">
            <a:spAutoFit/>
          </a:bodyPr>
          <a:lstStyle/>
          <a:p>
            <a:pPr algn="ctr"/>
            <a:r>
              <a:rPr lang="en-US" sz="2000" dirty="0" smtClean="0">
                <a:solidFill>
                  <a:schemeClr val="accent3">
                    <a:lumMod val="75000"/>
                  </a:schemeClr>
                </a:solidFill>
              </a:rPr>
              <a:t>So how do nicks show up in sequencing data?</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80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lide(fromBottom)">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DNA Nicks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143000"/>
            <a:ext cx="7406640" cy="1077218"/>
          </a:xfrm>
          <a:prstGeom prst="rect">
            <a:avLst/>
          </a:prstGeom>
          <a:noFill/>
        </p:spPr>
        <p:txBody>
          <a:bodyPr wrap="square" rtlCol="0">
            <a:spAutoFit/>
          </a:bodyPr>
          <a:lstStyle/>
          <a:p>
            <a:r>
              <a:rPr lang="en-US" dirty="0" smtClean="0"/>
              <a:t>In an assembly, major nicks will appear as a build up of clones on one strand, and a “smear” of clustered clones on the other strand.  This is because of the way DNA is sheared and repaired for library construction.</a:t>
            </a:r>
          </a:p>
          <a:p>
            <a:endParaRPr lang="en-US" sz="1000" dirty="0"/>
          </a:p>
        </p:txBody>
      </p:sp>
      <p:pic>
        <p:nvPicPr>
          <p:cNvPr id="27" name="Picture 26" descr="Awesome Nick Aligned Reads Lig.png"/>
          <p:cNvPicPr>
            <a:picLocks noChangeAspect="1"/>
          </p:cNvPicPr>
          <p:nvPr/>
        </p:nvPicPr>
        <p:blipFill>
          <a:blip r:embed="rId2"/>
          <a:stretch>
            <a:fillRect/>
          </a:stretch>
        </p:blipFill>
        <p:spPr>
          <a:xfrm>
            <a:off x="1262297" y="2211085"/>
            <a:ext cx="6380989" cy="4269155"/>
          </a:xfrm>
          <a:prstGeom prst="rect">
            <a:avLst/>
          </a:prstGeom>
        </p:spPr>
      </p:pic>
      <p:sp>
        <p:nvSpPr>
          <p:cNvPr id="28" name="Oval 27"/>
          <p:cNvSpPr/>
          <p:nvPr/>
        </p:nvSpPr>
        <p:spPr>
          <a:xfrm>
            <a:off x="5000660" y="3442867"/>
            <a:ext cx="170931" cy="397843"/>
          </a:xfrm>
          <a:prstGeom prst="ellipse">
            <a:avLst/>
          </a:prstGeom>
          <a:noFill/>
          <a:ln>
            <a:noFill/>
          </a:ln>
          <a:scene3d>
            <a:camera prst="orthographicFront" fov="0">
              <a:rot lat="0" lon="0" rev="0"/>
            </a:camera>
            <a:lightRig rig="brightRoom" dir="tl">
              <a:rot lat="0" lon="0" rev="8700000"/>
            </a:lightRig>
          </a:scene3d>
          <a:sp3d contourW="12700">
            <a:bevelT w="0" h="0"/>
            <a:contourClr>
              <a:srgbClr val="FF0000"/>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643286" y="2211085"/>
            <a:ext cx="1500713" cy="2554545"/>
          </a:xfrm>
          <a:prstGeom prst="rect">
            <a:avLst/>
          </a:prstGeom>
          <a:noFill/>
        </p:spPr>
        <p:txBody>
          <a:bodyPr wrap="square" rtlCol="0">
            <a:spAutoFit/>
          </a:bodyPr>
          <a:lstStyle/>
          <a:p>
            <a:r>
              <a:rPr lang="en-US" sz="1600" dirty="0" smtClean="0"/>
              <a:t>The red circle shows the build-up of clones.  The purple line shows the “smear” on the opposite strand.</a:t>
            </a:r>
          </a:p>
          <a:p>
            <a:endParaRPr lang="en-US" sz="1600" dirty="0"/>
          </a:p>
        </p:txBody>
      </p:sp>
      <p:cxnSp>
        <p:nvCxnSpPr>
          <p:cNvPr id="33" name="Straight Connector 32"/>
          <p:cNvCxnSpPr/>
          <p:nvPr/>
        </p:nvCxnSpPr>
        <p:spPr>
          <a:xfrm rot="1200000" flipV="1">
            <a:off x="3291840" y="4659346"/>
            <a:ext cx="2853555" cy="15301"/>
          </a:xfrm>
          <a:prstGeom prst="line">
            <a:avLst/>
          </a:prstGeom>
          <a:ln>
            <a:solidFill>
              <a:srgbClr val="80008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5" presetClass="entr" presetSubtype="0" fill="hold" grpId="0" nodeType="afterEffect" nodePh="1">
                                  <p:stCondLst>
                                    <p:cond delay="0"/>
                                  </p:stCondLst>
                                  <p:endCondLst>
                                    <p:cond evt="begin" delay="0">
                                      <p:tn val="8"/>
                                    </p:cond>
                                  </p:endCondLst>
                                  <p:childTnLst>
                                    <p:set>
                                      <p:cBhvr>
                                        <p:cTn id="9" dur="1" fill="hold">
                                          <p:stCondLst>
                                            <p:cond delay="0"/>
                                          </p:stCondLst>
                                        </p:cTn>
                                        <p:tgtEl>
                                          <p:spTgt spid="28"/>
                                        </p:tgtEl>
                                        <p:attrNameLst>
                                          <p:attrName>style.visibility</p:attrName>
                                        </p:attrNameLst>
                                      </p:cBhvr>
                                      <p:to>
                                        <p:strVal val="visible"/>
                                      </p:to>
                                    </p:set>
                                    <p:anim calcmode="lin" valueType="num">
                                      <p:cBhvr>
                                        <p:cTn id="10" dur="1000" fill="hold"/>
                                        <p:tgtEl>
                                          <p:spTgt spid="28"/>
                                        </p:tgtEl>
                                        <p:attrNameLst>
                                          <p:attrName>ppt_w</p:attrName>
                                        </p:attrNameLst>
                                      </p:cBhvr>
                                      <p:tavLst>
                                        <p:tav tm="0">
                                          <p:val>
                                            <p:fltVal val="0"/>
                                          </p:val>
                                        </p:tav>
                                        <p:tav tm="100000">
                                          <p:val>
                                            <p:strVal val="#ppt_w"/>
                                          </p:val>
                                        </p:tav>
                                      </p:tavLst>
                                    </p:anim>
                                    <p:anim calcmode="lin" valueType="num">
                                      <p:cBhvr>
                                        <p:cTn id="11" dur="1000" fill="hold"/>
                                        <p:tgtEl>
                                          <p:spTgt spid="28"/>
                                        </p:tgtEl>
                                        <p:attrNameLst>
                                          <p:attrName>ppt_h</p:attrName>
                                        </p:attrNameLst>
                                      </p:cBhvr>
                                      <p:tavLst>
                                        <p:tav tm="0">
                                          <p:val>
                                            <p:fltVal val="0"/>
                                          </p:val>
                                        </p:tav>
                                        <p:tav tm="100000">
                                          <p:val>
                                            <p:strVal val="#ppt_h"/>
                                          </p:val>
                                        </p:tav>
                                      </p:tavLst>
                                    </p:anim>
                                    <p:anim calcmode="lin" valueType="num">
                                      <p:cBhvr>
                                        <p:cTn id="12"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2" presetClass="entr" presetSubtype="4" fill="hold" nodeType="afterEffect">
                                  <p:stCondLst>
                                    <p:cond delay="8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9" presetClass="entr" presetSubtype="0" fill="hold" grpId="0" nodeType="after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DNA Nicks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143000"/>
            <a:ext cx="7406640" cy="1077218"/>
          </a:xfrm>
          <a:prstGeom prst="rect">
            <a:avLst/>
          </a:prstGeom>
          <a:noFill/>
        </p:spPr>
        <p:txBody>
          <a:bodyPr wrap="square" rtlCol="0">
            <a:spAutoFit/>
          </a:bodyPr>
          <a:lstStyle/>
          <a:p>
            <a:r>
              <a:rPr lang="en-US" dirty="0" smtClean="0"/>
              <a:t>Again, primer walks are needed to verify the nick.  Primer walks on one strand will be unaffected (those that use the non-nick strand as template), and walks on the other strand will die suddenly with a glorious A.</a:t>
            </a:r>
          </a:p>
          <a:p>
            <a:endParaRPr lang="en-US" sz="1000" dirty="0"/>
          </a:p>
        </p:txBody>
      </p:sp>
      <p:pic>
        <p:nvPicPr>
          <p:cNvPr id="27" name="Picture 26" descr="Awesome Nick Aligned Reads Lig.png"/>
          <p:cNvPicPr>
            <a:picLocks noChangeAspect="1"/>
          </p:cNvPicPr>
          <p:nvPr/>
        </p:nvPicPr>
        <p:blipFill>
          <a:blip r:embed="rId2"/>
          <a:stretch>
            <a:fillRect/>
          </a:stretch>
        </p:blipFill>
        <p:spPr>
          <a:xfrm>
            <a:off x="1262297" y="2211085"/>
            <a:ext cx="6380989" cy="4269155"/>
          </a:xfrm>
          <a:prstGeom prst="rect">
            <a:avLst/>
          </a:prstGeom>
        </p:spPr>
      </p:pic>
      <p:cxnSp>
        <p:nvCxnSpPr>
          <p:cNvPr id="9" name="Straight Connector 8"/>
          <p:cNvCxnSpPr/>
          <p:nvPr/>
        </p:nvCxnSpPr>
        <p:spPr>
          <a:xfrm>
            <a:off x="1280160" y="3395374"/>
            <a:ext cx="1292897"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80160" y="4031980"/>
            <a:ext cx="1292897"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14" name="Picture 13" descr="Awesome Nick Bad Strand.png"/>
          <p:cNvPicPr>
            <a:picLocks noChangeAspect="1"/>
          </p:cNvPicPr>
          <p:nvPr/>
        </p:nvPicPr>
        <p:blipFill>
          <a:blip r:embed="rId3"/>
          <a:stretch>
            <a:fillRect/>
          </a:stretch>
        </p:blipFill>
        <p:spPr>
          <a:xfrm>
            <a:off x="1904920" y="4373035"/>
            <a:ext cx="5418312" cy="1842226"/>
          </a:xfrm>
          <a:prstGeom prst="rect">
            <a:avLst/>
          </a:prstGeom>
        </p:spPr>
      </p:pic>
      <p:pic>
        <p:nvPicPr>
          <p:cNvPr id="15" name="Picture 14" descr="Awesome Nick Good Strand.png"/>
          <p:cNvPicPr>
            <a:picLocks noChangeAspect="1"/>
          </p:cNvPicPr>
          <p:nvPr/>
        </p:nvPicPr>
        <p:blipFill>
          <a:blip r:embed="rId4"/>
          <a:stretch>
            <a:fillRect/>
          </a:stretch>
        </p:blipFill>
        <p:spPr>
          <a:xfrm>
            <a:off x="1584866" y="4215599"/>
            <a:ext cx="5738366" cy="1739824"/>
          </a:xfrm>
          <a:prstGeom prst="rect">
            <a:avLst/>
          </a:prstGeom>
        </p:spPr>
      </p:pic>
      <p:sp>
        <p:nvSpPr>
          <p:cNvPr id="16" name="TextBox 15"/>
          <p:cNvSpPr txBox="1"/>
          <p:nvPr/>
        </p:nvSpPr>
        <p:spPr>
          <a:xfrm>
            <a:off x="7707099" y="3834426"/>
            <a:ext cx="1436901" cy="1077218"/>
          </a:xfrm>
          <a:prstGeom prst="rect">
            <a:avLst/>
          </a:prstGeom>
          <a:noFill/>
        </p:spPr>
        <p:txBody>
          <a:bodyPr wrap="square" rtlCol="0">
            <a:spAutoFit/>
          </a:bodyPr>
          <a:lstStyle/>
          <a:p>
            <a:r>
              <a:rPr lang="en-US" sz="1600" dirty="0" smtClean="0"/>
              <a:t>Non-nick strand as template.</a:t>
            </a:r>
          </a:p>
          <a:p>
            <a:endParaRPr lang="en-US" sz="1600" dirty="0"/>
          </a:p>
        </p:txBody>
      </p:sp>
      <p:sp>
        <p:nvSpPr>
          <p:cNvPr id="17" name="TextBox 16"/>
          <p:cNvSpPr txBox="1"/>
          <p:nvPr/>
        </p:nvSpPr>
        <p:spPr>
          <a:xfrm>
            <a:off x="7707099" y="5064044"/>
            <a:ext cx="1436901" cy="830997"/>
          </a:xfrm>
          <a:prstGeom prst="rect">
            <a:avLst/>
          </a:prstGeom>
          <a:noFill/>
        </p:spPr>
        <p:txBody>
          <a:bodyPr wrap="square" rtlCol="0">
            <a:spAutoFit/>
          </a:bodyPr>
          <a:lstStyle/>
          <a:p>
            <a:r>
              <a:rPr lang="en-US" sz="1600" dirty="0" smtClean="0"/>
              <a:t>Nick strand </a:t>
            </a:r>
          </a:p>
          <a:p>
            <a:r>
              <a:rPr lang="en-US" sz="1600" dirty="0" smtClean="0"/>
              <a:t>as template.</a:t>
            </a: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par>
                          <p:cTn id="23" fill="hold">
                            <p:stCondLst>
                              <p:cond delay="500"/>
                            </p:stCondLst>
                            <p:childTnLst>
                              <p:par>
                                <p:cTn id="24" presetID="9" presetClass="exit" presetSubtype="0" fill="hold" grpId="1" nodeType="afterEffect">
                                  <p:stCondLst>
                                    <p:cond delay="0"/>
                                  </p:stCondLst>
                                  <p:childTnLst>
                                    <p:animEffect transition="out" filter="dissolv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DNA Nicks</a:t>
            </a:r>
            <a:endParaRPr lang="en-US" dirty="0"/>
          </a:p>
        </p:txBody>
      </p:sp>
      <p:sp>
        <p:nvSpPr>
          <p:cNvPr id="25" name="TextBox 24"/>
          <p:cNvSpPr txBox="1"/>
          <p:nvPr/>
        </p:nvSpPr>
        <p:spPr>
          <a:xfrm>
            <a:off x="1432560" y="1300639"/>
            <a:ext cx="7406640" cy="523220"/>
          </a:xfrm>
          <a:prstGeom prst="rect">
            <a:avLst/>
          </a:prstGeom>
          <a:noFill/>
        </p:spPr>
        <p:txBody>
          <a:bodyPr wrap="square" rtlCol="0">
            <a:spAutoFit/>
          </a:bodyPr>
          <a:lstStyle/>
          <a:p>
            <a:endParaRPr lang="en-US" dirty="0" smtClean="0"/>
          </a:p>
          <a:p>
            <a:endParaRPr lang="en-US" sz="1000" dirty="0"/>
          </a:p>
        </p:txBody>
      </p:sp>
      <p:sp>
        <p:nvSpPr>
          <p:cNvPr id="39" name="TextBox 38"/>
          <p:cNvSpPr txBox="1"/>
          <p:nvPr/>
        </p:nvSpPr>
        <p:spPr>
          <a:xfrm>
            <a:off x="1432560" y="1143000"/>
            <a:ext cx="7406640" cy="830997"/>
          </a:xfrm>
          <a:prstGeom prst="rect">
            <a:avLst/>
          </a:prstGeom>
          <a:noFill/>
        </p:spPr>
        <p:txBody>
          <a:bodyPr wrap="square" rtlCol="0">
            <a:spAutoFit/>
          </a:bodyPr>
          <a:lstStyle/>
          <a:p>
            <a:r>
              <a:rPr lang="en-US" sz="1600" dirty="0" smtClean="0"/>
              <a:t>If a nick is present in only 50% of DNA molecules, it will look almost identical to an end of a terminally repetitive genome.   The easiest way to distinguish them is to treat the DNA with ligase, which will repair a nick, but not (remember from earlier!) an end.</a:t>
            </a:r>
          </a:p>
        </p:txBody>
      </p:sp>
      <p:pic>
        <p:nvPicPr>
          <p:cNvPr id="27" name="Picture 26" descr="Awesome Nick Aligned Reads Lig.png"/>
          <p:cNvPicPr>
            <a:picLocks noChangeAspect="1"/>
          </p:cNvPicPr>
          <p:nvPr/>
        </p:nvPicPr>
        <p:blipFill>
          <a:blip r:embed="rId2"/>
          <a:stretch>
            <a:fillRect/>
          </a:stretch>
        </p:blipFill>
        <p:spPr>
          <a:xfrm>
            <a:off x="1262297" y="2211085"/>
            <a:ext cx="6380989" cy="4269155"/>
          </a:xfrm>
          <a:prstGeom prst="rect">
            <a:avLst/>
          </a:prstGeom>
        </p:spPr>
      </p:pic>
      <p:cxnSp>
        <p:nvCxnSpPr>
          <p:cNvPr id="13" name="Straight Connector 12"/>
          <p:cNvCxnSpPr/>
          <p:nvPr/>
        </p:nvCxnSpPr>
        <p:spPr>
          <a:xfrm>
            <a:off x="1280160" y="3930931"/>
            <a:ext cx="1412739"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707099" y="5064044"/>
            <a:ext cx="1436901" cy="1261884"/>
          </a:xfrm>
          <a:prstGeom prst="rect">
            <a:avLst/>
          </a:prstGeom>
          <a:noFill/>
        </p:spPr>
        <p:txBody>
          <a:bodyPr wrap="square" rtlCol="0">
            <a:spAutoFit/>
          </a:bodyPr>
          <a:lstStyle/>
          <a:p>
            <a:r>
              <a:rPr lang="en-US" sz="1200" dirty="0" smtClean="0"/>
              <a:t>The same primer on ligated and unligated DNA.  It’s repaired, so must be a nick, not an end!</a:t>
            </a:r>
          </a:p>
          <a:p>
            <a:endParaRPr lang="en-US" sz="1600" dirty="0"/>
          </a:p>
        </p:txBody>
      </p:sp>
      <p:cxnSp>
        <p:nvCxnSpPr>
          <p:cNvPr id="18" name="Straight Connector 17"/>
          <p:cNvCxnSpPr/>
          <p:nvPr/>
        </p:nvCxnSpPr>
        <p:spPr>
          <a:xfrm>
            <a:off x="1262296" y="4023360"/>
            <a:ext cx="1307592"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pic>
        <p:nvPicPr>
          <p:cNvPr id="20" name="Picture 19" descr="Awesome Nick repaired.png"/>
          <p:cNvPicPr>
            <a:picLocks noChangeAspect="1"/>
          </p:cNvPicPr>
          <p:nvPr/>
        </p:nvPicPr>
        <p:blipFill>
          <a:blip r:embed="rId3"/>
          <a:stretch>
            <a:fillRect/>
          </a:stretch>
        </p:blipFill>
        <p:spPr>
          <a:xfrm>
            <a:off x="2379238" y="4131441"/>
            <a:ext cx="4766126" cy="2657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000"/>
                            </p:stCondLst>
                            <p:childTnLst>
                              <p:par>
                                <p:cTn id="16" presetID="9" presetClass="entr" presetSubtype="0" fill="hold" grpId="0" nodeType="afterEffect">
                                  <p:stCondLst>
                                    <p:cond delay="80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9" name="Hexagon 28"/>
          <p:cNvSpPr/>
          <p:nvPr/>
        </p:nvSpPr>
        <p:spPr>
          <a:xfrm>
            <a:off x="1066800" y="5444478"/>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066800" y="5444478"/>
            <a:ext cx="2459980" cy="400110"/>
          </a:xfrm>
          <a:prstGeom prst="rect">
            <a:avLst/>
          </a:prstGeom>
          <a:noFill/>
        </p:spPr>
        <p:txBody>
          <a:bodyPr wrap="square" rtlCol="0">
            <a:spAutoFit/>
          </a:bodyPr>
          <a:lstStyle/>
          <a:p>
            <a:r>
              <a:rPr lang="en-US" sz="1000" dirty="0" smtClean="0"/>
              <a:t>CDEFGHIJKLMNOPQRSTUVWXYZABCD</a:t>
            </a:r>
          </a:p>
          <a:p>
            <a:endParaRPr lang="en-US" sz="1000" dirty="0"/>
          </a:p>
        </p:txBody>
      </p:sp>
      <p:sp>
        <p:nvSpPr>
          <p:cNvPr id="37" name="TextBox 36"/>
          <p:cNvSpPr txBox="1"/>
          <p:nvPr/>
        </p:nvSpPr>
        <p:spPr>
          <a:xfrm>
            <a:off x="1066800" y="5444478"/>
            <a:ext cx="7924800" cy="400110"/>
          </a:xfrm>
          <a:prstGeom prst="rect">
            <a:avLst/>
          </a:prstGeom>
          <a:noFill/>
        </p:spPr>
        <p:txBody>
          <a:bodyPr wrap="square" rtlCol="0">
            <a:spAutoFit/>
          </a:bodyPr>
          <a:lstStyle/>
          <a:p>
            <a:r>
              <a:rPr lang="en-US" sz="1000" dirty="0" smtClean="0"/>
              <a:t>					 EFGHIJKLMNOPQRSTUVWXYZABCDEFGHIJKLMNOPQRS</a:t>
            </a:r>
          </a:p>
          <a:p>
            <a:endParaRPr lang="en-US" sz="1000" dirty="0"/>
          </a:p>
        </p:txBody>
      </p:sp>
      <p:sp>
        <p:nvSpPr>
          <p:cNvPr id="11" name="Hexagon 10"/>
          <p:cNvSpPr/>
          <p:nvPr/>
        </p:nvSpPr>
        <p:spPr>
          <a:xfrm>
            <a:off x="1066800" y="4736591"/>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066800" y="4736591"/>
            <a:ext cx="7924800" cy="400110"/>
          </a:xfrm>
          <a:prstGeom prst="rect">
            <a:avLst/>
          </a:prstGeom>
          <a:noFill/>
        </p:spPr>
        <p:txBody>
          <a:bodyPr wrap="square" rtlCol="0">
            <a:spAutoFit/>
          </a:bodyPr>
          <a:lstStyle/>
          <a:p>
            <a:r>
              <a:rPr lang="en-US" sz="1000" dirty="0" smtClean="0"/>
              <a:t>CDEFGHIJKLMNOPQRSTUVWXYZABCDEFGHIJKLMNOPQRSTUVWXYZABCDEFGHIJKLMNOPQRS</a:t>
            </a:r>
          </a:p>
          <a:p>
            <a:endParaRPr lang="en-US" sz="1000" dirty="0"/>
          </a:p>
        </p:txBody>
      </p:sp>
      <p:sp>
        <p:nvSpPr>
          <p:cNvPr id="14" name="Hexagon 13"/>
          <p:cNvSpPr/>
          <p:nvPr/>
        </p:nvSpPr>
        <p:spPr>
          <a:xfrm>
            <a:off x="1066800" y="3486090"/>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66800" y="3486090"/>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sp>
        <p:nvSpPr>
          <p:cNvPr id="2" name="Title 1"/>
          <p:cNvSpPr>
            <a:spLocks noGrp="1"/>
          </p:cNvSpPr>
          <p:nvPr>
            <p:ph type="ctrTitle"/>
          </p:nvPr>
        </p:nvSpPr>
        <p:spPr>
          <a:xfrm>
            <a:off x="1432560" y="359898"/>
            <a:ext cx="7406640" cy="783102"/>
          </a:xfrm>
        </p:spPr>
        <p:txBody>
          <a:bodyPr/>
          <a:lstStyle/>
          <a:p>
            <a:r>
              <a:rPr lang="en-US" dirty="0" smtClean="0"/>
              <a:t>Circularly Permuted Genomes</a:t>
            </a:r>
            <a:endParaRPr lang="en-US" dirty="0"/>
          </a:p>
        </p:txBody>
      </p:sp>
      <p:sp>
        <p:nvSpPr>
          <p:cNvPr id="10" name="Hexagon 9"/>
          <p:cNvSpPr/>
          <p:nvPr/>
        </p:nvSpPr>
        <p:spPr>
          <a:xfrm>
            <a:off x="1066800" y="2590800"/>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66800" y="1676400"/>
            <a:ext cx="7924800" cy="400110"/>
          </a:xfrm>
          <a:prstGeom prst="rect">
            <a:avLst/>
          </a:prstGeom>
          <a:noFill/>
        </p:spPr>
        <p:txBody>
          <a:bodyPr wrap="square" rtlCol="0">
            <a:spAutoFit/>
          </a:bodyPr>
          <a:lstStyle/>
          <a:p>
            <a:r>
              <a:rPr lang="en-US" sz="1000" dirty="0" smtClean="0"/>
              <a:t>ABCDEFGHIJKLMNOPQRSTUVWXYZABCDEFGHIJKLMNOPQRSTUVWXYZABCDEFGHIJKLMNOPQRSTUVWXYZABCDEFGHIJKLMNOPQRS</a:t>
            </a:r>
          </a:p>
          <a:p>
            <a:endParaRPr lang="en-US" sz="1000" dirty="0"/>
          </a:p>
        </p:txBody>
      </p:sp>
      <p:sp>
        <p:nvSpPr>
          <p:cNvPr id="15" name="TextBox 14"/>
          <p:cNvSpPr txBox="1"/>
          <p:nvPr/>
        </p:nvSpPr>
        <p:spPr>
          <a:xfrm>
            <a:off x="1432560" y="1214735"/>
            <a:ext cx="7406640" cy="461665"/>
          </a:xfrm>
          <a:prstGeom prst="rect">
            <a:avLst/>
          </a:prstGeom>
          <a:noFill/>
        </p:spPr>
        <p:txBody>
          <a:bodyPr wrap="square" rtlCol="0">
            <a:spAutoFit/>
          </a:bodyPr>
          <a:lstStyle/>
          <a:p>
            <a:pPr algn="ctr"/>
            <a:r>
              <a:rPr lang="en-US" sz="1400" dirty="0" smtClean="0">
                <a:solidFill>
                  <a:schemeClr val="accent3">
                    <a:lumMod val="75000"/>
                  </a:schemeClr>
                </a:solidFill>
              </a:rPr>
              <a:t>First, a long concatamer of the genome is synthesized:</a:t>
            </a:r>
          </a:p>
          <a:p>
            <a:endParaRPr lang="en-US" sz="1000" dirty="0"/>
          </a:p>
        </p:txBody>
      </p:sp>
      <p:sp>
        <p:nvSpPr>
          <p:cNvPr id="16" name="TextBox 15"/>
          <p:cNvSpPr txBox="1"/>
          <p:nvPr/>
        </p:nvSpPr>
        <p:spPr>
          <a:xfrm>
            <a:off x="1432560" y="2076510"/>
            <a:ext cx="7406640" cy="307777"/>
          </a:xfrm>
          <a:prstGeom prst="rect">
            <a:avLst/>
          </a:prstGeom>
          <a:noFill/>
        </p:spPr>
        <p:txBody>
          <a:bodyPr wrap="square" rtlCol="0">
            <a:spAutoFit/>
          </a:bodyPr>
          <a:lstStyle/>
          <a:p>
            <a:pPr algn="ctr"/>
            <a:r>
              <a:rPr lang="en-US" sz="1400" dirty="0" smtClean="0">
                <a:solidFill>
                  <a:schemeClr val="accent3">
                    <a:lumMod val="75000"/>
                  </a:schemeClr>
                </a:solidFill>
              </a:rPr>
              <a:t>Next, that concatamer is packaged into a phage head until the head is full:</a:t>
            </a:r>
            <a:endParaRPr lang="en-US" sz="1000" dirty="0">
              <a:solidFill>
                <a:schemeClr val="accent3">
                  <a:lumMod val="75000"/>
                </a:schemeClr>
              </a:solidFill>
            </a:endParaRPr>
          </a:p>
        </p:txBody>
      </p:sp>
      <p:sp>
        <p:nvSpPr>
          <p:cNvPr id="17" name="TextBox 16"/>
          <p:cNvSpPr txBox="1"/>
          <p:nvPr/>
        </p:nvSpPr>
        <p:spPr>
          <a:xfrm>
            <a:off x="1066800" y="2590800"/>
            <a:ext cx="7924800" cy="400110"/>
          </a:xfrm>
          <a:prstGeom prst="rect">
            <a:avLst/>
          </a:prstGeom>
          <a:noFill/>
        </p:spPr>
        <p:txBody>
          <a:bodyPr wrap="square" rtlCol="0">
            <a:spAutoFit/>
          </a:bodyPr>
          <a:lstStyle/>
          <a:p>
            <a:r>
              <a:rPr lang="en-US" sz="1000" dirty="0" smtClean="0"/>
              <a:t>ABCDEFGHIJKLMNOPQRSTUVWXYZABCDEFGHIJKLMNOPQRSTUVWXYZABCDEFGHIJKLMNOPQRSTUVWXYZABCDEFGHIJKLMNOPQRS</a:t>
            </a:r>
          </a:p>
          <a:p>
            <a:endParaRPr lang="en-US" sz="1000" dirty="0"/>
          </a:p>
        </p:txBody>
      </p:sp>
      <p:sp>
        <p:nvSpPr>
          <p:cNvPr id="22" name="TextBox 21"/>
          <p:cNvSpPr txBox="1"/>
          <p:nvPr/>
        </p:nvSpPr>
        <p:spPr>
          <a:xfrm>
            <a:off x="1432560" y="3024425"/>
            <a:ext cx="7406640" cy="307777"/>
          </a:xfrm>
          <a:prstGeom prst="rect">
            <a:avLst/>
          </a:prstGeom>
          <a:noFill/>
        </p:spPr>
        <p:txBody>
          <a:bodyPr wrap="square" rtlCol="0">
            <a:spAutoFit/>
          </a:bodyPr>
          <a:lstStyle/>
          <a:p>
            <a:pPr algn="ctr"/>
            <a:r>
              <a:rPr lang="en-US" sz="1400" dirty="0" smtClean="0">
                <a:solidFill>
                  <a:schemeClr val="accent3">
                    <a:lumMod val="75000"/>
                  </a:schemeClr>
                </a:solidFill>
              </a:rPr>
              <a:t>Then the concatamer is cut:</a:t>
            </a:r>
            <a:endParaRPr lang="en-US" sz="1000" dirty="0">
              <a:solidFill>
                <a:schemeClr val="accent3">
                  <a:lumMod val="75000"/>
                </a:schemeClr>
              </a:solidFill>
            </a:endParaRPr>
          </a:p>
        </p:txBody>
      </p:sp>
      <p:sp>
        <p:nvSpPr>
          <p:cNvPr id="23" name="TextBox 22"/>
          <p:cNvSpPr txBox="1"/>
          <p:nvPr/>
        </p:nvSpPr>
        <p:spPr>
          <a:xfrm>
            <a:off x="2872944" y="3791317"/>
            <a:ext cx="7924800" cy="400110"/>
          </a:xfrm>
          <a:prstGeom prst="rect">
            <a:avLst/>
          </a:prstGeom>
          <a:noFill/>
        </p:spPr>
        <p:txBody>
          <a:bodyPr wrap="square" rtlCol="0">
            <a:spAutoFit/>
          </a:bodyPr>
          <a:lstStyle/>
          <a:p>
            <a:r>
              <a:rPr lang="en-US" sz="1000" dirty="0" smtClean="0"/>
              <a:t>					CDEFGHIJKLMNOPQRSTUVWXYZABCDEFGHIJKLMNOPQRSTUVWXYZABCDEFGHIJKLMNOPQRS</a:t>
            </a:r>
          </a:p>
          <a:p>
            <a:endParaRPr lang="en-US" sz="1000" dirty="0"/>
          </a:p>
        </p:txBody>
      </p:sp>
      <p:sp>
        <p:nvSpPr>
          <p:cNvPr id="27" name="TextBox 26"/>
          <p:cNvSpPr txBox="1"/>
          <p:nvPr/>
        </p:nvSpPr>
        <p:spPr>
          <a:xfrm>
            <a:off x="1432560" y="4310996"/>
            <a:ext cx="7406640" cy="307777"/>
          </a:xfrm>
          <a:prstGeom prst="rect">
            <a:avLst/>
          </a:prstGeom>
          <a:noFill/>
        </p:spPr>
        <p:txBody>
          <a:bodyPr wrap="square" rtlCol="0">
            <a:spAutoFit/>
          </a:bodyPr>
          <a:lstStyle/>
          <a:p>
            <a:pPr algn="ctr"/>
            <a:r>
              <a:rPr lang="en-US" sz="1400" dirty="0" smtClean="0">
                <a:solidFill>
                  <a:schemeClr val="accent3">
                    <a:lumMod val="75000"/>
                  </a:schemeClr>
                </a:solidFill>
              </a:rPr>
              <a:t>And packaging begins again with a new head:</a:t>
            </a:r>
            <a:endParaRPr lang="en-US" sz="1000" dirty="0">
              <a:solidFill>
                <a:schemeClr val="accent3">
                  <a:lumMod val="75000"/>
                </a:schemeClr>
              </a:solidFill>
            </a:endParaRPr>
          </a:p>
        </p:txBody>
      </p:sp>
      <p:sp>
        <p:nvSpPr>
          <p:cNvPr id="31" name="TextBox 30"/>
          <p:cNvSpPr txBox="1"/>
          <p:nvPr/>
        </p:nvSpPr>
        <p:spPr>
          <a:xfrm>
            <a:off x="1432560" y="5136701"/>
            <a:ext cx="7406640" cy="307777"/>
          </a:xfrm>
          <a:prstGeom prst="rect">
            <a:avLst/>
          </a:prstGeom>
          <a:noFill/>
        </p:spPr>
        <p:txBody>
          <a:bodyPr wrap="square" rtlCol="0">
            <a:spAutoFit/>
          </a:bodyPr>
          <a:lstStyle/>
          <a:p>
            <a:pPr algn="ctr"/>
            <a:r>
              <a:rPr lang="en-US" sz="1400" dirty="0" smtClean="0">
                <a:solidFill>
                  <a:schemeClr val="accent3">
                    <a:lumMod val="75000"/>
                  </a:schemeClr>
                </a:solidFill>
              </a:rPr>
              <a:t>And cutting:</a:t>
            </a:r>
            <a:endParaRPr lang="en-US" sz="1000" dirty="0">
              <a:solidFill>
                <a:schemeClr val="accent3">
                  <a:lumMod val="75000"/>
                </a:schemeClr>
              </a:solidFill>
            </a:endParaRPr>
          </a:p>
        </p:txBody>
      </p:sp>
      <p:sp>
        <p:nvSpPr>
          <p:cNvPr id="33" name="TextBox 32"/>
          <p:cNvSpPr txBox="1"/>
          <p:nvPr/>
        </p:nvSpPr>
        <p:spPr>
          <a:xfrm>
            <a:off x="1432560" y="6409943"/>
            <a:ext cx="7406640" cy="307777"/>
          </a:xfrm>
          <a:prstGeom prst="rect">
            <a:avLst/>
          </a:prstGeom>
          <a:noFill/>
        </p:spPr>
        <p:txBody>
          <a:bodyPr wrap="square" rtlCol="0">
            <a:spAutoFit/>
          </a:bodyPr>
          <a:lstStyle/>
          <a:p>
            <a:pPr algn="ctr"/>
            <a:r>
              <a:rPr lang="en-US" sz="1400" dirty="0" smtClean="0">
                <a:solidFill>
                  <a:schemeClr val="accent3">
                    <a:lumMod val="75000"/>
                  </a:schemeClr>
                </a:solidFill>
              </a:rPr>
              <a:t>Until…</a:t>
            </a:r>
            <a:endParaRPr lang="en-US" sz="1000" dirty="0">
              <a:solidFill>
                <a:schemeClr val="accent3">
                  <a:lumMod val="75000"/>
                </a:schemeClr>
              </a:solidFill>
            </a:endParaRPr>
          </a:p>
        </p:txBody>
      </p:sp>
      <p:sp>
        <p:nvSpPr>
          <p:cNvPr id="34" name="TextBox 33"/>
          <p:cNvSpPr txBox="1"/>
          <p:nvPr/>
        </p:nvSpPr>
        <p:spPr>
          <a:xfrm>
            <a:off x="2872944" y="3326171"/>
            <a:ext cx="7924800" cy="400110"/>
          </a:xfrm>
          <a:prstGeom prst="rect">
            <a:avLst/>
          </a:prstGeom>
          <a:noFill/>
        </p:spPr>
        <p:txBody>
          <a:bodyPr wrap="square" rtlCol="0">
            <a:spAutoFit/>
          </a:bodyPr>
          <a:lstStyle/>
          <a:p>
            <a:r>
              <a:rPr lang="en-US" sz="1000" dirty="0" smtClean="0"/>
              <a:t>					CDEFGHIJKLMNOPQRSTUVWXYZABCDEFGHIJKLMNOPQRSTUVWXYZABCDEFGHIJKLMNOPQRS</a:t>
            </a:r>
          </a:p>
          <a:p>
            <a:endParaRPr lang="en-US" sz="1000" dirty="0"/>
          </a:p>
        </p:txBody>
      </p:sp>
      <p:sp>
        <p:nvSpPr>
          <p:cNvPr id="38" name="TextBox 37"/>
          <p:cNvSpPr txBox="1"/>
          <p:nvPr/>
        </p:nvSpPr>
        <p:spPr>
          <a:xfrm>
            <a:off x="1066800" y="6009833"/>
            <a:ext cx="7924800" cy="400110"/>
          </a:xfrm>
          <a:prstGeom prst="rect">
            <a:avLst/>
          </a:prstGeom>
          <a:noFill/>
        </p:spPr>
        <p:txBody>
          <a:bodyPr wrap="square" rtlCol="0">
            <a:spAutoFit/>
          </a:bodyPr>
          <a:lstStyle/>
          <a:p>
            <a:r>
              <a:rPr lang="en-US" sz="1000" dirty="0" smtClean="0"/>
              <a:t>					 EFGHIJKLMNOPQRSTUVWXYZABCDEFGHIJKLMNOPQRS</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2" presetClass="entr" presetSubtype="2" accel="50000" decel="5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5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1+#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500"/>
                            </p:stCondLst>
                            <p:childTnLst>
                              <p:par>
                                <p:cTn id="39" presetID="42" presetClass="exit" presetSubtype="0" fill="hold" grpId="0" nodeType="afterEffect">
                                  <p:stCondLst>
                                    <p:cond delay="1000"/>
                                  </p:stCondLst>
                                  <p:childTnLst>
                                    <p:animEffect transition="out" filter="fade">
                                      <p:cBhvr>
                                        <p:cTn id="40" dur="500"/>
                                        <p:tgtEl>
                                          <p:spTgt spid="34"/>
                                        </p:tgtEl>
                                      </p:cBhvr>
                                    </p:animEffect>
                                    <p:anim calcmode="lin" valueType="num">
                                      <p:cBhvr>
                                        <p:cTn id="41" dur="500"/>
                                        <p:tgtEl>
                                          <p:spTgt spid="34"/>
                                        </p:tgtEl>
                                        <p:attrNameLst>
                                          <p:attrName>ppt_x</p:attrName>
                                        </p:attrNameLst>
                                      </p:cBhvr>
                                      <p:tavLst>
                                        <p:tav tm="0">
                                          <p:val>
                                            <p:strVal val="ppt_x"/>
                                          </p:val>
                                        </p:tav>
                                        <p:tav tm="100000">
                                          <p:val>
                                            <p:strVal val="ppt_x"/>
                                          </p:val>
                                        </p:tav>
                                      </p:tavLst>
                                    </p:anim>
                                    <p:anim calcmode="lin" valueType="num">
                                      <p:cBhvr>
                                        <p:cTn id="42" dur="500"/>
                                        <p:tgtEl>
                                          <p:spTgt spid="34"/>
                                        </p:tgtEl>
                                        <p:attrNameLst>
                                          <p:attrName>ppt_y</p:attrName>
                                        </p:attrNameLst>
                                      </p:cBhvr>
                                      <p:tavLst>
                                        <p:tav tm="0">
                                          <p:val>
                                            <p:strVal val="ppt_y"/>
                                          </p:val>
                                        </p:tav>
                                        <p:tav tm="100000">
                                          <p:val>
                                            <p:strVal val="ppt_y+.1"/>
                                          </p:val>
                                        </p:tav>
                                      </p:tavLst>
                                    </p:anim>
                                    <p:set>
                                      <p:cBhvr>
                                        <p:cTn id="43" dur="1" fill="hold">
                                          <p:stCondLst>
                                            <p:cond delay="499"/>
                                          </p:stCondLst>
                                        </p:cTn>
                                        <p:tgtEl>
                                          <p:spTgt spid="34"/>
                                        </p:tgtEl>
                                        <p:attrNameLst>
                                          <p:attrName>style.visibility</p:attrName>
                                        </p:attrNameLst>
                                      </p:cBhvr>
                                      <p:to>
                                        <p:strVal val="hidden"/>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par>
                          <p:cTn id="55" fill="hold">
                            <p:stCondLst>
                              <p:cond delay="500"/>
                            </p:stCondLst>
                            <p:childTnLst>
                              <p:par>
                                <p:cTn id="56" presetID="2" presetClass="entr" presetSubtype="2" accel="50000" decel="5000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2000" fill="hold"/>
                                        <p:tgtEl>
                                          <p:spTgt spid="30"/>
                                        </p:tgtEl>
                                        <p:attrNameLst>
                                          <p:attrName>ppt_x</p:attrName>
                                        </p:attrNameLst>
                                      </p:cBhvr>
                                      <p:tavLst>
                                        <p:tav tm="0">
                                          <p:val>
                                            <p:strVal val="1+#ppt_w/2"/>
                                          </p:val>
                                        </p:tav>
                                        <p:tav tm="100000">
                                          <p:val>
                                            <p:strVal val="#ppt_x"/>
                                          </p:val>
                                        </p:tav>
                                      </p:tavLst>
                                    </p:anim>
                                    <p:anim calcmode="lin" valueType="num">
                                      <p:cBhvr additive="base">
                                        <p:cTn id="59" dur="2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dissolve">
                                      <p:cBhvr>
                                        <p:cTn id="64" dur="500"/>
                                        <p:tgtEl>
                                          <p:spTgt spid="31"/>
                                        </p:tgtEl>
                                      </p:cBhvr>
                                    </p:animEffec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par>
                          <p:cTn id="72" fill="hold">
                            <p:stCondLst>
                              <p:cond delay="500"/>
                            </p:stCondLst>
                            <p:childTnLst>
                              <p:par>
                                <p:cTn id="73" presetID="42" presetClass="exit" presetSubtype="0" fill="hold" grpId="1" nodeType="afterEffect">
                                  <p:stCondLst>
                                    <p:cond delay="0"/>
                                  </p:stCondLst>
                                  <p:childTnLst>
                                    <p:animEffect transition="out" filter="fade">
                                      <p:cBhvr>
                                        <p:cTn id="74" dur="500"/>
                                        <p:tgtEl>
                                          <p:spTgt spid="37"/>
                                        </p:tgtEl>
                                      </p:cBhvr>
                                    </p:animEffect>
                                    <p:anim calcmode="lin" valueType="num">
                                      <p:cBhvr>
                                        <p:cTn id="75" dur="500"/>
                                        <p:tgtEl>
                                          <p:spTgt spid="37"/>
                                        </p:tgtEl>
                                        <p:attrNameLst>
                                          <p:attrName>ppt_x</p:attrName>
                                        </p:attrNameLst>
                                      </p:cBhvr>
                                      <p:tavLst>
                                        <p:tav tm="0">
                                          <p:val>
                                            <p:strVal val="ppt_x"/>
                                          </p:val>
                                        </p:tav>
                                        <p:tav tm="100000">
                                          <p:val>
                                            <p:strVal val="ppt_x"/>
                                          </p:val>
                                        </p:tav>
                                      </p:tavLst>
                                    </p:anim>
                                    <p:anim calcmode="lin" valueType="num">
                                      <p:cBhvr>
                                        <p:cTn id="76" dur="500"/>
                                        <p:tgtEl>
                                          <p:spTgt spid="37"/>
                                        </p:tgtEl>
                                        <p:attrNameLst>
                                          <p:attrName>ppt_y</p:attrName>
                                        </p:attrNameLst>
                                      </p:cBhvr>
                                      <p:tavLst>
                                        <p:tav tm="0">
                                          <p:val>
                                            <p:strVal val="ppt_y"/>
                                          </p:val>
                                        </p:tav>
                                        <p:tav tm="100000">
                                          <p:val>
                                            <p:strVal val="ppt_y+.1"/>
                                          </p:val>
                                        </p:tav>
                                      </p:tavLst>
                                    </p:anim>
                                    <p:set>
                                      <p:cBhvr>
                                        <p:cTn id="77" dur="1" fill="hold">
                                          <p:stCondLst>
                                            <p:cond delay="499"/>
                                          </p:stCondLst>
                                        </p:cTn>
                                        <p:tgtEl>
                                          <p:spTgt spid="37"/>
                                        </p:tgtEl>
                                        <p:attrNameLst>
                                          <p:attrName>style.visibility</p:attrName>
                                        </p:attrNameLst>
                                      </p:cBhvr>
                                      <p:to>
                                        <p:strVal val="hidden"/>
                                      </p:to>
                                    </p:set>
                                  </p:childTnLst>
                                </p:cTn>
                              </p:par>
                            </p:childTnLst>
                          </p:cTn>
                        </p:par>
                        <p:par>
                          <p:cTn id="78" fill="hold">
                            <p:stCondLst>
                              <p:cond delay="1000"/>
                            </p:stCondLst>
                            <p:childTnLst>
                              <p:par>
                                <p:cTn id="79" presetID="1"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par>
                          <p:cTn id="81" fill="hold">
                            <p:stCondLst>
                              <p:cond delay="1000"/>
                            </p:stCondLst>
                            <p:childTnLst>
                              <p:par>
                                <p:cTn id="82" presetID="9"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dissolve">
                                      <p:cBhvr>
                                        <p:cTn id="8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P spid="37" grpId="0"/>
      <p:bldP spid="37" grpId="1"/>
      <p:bldP spid="11" grpId="0" animBg="1"/>
      <p:bldP spid="30" grpId="0"/>
      <p:bldP spid="14" grpId="0" animBg="1"/>
      <p:bldP spid="21" grpId="0"/>
      <p:bldP spid="10" grpId="0" animBg="1"/>
      <p:bldP spid="9" grpId="0"/>
      <p:bldP spid="15" grpId="0"/>
      <p:bldP spid="16" grpId="0"/>
      <p:bldP spid="17" grpId="0"/>
      <p:bldP spid="22" grpId="0"/>
      <p:bldP spid="23" grpId="0"/>
      <p:bldP spid="27" grpId="0"/>
      <p:bldP spid="31" grpId="0"/>
      <p:bldP spid="33" grpId="0"/>
      <p:bldP spid="34" grpId="0"/>
      <p:bldP spid="34" grpId="1"/>
      <p:bldP spid="3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5" name="Group 24"/>
          <p:cNvGrpSpPr/>
          <p:nvPr/>
        </p:nvGrpSpPr>
        <p:grpSpPr>
          <a:xfrm>
            <a:off x="5481013" y="1676400"/>
            <a:ext cx="2459980" cy="400110"/>
            <a:chOff x="1066800" y="5444478"/>
            <a:chExt cx="2459980" cy="400110"/>
          </a:xfrm>
        </p:grpSpPr>
        <p:sp>
          <p:nvSpPr>
            <p:cNvPr id="29" name="Hexagon 28"/>
            <p:cNvSpPr/>
            <p:nvPr/>
          </p:nvSpPr>
          <p:spPr>
            <a:xfrm>
              <a:off x="1066800" y="5444478"/>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066800" y="5444478"/>
              <a:ext cx="2459980" cy="400110"/>
            </a:xfrm>
            <a:prstGeom prst="rect">
              <a:avLst/>
            </a:prstGeom>
            <a:noFill/>
          </p:spPr>
          <p:txBody>
            <a:bodyPr wrap="square" rtlCol="0">
              <a:spAutoFit/>
            </a:bodyPr>
            <a:lstStyle/>
            <a:p>
              <a:r>
                <a:rPr lang="en-US" sz="1000" dirty="0" smtClean="0"/>
                <a:t>CDEFGHIJKLMNOPQRSTUVWXYZABCD</a:t>
              </a:r>
            </a:p>
            <a:p>
              <a:endParaRPr lang="en-US" sz="1000" dirty="0"/>
            </a:p>
          </p:txBody>
        </p:sp>
      </p:grpSp>
      <p:grpSp>
        <p:nvGrpSpPr>
          <p:cNvPr id="24" name="Group 23"/>
          <p:cNvGrpSpPr/>
          <p:nvPr/>
        </p:nvGrpSpPr>
        <p:grpSpPr>
          <a:xfrm>
            <a:off x="1587019" y="1704945"/>
            <a:ext cx="2645660" cy="400110"/>
            <a:chOff x="1066800" y="3486090"/>
            <a:chExt cx="2645660" cy="400110"/>
          </a:xfrm>
        </p:grpSpPr>
        <p:sp>
          <p:nvSpPr>
            <p:cNvPr id="14" name="Hexagon 13"/>
            <p:cNvSpPr/>
            <p:nvPr/>
          </p:nvSpPr>
          <p:spPr>
            <a:xfrm>
              <a:off x="1066800" y="3486090"/>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66800" y="3486090"/>
              <a:ext cx="2645660" cy="400110"/>
            </a:xfrm>
            <a:prstGeom prst="rect">
              <a:avLst/>
            </a:prstGeom>
            <a:noFill/>
          </p:spPr>
          <p:txBody>
            <a:bodyPr wrap="square" rtlCol="0">
              <a:spAutoFit/>
            </a:bodyPr>
            <a:lstStyle/>
            <a:p>
              <a:r>
                <a:rPr lang="en-US" sz="1000" dirty="0" smtClean="0"/>
                <a:t>ABCDEFGHIJKLMNOPQRSTUVWXYZAB</a:t>
              </a:r>
            </a:p>
            <a:p>
              <a:endParaRPr lang="en-US" sz="1000" dirty="0"/>
            </a:p>
          </p:txBody>
        </p:sp>
      </p:grpSp>
      <p:sp>
        <p:nvSpPr>
          <p:cNvPr id="2" name="Title 1"/>
          <p:cNvSpPr>
            <a:spLocks noGrp="1"/>
          </p:cNvSpPr>
          <p:nvPr>
            <p:ph type="ctrTitle"/>
          </p:nvPr>
        </p:nvSpPr>
        <p:spPr>
          <a:xfrm>
            <a:off x="1432560" y="359898"/>
            <a:ext cx="7406640" cy="783102"/>
          </a:xfrm>
        </p:spPr>
        <p:txBody>
          <a:bodyPr/>
          <a:lstStyle/>
          <a:p>
            <a:r>
              <a:rPr lang="en-US" dirty="0" smtClean="0"/>
              <a:t>Circularly Permuted Genomes</a:t>
            </a:r>
            <a:endParaRPr lang="en-US" dirty="0"/>
          </a:p>
        </p:txBody>
      </p:sp>
      <p:sp>
        <p:nvSpPr>
          <p:cNvPr id="15" name="TextBox 14"/>
          <p:cNvSpPr txBox="1"/>
          <p:nvPr/>
        </p:nvSpPr>
        <p:spPr>
          <a:xfrm>
            <a:off x="1432560" y="1214735"/>
            <a:ext cx="7406640" cy="461665"/>
          </a:xfrm>
          <a:prstGeom prst="rect">
            <a:avLst/>
          </a:prstGeom>
          <a:noFill/>
        </p:spPr>
        <p:txBody>
          <a:bodyPr wrap="square" rtlCol="0">
            <a:spAutoFit/>
          </a:bodyPr>
          <a:lstStyle/>
          <a:p>
            <a:pPr algn="ctr"/>
            <a:r>
              <a:rPr lang="en-US" sz="1400" dirty="0" smtClean="0">
                <a:solidFill>
                  <a:schemeClr val="accent3">
                    <a:lumMod val="75000"/>
                  </a:schemeClr>
                </a:solidFill>
              </a:rPr>
              <a:t>…an entire series of heads have had DNA packaged:</a:t>
            </a:r>
          </a:p>
          <a:p>
            <a:endParaRPr lang="en-US" sz="1000" dirty="0"/>
          </a:p>
        </p:txBody>
      </p:sp>
      <p:sp>
        <p:nvSpPr>
          <p:cNvPr id="16" name="TextBox 15"/>
          <p:cNvSpPr txBox="1"/>
          <p:nvPr/>
        </p:nvSpPr>
        <p:spPr>
          <a:xfrm>
            <a:off x="1432560" y="3664741"/>
            <a:ext cx="7406640" cy="892552"/>
          </a:xfrm>
          <a:prstGeom prst="rect">
            <a:avLst/>
          </a:prstGeom>
          <a:noFill/>
        </p:spPr>
        <p:txBody>
          <a:bodyPr wrap="square" rtlCol="0">
            <a:spAutoFit/>
          </a:bodyPr>
          <a:lstStyle/>
          <a:p>
            <a:r>
              <a:rPr lang="en-US" sz="1400" dirty="0" smtClean="0">
                <a:solidFill>
                  <a:schemeClr val="accent3">
                    <a:lumMod val="75000"/>
                  </a:schemeClr>
                </a:solidFill>
              </a:rPr>
              <a:t>Note that:</a:t>
            </a:r>
          </a:p>
          <a:p>
            <a:pPr marL="457200">
              <a:buSzPct val="66000"/>
              <a:buFont typeface="Wingdings" charset="2"/>
              <a:buChar char="Ø"/>
            </a:pPr>
            <a:r>
              <a:rPr lang="en-US" sz="1400" dirty="0" smtClean="0">
                <a:solidFill>
                  <a:schemeClr val="accent3">
                    <a:lumMod val="75000"/>
                  </a:schemeClr>
                </a:solidFill>
              </a:rPr>
              <a:t> each new phage </a:t>
            </a:r>
            <a:r>
              <a:rPr lang="en-US" sz="1400" i="1" dirty="0" smtClean="0">
                <a:solidFill>
                  <a:schemeClr val="accent3">
                    <a:lumMod val="75000"/>
                  </a:schemeClr>
                </a:solidFill>
              </a:rPr>
              <a:t>does</a:t>
            </a:r>
            <a:r>
              <a:rPr lang="en-US" sz="1400" dirty="0" smtClean="0">
                <a:solidFill>
                  <a:schemeClr val="accent3">
                    <a:lumMod val="75000"/>
                  </a:schemeClr>
                </a:solidFill>
              </a:rPr>
              <a:t> have a complete complement of genes (A</a:t>
            </a:r>
            <a:r>
              <a:rPr lang="en-US" sz="1400" dirty="0" smtClean="0">
                <a:solidFill>
                  <a:schemeClr val="accent3">
                    <a:lumMod val="75000"/>
                  </a:schemeClr>
                </a:solidFill>
                <a:sym typeface="Wingdings"/>
              </a:rPr>
              <a:t>Z, plus 2 duplicates)</a:t>
            </a:r>
          </a:p>
          <a:p>
            <a:pPr marL="457200">
              <a:buSzPct val="66000"/>
              <a:buFont typeface="Wingdings" charset="2"/>
              <a:buChar char="Ø"/>
            </a:pPr>
            <a:r>
              <a:rPr lang="en-US" sz="1400" dirty="0" smtClean="0">
                <a:solidFill>
                  <a:schemeClr val="accent3">
                    <a:lumMod val="75000"/>
                  </a:schemeClr>
                </a:solidFill>
                <a:sym typeface="Wingdings"/>
              </a:rPr>
              <a:t> there are ends within each individual phage, but the ends are not conserved among particles	</a:t>
            </a:r>
            <a:endParaRPr lang="en-US" sz="1000" dirty="0">
              <a:solidFill>
                <a:schemeClr val="accent3">
                  <a:lumMod val="75000"/>
                </a:schemeClr>
              </a:solidFill>
            </a:endParaRPr>
          </a:p>
        </p:txBody>
      </p:sp>
      <p:grpSp>
        <p:nvGrpSpPr>
          <p:cNvPr id="41" name="Group 40"/>
          <p:cNvGrpSpPr/>
          <p:nvPr/>
        </p:nvGrpSpPr>
        <p:grpSpPr>
          <a:xfrm>
            <a:off x="1960823" y="2162145"/>
            <a:ext cx="2629346" cy="400110"/>
            <a:chOff x="1960823" y="2305110"/>
            <a:chExt cx="2629346" cy="400110"/>
          </a:xfrm>
        </p:grpSpPr>
        <p:sp>
          <p:nvSpPr>
            <p:cNvPr id="28" name="Hexagon 27"/>
            <p:cNvSpPr/>
            <p:nvPr/>
          </p:nvSpPr>
          <p:spPr>
            <a:xfrm>
              <a:off x="1960823" y="2333655"/>
              <a:ext cx="2461039"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960824" y="2305110"/>
              <a:ext cx="2629345" cy="400110"/>
            </a:xfrm>
            <a:prstGeom prst="rect">
              <a:avLst/>
            </a:prstGeom>
            <a:noFill/>
          </p:spPr>
          <p:txBody>
            <a:bodyPr wrap="square" rtlCol="0">
              <a:spAutoFit/>
            </a:bodyPr>
            <a:lstStyle/>
            <a:p>
              <a:r>
                <a:rPr lang="en-US" sz="1000" dirty="0" smtClean="0"/>
                <a:t>GHIJKLMNOPQRSTUVWXYZABCDEFGH</a:t>
              </a:r>
            </a:p>
            <a:p>
              <a:endParaRPr lang="en-US" sz="1000" dirty="0"/>
            </a:p>
          </p:txBody>
        </p:sp>
      </p:grpSp>
      <p:grpSp>
        <p:nvGrpSpPr>
          <p:cNvPr id="36" name="Group 35"/>
          <p:cNvGrpSpPr/>
          <p:nvPr/>
        </p:nvGrpSpPr>
        <p:grpSpPr>
          <a:xfrm>
            <a:off x="4895566" y="2105055"/>
            <a:ext cx="2645660" cy="400110"/>
            <a:chOff x="1066800" y="3486090"/>
            <a:chExt cx="2645660" cy="400110"/>
          </a:xfrm>
        </p:grpSpPr>
        <p:sp>
          <p:nvSpPr>
            <p:cNvPr id="39" name="Hexagon 38"/>
            <p:cNvSpPr/>
            <p:nvPr/>
          </p:nvSpPr>
          <p:spPr>
            <a:xfrm>
              <a:off x="1066800" y="3486090"/>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066800" y="3486090"/>
              <a:ext cx="2645660" cy="400110"/>
            </a:xfrm>
            <a:prstGeom prst="rect">
              <a:avLst/>
            </a:prstGeom>
            <a:noFill/>
          </p:spPr>
          <p:txBody>
            <a:bodyPr wrap="square" rtlCol="0">
              <a:spAutoFit/>
            </a:bodyPr>
            <a:lstStyle/>
            <a:p>
              <a:r>
                <a:rPr lang="en-US" sz="1000" dirty="0" smtClean="0"/>
                <a:t>EFGHIJKLMNOPQRSTUVWXYZABCDEF</a:t>
              </a:r>
            </a:p>
            <a:p>
              <a:endParaRPr lang="en-US" sz="1000" dirty="0"/>
            </a:p>
          </p:txBody>
        </p:sp>
      </p:grpSp>
      <p:grpSp>
        <p:nvGrpSpPr>
          <p:cNvPr id="26" name="Group 25"/>
          <p:cNvGrpSpPr/>
          <p:nvPr/>
        </p:nvGrpSpPr>
        <p:grpSpPr>
          <a:xfrm>
            <a:off x="3856873" y="2953215"/>
            <a:ext cx="2645660" cy="400110"/>
            <a:chOff x="3856873" y="2953215"/>
            <a:chExt cx="2645660" cy="400110"/>
          </a:xfrm>
        </p:grpSpPr>
        <p:sp>
          <p:nvSpPr>
            <p:cNvPr id="42" name="Hexagon 41"/>
            <p:cNvSpPr/>
            <p:nvPr/>
          </p:nvSpPr>
          <p:spPr>
            <a:xfrm>
              <a:off x="3856873" y="2953215"/>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856873" y="2953215"/>
              <a:ext cx="2645660" cy="400110"/>
            </a:xfrm>
            <a:prstGeom prst="rect">
              <a:avLst/>
            </a:prstGeom>
            <a:noFill/>
          </p:spPr>
          <p:txBody>
            <a:bodyPr wrap="square" rtlCol="0">
              <a:spAutoFit/>
            </a:bodyPr>
            <a:lstStyle/>
            <a:p>
              <a:r>
                <a:rPr lang="en-US" sz="1000" dirty="0" smtClean="0"/>
                <a:t>IJKLMNOPQRSTUVWXYZABCDEFGHIJ</a:t>
              </a:r>
            </a:p>
            <a:p>
              <a:endParaRPr lang="en-US" sz="1000" dirty="0"/>
            </a:p>
          </p:txBody>
        </p:sp>
      </p:grpSp>
      <p:grpSp>
        <p:nvGrpSpPr>
          <p:cNvPr id="30" name="Group 29"/>
          <p:cNvGrpSpPr/>
          <p:nvPr/>
        </p:nvGrpSpPr>
        <p:grpSpPr>
          <a:xfrm>
            <a:off x="5578793" y="2505165"/>
            <a:ext cx="2645660" cy="400395"/>
            <a:chOff x="5578793" y="2505165"/>
            <a:chExt cx="2645660" cy="400395"/>
          </a:xfrm>
        </p:grpSpPr>
        <p:sp>
          <p:nvSpPr>
            <p:cNvPr id="11" name="Hexagon 10"/>
            <p:cNvSpPr/>
            <p:nvPr/>
          </p:nvSpPr>
          <p:spPr>
            <a:xfrm>
              <a:off x="5578793" y="2505165"/>
              <a:ext cx="2469304"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5578793" y="2505450"/>
              <a:ext cx="2645660" cy="400110"/>
            </a:xfrm>
            <a:prstGeom prst="rect">
              <a:avLst/>
            </a:prstGeom>
            <a:noFill/>
          </p:spPr>
          <p:txBody>
            <a:bodyPr wrap="square" rtlCol="0">
              <a:spAutoFit/>
            </a:bodyPr>
            <a:lstStyle/>
            <a:p>
              <a:r>
                <a:rPr lang="en-US" sz="1000" dirty="0" smtClean="0"/>
                <a:t>MNOPQRSTUVWXYZABCDEFGHIJKLMN</a:t>
              </a:r>
            </a:p>
            <a:p>
              <a:endParaRPr lang="en-US" sz="1000" dirty="0"/>
            </a:p>
          </p:txBody>
        </p:sp>
      </p:grpSp>
      <p:grpSp>
        <p:nvGrpSpPr>
          <p:cNvPr id="27" name="Group 26"/>
          <p:cNvGrpSpPr/>
          <p:nvPr/>
        </p:nvGrpSpPr>
        <p:grpSpPr>
          <a:xfrm>
            <a:off x="1211213" y="2705505"/>
            <a:ext cx="2645660" cy="400110"/>
            <a:chOff x="1211213" y="2705505"/>
            <a:chExt cx="2645660" cy="400110"/>
          </a:xfrm>
        </p:grpSpPr>
        <p:sp>
          <p:nvSpPr>
            <p:cNvPr id="10" name="Hexagon 9"/>
            <p:cNvSpPr/>
            <p:nvPr/>
          </p:nvSpPr>
          <p:spPr>
            <a:xfrm>
              <a:off x="1224499" y="2724615"/>
              <a:ext cx="2362200"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1211213" y="2705505"/>
              <a:ext cx="2645660" cy="400110"/>
            </a:xfrm>
            <a:prstGeom prst="rect">
              <a:avLst/>
            </a:prstGeom>
            <a:noFill/>
          </p:spPr>
          <p:txBody>
            <a:bodyPr wrap="square" rtlCol="0">
              <a:spAutoFit/>
            </a:bodyPr>
            <a:lstStyle/>
            <a:p>
              <a:r>
                <a:rPr lang="en-US" sz="1000" dirty="0" smtClean="0"/>
                <a:t>KLMNOPQRSTUVWXYZABCDEFGHIJKL</a:t>
              </a:r>
            </a:p>
            <a:p>
              <a:endParaRPr lang="en-US" sz="1000" dirty="0"/>
            </a:p>
          </p:txBody>
        </p:sp>
      </p:grpSp>
      <p:sp>
        <p:nvSpPr>
          <p:cNvPr id="46" name="TextBox 45"/>
          <p:cNvSpPr txBox="1"/>
          <p:nvPr/>
        </p:nvSpPr>
        <p:spPr>
          <a:xfrm>
            <a:off x="1432560" y="4893383"/>
            <a:ext cx="7406640" cy="553998"/>
          </a:xfrm>
          <a:prstGeom prst="rect">
            <a:avLst/>
          </a:prstGeom>
          <a:noFill/>
        </p:spPr>
        <p:txBody>
          <a:bodyPr wrap="square" rtlCol="0">
            <a:spAutoFit/>
          </a:bodyPr>
          <a:lstStyle/>
          <a:p>
            <a:pPr algn="ctr"/>
            <a:r>
              <a:rPr lang="en-US" sz="2000" dirty="0" smtClean="0">
                <a:solidFill>
                  <a:schemeClr val="accent3">
                    <a:lumMod val="75000"/>
                  </a:schemeClr>
                </a:solidFill>
              </a:rPr>
              <a:t>So what does this mean for finishing genomes?</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36"/>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nodeType="afterEffect">
                                  <p:stCondLst>
                                    <p:cond delay="30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30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90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900"/>
                                  </p:stCondLst>
                                  <p:childTnLst>
                                    <p:set>
                                      <p:cBhvr>
                                        <p:cTn id="31"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900"/>
                                  </p:stCondLst>
                                  <p:childTnLst>
                                    <p:set>
                                      <p:cBhvr>
                                        <p:cTn id="35"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1"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slide(fromBottom)">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46" grpId="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Circularly Permuted Genomes</a:t>
            </a:r>
            <a:endParaRPr lang="en-US" dirty="0"/>
          </a:p>
        </p:txBody>
      </p:sp>
      <p:sp>
        <p:nvSpPr>
          <p:cNvPr id="15" name="TextBox 14"/>
          <p:cNvSpPr txBox="1"/>
          <p:nvPr/>
        </p:nvSpPr>
        <p:spPr>
          <a:xfrm>
            <a:off x="1432560" y="1300639"/>
            <a:ext cx="7406640" cy="1354217"/>
          </a:xfrm>
          <a:prstGeom prst="rect">
            <a:avLst/>
          </a:prstGeom>
          <a:noFill/>
        </p:spPr>
        <p:txBody>
          <a:bodyPr wrap="square" rtlCol="0">
            <a:spAutoFit/>
          </a:bodyPr>
          <a:lstStyle/>
          <a:p>
            <a:r>
              <a:rPr lang="en-US" dirty="0" smtClean="0"/>
              <a:t>A phage with a circularly permuted genome will not have any defined ends.  No primers walks will result in the “glorious A” typical of physical ends.</a:t>
            </a:r>
          </a:p>
          <a:p>
            <a:r>
              <a:rPr lang="en-US" dirty="0" smtClean="0"/>
              <a:t>No clone/read build up at ends will occur.</a:t>
            </a:r>
          </a:p>
          <a:p>
            <a:r>
              <a:rPr lang="en-US" dirty="0" smtClean="0"/>
              <a:t>All reads will assemble into a large contig with sequence match at the “ends.”</a:t>
            </a:r>
          </a:p>
          <a:p>
            <a:endParaRPr lang="en-US" sz="1000" dirty="0"/>
          </a:p>
        </p:txBody>
      </p:sp>
      <p:grpSp>
        <p:nvGrpSpPr>
          <p:cNvPr id="30" name="Group 29"/>
          <p:cNvGrpSpPr/>
          <p:nvPr/>
        </p:nvGrpSpPr>
        <p:grpSpPr>
          <a:xfrm>
            <a:off x="1432560" y="3119811"/>
            <a:ext cx="7406640" cy="3241674"/>
            <a:chOff x="1432560" y="2568952"/>
            <a:chExt cx="7406640" cy="3241674"/>
          </a:xfrm>
        </p:grpSpPr>
        <p:grpSp>
          <p:nvGrpSpPr>
            <p:cNvPr id="26" name="Group 25"/>
            <p:cNvGrpSpPr/>
            <p:nvPr/>
          </p:nvGrpSpPr>
          <p:grpSpPr>
            <a:xfrm>
              <a:off x="1432560" y="2568952"/>
              <a:ext cx="7406640" cy="2164456"/>
              <a:chOff x="1432560" y="2960216"/>
              <a:chExt cx="7406640" cy="2164456"/>
            </a:xfrm>
          </p:grpSpPr>
          <p:pic>
            <p:nvPicPr>
              <p:cNvPr id="24" name="Picture 23" descr="Troll4 Assembly View.png"/>
              <p:cNvPicPr>
                <a:picLocks noChangeAspect="1"/>
              </p:cNvPicPr>
              <p:nvPr/>
            </p:nvPicPr>
            <p:blipFill>
              <a:blip r:embed="rId2"/>
              <a:stretch>
                <a:fillRect/>
              </a:stretch>
            </p:blipFill>
            <p:spPr>
              <a:xfrm>
                <a:off x="1432560" y="2960216"/>
                <a:ext cx="7406640" cy="2164456"/>
              </a:xfrm>
              <a:prstGeom prst="rect">
                <a:avLst/>
              </a:prstGeom>
            </p:spPr>
          </p:pic>
          <p:sp>
            <p:nvSpPr>
              <p:cNvPr id="25" name="TextBox 24"/>
              <p:cNvSpPr txBox="1"/>
              <p:nvPr/>
            </p:nvSpPr>
            <p:spPr>
              <a:xfrm>
                <a:off x="1432560" y="2960216"/>
                <a:ext cx="7406640" cy="523220"/>
              </a:xfrm>
              <a:prstGeom prst="rect">
                <a:avLst/>
              </a:prstGeom>
              <a:noFill/>
            </p:spPr>
            <p:txBody>
              <a:bodyPr wrap="square" rtlCol="0">
                <a:spAutoFit/>
              </a:bodyPr>
              <a:lstStyle/>
              <a:p>
                <a:pPr algn="ctr"/>
                <a:r>
                  <a:rPr lang="en-US" dirty="0" smtClean="0"/>
                  <a:t>Assembly View of a Finished, Circularly Permuted Phage (Troll4)</a:t>
                </a:r>
              </a:p>
              <a:p>
                <a:endParaRPr lang="en-US" sz="1000" dirty="0"/>
              </a:p>
            </p:txBody>
          </p:sp>
        </p:grpSp>
        <p:sp>
          <p:nvSpPr>
            <p:cNvPr id="27" name="TextBox 26"/>
            <p:cNvSpPr txBox="1"/>
            <p:nvPr/>
          </p:nvSpPr>
          <p:spPr>
            <a:xfrm>
              <a:off x="1432560" y="4733408"/>
              <a:ext cx="7406640" cy="1077218"/>
            </a:xfrm>
            <a:prstGeom prst="rect">
              <a:avLst/>
            </a:prstGeom>
            <a:noFill/>
          </p:spPr>
          <p:txBody>
            <a:bodyPr wrap="square" rtlCol="0">
              <a:spAutoFit/>
            </a:bodyPr>
            <a:lstStyle/>
            <a:p>
              <a:r>
                <a:rPr lang="en-US" dirty="0" smtClean="0"/>
                <a:t>Green lines are </a:t>
              </a:r>
              <a:r>
                <a:rPr lang="en-US" dirty="0" smtClean="0">
                  <a:solidFill>
                    <a:srgbClr val="00FF00"/>
                  </a:solidFill>
                </a:rPr>
                <a:t>clone</a:t>
              </a:r>
              <a:r>
                <a:rPr lang="en-US" dirty="0" smtClean="0"/>
                <a:t>/</a:t>
              </a:r>
              <a:r>
                <a:rPr lang="en-US" dirty="0" smtClean="0">
                  <a:solidFill>
                    <a:srgbClr val="008000"/>
                  </a:solidFill>
                </a:rPr>
                <a:t>read </a:t>
              </a:r>
              <a:r>
                <a:rPr lang="en-US" dirty="0" smtClean="0"/>
                <a:t>coverage depth.</a:t>
              </a:r>
            </a:p>
            <a:p>
              <a:r>
                <a:rPr lang="en-US" dirty="0" smtClean="0"/>
                <a:t>Purple lines show </a:t>
              </a:r>
              <a:r>
                <a:rPr lang="en-US" dirty="0" smtClean="0">
                  <a:solidFill>
                    <a:srgbClr val="660066"/>
                  </a:solidFill>
                </a:rPr>
                <a:t>paired reads </a:t>
              </a:r>
              <a:r>
                <a:rPr lang="en-US" dirty="0" smtClean="0"/>
                <a:t>(F/R) from clones across the ends.</a:t>
              </a:r>
            </a:p>
            <a:p>
              <a:r>
                <a:rPr lang="en-US" dirty="0" smtClean="0"/>
                <a:t>Orange line shows the location of </a:t>
              </a:r>
              <a:r>
                <a:rPr lang="en-US" dirty="0" smtClean="0">
                  <a:solidFill>
                    <a:schemeClr val="accent2"/>
                  </a:solidFill>
                </a:rPr>
                <a:t>sequence matches</a:t>
              </a:r>
              <a:r>
                <a:rPr lang="en-US" dirty="0" smtClean="0"/>
                <a:t>.</a:t>
              </a:r>
            </a:p>
            <a:p>
              <a:endParaRPr lang="en-US" sz="100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Circularly Permuted Genomes</a:t>
            </a:r>
            <a:endParaRPr lang="en-US" dirty="0"/>
          </a:p>
        </p:txBody>
      </p:sp>
      <p:sp>
        <p:nvSpPr>
          <p:cNvPr id="15" name="TextBox 14"/>
          <p:cNvSpPr txBox="1"/>
          <p:nvPr/>
        </p:nvSpPr>
        <p:spPr>
          <a:xfrm>
            <a:off x="1432560" y="1143000"/>
            <a:ext cx="7406640" cy="2185214"/>
          </a:xfrm>
          <a:prstGeom prst="rect">
            <a:avLst/>
          </a:prstGeom>
          <a:noFill/>
        </p:spPr>
        <p:txBody>
          <a:bodyPr wrap="square" rtlCol="0">
            <a:spAutoFit/>
          </a:bodyPr>
          <a:lstStyle/>
          <a:p>
            <a:r>
              <a:rPr lang="en-US" dirty="0" smtClean="0"/>
              <a:t>We can tell this phage is circularly permuted because there is strong clone and read coverage throughout, and overlap at the ends.  As long as we’ve checked for weak areas throughout the contig and verified the overlap as high enough quality, this phage is considered finished.</a:t>
            </a:r>
          </a:p>
          <a:p>
            <a:endParaRPr lang="en-US" dirty="0" smtClean="0"/>
          </a:p>
          <a:p>
            <a:r>
              <a:rPr lang="en-US" dirty="0" smtClean="0"/>
              <a:t>Keep in mind that the “ends” we see here are not real ends, only an artifact of consed, which cannot show DNA in a circle and so chooses a breaking point.</a:t>
            </a:r>
          </a:p>
          <a:p>
            <a:endParaRPr lang="en-US" sz="1000" dirty="0"/>
          </a:p>
        </p:txBody>
      </p:sp>
      <p:grpSp>
        <p:nvGrpSpPr>
          <p:cNvPr id="3" name="Group 29"/>
          <p:cNvGrpSpPr/>
          <p:nvPr/>
        </p:nvGrpSpPr>
        <p:grpSpPr>
          <a:xfrm>
            <a:off x="1432560" y="3119811"/>
            <a:ext cx="7406640" cy="3241674"/>
            <a:chOff x="1432560" y="2568952"/>
            <a:chExt cx="7406640" cy="3241674"/>
          </a:xfrm>
        </p:grpSpPr>
        <p:grpSp>
          <p:nvGrpSpPr>
            <p:cNvPr id="4" name="Group 25"/>
            <p:cNvGrpSpPr/>
            <p:nvPr/>
          </p:nvGrpSpPr>
          <p:grpSpPr>
            <a:xfrm>
              <a:off x="1432560" y="2568952"/>
              <a:ext cx="7406640" cy="2164456"/>
              <a:chOff x="1432560" y="2960216"/>
              <a:chExt cx="7406640" cy="2164456"/>
            </a:xfrm>
          </p:grpSpPr>
          <p:pic>
            <p:nvPicPr>
              <p:cNvPr id="24" name="Picture 23" descr="Troll4 Assembly View.png"/>
              <p:cNvPicPr>
                <a:picLocks noChangeAspect="1"/>
              </p:cNvPicPr>
              <p:nvPr/>
            </p:nvPicPr>
            <p:blipFill>
              <a:blip r:embed="rId2"/>
              <a:stretch>
                <a:fillRect/>
              </a:stretch>
            </p:blipFill>
            <p:spPr>
              <a:xfrm>
                <a:off x="1432560" y="2960216"/>
                <a:ext cx="7406640" cy="2164456"/>
              </a:xfrm>
              <a:prstGeom prst="rect">
                <a:avLst/>
              </a:prstGeom>
            </p:spPr>
          </p:pic>
          <p:sp>
            <p:nvSpPr>
              <p:cNvPr id="25" name="TextBox 24"/>
              <p:cNvSpPr txBox="1"/>
              <p:nvPr/>
            </p:nvSpPr>
            <p:spPr>
              <a:xfrm>
                <a:off x="1432560" y="2960216"/>
                <a:ext cx="7406640" cy="523220"/>
              </a:xfrm>
              <a:prstGeom prst="rect">
                <a:avLst/>
              </a:prstGeom>
              <a:noFill/>
            </p:spPr>
            <p:txBody>
              <a:bodyPr wrap="square" rtlCol="0">
                <a:spAutoFit/>
              </a:bodyPr>
              <a:lstStyle/>
              <a:p>
                <a:pPr algn="ctr"/>
                <a:r>
                  <a:rPr lang="en-US" dirty="0" smtClean="0"/>
                  <a:t>Assembly View of a Finished, Circularly Permuted Phage (Troll4)</a:t>
                </a:r>
              </a:p>
              <a:p>
                <a:endParaRPr lang="en-US" sz="1000" dirty="0"/>
              </a:p>
            </p:txBody>
          </p:sp>
        </p:grpSp>
        <p:sp>
          <p:nvSpPr>
            <p:cNvPr id="27" name="TextBox 26"/>
            <p:cNvSpPr txBox="1"/>
            <p:nvPr/>
          </p:nvSpPr>
          <p:spPr>
            <a:xfrm>
              <a:off x="1432560" y="4733408"/>
              <a:ext cx="7406640" cy="1077218"/>
            </a:xfrm>
            <a:prstGeom prst="rect">
              <a:avLst/>
            </a:prstGeom>
            <a:noFill/>
          </p:spPr>
          <p:txBody>
            <a:bodyPr wrap="square" rtlCol="0">
              <a:spAutoFit/>
            </a:bodyPr>
            <a:lstStyle/>
            <a:p>
              <a:r>
                <a:rPr lang="en-US" dirty="0" smtClean="0"/>
                <a:t>Green lines are </a:t>
              </a:r>
              <a:r>
                <a:rPr lang="en-US" dirty="0" smtClean="0">
                  <a:solidFill>
                    <a:srgbClr val="00FF00"/>
                  </a:solidFill>
                </a:rPr>
                <a:t>clone</a:t>
              </a:r>
              <a:r>
                <a:rPr lang="en-US" dirty="0" smtClean="0"/>
                <a:t>/</a:t>
              </a:r>
              <a:r>
                <a:rPr lang="en-US" dirty="0" smtClean="0">
                  <a:solidFill>
                    <a:srgbClr val="008000"/>
                  </a:solidFill>
                </a:rPr>
                <a:t>read </a:t>
              </a:r>
              <a:r>
                <a:rPr lang="en-US" dirty="0" smtClean="0"/>
                <a:t>coverage depth.</a:t>
              </a:r>
            </a:p>
            <a:p>
              <a:r>
                <a:rPr lang="en-US" dirty="0" smtClean="0"/>
                <a:t>Purple lines show </a:t>
              </a:r>
              <a:r>
                <a:rPr lang="en-US" dirty="0" smtClean="0">
                  <a:solidFill>
                    <a:srgbClr val="660066"/>
                  </a:solidFill>
                </a:rPr>
                <a:t>paired reads </a:t>
              </a:r>
              <a:r>
                <a:rPr lang="en-US" dirty="0" smtClean="0"/>
                <a:t>(F/R) from clones across the ends.</a:t>
              </a:r>
            </a:p>
            <a:p>
              <a:r>
                <a:rPr lang="en-US" dirty="0" smtClean="0"/>
                <a:t>Orange line shows the location of </a:t>
              </a:r>
              <a:r>
                <a:rPr lang="en-US" dirty="0" smtClean="0">
                  <a:solidFill>
                    <a:schemeClr val="accent2"/>
                  </a:solidFill>
                </a:rPr>
                <a:t>sequence matches</a:t>
              </a:r>
              <a:r>
                <a:rPr lang="en-US" dirty="0" smtClean="0"/>
                <a:t>.</a:t>
              </a:r>
            </a:p>
            <a:p>
              <a:endParaRPr lang="en-US" sz="1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3" name="Subtitle 2"/>
          <p:cNvSpPr>
            <a:spLocks noGrp="1"/>
          </p:cNvSpPr>
          <p:nvPr>
            <p:ph type="subTitle" idx="1"/>
          </p:nvPr>
        </p:nvSpPr>
        <p:spPr>
          <a:xfrm>
            <a:off x="1432560" y="3521787"/>
            <a:ext cx="7406640" cy="1382386"/>
          </a:xfrm>
        </p:spPr>
        <p:txBody>
          <a:bodyPr>
            <a:normAutofit/>
          </a:bodyPr>
          <a:lstStyle/>
          <a:p>
            <a:r>
              <a:rPr lang="en-US" sz="2000" dirty="0" smtClean="0"/>
              <a:t>These phages have “physical ends,” meaning the left end and right end of each particle is the same, unlike circularly permuted phages.</a:t>
            </a:r>
          </a:p>
        </p:txBody>
      </p:sp>
      <p:grpSp>
        <p:nvGrpSpPr>
          <p:cNvPr id="10" name="Group 9"/>
          <p:cNvGrpSpPr/>
          <p:nvPr/>
        </p:nvGrpSpPr>
        <p:grpSpPr>
          <a:xfrm>
            <a:off x="2548213" y="2477731"/>
            <a:ext cx="2645660" cy="400110"/>
            <a:chOff x="1632921" y="2677786"/>
            <a:chExt cx="2645660" cy="400110"/>
          </a:xfrm>
        </p:grpSpPr>
        <p:sp>
          <p:nvSpPr>
            <p:cNvPr id="8" name="Hexagon 7"/>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11" name="Group 10"/>
          <p:cNvGrpSpPr/>
          <p:nvPr/>
        </p:nvGrpSpPr>
        <p:grpSpPr>
          <a:xfrm>
            <a:off x="1968927" y="2877841"/>
            <a:ext cx="2645660" cy="400110"/>
            <a:chOff x="1632921" y="2677786"/>
            <a:chExt cx="2645660" cy="400110"/>
          </a:xfrm>
        </p:grpSpPr>
        <p:sp>
          <p:nvSpPr>
            <p:cNvPr id="14" name="Hexagon 13"/>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16" name="Group 15"/>
          <p:cNvGrpSpPr/>
          <p:nvPr/>
        </p:nvGrpSpPr>
        <p:grpSpPr>
          <a:xfrm>
            <a:off x="5004017" y="2934931"/>
            <a:ext cx="2645660" cy="400110"/>
            <a:chOff x="1632921" y="2677786"/>
            <a:chExt cx="2645660" cy="400110"/>
          </a:xfrm>
        </p:grpSpPr>
        <p:sp>
          <p:nvSpPr>
            <p:cNvPr id="17" name="Hexagon 16"/>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19" name="Group 18"/>
          <p:cNvGrpSpPr/>
          <p:nvPr/>
        </p:nvGrpSpPr>
        <p:grpSpPr>
          <a:xfrm>
            <a:off x="5411555" y="2506276"/>
            <a:ext cx="2645660" cy="400110"/>
            <a:chOff x="1632921" y="2677786"/>
            <a:chExt cx="2645660" cy="400110"/>
          </a:xfrm>
        </p:grpSpPr>
        <p:sp>
          <p:nvSpPr>
            <p:cNvPr id="20" name="Hexagon 19"/>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22" name="Group 21"/>
          <p:cNvGrpSpPr/>
          <p:nvPr/>
        </p:nvGrpSpPr>
        <p:grpSpPr>
          <a:xfrm>
            <a:off x="3752049" y="2088673"/>
            <a:ext cx="2645660" cy="400110"/>
            <a:chOff x="1632921" y="2677786"/>
            <a:chExt cx="2645660" cy="400110"/>
          </a:xfrm>
        </p:grpSpPr>
        <p:sp>
          <p:nvSpPr>
            <p:cNvPr id="23" name="Hexagon 22"/>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sp>
        <p:nvSpPr>
          <p:cNvPr id="25" name="Subtitle 2"/>
          <p:cNvSpPr txBox="1">
            <a:spLocks/>
          </p:cNvSpPr>
          <p:nvPr/>
        </p:nvSpPr>
        <p:spPr>
          <a:xfrm>
            <a:off x="1584960" y="1447800"/>
            <a:ext cx="7406640" cy="1382386"/>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smtClean="0">
                <a:ln>
                  <a:noFill/>
                </a:ln>
                <a:solidFill>
                  <a:schemeClr val="tx2">
                    <a:shade val="30000"/>
                    <a:satMod val="150000"/>
                  </a:schemeClr>
                </a:solidFill>
                <a:effectLst/>
                <a:uLnTx/>
                <a:uFillTx/>
                <a:latin typeface="+mn-lt"/>
                <a:ea typeface="+mn-ea"/>
                <a:cs typeface="+mn-cs"/>
              </a:rPr>
              <a:t>Some phages package their DNA differently.  In these phages, the DNA molecule that is packaged always has the same start and end positions:</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4893383"/>
            <a:ext cx="7406640" cy="553998"/>
          </a:xfrm>
          <a:prstGeom prst="rect">
            <a:avLst/>
          </a:prstGeom>
          <a:noFill/>
        </p:spPr>
        <p:txBody>
          <a:bodyPr wrap="square" rtlCol="0">
            <a:spAutoFit/>
          </a:bodyPr>
          <a:lstStyle/>
          <a:p>
            <a:pPr algn="ctr"/>
            <a:r>
              <a:rPr lang="en-US" sz="2000" dirty="0" smtClean="0">
                <a:solidFill>
                  <a:schemeClr val="accent3">
                    <a:lumMod val="75000"/>
                  </a:schemeClr>
                </a:solidFill>
              </a:rPr>
              <a:t>So what does this mean for finishing genomes?</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lide(fromBottom)">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3335041"/>
            <a:ext cx="7406640" cy="1382386"/>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In sequencing data, physical ends can be identified in two basic ways:</a:t>
            </a:r>
          </a:p>
          <a:p>
            <a:pPr marL="457200" marR="0" lvl="0" indent="0" algn="l" defTabSz="914400" rtl="0" eaLnBrk="1" fontAlgn="auto" latinLnBrk="0" hangingPunct="1">
              <a:lnSpc>
                <a:spcPct val="100000"/>
              </a:lnSpc>
              <a:spcBef>
                <a:spcPts val="600"/>
              </a:spcBef>
              <a:spcAft>
                <a:spcPts val="0"/>
              </a:spcAft>
              <a:buClr>
                <a:schemeClr val="tx1"/>
              </a:buClr>
              <a:buSzPct val="80000"/>
              <a:buFont typeface="Wingdings" charset="2"/>
              <a:buChar char="Ø"/>
              <a:tabLst/>
              <a:defRPr/>
            </a:pPr>
            <a:r>
              <a:rPr lang="en-US" sz="1600" dirty="0" smtClean="0">
                <a:solidFill>
                  <a:schemeClr val="tx2">
                    <a:shade val="30000"/>
                    <a:satMod val="150000"/>
                  </a:schemeClr>
                </a:solidFill>
              </a:rPr>
              <a:t> A build-up of clones/reads with identical start positions.</a:t>
            </a:r>
          </a:p>
          <a:p>
            <a:pPr marL="457200" marR="0" lvl="0" indent="0" algn="l" defTabSz="914400" rtl="0" eaLnBrk="1" fontAlgn="auto" latinLnBrk="0" hangingPunct="1">
              <a:lnSpc>
                <a:spcPct val="100000"/>
              </a:lnSpc>
              <a:spcBef>
                <a:spcPts val="600"/>
              </a:spcBef>
              <a:spcAft>
                <a:spcPts val="0"/>
              </a:spcAft>
              <a:buClr>
                <a:schemeClr val="tx1"/>
              </a:buClr>
              <a:buSzPct val="80000"/>
              <a:buFont typeface="Wingdings" charset="2"/>
              <a:buChar char="Ø"/>
              <a:tabLst/>
              <a:defRPr/>
            </a:pPr>
            <a:r>
              <a:rPr kumimoji="0" lang="en-US" sz="1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Primer</a:t>
            </a:r>
            <a:r>
              <a:rPr kumimoji="0" lang="en-US" sz="1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walks into the end that terminate in a “glorious A” (an artificial, strong base added to physical ends by sequencing polymerase)</a:t>
            </a:r>
            <a:r>
              <a:rPr lang="en-US" sz="2000" dirty="0">
                <a:solidFill>
                  <a:schemeClr val="tx2">
                    <a:shade val="30000"/>
                    <a:satMod val="150000"/>
                  </a:schemeClr>
                </a:solidFill>
              </a:rPr>
              <a:t>.</a:t>
            </a:r>
            <a:endParaRPr kumimoji="0" lang="en-US" sz="1600" b="0" i="0" u="none" strike="noStrike" kern="1200" cap="none" spc="0" normalizeH="0" baseline="0" noProof="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4893383"/>
            <a:ext cx="7406640" cy="553998"/>
          </a:xfrm>
          <a:prstGeom prst="rect">
            <a:avLst/>
          </a:prstGeom>
          <a:noFill/>
        </p:spPr>
        <p:txBody>
          <a:bodyPr wrap="square" rtlCol="0">
            <a:spAutoFit/>
          </a:bodyPr>
          <a:lstStyle/>
          <a:p>
            <a:pPr algn="ctr"/>
            <a:r>
              <a:rPr lang="en-US" sz="2000" dirty="0" smtClean="0">
                <a:solidFill>
                  <a:schemeClr val="accent3">
                    <a:lumMod val="75000"/>
                  </a:schemeClr>
                </a:solidFill>
              </a:rPr>
              <a:t>Let’s see what each method looks like in raw data form…</a:t>
            </a:r>
          </a:p>
          <a:p>
            <a:endParaRPr lang="en-US" sz="1000" dirty="0"/>
          </a:p>
        </p:txBody>
      </p:sp>
      <p:grpSp>
        <p:nvGrpSpPr>
          <p:cNvPr id="27" name="Group 26"/>
          <p:cNvGrpSpPr/>
          <p:nvPr/>
        </p:nvGrpSpPr>
        <p:grpSpPr>
          <a:xfrm>
            <a:off x="2548213" y="2477731"/>
            <a:ext cx="2645660" cy="400110"/>
            <a:chOff x="1632921" y="2677786"/>
            <a:chExt cx="2645660" cy="400110"/>
          </a:xfrm>
        </p:grpSpPr>
        <p:sp>
          <p:nvSpPr>
            <p:cNvPr id="28" name="Hexagon 27"/>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30" name="Group 29"/>
          <p:cNvGrpSpPr/>
          <p:nvPr/>
        </p:nvGrpSpPr>
        <p:grpSpPr>
          <a:xfrm>
            <a:off x="1968927" y="2877841"/>
            <a:ext cx="2645660" cy="400110"/>
            <a:chOff x="1632921" y="2677786"/>
            <a:chExt cx="2645660" cy="400110"/>
          </a:xfrm>
        </p:grpSpPr>
        <p:sp>
          <p:nvSpPr>
            <p:cNvPr id="31" name="Hexagon 30"/>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33" name="Group 32"/>
          <p:cNvGrpSpPr/>
          <p:nvPr/>
        </p:nvGrpSpPr>
        <p:grpSpPr>
          <a:xfrm>
            <a:off x="5004017" y="2934931"/>
            <a:ext cx="2645660" cy="400110"/>
            <a:chOff x="1632921" y="2677786"/>
            <a:chExt cx="2645660" cy="400110"/>
          </a:xfrm>
        </p:grpSpPr>
        <p:sp>
          <p:nvSpPr>
            <p:cNvPr id="34" name="Hexagon 33"/>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36" name="Group 35"/>
          <p:cNvGrpSpPr/>
          <p:nvPr/>
        </p:nvGrpSpPr>
        <p:grpSpPr>
          <a:xfrm>
            <a:off x="5411555" y="2506276"/>
            <a:ext cx="2645660" cy="400110"/>
            <a:chOff x="1632921" y="2677786"/>
            <a:chExt cx="2645660" cy="400110"/>
          </a:xfrm>
        </p:grpSpPr>
        <p:sp>
          <p:nvSpPr>
            <p:cNvPr id="37" name="Hexagon 36"/>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grpSp>
        <p:nvGrpSpPr>
          <p:cNvPr id="39" name="Group 38"/>
          <p:cNvGrpSpPr/>
          <p:nvPr/>
        </p:nvGrpSpPr>
        <p:grpSpPr>
          <a:xfrm>
            <a:off x="3752049" y="2088673"/>
            <a:ext cx="2645660" cy="400110"/>
            <a:chOff x="1632921" y="2677786"/>
            <a:chExt cx="2645660" cy="400110"/>
          </a:xfrm>
        </p:grpSpPr>
        <p:sp>
          <p:nvSpPr>
            <p:cNvPr id="40" name="Hexagon 39"/>
            <p:cNvSpPr/>
            <p:nvPr/>
          </p:nvSpPr>
          <p:spPr>
            <a:xfrm>
              <a:off x="1632921" y="2706331"/>
              <a:ext cx="2238122" cy="2286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632921" y="2677786"/>
              <a:ext cx="2645660" cy="400110"/>
            </a:xfrm>
            <a:prstGeom prst="rect">
              <a:avLst/>
            </a:prstGeom>
            <a:noFill/>
          </p:spPr>
          <p:txBody>
            <a:bodyPr wrap="square" rtlCol="0">
              <a:spAutoFit/>
            </a:bodyPr>
            <a:lstStyle/>
            <a:p>
              <a:r>
                <a:rPr lang="en-US" sz="1000" dirty="0" smtClean="0"/>
                <a:t>ABCDEFGHIJKLMNOPQRSTUVWXYZ</a:t>
              </a:r>
            </a:p>
            <a:p>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dissolve">
                                      <p:cBhvr>
                                        <p:cTn id="11" dur="500"/>
                                        <p:tgtEl>
                                          <p:spTgt spid="2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dissolve">
                                      <p:cBhvr>
                                        <p:cTn id="15" dur="500"/>
                                        <p:tgtEl>
                                          <p:spTgt spid="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lide(fromBottom)">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lstStyle/>
          <a:p>
            <a:r>
              <a:rPr lang="en-US" dirty="0" smtClean="0"/>
              <a:t>Physical Ends</a:t>
            </a:r>
            <a:endParaRPr lang="en-US" dirty="0"/>
          </a:p>
        </p:txBody>
      </p:sp>
      <p:sp>
        <p:nvSpPr>
          <p:cNvPr id="25" name="Subtitle 2"/>
          <p:cNvSpPr txBox="1">
            <a:spLocks/>
          </p:cNvSpPr>
          <p:nvPr/>
        </p:nvSpPr>
        <p:spPr>
          <a:xfrm>
            <a:off x="1584960" y="1201178"/>
            <a:ext cx="7406640" cy="512605"/>
          </a:xfrm>
          <a:prstGeom prst="rect">
            <a:avLst/>
          </a:prstGeom>
        </p:spPr>
        <p:txBody>
          <a:bodyPr tIns="0">
            <a:normAutofit/>
          </a:bodyPr>
          <a:lstStyle/>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Finding a potential</a:t>
            </a: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physical end from a build-up of clones.</a:t>
            </a:r>
            <a:r>
              <a:rPr lang="en-US" sz="2000" dirty="0" smtClean="0">
                <a:solidFill>
                  <a:schemeClr val="tx2">
                    <a:shade val="30000"/>
                    <a:satMod val="150000"/>
                  </a:schemeClr>
                </a:solidFill>
              </a:rPr>
              <a:t>	</a:t>
            </a:r>
            <a:endParaRPr kumimoji="0" lang="en-US"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6" name="TextBox 25"/>
          <p:cNvSpPr txBox="1"/>
          <p:nvPr/>
        </p:nvSpPr>
        <p:spPr>
          <a:xfrm>
            <a:off x="1432560" y="5852874"/>
            <a:ext cx="7406640" cy="584776"/>
          </a:xfrm>
          <a:prstGeom prst="rect">
            <a:avLst/>
          </a:prstGeom>
          <a:noFill/>
        </p:spPr>
        <p:txBody>
          <a:bodyPr wrap="square" rtlCol="0">
            <a:spAutoFit/>
          </a:bodyPr>
          <a:lstStyle/>
          <a:p>
            <a:pPr algn="ctr"/>
            <a:r>
              <a:rPr lang="en-US" sz="1600" dirty="0" smtClean="0">
                <a:solidFill>
                  <a:schemeClr val="accent3">
                    <a:lumMod val="75000"/>
                  </a:schemeClr>
                </a:solidFill>
              </a:rPr>
              <a:t>Note that </a:t>
            </a:r>
            <a:r>
              <a:rPr lang="en-US" sz="1600" i="1" dirty="0" smtClean="0">
                <a:solidFill>
                  <a:schemeClr val="accent3">
                    <a:lumMod val="75000"/>
                  </a:schemeClr>
                </a:solidFill>
              </a:rPr>
              <a:t>many </a:t>
            </a:r>
            <a:r>
              <a:rPr lang="en-US" sz="1600" dirty="0" smtClean="0">
                <a:solidFill>
                  <a:schemeClr val="accent3">
                    <a:lumMod val="75000"/>
                  </a:schemeClr>
                </a:solidFill>
              </a:rPr>
              <a:t>clones start having high quality (Q&gt;20) sequence from almost the exact same base.  This would be extremely unlikely by chance, so this is likely a physical end.</a:t>
            </a:r>
            <a:endParaRPr lang="en-US" sz="1600" dirty="0"/>
          </a:p>
        </p:txBody>
      </p:sp>
      <p:pic>
        <p:nvPicPr>
          <p:cNvPr id="20" name="Picture 19" descr="Giles End Buildup.png"/>
          <p:cNvPicPr>
            <a:picLocks noChangeAspect="1"/>
          </p:cNvPicPr>
          <p:nvPr/>
        </p:nvPicPr>
        <p:blipFill>
          <a:blip r:embed="rId2"/>
          <a:stretch>
            <a:fillRect/>
          </a:stretch>
        </p:blipFill>
        <p:spPr>
          <a:xfrm>
            <a:off x="1432560" y="1713783"/>
            <a:ext cx="5968323" cy="4028475"/>
          </a:xfrm>
          <a:prstGeom prst="rect">
            <a:avLst/>
          </a:prstGeom>
        </p:spPr>
      </p:pic>
      <p:sp>
        <p:nvSpPr>
          <p:cNvPr id="21" name="TextBox 20"/>
          <p:cNvSpPr txBox="1"/>
          <p:nvPr/>
        </p:nvSpPr>
        <p:spPr>
          <a:xfrm>
            <a:off x="7573780" y="2218737"/>
            <a:ext cx="1265420" cy="1384995"/>
          </a:xfrm>
          <a:prstGeom prst="rect">
            <a:avLst/>
          </a:prstGeom>
          <a:noFill/>
        </p:spPr>
        <p:txBody>
          <a:bodyPr wrap="square" rtlCol="0">
            <a:spAutoFit/>
          </a:bodyPr>
          <a:lstStyle/>
          <a:p>
            <a:r>
              <a:rPr lang="en-US" sz="1400" dirty="0" smtClean="0"/>
              <a:t>A screenshot of the </a:t>
            </a:r>
            <a:r>
              <a:rPr lang="en-US" sz="1400" dirty="0"/>
              <a:t>A</a:t>
            </a:r>
            <a:r>
              <a:rPr lang="en-US" sz="1400" dirty="0" smtClean="0"/>
              <a:t>ligned Reads view from consed, from the phage Giles.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lide(fromBottom)">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3144</TotalTime>
  <Words>2647</Words>
  <Application>Microsoft Macintosh PowerPoint</Application>
  <PresentationFormat>On-screen Show (4:3)</PresentationFormat>
  <Paragraphs>223</Paragraphs>
  <Slides>28</Slides>
  <Notes>1</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Solstice</vt:lpstr>
      <vt:lpstr>Finishing Phage Genomes</vt:lpstr>
      <vt:lpstr>Circularly Permuted Genomes</vt:lpstr>
      <vt:lpstr>Circularly Permuted Genomes</vt:lpstr>
      <vt:lpstr>Circularly Permuted Genomes</vt:lpstr>
      <vt:lpstr>Circularly Permuted Genomes</vt:lpstr>
      <vt:lpstr>Circularly Permuted Genomes</vt:lpstr>
      <vt:lpstr>Physical Ends</vt:lpstr>
      <vt:lpstr>Physical Ends</vt:lpstr>
      <vt:lpstr>Physical Ends</vt:lpstr>
      <vt:lpstr>Physical Ends</vt:lpstr>
      <vt:lpstr>Physical Ends</vt:lpstr>
      <vt:lpstr>Physical Ends</vt:lpstr>
      <vt:lpstr>Physical Ends</vt:lpstr>
      <vt:lpstr>Physical Ends</vt:lpstr>
      <vt:lpstr>Physical Ends</vt:lpstr>
      <vt:lpstr>3’ Overhangs</vt:lpstr>
      <vt:lpstr>3’ Overhangs</vt:lpstr>
      <vt:lpstr>Terminally Repetitive Genomes</vt:lpstr>
      <vt:lpstr>Terminally Repetitive Genomes</vt:lpstr>
      <vt:lpstr>Terminally Repetitive Genomes</vt:lpstr>
      <vt:lpstr>Terminally Repetitive Genomes</vt:lpstr>
      <vt:lpstr>Terminally Repetitive Genomes</vt:lpstr>
      <vt:lpstr>Terminally Repetitive Genomes</vt:lpstr>
      <vt:lpstr>Terminally Repetitive Genomes</vt:lpstr>
      <vt:lpstr>DNA Nicks</vt:lpstr>
      <vt:lpstr>DNA Nicks</vt:lpstr>
      <vt:lpstr>DNA Nicks</vt:lpstr>
      <vt:lpstr>DNA Nicks</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PghBact Institute</dc:creator>
  <cp:lastModifiedBy>PghBact Institute</cp:lastModifiedBy>
  <cp:revision>250</cp:revision>
  <dcterms:created xsi:type="dcterms:W3CDTF">2010-12-21T15:33:03Z</dcterms:created>
  <dcterms:modified xsi:type="dcterms:W3CDTF">2010-12-21T15:34:43Z</dcterms:modified>
</cp:coreProperties>
</file>