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1"/>
    <p:sldMasterId id="2147483672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83" r:id="rId12"/>
    <p:sldId id="266" r:id="rId13"/>
    <p:sldId id="267" r:id="rId14"/>
    <p:sldId id="284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30" y="-17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3c431aff9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g23c431aff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3e12483340_1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55" y="1143000"/>
            <a:ext cx="5485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g23e12483340_1_1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Secondary Annotator Notes: Check each piece of evidence provided and confirm whether your interpretation supports that of the primary annotator: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#1 Name: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#2 Name: </a:t>
            </a:r>
            <a:endParaRPr/>
          </a:p>
        </p:txBody>
      </p:sp>
      <p:sp>
        <p:nvSpPr>
          <p:cNvPr id="288" name="Google Shape;288;g23e12483340_1_1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3c431aff9a_0_8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g23c431aff9a_0_8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Secondary Annotator Notes: Check each piece of evidence provided and confirm whether your interpretation supports that of the primary annotator: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#1 Name: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#2 Name: </a:t>
            </a:r>
            <a:endParaRPr/>
          </a:p>
        </p:txBody>
      </p:sp>
      <p:sp>
        <p:nvSpPr>
          <p:cNvPr id="360" name="Google Shape;360;g23c431aff9a_0_8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3c431aff9a_0_9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g23c431aff9a_0_9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Secondary Annotator Notes: Check each piece of evidence provided and confirm whether your interpretation supports that of the primary annotator: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#1 Name: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#2 Name: </a:t>
            </a:r>
            <a:endParaRPr/>
          </a:p>
        </p:txBody>
      </p:sp>
      <p:sp>
        <p:nvSpPr>
          <p:cNvPr id="385" name="Google Shape;385;g23c431aff9a_0_9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3e12483340_1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55" y="1143000"/>
            <a:ext cx="5485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g23e12483340_1_2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Secondary Annotator Notes: Check each piece of evidence provided and confirm whether your interpretation supports that of the primary annotator: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#1 Name: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#2 Name: </a:t>
            </a:r>
            <a:endParaRPr/>
          </a:p>
        </p:txBody>
      </p:sp>
      <p:sp>
        <p:nvSpPr>
          <p:cNvPr id="357" name="Google Shape;357;g23e12483340_1_2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3c431aff9a_0_1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g23c431aff9a_0_1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Secondary Annotator Notes: Check each piece of evidence provided and confirm whether your interpretation supports that of the primary annotator: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#1 Name: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#2 Name: </a:t>
            </a:r>
            <a:endParaRPr/>
          </a:p>
        </p:txBody>
      </p:sp>
      <p:sp>
        <p:nvSpPr>
          <p:cNvPr id="434" name="Google Shape;434;g23c431aff9a_0_11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3c431aff9a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g23c431aff9a_0_12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Secondary Annotator Notes: Check each piece of evidence provided and confirm whether your interpretation supports that of the primary annotator: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#1 Name: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#2 Name: </a:t>
            </a:r>
            <a:endParaRPr/>
          </a:p>
        </p:txBody>
      </p:sp>
      <p:sp>
        <p:nvSpPr>
          <p:cNvPr id="458" name="Google Shape;458;g23c431aff9a_0_12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3c431aff9a_0_1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g23c431aff9a_0_13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Secondary Annotator Notes: Check each piece of evidence provided and confirm whether your interpretation supports that of the primary annotator: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#1 Name: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#2 Name: </a:t>
            </a:r>
            <a:endParaRPr/>
          </a:p>
        </p:txBody>
      </p:sp>
      <p:sp>
        <p:nvSpPr>
          <p:cNvPr id="483" name="Google Shape;483;g23c431aff9a_0_13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3c431aff9a_0_1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Google Shape;508;g23c431aff9a_0_14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Secondary Annotator Notes: Check each piece of evidence provided and confirm whether your interpretation supports that of the primary annotator: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#1 Name: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#2 Name: </a:t>
            </a:r>
            <a:endParaRPr/>
          </a:p>
        </p:txBody>
      </p:sp>
      <p:sp>
        <p:nvSpPr>
          <p:cNvPr id="509" name="Google Shape;509;g23c431aff9a_0_14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3c431aff9a_0_1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3" name="Google Shape;533;g23c431aff9a_0_15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Secondary Annotator Notes: Check each piece of evidence provided and confirm whether your interpretation supports that of the primary annotator: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#1 Name: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#2 Name: </a:t>
            </a:r>
            <a:endParaRPr/>
          </a:p>
        </p:txBody>
      </p:sp>
      <p:sp>
        <p:nvSpPr>
          <p:cNvPr id="534" name="Google Shape;534;g23c431aff9a_0_15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3c431aff9a_0_1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8" name="Google Shape;558;g23c431aff9a_0_16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Secondary Annotator Notes: Check each piece of evidence provided and confirm whether your interpretation supports that of the primary annotator: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#1 Name: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#2 Name: </a:t>
            </a:r>
            <a:endParaRPr/>
          </a:p>
        </p:txBody>
      </p:sp>
      <p:sp>
        <p:nvSpPr>
          <p:cNvPr id="559" name="Google Shape;559;g23c431aff9a_0_16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3c431aff9a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g23c431aff9a_0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Secondary Annotator Notes: Check each piece of evidence provided and confirm whether your interpretation supports that of the primary annotator: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#1 Name: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#2 Name: </a:t>
            </a:r>
            <a:endParaRPr/>
          </a:p>
        </p:txBody>
      </p:sp>
      <p:sp>
        <p:nvSpPr>
          <p:cNvPr id="140" name="Google Shape;140;g23c431aff9a_0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3c431aff9a_0_16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4" name="Google Shape;584;g23c431aff9a_0_16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Secondary Annotator Notes: Check each piece of evidence provided and confirm whether your interpretation supports that of the primary annotator: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#1 Name: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#2 Name: </a:t>
            </a:r>
            <a:endParaRPr/>
          </a:p>
        </p:txBody>
      </p:sp>
      <p:sp>
        <p:nvSpPr>
          <p:cNvPr id="585" name="Google Shape;585;g23c431aff9a_0_16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23c431aff9a_0_1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9" name="Google Shape;609;g23c431aff9a_0_17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Secondary Annotator Notes: Check each piece of evidence provided and confirm whether your interpretation supports that of the primary annotator: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#1 Name: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#2 Name: </a:t>
            </a:r>
            <a:endParaRPr/>
          </a:p>
        </p:txBody>
      </p:sp>
      <p:sp>
        <p:nvSpPr>
          <p:cNvPr id="610" name="Google Shape;610;g23c431aff9a_0_17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23c431aff9a_0_1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5" name="Google Shape;635;g23c431aff9a_0_18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1200"/>
              <a:t>Secondary Annotator Notes: Check each piece of evidence provided and confirm whether your interpretation supports that of the primary annotator: </a:t>
            </a: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200"/>
              <a:t>Secondary Annotator #1 Name: </a:t>
            </a: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200"/>
              <a:t>Secondary Annotator #2 Name: </a:t>
            </a:r>
            <a:endParaRPr sz="1200"/>
          </a:p>
        </p:txBody>
      </p:sp>
      <p:sp>
        <p:nvSpPr>
          <p:cNvPr id="636" name="Google Shape;636;g23c431aff9a_0_18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23c431aff9a_0_19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9" name="Google Shape;659;g23c431aff9a_0_19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Secondary Annotator Notes: Check each piece of evidence provided and confirm whether your interpretation supports that of the primary annotator: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#1 Name: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#2 Name: </a:t>
            </a:r>
            <a:endParaRPr/>
          </a:p>
        </p:txBody>
      </p:sp>
      <p:sp>
        <p:nvSpPr>
          <p:cNvPr id="660" name="Google Shape;660;g23c431aff9a_0_19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23c431aff9a_0_20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4" name="Google Shape;684;g23c431aff9a_0_20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Secondary Annotator Notes: Check each piece of evidence provided and confirm whether your interpretation supports that of the primary annotator: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#1 Name: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#2 Name: </a:t>
            </a:r>
            <a:endParaRPr/>
          </a:p>
        </p:txBody>
      </p:sp>
      <p:sp>
        <p:nvSpPr>
          <p:cNvPr id="685" name="Google Shape;685;g23c431aff9a_0_20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23c431aff9a_0_2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9" name="Google Shape;709;g23c431aff9a_0_2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Secondary Annotator Notes: Check each piece of evidence provided and confirm whether your interpretation supports that of the primary annotator: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#1 Name: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#2 Name: </a:t>
            </a:r>
            <a:endParaRPr/>
          </a:p>
        </p:txBody>
      </p:sp>
      <p:sp>
        <p:nvSpPr>
          <p:cNvPr id="710" name="Google Shape;710;g23c431aff9a_0_21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23e12483340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0" name="Google Shape;710;g23e12483340_1_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Secondary Annotator Notes: Check each piece of evidence provided and confirm whether your interpretation supports that of the primary annotator: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#1 Name: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#2 Name: </a:t>
            </a:r>
            <a:endParaRPr/>
          </a:p>
        </p:txBody>
      </p:sp>
      <p:sp>
        <p:nvSpPr>
          <p:cNvPr id="711" name="Google Shape;711;g23e12483340_1_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3c431aff9a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g23c431aff9a_0_1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Secondary Annotator Notes: Check each piece of evidence provided and confirm whether your interpretation supports that of the primary annotator: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#1 Name: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#2 Name: </a:t>
            </a:r>
            <a:endParaRPr/>
          </a:p>
        </p:txBody>
      </p:sp>
      <p:sp>
        <p:nvSpPr>
          <p:cNvPr id="163" name="Google Shape;163;g23c431aff9a_0_1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3c431aff9a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23c431aff9a_0_2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Secondary Annotator Notes: Check each piece of evidence provided and confirm whether your interpretation supports that of the primary annotator: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#1 Name: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#2 Name: </a:t>
            </a:r>
            <a:endParaRPr/>
          </a:p>
        </p:txBody>
      </p:sp>
      <p:sp>
        <p:nvSpPr>
          <p:cNvPr id="188" name="Google Shape;188;g23c431aff9a_0_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3c431aff9a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g23c431aff9a_0_3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Secondary Annotator Notes: Check each piece of evidence provided and confirm whether your interpretation supports that of the primary annotator: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#1 Name: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#2 Name: </a:t>
            </a:r>
            <a:endParaRPr/>
          </a:p>
        </p:txBody>
      </p:sp>
      <p:sp>
        <p:nvSpPr>
          <p:cNvPr id="212" name="Google Shape;212;g23c431aff9a_0_3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3c431aff9a_0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23c431aff9a_0_4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Secondary Annotator Notes: Check each piece of evidence provided and confirm whether your interpretation supports that of the primary annotator: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#1 Name: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#2 Name: </a:t>
            </a:r>
            <a:endParaRPr/>
          </a:p>
        </p:txBody>
      </p:sp>
      <p:sp>
        <p:nvSpPr>
          <p:cNvPr id="236" name="Google Shape;236;g23c431aff9a_0_4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3c431aff9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g23c431aff9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Secondary Annotator Notes: Check each piece of evidence provided and confirm whether your interpretation supports that of the primary annotator: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#1 Name: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#2 Name: </a:t>
            </a:r>
            <a:endParaRPr/>
          </a:p>
        </p:txBody>
      </p:sp>
      <p:sp>
        <p:nvSpPr>
          <p:cNvPr id="261" name="Google Shape;261;g23c431aff9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3c431aff9a_0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g23c431aff9a_0_5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Secondary Annotator Notes: Check each piece of evidence provided and confirm whether your interpretation supports that of the primary annotator: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#1 Name: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#2 Name: </a:t>
            </a:r>
            <a:endParaRPr/>
          </a:p>
        </p:txBody>
      </p:sp>
      <p:sp>
        <p:nvSpPr>
          <p:cNvPr id="286" name="Google Shape;286;g23c431aff9a_0_5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3c431aff9a_0_6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g23c431aff9a_0_6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Secondary Annotator Notes: Check each piece of evidence provided and confirm whether your interpretation supports that of the primary annotator: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#1 Name: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Secondary Annotator #2 Name: </a:t>
            </a:r>
            <a:endParaRPr/>
          </a:p>
        </p:txBody>
      </p:sp>
      <p:sp>
        <p:nvSpPr>
          <p:cNvPr id="310" name="Google Shape;310;g23c431aff9a_0_6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>
            <a:lvl1pPr marL="457200" lvl="0" indent="-2540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1pPr>
            <a:lvl2pPr marL="914400" lvl="1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2pPr>
            <a:lvl3pPr marL="1371600" lvl="2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3pPr>
            <a:lvl4pPr marL="1828800" lvl="3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4pPr>
            <a:lvl5pPr marL="2286000" lvl="4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5pPr>
            <a:lvl6pPr marL="2743200" lvl="5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6pPr>
            <a:lvl7pPr marL="3200400" lvl="6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7pPr>
            <a:lvl8pPr marL="3657600" lvl="7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8pPr>
            <a:lvl9pPr marL="4114800" lvl="8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sz="3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sz="3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sz="3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sz="3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sz="3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sz="3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sz="3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sz="3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sz="3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sz="3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sz="3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sz="3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sz="3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sz="3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sz="3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sz="3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sz="3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sz="3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>
            <a:lvl1pPr marL="457200" lvl="0" indent="-2540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1pPr>
            <a:lvl2pPr marL="914400" lvl="1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2pPr>
            <a:lvl3pPr marL="1371600" lvl="2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3pPr>
            <a:lvl4pPr marL="1828800" lvl="3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4pPr>
            <a:lvl5pPr marL="2286000" lvl="4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5pPr>
            <a:lvl6pPr marL="2743200" lvl="5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6pPr>
            <a:lvl7pPr marL="3200400" lvl="6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7pPr>
            <a:lvl8pPr marL="3657600" lvl="7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8pPr>
            <a:lvl9pPr marL="4114800" lvl="8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>
            <a:lvl1pPr marL="457200" lvl="0" indent="-2540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1pPr>
            <a:lvl2pPr marL="914400" lvl="1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2pPr>
            <a:lvl3pPr marL="1371600" lvl="2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3pPr>
            <a:lvl4pPr marL="1828800" lvl="3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4pPr>
            <a:lvl5pPr marL="2286000" lvl="4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5pPr>
            <a:lvl6pPr marL="2743200" lvl="5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6pPr>
            <a:lvl7pPr marL="3200400" lvl="6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7pPr>
            <a:lvl8pPr marL="3657600" lvl="7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8pPr>
            <a:lvl9pPr marL="4114800" lvl="8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>
            <a:lvl1pPr marL="457200" lvl="0" indent="-2540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1pPr>
            <a:lvl2pPr marL="914400" lvl="1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2pPr>
            <a:lvl3pPr marL="1371600" lvl="2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3pPr>
            <a:lvl4pPr marL="1828800" lvl="3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4pPr>
            <a:lvl5pPr marL="2286000" lvl="4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5pPr>
            <a:lvl6pPr marL="2743200" lvl="5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6pPr>
            <a:lvl7pPr marL="3200400" lvl="6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7pPr>
            <a:lvl8pPr marL="3657600" lvl="7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8pPr>
            <a:lvl9pPr marL="4114800" lvl="8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>
            <a:lvl1pPr marL="457200" lvl="0" indent="-2540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1pPr>
            <a:lvl2pPr marL="914400" lvl="1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2pPr>
            <a:lvl3pPr marL="1371600" lvl="2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3pPr>
            <a:lvl4pPr marL="1828800" lvl="3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4pPr>
            <a:lvl5pPr marL="2286000" lvl="4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5pPr>
            <a:lvl6pPr marL="2743200" lvl="5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6pPr>
            <a:lvl7pPr marL="3200400" lvl="6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7pPr>
            <a:lvl8pPr marL="3657600" lvl="7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8pPr>
            <a:lvl9pPr marL="4114800" lvl="8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>
            <a:lvl1pPr marL="457200" lvl="0" indent="-2540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1pPr>
            <a:lvl2pPr marL="914400" lvl="1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2pPr>
            <a:lvl3pPr marL="1371600" lvl="2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3pPr>
            <a:lvl4pPr marL="1828800" lvl="3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4pPr>
            <a:lvl5pPr marL="2286000" lvl="4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5pPr>
            <a:lvl6pPr marL="2743200" lvl="5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6pPr>
            <a:lvl7pPr marL="3200400" lvl="6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7pPr>
            <a:lvl8pPr marL="3657600" lvl="7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8pPr>
            <a:lvl9pPr marL="4114800" lvl="8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23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>
            <a:lvl1pPr marL="457200" lvl="0" indent="-3746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1pPr>
            <a:lvl2pPr marL="91440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23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>
            <a:lvl1pPr marL="457200" lvl="0" indent="-2540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1pPr>
            <a:lvl2pPr marL="914400" lvl="1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2pPr>
            <a:lvl3pPr marL="1371600" lvl="2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3pPr>
            <a:lvl4pPr marL="1828800" lvl="3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4pPr>
            <a:lvl5pPr marL="2286000" lvl="4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5pPr>
            <a:lvl6pPr marL="2743200" lvl="5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6pPr>
            <a:lvl7pPr marL="3200400" lvl="6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7pPr>
            <a:lvl8pPr marL="3657600" lvl="7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8pPr>
            <a:lvl9pPr marL="4114800" lvl="8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>
            <a:lvl1pPr marL="457200" lvl="0" indent="-2540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1pPr>
            <a:lvl2pPr marL="914400" lvl="1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2pPr>
            <a:lvl3pPr marL="1371600" lvl="2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3pPr>
            <a:lvl4pPr marL="1828800" lvl="3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4pPr>
            <a:lvl5pPr marL="2286000" lvl="4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5pPr>
            <a:lvl6pPr marL="2743200" lvl="5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6pPr>
            <a:lvl7pPr marL="3200400" lvl="6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7pPr>
            <a:lvl8pPr marL="3657600" lvl="7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8pPr>
            <a:lvl9pPr marL="4114800" lvl="8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hyperlink" Target="https://docs.google.com/spreadsheets/d/1FNcTlsU41iI1U8Jq0Yd-YqwJDUa089AInNnULL-K9hE/edit#gid=0" TargetMode="External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3" Type="http://schemas.openxmlformats.org/officeDocument/2006/relationships/hyperlink" Target="https://docs.google.com/spreadsheets/d/1FNcTlsU41iI1U8Jq0Yd-YqwJDUa089AInNnULL-K9hE/edit#gid=0" TargetMode="External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FNcTlsU41iI1U8Jq0Yd-YqwJDUa089AInNnULL-K9hE/edit#gid=0" TargetMode="External"/><Relationship Id="rId7" Type="http://schemas.openxmlformats.org/officeDocument/2006/relationships/image" Target="../media/image1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18" Type="http://schemas.openxmlformats.org/officeDocument/2006/relationships/image" Target="../media/image146.png"/><Relationship Id="rId3" Type="http://schemas.openxmlformats.org/officeDocument/2006/relationships/hyperlink" Target="https://docs.google.com/spreadsheets/d/1FNcTlsU41iI1U8Jq0Yd-YqwJDUa089AInNnULL-K9hE/edit#gid=0" TargetMode="External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17" Type="http://schemas.openxmlformats.org/officeDocument/2006/relationships/image" Target="../media/image14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44.png"/><Relationship Id="rId20" Type="http://schemas.openxmlformats.org/officeDocument/2006/relationships/image" Target="../media/image1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5" Type="http://schemas.openxmlformats.org/officeDocument/2006/relationships/image" Target="../media/image143.png"/><Relationship Id="rId10" Type="http://schemas.openxmlformats.org/officeDocument/2006/relationships/image" Target="../media/image138.png"/><Relationship Id="rId19" Type="http://schemas.openxmlformats.org/officeDocument/2006/relationships/image" Target="../media/image147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8.png"/><Relationship Id="rId3" Type="http://schemas.openxmlformats.org/officeDocument/2006/relationships/hyperlink" Target="https://docs.google.com/spreadsheets/d/1FNcTlsU41iI1U8Jq0Yd-YqwJDUa089AInNnULL-K9hE/edit#gid=0" TargetMode="External"/><Relationship Id="rId7" Type="http://schemas.openxmlformats.org/officeDocument/2006/relationships/image" Target="../media/image152.png"/><Relationship Id="rId12" Type="http://schemas.openxmlformats.org/officeDocument/2006/relationships/image" Target="../media/image1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0" Type="http://schemas.openxmlformats.org/officeDocument/2006/relationships/image" Target="../media/image155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Relationship Id="rId14" Type="http://schemas.openxmlformats.org/officeDocument/2006/relationships/image" Target="../media/image1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7.png"/><Relationship Id="rId3" Type="http://schemas.openxmlformats.org/officeDocument/2006/relationships/hyperlink" Target="https://docs.google.com/spreadsheets/d/1FNcTlsU41iI1U8Jq0Yd-YqwJDUa089AInNnULL-K9hE/edit#gid=0" TargetMode="External"/><Relationship Id="rId7" Type="http://schemas.openxmlformats.org/officeDocument/2006/relationships/image" Target="../media/image155.png"/><Relationship Id="rId12" Type="http://schemas.openxmlformats.org/officeDocument/2006/relationships/image" Target="../media/image166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7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2.png"/><Relationship Id="rId11" Type="http://schemas.openxmlformats.org/officeDocument/2006/relationships/image" Target="../media/image165.png"/><Relationship Id="rId5" Type="http://schemas.openxmlformats.org/officeDocument/2006/relationships/image" Target="../media/image161.png"/><Relationship Id="rId15" Type="http://schemas.openxmlformats.org/officeDocument/2006/relationships/image" Target="../media/image169.png"/><Relationship Id="rId10" Type="http://schemas.openxmlformats.org/officeDocument/2006/relationships/image" Target="../media/image164.png"/><Relationship Id="rId4" Type="http://schemas.openxmlformats.org/officeDocument/2006/relationships/image" Target="../media/image160.png"/><Relationship Id="rId9" Type="http://schemas.openxmlformats.org/officeDocument/2006/relationships/image" Target="../media/image163.png"/><Relationship Id="rId14" Type="http://schemas.openxmlformats.org/officeDocument/2006/relationships/image" Target="../media/image1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80.png"/><Relationship Id="rId3" Type="http://schemas.openxmlformats.org/officeDocument/2006/relationships/hyperlink" Target="https://docs.google.com/spreadsheets/d/1FNcTlsU41iI1U8Jq0Yd-YqwJDUa089AInNnULL-K9hE/edit#gid=0" TargetMode="External"/><Relationship Id="rId7" Type="http://schemas.openxmlformats.org/officeDocument/2006/relationships/image" Target="../media/image174.png"/><Relationship Id="rId12" Type="http://schemas.openxmlformats.org/officeDocument/2006/relationships/image" Target="../media/image179.png"/><Relationship Id="rId17" Type="http://schemas.openxmlformats.org/officeDocument/2006/relationships/image" Target="../media/image18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8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3.png"/><Relationship Id="rId11" Type="http://schemas.openxmlformats.org/officeDocument/2006/relationships/image" Target="../media/image178.png"/><Relationship Id="rId5" Type="http://schemas.openxmlformats.org/officeDocument/2006/relationships/image" Target="../media/image172.png"/><Relationship Id="rId15" Type="http://schemas.openxmlformats.org/officeDocument/2006/relationships/image" Target="../media/image182.png"/><Relationship Id="rId10" Type="http://schemas.openxmlformats.org/officeDocument/2006/relationships/image" Target="../media/image177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Relationship Id="rId14" Type="http://schemas.openxmlformats.org/officeDocument/2006/relationships/image" Target="../media/image18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94.png"/><Relationship Id="rId3" Type="http://schemas.openxmlformats.org/officeDocument/2006/relationships/hyperlink" Target="https://docs.google.com/spreadsheets/d/1FNcTlsU41iI1U8Jq0Yd-YqwJDUa089AInNnULL-K9hE/edit#gid=0" TargetMode="External"/><Relationship Id="rId7" Type="http://schemas.openxmlformats.org/officeDocument/2006/relationships/image" Target="../media/image188.png"/><Relationship Id="rId12" Type="http://schemas.openxmlformats.org/officeDocument/2006/relationships/image" Target="../media/image19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9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7.png"/><Relationship Id="rId11" Type="http://schemas.openxmlformats.org/officeDocument/2006/relationships/image" Target="../media/image192.png"/><Relationship Id="rId5" Type="http://schemas.openxmlformats.org/officeDocument/2006/relationships/image" Target="../media/image186.png"/><Relationship Id="rId15" Type="http://schemas.openxmlformats.org/officeDocument/2006/relationships/image" Target="../media/image196.png"/><Relationship Id="rId10" Type="http://schemas.openxmlformats.org/officeDocument/2006/relationships/image" Target="../media/image191.png"/><Relationship Id="rId4" Type="http://schemas.openxmlformats.org/officeDocument/2006/relationships/image" Target="../media/image185.png"/><Relationship Id="rId9" Type="http://schemas.openxmlformats.org/officeDocument/2006/relationships/image" Target="../media/image190.png"/><Relationship Id="rId14" Type="http://schemas.openxmlformats.org/officeDocument/2006/relationships/image" Target="../media/image19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13" Type="http://schemas.openxmlformats.org/officeDocument/2006/relationships/image" Target="../media/image207.png"/><Relationship Id="rId3" Type="http://schemas.openxmlformats.org/officeDocument/2006/relationships/hyperlink" Target="https://docs.google.com/spreadsheets/d/1FNcTlsU41iI1U8Jq0Yd-YqwJDUa089AInNnULL-K9hE/edit#gid=0" TargetMode="External"/><Relationship Id="rId7" Type="http://schemas.openxmlformats.org/officeDocument/2006/relationships/image" Target="../media/image201.png"/><Relationship Id="rId12" Type="http://schemas.openxmlformats.org/officeDocument/2006/relationships/image" Target="../media/image20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0.png"/><Relationship Id="rId11" Type="http://schemas.openxmlformats.org/officeDocument/2006/relationships/image" Target="../media/image205.png"/><Relationship Id="rId5" Type="http://schemas.openxmlformats.org/officeDocument/2006/relationships/image" Target="../media/image199.png"/><Relationship Id="rId15" Type="http://schemas.openxmlformats.org/officeDocument/2006/relationships/image" Target="../media/image209.png"/><Relationship Id="rId10" Type="http://schemas.openxmlformats.org/officeDocument/2006/relationships/image" Target="../media/image204.png"/><Relationship Id="rId4" Type="http://schemas.openxmlformats.org/officeDocument/2006/relationships/image" Target="../media/image198.png"/><Relationship Id="rId9" Type="http://schemas.openxmlformats.org/officeDocument/2006/relationships/image" Target="../media/image203.png"/><Relationship Id="rId14" Type="http://schemas.openxmlformats.org/officeDocument/2006/relationships/image" Target="../media/image20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13" Type="http://schemas.openxmlformats.org/officeDocument/2006/relationships/image" Target="../media/image219.png"/><Relationship Id="rId3" Type="http://schemas.openxmlformats.org/officeDocument/2006/relationships/hyperlink" Target="https://docs.google.com/spreadsheets/d/1FNcTlsU41iI1U8Jq0Yd-YqwJDUa089AInNnULL-K9hE/edit#gid=0" TargetMode="External"/><Relationship Id="rId7" Type="http://schemas.openxmlformats.org/officeDocument/2006/relationships/image" Target="../media/image213.png"/><Relationship Id="rId12" Type="http://schemas.openxmlformats.org/officeDocument/2006/relationships/image" Target="../media/image2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2.png"/><Relationship Id="rId11" Type="http://schemas.openxmlformats.org/officeDocument/2006/relationships/image" Target="../media/image217.png"/><Relationship Id="rId5" Type="http://schemas.openxmlformats.org/officeDocument/2006/relationships/image" Target="../media/image211.png"/><Relationship Id="rId10" Type="http://schemas.openxmlformats.org/officeDocument/2006/relationships/image" Target="../media/image216.png"/><Relationship Id="rId4" Type="http://schemas.openxmlformats.org/officeDocument/2006/relationships/image" Target="../media/image210.png"/><Relationship Id="rId9" Type="http://schemas.openxmlformats.org/officeDocument/2006/relationships/image" Target="../media/image2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hyperlink" Target="https://docs.google.com/spreadsheets/d/1FNcTlsU41iI1U8Jq0Yd-YqwJDUa089AInNnULL-K9hE/edit#gid=0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13" Type="http://schemas.openxmlformats.org/officeDocument/2006/relationships/image" Target="../media/image229.png"/><Relationship Id="rId3" Type="http://schemas.openxmlformats.org/officeDocument/2006/relationships/hyperlink" Target="https://docs.google.com/spreadsheets/d/1FNcTlsU41iI1U8Jq0Yd-YqwJDUa089AInNnULL-K9hE/edit#gid=0" TargetMode="External"/><Relationship Id="rId7" Type="http://schemas.openxmlformats.org/officeDocument/2006/relationships/image" Target="../media/image223.png"/><Relationship Id="rId12" Type="http://schemas.openxmlformats.org/officeDocument/2006/relationships/image" Target="../media/image2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2.png"/><Relationship Id="rId11" Type="http://schemas.openxmlformats.org/officeDocument/2006/relationships/image" Target="../media/image227.png"/><Relationship Id="rId5" Type="http://schemas.openxmlformats.org/officeDocument/2006/relationships/image" Target="../media/image221.png"/><Relationship Id="rId15" Type="http://schemas.openxmlformats.org/officeDocument/2006/relationships/image" Target="../media/image231.png"/><Relationship Id="rId10" Type="http://schemas.openxmlformats.org/officeDocument/2006/relationships/image" Target="../media/image226.png"/><Relationship Id="rId4" Type="http://schemas.openxmlformats.org/officeDocument/2006/relationships/image" Target="../media/image220.png"/><Relationship Id="rId9" Type="http://schemas.openxmlformats.org/officeDocument/2006/relationships/image" Target="../media/image225.png"/><Relationship Id="rId14" Type="http://schemas.openxmlformats.org/officeDocument/2006/relationships/image" Target="../media/image2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13" Type="http://schemas.openxmlformats.org/officeDocument/2006/relationships/image" Target="../media/image241.png"/><Relationship Id="rId3" Type="http://schemas.openxmlformats.org/officeDocument/2006/relationships/hyperlink" Target="https://docs.google.com/spreadsheets/d/1FNcTlsU41iI1U8Jq0Yd-YqwJDUa089AInNnULL-K9hE/edit#gid=0" TargetMode="External"/><Relationship Id="rId7" Type="http://schemas.openxmlformats.org/officeDocument/2006/relationships/image" Target="../media/image235.png"/><Relationship Id="rId12" Type="http://schemas.openxmlformats.org/officeDocument/2006/relationships/image" Target="../media/image2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4.png"/><Relationship Id="rId11" Type="http://schemas.openxmlformats.org/officeDocument/2006/relationships/image" Target="../media/image239.png"/><Relationship Id="rId5" Type="http://schemas.openxmlformats.org/officeDocument/2006/relationships/image" Target="../media/image233.png"/><Relationship Id="rId10" Type="http://schemas.openxmlformats.org/officeDocument/2006/relationships/image" Target="../media/image238.png"/><Relationship Id="rId4" Type="http://schemas.openxmlformats.org/officeDocument/2006/relationships/image" Target="../media/image232.png"/><Relationship Id="rId9" Type="http://schemas.openxmlformats.org/officeDocument/2006/relationships/image" Target="../media/image2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3" Type="http://schemas.openxmlformats.org/officeDocument/2006/relationships/hyperlink" Target="https://docs.google.com/spreadsheets/d/1FNcTlsU41iI1U8Jq0Yd-YqwJDUa089AInNnULL-K9hE/edit#gid=0" TargetMode="External"/><Relationship Id="rId7" Type="http://schemas.openxmlformats.org/officeDocument/2006/relationships/image" Target="../media/image245.png"/><Relationship Id="rId12" Type="http://schemas.openxmlformats.org/officeDocument/2006/relationships/image" Target="../media/image2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4.png"/><Relationship Id="rId11" Type="http://schemas.openxmlformats.org/officeDocument/2006/relationships/image" Target="../media/image249.png"/><Relationship Id="rId5" Type="http://schemas.openxmlformats.org/officeDocument/2006/relationships/image" Target="../media/image243.png"/><Relationship Id="rId10" Type="http://schemas.openxmlformats.org/officeDocument/2006/relationships/image" Target="../media/image248.png"/><Relationship Id="rId4" Type="http://schemas.openxmlformats.org/officeDocument/2006/relationships/image" Target="../media/image242.png"/><Relationship Id="rId9" Type="http://schemas.openxmlformats.org/officeDocument/2006/relationships/image" Target="../media/image2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13" Type="http://schemas.openxmlformats.org/officeDocument/2006/relationships/image" Target="../media/image260.png"/><Relationship Id="rId3" Type="http://schemas.openxmlformats.org/officeDocument/2006/relationships/hyperlink" Target="https://docs.google.com/spreadsheets/d/1FNcTlsU41iI1U8Jq0Yd-YqwJDUa089AInNnULL-K9hE/edit#gid=0" TargetMode="External"/><Relationship Id="rId7" Type="http://schemas.openxmlformats.org/officeDocument/2006/relationships/image" Target="../media/image254.png"/><Relationship Id="rId12" Type="http://schemas.openxmlformats.org/officeDocument/2006/relationships/image" Target="../media/image2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3.png"/><Relationship Id="rId11" Type="http://schemas.openxmlformats.org/officeDocument/2006/relationships/image" Target="../media/image258.png"/><Relationship Id="rId5" Type="http://schemas.openxmlformats.org/officeDocument/2006/relationships/image" Target="../media/image252.png"/><Relationship Id="rId10" Type="http://schemas.openxmlformats.org/officeDocument/2006/relationships/image" Target="../media/image257.png"/><Relationship Id="rId4" Type="http://schemas.openxmlformats.org/officeDocument/2006/relationships/image" Target="../media/image251.png"/><Relationship Id="rId9" Type="http://schemas.openxmlformats.org/officeDocument/2006/relationships/image" Target="../media/image2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3" Type="http://schemas.openxmlformats.org/officeDocument/2006/relationships/hyperlink" Target="https://docs.google.com/spreadsheets/d/1FNcTlsU41iI1U8Jq0Yd-YqwJDUa089AInNnULL-K9hE/edit#gid=0" TargetMode="External"/><Relationship Id="rId7" Type="http://schemas.openxmlformats.org/officeDocument/2006/relationships/image" Target="../media/image264.png"/><Relationship Id="rId12" Type="http://schemas.openxmlformats.org/officeDocument/2006/relationships/image" Target="../media/image2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3.png"/><Relationship Id="rId11" Type="http://schemas.openxmlformats.org/officeDocument/2006/relationships/image" Target="../media/image268.png"/><Relationship Id="rId5" Type="http://schemas.openxmlformats.org/officeDocument/2006/relationships/image" Target="../media/image262.png"/><Relationship Id="rId10" Type="http://schemas.openxmlformats.org/officeDocument/2006/relationships/image" Target="../media/image267.png"/><Relationship Id="rId4" Type="http://schemas.openxmlformats.org/officeDocument/2006/relationships/image" Target="../media/image261.png"/><Relationship Id="rId9" Type="http://schemas.openxmlformats.org/officeDocument/2006/relationships/image" Target="../media/image2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13" Type="http://schemas.openxmlformats.org/officeDocument/2006/relationships/image" Target="../media/image279.png"/><Relationship Id="rId3" Type="http://schemas.openxmlformats.org/officeDocument/2006/relationships/hyperlink" Target="https://docs.google.com/spreadsheets/d/1FNcTlsU41iI1U8Jq0Yd-YqwJDUa089AInNnULL-K9hE/edit#gid=0" TargetMode="External"/><Relationship Id="rId7" Type="http://schemas.openxmlformats.org/officeDocument/2006/relationships/image" Target="../media/image273.png"/><Relationship Id="rId12" Type="http://schemas.openxmlformats.org/officeDocument/2006/relationships/image" Target="../media/image278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28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2.png"/><Relationship Id="rId11" Type="http://schemas.openxmlformats.org/officeDocument/2006/relationships/image" Target="../media/image277.png"/><Relationship Id="rId5" Type="http://schemas.openxmlformats.org/officeDocument/2006/relationships/image" Target="../media/image271.png"/><Relationship Id="rId15" Type="http://schemas.openxmlformats.org/officeDocument/2006/relationships/image" Target="../media/image281.png"/><Relationship Id="rId10" Type="http://schemas.openxmlformats.org/officeDocument/2006/relationships/image" Target="../media/image276.png"/><Relationship Id="rId4" Type="http://schemas.openxmlformats.org/officeDocument/2006/relationships/image" Target="../media/image270.png"/><Relationship Id="rId9" Type="http://schemas.openxmlformats.org/officeDocument/2006/relationships/image" Target="../media/image275.png"/><Relationship Id="rId14" Type="http://schemas.openxmlformats.org/officeDocument/2006/relationships/image" Target="../media/image2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13" Type="http://schemas.openxmlformats.org/officeDocument/2006/relationships/image" Target="../media/image292.png"/><Relationship Id="rId18" Type="http://schemas.openxmlformats.org/officeDocument/2006/relationships/image" Target="../media/image297.png"/><Relationship Id="rId3" Type="http://schemas.openxmlformats.org/officeDocument/2006/relationships/hyperlink" Target="https://docs.google.com/spreadsheets/d/1FNcTlsU41iI1U8Jq0Yd-YqwJDUa089AInNnULL-K9hE/edit#gid=0" TargetMode="External"/><Relationship Id="rId7" Type="http://schemas.openxmlformats.org/officeDocument/2006/relationships/image" Target="../media/image286.png"/><Relationship Id="rId12" Type="http://schemas.openxmlformats.org/officeDocument/2006/relationships/image" Target="../media/image291.png"/><Relationship Id="rId17" Type="http://schemas.openxmlformats.org/officeDocument/2006/relationships/image" Target="../media/image296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29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5.png"/><Relationship Id="rId11" Type="http://schemas.openxmlformats.org/officeDocument/2006/relationships/image" Target="../media/image290.png"/><Relationship Id="rId5" Type="http://schemas.openxmlformats.org/officeDocument/2006/relationships/image" Target="../media/image284.png"/><Relationship Id="rId15" Type="http://schemas.openxmlformats.org/officeDocument/2006/relationships/image" Target="../media/image294.png"/><Relationship Id="rId10" Type="http://schemas.openxmlformats.org/officeDocument/2006/relationships/image" Target="../media/image289.png"/><Relationship Id="rId4" Type="http://schemas.openxmlformats.org/officeDocument/2006/relationships/image" Target="../media/image283.png"/><Relationship Id="rId9" Type="http://schemas.openxmlformats.org/officeDocument/2006/relationships/image" Target="../media/image288.png"/><Relationship Id="rId14" Type="http://schemas.openxmlformats.org/officeDocument/2006/relationships/image" Target="../media/image2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hyperlink" Target="https://docs.google.com/spreadsheets/d/1FNcTlsU41iI1U8Jq0Yd-YqwJDUa089AInNnULL-K9hE/edit#gid=0" TargetMode="Externa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hyperlink" Target="https://docs.google.com/spreadsheets/d/1FNcTlsU41iI1U8Jq0Yd-YqwJDUa089AInNnULL-K9hE/edit#gid=0" TargetMode="Externa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hyperlink" Target="https://docs.google.com/spreadsheets/d/1FNcTlsU41iI1U8Jq0Yd-YqwJDUa089AInNnULL-K9hE/edit#gid=0" TargetMode="Externa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hyperlink" Target="https://docs.google.com/spreadsheets/d/1FNcTlsU41iI1U8Jq0Yd-YqwJDUa089AInNnULL-K9hE/edit#gid=0" TargetMode="Externa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hyperlink" Target="https://docs.google.com/spreadsheets/d/1FNcTlsU41iI1U8Jq0Yd-YqwJDUa089AInNnULL-K9hE/edit#gid=0" TargetMode="External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hyperlink" Target="https://docs.google.com/spreadsheets/d/1FNcTlsU41iI1U8Jq0Yd-YqwJDUa089AInNnULL-K9hE/edit#gid=0" TargetMode="External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hyperlink" Target="https://docs.google.com/spreadsheets/d/1FNcTlsU41iI1U8Jq0Yd-YqwJDUa089AInNnULL-K9hE/edit#gid=0" TargetMode="External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>
            <a:spLocks noGrp="1"/>
          </p:cNvSpPr>
          <p:nvPr>
            <p:ph type="ctrTitle"/>
          </p:nvPr>
        </p:nvSpPr>
        <p:spPr>
          <a:xfrm>
            <a:off x="710100" y="754601"/>
            <a:ext cx="7723800" cy="14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dirty="0"/>
              <a:t>Baine Genome Annotation</a:t>
            </a:r>
            <a:endParaRPr sz="3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315300" y="2423250"/>
            <a:ext cx="85920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fontScale="250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8823"/>
              <a:buNone/>
            </a:pPr>
            <a:endParaRPr sz="8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" sz="2000" b="1"/>
              <a:t>Gene # 9</a:t>
            </a:r>
            <a:r>
              <a:rPr lang="en" sz="2000"/>
              <a:t>	 Start:</a:t>
            </a:r>
            <a:r>
              <a:rPr lang="en" sz="2000">
                <a:solidFill>
                  <a:srgbClr val="0000FF"/>
                </a:solidFill>
              </a:rPr>
              <a:t> 6586</a:t>
            </a:r>
            <a:r>
              <a:rPr lang="en" sz="2000"/>
              <a:t>	Stop: </a:t>
            </a:r>
            <a:r>
              <a:rPr lang="en" sz="2000">
                <a:solidFill>
                  <a:srgbClr val="0000FF"/>
                </a:solidFill>
              </a:rPr>
              <a:t>6969</a:t>
            </a:r>
            <a:r>
              <a:rPr lang="en" sz="2000"/>
              <a:t>		</a:t>
            </a:r>
            <a:r>
              <a:rPr lang="en" sz="2000">
                <a:solidFill>
                  <a:srgbClr val="0000FF"/>
                </a:solidFill>
              </a:rPr>
              <a:t>Forward</a:t>
            </a:r>
            <a:br>
              <a:rPr lang="en" sz="2000"/>
            </a:br>
            <a:r>
              <a:rPr lang="en" sz="1300"/>
              <a:t>*</a:t>
            </a:r>
            <a:r>
              <a:rPr lang="en" sz="1500"/>
              <a:t>Highlight start if changed from original call*</a:t>
            </a:r>
            <a:endParaRPr sz="2000"/>
          </a:p>
        </p:txBody>
      </p:sp>
      <p:sp>
        <p:nvSpPr>
          <p:cNvPr id="291" name="Google Shape;291;p23"/>
          <p:cNvSpPr txBox="1">
            <a:spLocks noGrp="1"/>
          </p:cNvSpPr>
          <p:nvPr>
            <p:ph type="body" idx="1"/>
          </p:nvPr>
        </p:nvSpPr>
        <p:spPr>
          <a:xfrm>
            <a:off x="0" y="595727"/>
            <a:ext cx="29355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b="1"/>
              <a:t>1.</a:t>
            </a:r>
            <a:r>
              <a:rPr lang="en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it a gene? </a:t>
            </a:r>
            <a:r>
              <a:rPr lang="en" sz="13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Yes</a:t>
            </a:r>
            <a:endParaRPr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Calibri"/>
              <a:buChar char="•"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 originally called by: </a:t>
            </a:r>
            <a:r>
              <a:rPr lang="en" sz="9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Both</a:t>
            </a: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Calibri"/>
              <a:buChar char="•"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Coding potential: </a:t>
            </a:r>
            <a:r>
              <a:rPr lang="en" sz="9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Yes</a:t>
            </a: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651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000"/>
              <a:buFont typeface="Calibri"/>
              <a:buChar char="•"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organisms have it? </a:t>
            </a:r>
            <a:r>
              <a:rPr lang="en" sz="10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Yes, PaoPu and Aries55 are the most similar</a:t>
            </a:r>
            <a:endParaRPr sz="10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23"/>
          <p:cNvSpPr txBox="1"/>
          <p:nvPr/>
        </p:nvSpPr>
        <p:spPr>
          <a:xfrm>
            <a:off x="3043675" y="613473"/>
            <a:ext cx="3056700" cy="44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Where does it start? </a:t>
            </a:r>
            <a:r>
              <a:rPr lang="en" sz="13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6586</a:t>
            </a:r>
            <a:endParaRPr sz="900" b="1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Coding potential aligns with predicted start</a:t>
            </a:r>
            <a:endParaRPr sz="9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RBS info: </a:t>
            </a: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90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Best</a:t>
            </a:r>
            <a:r>
              <a:rPr lang="en" sz="9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, z-score=2</a:t>
            </a:r>
            <a:r>
              <a:rPr lang="en" sz="90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.258, final=-4.294</a:t>
            </a:r>
            <a:endParaRPr sz="90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alignments: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PhagesDB: Aries55, Aztec, 1:1, e-value: 2e-66, 2e-66</a:t>
            </a: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NCBI: PaoPu, PoRanda, 1:1, e-value: 4e-85, 1e-84</a:t>
            </a: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Starterator: </a:t>
            </a:r>
            <a:r>
              <a:rPr lang="en" sz="900" b="1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lang="en" sz="9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es, most annotated start is 3. Found on track 11 with NeumannU. </a:t>
            </a:r>
            <a:endParaRPr sz="9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9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Gap: </a:t>
            </a:r>
            <a:r>
              <a:rPr lang="en" sz="900" b="1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12 bp gap, too small for any coding potential </a:t>
            </a:r>
            <a:endParaRPr sz="3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23"/>
          <p:cNvSpPr txBox="1"/>
          <p:nvPr/>
        </p:nvSpPr>
        <p:spPr>
          <a:xfrm>
            <a:off x="6071468" y="604607"/>
            <a:ext cx="3072600" cy="38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What is its function?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Function Decided: </a:t>
            </a:r>
            <a:r>
              <a:rPr lang="en" sz="1300" b="1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NKF</a:t>
            </a:r>
            <a:endParaRPr sz="3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be from approved function list: </a:t>
            </a:r>
            <a:r>
              <a:rPr lang="en" sz="6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https://docs.google.com/spreadsheets/d/1FNcTlsU41iI1U8Jq0Yd-YqwJDUa089AInNnULL-K9hE/edit#gid=0</a:t>
            </a: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Synteny</a:t>
            </a: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9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Same pham and po</a:t>
            </a:r>
            <a:r>
              <a:rPr lang="en" sz="9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sitional similarity as PaoPu_9 and Aries55_9. Located upstream of tail assembly chaperone and downstream of major tail protein.</a:t>
            </a: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Results: </a:t>
            </a:r>
            <a:r>
              <a:rPr lang="en" sz="900" b="1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Aries</a:t>
            </a:r>
            <a:r>
              <a:rPr lang="en" sz="9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55_9, NKF, PhagesDB, e=2e-66. PaoPu_9, NKF, NCBI, e=4e-85</a:t>
            </a:r>
            <a:endParaRPr sz="9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HHPRED results</a:t>
            </a: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9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1 significant hit</a:t>
            </a:r>
            <a:r>
              <a:rPr lang="en" sz="9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. 1.) PF05069.16, Phage tail, prob=98.65, e=2.6e-7, coverage~147%.</a:t>
            </a:r>
            <a:endParaRPr sz="9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23"/>
          <p:cNvSpPr txBox="1"/>
          <p:nvPr/>
        </p:nvSpPr>
        <p:spPr>
          <a:xfrm>
            <a:off x="160193" y="4580005"/>
            <a:ext cx="67065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endParaRPr sz="300" b="0" i="0" u="none" strike="noStrike" cap="none">
              <a:solidFill>
                <a:srgbClr val="000000"/>
              </a:solidFill>
              <a:highlight>
                <a:srgbClr val="E06666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100" y="1126276"/>
            <a:ext cx="1672501" cy="3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800" y="1742525"/>
            <a:ext cx="550175" cy="67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0200" y="2840872"/>
            <a:ext cx="1470799" cy="177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0200" y="3120775"/>
            <a:ext cx="2283653" cy="17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29800" y="1301125"/>
            <a:ext cx="2398010" cy="3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35500" y="2308000"/>
            <a:ext cx="1274872" cy="3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12575" y="2627250"/>
            <a:ext cx="1201748" cy="3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259172" y="2308000"/>
            <a:ext cx="966859" cy="3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259175" y="2629075"/>
            <a:ext cx="966850" cy="315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043675" y="3314876"/>
            <a:ext cx="1274873" cy="154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043675" y="3604537"/>
            <a:ext cx="1844650" cy="3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426725" y="3254212"/>
            <a:ext cx="1187476" cy="27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063450" y="1783638"/>
            <a:ext cx="966851" cy="587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9625" y="2840872"/>
            <a:ext cx="1470799" cy="177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54900" y="3120775"/>
            <a:ext cx="2283653" cy="17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349625" y="3661098"/>
            <a:ext cx="1923651" cy="2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" sz="2000" b="1" dirty="0"/>
              <a:t>Gene #10</a:t>
            </a:r>
            <a:r>
              <a:rPr lang="en" sz="2000" dirty="0"/>
              <a:t>	Start: 6,983		Stop: 7,303 			</a:t>
            </a:r>
            <a:br>
              <a:rPr lang="en" sz="2000" dirty="0"/>
            </a:br>
            <a:r>
              <a:rPr lang="en" sz="1300" dirty="0"/>
              <a:t>*</a:t>
            </a:r>
            <a:r>
              <a:rPr lang="en" sz="1500" dirty="0"/>
              <a:t>Highlight start if changed from original call*</a:t>
            </a:r>
            <a:endParaRPr sz="2000" dirty="0"/>
          </a:p>
        </p:txBody>
      </p:sp>
      <p:sp>
        <p:nvSpPr>
          <p:cNvPr id="363" name="Google Shape;363;p36"/>
          <p:cNvSpPr txBox="1">
            <a:spLocks noGrp="1"/>
          </p:cNvSpPr>
          <p:nvPr>
            <p:ph type="body" idx="1"/>
          </p:nvPr>
        </p:nvSpPr>
        <p:spPr>
          <a:xfrm>
            <a:off x="0" y="595727"/>
            <a:ext cx="29355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it a gene?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Calibri"/>
              <a:buChar char="•"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 originally called by (delete incorrect):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Both	        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Calibri"/>
              <a:buChar char="•"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Coding potential: yes 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651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000"/>
              <a:buFont typeface="Calibri"/>
              <a:buChar char="•"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organisms have it? Yes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36"/>
          <p:cNvSpPr txBox="1"/>
          <p:nvPr/>
        </p:nvSpPr>
        <p:spPr>
          <a:xfrm>
            <a:off x="2736213" y="604587"/>
            <a:ext cx="3056700" cy="3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Where does it start?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RBS info: Z score: 2.493 </a:t>
            </a:r>
            <a:r>
              <a:rPr lang="en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score: -3.826 best overall score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alignments: </a:t>
            </a:r>
            <a:r>
              <a:rPr lang="en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alignments are 1:1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Lola, tail assembly chaperone, e value 9e-54/ Wolfpack, tail assembly chaperone, e value 1e-52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Lola, tail assembly chaperone, evalue 3e-68/ Quaker, tail assembly chaperone, e value 5e-67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Starterator: most called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Gap: 13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36"/>
          <p:cNvSpPr txBox="1"/>
          <p:nvPr/>
        </p:nvSpPr>
        <p:spPr>
          <a:xfrm>
            <a:off x="5792925" y="595725"/>
            <a:ext cx="3072600" cy="43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What is its function?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Function Decided: </a:t>
            </a: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Tail Assembly Chaperone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be from approved function list: </a:t>
            </a:r>
            <a:r>
              <a:rPr lang="en" sz="6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https://docs.google.com/spreadsheets/d/1FNcTlsU41iI1U8Jq0Yd-YqwJDUa089AInNnULL-K9hE/edit#gid=0</a:t>
            </a: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Synteny</a:t>
            </a: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Gene 10 is in the same pham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1058, as gene 10 of Lola20. With the function of tail assembly chaperone, it is downstream of NKF and upstream of tail assembly chaperone. 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Results: 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Lola, tail assembly chaperone, e value 9e-54/ Wolfpack, tail assembly chaperone, e value 1e-52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Lola, tail assembly chaperone, evalue 3e-68/ Quaker, tail assembly chaperone, e value 5e-67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HHPRED results</a:t>
            </a: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23 hits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best hit is 96.0% and the evalue is 0.063. 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36"/>
          <p:cNvSpPr txBox="1"/>
          <p:nvPr/>
        </p:nvSpPr>
        <p:spPr>
          <a:xfrm>
            <a:off x="160199" y="4580000"/>
            <a:ext cx="52938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questions/uncertainties? Record them here for your secondary annotators: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7" name="Google Shape;36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952" y="1321600"/>
            <a:ext cx="1843475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197" y="3408847"/>
            <a:ext cx="1390985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925" y="2384836"/>
            <a:ext cx="633275" cy="63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02774" y="2450075"/>
            <a:ext cx="1332461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81325" y="3187530"/>
            <a:ext cx="2357495" cy="46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44074" y="3099425"/>
            <a:ext cx="543590" cy="4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35500" y="1185782"/>
            <a:ext cx="160615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85455" y="3984924"/>
            <a:ext cx="633275" cy="560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056854" y="3979550"/>
            <a:ext cx="484797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92924" y="3021800"/>
            <a:ext cx="1332461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92925" y="3817155"/>
            <a:ext cx="2357495" cy="46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5400000">
            <a:off x="6243900" y="1770283"/>
            <a:ext cx="507700" cy="98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352815" y="4680631"/>
            <a:ext cx="833206" cy="4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125370" y="4667074"/>
            <a:ext cx="773378" cy="50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981681" y="4689488"/>
            <a:ext cx="883844" cy="462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" sz="2000" b="1" dirty="0">
                <a:highlight>
                  <a:srgbClr val="FFFF00"/>
                </a:highlight>
              </a:rPr>
              <a:t>Gene #11 – second gene in PTFS</a:t>
            </a:r>
            <a:r>
              <a:rPr lang="en" sz="2000" dirty="0"/>
              <a:t>	Start: 7,441		Stop: 7,313	</a:t>
            </a:r>
            <a:br>
              <a:rPr lang="en" sz="2000" dirty="0"/>
            </a:br>
            <a:r>
              <a:rPr lang="en" sz="1300" dirty="0"/>
              <a:t>*</a:t>
            </a:r>
            <a:r>
              <a:rPr lang="en" sz="1500" dirty="0"/>
              <a:t>Highlight start if changed from original call*</a:t>
            </a:r>
            <a:endParaRPr sz="2000" dirty="0"/>
          </a:p>
        </p:txBody>
      </p:sp>
      <p:sp>
        <p:nvSpPr>
          <p:cNvPr id="388" name="Google Shape;388;p37"/>
          <p:cNvSpPr txBox="1">
            <a:spLocks noGrp="1"/>
          </p:cNvSpPr>
          <p:nvPr>
            <p:ph type="body" idx="1"/>
          </p:nvPr>
        </p:nvSpPr>
        <p:spPr>
          <a:xfrm>
            <a:off x="0" y="595727"/>
            <a:ext cx="29355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Documenting frameshift: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endParaRPr lang="en" sz="1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Lola 20: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37"/>
          <p:cNvSpPr txBox="1"/>
          <p:nvPr/>
        </p:nvSpPr>
        <p:spPr>
          <a:xfrm>
            <a:off x="2727613" y="613487"/>
            <a:ext cx="3056700" cy="3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Slippery sequence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shift from N to K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AAC - &gt; </a:t>
            </a: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AAA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	@ 7267bp </a:t>
            </a:r>
            <a:endParaRPr sz="300" b="0" i="0" u="none" strike="noStrike" cap="none" dirty="0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37"/>
          <p:cNvSpPr txBox="1"/>
          <p:nvPr/>
        </p:nvSpPr>
        <p:spPr>
          <a:xfrm>
            <a:off x="5792925" y="595725"/>
            <a:ext cx="3072600" cy="43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What is its function? 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Function Decided: </a:t>
            </a:r>
            <a:r>
              <a:rPr lang="en-US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tail assembly chaperone</a:t>
            </a:r>
            <a:endParaRPr sz="13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be from approved function list: </a:t>
            </a:r>
            <a:r>
              <a:rPr lang="en" sz="6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https://docs.google.com/spreadsheets/d/1FNcTlsU41iI1U8Jq0Yd-YqwJDUa089AInNnULL-K9hE/edit#gid=0</a:t>
            </a:r>
            <a:r>
              <a:rPr lang="en" sz="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37"/>
          <p:cNvSpPr txBox="1"/>
          <p:nvPr/>
        </p:nvSpPr>
        <p:spPr>
          <a:xfrm>
            <a:off x="160198" y="4580000"/>
            <a:ext cx="47580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fontScale="850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questions/uncertainties? Record them here for your secondary annotators: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705E3A-1838-B126-F40C-5EF490DD5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73280"/>
            <a:ext cx="3520440" cy="1418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1BE524-16B5-D869-7A2A-DFD97D5A2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4" y="2776711"/>
            <a:ext cx="4033766" cy="1200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CA4D5E-FD84-F4FF-A20E-7C5F9D8E1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2795" y="1521449"/>
            <a:ext cx="1200318" cy="990738"/>
          </a:xfrm>
          <a:prstGeom prst="rect">
            <a:avLst/>
          </a:prstGeom>
        </p:spPr>
      </p:pic>
      <p:pic>
        <p:nvPicPr>
          <p:cNvPr id="11" name="Picture 10" descr="A table with letters and numbers&#10;&#10;AI-generated content may be incorrect.">
            <a:extLst>
              <a:ext uri="{FF2B5EF4-FFF2-40B4-BE49-F238E27FC236}">
                <a16:creationId xmlns:a16="http://schemas.microsoft.com/office/drawing/2014/main" id="{C7FF6D91-FB73-BCA4-14A3-19E1EBDEE6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9876" y="2037802"/>
            <a:ext cx="2149050" cy="19392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" sz="2000" b="1"/>
              <a:t>Gene # 12</a:t>
            </a:r>
            <a:r>
              <a:rPr lang="en" sz="2000"/>
              <a:t>	 Start: </a:t>
            </a:r>
            <a:r>
              <a:rPr lang="en" sz="2000">
                <a:solidFill>
                  <a:srgbClr val="0000FF"/>
                </a:solidFill>
              </a:rPr>
              <a:t>7538 </a:t>
            </a:r>
            <a:r>
              <a:rPr lang="en" sz="2000"/>
              <a:t>	Stop: </a:t>
            </a:r>
            <a:r>
              <a:rPr lang="en" sz="2000">
                <a:solidFill>
                  <a:srgbClr val="0000FF"/>
                </a:solidFill>
              </a:rPr>
              <a:t>9646</a:t>
            </a:r>
            <a:r>
              <a:rPr lang="en" sz="2000"/>
              <a:t>		</a:t>
            </a:r>
            <a:r>
              <a:rPr lang="en" sz="2000">
                <a:solidFill>
                  <a:srgbClr val="0000FF"/>
                </a:solidFill>
              </a:rPr>
              <a:t>Forward</a:t>
            </a:r>
            <a:br>
              <a:rPr lang="en" sz="2000"/>
            </a:br>
            <a:r>
              <a:rPr lang="en" sz="1300"/>
              <a:t>*</a:t>
            </a:r>
            <a:r>
              <a:rPr lang="en" sz="1500"/>
              <a:t>Highlight start if changed from original call*</a:t>
            </a:r>
            <a:endParaRPr sz="2000"/>
          </a:p>
        </p:txBody>
      </p:sp>
      <p:sp>
        <p:nvSpPr>
          <p:cNvPr id="360" name="Google Shape;360;p26"/>
          <p:cNvSpPr txBox="1">
            <a:spLocks noGrp="1"/>
          </p:cNvSpPr>
          <p:nvPr>
            <p:ph type="body" idx="1"/>
          </p:nvPr>
        </p:nvSpPr>
        <p:spPr>
          <a:xfrm>
            <a:off x="0" y="595727"/>
            <a:ext cx="29355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b="1"/>
              <a:t>1.</a:t>
            </a:r>
            <a:r>
              <a:rPr lang="en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it a gene? </a:t>
            </a:r>
            <a:r>
              <a:rPr lang="en" sz="13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Yes</a:t>
            </a:r>
            <a:endParaRPr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Calibri"/>
              <a:buChar char="•"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 originally called by: </a:t>
            </a:r>
            <a:r>
              <a:rPr lang="en" sz="9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Both</a:t>
            </a: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Calibri"/>
              <a:buChar char="•"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Coding potential: </a:t>
            </a:r>
            <a:r>
              <a:rPr lang="en" sz="9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Yes</a:t>
            </a: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651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000"/>
              <a:buFont typeface="Calibri"/>
              <a:buChar char="•"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organisms have it? </a:t>
            </a:r>
            <a:r>
              <a:rPr lang="en" sz="10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Yes, Lola20 and Yasuo are the  most similar.</a:t>
            </a:r>
            <a:endParaRPr sz="10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26"/>
          <p:cNvSpPr txBox="1"/>
          <p:nvPr/>
        </p:nvSpPr>
        <p:spPr>
          <a:xfrm>
            <a:off x="3043675" y="613473"/>
            <a:ext cx="3056700" cy="45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Where does it start? </a:t>
            </a:r>
            <a:r>
              <a:rPr lang="en" sz="1300" b="1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en" sz="13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538</a:t>
            </a:r>
            <a:endParaRPr sz="900" b="1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Coding potential aligns with predicted start</a:t>
            </a:r>
            <a:endParaRPr sz="9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RBS info: </a:t>
            </a: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9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Best, z=2.765, final</a:t>
            </a:r>
            <a:r>
              <a:rPr lang="en" sz="9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=-4.386</a:t>
            </a: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alignments: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PhagesDB: Lola20, Anseraureola, 1:1, e-value: 0.0, 0.0</a:t>
            </a: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NCBI: Yasuo, Jahseh, 1:1, e-value: 0.0, 0.0</a:t>
            </a: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Starterator: </a:t>
            </a:r>
            <a:r>
              <a:rPr lang="en" sz="900" b="1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Yes, most annotated start is 10</a:t>
            </a:r>
            <a:endParaRPr sz="9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9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Gap: </a:t>
            </a:r>
            <a:r>
              <a:rPr lang="en" sz="900" b="1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96 bp gap, </a:t>
            </a:r>
            <a:endParaRPr sz="3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26"/>
          <p:cNvSpPr txBox="1"/>
          <p:nvPr/>
        </p:nvSpPr>
        <p:spPr>
          <a:xfrm>
            <a:off x="6071468" y="604607"/>
            <a:ext cx="3072600" cy="38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What is its function?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Function Decided: </a:t>
            </a:r>
            <a:r>
              <a:rPr lang="en" sz="1300" b="1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Tape Measure Protein</a:t>
            </a:r>
            <a:endParaRPr sz="3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be from approved function list: </a:t>
            </a:r>
            <a:r>
              <a:rPr lang="en" sz="6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https://docs.google.com/spreadsheets/d/1FNcTlsU41iI1U8Jq0Yd-YqwJDUa089AInNnULL-K9hE/edit#gid=0</a:t>
            </a: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Synteny</a:t>
            </a: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9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Same pham and positional similarity as Lola20_12 and Yasuo_12. Located upstream of minor tail protein and downstream of </a:t>
            </a:r>
            <a:r>
              <a:rPr lang="en" sz="9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tail assembly chaperone</a:t>
            </a: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Results: </a:t>
            </a:r>
            <a:r>
              <a:rPr lang="en" sz="900" b="1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" sz="9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ola20_12, Tape Measure Protein, PhagesDB, e=0.0. Yasuo_12, Tape Measure Protein, NCBI, e=0.0</a:t>
            </a:r>
            <a:endParaRPr sz="9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HHPRED results</a:t>
            </a: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9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Many significant hits. 1.) 6V8I_CF, Tape Measure Protein, prob=99.94%, e=3.9e-18, coverage~1154. 2.) 6V8I_CF, Tape Measure Protein, prob=99.9%, e=4.4e-15, coverage~1154</a:t>
            </a:r>
            <a:endParaRPr sz="9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26"/>
          <p:cNvSpPr txBox="1"/>
          <p:nvPr/>
        </p:nvSpPr>
        <p:spPr>
          <a:xfrm>
            <a:off x="160193" y="4580005"/>
            <a:ext cx="67065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endParaRPr sz="300" b="0" i="0" u="none" strike="noStrike" cap="none">
              <a:solidFill>
                <a:srgbClr val="000000"/>
              </a:solidFill>
              <a:highlight>
                <a:srgbClr val="E06666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200" y="1127646"/>
            <a:ext cx="1427576" cy="24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6975" y="1711675"/>
            <a:ext cx="985356" cy="40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711675"/>
            <a:ext cx="827560" cy="4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200" y="2827874"/>
            <a:ext cx="1944127" cy="13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325" y="3050050"/>
            <a:ext cx="2712648" cy="13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36375" y="1285000"/>
            <a:ext cx="1944125" cy="340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50250" y="2296725"/>
            <a:ext cx="985350" cy="250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50825" y="2571753"/>
            <a:ext cx="984199" cy="25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135600" y="2296724"/>
            <a:ext cx="1210422" cy="34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135600" y="2636949"/>
            <a:ext cx="1210414" cy="34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043675" y="3218325"/>
            <a:ext cx="1837588" cy="13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990413" y="3357397"/>
            <a:ext cx="1944127" cy="23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108575" y="3608474"/>
            <a:ext cx="1707807" cy="34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914675" y="2036774"/>
            <a:ext cx="1155929" cy="48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73538" y="3050049"/>
            <a:ext cx="1944127" cy="13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89275" y="3357400"/>
            <a:ext cx="2712648" cy="13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208550" y="4232300"/>
            <a:ext cx="1944127" cy="347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998250" y="2166000"/>
            <a:ext cx="1916415" cy="2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394600" y="4677974"/>
            <a:ext cx="1707800" cy="212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" sz="2000" b="1" dirty="0"/>
              <a:t>Gene #13</a:t>
            </a:r>
            <a:r>
              <a:rPr lang="en" sz="2000" dirty="0"/>
              <a:t>	Start: 9,643		Stop: 10,602			</a:t>
            </a:r>
            <a:br>
              <a:rPr lang="en" sz="2000" dirty="0"/>
            </a:br>
            <a:r>
              <a:rPr lang="en" sz="1300" dirty="0"/>
              <a:t>*</a:t>
            </a:r>
            <a:r>
              <a:rPr lang="en" sz="1500" dirty="0"/>
              <a:t>Highlight start if changed from original call*</a:t>
            </a:r>
            <a:endParaRPr sz="2000" dirty="0"/>
          </a:p>
        </p:txBody>
      </p:sp>
      <p:sp>
        <p:nvSpPr>
          <p:cNvPr id="437" name="Google Shape;437;p39"/>
          <p:cNvSpPr txBox="1">
            <a:spLocks noGrp="1"/>
          </p:cNvSpPr>
          <p:nvPr>
            <p:ph type="body" idx="1"/>
          </p:nvPr>
        </p:nvSpPr>
        <p:spPr>
          <a:xfrm>
            <a:off x="0" y="595727"/>
            <a:ext cx="29355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b="1"/>
              <a:t>1. </a:t>
            </a:r>
            <a:r>
              <a:rPr lang="en" sz="1300" b="1"/>
              <a:t>Is it a gene?</a:t>
            </a:r>
            <a:endParaRPr/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" sz="900"/>
              <a:t>Gene originally called by (delete incorrect):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rPr lang="en" sz="900"/>
              <a:t>         Both	      </a:t>
            </a:r>
            <a:endParaRPr sz="90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" sz="900"/>
              <a:t>Coding potential: yes </a:t>
            </a:r>
            <a:endParaRPr sz="90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/>
          </a:p>
          <a:p>
            <a:pPr marL="165100" lvl="0" indent="-1651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" sz="1000"/>
              <a:t>Other organisms have it?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/>
              <a:t>	</a:t>
            </a:r>
            <a:endParaRPr sz="1000">
              <a:highlight>
                <a:srgbClr val="00FFFF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endParaRPr sz="1000"/>
          </a:p>
        </p:txBody>
      </p:sp>
      <p:sp>
        <p:nvSpPr>
          <p:cNvPr id="438" name="Google Shape;438;p39"/>
          <p:cNvSpPr txBox="1"/>
          <p:nvPr/>
        </p:nvSpPr>
        <p:spPr>
          <a:xfrm>
            <a:off x="2593113" y="569637"/>
            <a:ext cx="3056700" cy="3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Where does it start?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RBS info: Z score: 2.269 Final score: -4.412 best overall score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alignments:</a:t>
            </a:r>
            <a:endParaRPr sz="9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Lola, minor tail protein, e value 0.0/ Yubaba, minor tail protein, e value e-169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Lola, minor tail protein, e value 0.0/ PaoPu, minor tail protein, e value 0.0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b="1">
              <a:solidFill>
                <a:schemeClr val="dk1"/>
              </a:solidFill>
              <a:highlight>
                <a:srgbClr val="00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Starterator: most called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Gap: -4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39"/>
          <p:cNvSpPr txBox="1"/>
          <p:nvPr/>
        </p:nvSpPr>
        <p:spPr>
          <a:xfrm>
            <a:off x="5792925" y="604625"/>
            <a:ext cx="3072600" cy="43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What is its function?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Function Decided: </a:t>
            </a: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Minor Tail Protein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be from approved function list: </a:t>
            </a:r>
            <a:r>
              <a:rPr lang="en" sz="6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https://docs.google.com/spreadsheets/d/1FNcTlsU41iI1U8Jq0Yd-YqwJDUa089AInNnULL-K9hE/edit#gid=0</a:t>
            </a: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Synteny: Gene 13 does not </a:t>
            </a:r>
            <a:r>
              <a:rPr lang="en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exist</a:t>
            </a: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baine but instead skips to ge</a:t>
            </a:r>
            <a:r>
              <a:rPr lang="en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 14 which </a:t>
            </a: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in the same </a:t>
            </a:r>
            <a:r>
              <a:rPr lang="en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pham, </a:t>
            </a: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76903, </a:t>
            </a: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</a:t>
            </a:r>
            <a:r>
              <a:rPr lang="en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gene 13 of Lola20. With the function of minor tail protein, it is upstream of minor tail protein and downstream of tape measure protein. </a:t>
            </a:r>
            <a:endParaRPr sz="9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Results: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Lola, minor tail protein, e value 0.0/ Yubaba, minor tail protein, e value e-169</a:t>
            </a:r>
            <a:endParaRPr sz="900" b="1">
              <a:solidFill>
                <a:schemeClr val="dk1"/>
              </a:solidFill>
              <a:highlight>
                <a:srgbClr val="00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b="1">
              <a:solidFill>
                <a:schemeClr val="dk1"/>
              </a:solidFill>
              <a:highlight>
                <a:srgbClr val="00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b="1">
              <a:solidFill>
                <a:schemeClr val="dk1"/>
              </a:solidFill>
              <a:highlight>
                <a:srgbClr val="00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Lola, minor tail protein, e value 0.0/ PaoPu, minor tail protein, e value 0.0</a:t>
            </a:r>
            <a:endParaRPr sz="900" b="1">
              <a:solidFill>
                <a:schemeClr val="dk1"/>
              </a:solidFill>
              <a:highlight>
                <a:srgbClr val="00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HHPRED results</a:t>
            </a: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118 hits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The best hit is 4XUP_F with a probability of 98.8% and an e value of 2.1E-06. 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39"/>
          <p:cNvSpPr txBox="1"/>
          <p:nvPr/>
        </p:nvSpPr>
        <p:spPr>
          <a:xfrm>
            <a:off x="160198" y="4580000"/>
            <a:ext cx="49290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fontScale="850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questions/uncertainties? Record them here for your secondary annotators: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266" y="2193150"/>
            <a:ext cx="11947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362" y="1247202"/>
            <a:ext cx="1322537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35499" y="1127225"/>
            <a:ext cx="1231849" cy="69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52125" y="3386150"/>
            <a:ext cx="1007706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39115" y="3900500"/>
            <a:ext cx="1450175" cy="56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25588" y="2035912"/>
            <a:ext cx="938651" cy="95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3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8453" y="2241191"/>
            <a:ext cx="1689983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29925" y="3003316"/>
            <a:ext cx="1843001" cy="32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61778" y="3386141"/>
            <a:ext cx="1689983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16525" y="4091716"/>
            <a:ext cx="1843001" cy="32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3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0203" y="3139091"/>
            <a:ext cx="1689983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26775" y="4520958"/>
            <a:ext cx="753049" cy="526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127185" y="4639024"/>
            <a:ext cx="882263" cy="4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3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101148" y="4613685"/>
            <a:ext cx="882275" cy="458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" sz="2000" b="1" dirty="0"/>
              <a:t>Gene #14</a:t>
            </a:r>
            <a:r>
              <a:rPr lang="en" sz="2000" dirty="0"/>
              <a:t>	Start: 10,602		Stop: 12,662			</a:t>
            </a:r>
            <a:br>
              <a:rPr lang="en" sz="2000" dirty="0"/>
            </a:br>
            <a:r>
              <a:rPr lang="en" sz="1300" dirty="0"/>
              <a:t>*</a:t>
            </a:r>
            <a:r>
              <a:rPr lang="en" sz="1500" dirty="0"/>
              <a:t>Highlight start if changed from original call*</a:t>
            </a:r>
            <a:endParaRPr sz="2000" dirty="0"/>
          </a:p>
        </p:txBody>
      </p:sp>
      <p:sp>
        <p:nvSpPr>
          <p:cNvPr id="461" name="Google Shape;461;p40"/>
          <p:cNvSpPr txBox="1">
            <a:spLocks noGrp="1"/>
          </p:cNvSpPr>
          <p:nvPr>
            <p:ph type="body" idx="1"/>
          </p:nvPr>
        </p:nvSpPr>
        <p:spPr>
          <a:xfrm>
            <a:off x="0" y="595727"/>
            <a:ext cx="29355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b="1"/>
              <a:t>1. </a:t>
            </a:r>
            <a:r>
              <a:rPr lang="en" sz="1300" b="1"/>
              <a:t>Is it a gene?</a:t>
            </a:r>
            <a:endParaRPr/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" sz="900"/>
              <a:t>Gene originally called by (delete incorrect):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rPr lang="en" sz="900"/>
              <a:t>         Both	         </a:t>
            </a:r>
            <a:endParaRPr sz="90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" sz="900"/>
              <a:t>Coding potential: </a:t>
            </a: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/>
          </a:p>
          <a:p>
            <a:pPr marL="165100" lvl="0" indent="-1651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" sz="1000"/>
              <a:t>Other organisms have it? Yes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/>
              <a:t>	</a:t>
            </a:r>
            <a:endParaRPr/>
          </a:p>
        </p:txBody>
      </p:sp>
      <p:sp>
        <p:nvSpPr>
          <p:cNvPr id="462" name="Google Shape;462;p40"/>
          <p:cNvSpPr txBox="1"/>
          <p:nvPr/>
        </p:nvSpPr>
        <p:spPr>
          <a:xfrm>
            <a:off x="2727613" y="613487"/>
            <a:ext cx="3056700" cy="3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Where does it start?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RBS info: Z score: 2.817 final score: -4.089 Best overall score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alignments: all </a:t>
            </a:r>
            <a:r>
              <a:rPr lang="en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alignments</a:t>
            </a: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1:1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Lola, minor tail protein, e value 0.0/ Yubaba, minor tail protein, e value e-169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Lola, minor tail protein, e value 0.0/ PaoPu, minor tail protein, e value 0.0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Starterator: most ca</a:t>
            </a:r>
            <a:r>
              <a:rPr lang="en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lled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Gap: -1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40"/>
          <p:cNvSpPr txBox="1"/>
          <p:nvPr/>
        </p:nvSpPr>
        <p:spPr>
          <a:xfrm>
            <a:off x="5792925" y="595725"/>
            <a:ext cx="3072600" cy="43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What is its function?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Function Decided: Minor Tail Protein </a:t>
            </a:r>
            <a:endParaRPr sz="1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be from approved function list: </a:t>
            </a:r>
            <a:r>
              <a:rPr lang="en" sz="6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https://docs.google.com/spreadsheets/d/1FNcTlsU41iI1U8Jq0Yd-YqwJDUa089AInNnULL-K9hE/edit#gid=0</a:t>
            </a: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Synteny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 14 which is in the same pham, 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76903, </a:t>
            </a:r>
            <a:r>
              <a:rPr lang="en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has gene 13 of Lola20. With the function of minor tail protein, it is upstream of minor tail protein and downstream of tape measure protein.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Results: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Lola, minor tail protein, e value 0.0/ Yubaba, minor tail protein, e value e-169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Lola, minor tail protein, e value 0.0/ PaoPu, minor tail protein, e value 0.0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HHPRED results</a:t>
            </a: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250 results. The best hit is 3T1W_A with a probability of 99.8% and an evalue of 5.6E-15. 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40"/>
          <p:cNvSpPr txBox="1"/>
          <p:nvPr/>
        </p:nvSpPr>
        <p:spPr>
          <a:xfrm>
            <a:off x="160198" y="4580000"/>
            <a:ext cx="51897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questions/uncertainties? Record them here for your secondary annotators: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" name="Google Shape;46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096" y="1373550"/>
            <a:ext cx="1843000" cy="4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200" y="2466023"/>
            <a:ext cx="1719840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100" y="3420410"/>
            <a:ext cx="2008959" cy="6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27616" y="2392591"/>
            <a:ext cx="1689983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27625" y="3234966"/>
            <a:ext cx="1843001" cy="32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73802" y="2392600"/>
            <a:ext cx="606926" cy="4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34925" y="1257576"/>
            <a:ext cx="911513" cy="49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143089" y="3994736"/>
            <a:ext cx="857823" cy="4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131275" y="3994720"/>
            <a:ext cx="1011835" cy="4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92916" y="3293066"/>
            <a:ext cx="1689983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84325" y="3977841"/>
            <a:ext cx="1843001" cy="32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00324" y="1826075"/>
            <a:ext cx="857801" cy="84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4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925575" y="4645030"/>
            <a:ext cx="606925" cy="404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4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625094" y="4531380"/>
            <a:ext cx="857799" cy="631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4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627327" y="4573089"/>
            <a:ext cx="1011825" cy="548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" sz="2000" b="1" dirty="0"/>
              <a:t>Gene #15</a:t>
            </a:r>
            <a:r>
              <a:rPr lang="en" sz="2000" dirty="0"/>
              <a:t>	Start: 12,664		Stop: 13,242</a:t>
            </a:r>
            <a:r>
              <a:rPr lang="en" sz="2000" dirty="0">
                <a:highlight>
                  <a:srgbClr val="00FF00"/>
                </a:highlight>
              </a:rPr>
              <a:t>		</a:t>
            </a:r>
            <a:r>
              <a:rPr lang="en" sz="2000" dirty="0"/>
              <a:t>	</a:t>
            </a:r>
            <a:br>
              <a:rPr lang="en" sz="2000" dirty="0"/>
            </a:br>
            <a:r>
              <a:rPr lang="en" sz="1300" dirty="0"/>
              <a:t>*</a:t>
            </a:r>
            <a:r>
              <a:rPr lang="en" sz="1500" dirty="0"/>
              <a:t>Highlight start if changed from original call*</a:t>
            </a:r>
            <a:endParaRPr sz="2000" dirty="0"/>
          </a:p>
        </p:txBody>
      </p:sp>
      <p:sp>
        <p:nvSpPr>
          <p:cNvPr id="486" name="Google Shape;486;p41"/>
          <p:cNvSpPr txBox="1">
            <a:spLocks noGrp="1"/>
          </p:cNvSpPr>
          <p:nvPr>
            <p:ph type="body" idx="1"/>
          </p:nvPr>
        </p:nvSpPr>
        <p:spPr>
          <a:xfrm>
            <a:off x="0" y="595727"/>
            <a:ext cx="29355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b="1"/>
              <a:t>1. </a:t>
            </a:r>
            <a:r>
              <a:rPr lang="en" sz="1300" b="1"/>
              <a:t>Is it a gene?</a:t>
            </a:r>
            <a:endParaRPr/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" sz="900"/>
              <a:t>Gene originally called by (delete incorrect):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rPr lang="en" sz="900"/>
              <a:t>         Both	        </a:t>
            </a:r>
            <a:endParaRPr sz="90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" sz="900"/>
              <a:t>Coding potential: </a:t>
            </a: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/>
          </a:p>
          <a:p>
            <a:pPr marL="165100" lvl="0" indent="-1651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" sz="1000"/>
              <a:t>Other organisms have it? Yes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/>
              <a:t>	</a:t>
            </a:r>
            <a:endParaRPr/>
          </a:p>
        </p:txBody>
      </p:sp>
      <p:sp>
        <p:nvSpPr>
          <p:cNvPr id="487" name="Google Shape;487;p41"/>
          <p:cNvSpPr txBox="1"/>
          <p:nvPr/>
        </p:nvSpPr>
        <p:spPr>
          <a:xfrm>
            <a:off x="2727613" y="613487"/>
            <a:ext cx="3056700" cy="3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Where does it start?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RBS info: Z score: 2.499 Final score: -3.955 best overall score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alignments: all align</a:t>
            </a:r>
            <a:r>
              <a:rPr lang="en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ments are 1:1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Lola, minor tail protein, e value 0.0/ Concrete, minor tail protein, e value 0.0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Lola, minor tail protein, e value 0.0/ Concrete, minor tail protein, e value 0.0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Starterator: mo</a:t>
            </a:r>
            <a:r>
              <a:rPr lang="en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 called </a:t>
            </a:r>
            <a:b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Gap: 1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41"/>
          <p:cNvSpPr txBox="1"/>
          <p:nvPr/>
        </p:nvSpPr>
        <p:spPr>
          <a:xfrm>
            <a:off x="5792925" y="595725"/>
            <a:ext cx="3288900" cy="43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What is its function?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Function Decided: </a:t>
            </a: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Minor Tail Protein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be from approved function list: </a:t>
            </a:r>
            <a:r>
              <a:rPr lang="en" sz="6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https://docs.google.com/spreadsheets/d/1FNcTlsU41iI1U8Jq0Yd-YqwJDUa089AInNnULL-K9hE/edit#gid=0</a:t>
            </a: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Synteny</a:t>
            </a: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Gene 15 is in the same pham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1068, as gene 14 of Lola20. With the function of minor tail protein, it is upstream of minor tail protein and downstream of minor tail protein.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Results: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Lola, minor tail protein, e value 0.0/ Concrete, minor tail protein, e value 0.0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Lola, minor tail protein, e value 0.0/ Concrete, minor tail protein, e value 0.0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HHPRED results</a:t>
            </a: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Only 13 hits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Best hit is 7Z4B_DT with a probability of 98.3% and an e value of 4.5E-05. 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41"/>
          <p:cNvSpPr txBox="1"/>
          <p:nvPr/>
        </p:nvSpPr>
        <p:spPr>
          <a:xfrm>
            <a:off x="160198" y="4580000"/>
            <a:ext cx="49458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fontScale="850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questions/uncertainties? Record them here for your secondary annotators: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0" name="Google Shape;49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25" y="2370129"/>
            <a:ext cx="944175" cy="74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5900" y="2370125"/>
            <a:ext cx="1038815" cy="74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0200" y="1283149"/>
            <a:ext cx="1989875" cy="51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8400" y="3598374"/>
            <a:ext cx="1337301" cy="26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27625" y="2437746"/>
            <a:ext cx="1675338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27625" y="3295085"/>
            <a:ext cx="3056701" cy="392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59461" y="2368612"/>
            <a:ext cx="476976" cy="45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58925" y="4065475"/>
            <a:ext cx="765405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873268" y="3997351"/>
            <a:ext cx="765401" cy="54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4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988375" y="1137126"/>
            <a:ext cx="1337302" cy="66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92925" y="3279296"/>
            <a:ext cx="1675338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92925" y="3997360"/>
            <a:ext cx="3056701" cy="392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4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5400000">
            <a:off x="6106802" y="1838249"/>
            <a:ext cx="589300" cy="78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4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894224" y="4699618"/>
            <a:ext cx="789600" cy="407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49724" y="4840134"/>
            <a:ext cx="789600" cy="303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4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853775" y="4707329"/>
            <a:ext cx="944175" cy="391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" sz="2000" b="1" dirty="0"/>
              <a:t>Gene #16</a:t>
            </a:r>
            <a:r>
              <a:rPr lang="en" sz="2000" dirty="0"/>
              <a:t>	Start: 13,286		Stop: 13,558</a:t>
            </a:r>
            <a:r>
              <a:rPr lang="en" sz="2000" dirty="0">
                <a:highlight>
                  <a:srgbClr val="00FF00"/>
                </a:highlight>
              </a:rPr>
              <a:t>	</a:t>
            </a:r>
            <a:r>
              <a:rPr lang="en" sz="2000" dirty="0"/>
              <a:t>		</a:t>
            </a:r>
            <a:br>
              <a:rPr lang="en" sz="2000" dirty="0"/>
            </a:br>
            <a:r>
              <a:rPr lang="en" sz="1300" dirty="0"/>
              <a:t>*</a:t>
            </a:r>
            <a:r>
              <a:rPr lang="en" sz="1500" dirty="0"/>
              <a:t>Highlight start if changed from original call*</a:t>
            </a:r>
            <a:endParaRPr sz="2000" dirty="0"/>
          </a:p>
        </p:txBody>
      </p:sp>
      <p:sp>
        <p:nvSpPr>
          <p:cNvPr id="512" name="Google Shape;512;p42"/>
          <p:cNvSpPr txBox="1">
            <a:spLocks noGrp="1"/>
          </p:cNvSpPr>
          <p:nvPr>
            <p:ph type="body" idx="1"/>
          </p:nvPr>
        </p:nvSpPr>
        <p:spPr>
          <a:xfrm>
            <a:off x="0" y="595727"/>
            <a:ext cx="29355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b="1"/>
              <a:t>1. </a:t>
            </a:r>
            <a:r>
              <a:rPr lang="en" sz="1300" b="1"/>
              <a:t>Is it a gene?</a:t>
            </a:r>
            <a:endParaRPr/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" sz="900"/>
              <a:t>Gene originally called by (delete incorrect):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rPr lang="en" sz="900"/>
              <a:t>         Both	         </a:t>
            </a:r>
            <a:endParaRPr sz="90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" sz="900"/>
              <a:t>Coding potential: yes </a:t>
            </a: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/>
          </a:p>
          <a:p>
            <a:pPr marL="165100" lvl="0" indent="-1651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" sz="1000"/>
              <a:t>Other organisms have it? Yes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/>
              <a:t>	</a:t>
            </a:r>
            <a:endParaRPr/>
          </a:p>
        </p:txBody>
      </p:sp>
      <p:sp>
        <p:nvSpPr>
          <p:cNvPr id="513" name="Google Shape;513;p42"/>
          <p:cNvSpPr txBox="1"/>
          <p:nvPr/>
        </p:nvSpPr>
        <p:spPr>
          <a:xfrm>
            <a:off x="2727613" y="613487"/>
            <a:ext cx="3056700" cy="3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Where does it start?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RBS info: Z score: 2.765 Final sco</a:t>
            </a:r>
            <a:r>
              <a:rPr lang="en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re: -3.365 best overall scores 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alignments: all </a:t>
            </a:r>
            <a:r>
              <a:rPr lang="en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alignments</a:t>
            </a: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1:1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Lola, NKF, e value e-107/ JRok, NKF, e value e-107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Lola, minor tail protein, e value 1e-136/ KayPaulus, minor tail protein, e value 4e-125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Starterator: most called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Gap: 43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42"/>
          <p:cNvSpPr txBox="1"/>
          <p:nvPr/>
        </p:nvSpPr>
        <p:spPr>
          <a:xfrm>
            <a:off x="5575350" y="595725"/>
            <a:ext cx="3290100" cy="44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What is its function? 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Function Decided: </a:t>
            </a:r>
            <a:r>
              <a:rPr lang="en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NKF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be from approved function list: </a:t>
            </a:r>
            <a:r>
              <a:rPr lang="en" sz="6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https://docs.google.com/spreadsheets/d/1FNcTlsU41iI1U8Jq0Yd-YqwJDUa089AInNnULL-K9hE/edit#gid=0</a:t>
            </a:r>
            <a:r>
              <a:rPr lang="en" sz="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Synteny</a:t>
            </a: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Gene 16 </a:t>
            </a: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the same pham, 875, as gene 15 of Lola20. With the function of minor tail protein, it is upstream of NKF and downstream of minor tail protein.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Results:</a:t>
            </a:r>
            <a:endParaRPr sz="9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Lola, minor tail protein, e value e-107/ JRok, minor tail protein, e value e-107</a:t>
            </a:r>
            <a:endParaRPr sz="9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Lola, hypothetical protein, e value 1e-136/ KayPaulus, hypothetical protein, e value 4e-125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HHPRED results</a:t>
            </a: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NKF only 22 hits. The best one is DUF7667 with </a:t>
            </a: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probability of 76% and an evalue of 47. 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42"/>
          <p:cNvSpPr txBox="1"/>
          <p:nvPr/>
        </p:nvSpPr>
        <p:spPr>
          <a:xfrm>
            <a:off x="160198" y="4580000"/>
            <a:ext cx="49926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fontScale="850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questions/uncertainties? Record them here for your secondary annotators: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6" name="Google Shape;51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200" y="1251500"/>
            <a:ext cx="2449224" cy="61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200" y="2229700"/>
            <a:ext cx="940172" cy="7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35117" y="2433249"/>
            <a:ext cx="560206" cy="49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98302" y="3944986"/>
            <a:ext cx="542365" cy="49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48338" y="4032475"/>
            <a:ext cx="615280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27625" y="1275475"/>
            <a:ext cx="2165672" cy="49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63500" y="1771272"/>
            <a:ext cx="615274" cy="595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4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689717" y="4410874"/>
            <a:ext cx="863682" cy="49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4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53397" y="4369326"/>
            <a:ext cx="940173" cy="578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4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79498" y="4414994"/>
            <a:ext cx="940177" cy="487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3D7D26-0DBD-A4AB-29E3-1D65171F25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740" y="3424848"/>
            <a:ext cx="2634841" cy="1280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4F57AD-CA4A-40AA-8C1A-01CDCD8010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03084" y="2844126"/>
            <a:ext cx="1207561" cy="5869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37A664-3181-0DE6-9E52-3B24F91A629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27613" y="2456676"/>
            <a:ext cx="463146" cy="408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624D29-A9C4-2E8B-56AF-E84BFFCDFA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25527" y="2782410"/>
            <a:ext cx="2019950" cy="58565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" sz="2000" b="1" dirty="0"/>
              <a:t>Gene #17</a:t>
            </a:r>
            <a:r>
              <a:rPr lang="en" sz="2000" dirty="0"/>
              <a:t>	Start: 13,583		Stop: 14,275			</a:t>
            </a:r>
            <a:br>
              <a:rPr lang="en" sz="2000" dirty="0"/>
            </a:br>
            <a:r>
              <a:rPr lang="en" sz="1300" dirty="0"/>
              <a:t>*</a:t>
            </a:r>
            <a:r>
              <a:rPr lang="en" sz="1500" dirty="0"/>
              <a:t>Highlight start if changed from original call*</a:t>
            </a:r>
            <a:endParaRPr sz="2000" dirty="0"/>
          </a:p>
        </p:txBody>
      </p:sp>
      <p:sp>
        <p:nvSpPr>
          <p:cNvPr id="537" name="Google Shape;537;p43"/>
          <p:cNvSpPr txBox="1">
            <a:spLocks noGrp="1"/>
          </p:cNvSpPr>
          <p:nvPr>
            <p:ph type="body" idx="1"/>
          </p:nvPr>
        </p:nvSpPr>
        <p:spPr>
          <a:xfrm>
            <a:off x="0" y="595727"/>
            <a:ext cx="29355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b="1"/>
              <a:t>1. </a:t>
            </a:r>
            <a:r>
              <a:rPr lang="en" sz="1300" b="1"/>
              <a:t>Is it a gene?</a:t>
            </a:r>
            <a:endParaRPr/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" sz="900"/>
              <a:t>Gene originally called by (delete incorrect):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rPr lang="en" sz="900"/>
              <a:t>         Both	       </a:t>
            </a:r>
            <a:endParaRPr sz="90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" sz="900"/>
              <a:t>Coding potential: yes </a:t>
            </a: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/>
          </a:p>
          <a:p>
            <a:pPr marL="165100" lvl="0" indent="-1651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" sz="1000"/>
              <a:t>Other organisms have it? Yes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/>
              <a:t>	</a:t>
            </a:r>
            <a:endParaRPr/>
          </a:p>
        </p:txBody>
      </p:sp>
      <p:sp>
        <p:nvSpPr>
          <p:cNvPr id="538" name="Google Shape;538;p43"/>
          <p:cNvSpPr txBox="1"/>
          <p:nvPr/>
        </p:nvSpPr>
        <p:spPr>
          <a:xfrm>
            <a:off x="2727613" y="613487"/>
            <a:ext cx="3056700" cy="3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Where does it start?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RBS info: </a:t>
            </a:r>
            <a:r>
              <a:rPr lang="en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 score: 3.355 final score: -2.175 best overall scores 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alignments: </a:t>
            </a:r>
            <a:r>
              <a:rPr lang="en-US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alignments 1:1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Lola, function unknown, e value 8e-45/ Wolfpack, function unknown, e value 1e-37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b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</a:t>
            </a: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endolysin (Loca, Quaker, etc.)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Starterator: most called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Gap: 24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43"/>
          <p:cNvSpPr txBox="1"/>
          <p:nvPr/>
        </p:nvSpPr>
        <p:spPr>
          <a:xfrm>
            <a:off x="5792925" y="595725"/>
            <a:ext cx="3072600" cy="43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What is its function? 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Function Decided: endolysin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be from approved function list: </a:t>
            </a:r>
            <a:r>
              <a:rPr lang="en" sz="6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https://docs.google.com/spreadsheets/d/1FNcTlsU41iI1U8Jq0Yd-YqwJDUa089AInNnULL-K9hE/edit#gid=0</a:t>
            </a:r>
            <a:r>
              <a:rPr lang="en" sz="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Synteny: Gen</a:t>
            </a:r>
            <a:r>
              <a:rPr lang="en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17 is in the same pham, </a:t>
            </a: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1097, </a:t>
            </a: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ge</a:t>
            </a:r>
            <a:r>
              <a:rPr lang="en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 16 of Lola20. With the function of NKF it is upstream of endolysin and downstream of minor tail protein. </a:t>
            </a:r>
            <a:endParaRPr sz="9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Results: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majority endolysin.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HHPRED results</a:t>
            </a: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43"/>
          <p:cNvSpPr txBox="1"/>
          <p:nvPr/>
        </p:nvSpPr>
        <p:spPr>
          <a:xfrm>
            <a:off x="160198" y="4580000"/>
            <a:ext cx="51147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questions/uncertainties? Record them here for your secondary annotators: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1" name="Google Shape;54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200" y="1254775"/>
            <a:ext cx="1952227" cy="54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425" y="2161575"/>
            <a:ext cx="959951" cy="6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24350" y="1221841"/>
            <a:ext cx="1178212" cy="61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93519" y="4043825"/>
            <a:ext cx="635777" cy="36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53250" y="4023200"/>
            <a:ext cx="554399" cy="4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92950" y="3036452"/>
            <a:ext cx="1725626" cy="464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34625" y="1795691"/>
            <a:ext cx="635776" cy="7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4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74899" y="4738549"/>
            <a:ext cx="709759" cy="40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C8E9E2-ECCF-C30A-F6AC-278D88E39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367" y="3314292"/>
            <a:ext cx="2854765" cy="4809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DC75AB-0942-FA75-D6F9-AC82DEBE9A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23998" y="2525552"/>
            <a:ext cx="943189" cy="386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B3779D-D7CD-1932-E5FC-6730878EC1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87173" y="4560782"/>
            <a:ext cx="1015095" cy="5827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0826E0-A5B5-245F-E048-300C8F2E0B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84658" y="3903711"/>
            <a:ext cx="943189" cy="386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383C16-ECA6-B4C5-D8C2-78B8F982521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91109" y="3330337"/>
            <a:ext cx="1037699" cy="719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29F40D-7627-7BFC-8D95-B460222CB6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11599" y="3268800"/>
            <a:ext cx="1037699" cy="71900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" sz="2000" b="1" dirty="0"/>
              <a:t>Gene #18</a:t>
            </a:r>
            <a:r>
              <a:rPr lang="en" sz="2000" dirty="0"/>
              <a:t>	Start:14,242		Stop:14,505 			</a:t>
            </a:r>
            <a:br>
              <a:rPr lang="en" sz="2000" dirty="0"/>
            </a:br>
            <a:r>
              <a:rPr lang="en" sz="1300" dirty="0"/>
              <a:t>*</a:t>
            </a:r>
            <a:r>
              <a:rPr lang="en" sz="1500" dirty="0"/>
              <a:t>Highlight start if changed from original call*</a:t>
            </a:r>
            <a:endParaRPr sz="2000" dirty="0"/>
          </a:p>
        </p:txBody>
      </p:sp>
      <p:sp>
        <p:nvSpPr>
          <p:cNvPr id="562" name="Google Shape;562;p44"/>
          <p:cNvSpPr txBox="1">
            <a:spLocks noGrp="1"/>
          </p:cNvSpPr>
          <p:nvPr>
            <p:ph type="body" idx="1"/>
          </p:nvPr>
        </p:nvSpPr>
        <p:spPr>
          <a:xfrm>
            <a:off x="0" y="595727"/>
            <a:ext cx="29355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b="1" dirty="0"/>
              <a:t>1. </a:t>
            </a:r>
            <a:r>
              <a:rPr lang="en" sz="1300" b="1" dirty="0"/>
              <a:t>Is it a gene?</a:t>
            </a:r>
            <a:endParaRPr dirty="0"/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" sz="900" dirty="0"/>
              <a:t>Gene originally called by (delete incorrect):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rPr lang="en" sz="900" dirty="0"/>
              <a:t>         Both	         </a:t>
            </a:r>
            <a:endParaRPr sz="900" dirty="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" sz="900" dirty="0"/>
              <a:t>Coding potential: yes </a:t>
            </a:r>
            <a:endParaRPr sz="800" dirty="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 dirty="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 dirty="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 dirty="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 dirty="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 dirty="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 dirty="0"/>
          </a:p>
          <a:p>
            <a:pPr marL="165100" lvl="0" indent="-1651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" sz="1000" dirty="0"/>
              <a:t>Other organisms have it? Yes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dirty="0"/>
              <a:t>	</a:t>
            </a:r>
            <a:endParaRPr dirty="0"/>
          </a:p>
        </p:txBody>
      </p:sp>
      <p:sp>
        <p:nvSpPr>
          <p:cNvPr id="563" name="Google Shape;563;p44"/>
          <p:cNvSpPr txBox="1"/>
          <p:nvPr/>
        </p:nvSpPr>
        <p:spPr>
          <a:xfrm>
            <a:off x="2727613" y="613487"/>
            <a:ext cx="3056700" cy="3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Where does it start?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RBS info: </a:t>
            </a:r>
            <a:r>
              <a:rPr lang="en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 score: 1.59 Final Score: -6.724 not the best scores 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alignments: align</a:t>
            </a:r>
            <a:r>
              <a:rPr lang="en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ments are 1:1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BinkBonk, Burgy, NKF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membrane protein, Lola20, PoRanda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Starterator: Most called </a:t>
            </a:r>
            <a:endParaRPr sz="9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Gap: -34 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44"/>
          <p:cNvSpPr txBox="1"/>
          <p:nvPr/>
        </p:nvSpPr>
        <p:spPr>
          <a:xfrm>
            <a:off x="5792925" y="595725"/>
            <a:ext cx="3276600" cy="43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What is its function? 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Function Decided: </a:t>
            </a:r>
            <a:r>
              <a:rPr lang="en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membrane protein 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be from approved function list: </a:t>
            </a:r>
            <a:r>
              <a:rPr lang="en" sz="6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https://docs.google.com/spreadsheets/d/1FNcTlsU41iI1U8Jq0Yd-YqwJDUa089AInNnULL-K9hE/edit#gid=0</a:t>
            </a:r>
            <a:r>
              <a:rPr lang="en" sz="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Synteny</a:t>
            </a: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Gene 18 is in the same pham, 79467, as gene 17 of </a:t>
            </a: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Lola20. With the function of endolysin, it is upstream of endolysin and downstream of NKF. 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Results: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</a:t>
            </a: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NKF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Membrane protein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HHPRED results</a:t>
            </a: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significant hits</a:t>
            </a: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endParaRPr lang="en"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endParaRPr lang="en"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endParaRPr lang="en"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endParaRPr lang="en"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Membrane protein checks – yes! 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44"/>
          <p:cNvSpPr txBox="1"/>
          <p:nvPr/>
        </p:nvSpPr>
        <p:spPr>
          <a:xfrm>
            <a:off x="160193" y="4580005"/>
            <a:ext cx="67065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questions/uncertainties? Record them here for your secondary annotators: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6" name="Google Shape;56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75" y="1288601"/>
            <a:ext cx="1677274" cy="495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53850" y="1226987"/>
            <a:ext cx="2403950" cy="630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4094323"/>
            <a:ext cx="935923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14475" y="4155896"/>
            <a:ext cx="773906" cy="28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6775" y="2159813"/>
            <a:ext cx="777580" cy="6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400000">
            <a:off x="7094448" y="1632925"/>
            <a:ext cx="841108" cy="114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AFFAAB-0E89-36F5-F1F8-DB3BD8F4D8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3355" y="2453580"/>
            <a:ext cx="1801025" cy="5893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FCF469-156D-DCA3-3ADC-1031F66F0E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168" y="3359349"/>
            <a:ext cx="1801025" cy="589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9D05D9-2638-F300-2232-57A96911BF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47019" y="3359349"/>
            <a:ext cx="1982533" cy="6640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3A4EA0-E375-A8F4-07E4-DCFED96C55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38409" y="3251127"/>
            <a:ext cx="2733718" cy="6975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3FE32-A8FE-0645-528B-22F8512597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8541" y="4039956"/>
            <a:ext cx="1582820" cy="11035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" sz="2000" b="1" dirty="0"/>
              <a:t>Gene #1</a:t>
            </a:r>
            <a:r>
              <a:rPr lang="en" sz="2000" dirty="0"/>
              <a:t>	Start: 41	Stop: 379	</a:t>
            </a:r>
            <a:br>
              <a:rPr lang="en" sz="2000" dirty="0"/>
            </a:br>
            <a:r>
              <a:rPr lang="en" sz="1300" dirty="0"/>
              <a:t>*</a:t>
            </a:r>
            <a:r>
              <a:rPr lang="en" sz="1500" dirty="0"/>
              <a:t>Highlight start if changed from original call*</a:t>
            </a:r>
            <a:endParaRPr sz="2000" dirty="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0" y="595727"/>
            <a:ext cx="29355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it a gene?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Calibri"/>
              <a:buChar char="•"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 originally called by (delete incorrect):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Both	        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Calibri"/>
              <a:buChar char="•"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Coding potential: yes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651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000"/>
              <a:buFont typeface="Calibri"/>
              <a:buChar char="•"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organisms have it? Yes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7"/>
          <p:cNvSpPr txBox="1"/>
          <p:nvPr/>
        </p:nvSpPr>
        <p:spPr>
          <a:xfrm>
            <a:off x="2521613" y="613475"/>
            <a:ext cx="3262800" cy="3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Where does it start?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RBS info: Z score: </a:t>
            </a:r>
            <a:r>
              <a:rPr lang="en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2.061 Final score: -5.036 Best z score 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alignments: all </a:t>
            </a:r>
            <a:r>
              <a:rPr lang="en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alignments</a:t>
            </a: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1:</a:t>
            </a:r>
            <a:r>
              <a:rPr lang="en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Yubaba, function unknown, e value 1e-58/ YertPhresh, function unknown, e value 1e-58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All are hypothetical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Starterator: </a:t>
            </a:r>
            <a:r>
              <a:rPr lang="en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 2, most called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Gap: no gap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7"/>
          <p:cNvSpPr txBox="1"/>
          <p:nvPr/>
        </p:nvSpPr>
        <p:spPr>
          <a:xfrm>
            <a:off x="5792925" y="595725"/>
            <a:ext cx="3072600" cy="43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What is its function?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Function Decided: </a:t>
            </a: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NKF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be from approved function list: </a:t>
            </a:r>
            <a:r>
              <a:rPr lang="en" sz="6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https://docs.google.com/spreadsheets/d/1FNcTlsU41iI1U8Jq0Yd-YqwJDUa089AInNnULL-K9hE/edit#gid=0</a:t>
            </a: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Synteny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Gene 1 is in the same pham(1064) as Lola20 and is downstream of HNH endonuclease and upstream of NKF.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Results: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Yubaba, function unknown, e value 1e-58/ YertPhresh, function unknown, e value 1e-58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All are hypothetical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HHPRED results</a:t>
            </a: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Cool colors indicate very low hits and similarities. The best hit is 2XAO_D with the probability of 37.3%.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7"/>
          <p:cNvSpPr txBox="1"/>
          <p:nvPr/>
        </p:nvSpPr>
        <p:spPr>
          <a:xfrm>
            <a:off x="160198" y="4580000"/>
            <a:ext cx="46161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fontScale="77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questions/uncertainties? Record them here for your secondary annotators: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675" y="1123502"/>
            <a:ext cx="1550149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875" y="2041800"/>
            <a:ext cx="1044760" cy="52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0200" y="3003102"/>
            <a:ext cx="1968725" cy="6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27625" y="2422532"/>
            <a:ext cx="1968726" cy="34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27625" y="3052466"/>
            <a:ext cx="3072599" cy="481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90997" y="2255451"/>
            <a:ext cx="809227" cy="6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44325" y="1123500"/>
            <a:ext cx="1837015" cy="6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76250" y="3648474"/>
            <a:ext cx="884071" cy="68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5400000">
            <a:off x="6210000" y="1690975"/>
            <a:ext cx="808050" cy="103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316750" y="4699326"/>
            <a:ext cx="1218276" cy="28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223000" y="4502225"/>
            <a:ext cx="1315183" cy="52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00225" y="3170182"/>
            <a:ext cx="1968726" cy="34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92925" y="3777341"/>
            <a:ext cx="3072599" cy="481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4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" sz="2000" b="1" dirty="0"/>
              <a:t>Gene #19</a:t>
            </a:r>
            <a:r>
              <a:rPr lang="en" sz="2000" dirty="0"/>
              <a:t>	Start:14,502 		Stop: 14,726			</a:t>
            </a:r>
            <a:br>
              <a:rPr lang="en" sz="2000" dirty="0"/>
            </a:br>
            <a:r>
              <a:rPr lang="en" sz="1300" dirty="0"/>
              <a:t>*</a:t>
            </a:r>
            <a:r>
              <a:rPr lang="en" sz="1500" dirty="0"/>
              <a:t>Highlight start if changed from original call*</a:t>
            </a:r>
            <a:endParaRPr sz="2000" dirty="0"/>
          </a:p>
        </p:txBody>
      </p:sp>
      <p:sp>
        <p:nvSpPr>
          <p:cNvPr id="588" name="Google Shape;588;p45"/>
          <p:cNvSpPr txBox="1">
            <a:spLocks noGrp="1"/>
          </p:cNvSpPr>
          <p:nvPr>
            <p:ph type="body" idx="1"/>
          </p:nvPr>
        </p:nvSpPr>
        <p:spPr>
          <a:xfrm>
            <a:off x="0" y="595727"/>
            <a:ext cx="29355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b="1"/>
              <a:t>1. </a:t>
            </a:r>
            <a:r>
              <a:rPr lang="en" sz="1300" b="1"/>
              <a:t>Is it a gene?</a:t>
            </a:r>
            <a:endParaRPr/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" sz="900"/>
              <a:t>Gene originally called by (delete incorrect):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rPr lang="en" sz="900"/>
              <a:t>         Both	         </a:t>
            </a:r>
            <a:endParaRPr sz="90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" sz="900"/>
              <a:t>Coding potential: yes </a:t>
            </a: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/>
          </a:p>
          <a:p>
            <a:pPr marL="165100" lvl="0" indent="-1651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" sz="1000"/>
              <a:t>Other organisms have it? Yes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/>
              <a:t>	</a:t>
            </a:r>
            <a:endParaRPr/>
          </a:p>
        </p:txBody>
      </p:sp>
      <p:sp>
        <p:nvSpPr>
          <p:cNvPr id="589" name="Google Shape;589;p45"/>
          <p:cNvSpPr txBox="1"/>
          <p:nvPr/>
        </p:nvSpPr>
        <p:spPr>
          <a:xfrm>
            <a:off x="2727613" y="613487"/>
            <a:ext cx="3056700" cy="3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Where does it start?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RBS info: Z score: </a:t>
            </a:r>
            <a:r>
              <a:rPr lang="en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2.854 Final score: -3.171 Best scores 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alignments: a</a:t>
            </a:r>
            <a:r>
              <a:rPr lang="en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lignments are 1:1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Lola, function unknown, e value 2e-47/YertPhresh, function unknown, e value 3e-45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Many 1:1 hits to holin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Starterator: most called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Gap: -4 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45"/>
          <p:cNvSpPr txBox="1"/>
          <p:nvPr/>
        </p:nvSpPr>
        <p:spPr>
          <a:xfrm>
            <a:off x="5792925" y="595725"/>
            <a:ext cx="3201900" cy="44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What is its function? 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Function Decided: membrane protein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be from approved function list: </a:t>
            </a:r>
            <a:r>
              <a:rPr lang="en" sz="6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https://docs.google.com/spreadsheets/d/1FNcTlsU41iI1U8Jq0Yd-YqwJDUa089AInNnULL-K9hE/edit#gid=0</a:t>
            </a:r>
            <a:r>
              <a:rPr lang="en" sz="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Synteny</a:t>
            </a: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Gene 19 is in the same pham, 1063, as gene 18 of Lola20. With the function of NKF , it is upstream of NKF, and downstream of membrane protein.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Results: </a:t>
            </a: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</a:t>
            </a: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hits to NKF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</a:t>
            </a: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hits to </a:t>
            </a:r>
            <a:r>
              <a:rPr lang="en-US" sz="9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holin</a:t>
            </a: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HHPRED results</a:t>
            </a: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Some weak evidence of it being a holin (membrane protein)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45"/>
          <p:cNvSpPr txBox="1"/>
          <p:nvPr/>
        </p:nvSpPr>
        <p:spPr>
          <a:xfrm>
            <a:off x="160193" y="4580005"/>
            <a:ext cx="67065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questions/uncertainties? Record them here for your secondary annotators: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2" name="Google Shape;59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09228"/>
            <a:ext cx="1787711" cy="596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925" y="2350405"/>
            <a:ext cx="784350" cy="652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89950" y="1163958"/>
            <a:ext cx="1290223" cy="641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27624" y="2472488"/>
            <a:ext cx="1864390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27625" y="3241843"/>
            <a:ext cx="2223908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70645" y="2472512"/>
            <a:ext cx="784352" cy="632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84596" y="3808325"/>
            <a:ext cx="1063511" cy="6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531954" y="4074525"/>
            <a:ext cx="615235" cy="40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62877" y="3433379"/>
            <a:ext cx="2223908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4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5400000">
            <a:off x="7445738" y="1605488"/>
            <a:ext cx="741801" cy="11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4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866707" y="4529324"/>
            <a:ext cx="955589" cy="5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5CF612-D443-3D73-F314-B515C624E4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185" y="3571515"/>
            <a:ext cx="2247257" cy="543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098E36-0934-FF02-42A4-F36050AC75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15849" y="3211583"/>
            <a:ext cx="1431339" cy="665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14B550-DE80-D649-1CB8-7878DD68CD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70013" y="2888681"/>
            <a:ext cx="1431339" cy="66509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" sz="2000" b="1" dirty="0"/>
              <a:t>Gene #20</a:t>
            </a:r>
            <a:r>
              <a:rPr lang="en" sz="2000" dirty="0"/>
              <a:t>	Start: 15,007		Stop: 14,795			</a:t>
            </a:r>
            <a:br>
              <a:rPr lang="en" sz="2000" dirty="0"/>
            </a:br>
            <a:r>
              <a:rPr lang="en" sz="1300" dirty="0"/>
              <a:t>*</a:t>
            </a:r>
            <a:r>
              <a:rPr lang="en" sz="1500" dirty="0"/>
              <a:t>Highlight start if changed from original call*</a:t>
            </a:r>
            <a:endParaRPr sz="2000" dirty="0"/>
          </a:p>
        </p:txBody>
      </p:sp>
      <p:sp>
        <p:nvSpPr>
          <p:cNvPr id="613" name="Google Shape;613;p46"/>
          <p:cNvSpPr txBox="1">
            <a:spLocks noGrp="1"/>
          </p:cNvSpPr>
          <p:nvPr>
            <p:ph type="body" idx="1"/>
          </p:nvPr>
        </p:nvSpPr>
        <p:spPr>
          <a:xfrm>
            <a:off x="0" y="595727"/>
            <a:ext cx="29355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b="1" dirty="0"/>
              <a:t>1. </a:t>
            </a:r>
            <a:r>
              <a:rPr lang="en" sz="1300" b="1" dirty="0"/>
              <a:t>Is it a gene?</a:t>
            </a:r>
            <a:endParaRPr dirty="0"/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" sz="900" dirty="0"/>
              <a:t>Gene originally called by (delete incorrect):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rPr lang="en" sz="900" dirty="0"/>
              <a:t>         Both	         </a:t>
            </a:r>
            <a:endParaRPr sz="900" dirty="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" sz="900" dirty="0"/>
              <a:t>Coding potential: </a:t>
            </a:r>
            <a:endParaRPr sz="800" dirty="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 dirty="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 dirty="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 dirty="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 dirty="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 dirty="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 dirty="0"/>
          </a:p>
          <a:p>
            <a:pPr marL="165100" lvl="0" indent="-1651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" sz="1000" dirty="0"/>
              <a:t>Other organisms have it?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dirty="0"/>
              <a:t>	</a:t>
            </a:r>
            <a:endParaRPr dirty="0"/>
          </a:p>
        </p:txBody>
      </p:sp>
      <p:sp>
        <p:nvSpPr>
          <p:cNvPr id="614" name="Google Shape;614;p46"/>
          <p:cNvSpPr txBox="1"/>
          <p:nvPr/>
        </p:nvSpPr>
        <p:spPr>
          <a:xfrm>
            <a:off x="2727613" y="613487"/>
            <a:ext cx="3056700" cy="3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Where does it start?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RBS info: Z score: 2.664 final score: -3.627 best score</a:t>
            </a:r>
            <a:r>
              <a:rPr lang="en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overall 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alignments: alig</a:t>
            </a:r>
            <a:r>
              <a:rPr lang="en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nments are 1:1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</a:t>
            </a: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Lsr-2 like DNA bridging protein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</a:t>
            </a: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Lsr-2 like DNA bridging protein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Starterator: most called </a:t>
            </a:r>
            <a:endParaRPr sz="9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Gap: 2 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46"/>
          <p:cNvSpPr txBox="1"/>
          <p:nvPr/>
        </p:nvSpPr>
        <p:spPr>
          <a:xfrm>
            <a:off x="5792925" y="595725"/>
            <a:ext cx="3072600" cy="43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What is its function? 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Function Decided: Lsr2-like bridging pro</a:t>
            </a:r>
            <a:r>
              <a:rPr lang="en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tein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be from approved function list: </a:t>
            </a:r>
            <a:r>
              <a:rPr lang="en" sz="6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https://docs.google.com/spreadsheets/d/1FNcTlsU41iI1U8Jq0Yd-YqwJDUa089AInNnULL-K9hE/edit#gid=0</a:t>
            </a:r>
            <a:r>
              <a:rPr lang="en" sz="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Synteny</a:t>
            </a: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Lsr2-like bridging protein – same pham and positional similarity as other EE phages – upstream of membrane protein, downstream of helix-turn-helix  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Results: 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Blast:Lsr2-like DNA bridging protein</a:t>
            </a: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Lsr2-like bridging protein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HHPRED results</a:t>
            </a: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Significant hits to Lsr2-like bridging protein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46"/>
          <p:cNvSpPr txBox="1"/>
          <p:nvPr/>
        </p:nvSpPr>
        <p:spPr>
          <a:xfrm>
            <a:off x="160198" y="4580000"/>
            <a:ext cx="48894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fontScale="850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questions/uncertainties? Record them here for your secondary annotators: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7" name="Google Shape;61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900" y="1332274"/>
            <a:ext cx="1547650" cy="45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725" y="2207872"/>
            <a:ext cx="668200" cy="77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225" y="2228362"/>
            <a:ext cx="829989" cy="73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31288" y="1246678"/>
            <a:ext cx="1921900" cy="567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54538" y="3927828"/>
            <a:ext cx="1021631" cy="56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03500" y="4171706"/>
            <a:ext cx="1046015" cy="40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400000">
            <a:off x="7840580" y="1887873"/>
            <a:ext cx="735624" cy="99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66BF67-891B-504F-C0E5-D05002325E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93008" y="4495578"/>
            <a:ext cx="2063737" cy="556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192EF-8577-9DD7-1B5E-0A80DBE917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725" y="3354137"/>
            <a:ext cx="2063737" cy="454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481B31-5110-5562-434D-D0A20FC3A1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1019" y="2889659"/>
            <a:ext cx="2063737" cy="454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F01185-E22E-7863-0908-C1012571A0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63616" y="3498734"/>
            <a:ext cx="2393129" cy="4141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6F1FF9-A39B-CD47-8C37-DDAE99E0B7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9001" y="3137010"/>
            <a:ext cx="2393129" cy="4141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B6564A-8A96-C7CB-AFAA-EDC711F742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0369" y="2525535"/>
            <a:ext cx="2063737" cy="45442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4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" sz="2000" b="1" dirty="0">
                <a:highlight>
                  <a:srgbClr val="FFFF00"/>
                </a:highlight>
              </a:rPr>
              <a:t>Gene #21</a:t>
            </a:r>
            <a:r>
              <a:rPr lang="en" sz="2000" dirty="0"/>
              <a:t>	</a:t>
            </a:r>
            <a:r>
              <a:rPr lang="en" sz="2000" dirty="0">
                <a:highlight>
                  <a:srgbClr val="FFFF00"/>
                </a:highlight>
              </a:rPr>
              <a:t>Start: 15,510</a:t>
            </a:r>
            <a:r>
              <a:rPr lang="en" sz="2000" dirty="0"/>
              <a:t>		Stop: 15,010			</a:t>
            </a:r>
            <a:br>
              <a:rPr lang="en" sz="2000" dirty="0"/>
            </a:br>
            <a:r>
              <a:rPr lang="en" sz="1300" dirty="0"/>
              <a:t>*</a:t>
            </a:r>
            <a:r>
              <a:rPr lang="en" sz="1500" dirty="0"/>
              <a:t>Highlight start if changed from original call*</a:t>
            </a:r>
            <a:endParaRPr sz="2000" dirty="0"/>
          </a:p>
        </p:txBody>
      </p:sp>
      <p:sp>
        <p:nvSpPr>
          <p:cNvPr id="639" name="Google Shape;639;p47"/>
          <p:cNvSpPr txBox="1">
            <a:spLocks noGrp="1"/>
          </p:cNvSpPr>
          <p:nvPr>
            <p:ph type="body" idx="1"/>
          </p:nvPr>
        </p:nvSpPr>
        <p:spPr>
          <a:xfrm>
            <a:off x="0" y="595725"/>
            <a:ext cx="27276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b="1" dirty="0"/>
              <a:t>1. </a:t>
            </a:r>
            <a:r>
              <a:rPr lang="en" sz="1300" b="1" dirty="0"/>
              <a:t>Is it a gene?</a:t>
            </a:r>
            <a:endParaRPr dirty="0"/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" sz="900" dirty="0"/>
              <a:t>Gene originally called by (delete incorrect):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rPr lang="en" sz="900" dirty="0"/>
              <a:t>           Genemark	</a:t>
            </a:r>
            <a:endParaRPr sz="900" dirty="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" sz="900" dirty="0"/>
              <a:t>Coding potential:</a:t>
            </a:r>
            <a:endParaRPr sz="900" dirty="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 dirty="0"/>
          </a:p>
          <a:p>
            <a:pPr marL="165100" lvl="0" indent="-1651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" sz="1000" dirty="0"/>
              <a:t>Other organisms have it? Yes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dirty="0"/>
              <a:t>	</a:t>
            </a:r>
            <a:endParaRPr dirty="0"/>
          </a:p>
        </p:txBody>
      </p:sp>
      <p:sp>
        <p:nvSpPr>
          <p:cNvPr id="640" name="Google Shape;640;p47"/>
          <p:cNvSpPr txBox="1"/>
          <p:nvPr/>
        </p:nvSpPr>
        <p:spPr>
          <a:xfrm>
            <a:off x="2727624" y="613475"/>
            <a:ext cx="2880300" cy="3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Where does it start?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RBS info: No best score</a:t>
            </a:r>
            <a:r>
              <a:rPr lang="en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Z score: 0.492 Final score: -7.945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alignments: all </a:t>
            </a:r>
            <a:r>
              <a:rPr lang="en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alignments</a:t>
            </a: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1:1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helix-turn-helix DNA binding domain protein, Anseraureola, Jannah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PaoPu, Lsr2-like bridging protein, e value 1e-41/ Hulk, Lsr2-like DNA bridging protein, e value 3e-41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Starterator: not most called track 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Gap: 79</a:t>
            </a:r>
            <a:endParaRPr sz="300" b="0" i="0" u="none" strike="noStrike" cap="none" dirty="0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47"/>
          <p:cNvSpPr txBox="1"/>
          <p:nvPr/>
        </p:nvSpPr>
        <p:spPr>
          <a:xfrm>
            <a:off x="5792925" y="595725"/>
            <a:ext cx="3072600" cy="43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What is its function? 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Function Decided: helix-turn-helix DNA binding domain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be from approved function list: </a:t>
            </a:r>
            <a:r>
              <a:rPr lang="en" sz="6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https://docs.google.com/spreadsheets/d/1FNcTlsU41iI1U8Jq0Yd-YqwJDUa089AInNnULL-K9hE/edit#gid=0</a:t>
            </a:r>
            <a:r>
              <a:rPr lang="en" sz="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Synteny</a:t>
            </a: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</a:t>
            </a:r>
            <a:r>
              <a:rPr lang="en" sz="9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 21 is in the same pham, 781, a</a:t>
            </a: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gene 20 of Lola20. With the function of ,</a:t>
            </a:r>
            <a:r>
              <a:rPr lang="en" sz="900" dirty="0">
                <a:solidFill>
                  <a:srgbClr val="555555"/>
                </a:solidFill>
                <a:highlight>
                  <a:srgbClr val="FAFAFA"/>
                </a:highlight>
                <a:latin typeface="Calibri"/>
                <a:ea typeface="Calibri"/>
                <a:cs typeface="Calibri"/>
                <a:sym typeface="Calibri"/>
              </a:rPr>
              <a:t>Lsr2-like DNA bridging protein,</a:t>
            </a: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it is downstream of NKF and upstream of </a:t>
            </a:r>
            <a:r>
              <a:rPr lang="en" sz="900" dirty="0">
                <a:solidFill>
                  <a:srgbClr val="555555"/>
                </a:solidFill>
                <a:highlight>
                  <a:srgbClr val="FAFAFA"/>
                </a:highlight>
                <a:latin typeface="Calibri"/>
                <a:ea typeface="Calibri"/>
                <a:cs typeface="Calibri"/>
                <a:sym typeface="Calibri"/>
              </a:rPr>
              <a:t>helix-turn-helix DNA binding domain protein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Results: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Yubaba, Lsr2-like DNA bridging protein, e value 8e-34/Yertphresh, Lsr2-like DNA bridging protein, e value 8e-34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PaoPu, Lsr2-like bridging protein, e value 1e-41/ Hulk, Lsr2-like DNA bridging protein, e value 3e-41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HHPRED results</a:t>
            </a: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helix turn helix DNA binding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47"/>
          <p:cNvSpPr txBox="1"/>
          <p:nvPr/>
        </p:nvSpPr>
        <p:spPr>
          <a:xfrm>
            <a:off x="160193" y="4580005"/>
            <a:ext cx="67065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questions/uncertainties? Record them here for your secondary annotators: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0" name="Google Shape;65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2915" y="3005100"/>
            <a:ext cx="1357325" cy="31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7293290" y="1783740"/>
            <a:ext cx="644976" cy="93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0682AC-451E-0DDC-3300-D28E89324D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38" y="1423698"/>
            <a:ext cx="2464913" cy="3828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9DFA6A-E564-12B9-43A4-1CECFC5024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646" y="2164275"/>
            <a:ext cx="1133633" cy="857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5EF925-1113-568F-E489-5E892DE685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9014" y="3615585"/>
            <a:ext cx="2085951" cy="5010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23ABA6-F389-01CE-9A47-CC10D8F45A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2601" y="3895245"/>
            <a:ext cx="2880301" cy="499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DF927A-46DC-486A-EBB0-D8BD9C42A5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38" y="3311927"/>
            <a:ext cx="2189592" cy="586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2D0466-4E2C-40EE-FB16-2E3D8A27BC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25520" y="1152560"/>
            <a:ext cx="2413014" cy="925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805ABE-2964-62A8-3B19-3174895D54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5010" y="2390698"/>
            <a:ext cx="1549955" cy="4154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CE342E-0A82-C22A-0A2D-9A09206A3D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9631" y="4410875"/>
            <a:ext cx="1589523" cy="61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4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" sz="2000" b="1" dirty="0"/>
              <a:t>Gene #22</a:t>
            </a:r>
            <a:r>
              <a:rPr lang="en" sz="2000" dirty="0"/>
              <a:t>	Start: 15,820		Stop: 15,590			</a:t>
            </a:r>
            <a:br>
              <a:rPr lang="en" sz="2000" dirty="0"/>
            </a:br>
            <a:r>
              <a:rPr lang="en" sz="1300" dirty="0"/>
              <a:t>*</a:t>
            </a:r>
            <a:r>
              <a:rPr lang="en" sz="1500" dirty="0"/>
              <a:t>Highlight start if changed from original call*</a:t>
            </a:r>
            <a:endParaRPr sz="2000" dirty="0"/>
          </a:p>
        </p:txBody>
      </p:sp>
      <p:sp>
        <p:nvSpPr>
          <p:cNvPr id="663" name="Google Shape;663;p48"/>
          <p:cNvSpPr txBox="1">
            <a:spLocks noGrp="1"/>
          </p:cNvSpPr>
          <p:nvPr>
            <p:ph type="body" idx="1"/>
          </p:nvPr>
        </p:nvSpPr>
        <p:spPr>
          <a:xfrm>
            <a:off x="0" y="595727"/>
            <a:ext cx="29355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b="1" dirty="0"/>
              <a:t>1. </a:t>
            </a:r>
            <a:r>
              <a:rPr lang="en" sz="1300" b="1" dirty="0"/>
              <a:t>Is it a gene?</a:t>
            </a:r>
            <a:endParaRPr dirty="0"/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" sz="900" dirty="0"/>
              <a:t>Gene originally called by (delete incorrect):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rPr lang="en" sz="900" dirty="0"/>
              <a:t>         Both	         </a:t>
            </a:r>
            <a:endParaRPr sz="900" dirty="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" sz="900" dirty="0"/>
              <a:t>Coding potential: </a:t>
            </a:r>
            <a:endParaRPr sz="900" dirty="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 dirty="0"/>
          </a:p>
          <a:p>
            <a:pPr marL="165100" lvl="0" indent="-1651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" sz="1000" dirty="0"/>
              <a:t>Other organisms have it? Yes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dirty="0"/>
              <a:t>	</a:t>
            </a:r>
            <a:endParaRPr dirty="0"/>
          </a:p>
        </p:txBody>
      </p:sp>
      <p:sp>
        <p:nvSpPr>
          <p:cNvPr id="664" name="Google Shape;664;p48"/>
          <p:cNvSpPr txBox="1"/>
          <p:nvPr/>
        </p:nvSpPr>
        <p:spPr>
          <a:xfrm>
            <a:off x="2727624" y="613475"/>
            <a:ext cx="2880300" cy="3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Where does it start?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RBS info: </a:t>
            </a:r>
            <a:r>
              <a:rPr lang="en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 score: 0.931 Final score: -7.839 best z score and 3rd best final score 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alignments: 1:1</a:t>
            </a: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Yubaba, helix turn helix DNA binding domain protein, e value 4e-77/ YertPhresh, helix turn helix DNA binding domain protein, E value 4e-77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Dongwon, helix turn helix DNA binding domain protein, e value 1e-97/ VitulaEligans, helix turn helix DNA binding domain protein, e value 2e-94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Starterator: most called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Gap: 509</a:t>
            </a:r>
            <a:endParaRPr sz="300" b="0" i="0" u="none" strike="noStrike" cap="none" dirty="0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48"/>
          <p:cNvSpPr txBox="1"/>
          <p:nvPr/>
        </p:nvSpPr>
        <p:spPr>
          <a:xfrm>
            <a:off x="5792925" y="595725"/>
            <a:ext cx="3072600" cy="43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What is its function? 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Function Decided: </a:t>
            </a:r>
            <a:r>
              <a:rPr lang="en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Helix-Turn-Helix DNA Binding Domain Protein 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be from approved function list: </a:t>
            </a:r>
            <a:r>
              <a:rPr lang="en" sz="6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https://docs.google.com/spreadsheets/d/1FNcTlsU41iI1U8Jq0Yd-YqwJDUa089AInNnULL-K9hE/edit#gid=0</a:t>
            </a:r>
            <a:r>
              <a:rPr lang="en" sz="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Synteny</a:t>
            </a: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Results: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Yubaba, helix turn helix DNA binding domain protein, e value 4e-77/ YertPhresh, helix turn helix DNA binding domain protein, E value 4e-77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Dongwon, helix turn helix DNA binding domain protein, e value 1e-97/ VitulaEligans, helix turn helix DNA binding domain protein, e value 2e-94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HHPRED results</a:t>
            </a: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Helix-turn-helix motif/ regulatory proteins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48"/>
          <p:cNvSpPr txBox="1"/>
          <p:nvPr/>
        </p:nvSpPr>
        <p:spPr>
          <a:xfrm>
            <a:off x="160198" y="4580000"/>
            <a:ext cx="49365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fontScale="850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questions/uncertainties? Record them here for your secondary annotators: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7" name="Google Shape;66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00" y="1419505"/>
            <a:ext cx="2414885" cy="6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193" y="2571738"/>
            <a:ext cx="1092975" cy="82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27625" y="2470240"/>
            <a:ext cx="1397150" cy="25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35500" y="1190824"/>
            <a:ext cx="1374924" cy="33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66700" y="3791125"/>
            <a:ext cx="1977950" cy="25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400000">
            <a:off x="7646426" y="1501809"/>
            <a:ext cx="741474" cy="111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576D90-C8AE-8E3A-05BF-9EE59D9C06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9073" y="3620551"/>
            <a:ext cx="2550739" cy="684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50D678-A2C5-2973-5F20-FE07A2310E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289" y="3815164"/>
            <a:ext cx="2090144" cy="489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49F658-CF94-029A-32CE-F2FA7E1ED9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8124" y="3131681"/>
            <a:ext cx="1879610" cy="4403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06EABC-7223-2B39-C602-6B45BE0FD9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46605" y="4565636"/>
            <a:ext cx="1014905" cy="577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9C7EE7-3823-D74E-42C6-4DE91415D4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50612" y="3164222"/>
            <a:ext cx="905489" cy="47458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4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" sz="2000" b="1" dirty="0"/>
              <a:t>Gene #23</a:t>
            </a:r>
            <a:r>
              <a:rPr lang="en" sz="2000" dirty="0"/>
              <a:t>	Start:16,330		Stop: 16,716			</a:t>
            </a:r>
            <a:br>
              <a:rPr lang="en" sz="2000" dirty="0"/>
            </a:br>
            <a:r>
              <a:rPr lang="en" sz="1300" dirty="0"/>
              <a:t>*</a:t>
            </a:r>
            <a:r>
              <a:rPr lang="en" sz="1500" dirty="0"/>
              <a:t>Highlight start if changed from original call*</a:t>
            </a:r>
            <a:endParaRPr sz="2000" dirty="0"/>
          </a:p>
        </p:txBody>
      </p:sp>
      <p:sp>
        <p:nvSpPr>
          <p:cNvPr id="688" name="Google Shape;688;p49"/>
          <p:cNvSpPr txBox="1">
            <a:spLocks noGrp="1"/>
          </p:cNvSpPr>
          <p:nvPr>
            <p:ph type="body" idx="1"/>
          </p:nvPr>
        </p:nvSpPr>
        <p:spPr>
          <a:xfrm>
            <a:off x="0" y="595727"/>
            <a:ext cx="29355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b="1" dirty="0"/>
              <a:t>1. </a:t>
            </a:r>
            <a:r>
              <a:rPr lang="en" sz="1300" b="1" dirty="0"/>
              <a:t>Is it a gene?</a:t>
            </a:r>
            <a:endParaRPr dirty="0"/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" sz="900" dirty="0"/>
              <a:t>Gene originally called by (delete incorrect):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rPr lang="en" sz="900" dirty="0"/>
              <a:t>        Glimmer</a:t>
            </a:r>
            <a:endParaRPr sz="900" dirty="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" sz="900" dirty="0"/>
              <a:t>Coding potential:</a:t>
            </a:r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endParaRPr sz="900" dirty="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 dirty="0"/>
          </a:p>
          <a:p>
            <a:pPr marL="165100" lvl="0" indent="-1651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" sz="1000" dirty="0"/>
              <a:t>Other organisms have it? Yes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dirty="0"/>
              <a:t>	</a:t>
            </a:r>
            <a:endParaRPr dirty="0"/>
          </a:p>
        </p:txBody>
      </p:sp>
      <p:sp>
        <p:nvSpPr>
          <p:cNvPr id="689" name="Google Shape;689;p49"/>
          <p:cNvSpPr txBox="1"/>
          <p:nvPr/>
        </p:nvSpPr>
        <p:spPr>
          <a:xfrm>
            <a:off x="2727613" y="613487"/>
            <a:ext cx="3056700" cy="3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Where does it start?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RBS info: Z score</a:t>
            </a:r>
            <a:r>
              <a:rPr lang="en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1.753 Final score: -5.825 both second best scores 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alignments: all alignments are 1:1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</a:t>
            </a: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NKF, </a:t>
            </a:r>
            <a:r>
              <a:rPr lang="en-US" sz="9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Anseraureola</a:t>
            </a: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Bradley, NKF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</a:t>
            </a: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Aztec, </a:t>
            </a:r>
            <a:r>
              <a:rPr lang="en-US" sz="9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Timotea</a:t>
            </a: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1:1, </a:t>
            </a:r>
            <a:r>
              <a:rPr lang="en-US" sz="9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NKf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Starterator: </a:t>
            </a:r>
            <a:r>
              <a:rPr lang="en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called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Gap: 509</a:t>
            </a:r>
            <a:endParaRPr sz="300" b="0" i="0" u="none" strike="noStrike" cap="none" dirty="0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49"/>
          <p:cNvSpPr txBox="1"/>
          <p:nvPr/>
        </p:nvSpPr>
        <p:spPr>
          <a:xfrm>
            <a:off x="5792925" y="595725"/>
            <a:ext cx="3351000" cy="43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What is its function? 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Function Decided:</a:t>
            </a:r>
            <a:r>
              <a:rPr lang="en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NKF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be from approved function list: </a:t>
            </a:r>
            <a:r>
              <a:rPr lang="en" sz="6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https://docs.google.com/spreadsheets/d/1FNcTlsU41iI1U8Jq0Yd-YqwJDUa089AInNnULL-K9hE/edit#gid=0</a:t>
            </a:r>
            <a:r>
              <a:rPr lang="en" sz="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Synteny</a:t>
            </a: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</a:t>
            </a:r>
            <a:r>
              <a:rPr lang="en-US" sz="9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Downstream and upstream from helix-turn-helix DNA binding protein, NKF, Same </a:t>
            </a:r>
            <a:r>
              <a:rPr lang="en-US" sz="9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pham</a:t>
            </a:r>
            <a:r>
              <a:rPr lang="en-US" sz="9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positional similarity as other EE phages.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Results: NKF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HHPRED results</a:t>
            </a: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significant hits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49"/>
          <p:cNvSpPr txBox="1"/>
          <p:nvPr/>
        </p:nvSpPr>
        <p:spPr>
          <a:xfrm>
            <a:off x="160199" y="4580000"/>
            <a:ext cx="53964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questions/uncertainties? Record them here for your secondary annotators: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2" name="Google Shape;69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124" y="1332174"/>
            <a:ext cx="1962126" cy="55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3675" y="1122044"/>
            <a:ext cx="1962124" cy="56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1064" y="3982500"/>
            <a:ext cx="857011" cy="55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7121987" y="1437057"/>
            <a:ext cx="692875" cy="1224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5217C7-E44F-4E98-6BB7-84587B469A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6673" y="1908738"/>
            <a:ext cx="704948" cy="905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539525-EEED-EEC4-8B6B-273F0D6B2F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09" y="3084959"/>
            <a:ext cx="2234408" cy="492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EF770D-EBED-E404-B18C-B7B2184B97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6941" y="2389153"/>
            <a:ext cx="2234408" cy="492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0DB36B-0EEC-A39D-69A2-A107E815E5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96359" y="4340927"/>
            <a:ext cx="1226891" cy="6887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9E3CB0-AF1B-6A05-7787-F1A1FC337D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30736" y="3213076"/>
            <a:ext cx="2171494" cy="623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786176-C1EA-F25E-69E3-D7828C5D49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17533" y="3668488"/>
            <a:ext cx="1562060" cy="80390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5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" sz="2000" b="1" dirty="0"/>
              <a:t>Gene #24</a:t>
            </a:r>
            <a:r>
              <a:rPr lang="en" sz="2000" dirty="0"/>
              <a:t>	Start:16,800	Stop: 17,018			</a:t>
            </a:r>
            <a:br>
              <a:rPr lang="en" sz="2000" dirty="0"/>
            </a:br>
            <a:r>
              <a:rPr lang="en" sz="1300" dirty="0"/>
              <a:t>*</a:t>
            </a:r>
            <a:r>
              <a:rPr lang="en" sz="1500" dirty="0"/>
              <a:t>Highlight start if changed from original call*</a:t>
            </a:r>
            <a:endParaRPr sz="2000" dirty="0"/>
          </a:p>
        </p:txBody>
      </p:sp>
      <p:sp>
        <p:nvSpPr>
          <p:cNvPr id="713" name="Google Shape;713;p50"/>
          <p:cNvSpPr txBox="1">
            <a:spLocks noGrp="1"/>
          </p:cNvSpPr>
          <p:nvPr>
            <p:ph type="body" idx="1"/>
          </p:nvPr>
        </p:nvSpPr>
        <p:spPr>
          <a:xfrm>
            <a:off x="0" y="595725"/>
            <a:ext cx="25860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b="1"/>
              <a:t>1. </a:t>
            </a:r>
            <a:r>
              <a:rPr lang="en" sz="1300" b="1"/>
              <a:t>Is it a gene?</a:t>
            </a:r>
            <a:endParaRPr/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" sz="900"/>
              <a:t>Gene originally called by (delete incorrect):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rPr lang="en" sz="900"/>
              <a:t>        	Glimmer, genemark calls 16,809 and I believe that is the proper start </a:t>
            </a:r>
            <a:endParaRPr sz="90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" sz="900"/>
              <a:t>Coding potential: yes but start is 16,809</a:t>
            </a: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/>
          </a:p>
          <a:p>
            <a:pPr marL="165100" lvl="0" indent="-1651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" sz="1000"/>
              <a:t>Other organisms have it? Yes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/>
              <a:t>	</a:t>
            </a:r>
            <a:endParaRPr/>
          </a:p>
        </p:txBody>
      </p:sp>
      <p:sp>
        <p:nvSpPr>
          <p:cNvPr id="714" name="Google Shape;714;p50"/>
          <p:cNvSpPr txBox="1"/>
          <p:nvPr/>
        </p:nvSpPr>
        <p:spPr>
          <a:xfrm>
            <a:off x="2727613" y="613487"/>
            <a:ext cx="3056700" cy="3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Where does it start?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RBS info: Z score: 1.287 Final score: -6.575 b</a:t>
            </a:r>
            <a:r>
              <a:rPr lang="en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 second best scores 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alignments: all </a:t>
            </a:r>
            <a:r>
              <a:rPr lang="en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alignments</a:t>
            </a: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1:1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Anseraureola, Aztec, Helix-turn-helix DNA binding domain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Starterator: most called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Gap: 83</a:t>
            </a:r>
            <a:endParaRPr sz="300" b="0" i="0" u="none" strike="noStrike" cap="none" dirty="0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50"/>
          <p:cNvSpPr txBox="1"/>
          <p:nvPr/>
        </p:nvSpPr>
        <p:spPr>
          <a:xfrm>
            <a:off x="5792925" y="595725"/>
            <a:ext cx="3251700" cy="45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What is its function? 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Function Decided: helix-turn-helix DNA binding domain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be from approved function list: </a:t>
            </a:r>
            <a:r>
              <a:rPr lang="en" sz="6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https://docs.google.com/spreadsheets/d/1FNcTlsU41iI1U8Jq0Yd-YqwJDUa089AInNnULL-K9hE/edit#gid=0</a:t>
            </a:r>
            <a:r>
              <a:rPr lang="en" sz="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Synteny</a:t>
            </a: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</a:t>
            </a:r>
            <a:r>
              <a:rPr lang="en" sz="9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 24 </a:t>
            </a: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in the same pham, 1383, as gene 23 of Lola20. With the function of helix-turn-helix DNA binding domain it is downstream of </a:t>
            </a:r>
            <a:r>
              <a:rPr lang="en" sz="900" dirty="0">
                <a:solidFill>
                  <a:srgbClr val="555555"/>
                </a:solidFill>
                <a:highlight>
                  <a:srgbClr val="FAFAFA"/>
                </a:highlight>
                <a:latin typeface="Calibri"/>
                <a:ea typeface="Calibri"/>
                <a:cs typeface="Calibri"/>
                <a:sym typeface="Calibri"/>
              </a:rPr>
              <a:t>NKF and upstream of helix-turn-helix DNA binding domain protein</a:t>
            </a:r>
            <a:endParaRPr sz="9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Results: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helix-turn-helix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</a:t>
            </a: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helix-turn-helix</a:t>
            </a: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HHPRED results</a:t>
            </a: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Dna binding domain, winged helix-turn-helix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50"/>
          <p:cNvSpPr txBox="1"/>
          <p:nvPr/>
        </p:nvSpPr>
        <p:spPr>
          <a:xfrm>
            <a:off x="160193" y="4580005"/>
            <a:ext cx="67065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questions/uncertainties? Record them here for your secondary annotators: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7" name="Google Shape;717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200" y="1338350"/>
            <a:ext cx="1970822" cy="6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9575" y="2400300"/>
            <a:ext cx="1078325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9693" y="2515167"/>
            <a:ext cx="1078325" cy="66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68100" y="1345427"/>
            <a:ext cx="1509726" cy="56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59325" y="4166134"/>
            <a:ext cx="976950" cy="351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5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400000">
            <a:off x="6197713" y="1810653"/>
            <a:ext cx="642425" cy="112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5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36648" y="4580000"/>
            <a:ext cx="976952" cy="48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5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66705" y="4617202"/>
            <a:ext cx="673447" cy="40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5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593245" y="4579999"/>
            <a:ext cx="922155" cy="56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B0AA56-8AA7-A3E7-2835-206BBCB2B3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54033" y="3867287"/>
            <a:ext cx="1979529" cy="659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9171BF-22FC-B8AB-A03D-DD74DFAC7F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06495" y="2683421"/>
            <a:ext cx="1801829" cy="426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60C3F9-F562-6972-9F10-536752A445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10416" y="4246617"/>
            <a:ext cx="1415730" cy="9031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A1435C-7B89-135A-DC61-73DAE7BFF9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53407" y="2912721"/>
            <a:ext cx="1801829" cy="426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386F19-2728-CC52-AF61-E345F02725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75106" y="3176320"/>
            <a:ext cx="2915562" cy="4879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2B500C-1B0F-3D9A-6D82-ACBE052C314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05597" y="3634170"/>
            <a:ext cx="2915562" cy="48797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3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" sz="2000" b="1" dirty="0"/>
              <a:t>Gene # 25</a:t>
            </a:r>
            <a:r>
              <a:rPr lang="en" sz="2000" dirty="0"/>
              <a:t>	 Start:</a:t>
            </a:r>
            <a:r>
              <a:rPr lang="en" sz="2000" dirty="0">
                <a:solidFill>
                  <a:srgbClr val="0000FF"/>
                </a:solidFill>
              </a:rPr>
              <a:t>17015 </a:t>
            </a:r>
            <a:r>
              <a:rPr lang="en" sz="2000" dirty="0"/>
              <a:t>	Stop: </a:t>
            </a:r>
            <a:r>
              <a:rPr lang="en" sz="2000" dirty="0">
                <a:solidFill>
                  <a:srgbClr val="0000FF"/>
                </a:solidFill>
              </a:rPr>
              <a:t>17314</a:t>
            </a:r>
            <a:r>
              <a:rPr lang="en" sz="2000" dirty="0"/>
              <a:t>		</a:t>
            </a:r>
            <a:r>
              <a:rPr lang="en" sz="2000" dirty="0">
                <a:solidFill>
                  <a:srgbClr val="0000FF"/>
                </a:solidFill>
              </a:rPr>
              <a:t>Forward</a:t>
            </a:r>
            <a:br>
              <a:rPr lang="en" sz="2000" dirty="0"/>
            </a:br>
            <a:r>
              <a:rPr lang="en" sz="1300" dirty="0"/>
              <a:t>*</a:t>
            </a:r>
            <a:r>
              <a:rPr lang="en" sz="1500" dirty="0"/>
              <a:t>Highlight start if changed from original call*</a:t>
            </a:r>
            <a:endParaRPr sz="2000" dirty="0"/>
          </a:p>
        </p:txBody>
      </p:sp>
      <p:sp>
        <p:nvSpPr>
          <p:cNvPr id="714" name="Google Shape;714;p39"/>
          <p:cNvSpPr txBox="1">
            <a:spLocks noGrp="1"/>
          </p:cNvSpPr>
          <p:nvPr>
            <p:ph type="body" idx="1"/>
          </p:nvPr>
        </p:nvSpPr>
        <p:spPr>
          <a:xfrm>
            <a:off x="0" y="595727"/>
            <a:ext cx="29355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b="1"/>
              <a:t>1. </a:t>
            </a: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it a gene? </a:t>
            </a:r>
            <a:r>
              <a:rPr lang="en" sz="13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Yes</a:t>
            </a:r>
            <a:endParaRPr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Calibri"/>
              <a:buChar char="•"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 originally called by: </a:t>
            </a:r>
            <a:r>
              <a:rPr lang="en" sz="9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Both</a:t>
            </a: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Calibri"/>
              <a:buChar char="•"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Coding potential: </a:t>
            </a:r>
            <a:r>
              <a:rPr lang="en" sz="9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Yes</a:t>
            </a: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651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000"/>
              <a:buFont typeface="Calibri"/>
              <a:buChar char="•"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organisms have it? </a:t>
            </a:r>
            <a:r>
              <a:rPr lang="en" sz="10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Yes, Aztec and BarBear are the most similar </a:t>
            </a:r>
            <a:endParaRPr sz="10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5" name="Google Shape;715;p39"/>
          <p:cNvSpPr txBox="1"/>
          <p:nvPr/>
        </p:nvSpPr>
        <p:spPr>
          <a:xfrm>
            <a:off x="3043675" y="613473"/>
            <a:ext cx="3056700" cy="44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Where does it start? </a:t>
            </a:r>
            <a:r>
              <a:rPr lang="en" sz="1300" b="1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17015</a:t>
            </a:r>
            <a:endParaRPr sz="900" b="1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Coding potential aligns with predicted start</a:t>
            </a:r>
            <a:endParaRPr sz="9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RBS info: </a:t>
            </a: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9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Best, z=1.415, final=-6.051</a:t>
            </a:r>
            <a:endParaRPr sz="9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alignments: 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PhagesDB: Aztec, BarBear, 1:1, e-value: 3e-56, 3e-56</a:t>
            </a: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NCBI: PaoPu, Bri160, 1:1, e-value: 7e-68, 3e-67</a:t>
            </a: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Starterator: </a:t>
            </a:r>
            <a:r>
              <a:rPr lang="en" sz="900" b="1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Yes, most called start is 21, found on track 6 with Kyrios</a:t>
            </a:r>
            <a:r>
              <a:rPr lang="en" sz="9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Faba</a:t>
            </a:r>
            <a:endParaRPr sz="9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9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Gap: </a:t>
            </a:r>
            <a:r>
              <a:rPr lang="en" sz="900" b="1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-4bp overlap, no gap</a:t>
            </a:r>
            <a:endParaRPr sz="3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39"/>
          <p:cNvSpPr txBox="1"/>
          <p:nvPr/>
        </p:nvSpPr>
        <p:spPr>
          <a:xfrm>
            <a:off x="6071468" y="604607"/>
            <a:ext cx="3072600" cy="38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What is its function?</a:t>
            </a: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3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HNH Endonuclease</a:t>
            </a:r>
            <a:endParaRPr sz="3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Function Decided: </a:t>
            </a:r>
            <a:endParaRPr sz="3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be from approved function list: </a:t>
            </a:r>
            <a:r>
              <a:rPr lang="en" sz="6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https://docs.google.com/spreadsheets/d/1FNcTlsU41iI1U8Jq0Yd-YqwJDUa089AInNnULL-K9hE/edit#gid=0</a:t>
            </a: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Synteny</a:t>
            </a: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9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Results: 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HHPRED results</a:t>
            </a: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9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39"/>
          <p:cNvSpPr txBox="1"/>
          <p:nvPr/>
        </p:nvSpPr>
        <p:spPr>
          <a:xfrm>
            <a:off x="160193" y="4580005"/>
            <a:ext cx="67065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  <a:highlight>
                  <a:srgbClr val="E06666"/>
                </a:highlight>
                <a:latin typeface="Calibri"/>
                <a:ea typeface="Calibri"/>
                <a:cs typeface="Calibri"/>
                <a:sym typeface="Calibri"/>
              </a:rPr>
              <a:t>Date Reviewed: </a:t>
            </a:r>
            <a:endParaRPr sz="300" b="0" i="0" u="none" strike="noStrike" cap="none">
              <a:solidFill>
                <a:srgbClr val="000000"/>
              </a:solidFill>
              <a:highlight>
                <a:srgbClr val="E06666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8" name="Google Shape;71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200" y="1177225"/>
            <a:ext cx="1580850" cy="2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500" y="1858500"/>
            <a:ext cx="627575" cy="8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0200" y="3097526"/>
            <a:ext cx="2244901" cy="20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26325" y="1321377"/>
            <a:ext cx="2244899" cy="304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750" y="3439524"/>
            <a:ext cx="2936991" cy="15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17975" y="2333350"/>
            <a:ext cx="850834" cy="20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3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260425" y="2672801"/>
            <a:ext cx="774088" cy="2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3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214298" y="2333350"/>
            <a:ext cx="1020533" cy="2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3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256338" y="2597674"/>
            <a:ext cx="774099" cy="262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3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043675" y="3514897"/>
            <a:ext cx="2028667" cy="30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3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020763" y="3882725"/>
            <a:ext cx="2074510" cy="20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3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030125" y="4099187"/>
            <a:ext cx="1226532" cy="20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3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208550" y="1764924"/>
            <a:ext cx="954824" cy="46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59450" y="2496439"/>
            <a:ext cx="2244901" cy="20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39275" y="2774537"/>
            <a:ext cx="2936991" cy="15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3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271558" y="1995124"/>
            <a:ext cx="1849868" cy="15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3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269500" y="3247328"/>
            <a:ext cx="1849876" cy="419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" sz="2000" b="1" dirty="0"/>
              <a:t>Gene #2</a:t>
            </a:r>
            <a:r>
              <a:rPr lang="en" sz="2000" dirty="0"/>
              <a:t>	Start: 376		Stop: 1,068			</a:t>
            </a:r>
            <a:br>
              <a:rPr lang="en" sz="2000" dirty="0"/>
            </a:br>
            <a:r>
              <a:rPr lang="en" sz="1300" dirty="0"/>
              <a:t>*</a:t>
            </a:r>
            <a:r>
              <a:rPr lang="en" sz="1500" dirty="0"/>
              <a:t>Highlight start if changed from original call*</a:t>
            </a:r>
            <a:endParaRPr sz="2000" dirty="0"/>
          </a:p>
        </p:txBody>
      </p:sp>
      <p:sp>
        <p:nvSpPr>
          <p:cNvPr id="166" name="Google Shape;166;p28"/>
          <p:cNvSpPr txBox="1">
            <a:spLocks noGrp="1"/>
          </p:cNvSpPr>
          <p:nvPr>
            <p:ph type="body" idx="1"/>
          </p:nvPr>
        </p:nvSpPr>
        <p:spPr>
          <a:xfrm>
            <a:off x="0" y="595727"/>
            <a:ext cx="29355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it a gene?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Calibri"/>
              <a:buChar char="•"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 originally called by (delete incorrect):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Both	        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Calibri"/>
              <a:buChar char="•"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Coding potential: yes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651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000"/>
              <a:buFont typeface="Calibri"/>
              <a:buChar char="•"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organisms have it? Yes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8"/>
          <p:cNvSpPr txBox="1"/>
          <p:nvPr/>
        </p:nvSpPr>
        <p:spPr>
          <a:xfrm>
            <a:off x="2727613" y="613487"/>
            <a:ext cx="3056700" cy="3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Where does it start?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RBS info: Z score</a:t>
            </a:r>
            <a:r>
              <a:rPr lang="en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2.332 Final score: -4.498 2nd best z score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alignments: all align</a:t>
            </a:r>
            <a:r>
              <a:rPr lang="en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ments are 1:1 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Lola, function unknown, e value e-132/ Yasuo, function unknown, e value e-132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all are hypothetical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Starterator: track 12 most called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Gap: -4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8"/>
          <p:cNvSpPr txBox="1"/>
          <p:nvPr/>
        </p:nvSpPr>
        <p:spPr>
          <a:xfrm>
            <a:off x="5792925" y="595725"/>
            <a:ext cx="3072600" cy="44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What is its function?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Function Decided: NKF</a:t>
            </a:r>
            <a:endParaRPr sz="1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be from approved function list: </a:t>
            </a:r>
            <a:r>
              <a:rPr lang="en" sz="6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https://docs.google.com/spreadsheets/d/1FNcTlsU41iI1U8Jq0Yd-YqwJDUa089AInNnULL-K9hE/edit#gid=0</a:t>
            </a: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Synteny: Ge</a:t>
            </a:r>
            <a:r>
              <a:rPr lang="en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 2 is in the same pham as, 1094, as Yubaba gene 2. Gene 2 is upstream of NKF and downstream of NKF. </a:t>
            </a: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Results: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Lola, function unknown, e value e-132/ Yasuo, function unknown, e value e-132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all are hypothetical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HHPRED results</a:t>
            </a: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Coo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 colors indicate very low similarities and low amount of hits, there were only 3 hits. All hits were below 25.3% 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8"/>
          <p:cNvSpPr txBox="1"/>
          <p:nvPr/>
        </p:nvSpPr>
        <p:spPr>
          <a:xfrm>
            <a:off x="160198" y="4580000"/>
            <a:ext cx="44118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fontScale="77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questions/uncertainties? Record them here for your secondary annotators: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203" y="1277700"/>
            <a:ext cx="2082100" cy="52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500" y="2118264"/>
            <a:ext cx="2584501" cy="77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025" y="3449675"/>
            <a:ext cx="2505549" cy="5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60000" y="2242974"/>
            <a:ext cx="2082101" cy="45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60000" y="3041369"/>
            <a:ext cx="2680084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43150" y="2308032"/>
            <a:ext cx="749774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83000" y="1167974"/>
            <a:ext cx="1137942" cy="52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10300" y="4018625"/>
            <a:ext cx="953742" cy="45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448550" y="4037424"/>
            <a:ext cx="953750" cy="512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5400000">
            <a:off x="6280738" y="1221288"/>
            <a:ext cx="947925" cy="175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29425" y="3247149"/>
            <a:ext cx="2082101" cy="45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78188" y="3930869"/>
            <a:ext cx="2680084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730162" y="4661826"/>
            <a:ext cx="1295239" cy="5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074525" y="4703492"/>
            <a:ext cx="1137951" cy="485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043145" y="4499675"/>
            <a:ext cx="929181" cy="56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>
            <a:spLocks noGrp="1"/>
          </p:cNvSpPr>
          <p:nvPr>
            <p:ph type="title"/>
          </p:nvPr>
        </p:nvSpPr>
        <p:spPr>
          <a:xfrm>
            <a:off x="-65525" y="0"/>
            <a:ext cx="91440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" sz="2000" b="1" dirty="0"/>
              <a:t>Gene #3</a:t>
            </a:r>
            <a:r>
              <a:rPr lang="en" sz="2000" dirty="0"/>
              <a:t>	Start: 1071		Stop: 2531			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" sz="1300" dirty="0"/>
              <a:t>*</a:t>
            </a:r>
            <a:r>
              <a:rPr lang="en" sz="1500" dirty="0"/>
              <a:t>Highlight start if changed from original call*</a:t>
            </a:r>
            <a:endParaRPr sz="2000" dirty="0"/>
          </a:p>
        </p:txBody>
      </p:sp>
      <p:sp>
        <p:nvSpPr>
          <p:cNvPr id="191" name="Google Shape;191;p29"/>
          <p:cNvSpPr txBox="1">
            <a:spLocks noGrp="1"/>
          </p:cNvSpPr>
          <p:nvPr>
            <p:ph type="body" idx="1"/>
          </p:nvPr>
        </p:nvSpPr>
        <p:spPr>
          <a:xfrm>
            <a:off x="0" y="595727"/>
            <a:ext cx="29355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b="1"/>
              <a:t>1</a:t>
            </a:r>
            <a:r>
              <a:rPr lang="en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it a gene?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Calibri"/>
              <a:buChar char="•"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 originally called by (delete incorrect):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Both	        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Calibri"/>
              <a:buChar char="•"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Coding potential: yes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651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000"/>
              <a:buFont typeface="Calibri"/>
              <a:buChar char="•"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organisms have it? Yes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9"/>
          <p:cNvSpPr txBox="1"/>
          <p:nvPr/>
        </p:nvSpPr>
        <p:spPr>
          <a:xfrm>
            <a:off x="2727613" y="569637"/>
            <a:ext cx="3056700" cy="3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Where does it start?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RBS info: </a:t>
            </a:r>
            <a:r>
              <a:rPr lang="en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Zscore: 2.491 Final score: -4.932 2nd best z score 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alignments: </a:t>
            </a:r>
            <a:r>
              <a:rPr lang="en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alignments</a:t>
            </a: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1:1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Yasuo, terminase, e value 0.0/ Lola, terminase, e value 0.0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Lola, terminase, e value 0.0/ PaoPu, terminase, e value 0.0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Starterator: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Gap: 2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9"/>
          <p:cNvSpPr txBox="1"/>
          <p:nvPr/>
        </p:nvSpPr>
        <p:spPr>
          <a:xfrm>
            <a:off x="5792925" y="595725"/>
            <a:ext cx="3072600" cy="43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What is its function?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Function Decided:</a:t>
            </a: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Terminase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be from approved function list: </a:t>
            </a:r>
            <a:r>
              <a:rPr lang="en" sz="6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https://docs.google.com/spreadsheets/d/1FNcTlsU41iI1U8Jq0Yd-YqwJDUa089AInNnULL-K9hE/edit#gid=0</a:t>
            </a: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Synteny</a:t>
            </a: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Gene 3 is in the same pham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78091, as Yubaba gene 3. With the function terminase, it is downstream of NKF and upstream of portal protein. 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Results: 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Yasuo, terminase, e value 0.0/ Lola, terminase, e value 0.0</a:t>
            </a:r>
            <a:endParaRPr sz="9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Lola, terminase, e value 0.0/ PaoPu, terminase, e value 0.0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HHPRED results</a:t>
            </a: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 colors indicate high similarities and hits. Approximately 250 hits. Best hit is 3cPE_A with the probability of 100%, function large terminase, e value 6.4E-35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9"/>
          <p:cNvSpPr txBox="1"/>
          <p:nvPr/>
        </p:nvSpPr>
        <p:spPr>
          <a:xfrm>
            <a:off x="160199" y="4580000"/>
            <a:ext cx="55074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questions/uncertainties? Record them here for your secondary annotators: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975" y="1324674"/>
            <a:ext cx="2092526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975" y="2081475"/>
            <a:ext cx="1301893" cy="6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000" y="3110764"/>
            <a:ext cx="2092525" cy="410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27625" y="2309189"/>
            <a:ext cx="2355801" cy="52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46745" y="3172913"/>
            <a:ext cx="2018452" cy="2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65206" y="2391701"/>
            <a:ext cx="502877" cy="410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35500" y="1027552"/>
            <a:ext cx="1511199" cy="70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78675" y="3520881"/>
            <a:ext cx="1511199" cy="81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5400000">
            <a:off x="7555502" y="1701038"/>
            <a:ext cx="674376" cy="91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65325" y="2801789"/>
            <a:ext cx="2355801" cy="52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65320" y="3520863"/>
            <a:ext cx="2018452" cy="2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040242" y="4645325"/>
            <a:ext cx="1045107" cy="43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201925" y="4672498"/>
            <a:ext cx="773725" cy="47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298167" y="4606425"/>
            <a:ext cx="839148" cy="471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" sz="2000" b="1" dirty="0"/>
              <a:t>Gene #4</a:t>
            </a:r>
            <a:r>
              <a:rPr lang="en" sz="2000" dirty="0"/>
              <a:t>	Start:2656		Stop: 3783			\</a:t>
            </a:r>
            <a:br>
              <a:rPr lang="en" sz="2000" dirty="0"/>
            </a:br>
            <a:r>
              <a:rPr lang="en" sz="1300" dirty="0"/>
              <a:t>*</a:t>
            </a:r>
            <a:r>
              <a:rPr lang="en" sz="1500" dirty="0"/>
              <a:t>Highlight start if changed from original call*</a:t>
            </a:r>
            <a:endParaRPr sz="2000" dirty="0"/>
          </a:p>
        </p:txBody>
      </p:sp>
      <p:sp>
        <p:nvSpPr>
          <p:cNvPr id="215" name="Google Shape;215;p30"/>
          <p:cNvSpPr txBox="1">
            <a:spLocks noGrp="1"/>
          </p:cNvSpPr>
          <p:nvPr>
            <p:ph type="body" idx="1"/>
          </p:nvPr>
        </p:nvSpPr>
        <p:spPr>
          <a:xfrm>
            <a:off x="0" y="595725"/>
            <a:ext cx="28065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it a gene?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Calibri"/>
              <a:buChar char="•"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 originally called by (delete incorrect): glimmer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	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Calibri"/>
              <a:buChar char="•"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Coding potential: yes, start might be 2725 according to coding potential 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00"/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00"/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00"/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00"/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00"/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651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000"/>
              <a:buFont typeface="Calibri"/>
              <a:buChar char="•"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organisms have it? Yes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0"/>
          <p:cNvSpPr txBox="1"/>
          <p:nvPr/>
        </p:nvSpPr>
        <p:spPr>
          <a:xfrm>
            <a:off x="2727613" y="613487"/>
            <a:ext cx="3056700" cy="3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Where does it start?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RBS info: z score: 1.979 final score</a:t>
            </a:r>
            <a:r>
              <a:rPr lang="en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-5.756 none are best 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alignments: align</a:t>
            </a:r>
            <a:r>
              <a:rPr lang="en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ments are 1:1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Yubaba, portal protein, e value 0.0/ YurtPhresh, portal protein, e value 0.0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PaoPu, portal protein, e value 0.0/ Azizam, portal protein, e value 0.0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Starterator: Suggested start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Gap: 124</a:t>
            </a:r>
            <a:endParaRPr sz="300" b="0" i="0" u="none" strike="noStrike" cap="none" dirty="0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0"/>
          <p:cNvSpPr txBox="1"/>
          <p:nvPr/>
        </p:nvSpPr>
        <p:spPr>
          <a:xfrm>
            <a:off x="5792925" y="595725"/>
            <a:ext cx="3072600" cy="43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What is its function?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Function Decided: Portal Protein </a:t>
            </a:r>
            <a:endParaRPr sz="1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216666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be from approved function list: </a:t>
            </a:r>
            <a:r>
              <a:rPr lang="en" sz="6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https://docs.google.com/spreadsheets/d/1FNcTlsU41iI1U8Jq0Yd-YqwJDUa089AInNnULL-K9hE/edit#gid=0</a:t>
            </a: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67163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Synteny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Gene 4 is in the same pham, 78118, as Yubaba gene 4. With the function of portal protein, it is downstream of terminase and upstream of major capsid and protease fusion protein.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67163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Results: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Yubaba, portal protein, e value 0.0/ YurtPhresh, portal protein, e value 0.0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PaoPu, portal protein, e value 0.0/ Azizam, portal protein, e value 0.0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67163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HHPRED results</a:t>
            </a: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 colors indicate high hits and similarities, approximately 51 hits. The best hit being phage_portal with the probability of 100%, e value of 6.4e -34. 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0"/>
          <p:cNvSpPr txBox="1"/>
          <p:nvPr/>
        </p:nvSpPr>
        <p:spPr>
          <a:xfrm>
            <a:off x="160199" y="4580000"/>
            <a:ext cx="52488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questions/uncertainties? Record them here for your secondary annotators: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200" y="1114099"/>
            <a:ext cx="2154778" cy="6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200" y="2283147"/>
            <a:ext cx="2220450" cy="53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2100" y="3784175"/>
            <a:ext cx="1917848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27625" y="2298276"/>
            <a:ext cx="1408994" cy="3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06500" y="3030578"/>
            <a:ext cx="1857449" cy="3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01323" y="2207825"/>
            <a:ext cx="541684" cy="43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03412" y="1047525"/>
            <a:ext cx="1663614" cy="77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5400000">
            <a:off x="8129714" y="1751825"/>
            <a:ext cx="866136" cy="77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92925" y="3030576"/>
            <a:ext cx="1408994" cy="3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92925" y="3805290"/>
            <a:ext cx="1857449" cy="3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971256" y="4448500"/>
            <a:ext cx="1183069" cy="53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054575" y="4580026"/>
            <a:ext cx="1034274" cy="66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931849" y="4689346"/>
            <a:ext cx="1034274" cy="631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E569AC-409F-00C5-9351-567973386D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29584" y="3593666"/>
            <a:ext cx="3040350" cy="70382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" sz="2000" b="1" dirty="0"/>
              <a:t>Gene #5</a:t>
            </a:r>
            <a:r>
              <a:rPr lang="en" sz="2000" dirty="0"/>
              <a:t>	Start:3780		Stop: 5366			</a:t>
            </a:r>
            <a:br>
              <a:rPr lang="en" sz="2000" dirty="0"/>
            </a:br>
            <a:r>
              <a:rPr lang="en" sz="1300" dirty="0"/>
              <a:t>*</a:t>
            </a:r>
            <a:r>
              <a:rPr lang="en" sz="1500" dirty="0"/>
              <a:t>Highlight start if changed from original call*</a:t>
            </a:r>
            <a:endParaRPr sz="2000" dirty="0"/>
          </a:p>
        </p:txBody>
      </p:sp>
      <p:sp>
        <p:nvSpPr>
          <p:cNvPr id="239" name="Google Shape;239;p31"/>
          <p:cNvSpPr txBox="1">
            <a:spLocks noGrp="1"/>
          </p:cNvSpPr>
          <p:nvPr>
            <p:ph type="body" idx="1"/>
          </p:nvPr>
        </p:nvSpPr>
        <p:spPr>
          <a:xfrm>
            <a:off x="0" y="595727"/>
            <a:ext cx="29355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it a gene?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Calibri"/>
              <a:buChar char="•"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 originally called by (delete incorrect):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Both	        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Calibri"/>
              <a:buChar char="•"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Coding potential: yes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651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000"/>
              <a:buFont typeface="Calibri"/>
              <a:buChar char="•"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organisms have it? Yes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31"/>
          <p:cNvSpPr txBox="1"/>
          <p:nvPr/>
        </p:nvSpPr>
        <p:spPr>
          <a:xfrm>
            <a:off x="2727613" y="613487"/>
            <a:ext cx="3056700" cy="3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Where does it start?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RBS info: Z score: 3.109 final score: -3.509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Best z score no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 best final score 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alignments: all </a:t>
            </a:r>
            <a:r>
              <a:rPr lang="en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alignments are 1:1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Yubaba, major capsid and protease fusion protein, e value 0.0/ YertPhresh, major capsid and protease fusion protein e value 0.0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PaoPu, major head protein, e value 0.0/ Azizam, major head protein, e value 0.0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Starterator: </a:t>
            </a:r>
            <a:r>
              <a:rPr lang="en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 called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Gap: -4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1"/>
          <p:cNvSpPr txBox="1"/>
          <p:nvPr/>
        </p:nvSpPr>
        <p:spPr>
          <a:xfrm>
            <a:off x="5792925" y="595725"/>
            <a:ext cx="3072600" cy="44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fontScale="92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What is its function?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Function Decided: </a:t>
            </a: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capsid and protease fusion protein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be from approved function list: </a:t>
            </a:r>
            <a:r>
              <a:rPr lang="en" sz="6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https://docs.google.com/spreadsheets/d/1FNcTlsU41iI1U8Jq0Yd-YqwJDUa089AInNnULL-K9hE/edit#gid=0</a:t>
            </a: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Synteny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Gene 5 is in the same pham, 1062, as gene 5 of Lola20. With the function of major capsid and protease fusion protein, it is downstream of portal protein and upstream of head to tail adaptor. 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Results: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Yubaba, major capsid and protease fusion protein, e value 0.0/ YertPhresh, major capsid and protease fusion protein e value 0.0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PaoPu, major head protein, e value 0.0/ Azizam, major head protein, e value 0.0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HHPRED results</a:t>
            </a: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Warm 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colors indicate high hits and similarities. There were 93 hits the closet hit being 3Jb5_F with a probability of 99.9% and an evalue of 4.5E-22. 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31"/>
          <p:cNvSpPr txBox="1"/>
          <p:nvPr/>
        </p:nvSpPr>
        <p:spPr>
          <a:xfrm>
            <a:off x="160198" y="4580000"/>
            <a:ext cx="46683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fontScale="850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questions/uncertainties? Record them here for your secondary annotators: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200" y="1395080"/>
            <a:ext cx="1741856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200" y="3538301"/>
            <a:ext cx="2013061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2150" y="2369700"/>
            <a:ext cx="869300" cy="74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70388" y="2583774"/>
            <a:ext cx="1423593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15374" y="3395894"/>
            <a:ext cx="2013051" cy="288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29350" y="2526852"/>
            <a:ext cx="715877" cy="52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72750" y="1287676"/>
            <a:ext cx="1699241" cy="73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13473" y="4234803"/>
            <a:ext cx="715876" cy="345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415066" y="4057849"/>
            <a:ext cx="1071350" cy="52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97588" y="3049011"/>
            <a:ext cx="1423593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99986" y="3946606"/>
            <a:ext cx="2013051" cy="288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5400000">
            <a:off x="6024599" y="1730165"/>
            <a:ext cx="650700" cy="79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859829" y="4523075"/>
            <a:ext cx="1152522" cy="52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123698" y="4410878"/>
            <a:ext cx="797100" cy="568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219647" y="4579996"/>
            <a:ext cx="797101" cy="469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2"/>
          <p:cNvSpPr txBox="1">
            <a:spLocks noGrp="1"/>
          </p:cNvSpPr>
          <p:nvPr>
            <p:ph type="title"/>
          </p:nvPr>
        </p:nvSpPr>
        <p:spPr>
          <a:xfrm>
            <a:off x="51325" y="54625"/>
            <a:ext cx="91440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" sz="2000" b="1" dirty="0"/>
              <a:t>Gene #6</a:t>
            </a:r>
            <a:r>
              <a:rPr lang="en" sz="2000" dirty="0"/>
              <a:t>	Start: 5,370		Stop: 5,723	</a:t>
            </a:r>
            <a:br>
              <a:rPr lang="en" sz="2000" dirty="0"/>
            </a:br>
            <a:r>
              <a:rPr lang="en" sz="1300" dirty="0"/>
              <a:t>*</a:t>
            </a:r>
            <a:r>
              <a:rPr lang="en" sz="1500" dirty="0"/>
              <a:t>Highlight start if changed from original call*</a:t>
            </a:r>
            <a:endParaRPr sz="2000" dirty="0"/>
          </a:p>
        </p:txBody>
      </p:sp>
      <p:sp>
        <p:nvSpPr>
          <p:cNvPr id="264" name="Google Shape;264;p32"/>
          <p:cNvSpPr txBox="1">
            <a:spLocks noGrp="1"/>
          </p:cNvSpPr>
          <p:nvPr>
            <p:ph type="body" idx="1"/>
          </p:nvPr>
        </p:nvSpPr>
        <p:spPr>
          <a:xfrm>
            <a:off x="0" y="595727"/>
            <a:ext cx="29355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it a gene?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Calibri"/>
              <a:buChar char="•"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 originally called by (delete incorrect):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Both	       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Calibri"/>
              <a:buChar char="•"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Coding potential: yes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651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000"/>
              <a:buFont typeface="Calibri"/>
              <a:buChar char="•"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organisms have it? Yes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32"/>
          <p:cNvSpPr txBox="1"/>
          <p:nvPr/>
        </p:nvSpPr>
        <p:spPr>
          <a:xfrm>
            <a:off x="2727613" y="613487"/>
            <a:ext cx="3056700" cy="3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Where does it start?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RBS info: Z score: 2.682 Final score: -4.553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 z score, not best final score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alignments: all </a:t>
            </a:r>
            <a:r>
              <a:rPr lang="en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alignments</a:t>
            </a: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1:1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Yubaba, head to tail adapter, e value 1e-60/ YertPhresh, head to tail adaptor, e value 1e-60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PaoPu, head to tail connector protein, e value 1e-78/ Jahseh, head to tail adaptor, e value 8e-78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Starterator: </a:t>
            </a:r>
            <a:r>
              <a:rPr lang="en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called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Gap: 3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32"/>
          <p:cNvSpPr txBox="1"/>
          <p:nvPr/>
        </p:nvSpPr>
        <p:spPr>
          <a:xfrm>
            <a:off x="5867475" y="613475"/>
            <a:ext cx="3072600" cy="44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What is its function?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Function Decided: </a:t>
            </a: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Head-to-Tail Adaptor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be from approved function list: </a:t>
            </a:r>
            <a:r>
              <a:rPr lang="en" sz="6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https://docs.google.com/spreadsheets/d/1FNcTlsU41iI1U8Jq0Yd-YqwJDUa089AInNnULL-K9hE/edit#gid=0</a:t>
            </a: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Synteny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Gene 6 is in the same pham, 1065, as gene 6 of Lola20. With the function of head to tail adaptor, it is downstream of major capsid and protease fusion protein and upstream of tail terminator.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Results: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Yubaba, head to tail adapter, e value 1e-60/ YertPhresh, head to tail adaptor, e value 1e-60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PaoPu, head to tail connector protein, e value 1e-78/ Jahseh, head to tail adaptor, e value 8e-78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HHPRED results</a:t>
            </a: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Warm colors indicate hits and 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similarities</a:t>
            </a: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but there are also cool colors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There were 43 hits, the best one being phage_connect_1 with the probability of 99.5% and an e value of 3E-12. 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2"/>
          <p:cNvSpPr txBox="1"/>
          <p:nvPr/>
        </p:nvSpPr>
        <p:spPr>
          <a:xfrm>
            <a:off x="160199" y="4580000"/>
            <a:ext cx="53106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questions/uncertainties? Record them here for your secondary annotators: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200" y="1332275"/>
            <a:ext cx="2301498" cy="55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025" y="2402500"/>
            <a:ext cx="789125" cy="6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25" y="3492221"/>
            <a:ext cx="2410376" cy="496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79150" y="2482475"/>
            <a:ext cx="2375224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27615" y="3252632"/>
            <a:ext cx="1980687" cy="30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54368" y="2348314"/>
            <a:ext cx="709836" cy="55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54313" y="1202306"/>
            <a:ext cx="1927301" cy="8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05025" y="4224175"/>
            <a:ext cx="1887892" cy="30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81621" y="3631415"/>
            <a:ext cx="789127" cy="514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15725" y="3198862"/>
            <a:ext cx="2375224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15715" y="3943194"/>
            <a:ext cx="1980687" cy="30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5400000">
            <a:off x="7557813" y="1750237"/>
            <a:ext cx="784174" cy="10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915724" y="4627500"/>
            <a:ext cx="789124" cy="5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878175" y="4580031"/>
            <a:ext cx="1051199" cy="429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974701" y="4781319"/>
            <a:ext cx="709827" cy="362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" sz="2000" b="1" dirty="0"/>
              <a:t>Gene #7</a:t>
            </a:r>
            <a:r>
              <a:rPr lang="en" sz="2000" dirty="0"/>
              <a:t>	Start: 5,720	    Stop: 6,100			</a:t>
            </a:r>
            <a:br>
              <a:rPr lang="en" sz="2000" dirty="0"/>
            </a:br>
            <a:r>
              <a:rPr lang="en" sz="1300" dirty="0"/>
              <a:t>*</a:t>
            </a:r>
            <a:r>
              <a:rPr lang="en" sz="1500" dirty="0"/>
              <a:t>Highlight start if changed from original call*</a:t>
            </a:r>
            <a:endParaRPr sz="2000" dirty="0"/>
          </a:p>
        </p:txBody>
      </p:sp>
      <p:sp>
        <p:nvSpPr>
          <p:cNvPr id="289" name="Google Shape;289;p33"/>
          <p:cNvSpPr txBox="1">
            <a:spLocks noGrp="1"/>
          </p:cNvSpPr>
          <p:nvPr>
            <p:ph type="body" idx="1"/>
          </p:nvPr>
        </p:nvSpPr>
        <p:spPr>
          <a:xfrm>
            <a:off x="0" y="595727"/>
            <a:ext cx="29355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it a gene?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Calibri"/>
              <a:buChar char="•"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 originally called by (delete incorrect):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Both	      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Calibri"/>
              <a:buChar char="•"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Coding potential: yes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2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651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000"/>
              <a:buFont typeface="Calibri"/>
              <a:buChar char="•"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organisms have it? Yes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3"/>
          <p:cNvSpPr txBox="1"/>
          <p:nvPr/>
        </p:nvSpPr>
        <p:spPr>
          <a:xfrm>
            <a:off x="2727613" y="613487"/>
            <a:ext cx="3056700" cy="3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Where does it start?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RBS info: Z score: 1.519 F</a:t>
            </a:r>
            <a:r>
              <a:rPr lang="en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inal Score: -6.591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3rd best z score 3rd best final score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alignments: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Yubaba, tail terminator, e value 3e-65/ YertPhresh, tail terminator, e value 3e-65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PaoPu, minor tail protein, e value 5e-84/ Quaker, minor tail protein, e value 1e-83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Starterator: most called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Gap: -4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33"/>
          <p:cNvSpPr txBox="1"/>
          <p:nvPr/>
        </p:nvSpPr>
        <p:spPr>
          <a:xfrm>
            <a:off x="5792932" y="595727"/>
            <a:ext cx="3072600" cy="38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What is its function?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Function Decided: </a:t>
            </a: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Tail Terminator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be from approved function list: </a:t>
            </a:r>
            <a:r>
              <a:rPr lang="en" sz="6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https://docs.google.com/spreadsheets/d/1FNcTlsU41iI1U8Jq0Yd-YqwJDUa089AInNnULL-K9hE/edit#gid=0</a:t>
            </a: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67163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Synteny</a:t>
            </a: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G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 7 is in the same pham, 1057, as gene 7 of Lola20. With the function of tail terminator, it is downstream of head to tail adaptor and upstream of major tail protein.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67163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Results: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Yubaba, tail terminator, e value 3e-65/ YertPhresh, tail terminator, e value 3e-65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PaoPu, minor tail protein, e value 5e-84/ Quaker, minor tail protein, e value 1e-83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67163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HHPRED results</a:t>
            </a: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 colors indicate hits and similarities, only 30 hits. Best hit is phage_tail-u Ph with a probability of 98.2% and an e value of  0.00046. 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3"/>
          <p:cNvSpPr txBox="1"/>
          <p:nvPr/>
        </p:nvSpPr>
        <p:spPr>
          <a:xfrm>
            <a:off x="160193" y="4580005"/>
            <a:ext cx="67065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questions/uncertainties? Record them here for your secondary annotators: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950" y="1276777"/>
            <a:ext cx="1649166" cy="4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950" y="2250271"/>
            <a:ext cx="1001225" cy="57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0200" y="3139998"/>
            <a:ext cx="1533574" cy="29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14650" y="1276776"/>
            <a:ext cx="1322874" cy="71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37524" y="2426134"/>
            <a:ext cx="1533575" cy="439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51050" y="4275850"/>
            <a:ext cx="1241889" cy="1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95775" y="3807039"/>
            <a:ext cx="1041187" cy="4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81250" y="3222050"/>
            <a:ext cx="2443759" cy="4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05724" y="2700434"/>
            <a:ext cx="1533575" cy="439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96950" y="3328125"/>
            <a:ext cx="2443759" cy="4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5400000">
            <a:off x="7385875" y="1469050"/>
            <a:ext cx="860800" cy="12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953972" y="4410822"/>
            <a:ext cx="912729" cy="5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913175" y="4412479"/>
            <a:ext cx="1291198" cy="54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107761" y="4450550"/>
            <a:ext cx="823542" cy="543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" sz="2000" b="1" dirty="0"/>
              <a:t>Gene #8</a:t>
            </a:r>
            <a:r>
              <a:rPr lang="en" sz="2000" dirty="0"/>
              <a:t>	Start: 6,139		Stop: 6,573		</a:t>
            </a:r>
            <a:br>
              <a:rPr lang="en" sz="2000" dirty="0"/>
            </a:br>
            <a:r>
              <a:rPr lang="en" sz="1300" dirty="0"/>
              <a:t>*</a:t>
            </a:r>
            <a:r>
              <a:rPr lang="en" sz="1500" dirty="0"/>
              <a:t>Highlight start if changed from original call*</a:t>
            </a:r>
            <a:endParaRPr sz="2000" dirty="0"/>
          </a:p>
        </p:txBody>
      </p:sp>
      <p:sp>
        <p:nvSpPr>
          <p:cNvPr id="313" name="Google Shape;313;p34"/>
          <p:cNvSpPr txBox="1">
            <a:spLocks noGrp="1"/>
          </p:cNvSpPr>
          <p:nvPr>
            <p:ph type="body" idx="1"/>
          </p:nvPr>
        </p:nvSpPr>
        <p:spPr>
          <a:xfrm>
            <a:off x="0" y="595727"/>
            <a:ext cx="29355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it a gene?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Calibri"/>
              <a:buChar char="•"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 originally called by (delete incorrect):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Both	        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900"/>
              <a:buFont typeface="Calibri"/>
              <a:buChar char="•"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Coding potential: yes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0" indent="-1651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000"/>
              <a:buFont typeface="Calibri"/>
              <a:buChar char="•"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organisms have it? Yes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4"/>
          <p:cNvSpPr txBox="1"/>
          <p:nvPr/>
        </p:nvSpPr>
        <p:spPr>
          <a:xfrm>
            <a:off x="2736213" y="673062"/>
            <a:ext cx="3056700" cy="3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Where does it start?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RBS info: z score: </a:t>
            </a:r>
            <a:r>
              <a:rPr lang="en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1.533 final score: -5.797 not best z score and not best final score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alignments: all </a:t>
            </a:r>
            <a:r>
              <a:rPr lang="en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alignments</a:t>
            </a: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1:1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MrGreen, major tail protein, evalue 1e-81/ Lola, major tail protein, e value 1e-81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Leafy, major tail protein, e value 4e-100/ Bri160, major tail protein, e value 1e-99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Starterator: most called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Gap: 38</a:t>
            </a:r>
            <a:endParaRPr sz="9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4"/>
          <p:cNvSpPr txBox="1"/>
          <p:nvPr/>
        </p:nvSpPr>
        <p:spPr>
          <a:xfrm>
            <a:off x="5792925" y="595725"/>
            <a:ext cx="3072600" cy="4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What is its function?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Function Decided: </a:t>
            </a: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Tail Protein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be from approved function list: </a:t>
            </a:r>
            <a:r>
              <a:rPr lang="en" sz="6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https://docs.google.com/spreadsheets/d/1FNcTlsU41iI1U8Jq0Yd-YqwJDUa089AInNnULL-K9hE/edit#gid=0</a:t>
            </a:r>
            <a:r>
              <a:rPr lang="en" sz="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Synteny: Gen</a:t>
            </a:r>
            <a:r>
              <a:rPr lang="en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8 is the same pham, 618, as gene 8 of Lola20. With the function of major tail protein, it is downstream of tail terminator and upstream of NKF. </a:t>
            </a: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BLAST Results: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Blast: MrGreen, major tail protein, evalue 1e-81/ Lola, major tail protein, e value 1e-81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NCBI Blast: Leafy, major tail protein, e value 4e-100/ Bri160, major tail protein, e value 1e-99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HHPRED results</a:t>
            </a: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warm and co</a:t>
            </a: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 colors, low amount of hits only 23 hits. Best hit is 6TE9_G with a probability of 99.1% and an e value of 1.6E-08. 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34"/>
          <p:cNvSpPr txBox="1"/>
          <p:nvPr/>
        </p:nvSpPr>
        <p:spPr>
          <a:xfrm>
            <a:off x="160198" y="4580000"/>
            <a:ext cx="51147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9200" rIns="18400" bIns="92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questions/uncertainties? Record them here for your secondary annotators: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900" y="1271482"/>
            <a:ext cx="1543051" cy="4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625" y="2105975"/>
            <a:ext cx="1002525" cy="8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2093" y="2161575"/>
            <a:ext cx="1026433" cy="6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0200" y="3824525"/>
            <a:ext cx="2000250" cy="5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41925" y="2444209"/>
            <a:ext cx="1543049" cy="433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31150" y="3612250"/>
            <a:ext cx="2281060" cy="4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72002" y="2338557"/>
            <a:ext cx="560404" cy="5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14722" y="4045947"/>
            <a:ext cx="799419" cy="36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405325" y="4045944"/>
            <a:ext cx="627544" cy="36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790800" y="1187949"/>
            <a:ext cx="1819646" cy="77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87150" y="2976984"/>
            <a:ext cx="1543049" cy="433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5400000">
            <a:off x="6247863" y="1397847"/>
            <a:ext cx="771775" cy="12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002775" y="4667233"/>
            <a:ext cx="799427" cy="531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055288" y="4728698"/>
            <a:ext cx="937343" cy="4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185008" y="4667224"/>
            <a:ext cx="799424" cy="437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8199</TotalTime>
  <Words>7477</Words>
  <Application>Microsoft Office PowerPoint</Application>
  <PresentationFormat>On-screen Show (16:9)</PresentationFormat>
  <Paragraphs>1360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Simple Light</vt:lpstr>
      <vt:lpstr>Office Theme</vt:lpstr>
      <vt:lpstr>Baine Genome Annotation</vt:lpstr>
      <vt:lpstr>Gene #1 Start: 41 Stop: 379  *Highlight start if changed from original call*</vt:lpstr>
      <vt:lpstr>Gene #2 Start: 376  Stop: 1,068    *Highlight start if changed from original call*</vt:lpstr>
      <vt:lpstr>Gene #3 Start: 1071  Stop: 2531    *Highlight start if changed from original call*</vt:lpstr>
      <vt:lpstr>Gene #4 Start:2656  Stop: 3783   \ *Highlight start if changed from original call*</vt:lpstr>
      <vt:lpstr>Gene #5 Start:3780  Stop: 5366    *Highlight start if changed from original call*</vt:lpstr>
      <vt:lpstr>Gene #6 Start: 5,370  Stop: 5,723  *Highlight start if changed from original call*</vt:lpstr>
      <vt:lpstr>Gene #7 Start: 5,720     Stop: 6,100    *Highlight start if changed from original call*</vt:lpstr>
      <vt:lpstr>Gene #8 Start: 6,139  Stop: 6,573   *Highlight start if changed from original call*</vt:lpstr>
      <vt:lpstr>Gene # 9  Start: 6586 Stop: 6969  Forward *Highlight start if changed from original call*</vt:lpstr>
      <vt:lpstr>Gene #10 Start: 6,983  Stop: 7,303     *Highlight start if changed from original call*</vt:lpstr>
      <vt:lpstr>Gene #11 – second gene in PTFS Start: 7,441  Stop: 7,313  *Highlight start if changed from original call*</vt:lpstr>
      <vt:lpstr>Gene # 12  Start: 7538  Stop: 9646  Forward *Highlight start if changed from original call*</vt:lpstr>
      <vt:lpstr>Gene #13 Start: 9,643  Stop: 10,602    *Highlight start if changed from original call*</vt:lpstr>
      <vt:lpstr>Gene #14 Start: 10,602  Stop: 12,662    *Highlight start if changed from original call*</vt:lpstr>
      <vt:lpstr>Gene #15 Start: 12,664  Stop: 13,242    *Highlight start if changed from original call*</vt:lpstr>
      <vt:lpstr>Gene #16 Start: 13,286  Stop: 13,558    *Highlight start if changed from original call*</vt:lpstr>
      <vt:lpstr>Gene #17 Start: 13,583  Stop: 14,275    *Highlight start if changed from original call*</vt:lpstr>
      <vt:lpstr>Gene #18 Start:14,242  Stop:14,505     *Highlight start if changed from original call*</vt:lpstr>
      <vt:lpstr>Gene #19 Start:14,502   Stop: 14,726    *Highlight start if changed from original call*</vt:lpstr>
      <vt:lpstr>Gene #20 Start: 15,007  Stop: 14,795    *Highlight start if changed from original call*</vt:lpstr>
      <vt:lpstr>Gene #21 Start: 15,510  Stop: 15,010    *Highlight start if changed from original call*</vt:lpstr>
      <vt:lpstr>Gene #22 Start: 15,820  Stop: 15,590    *Highlight start if changed from original call*</vt:lpstr>
      <vt:lpstr>Gene #23 Start:16,330  Stop: 16,716    *Highlight start if changed from original call*</vt:lpstr>
      <vt:lpstr>Gene #24 Start:16,800 Stop: 17,018    *Highlight start if changed from original call*</vt:lpstr>
      <vt:lpstr>Gene # 25  Start:17015  Stop: 17314  Forward *Highlight start if changed from original call*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Alyssa Gleichsner</dc:creator>
  <cp:lastModifiedBy>Alyssa Gleichsner</cp:lastModifiedBy>
  <cp:revision>12</cp:revision>
  <dcterms:modified xsi:type="dcterms:W3CDTF">2025-01-24T20:56:44Z</dcterms:modified>
</cp:coreProperties>
</file>