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ppt/notesSlides/notesSlide386.xml" ContentType="application/vnd.openxmlformats-officedocument.presentationml.notesSlide+xml"/>
  <Override PartName="/ppt/notesSlides/notesSlide387.xml" ContentType="application/vnd.openxmlformats-officedocument.presentationml.notesSlide+xml"/>
  <Override PartName="/ppt/notesSlides/notesSlide388.xml" ContentType="application/vnd.openxmlformats-officedocument.presentationml.notesSlide+xml"/>
  <Override PartName="/ppt/notesSlides/notesSlide389.xml" ContentType="application/vnd.openxmlformats-officedocument.presentationml.notesSlide+xml"/>
  <Override PartName="/ppt/notesSlides/notesSlide390.xml" ContentType="application/vnd.openxmlformats-officedocument.presentationml.notesSlide+xml"/>
  <Override PartName="/ppt/notesSlides/notesSlide391.xml" ContentType="application/vnd.openxmlformats-officedocument.presentationml.notesSlide+xml"/>
  <Override PartName="/ppt/notesSlides/notesSlide392.xml" ContentType="application/vnd.openxmlformats-officedocument.presentationml.notesSlide+xml"/>
  <Override PartName="/ppt/notesSlides/notesSlide393.xml" ContentType="application/vnd.openxmlformats-officedocument.presentationml.notesSlide+xml"/>
  <Override PartName="/ppt/notesSlides/notesSlide394.xml" ContentType="application/vnd.openxmlformats-officedocument.presentationml.notesSlide+xml"/>
  <Override PartName="/ppt/notesSlides/notesSlide395.xml" ContentType="application/vnd.openxmlformats-officedocument.presentationml.notesSlide+xml"/>
  <Override PartName="/ppt/notesSlides/notesSlide396.xml" ContentType="application/vnd.openxmlformats-officedocument.presentationml.notesSlide+xml"/>
  <Override PartName="/ppt/notesSlides/notesSlide397.xml" ContentType="application/vnd.openxmlformats-officedocument.presentationml.notesSlide+xml"/>
  <Override PartName="/ppt/notesSlides/notesSlide398.xml" ContentType="application/vnd.openxmlformats-officedocument.presentationml.notesSlide+xml"/>
  <Override PartName="/ppt/notesSlides/notesSlide399.xml" ContentType="application/vnd.openxmlformats-officedocument.presentationml.notesSlide+xml"/>
  <Override PartName="/ppt/notesSlides/notesSlide400.xml" ContentType="application/vnd.openxmlformats-officedocument.presentationml.notesSlide+xml"/>
  <Override PartName="/ppt/notesSlides/notesSlide401.xml" ContentType="application/vnd.openxmlformats-officedocument.presentationml.notesSlide+xml"/>
  <Override PartName="/ppt/notesSlides/notesSlide402.xml" ContentType="application/vnd.openxmlformats-officedocument.presentationml.notesSlide+xml"/>
  <Override PartName="/ppt/notesSlides/notesSlide403.xml" ContentType="application/vnd.openxmlformats-officedocument.presentationml.notesSlide+xml"/>
  <Override PartName="/ppt/notesSlides/notesSlide404.xml" ContentType="application/vnd.openxmlformats-officedocument.presentationml.notesSlide+xml"/>
  <Override PartName="/ppt/notesSlides/notesSlide405.xml" ContentType="application/vnd.openxmlformats-officedocument.presentationml.notesSlide+xml"/>
  <Override PartName="/ppt/notesSlides/notesSlide406.xml" ContentType="application/vnd.openxmlformats-officedocument.presentationml.notesSlide+xml"/>
  <Override PartName="/ppt/notesSlides/notesSlide407.xml" ContentType="application/vnd.openxmlformats-officedocument.presentationml.notesSlide+xml"/>
  <Override PartName="/ppt/notesSlides/notesSlide408.xml" ContentType="application/vnd.openxmlformats-officedocument.presentationml.notesSlide+xml"/>
  <Override PartName="/ppt/notesSlides/notesSlide409.xml" ContentType="application/vnd.openxmlformats-officedocument.presentationml.notesSlide+xml"/>
  <Override PartName="/ppt/notesSlides/notesSlide410.xml" ContentType="application/vnd.openxmlformats-officedocument.presentationml.notesSlide+xml"/>
  <Override PartName="/ppt/notesSlides/notesSlide411.xml" ContentType="application/vnd.openxmlformats-officedocument.presentationml.notesSlide+xml"/>
  <Override PartName="/ppt/notesSlides/notesSlide412.xml" ContentType="application/vnd.openxmlformats-officedocument.presentationml.notesSlide+xml"/>
  <Override PartName="/ppt/notesSlides/notesSlide413.xml" ContentType="application/vnd.openxmlformats-officedocument.presentationml.notesSlide+xml"/>
  <Override PartName="/ppt/notesSlides/notesSlide414.xml" ContentType="application/vnd.openxmlformats-officedocument.presentationml.notesSlide+xml"/>
  <Override PartName="/ppt/notesSlides/notesSlide415.xml" ContentType="application/vnd.openxmlformats-officedocument.presentationml.notesSlide+xml"/>
  <Override PartName="/ppt/notesSlides/notesSlide416.xml" ContentType="application/vnd.openxmlformats-officedocument.presentationml.notesSlide+xml"/>
  <Override PartName="/ppt/notesSlides/notesSlide417.xml" ContentType="application/vnd.openxmlformats-officedocument.presentationml.notesSlide+xml"/>
  <Override PartName="/ppt/notesSlides/notesSlide418.xml" ContentType="application/vnd.openxmlformats-officedocument.presentationml.notesSlide+xml"/>
  <Override PartName="/ppt/notesSlides/notesSlide419.xml" ContentType="application/vnd.openxmlformats-officedocument.presentationml.notesSlide+xml"/>
  <Override PartName="/ppt/notesSlides/notesSlide420.xml" ContentType="application/vnd.openxmlformats-officedocument.presentationml.notesSlide+xml"/>
  <Override PartName="/ppt/notesSlides/notesSlide421.xml" ContentType="application/vnd.openxmlformats-officedocument.presentationml.notesSlide+xml"/>
  <Override PartName="/ppt/notesSlides/notesSlide422.xml" ContentType="application/vnd.openxmlformats-officedocument.presentationml.notesSlide+xml"/>
  <Override PartName="/ppt/notesSlides/notesSlide423.xml" ContentType="application/vnd.openxmlformats-officedocument.presentationml.notesSlide+xml"/>
  <Override PartName="/ppt/notesSlides/notesSlide424.xml" ContentType="application/vnd.openxmlformats-officedocument.presentationml.notesSlide+xml"/>
  <Override PartName="/ppt/notesSlides/notesSlide425.xml" ContentType="application/vnd.openxmlformats-officedocument.presentationml.notesSlide+xml"/>
  <Override PartName="/ppt/notesSlides/notesSlide426.xml" ContentType="application/vnd.openxmlformats-officedocument.presentationml.notesSlide+xml"/>
  <Override PartName="/ppt/notesSlides/notesSlide427.xml" ContentType="application/vnd.openxmlformats-officedocument.presentationml.notesSlide+xml"/>
  <Override PartName="/ppt/notesSlides/notesSlide428.xml" ContentType="application/vnd.openxmlformats-officedocument.presentationml.notesSlide+xml"/>
  <Override PartName="/ppt/notesSlides/notesSlide429.xml" ContentType="application/vnd.openxmlformats-officedocument.presentationml.notesSlide+xml"/>
  <Override PartName="/ppt/notesSlides/notesSlide430.xml" ContentType="application/vnd.openxmlformats-officedocument.presentationml.notesSlide+xml"/>
  <Override PartName="/ppt/notesSlides/notesSlide431.xml" ContentType="application/vnd.openxmlformats-officedocument.presentationml.notesSlide+xml"/>
  <Override PartName="/ppt/notesSlides/notesSlide432.xml" ContentType="application/vnd.openxmlformats-officedocument.presentationml.notesSlide+xml"/>
  <Override PartName="/ppt/notesSlides/notesSlide433.xml" ContentType="application/vnd.openxmlformats-officedocument.presentationml.notesSlide+xml"/>
  <Override PartName="/ppt/notesSlides/notesSlide434.xml" ContentType="application/vnd.openxmlformats-officedocument.presentationml.notesSlide+xml"/>
  <Override PartName="/ppt/notesSlides/notesSlide435.xml" ContentType="application/vnd.openxmlformats-officedocument.presentationml.notesSlide+xml"/>
  <Override PartName="/ppt/notesSlides/notesSlide436.xml" ContentType="application/vnd.openxmlformats-officedocument.presentationml.notesSlide+xml"/>
  <Override PartName="/ppt/notesSlides/notesSlide437.xml" ContentType="application/vnd.openxmlformats-officedocument.presentationml.notesSlide+xml"/>
  <Override PartName="/ppt/notesSlides/notesSlide438.xml" ContentType="application/vnd.openxmlformats-officedocument.presentationml.notesSlide+xml"/>
  <Override PartName="/ppt/notesSlides/notesSlide439.xml" ContentType="application/vnd.openxmlformats-officedocument.presentationml.notesSlide+xml"/>
  <Override PartName="/ppt/notesSlides/notesSlide440.xml" ContentType="application/vnd.openxmlformats-officedocument.presentationml.notesSlide+xml"/>
  <Override PartName="/ppt/notesSlides/notesSlide441.xml" ContentType="application/vnd.openxmlformats-officedocument.presentationml.notesSlide+xml"/>
  <Override PartName="/ppt/notesSlides/notesSlide442.xml" ContentType="application/vnd.openxmlformats-officedocument.presentationml.notesSlide+xml"/>
  <Override PartName="/ppt/notesSlides/notesSlide443.xml" ContentType="application/vnd.openxmlformats-officedocument.presentationml.notesSlide+xml"/>
  <Override PartName="/ppt/notesSlides/notesSlide444.xml" ContentType="application/vnd.openxmlformats-officedocument.presentationml.notesSlide+xml"/>
  <Override PartName="/ppt/notesSlides/notesSlide445.xml" ContentType="application/vnd.openxmlformats-officedocument.presentationml.notesSlide+xml"/>
  <Override PartName="/ppt/notesSlides/notesSlide446.xml" ContentType="application/vnd.openxmlformats-officedocument.presentationml.notesSlide+xml"/>
  <Override PartName="/ppt/notesSlides/notesSlide447.xml" ContentType="application/vnd.openxmlformats-officedocument.presentationml.notesSlide+xml"/>
  <Override PartName="/ppt/notesSlides/notesSlide448.xml" ContentType="application/vnd.openxmlformats-officedocument.presentationml.notesSlide+xml"/>
  <Override PartName="/ppt/notesSlides/notesSlide449.xml" ContentType="application/vnd.openxmlformats-officedocument.presentationml.notesSlide+xml"/>
  <Override PartName="/ppt/notesSlides/notesSlide450.xml" ContentType="application/vnd.openxmlformats-officedocument.presentationml.notesSlide+xml"/>
  <Override PartName="/ppt/notesSlides/notesSlide451.xml" ContentType="application/vnd.openxmlformats-officedocument.presentationml.notesSlide+xml"/>
  <Override PartName="/ppt/notesSlides/notesSlide452.xml" ContentType="application/vnd.openxmlformats-officedocument.presentationml.notesSlide+xml"/>
  <Override PartName="/ppt/notesSlides/notesSlide453.xml" ContentType="application/vnd.openxmlformats-officedocument.presentationml.notesSlide+xml"/>
  <Override PartName="/ppt/notesSlides/notesSlide454.xml" ContentType="application/vnd.openxmlformats-officedocument.presentationml.notesSlide+xml"/>
  <Override PartName="/ppt/notesSlides/notesSlide455.xml" ContentType="application/vnd.openxmlformats-officedocument.presentationml.notesSlide+xml"/>
  <Override PartName="/ppt/notesSlides/notesSlide456.xml" ContentType="application/vnd.openxmlformats-officedocument.presentationml.notesSlide+xml"/>
  <Override PartName="/ppt/notesSlides/notesSlide457.xml" ContentType="application/vnd.openxmlformats-officedocument.presentationml.notesSlide+xml"/>
  <Override PartName="/ppt/notesSlides/notesSlide458.xml" ContentType="application/vnd.openxmlformats-officedocument.presentationml.notesSlide+xml"/>
  <Override PartName="/ppt/notesSlides/notesSlide459.xml" ContentType="application/vnd.openxmlformats-officedocument.presentationml.notesSlide+xml"/>
  <Override PartName="/ppt/notesSlides/notesSlide460.xml" ContentType="application/vnd.openxmlformats-officedocument.presentationml.notesSlide+xml"/>
  <Override PartName="/ppt/notesSlides/notesSlide461.xml" ContentType="application/vnd.openxmlformats-officedocument.presentationml.notesSlide+xml"/>
  <Override PartName="/ppt/notesSlides/notesSlide462.xml" ContentType="application/vnd.openxmlformats-officedocument.presentationml.notesSlide+xml"/>
  <Override PartName="/ppt/notesSlides/notesSlide463.xml" ContentType="application/vnd.openxmlformats-officedocument.presentationml.notesSlide+xml"/>
  <Override PartName="/ppt/notesSlides/notesSlide464.xml" ContentType="application/vnd.openxmlformats-officedocument.presentationml.notesSlide+xml"/>
  <Override PartName="/ppt/notesSlides/notesSlide465.xml" ContentType="application/vnd.openxmlformats-officedocument.presentationml.notesSlide+xml"/>
  <Override PartName="/ppt/notesSlides/notesSlide466.xml" ContentType="application/vnd.openxmlformats-officedocument.presentationml.notesSlide+xml"/>
  <Override PartName="/ppt/notesSlides/notesSlide467.xml" ContentType="application/vnd.openxmlformats-officedocument.presentationml.notesSlide+xml"/>
  <Override PartName="/ppt/notesSlides/notesSlide468.xml" ContentType="application/vnd.openxmlformats-officedocument.presentationml.notesSlide+xml"/>
  <Override PartName="/ppt/notesSlides/notesSlide469.xml" ContentType="application/vnd.openxmlformats-officedocument.presentationml.notesSlide+xml"/>
  <Override PartName="/ppt/notesSlides/notesSlide470.xml" ContentType="application/vnd.openxmlformats-officedocument.presentationml.notesSlide+xml"/>
  <Override PartName="/ppt/notesSlides/notesSlide471.xml" ContentType="application/vnd.openxmlformats-officedocument.presentationml.notesSlide+xml"/>
  <Override PartName="/ppt/notesSlides/notesSlide472.xml" ContentType="application/vnd.openxmlformats-officedocument.presentationml.notesSlide+xml"/>
  <Override PartName="/ppt/notesSlides/notesSlide473.xml" ContentType="application/vnd.openxmlformats-officedocument.presentationml.notesSlide+xml"/>
  <Override PartName="/ppt/notesSlides/notesSlide474.xml" ContentType="application/vnd.openxmlformats-officedocument.presentationml.notesSlide+xml"/>
  <Override PartName="/ppt/notesSlides/notesSlide475.xml" ContentType="application/vnd.openxmlformats-officedocument.presentationml.notesSlide+xml"/>
  <Override PartName="/ppt/notesSlides/notesSlide476.xml" ContentType="application/vnd.openxmlformats-officedocument.presentationml.notesSlide+xml"/>
  <Override PartName="/ppt/notesSlides/notesSlide477.xml" ContentType="application/vnd.openxmlformats-officedocument.presentationml.notesSlide+xml"/>
  <Override PartName="/ppt/notesSlides/notesSlide478.xml" ContentType="application/vnd.openxmlformats-officedocument.presentationml.notesSlide+xml"/>
  <Override PartName="/ppt/notesSlides/notesSlide479.xml" ContentType="application/vnd.openxmlformats-officedocument.presentationml.notesSlide+xml"/>
  <Override PartName="/ppt/notesSlides/notesSlide480.xml" ContentType="application/vnd.openxmlformats-officedocument.presentationml.notesSlide+xml"/>
  <Override PartName="/ppt/notesSlides/notesSlide481.xml" ContentType="application/vnd.openxmlformats-officedocument.presentationml.notesSlide+xml"/>
  <Override PartName="/ppt/notesSlides/notesSlide482.xml" ContentType="application/vnd.openxmlformats-officedocument.presentationml.notesSlide+xml"/>
  <Override PartName="/ppt/notesSlides/notesSlide483.xml" ContentType="application/vnd.openxmlformats-officedocument.presentationml.notesSlide+xml"/>
  <Override PartName="/ppt/notesSlides/notesSlide484.xml" ContentType="application/vnd.openxmlformats-officedocument.presentationml.notesSlide+xml"/>
  <Override PartName="/ppt/notesSlides/notesSlide485.xml" ContentType="application/vnd.openxmlformats-officedocument.presentationml.notesSlide+xml"/>
  <Override PartName="/ppt/notesSlides/notesSlide486.xml" ContentType="application/vnd.openxmlformats-officedocument.presentationml.notesSlide+xml"/>
  <Override PartName="/ppt/notesSlides/notesSlide487.xml" ContentType="application/vnd.openxmlformats-officedocument.presentationml.notesSlide+xml"/>
  <Override PartName="/ppt/notesSlides/notesSlide488.xml" ContentType="application/vnd.openxmlformats-officedocument.presentationml.notesSlide+xml"/>
  <Override PartName="/ppt/notesSlides/notesSlide489.xml" ContentType="application/vnd.openxmlformats-officedocument.presentationml.notesSlide+xml"/>
  <Override PartName="/ppt/notesSlides/notesSlide490.xml" ContentType="application/vnd.openxmlformats-officedocument.presentationml.notesSlide+xml"/>
  <Override PartName="/ppt/notesSlides/notesSlide491.xml" ContentType="application/vnd.openxmlformats-officedocument.presentationml.notesSlide+xml"/>
  <Override PartName="/ppt/notesSlides/notesSlide492.xml" ContentType="application/vnd.openxmlformats-officedocument.presentationml.notesSlide+xml"/>
  <Override PartName="/ppt/notesSlides/notesSlide493.xml" ContentType="application/vnd.openxmlformats-officedocument.presentationml.notesSlide+xml"/>
  <Override PartName="/ppt/notesSlides/notesSlide494.xml" ContentType="application/vnd.openxmlformats-officedocument.presentationml.notesSlide+xml"/>
  <Override PartName="/ppt/notesSlides/notesSlide495.xml" ContentType="application/vnd.openxmlformats-officedocument.presentationml.notesSlide+xml"/>
  <Override PartName="/ppt/notesSlides/notesSlide496.xml" ContentType="application/vnd.openxmlformats-officedocument.presentationml.notesSlide+xml"/>
  <Override PartName="/ppt/notesSlides/notesSlide497.xml" ContentType="application/vnd.openxmlformats-officedocument.presentationml.notesSlide+xml"/>
  <Override PartName="/ppt/notesSlides/notesSlide498.xml" ContentType="application/vnd.openxmlformats-officedocument.presentationml.notesSlide+xml"/>
  <Override PartName="/ppt/notesSlides/notesSlide499.xml" ContentType="application/vnd.openxmlformats-officedocument.presentationml.notesSlide+xml"/>
  <Override PartName="/ppt/notesSlides/notesSlide500.xml" ContentType="application/vnd.openxmlformats-officedocument.presentationml.notesSlide+xml"/>
  <Override PartName="/ppt/notesSlides/notesSlide501.xml" ContentType="application/vnd.openxmlformats-officedocument.presentationml.notesSlide+xml"/>
  <Override PartName="/ppt/notesSlides/notesSlide502.xml" ContentType="application/vnd.openxmlformats-officedocument.presentationml.notesSlide+xml"/>
  <Override PartName="/ppt/notesSlides/notesSlide503.xml" ContentType="application/vnd.openxmlformats-officedocument.presentationml.notesSlide+xml"/>
  <Override PartName="/ppt/notesSlides/notesSlide504.xml" ContentType="application/vnd.openxmlformats-officedocument.presentationml.notesSlide+xml"/>
  <Override PartName="/ppt/notesSlides/notesSlide505.xml" ContentType="application/vnd.openxmlformats-officedocument.presentationml.notesSlide+xml"/>
  <Override PartName="/ppt/notesSlides/notesSlide506.xml" ContentType="application/vnd.openxmlformats-officedocument.presentationml.notesSlide+xml"/>
  <Override PartName="/ppt/notesSlides/notesSlide507.xml" ContentType="application/vnd.openxmlformats-officedocument.presentationml.notesSlide+xml"/>
  <Override PartName="/ppt/notesSlides/notesSlide508.xml" ContentType="application/vnd.openxmlformats-officedocument.presentationml.notesSlide+xml"/>
  <Override PartName="/ppt/notesSlides/notesSlide509.xml" ContentType="application/vnd.openxmlformats-officedocument.presentationml.notesSlide+xml"/>
  <Override PartName="/ppt/notesSlides/notesSlide510.xml" ContentType="application/vnd.openxmlformats-officedocument.presentationml.notesSlide+xml"/>
  <Override PartName="/ppt/notesSlides/notesSlide511.xml" ContentType="application/vnd.openxmlformats-officedocument.presentationml.notesSlide+xml"/>
  <Override PartName="/ppt/notesSlides/notesSlide512.xml" ContentType="application/vnd.openxmlformats-officedocument.presentationml.notesSlide+xml"/>
  <Override PartName="/ppt/notesSlides/notesSlide513.xml" ContentType="application/vnd.openxmlformats-officedocument.presentationml.notesSlide+xml"/>
  <Override PartName="/ppt/notesSlides/notesSlide514.xml" ContentType="application/vnd.openxmlformats-officedocument.presentationml.notesSlide+xml"/>
  <Override PartName="/ppt/notesSlides/notesSlide515.xml" ContentType="application/vnd.openxmlformats-officedocument.presentationml.notesSlide+xml"/>
  <Override PartName="/ppt/notesSlides/notesSlide516.xml" ContentType="application/vnd.openxmlformats-officedocument.presentationml.notesSlide+xml"/>
  <Override PartName="/ppt/notesSlides/notesSlide517.xml" ContentType="application/vnd.openxmlformats-officedocument.presentationml.notesSlide+xml"/>
  <Override PartName="/ppt/notesSlides/notesSlide518.xml" ContentType="application/vnd.openxmlformats-officedocument.presentationml.notesSlide+xml"/>
  <Override PartName="/ppt/notesSlides/notesSlide519.xml" ContentType="application/vnd.openxmlformats-officedocument.presentationml.notesSlide+xml"/>
  <Override PartName="/ppt/notesSlides/notesSlide520.xml" ContentType="application/vnd.openxmlformats-officedocument.presentationml.notesSlide+xml"/>
  <Override PartName="/ppt/notesSlides/notesSlide521.xml" ContentType="application/vnd.openxmlformats-officedocument.presentationml.notesSlide+xml"/>
  <Override PartName="/ppt/notesSlides/notesSlide522.xml" ContentType="application/vnd.openxmlformats-officedocument.presentationml.notesSlide+xml"/>
  <Override PartName="/ppt/notesSlides/notesSlide523.xml" ContentType="application/vnd.openxmlformats-officedocument.presentationml.notesSlide+xml"/>
  <Override PartName="/ppt/notesSlides/notesSlide524.xml" ContentType="application/vnd.openxmlformats-officedocument.presentationml.notesSlide+xml"/>
  <Override PartName="/ppt/notesSlides/notesSlide525.xml" ContentType="application/vnd.openxmlformats-officedocument.presentationml.notesSlide+xml"/>
  <Override PartName="/ppt/notesSlides/notesSlide526.xml" ContentType="application/vnd.openxmlformats-officedocument.presentationml.notesSlide+xml"/>
  <Override PartName="/ppt/notesSlides/notesSlide527.xml" ContentType="application/vnd.openxmlformats-officedocument.presentationml.notesSlide+xml"/>
  <Override PartName="/ppt/notesSlides/notesSlide528.xml" ContentType="application/vnd.openxmlformats-officedocument.presentationml.notesSlide+xml"/>
  <Override PartName="/ppt/notesSlides/notesSlide529.xml" ContentType="application/vnd.openxmlformats-officedocument.presentationml.notesSlide+xml"/>
  <Override PartName="/ppt/notesSlides/notesSlide530.xml" ContentType="application/vnd.openxmlformats-officedocument.presentationml.notesSlide+xml"/>
  <Override PartName="/ppt/notesSlides/notesSlide531.xml" ContentType="application/vnd.openxmlformats-officedocument.presentationml.notesSlide+xml"/>
  <Override PartName="/ppt/notesSlides/notesSlide532.xml" ContentType="application/vnd.openxmlformats-officedocument.presentationml.notesSlide+xml"/>
  <Override PartName="/ppt/notesSlides/notesSlide533.xml" ContentType="application/vnd.openxmlformats-officedocument.presentationml.notesSlide+xml"/>
  <Override PartName="/ppt/notesSlides/notesSlide534.xml" ContentType="application/vnd.openxmlformats-officedocument.presentationml.notesSlide+xml"/>
  <Override PartName="/ppt/notesSlides/notesSlide535.xml" ContentType="application/vnd.openxmlformats-officedocument.presentationml.notesSlide+xml"/>
  <Override PartName="/ppt/notesSlides/notesSlide536.xml" ContentType="application/vnd.openxmlformats-officedocument.presentationml.notesSlide+xml"/>
  <Override PartName="/ppt/notesSlides/notesSlide537.xml" ContentType="application/vnd.openxmlformats-officedocument.presentationml.notesSlide+xml"/>
  <Override PartName="/ppt/notesSlides/notesSlide538.xml" ContentType="application/vnd.openxmlformats-officedocument.presentationml.notesSlide+xml"/>
  <Override PartName="/ppt/notesSlides/notesSlide539.xml" ContentType="application/vnd.openxmlformats-officedocument.presentationml.notesSlide+xml"/>
  <Override PartName="/ppt/notesSlides/notesSlide540.xml" ContentType="application/vnd.openxmlformats-officedocument.presentationml.notesSlide+xml"/>
  <Override PartName="/ppt/notesSlides/notesSlide541.xml" ContentType="application/vnd.openxmlformats-officedocument.presentationml.notesSlide+xml"/>
  <Override PartName="/ppt/notesSlides/notesSlide542.xml" ContentType="application/vnd.openxmlformats-officedocument.presentationml.notesSlide+xml"/>
  <Override PartName="/ppt/notesSlides/notesSlide543.xml" ContentType="application/vnd.openxmlformats-officedocument.presentationml.notesSlide+xml"/>
  <Override PartName="/ppt/notesSlides/notesSlide544.xml" ContentType="application/vnd.openxmlformats-officedocument.presentationml.notesSlide+xml"/>
  <Override PartName="/ppt/notesSlides/notesSlide545.xml" ContentType="application/vnd.openxmlformats-officedocument.presentationml.notesSlide+xml"/>
  <Override PartName="/ppt/notesSlides/notesSlide546.xml" ContentType="application/vnd.openxmlformats-officedocument.presentationml.notesSlide+xml"/>
  <Override PartName="/ppt/notesSlides/notesSlide547.xml" ContentType="application/vnd.openxmlformats-officedocument.presentationml.notesSlide+xml"/>
  <Override PartName="/ppt/notesSlides/notesSlide548.xml" ContentType="application/vnd.openxmlformats-officedocument.presentationml.notesSlide+xml"/>
  <Override PartName="/ppt/notesSlides/notesSlide549.xml" ContentType="application/vnd.openxmlformats-officedocument.presentationml.notesSlide+xml"/>
  <Override PartName="/ppt/notesSlides/notesSlide550.xml" ContentType="application/vnd.openxmlformats-officedocument.presentationml.notesSlide+xml"/>
  <Override PartName="/ppt/notesSlides/notesSlide551.xml" ContentType="application/vnd.openxmlformats-officedocument.presentationml.notesSlide+xml"/>
  <Override PartName="/ppt/notesSlides/notesSlide552.xml" ContentType="application/vnd.openxmlformats-officedocument.presentationml.notesSlide+xml"/>
  <Override PartName="/ppt/notesSlides/notesSlide553.xml" ContentType="application/vnd.openxmlformats-officedocument.presentationml.notesSlide+xml"/>
  <Override PartName="/ppt/notesSlides/notesSlide554.xml" ContentType="application/vnd.openxmlformats-officedocument.presentationml.notesSlide+xml"/>
  <Override PartName="/ppt/notesSlides/notesSlide555.xml" ContentType="application/vnd.openxmlformats-officedocument.presentationml.notesSlide+xml"/>
  <Override PartName="/ppt/notesSlides/notesSlide556.xml" ContentType="application/vnd.openxmlformats-officedocument.presentationml.notesSlide+xml"/>
  <Override PartName="/ppt/notesSlides/notesSlide557.xml" ContentType="application/vnd.openxmlformats-officedocument.presentationml.notesSlide+xml"/>
  <Override PartName="/ppt/notesSlides/notesSlide558.xml" ContentType="application/vnd.openxmlformats-officedocument.presentationml.notesSlide+xml"/>
  <Override PartName="/ppt/notesSlides/notesSlide559.xml" ContentType="application/vnd.openxmlformats-officedocument.presentationml.notesSlide+xml"/>
  <Override PartName="/ppt/notesSlides/notesSlide560.xml" ContentType="application/vnd.openxmlformats-officedocument.presentationml.notesSlide+xml"/>
  <Override PartName="/ppt/notesSlides/notesSlide561.xml" ContentType="application/vnd.openxmlformats-officedocument.presentationml.notesSlide+xml"/>
  <Override PartName="/ppt/notesSlides/notesSlide562.xml" ContentType="application/vnd.openxmlformats-officedocument.presentationml.notesSlide+xml"/>
  <Override PartName="/ppt/notesSlides/notesSlide563.xml" ContentType="application/vnd.openxmlformats-officedocument.presentationml.notesSlide+xml"/>
  <Override PartName="/ppt/notesSlides/notesSlide564.xml" ContentType="application/vnd.openxmlformats-officedocument.presentationml.notesSlide+xml"/>
  <Override PartName="/ppt/notesSlides/notesSlide565.xml" ContentType="application/vnd.openxmlformats-officedocument.presentationml.notesSlide+xml"/>
  <Override PartName="/ppt/notesSlides/notesSlide566.xml" ContentType="application/vnd.openxmlformats-officedocument.presentationml.notesSlide+xml"/>
  <Override PartName="/ppt/notesSlides/notesSlide567.xml" ContentType="application/vnd.openxmlformats-officedocument.presentationml.notesSlide+xml"/>
  <Override PartName="/ppt/notesSlides/notesSlide568.xml" ContentType="application/vnd.openxmlformats-officedocument.presentationml.notesSlide+xml"/>
  <Override PartName="/ppt/notesSlides/notesSlide569.xml" ContentType="application/vnd.openxmlformats-officedocument.presentationml.notesSlide+xml"/>
  <Override PartName="/ppt/notesSlides/notesSlide570.xml" ContentType="application/vnd.openxmlformats-officedocument.presentationml.notesSlide+xml"/>
  <Override PartName="/ppt/notesSlides/notesSlide571.xml" ContentType="application/vnd.openxmlformats-officedocument.presentationml.notesSlide+xml"/>
  <Override PartName="/ppt/notesSlides/notesSlide572.xml" ContentType="application/vnd.openxmlformats-officedocument.presentationml.notesSlide+xml"/>
  <Override PartName="/ppt/notesSlides/notesSlide573.xml" ContentType="application/vnd.openxmlformats-officedocument.presentationml.notesSlide+xml"/>
  <Override PartName="/ppt/notesSlides/notesSlide574.xml" ContentType="application/vnd.openxmlformats-officedocument.presentationml.notesSlide+xml"/>
  <Override PartName="/ppt/notesSlides/notesSlide575.xml" ContentType="application/vnd.openxmlformats-officedocument.presentationml.notesSlide+xml"/>
  <Override PartName="/ppt/notesSlides/notesSlide576.xml" ContentType="application/vnd.openxmlformats-officedocument.presentationml.notesSlide+xml"/>
  <Override PartName="/ppt/notesSlides/notesSlide577.xml" ContentType="application/vnd.openxmlformats-officedocument.presentationml.notesSlide+xml"/>
  <Override PartName="/ppt/notesSlides/notesSlide578.xml" ContentType="application/vnd.openxmlformats-officedocument.presentationml.notesSlide+xml"/>
  <Override PartName="/ppt/notesSlides/notesSlide579.xml" ContentType="application/vnd.openxmlformats-officedocument.presentationml.notesSlide+xml"/>
  <Override PartName="/ppt/notesSlides/notesSlide580.xml" ContentType="application/vnd.openxmlformats-officedocument.presentationml.notesSlide+xml"/>
  <Override PartName="/ppt/notesSlides/notesSlide581.xml" ContentType="application/vnd.openxmlformats-officedocument.presentationml.notesSlide+xml"/>
  <Override PartName="/ppt/notesSlides/notesSlide582.xml" ContentType="application/vnd.openxmlformats-officedocument.presentationml.notesSlide+xml"/>
  <Override PartName="/ppt/notesSlides/notesSlide583.xml" ContentType="application/vnd.openxmlformats-officedocument.presentationml.notesSlide+xml"/>
  <Override PartName="/ppt/notesSlides/notesSlide584.xml" ContentType="application/vnd.openxmlformats-officedocument.presentationml.notesSlide+xml"/>
  <Override PartName="/ppt/notesSlides/notesSlide585.xml" ContentType="application/vnd.openxmlformats-officedocument.presentationml.notesSlide+xml"/>
  <Override PartName="/ppt/notesSlides/notesSlide586.xml" ContentType="application/vnd.openxmlformats-officedocument.presentationml.notesSlide+xml"/>
  <Override PartName="/ppt/notesSlides/notesSlide587.xml" ContentType="application/vnd.openxmlformats-officedocument.presentationml.notesSlide+xml"/>
  <Override PartName="/ppt/notesSlides/notesSlide588.xml" ContentType="application/vnd.openxmlformats-officedocument.presentationml.notesSlide+xml"/>
  <Override PartName="/ppt/notesSlides/notesSlide589.xml" ContentType="application/vnd.openxmlformats-officedocument.presentationml.notesSlide+xml"/>
  <Override PartName="/ppt/notesSlides/notesSlide590.xml" ContentType="application/vnd.openxmlformats-officedocument.presentationml.notesSlide+xml"/>
  <Override PartName="/ppt/notesSlides/notesSlide591.xml" ContentType="application/vnd.openxmlformats-officedocument.presentationml.notesSlide+xml"/>
  <Override PartName="/ppt/notesSlides/notesSlide592.xml" ContentType="application/vnd.openxmlformats-officedocument.presentationml.notesSlide+xml"/>
  <Override PartName="/ppt/notesSlides/notesSlide593.xml" ContentType="application/vnd.openxmlformats-officedocument.presentationml.notesSlide+xml"/>
  <Override PartName="/ppt/notesSlides/notesSlide594.xml" ContentType="application/vnd.openxmlformats-officedocument.presentationml.notesSlide+xml"/>
  <Override PartName="/ppt/notesSlides/notesSlide595.xml" ContentType="application/vnd.openxmlformats-officedocument.presentationml.notesSlide+xml"/>
  <Override PartName="/ppt/notesSlides/notesSlide596.xml" ContentType="application/vnd.openxmlformats-officedocument.presentationml.notesSlide+xml"/>
  <Override PartName="/ppt/notesSlides/notesSlide597.xml" ContentType="application/vnd.openxmlformats-officedocument.presentationml.notesSlide+xml"/>
  <Override PartName="/ppt/notesSlides/notesSlide598.xml" ContentType="application/vnd.openxmlformats-officedocument.presentationml.notesSlide+xml"/>
  <Override PartName="/ppt/notesSlides/notesSlide599.xml" ContentType="application/vnd.openxmlformats-officedocument.presentationml.notesSlide+xml"/>
  <Override PartName="/ppt/notesSlides/notesSlide600.xml" ContentType="application/vnd.openxmlformats-officedocument.presentationml.notesSlide+xml"/>
  <Override PartName="/ppt/notesSlides/notesSlide601.xml" ContentType="application/vnd.openxmlformats-officedocument.presentationml.notesSlide+xml"/>
  <Override PartName="/ppt/notesSlides/notesSlide602.xml" ContentType="application/vnd.openxmlformats-officedocument.presentationml.notesSlide+xml"/>
  <Override PartName="/ppt/notesSlides/notesSlide603.xml" ContentType="application/vnd.openxmlformats-officedocument.presentationml.notesSlide+xml"/>
  <Override PartName="/ppt/notesSlides/notesSlide604.xml" ContentType="application/vnd.openxmlformats-officedocument.presentationml.notesSlide+xml"/>
  <Override PartName="/ppt/notesSlides/notesSlide605.xml" ContentType="application/vnd.openxmlformats-officedocument.presentationml.notesSlide+xml"/>
  <Override PartName="/ppt/notesSlides/notesSlide606.xml" ContentType="application/vnd.openxmlformats-officedocument.presentationml.notesSlide+xml"/>
  <Override PartName="/ppt/notesSlides/notesSlide607.xml" ContentType="application/vnd.openxmlformats-officedocument.presentationml.notesSlide+xml"/>
  <Override PartName="/ppt/notesSlides/notesSlide608.xml" ContentType="application/vnd.openxmlformats-officedocument.presentationml.notesSlide+xml"/>
  <Override PartName="/ppt/notesSlides/notesSlide609.xml" ContentType="application/vnd.openxmlformats-officedocument.presentationml.notesSlide+xml"/>
  <Override PartName="/ppt/notesSlides/notesSlide610.xml" ContentType="application/vnd.openxmlformats-officedocument.presentationml.notesSlide+xml"/>
  <Override PartName="/ppt/notesSlides/notesSlide611.xml" ContentType="application/vnd.openxmlformats-officedocument.presentationml.notesSlide+xml"/>
  <Override PartName="/ppt/notesSlides/notesSlide612.xml" ContentType="application/vnd.openxmlformats-officedocument.presentationml.notesSlide+xml"/>
  <Override PartName="/ppt/notesSlides/notesSlide613.xml" ContentType="application/vnd.openxmlformats-officedocument.presentationml.notesSlide+xml"/>
  <Override PartName="/ppt/notesSlides/notesSlide614.xml" ContentType="application/vnd.openxmlformats-officedocument.presentationml.notesSlide+xml"/>
  <Override PartName="/ppt/notesSlides/notesSlide615.xml" ContentType="application/vnd.openxmlformats-officedocument.presentationml.notesSlide+xml"/>
  <Override PartName="/ppt/notesSlides/notesSlide616.xml" ContentType="application/vnd.openxmlformats-officedocument.presentationml.notesSlide+xml"/>
  <Override PartName="/ppt/notesSlides/notesSlide617.xml" ContentType="application/vnd.openxmlformats-officedocument.presentationml.notesSlide+xml"/>
  <Override PartName="/ppt/notesSlides/notesSlide618.xml" ContentType="application/vnd.openxmlformats-officedocument.presentationml.notesSlide+xml"/>
  <Override PartName="/ppt/notesSlides/notesSlide619.xml" ContentType="application/vnd.openxmlformats-officedocument.presentationml.notesSlide+xml"/>
  <Override PartName="/ppt/notesSlides/notesSlide620.xml" ContentType="application/vnd.openxmlformats-officedocument.presentationml.notesSlide+xml"/>
  <Override PartName="/ppt/notesSlides/notesSlide621.xml" ContentType="application/vnd.openxmlformats-officedocument.presentationml.notesSlide+xml"/>
  <Override PartName="/ppt/notesSlides/notesSlide622.xml" ContentType="application/vnd.openxmlformats-officedocument.presentationml.notesSlide+xml"/>
  <Override PartName="/ppt/notesSlides/notesSlide623.xml" ContentType="application/vnd.openxmlformats-officedocument.presentationml.notesSlide+xml"/>
  <Override PartName="/ppt/notesSlides/notesSlide624.xml" ContentType="application/vnd.openxmlformats-officedocument.presentationml.notesSlide+xml"/>
  <Override PartName="/ppt/notesSlides/notesSlide625.xml" ContentType="application/vnd.openxmlformats-officedocument.presentationml.notesSlide+xml"/>
  <Override PartName="/ppt/notesSlides/notesSlide626.xml" ContentType="application/vnd.openxmlformats-officedocument.presentationml.notesSlide+xml"/>
  <Override PartName="/ppt/notesSlides/notesSlide627.xml" ContentType="application/vnd.openxmlformats-officedocument.presentationml.notesSlide+xml"/>
  <Override PartName="/ppt/notesSlides/notesSlide628.xml" ContentType="application/vnd.openxmlformats-officedocument.presentationml.notesSlide+xml"/>
  <Override PartName="/ppt/notesSlides/notesSlide629.xml" ContentType="application/vnd.openxmlformats-officedocument.presentationml.notesSlide+xml"/>
  <Override PartName="/ppt/notesSlides/notesSlide630.xml" ContentType="application/vnd.openxmlformats-officedocument.presentationml.notesSlide+xml"/>
  <Override PartName="/ppt/notesSlides/notesSlide631.xml" ContentType="application/vnd.openxmlformats-officedocument.presentationml.notesSlide+xml"/>
  <Override PartName="/ppt/notesSlides/notesSlide632.xml" ContentType="application/vnd.openxmlformats-officedocument.presentationml.notesSlide+xml"/>
  <Override PartName="/ppt/notesSlides/notesSlide633.xml" ContentType="application/vnd.openxmlformats-officedocument.presentationml.notesSlide+xml"/>
  <Override PartName="/ppt/notesSlides/notesSlide634.xml" ContentType="application/vnd.openxmlformats-officedocument.presentationml.notesSlide+xml"/>
  <Override PartName="/ppt/notesSlides/notesSlide635.xml" ContentType="application/vnd.openxmlformats-officedocument.presentationml.notesSlide+xml"/>
  <Override PartName="/ppt/notesSlides/notesSlide636.xml" ContentType="application/vnd.openxmlformats-officedocument.presentationml.notesSlide+xml"/>
  <Override PartName="/ppt/notesSlides/notesSlide637.xml" ContentType="application/vnd.openxmlformats-officedocument.presentationml.notesSlide+xml"/>
  <Override PartName="/ppt/notesSlides/notesSlide638.xml" ContentType="application/vnd.openxmlformats-officedocument.presentationml.notesSlide+xml"/>
  <Override PartName="/ppt/notesSlides/notesSlide639.xml" ContentType="application/vnd.openxmlformats-officedocument.presentationml.notesSlide+xml"/>
  <Override PartName="/ppt/notesSlides/notesSlide640.xml" ContentType="application/vnd.openxmlformats-officedocument.presentationml.notesSlide+xml"/>
  <Override PartName="/ppt/notesSlides/notesSlide641.xml" ContentType="application/vnd.openxmlformats-officedocument.presentationml.notesSlide+xml"/>
  <Override PartName="/ppt/notesSlides/notesSlide642.xml" ContentType="application/vnd.openxmlformats-officedocument.presentationml.notesSlide+xml"/>
  <Override PartName="/ppt/notesSlides/notesSlide643.xml" ContentType="application/vnd.openxmlformats-officedocument.presentationml.notesSlide+xml"/>
  <Override PartName="/ppt/notesSlides/notesSlide644.xml" ContentType="application/vnd.openxmlformats-officedocument.presentationml.notesSlide+xml"/>
  <Override PartName="/ppt/notesSlides/notesSlide645.xml" ContentType="application/vnd.openxmlformats-officedocument.presentationml.notesSlide+xml"/>
  <Override PartName="/ppt/notesSlides/notesSlide646.xml" ContentType="application/vnd.openxmlformats-officedocument.presentationml.notesSlide+xml"/>
  <Override PartName="/ppt/notesSlides/notesSlide647.xml" ContentType="application/vnd.openxmlformats-officedocument.presentationml.notesSlide+xml"/>
  <Override PartName="/ppt/notesSlides/notesSlide648.xml" ContentType="application/vnd.openxmlformats-officedocument.presentationml.notesSlide+xml"/>
  <Override PartName="/ppt/notesSlides/notesSlide649.xml" ContentType="application/vnd.openxmlformats-officedocument.presentationml.notesSlide+xml"/>
  <Override PartName="/ppt/notesSlides/notesSlide650.xml" ContentType="application/vnd.openxmlformats-officedocument.presentationml.notesSlide+xml"/>
  <Override PartName="/ppt/notesSlides/notesSlide651.xml" ContentType="application/vnd.openxmlformats-officedocument.presentationml.notesSlide+xml"/>
  <Override PartName="/ppt/notesSlides/notesSlide652.xml" ContentType="application/vnd.openxmlformats-officedocument.presentationml.notesSlide+xml"/>
  <Override PartName="/ppt/notesSlides/notesSlide653.xml" ContentType="application/vnd.openxmlformats-officedocument.presentationml.notesSlide+xml"/>
  <Override PartName="/ppt/notesSlides/notesSlide654.xml" ContentType="application/vnd.openxmlformats-officedocument.presentationml.notesSlide+xml"/>
  <Override PartName="/ppt/notesSlides/notesSlide655.xml" ContentType="application/vnd.openxmlformats-officedocument.presentationml.notesSlide+xml"/>
  <Override PartName="/ppt/notesSlides/notesSlide656.xml" ContentType="application/vnd.openxmlformats-officedocument.presentationml.notesSlide+xml"/>
  <Override PartName="/ppt/notesSlides/notesSlide657.xml" ContentType="application/vnd.openxmlformats-officedocument.presentationml.notesSlide+xml"/>
  <Override PartName="/ppt/notesSlides/notesSlide658.xml" ContentType="application/vnd.openxmlformats-officedocument.presentationml.notesSlide+xml"/>
  <Override PartName="/ppt/notesSlides/notesSlide659.xml" ContentType="application/vnd.openxmlformats-officedocument.presentationml.notesSlide+xml"/>
  <Override PartName="/ppt/notesSlides/notesSlide660.xml" ContentType="application/vnd.openxmlformats-officedocument.presentationml.notesSlide+xml"/>
  <Override PartName="/ppt/notesSlides/notesSlide661.xml" ContentType="application/vnd.openxmlformats-officedocument.presentationml.notesSlide+xml"/>
  <Override PartName="/ppt/notesSlides/notesSlide662.xml" ContentType="application/vnd.openxmlformats-officedocument.presentationml.notesSlide+xml"/>
  <Override PartName="/ppt/notesSlides/notesSlide663.xml" ContentType="application/vnd.openxmlformats-officedocument.presentationml.notesSlide+xml"/>
  <Override PartName="/ppt/notesSlides/notesSlide664.xml" ContentType="application/vnd.openxmlformats-officedocument.presentationml.notesSlide+xml"/>
  <Override PartName="/ppt/notesSlides/notesSlide665.xml" ContentType="application/vnd.openxmlformats-officedocument.presentationml.notesSlide+xml"/>
  <Override PartName="/ppt/notesSlides/notesSlide666.xml" ContentType="application/vnd.openxmlformats-officedocument.presentationml.notesSlide+xml"/>
  <Override PartName="/ppt/notesSlides/notesSlide667.xml" ContentType="application/vnd.openxmlformats-officedocument.presentationml.notesSlide+xml"/>
  <Override PartName="/ppt/notesSlides/notesSlide668.xml" ContentType="application/vnd.openxmlformats-officedocument.presentationml.notesSlide+xml"/>
  <Override PartName="/ppt/notesSlides/notesSlide669.xml" ContentType="application/vnd.openxmlformats-officedocument.presentationml.notesSlide+xml"/>
  <Override PartName="/ppt/notesSlides/notesSlide670.xml" ContentType="application/vnd.openxmlformats-officedocument.presentationml.notesSlide+xml"/>
  <Override PartName="/ppt/notesSlides/notesSlide671.xml" ContentType="application/vnd.openxmlformats-officedocument.presentationml.notesSlide+xml"/>
  <Override PartName="/ppt/notesSlides/notesSlide672.xml" ContentType="application/vnd.openxmlformats-officedocument.presentationml.notesSlide+xml"/>
  <Override PartName="/ppt/notesSlides/notesSlide673.xml" ContentType="application/vnd.openxmlformats-officedocument.presentationml.notesSlide+xml"/>
  <Override PartName="/ppt/notesSlides/notesSlide674.xml" ContentType="application/vnd.openxmlformats-officedocument.presentationml.notesSlide+xml"/>
  <Override PartName="/ppt/notesSlides/notesSlide675.xml" ContentType="application/vnd.openxmlformats-officedocument.presentationml.notesSlide+xml"/>
  <Override PartName="/ppt/notesSlides/notesSlide676.xml" ContentType="application/vnd.openxmlformats-officedocument.presentationml.notesSlide+xml"/>
  <Override PartName="/ppt/notesSlides/notesSlide677.xml" ContentType="application/vnd.openxmlformats-officedocument.presentationml.notesSlide+xml"/>
  <Override PartName="/ppt/notesSlides/notesSlide678.xml" ContentType="application/vnd.openxmlformats-officedocument.presentationml.notesSlide+xml"/>
  <Override PartName="/ppt/notesSlides/notesSlide679.xml" ContentType="application/vnd.openxmlformats-officedocument.presentationml.notesSlide+xml"/>
  <Override PartName="/ppt/notesSlides/notesSlide680.xml" ContentType="application/vnd.openxmlformats-officedocument.presentationml.notesSlide+xml"/>
  <Override PartName="/ppt/notesSlides/notesSlide681.xml" ContentType="application/vnd.openxmlformats-officedocument.presentationml.notesSlide+xml"/>
  <Override PartName="/ppt/notesSlides/notesSlide682.xml" ContentType="application/vnd.openxmlformats-officedocument.presentationml.notesSlide+xml"/>
  <Override PartName="/ppt/notesSlides/notesSlide683.xml" ContentType="application/vnd.openxmlformats-officedocument.presentationml.notesSlide+xml"/>
  <Override PartName="/ppt/notesSlides/notesSlide684.xml" ContentType="application/vnd.openxmlformats-officedocument.presentationml.notesSlide+xml"/>
  <Override PartName="/ppt/notesSlides/notesSlide685.xml" ContentType="application/vnd.openxmlformats-officedocument.presentationml.notesSlide+xml"/>
  <Override PartName="/ppt/notesSlides/notesSlide686.xml" ContentType="application/vnd.openxmlformats-officedocument.presentationml.notesSlide+xml"/>
  <Override PartName="/ppt/notesSlides/notesSlide687.xml" ContentType="application/vnd.openxmlformats-officedocument.presentationml.notesSlide+xml"/>
  <Override PartName="/ppt/notesSlides/notesSlide688.xml" ContentType="application/vnd.openxmlformats-officedocument.presentationml.notesSlide+xml"/>
  <Override PartName="/ppt/notesSlides/notesSlide689.xml" ContentType="application/vnd.openxmlformats-officedocument.presentationml.notesSlide+xml"/>
  <Override PartName="/ppt/notesSlides/notesSlide690.xml" ContentType="application/vnd.openxmlformats-officedocument.presentationml.notesSlide+xml"/>
  <Override PartName="/ppt/notesSlides/notesSlide691.xml" ContentType="application/vnd.openxmlformats-officedocument.presentationml.notesSlide+xml"/>
  <Override PartName="/ppt/notesSlides/notesSlide692.xml" ContentType="application/vnd.openxmlformats-officedocument.presentationml.notesSlide+xml"/>
  <Override PartName="/ppt/notesSlides/notesSlide693.xml" ContentType="application/vnd.openxmlformats-officedocument.presentationml.notesSlide+xml"/>
  <Override PartName="/ppt/notesSlides/notesSlide694.xml" ContentType="application/vnd.openxmlformats-officedocument.presentationml.notesSlide+xml"/>
  <Override PartName="/ppt/notesSlides/notesSlide695.xml" ContentType="application/vnd.openxmlformats-officedocument.presentationml.notesSlide+xml"/>
  <Override PartName="/ppt/notesSlides/notesSlide696.xml" ContentType="application/vnd.openxmlformats-officedocument.presentationml.notesSlide+xml"/>
  <Override PartName="/ppt/notesSlides/notesSlide697.xml" ContentType="application/vnd.openxmlformats-officedocument.presentationml.notesSlide+xml"/>
  <Override PartName="/ppt/notesSlides/notesSlide698.xml" ContentType="application/vnd.openxmlformats-officedocument.presentationml.notesSlide+xml"/>
  <Override PartName="/ppt/notesSlides/notesSlide699.xml" ContentType="application/vnd.openxmlformats-officedocument.presentationml.notesSlide+xml"/>
  <Override PartName="/ppt/notesSlides/notesSlide700.xml" ContentType="application/vnd.openxmlformats-officedocument.presentationml.notesSlide+xml"/>
  <Override PartName="/ppt/notesSlides/notesSlide701.xml" ContentType="application/vnd.openxmlformats-officedocument.presentationml.notesSlide+xml"/>
  <Override PartName="/ppt/notesSlides/notesSlide702.xml" ContentType="application/vnd.openxmlformats-officedocument.presentationml.notesSlide+xml"/>
  <Override PartName="/ppt/notesSlides/notesSlide703.xml" ContentType="application/vnd.openxmlformats-officedocument.presentationml.notesSlide+xml"/>
  <Override PartName="/ppt/notesSlides/notesSlide704.xml" ContentType="application/vnd.openxmlformats-officedocument.presentationml.notesSlide+xml"/>
  <Override PartName="/ppt/notesSlides/notesSlide705.xml" ContentType="application/vnd.openxmlformats-officedocument.presentationml.notesSlide+xml"/>
  <Override PartName="/ppt/notesSlides/notesSlide706.xml" ContentType="application/vnd.openxmlformats-officedocument.presentationml.notesSlide+xml"/>
  <Override PartName="/ppt/notesSlides/notesSlide707.xml" ContentType="application/vnd.openxmlformats-officedocument.presentationml.notesSlide+xml"/>
  <Override PartName="/ppt/notesSlides/notesSlide708.xml" ContentType="application/vnd.openxmlformats-officedocument.presentationml.notesSlide+xml"/>
  <Override PartName="/ppt/notesSlides/notesSlide709.xml" ContentType="application/vnd.openxmlformats-officedocument.presentationml.notesSlide+xml"/>
  <Override PartName="/ppt/notesSlides/notesSlide710.xml" ContentType="application/vnd.openxmlformats-officedocument.presentationml.notesSlide+xml"/>
  <Override PartName="/ppt/notesSlides/notesSlide711.xml" ContentType="application/vnd.openxmlformats-officedocument.presentationml.notesSlide+xml"/>
  <Override PartName="/ppt/notesSlides/notesSlide712.xml" ContentType="application/vnd.openxmlformats-officedocument.presentationml.notesSlide+xml"/>
  <Override PartName="/ppt/notesSlides/notesSlide713.xml" ContentType="application/vnd.openxmlformats-officedocument.presentationml.notesSlide+xml"/>
  <Override PartName="/ppt/notesSlides/notesSlide714.xml" ContentType="application/vnd.openxmlformats-officedocument.presentationml.notesSlide+xml"/>
  <Override PartName="/ppt/notesSlides/notesSlide715.xml" ContentType="application/vnd.openxmlformats-officedocument.presentationml.notesSlide+xml"/>
  <Override PartName="/ppt/notesSlides/notesSlide716.xml" ContentType="application/vnd.openxmlformats-officedocument.presentationml.notesSlide+xml"/>
  <Override PartName="/ppt/notesSlides/notesSlide717.xml" ContentType="application/vnd.openxmlformats-officedocument.presentationml.notesSlide+xml"/>
  <Override PartName="/ppt/notesSlides/notesSlide718.xml" ContentType="application/vnd.openxmlformats-officedocument.presentationml.notesSlide+xml"/>
  <Override PartName="/ppt/notesSlides/notesSlide719.xml" ContentType="application/vnd.openxmlformats-officedocument.presentationml.notesSlide+xml"/>
  <Override PartName="/ppt/notesSlides/notesSlide720.xml" ContentType="application/vnd.openxmlformats-officedocument.presentationml.notesSlide+xml"/>
  <Override PartName="/ppt/notesSlides/notesSlide721.xml" ContentType="application/vnd.openxmlformats-officedocument.presentationml.notesSlide+xml"/>
  <Override PartName="/ppt/notesSlides/notesSlide722.xml" ContentType="application/vnd.openxmlformats-officedocument.presentationml.notesSlide+xml"/>
  <Override PartName="/ppt/notesSlides/notesSlide723.xml" ContentType="application/vnd.openxmlformats-officedocument.presentationml.notesSlide+xml"/>
  <Override PartName="/ppt/notesSlides/notesSlide724.xml" ContentType="application/vnd.openxmlformats-officedocument.presentationml.notesSlide+xml"/>
  <Override PartName="/ppt/notesSlides/notesSlide725.xml" ContentType="application/vnd.openxmlformats-officedocument.presentationml.notesSlide+xml"/>
  <Override PartName="/ppt/notesSlides/notesSlide726.xml" ContentType="application/vnd.openxmlformats-officedocument.presentationml.notesSlide+xml"/>
  <Override PartName="/ppt/notesSlides/notesSlide727.xml" ContentType="application/vnd.openxmlformats-officedocument.presentationml.notesSlide+xml"/>
  <Override PartName="/ppt/notesSlides/notesSlide728.xml" ContentType="application/vnd.openxmlformats-officedocument.presentationml.notesSlide+xml"/>
  <Override PartName="/ppt/notesSlides/notesSlide729.xml" ContentType="application/vnd.openxmlformats-officedocument.presentationml.notesSlide+xml"/>
  <Override PartName="/ppt/notesSlides/notesSlide730.xml" ContentType="application/vnd.openxmlformats-officedocument.presentationml.notesSlide+xml"/>
  <Override PartName="/ppt/notesSlides/notesSlide731.xml" ContentType="application/vnd.openxmlformats-officedocument.presentationml.notesSlide+xml"/>
  <Override PartName="/ppt/notesSlides/notesSlide732.xml" ContentType="application/vnd.openxmlformats-officedocument.presentationml.notesSlide+xml"/>
  <Override PartName="/ppt/notesSlides/notesSlide733.xml" ContentType="application/vnd.openxmlformats-officedocument.presentationml.notesSlide+xml"/>
  <Override PartName="/ppt/notesSlides/notesSlide734.xml" ContentType="application/vnd.openxmlformats-officedocument.presentationml.notesSlide+xml"/>
  <Override PartName="/ppt/notesSlides/notesSlide735.xml" ContentType="application/vnd.openxmlformats-officedocument.presentationml.notesSlide+xml"/>
  <Override PartName="/ppt/notesSlides/notesSlide736.xml" ContentType="application/vnd.openxmlformats-officedocument.presentationml.notesSlide+xml"/>
  <Override PartName="/ppt/notesSlides/notesSlide737.xml" ContentType="application/vnd.openxmlformats-officedocument.presentationml.notesSlide+xml"/>
  <Override PartName="/ppt/notesSlides/notesSlide738.xml" ContentType="application/vnd.openxmlformats-officedocument.presentationml.notesSlide+xml"/>
  <Override PartName="/ppt/notesSlides/notesSlide739.xml" ContentType="application/vnd.openxmlformats-officedocument.presentationml.notesSlide+xml"/>
  <Override PartName="/ppt/notesSlides/notesSlide740.xml" ContentType="application/vnd.openxmlformats-officedocument.presentationml.notesSlide+xml"/>
  <Override PartName="/ppt/notesSlides/notesSlide7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44"/>
  </p:notesMasterIdLst>
  <p:sldIdLst>
    <p:sldId id="256" r:id="rId2"/>
    <p:sldId id="257" r:id="rId3"/>
    <p:sldId id="258" r:id="rId4"/>
    <p:sldId id="259" r:id="rId5"/>
    <p:sldId id="261" r:id="rId6"/>
    <p:sldId id="262" r:id="rId7"/>
    <p:sldId id="263" r:id="rId8"/>
    <p:sldId id="265" r:id="rId9"/>
    <p:sldId id="266" r:id="rId10"/>
    <p:sldId id="267" r:id="rId11"/>
    <p:sldId id="269" r:id="rId12"/>
    <p:sldId id="270" r:id="rId13"/>
    <p:sldId id="271" r:id="rId14"/>
    <p:sldId id="273" r:id="rId15"/>
    <p:sldId id="274" r:id="rId16"/>
    <p:sldId id="275" r:id="rId17"/>
    <p:sldId id="277" r:id="rId18"/>
    <p:sldId id="278" r:id="rId19"/>
    <p:sldId id="279" r:id="rId20"/>
    <p:sldId id="281" r:id="rId21"/>
    <p:sldId id="282" r:id="rId22"/>
    <p:sldId id="283" r:id="rId23"/>
    <p:sldId id="285" r:id="rId24"/>
    <p:sldId id="286" r:id="rId25"/>
    <p:sldId id="287" r:id="rId26"/>
    <p:sldId id="289" r:id="rId27"/>
    <p:sldId id="290" r:id="rId28"/>
    <p:sldId id="291" r:id="rId29"/>
    <p:sldId id="1197" r:id="rId30"/>
    <p:sldId id="293" r:id="rId31"/>
    <p:sldId id="294" r:id="rId32"/>
    <p:sldId id="297" r:id="rId33"/>
    <p:sldId id="298" r:id="rId34"/>
    <p:sldId id="299" r:id="rId35"/>
    <p:sldId id="301" r:id="rId36"/>
    <p:sldId id="302" r:id="rId37"/>
    <p:sldId id="303" r:id="rId38"/>
    <p:sldId id="305" r:id="rId39"/>
    <p:sldId id="306" r:id="rId40"/>
    <p:sldId id="307" r:id="rId41"/>
    <p:sldId id="1198" r:id="rId42"/>
    <p:sldId id="309" r:id="rId43"/>
    <p:sldId id="310" r:id="rId44"/>
    <p:sldId id="311" r:id="rId45"/>
    <p:sldId id="313" r:id="rId46"/>
    <p:sldId id="314" r:id="rId47"/>
    <p:sldId id="315" r:id="rId48"/>
    <p:sldId id="317" r:id="rId49"/>
    <p:sldId id="318" r:id="rId50"/>
    <p:sldId id="319" r:id="rId51"/>
    <p:sldId id="321" r:id="rId52"/>
    <p:sldId id="322" r:id="rId53"/>
    <p:sldId id="323" r:id="rId54"/>
    <p:sldId id="325" r:id="rId55"/>
    <p:sldId id="326" r:id="rId56"/>
    <p:sldId id="327" r:id="rId57"/>
    <p:sldId id="329" r:id="rId58"/>
    <p:sldId id="330" r:id="rId59"/>
    <p:sldId id="331" r:id="rId60"/>
    <p:sldId id="333" r:id="rId61"/>
    <p:sldId id="334" r:id="rId62"/>
    <p:sldId id="335" r:id="rId63"/>
    <p:sldId id="337" r:id="rId64"/>
    <p:sldId id="338" r:id="rId65"/>
    <p:sldId id="339" r:id="rId66"/>
    <p:sldId id="341" r:id="rId67"/>
    <p:sldId id="342" r:id="rId68"/>
    <p:sldId id="343" r:id="rId69"/>
    <p:sldId id="345" r:id="rId70"/>
    <p:sldId id="346" r:id="rId71"/>
    <p:sldId id="347" r:id="rId72"/>
    <p:sldId id="349" r:id="rId73"/>
    <p:sldId id="350" r:id="rId74"/>
    <p:sldId id="351" r:id="rId75"/>
    <p:sldId id="353" r:id="rId76"/>
    <p:sldId id="354" r:id="rId77"/>
    <p:sldId id="355" r:id="rId78"/>
    <p:sldId id="357" r:id="rId79"/>
    <p:sldId id="358" r:id="rId80"/>
    <p:sldId id="359" r:id="rId81"/>
    <p:sldId id="361" r:id="rId82"/>
    <p:sldId id="362" r:id="rId83"/>
    <p:sldId id="363" r:id="rId84"/>
    <p:sldId id="365" r:id="rId85"/>
    <p:sldId id="366" r:id="rId86"/>
    <p:sldId id="367" r:id="rId87"/>
    <p:sldId id="369" r:id="rId88"/>
    <p:sldId id="370" r:id="rId89"/>
    <p:sldId id="371" r:id="rId90"/>
    <p:sldId id="373" r:id="rId91"/>
    <p:sldId id="374" r:id="rId92"/>
    <p:sldId id="375" r:id="rId93"/>
    <p:sldId id="377" r:id="rId94"/>
    <p:sldId id="378" r:id="rId95"/>
    <p:sldId id="379" r:id="rId96"/>
    <p:sldId id="381" r:id="rId97"/>
    <p:sldId id="382" r:id="rId98"/>
    <p:sldId id="383" r:id="rId99"/>
    <p:sldId id="385" r:id="rId100"/>
    <p:sldId id="386" r:id="rId101"/>
    <p:sldId id="387" r:id="rId102"/>
    <p:sldId id="389" r:id="rId103"/>
    <p:sldId id="390" r:id="rId104"/>
    <p:sldId id="391" r:id="rId105"/>
    <p:sldId id="393" r:id="rId106"/>
    <p:sldId id="394" r:id="rId107"/>
    <p:sldId id="407" r:id="rId108"/>
    <p:sldId id="397" r:id="rId109"/>
    <p:sldId id="398" r:id="rId110"/>
    <p:sldId id="399" r:id="rId111"/>
    <p:sldId id="401" r:id="rId112"/>
    <p:sldId id="402" r:id="rId113"/>
    <p:sldId id="403" r:id="rId114"/>
    <p:sldId id="405" r:id="rId115"/>
    <p:sldId id="406" r:id="rId116"/>
    <p:sldId id="408" r:id="rId117"/>
    <p:sldId id="409" r:id="rId118"/>
    <p:sldId id="410" r:id="rId119"/>
    <p:sldId id="411" r:id="rId120"/>
    <p:sldId id="413" r:id="rId121"/>
    <p:sldId id="414" r:id="rId122"/>
    <p:sldId id="415" r:id="rId123"/>
    <p:sldId id="417" r:id="rId124"/>
    <p:sldId id="418" r:id="rId125"/>
    <p:sldId id="419" r:id="rId126"/>
    <p:sldId id="421" r:id="rId127"/>
    <p:sldId id="422" r:id="rId128"/>
    <p:sldId id="423" r:id="rId129"/>
    <p:sldId id="425" r:id="rId130"/>
    <p:sldId id="426" r:id="rId131"/>
    <p:sldId id="427" r:id="rId132"/>
    <p:sldId id="429" r:id="rId133"/>
    <p:sldId id="430" r:id="rId134"/>
    <p:sldId id="431" r:id="rId135"/>
    <p:sldId id="433" r:id="rId136"/>
    <p:sldId id="434" r:id="rId137"/>
    <p:sldId id="435" r:id="rId138"/>
    <p:sldId id="437" r:id="rId139"/>
    <p:sldId id="438" r:id="rId140"/>
    <p:sldId id="439" r:id="rId141"/>
    <p:sldId id="441" r:id="rId142"/>
    <p:sldId id="442" r:id="rId143"/>
    <p:sldId id="443" r:id="rId144"/>
    <p:sldId id="445" r:id="rId145"/>
    <p:sldId id="446" r:id="rId146"/>
    <p:sldId id="447" r:id="rId147"/>
    <p:sldId id="449" r:id="rId148"/>
    <p:sldId id="450" r:id="rId149"/>
    <p:sldId id="453" r:id="rId150"/>
    <p:sldId id="454" r:id="rId151"/>
    <p:sldId id="455" r:id="rId152"/>
    <p:sldId id="457" r:id="rId153"/>
    <p:sldId id="458" r:id="rId154"/>
    <p:sldId id="459" r:id="rId155"/>
    <p:sldId id="461" r:id="rId156"/>
    <p:sldId id="462" r:id="rId157"/>
    <p:sldId id="463" r:id="rId158"/>
    <p:sldId id="465" r:id="rId159"/>
    <p:sldId id="466" r:id="rId160"/>
    <p:sldId id="467" r:id="rId161"/>
    <p:sldId id="469" r:id="rId162"/>
    <p:sldId id="470" r:id="rId163"/>
    <p:sldId id="471" r:id="rId164"/>
    <p:sldId id="473" r:id="rId165"/>
    <p:sldId id="474" r:id="rId166"/>
    <p:sldId id="477" r:id="rId167"/>
    <p:sldId id="478" r:id="rId168"/>
    <p:sldId id="479" r:id="rId169"/>
    <p:sldId id="1199" r:id="rId170"/>
    <p:sldId id="481" r:id="rId171"/>
    <p:sldId id="482" r:id="rId172"/>
    <p:sldId id="486" r:id="rId173"/>
    <p:sldId id="488" r:id="rId174"/>
    <p:sldId id="491" r:id="rId175"/>
    <p:sldId id="492" r:id="rId176"/>
    <p:sldId id="495" r:id="rId177"/>
    <p:sldId id="496" r:id="rId178"/>
    <p:sldId id="497" r:id="rId179"/>
    <p:sldId id="498" r:id="rId180"/>
    <p:sldId id="500" r:id="rId181"/>
    <p:sldId id="501" r:id="rId182"/>
    <p:sldId id="502" r:id="rId183"/>
    <p:sldId id="503" r:id="rId184"/>
    <p:sldId id="505" r:id="rId185"/>
    <p:sldId id="506" r:id="rId186"/>
    <p:sldId id="507" r:id="rId187"/>
    <p:sldId id="1200" r:id="rId188"/>
    <p:sldId id="509" r:id="rId189"/>
    <p:sldId id="510" r:id="rId190"/>
    <p:sldId id="511" r:id="rId191"/>
    <p:sldId id="1201" r:id="rId192"/>
    <p:sldId id="513" r:id="rId193"/>
    <p:sldId id="514" r:id="rId194"/>
    <p:sldId id="515" r:id="rId195"/>
    <p:sldId id="517" r:id="rId196"/>
    <p:sldId id="518" r:id="rId197"/>
    <p:sldId id="519" r:id="rId198"/>
    <p:sldId id="522" r:id="rId199"/>
    <p:sldId id="523" r:id="rId200"/>
    <p:sldId id="524" r:id="rId201"/>
    <p:sldId id="1202" r:id="rId202"/>
    <p:sldId id="526" r:id="rId203"/>
    <p:sldId id="527" r:id="rId204"/>
    <p:sldId id="528" r:id="rId205"/>
    <p:sldId id="1203" r:id="rId206"/>
    <p:sldId id="530" r:id="rId207"/>
    <p:sldId id="531" r:id="rId208"/>
    <p:sldId id="532" r:id="rId209"/>
    <p:sldId id="534" r:id="rId210"/>
    <p:sldId id="535" r:id="rId211"/>
    <p:sldId id="536" r:id="rId212"/>
    <p:sldId id="1204" r:id="rId213"/>
    <p:sldId id="538" r:id="rId214"/>
    <p:sldId id="539" r:id="rId215"/>
    <p:sldId id="540" r:id="rId216"/>
    <p:sldId id="543" r:id="rId217"/>
    <p:sldId id="544" r:id="rId218"/>
    <p:sldId id="545" r:id="rId219"/>
    <p:sldId id="547" r:id="rId220"/>
    <p:sldId id="548" r:id="rId221"/>
    <p:sldId id="549" r:id="rId222"/>
    <p:sldId id="1206" r:id="rId223"/>
    <p:sldId id="551" r:id="rId224"/>
    <p:sldId id="552" r:id="rId225"/>
    <p:sldId id="553" r:id="rId226"/>
    <p:sldId id="555" r:id="rId227"/>
    <p:sldId id="556" r:id="rId228"/>
    <p:sldId id="557" r:id="rId229"/>
    <p:sldId id="559" r:id="rId230"/>
    <p:sldId id="560" r:id="rId231"/>
    <p:sldId id="561" r:id="rId232"/>
    <p:sldId id="563" r:id="rId233"/>
    <p:sldId id="564" r:id="rId234"/>
    <p:sldId id="565" r:id="rId235"/>
    <p:sldId id="1254" r:id="rId236"/>
    <p:sldId id="567" r:id="rId237"/>
    <p:sldId id="568" r:id="rId238"/>
    <p:sldId id="569" r:id="rId239"/>
    <p:sldId id="571" r:id="rId240"/>
    <p:sldId id="572" r:id="rId241"/>
    <p:sldId id="573" r:id="rId242"/>
    <p:sldId id="575" r:id="rId243"/>
    <p:sldId id="576" r:id="rId244"/>
    <p:sldId id="577" r:id="rId245"/>
    <p:sldId id="579" r:id="rId246"/>
    <p:sldId id="580" r:id="rId247"/>
    <p:sldId id="581" r:id="rId248"/>
    <p:sldId id="583" r:id="rId249"/>
    <p:sldId id="584" r:id="rId250"/>
    <p:sldId id="585" r:id="rId251"/>
    <p:sldId id="587" r:id="rId252"/>
    <p:sldId id="588" r:id="rId253"/>
    <p:sldId id="589" r:id="rId254"/>
    <p:sldId id="591" r:id="rId255"/>
    <p:sldId id="592" r:id="rId256"/>
    <p:sldId id="593" r:id="rId257"/>
    <p:sldId id="1205" r:id="rId258"/>
    <p:sldId id="595" r:id="rId259"/>
    <p:sldId id="596" r:id="rId260"/>
    <p:sldId id="597" r:id="rId261"/>
    <p:sldId id="599" r:id="rId262"/>
    <p:sldId id="600" r:id="rId263"/>
    <p:sldId id="601" r:id="rId264"/>
    <p:sldId id="1207" r:id="rId265"/>
    <p:sldId id="603" r:id="rId266"/>
    <p:sldId id="604" r:id="rId267"/>
    <p:sldId id="605" r:id="rId268"/>
    <p:sldId id="607" r:id="rId269"/>
    <p:sldId id="608" r:id="rId270"/>
    <p:sldId id="609" r:id="rId271"/>
    <p:sldId id="1208" r:id="rId272"/>
    <p:sldId id="611" r:id="rId273"/>
    <p:sldId id="612" r:id="rId274"/>
    <p:sldId id="613" r:id="rId275"/>
    <p:sldId id="615" r:id="rId276"/>
    <p:sldId id="616" r:id="rId277"/>
    <p:sldId id="617" r:id="rId278"/>
    <p:sldId id="619" r:id="rId279"/>
    <p:sldId id="620" r:id="rId280"/>
    <p:sldId id="621" r:id="rId281"/>
    <p:sldId id="623" r:id="rId282"/>
    <p:sldId id="624" r:id="rId283"/>
    <p:sldId id="627" r:id="rId284"/>
    <p:sldId id="628" r:id="rId285"/>
    <p:sldId id="1209" r:id="rId286"/>
    <p:sldId id="631" r:id="rId287"/>
    <p:sldId id="632" r:id="rId288"/>
    <p:sldId id="633" r:id="rId289"/>
    <p:sldId id="635" r:id="rId290"/>
    <p:sldId id="636" r:id="rId291"/>
    <p:sldId id="637" r:id="rId292"/>
    <p:sldId id="1210" r:id="rId293"/>
    <p:sldId id="639" r:id="rId294"/>
    <p:sldId id="640" r:id="rId295"/>
    <p:sldId id="641" r:id="rId296"/>
    <p:sldId id="1211" r:id="rId297"/>
    <p:sldId id="643" r:id="rId298"/>
    <p:sldId id="644" r:id="rId299"/>
    <p:sldId id="645" r:id="rId300"/>
    <p:sldId id="1253" r:id="rId301"/>
    <p:sldId id="647" r:id="rId302"/>
    <p:sldId id="648" r:id="rId303"/>
    <p:sldId id="649" r:id="rId304"/>
    <p:sldId id="1212" r:id="rId305"/>
    <p:sldId id="651" r:id="rId306"/>
    <p:sldId id="652" r:id="rId307"/>
    <p:sldId id="653" r:id="rId308"/>
    <p:sldId id="655" r:id="rId309"/>
    <p:sldId id="656" r:id="rId310"/>
    <p:sldId id="657" r:id="rId311"/>
    <p:sldId id="659" r:id="rId312"/>
    <p:sldId id="660" r:id="rId313"/>
    <p:sldId id="661" r:id="rId314"/>
    <p:sldId id="663" r:id="rId315"/>
    <p:sldId id="664" r:id="rId316"/>
    <p:sldId id="665" r:id="rId317"/>
    <p:sldId id="667" r:id="rId318"/>
    <p:sldId id="668" r:id="rId319"/>
    <p:sldId id="670" r:id="rId320"/>
    <p:sldId id="1213" r:id="rId321"/>
    <p:sldId id="671" r:id="rId322"/>
    <p:sldId id="672" r:id="rId323"/>
    <p:sldId id="673" r:id="rId324"/>
    <p:sldId id="675" r:id="rId325"/>
    <p:sldId id="676" r:id="rId326"/>
    <p:sldId id="677" r:id="rId327"/>
    <p:sldId id="679" r:id="rId328"/>
    <p:sldId id="680" r:id="rId329"/>
    <p:sldId id="681" r:id="rId330"/>
    <p:sldId id="683" r:id="rId331"/>
    <p:sldId id="684" r:id="rId332"/>
    <p:sldId id="685" r:id="rId333"/>
    <p:sldId id="1214" r:id="rId334"/>
    <p:sldId id="687" r:id="rId335"/>
    <p:sldId id="688" r:id="rId336"/>
    <p:sldId id="689" r:id="rId337"/>
    <p:sldId id="691" r:id="rId338"/>
    <p:sldId id="692" r:id="rId339"/>
    <p:sldId id="695" r:id="rId340"/>
    <p:sldId id="696" r:id="rId341"/>
    <p:sldId id="697" r:id="rId342"/>
    <p:sldId id="699" r:id="rId343"/>
    <p:sldId id="700" r:id="rId344"/>
    <p:sldId id="701" r:id="rId345"/>
    <p:sldId id="703" r:id="rId346"/>
    <p:sldId id="704" r:id="rId347"/>
    <p:sldId id="706" r:id="rId348"/>
    <p:sldId id="707" r:id="rId349"/>
    <p:sldId id="708" r:id="rId350"/>
    <p:sldId id="705" r:id="rId351"/>
    <p:sldId id="711" r:id="rId352"/>
    <p:sldId id="712" r:id="rId353"/>
    <p:sldId id="713" r:id="rId354"/>
    <p:sldId id="716" r:id="rId355"/>
    <p:sldId id="715" r:id="rId356"/>
    <p:sldId id="717" r:id="rId357"/>
    <p:sldId id="1215" r:id="rId358"/>
    <p:sldId id="719" r:id="rId359"/>
    <p:sldId id="720" r:id="rId360"/>
    <p:sldId id="721" r:id="rId361"/>
    <p:sldId id="723" r:id="rId362"/>
    <p:sldId id="724" r:id="rId363"/>
    <p:sldId id="725" r:id="rId364"/>
    <p:sldId id="727" r:id="rId365"/>
    <p:sldId id="728" r:id="rId366"/>
    <p:sldId id="729" r:id="rId367"/>
    <p:sldId id="731" r:id="rId368"/>
    <p:sldId id="732" r:id="rId369"/>
    <p:sldId id="733" r:id="rId370"/>
    <p:sldId id="1252" r:id="rId371"/>
    <p:sldId id="735" r:id="rId372"/>
    <p:sldId id="736" r:id="rId373"/>
    <p:sldId id="737" r:id="rId374"/>
    <p:sldId id="739" r:id="rId375"/>
    <p:sldId id="740" r:id="rId376"/>
    <p:sldId id="741" r:id="rId377"/>
    <p:sldId id="743" r:id="rId378"/>
    <p:sldId id="744" r:id="rId379"/>
    <p:sldId id="745" r:id="rId380"/>
    <p:sldId id="747" r:id="rId381"/>
    <p:sldId id="748" r:id="rId382"/>
    <p:sldId id="750" r:id="rId383"/>
    <p:sldId id="751" r:id="rId384"/>
    <p:sldId id="752" r:id="rId385"/>
    <p:sldId id="753" r:id="rId386"/>
    <p:sldId id="755" r:id="rId387"/>
    <p:sldId id="756" r:id="rId388"/>
    <p:sldId id="749" r:id="rId389"/>
    <p:sldId id="759" r:id="rId390"/>
    <p:sldId id="760" r:id="rId391"/>
    <p:sldId id="761" r:id="rId392"/>
    <p:sldId id="763" r:id="rId393"/>
    <p:sldId id="764" r:id="rId394"/>
    <p:sldId id="1216" r:id="rId395"/>
    <p:sldId id="767" r:id="rId396"/>
    <p:sldId id="768" r:id="rId397"/>
    <p:sldId id="769" r:id="rId398"/>
    <p:sldId id="771" r:id="rId399"/>
    <p:sldId id="772" r:id="rId400"/>
    <p:sldId id="773" r:id="rId401"/>
    <p:sldId id="775" r:id="rId402"/>
    <p:sldId id="776" r:id="rId403"/>
    <p:sldId id="777" r:id="rId404"/>
    <p:sldId id="778" r:id="rId405"/>
    <p:sldId id="781" r:id="rId406"/>
    <p:sldId id="782" r:id="rId407"/>
    <p:sldId id="783" r:id="rId408"/>
    <p:sldId id="1251" r:id="rId409"/>
    <p:sldId id="785" r:id="rId410"/>
    <p:sldId id="786" r:id="rId411"/>
    <p:sldId id="787" r:id="rId412"/>
    <p:sldId id="789" r:id="rId413"/>
    <p:sldId id="790" r:id="rId414"/>
    <p:sldId id="791" r:id="rId415"/>
    <p:sldId id="793" r:id="rId416"/>
    <p:sldId id="794" r:id="rId417"/>
    <p:sldId id="795" r:id="rId418"/>
    <p:sldId id="797" r:id="rId419"/>
    <p:sldId id="798" r:id="rId420"/>
    <p:sldId id="799" r:id="rId421"/>
    <p:sldId id="801" r:id="rId422"/>
    <p:sldId id="802" r:id="rId423"/>
    <p:sldId id="803" r:id="rId424"/>
    <p:sldId id="805" r:id="rId425"/>
    <p:sldId id="806" r:id="rId426"/>
    <p:sldId id="807" r:id="rId427"/>
    <p:sldId id="809" r:id="rId428"/>
    <p:sldId id="810" r:id="rId429"/>
    <p:sldId id="811" r:id="rId430"/>
    <p:sldId id="1250" r:id="rId431"/>
    <p:sldId id="813" r:id="rId432"/>
    <p:sldId id="814" r:id="rId433"/>
    <p:sldId id="815" r:id="rId434"/>
    <p:sldId id="1218" r:id="rId435"/>
    <p:sldId id="817" r:id="rId436"/>
    <p:sldId id="818" r:id="rId437"/>
    <p:sldId id="819" r:id="rId438"/>
    <p:sldId id="821" r:id="rId439"/>
    <p:sldId id="822" r:id="rId440"/>
    <p:sldId id="823" r:id="rId441"/>
    <p:sldId id="1219" r:id="rId442"/>
    <p:sldId id="825" r:id="rId443"/>
    <p:sldId id="826" r:id="rId444"/>
    <p:sldId id="827" r:id="rId445"/>
    <p:sldId id="829" r:id="rId446"/>
    <p:sldId id="830" r:id="rId447"/>
    <p:sldId id="831" r:id="rId448"/>
    <p:sldId id="1220" r:id="rId449"/>
    <p:sldId id="833" r:id="rId450"/>
    <p:sldId id="834" r:id="rId451"/>
    <p:sldId id="835" r:id="rId452"/>
    <p:sldId id="837" r:id="rId453"/>
    <p:sldId id="838" r:id="rId454"/>
    <p:sldId id="839" r:id="rId455"/>
    <p:sldId id="841" r:id="rId456"/>
    <p:sldId id="842" r:id="rId457"/>
    <p:sldId id="845" r:id="rId458"/>
    <p:sldId id="846" r:id="rId459"/>
    <p:sldId id="847" r:id="rId460"/>
    <p:sldId id="1221" r:id="rId461"/>
    <p:sldId id="849" r:id="rId462"/>
    <p:sldId id="850" r:id="rId463"/>
    <p:sldId id="851" r:id="rId464"/>
    <p:sldId id="853" r:id="rId465"/>
    <p:sldId id="854" r:id="rId466"/>
    <p:sldId id="855" r:id="rId467"/>
    <p:sldId id="857" r:id="rId468"/>
    <p:sldId id="858" r:id="rId469"/>
    <p:sldId id="859" r:id="rId470"/>
    <p:sldId id="861" r:id="rId471"/>
    <p:sldId id="862" r:id="rId472"/>
    <p:sldId id="863" r:id="rId473"/>
    <p:sldId id="1222" r:id="rId474"/>
    <p:sldId id="865" r:id="rId475"/>
    <p:sldId id="866" r:id="rId476"/>
    <p:sldId id="867" r:id="rId477"/>
    <p:sldId id="869" r:id="rId478"/>
    <p:sldId id="870" r:id="rId479"/>
    <p:sldId id="871" r:id="rId480"/>
    <p:sldId id="1223" r:id="rId481"/>
    <p:sldId id="873" r:id="rId482"/>
    <p:sldId id="874" r:id="rId483"/>
    <p:sldId id="875" r:id="rId484"/>
    <p:sldId id="877" r:id="rId485"/>
    <p:sldId id="878" r:id="rId486"/>
    <p:sldId id="879" r:id="rId487"/>
    <p:sldId id="881" r:id="rId488"/>
    <p:sldId id="882" r:id="rId489"/>
    <p:sldId id="883" r:id="rId490"/>
    <p:sldId id="884" r:id="rId491"/>
    <p:sldId id="885" r:id="rId492"/>
    <p:sldId id="886" r:id="rId493"/>
    <p:sldId id="887" r:id="rId494"/>
    <p:sldId id="888" r:id="rId495"/>
    <p:sldId id="889" r:id="rId496"/>
    <p:sldId id="1224" r:id="rId497"/>
    <p:sldId id="891" r:id="rId498"/>
    <p:sldId id="892" r:id="rId499"/>
    <p:sldId id="893" r:id="rId500"/>
    <p:sldId id="1225" r:id="rId501"/>
    <p:sldId id="895" r:id="rId502"/>
    <p:sldId id="896" r:id="rId503"/>
    <p:sldId id="1226" r:id="rId504"/>
    <p:sldId id="899" r:id="rId505"/>
    <p:sldId id="900" r:id="rId506"/>
    <p:sldId id="903" r:id="rId507"/>
    <p:sldId id="904" r:id="rId508"/>
    <p:sldId id="905" r:id="rId509"/>
    <p:sldId id="1227" r:id="rId510"/>
    <p:sldId id="906" r:id="rId511"/>
    <p:sldId id="907" r:id="rId512"/>
    <p:sldId id="908" r:id="rId513"/>
    <p:sldId id="909" r:id="rId514"/>
    <p:sldId id="1228" r:id="rId515"/>
    <p:sldId id="910" r:id="rId516"/>
    <p:sldId id="911" r:id="rId517"/>
    <p:sldId id="912" r:id="rId518"/>
    <p:sldId id="913" r:id="rId519"/>
    <p:sldId id="1229" r:id="rId520"/>
    <p:sldId id="914" r:id="rId521"/>
    <p:sldId id="915" r:id="rId522"/>
    <p:sldId id="916" r:id="rId523"/>
    <p:sldId id="917" r:id="rId524"/>
    <p:sldId id="1230" r:id="rId525"/>
    <p:sldId id="918" r:id="rId526"/>
    <p:sldId id="1231" r:id="rId527"/>
    <p:sldId id="922" r:id="rId528"/>
    <p:sldId id="923" r:id="rId529"/>
    <p:sldId id="1255" r:id="rId530"/>
    <p:sldId id="924" r:id="rId531"/>
    <p:sldId id="925" r:id="rId532"/>
    <p:sldId id="1232" r:id="rId533"/>
    <p:sldId id="928" r:id="rId534"/>
    <p:sldId id="929" r:id="rId535"/>
    <p:sldId id="930" r:id="rId536"/>
    <p:sldId id="932" r:id="rId537"/>
    <p:sldId id="933" r:id="rId538"/>
    <p:sldId id="934" r:id="rId539"/>
    <p:sldId id="936" r:id="rId540"/>
    <p:sldId id="937" r:id="rId541"/>
    <p:sldId id="938" r:id="rId542"/>
    <p:sldId id="940" r:id="rId543"/>
    <p:sldId id="941" r:id="rId544"/>
    <p:sldId id="942" r:id="rId545"/>
    <p:sldId id="944" r:id="rId546"/>
    <p:sldId id="945" r:id="rId547"/>
    <p:sldId id="946" r:id="rId548"/>
    <p:sldId id="948" r:id="rId549"/>
    <p:sldId id="949" r:id="rId550"/>
    <p:sldId id="950" r:id="rId551"/>
    <p:sldId id="952" r:id="rId552"/>
    <p:sldId id="953" r:id="rId553"/>
    <p:sldId id="954" r:id="rId554"/>
    <p:sldId id="956" r:id="rId555"/>
    <p:sldId id="957" r:id="rId556"/>
    <p:sldId id="958" r:id="rId557"/>
    <p:sldId id="1249" r:id="rId558"/>
    <p:sldId id="960" r:id="rId559"/>
    <p:sldId id="961" r:id="rId560"/>
    <p:sldId id="962" r:id="rId561"/>
    <p:sldId id="1248" r:id="rId562"/>
    <p:sldId id="964" r:id="rId563"/>
    <p:sldId id="965" r:id="rId564"/>
    <p:sldId id="966" r:id="rId565"/>
    <p:sldId id="968" r:id="rId566"/>
    <p:sldId id="969" r:id="rId567"/>
    <p:sldId id="970" r:id="rId568"/>
    <p:sldId id="972" r:id="rId569"/>
    <p:sldId id="973" r:id="rId570"/>
    <p:sldId id="974" r:id="rId571"/>
    <p:sldId id="976" r:id="rId572"/>
    <p:sldId id="977" r:id="rId573"/>
    <p:sldId id="978" r:id="rId574"/>
    <p:sldId id="980" r:id="rId575"/>
    <p:sldId id="981" r:id="rId576"/>
    <p:sldId id="982" r:id="rId577"/>
    <p:sldId id="984" r:id="rId578"/>
    <p:sldId id="985" r:id="rId579"/>
    <p:sldId id="986" r:id="rId580"/>
    <p:sldId id="988" r:id="rId581"/>
    <p:sldId id="989" r:id="rId582"/>
    <p:sldId id="990" r:id="rId583"/>
    <p:sldId id="992" r:id="rId584"/>
    <p:sldId id="993" r:id="rId585"/>
    <p:sldId id="994" r:id="rId586"/>
    <p:sldId id="996" r:id="rId587"/>
    <p:sldId id="997" r:id="rId588"/>
    <p:sldId id="998" r:id="rId589"/>
    <p:sldId id="1000" r:id="rId590"/>
    <p:sldId id="1001" r:id="rId591"/>
    <p:sldId id="1002" r:id="rId592"/>
    <p:sldId id="1004" r:id="rId593"/>
    <p:sldId id="1005" r:id="rId594"/>
    <p:sldId id="1006" r:id="rId595"/>
    <p:sldId id="1233" r:id="rId596"/>
    <p:sldId id="1008" r:id="rId597"/>
    <p:sldId id="1009" r:id="rId598"/>
    <p:sldId id="1010" r:id="rId599"/>
    <p:sldId id="1012" r:id="rId600"/>
    <p:sldId id="1013" r:id="rId601"/>
    <p:sldId id="1014" r:id="rId602"/>
    <p:sldId id="1016" r:id="rId603"/>
    <p:sldId id="1017" r:id="rId604"/>
    <p:sldId id="1018" r:id="rId605"/>
    <p:sldId id="1020" r:id="rId606"/>
    <p:sldId id="1021" r:id="rId607"/>
    <p:sldId id="1022" r:id="rId608"/>
    <p:sldId id="1247" r:id="rId609"/>
    <p:sldId id="1024" r:id="rId610"/>
    <p:sldId id="1025" r:id="rId611"/>
    <p:sldId id="1026" r:id="rId612"/>
    <p:sldId id="1028" r:id="rId613"/>
    <p:sldId id="1029" r:id="rId614"/>
    <p:sldId id="1030" r:id="rId615"/>
    <p:sldId id="1032" r:id="rId616"/>
    <p:sldId id="1033" r:id="rId617"/>
    <p:sldId id="1034" r:id="rId618"/>
    <p:sldId id="1036" r:id="rId619"/>
    <p:sldId id="1037" r:id="rId620"/>
    <p:sldId id="1038" r:id="rId621"/>
    <p:sldId id="1040" r:id="rId622"/>
    <p:sldId id="1041" r:id="rId623"/>
    <p:sldId id="1042" r:id="rId624"/>
    <p:sldId id="1246" r:id="rId625"/>
    <p:sldId id="1044" r:id="rId626"/>
    <p:sldId id="1045" r:id="rId627"/>
    <p:sldId id="1046" r:id="rId628"/>
    <p:sldId id="1048" r:id="rId629"/>
    <p:sldId id="1049" r:id="rId630"/>
    <p:sldId id="1050" r:id="rId631"/>
    <p:sldId id="1052" r:id="rId632"/>
    <p:sldId id="1053" r:id="rId633"/>
    <p:sldId id="1054" r:id="rId634"/>
    <p:sldId id="1056" r:id="rId635"/>
    <p:sldId id="1057" r:id="rId636"/>
    <p:sldId id="1058" r:id="rId637"/>
    <p:sldId id="1060" r:id="rId638"/>
    <p:sldId id="1061" r:id="rId639"/>
    <p:sldId id="1062" r:id="rId640"/>
    <p:sldId id="1064" r:id="rId641"/>
    <p:sldId id="1065" r:id="rId642"/>
    <p:sldId id="1066" r:id="rId643"/>
    <p:sldId id="1068" r:id="rId644"/>
    <p:sldId id="1069" r:id="rId645"/>
    <p:sldId id="1070" r:id="rId646"/>
    <p:sldId id="1234" r:id="rId647"/>
    <p:sldId id="1072" r:id="rId648"/>
    <p:sldId id="1073" r:id="rId649"/>
    <p:sldId id="1074" r:id="rId650"/>
    <p:sldId id="1245" r:id="rId651"/>
    <p:sldId id="1076" r:id="rId652"/>
    <p:sldId id="1077" r:id="rId653"/>
    <p:sldId id="1078" r:id="rId654"/>
    <p:sldId id="1244" r:id="rId655"/>
    <p:sldId id="1080" r:id="rId656"/>
    <p:sldId id="1081" r:id="rId657"/>
    <p:sldId id="1082" r:id="rId658"/>
    <p:sldId id="1084" r:id="rId659"/>
    <p:sldId id="1085" r:id="rId660"/>
    <p:sldId id="1086" r:id="rId661"/>
    <p:sldId id="1088" r:id="rId662"/>
    <p:sldId id="1089" r:id="rId663"/>
    <p:sldId id="1090" r:id="rId664"/>
    <p:sldId id="1092" r:id="rId665"/>
    <p:sldId id="1093" r:id="rId666"/>
    <p:sldId id="1094" r:id="rId667"/>
    <p:sldId id="1096" r:id="rId668"/>
    <p:sldId id="1097" r:id="rId669"/>
    <p:sldId id="1098" r:id="rId670"/>
    <p:sldId id="1100" r:id="rId671"/>
    <p:sldId id="1101" r:id="rId672"/>
    <p:sldId id="1102" r:id="rId673"/>
    <p:sldId id="1235" r:id="rId674"/>
    <p:sldId id="1240" r:id="rId675"/>
    <p:sldId id="1241" r:id="rId676"/>
    <p:sldId id="1106" r:id="rId677"/>
    <p:sldId id="1108" r:id="rId678"/>
    <p:sldId id="1109" r:id="rId679"/>
    <p:sldId id="1242" r:id="rId680"/>
    <p:sldId id="1243" r:id="rId681"/>
    <p:sldId id="1110" r:id="rId682"/>
    <p:sldId id="1236" r:id="rId683"/>
    <p:sldId id="1112" r:id="rId684"/>
    <p:sldId id="1113" r:id="rId685"/>
    <p:sldId id="1114" r:id="rId686"/>
    <p:sldId id="1104" r:id="rId687"/>
    <p:sldId id="1105" r:id="rId688"/>
    <p:sldId id="1116" r:id="rId689"/>
    <p:sldId id="1117" r:id="rId690"/>
    <p:sldId id="1118" r:id="rId691"/>
    <p:sldId id="1120" r:id="rId692"/>
    <p:sldId id="1121" r:id="rId693"/>
    <p:sldId id="1122" r:id="rId694"/>
    <p:sldId id="1237" r:id="rId695"/>
    <p:sldId id="1124" r:id="rId696"/>
    <p:sldId id="1125" r:id="rId697"/>
    <p:sldId id="1126" r:id="rId698"/>
    <p:sldId id="1128" r:id="rId699"/>
    <p:sldId id="1129" r:id="rId700"/>
    <p:sldId id="1130" r:id="rId701"/>
    <p:sldId id="1132" r:id="rId702"/>
    <p:sldId id="1133" r:id="rId703"/>
    <p:sldId id="1134" r:id="rId704"/>
    <p:sldId id="1136" r:id="rId705"/>
    <p:sldId id="1137" r:id="rId706"/>
    <p:sldId id="1138" r:id="rId707"/>
    <p:sldId id="1140" r:id="rId708"/>
    <p:sldId id="1141" r:id="rId709"/>
    <p:sldId id="1142" r:id="rId710"/>
    <p:sldId id="1144" r:id="rId711"/>
    <p:sldId id="1145" r:id="rId712"/>
    <p:sldId id="1146" r:id="rId713"/>
    <p:sldId id="1148" r:id="rId714"/>
    <p:sldId id="1149" r:id="rId715"/>
    <p:sldId id="1150" r:id="rId716"/>
    <p:sldId id="1152" r:id="rId717"/>
    <p:sldId id="1153" r:id="rId718"/>
    <p:sldId id="1154" r:id="rId719"/>
    <p:sldId id="1238" r:id="rId720"/>
    <p:sldId id="1156" r:id="rId721"/>
    <p:sldId id="1157" r:id="rId722"/>
    <p:sldId id="1158" r:id="rId723"/>
    <p:sldId id="1160" r:id="rId724"/>
    <p:sldId id="1161" r:id="rId725"/>
    <p:sldId id="1162" r:id="rId726"/>
    <p:sldId id="1164" r:id="rId727"/>
    <p:sldId id="1165" r:id="rId728"/>
    <p:sldId id="1166" r:id="rId729"/>
    <p:sldId id="1168" r:id="rId730"/>
    <p:sldId id="1169" r:id="rId731"/>
    <p:sldId id="1170" r:id="rId732"/>
    <p:sldId id="1172" r:id="rId733"/>
    <p:sldId id="1173" r:id="rId734"/>
    <p:sldId id="1174" r:id="rId735"/>
    <p:sldId id="1239" r:id="rId736"/>
    <p:sldId id="1176" r:id="rId737"/>
    <p:sldId id="1177" r:id="rId738"/>
    <p:sldId id="1178" r:id="rId739"/>
    <p:sldId id="1180" r:id="rId740"/>
    <p:sldId id="1181" r:id="rId741"/>
    <p:sldId id="1182" r:id="rId742"/>
    <p:sldId id="1196" r:id="rId743"/>
  </p:sldIdLst>
  <p:sldSz cx="9144000" cy="5143500" type="screen16x9"/>
  <p:notesSz cx="6858000" cy="9144000"/>
  <p:embeddedFontLst>
    <p:embeddedFont>
      <p:font typeface="Comfortaa" pitchFamily="2" charset="0"/>
      <p:regular r:id="rId745"/>
      <p:bold r:id="rId746"/>
    </p:embeddedFont>
    <p:embeddedFont>
      <p:font typeface="Comfortaa Medium" pitchFamily="2" charset="0"/>
      <p:regular r:id="rId747"/>
      <p:bold r:id="rId748"/>
    </p:embeddedFont>
    <p:embeddedFont>
      <p:font typeface="Comfortaa SemiBold" pitchFamily="2" charset="0"/>
      <p:regular r:id="rId749"/>
      <p:bold r:id="rId750"/>
    </p:embeddedFont>
    <p:embeddedFont>
      <p:font typeface="Roboto" panose="02000000000000000000" pitchFamily="2" charset="0"/>
      <p:regular r:id="rId751"/>
      <p:bold r:id="rId752"/>
      <p:italic r:id="rId753"/>
      <p:boldItalic r:id="rId754"/>
    </p:embeddedFont>
    <p:embeddedFont>
      <p:font typeface="Verdana" panose="020B0604030504040204" pitchFamily="34" charset="0"/>
      <p:regular r:id="rId755"/>
      <p:bold r:id="rId756"/>
      <p:italic r:id="rId757"/>
      <p:boldItalic r:id="rId7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0A0301-2ED3-4F20-BBFC-280630635A42}">
  <a:tblStyle styleId="{3C0A0301-2ED3-4F20-BBFC-280630635A42}" styleName="Table_0">
    <a:wholeTbl>
      <a:tcTxStyle>
        <a:font>
          <a:latin typeface="Arial"/>
          <a:ea typeface="Arial"/>
          <a:cs typeface="Arial"/>
        </a:font>
        <a:srgbClr val="000000"/>
      </a:tcTxStyle>
      <a:tcStyle>
        <a:tcBdr>
          <a:left>
            <a:ln cap="flat" cmpd="sng">
              <a:solidFill>
                <a:srgbClr val="808080"/>
              </a:solidFill>
              <a:prstDash val="solid"/>
              <a:round/>
              <a:headEnd type="none" w="sm" len="sm"/>
              <a:tailEnd type="none" w="sm" len="sm"/>
            </a:ln>
          </a:left>
          <a:right>
            <a:ln cap="flat" cmpd="sng">
              <a:solidFill>
                <a:srgbClr val="808080"/>
              </a:solidFill>
              <a:prstDash val="solid"/>
              <a:round/>
              <a:headEnd type="none" w="sm" len="sm"/>
              <a:tailEnd type="none" w="sm" len="sm"/>
            </a:ln>
          </a:right>
          <a:top>
            <a:ln cap="flat" cmpd="sng">
              <a:solidFill>
                <a:srgbClr val="808080"/>
              </a:solidFill>
              <a:prstDash val="solid"/>
              <a:round/>
              <a:headEnd type="none" w="sm" len="sm"/>
              <a:tailEnd type="none" w="sm" len="sm"/>
            </a:ln>
          </a:top>
          <a:bottom>
            <a:ln cap="flat" cmpd="sng">
              <a:solidFill>
                <a:srgbClr val="808080"/>
              </a:solidFill>
              <a:prstDash val="solid"/>
              <a:round/>
              <a:headEnd type="none" w="sm" len="sm"/>
              <a:tailEnd type="none" w="sm" len="sm"/>
            </a:ln>
          </a:bottom>
          <a:insideH>
            <a:ln cap="flat" cmpd="sng">
              <a:solidFill>
                <a:srgbClr val="808080"/>
              </a:solidFill>
              <a:prstDash val="solid"/>
              <a:round/>
              <a:headEnd type="none" w="sm" len="sm"/>
              <a:tailEnd type="none" w="sm" len="sm"/>
            </a:ln>
          </a:insideH>
          <a:insideV>
            <a:ln cap="flat" cmpd="sng">
              <a:solidFill>
                <a:srgbClr val="808080"/>
              </a:solidFill>
              <a:prstDash val="solid"/>
              <a:round/>
              <a:headEnd type="none" w="sm" len="sm"/>
              <a:tailEnd type="none" w="sm" len="sm"/>
            </a:ln>
          </a:insideV>
        </a:tcBdr>
        <a:fill>
          <a:solidFill>
            <a:srgbClr val="FEFEFE"/>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FE62C59-721A-41B1-A7FD-2A1C6CA8C4A4}" styleName="Table_1">
    <a:wholeTbl>
      <a:tcTxStyle>
        <a:font>
          <a:latin typeface="Arial"/>
          <a:ea typeface="Arial"/>
          <a:cs typeface="Arial"/>
        </a:font>
        <a:srgbClr val="000000"/>
      </a:tcTxStyle>
      <a:tcStyle>
        <a:tcBdr>
          <a:left>
            <a:ln w="10575" cap="flat" cmpd="sng">
              <a:solidFill>
                <a:srgbClr val="DDDDDD"/>
              </a:solidFill>
              <a:prstDash val="solid"/>
              <a:round/>
              <a:headEnd type="none" w="sm" len="sm"/>
              <a:tailEnd type="none" w="sm" len="sm"/>
            </a:ln>
          </a:left>
          <a:right>
            <a:ln w="10575" cap="flat" cmpd="sng">
              <a:solidFill>
                <a:srgbClr val="DDDDDD"/>
              </a:solidFill>
              <a:prstDash val="solid"/>
              <a:round/>
              <a:headEnd type="none" w="sm" len="sm"/>
              <a:tailEnd type="none" w="sm" len="sm"/>
            </a:ln>
          </a:right>
          <a:top>
            <a:ln w="10575" cap="flat" cmpd="sng">
              <a:solidFill>
                <a:srgbClr val="DDDDDD"/>
              </a:solidFill>
              <a:prstDash val="solid"/>
              <a:round/>
              <a:headEnd type="none" w="sm" len="sm"/>
              <a:tailEnd type="none" w="sm" len="sm"/>
            </a:ln>
          </a:top>
          <a:bottom>
            <a:ln w="10575" cap="flat" cmpd="sng">
              <a:solidFill>
                <a:srgbClr val="DDDDDD"/>
              </a:solidFill>
              <a:prstDash val="solid"/>
              <a:round/>
              <a:headEnd type="none" w="sm" len="sm"/>
              <a:tailEnd type="none" w="sm" len="sm"/>
            </a:ln>
          </a:bottom>
          <a:insideH>
            <a:ln w="10575" cap="flat" cmpd="sng">
              <a:solidFill>
                <a:srgbClr val="DDDDDD"/>
              </a:solidFill>
              <a:prstDash val="solid"/>
              <a:round/>
              <a:headEnd type="none" w="sm" len="sm"/>
              <a:tailEnd type="none" w="sm" len="sm"/>
            </a:ln>
          </a:insideH>
          <a:insideV>
            <a:ln w="10575" cap="flat" cmpd="sng">
              <a:solidFill>
                <a:srgbClr val="DDDDDD"/>
              </a:solidFill>
              <a:prstDash val="solid"/>
              <a:round/>
              <a:headEnd type="none" w="sm" len="sm"/>
              <a:tailEnd type="none" w="sm" len="sm"/>
            </a:ln>
          </a:insideV>
        </a:tcBdr>
        <a:fill>
          <a:solidFill>
            <a:srgbClr val="FFFFFF"/>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17"/>
    <p:restoredTop sz="94694"/>
  </p:normalViewPr>
  <p:slideViewPr>
    <p:cSldViewPr snapToGrid="0">
      <p:cViewPr varScale="1">
        <p:scale>
          <a:sx n="153" d="100"/>
          <a:sy n="153" d="100"/>
        </p:scale>
        <p:origin x="168" y="2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671" Type="http://schemas.openxmlformats.org/officeDocument/2006/relationships/slide" Target="slides/slide670.xml"/><Relationship Id="rId21" Type="http://schemas.openxmlformats.org/officeDocument/2006/relationships/slide" Target="slides/slide20.xml"/><Relationship Id="rId324" Type="http://schemas.openxmlformats.org/officeDocument/2006/relationships/slide" Target="slides/slide323.xml"/><Relationship Id="rId531" Type="http://schemas.openxmlformats.org/officeDocument/2006/relationships/slide" Target="slides/slide530.xml"/><Relationship Id="rId629" Type="http://schemas.openxmlformats.org/officeDocument/2006/relationships/slide" Target="slides/slide628.xml"/><Relationship Id="rId170" Type="http://schemas.openxmlformats.org/officeDocument/2006/relationships/slide" Target="slides/slide169.xml"/><Relationship Id="rId268" Type="http://schemas.openxmlformats.org/officeDocument/2006/relationships/slide" Target="slides/slide267.xml"/><Relationship Id="rId475" Type="http://schemas.openxmlformats.org/officeDocument/2006/relationships/slide" Target="slides/slide474.xml"/><Relationship Id="rId682" Type="http://schemas.openxmlformats.org/officeDocument/2006/relationships/slide" Target="slides/slide681.xml"/><Relationship Id="rId32" Type="http://schemas.openxmlformats.org/officeDocument/2006/relationships/slide" Target="slides/slide31.xml"/><Relationship Id="rId128" Type="http://schemas.openxmlformats.org/officeDocument/2006/relationships/slide" Target="slides/slide127.xml"/><Relationship Id="rId335" Type="http://schemas.openxmlformats.org/officeDocument/2006/relationships/slide" Target="slides/slide334.xml"/><Relationship Id="rId542" Type="http://schemas.openxmlformats.org/officeDocument/2006/relationships/slide" Target="slides/slide541.xml"/><Relationship Id="rId181" Type="http://schemas.openxmlformats.org/officeDocument/2006/relationships/slide" Target="slides/slide180.xml"/><Relationship Id="rId402" Type="http://schemas.openxmlformats.org/officeDocument/2006/relationships/slide" Target="slides/slide401.xml"/><Relationship Id="rId279" Type="http://schemas.openxmlformats.org/officeDocument/2006/relationships/slide" Target="slides/slide278.xml"/><Relationship Id="rId486" Type="http://schemas.openxmlformats.org/officeDocument/2006/relationships/slide" Target="slides/slide485.xml"/><Relationship Id="rId693" Type="http://schemas.openxmlformats.org/officeDocument/2006/relationships/slide" Target="slides/slide692.xml"/><Relationship Id="rId707" Type="http://schemas.openxmlformats.org/officeDocument/2006/relationships/slide" Target="slides/slide706.xml"/><Relationship Id="rId43" Type="http://schemas.openxmlformats.org/officeDocument/2006/relationships/slide" Target="slides/slide42.xml"/><Relationship Id="rId139" Type="http://schemas.openxmlformats.org/officeDocument/2006/relationships/slide" Target="slides/slide138.xml"/><Relationship Id="rId346" Type="http://schemas.openxmlformats.org/officeDocument/2006/relationships/slide" Target="slides/slide345.xml"/><Relationship Id="rId553" Type="http://schemas.openxmlformats.org/officeDocument/2006/relationships/slide" Target="slides/slide552.xml"/><Relationship Id="rId760" Type="http://schemas.openxmlformats.org/officeDocument/2006/relationships/viewProps" Target="viewProps.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497" Type="http://schemas.openxmlformats.org/officeDocument/2006/relationships/slide" Target="slides/slide496.xml"/><Relationship Id="rId620" Type="http://schemas.openxmlformats.org/officeDocument/2006/relationships/slide" Target="slides/slide619.xml"/><Relationship Id="rId718" Type="http://schemas.openxmlformats.org/officeDocument/2006/relationships/slide" Target="slides/slide717.xml"/><Relationship Id="rId357" Type="http://schemas.openxmlformats.org/officeDocument/2006/relationships/slide" Target="slides/slide356.xml"/><Relationship Id="rId54" Type="http://schemas.openxmlformats.org/officeDocument/2006/relationships/slide" Target="slides/slide53.xml"/><Relationship Id="rId217" Type="http://schemas.openxmlformats.org/officeDocument/2006/relationships/slide" Target="slides/slide216.xml"/><Relationship Id="rId564" Type="http://schemas.openxmlformats.org/officeDocument/2006/relationships/slide" Target="slides/slide563.xml"/><Relationship Id="rId424" Type="http://schemas.openxmlformats.org/officeDocument/2006/relationships/slide" Target="slides/slide423.xml"/><Relationship Id="rId631" Type="http://schemas.openxmlformats.org/officeDocument/2006/relationships/slide" Target="slides/slide630.xml"/><Relationship Id="rId729" Type="http://schemas.openxmlformats.org/officeDocument/2006/relationships/slide" Target="slides/slide728.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228" Type="http://schemas.openxmlformats.org/officeDocument/2006/relationships/slide" Target="slides/slide227.xml"/><Relationship Id="rId435" Type="http://schemas.openxmlformats.org/officeDocument/2006/relationships/slide" Target="slides/slide434.xml"/><Relationship Id="rId642" Type="http://schemas.openxmlformats.org/officeDocument/2006/relationships/slide" Target="slides/slide641.xml"/><Relationship Id="rId281" Type="http://schemas.openxmlformats.org/officeDocument/2006/relationships/slide" Target="slides/slide280.xml"/><Relationship Id="rId502" Type="http://schemas.openxmlformats.org/officeDocument/2006/relationships/slide" Target="slides/slide501.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86" Type="http://schemas.openxmlformats.org/officeDocument/2006/relationships/slide" Target="slides/slide585.xml"/><Relationship Id="rId7" Type="http://schemas.openxmlformats.org/officeDocument/2006/relationships/slide" Target="slides/slide6.xml"/><Relationship Id="rId239" Type="http://schemas.openxmlformats.org/officeDocument/2006/relationships/slide" Target="slides/slide238.xml"/><Relationship Id="rId446" Type="http://schemas.openxmlformats.org/officeDocument/2006/relationships/slide" Target="slides/slide445.xml"/><Relationship Id="rId653" Type="http://schemas.openxmlformats.org/officeDocument/2006/relationships/slide" Target="slides/slide652.xml"/><Relationship Id="rId292" Type="http://schemas.openxmlformats.org/officeDocument/2006/relationships/slide" Target="slides/slide291.xml"/><Relationship Id="rId306" Type="http://schemas.openxmlformats.org/officeDocument/2006/relationships/slide" Target="slides/slide305.xml"/><Relationship Id="rId87" Type="http://schemas.openxmlformats.org/officeDocument/2006/relationships/slide" Target="slides/slide86.xml"/><Relationship Id="rId513" Type="http://schemas.openxmlformats.org/officeDocument/2006/relationships/slide" Target="slides/slide512.xml"/><Relationship Id="rId597" Type="http://schemas.openxmlformats.org/officeDocument/2006/relationships/slide" Target="slides/slide596.xml"/><Relationship Id="rId720" Type="http://schemas.openxmlformats.org/officeDocument/2006/relationships/slide" Target="slides/slide719.xml"/><Relationship Id="rId152" Type="http://schemas.openxmlformats.org/officeDocument/2006/relationships/slide" Target="slides/slide151.xml"/><Relationship Id="rId457" Type="http://schemas.openxmlformats.org/officeDocument/2006/relationships/slide" Target="slides/slide456.xml"/><Relationship Id="rId664" Type="http://schemas.openxmlformats.org/officeDocument/2006/relationships/slide" Target="slides/slide663.xml"/><Relationship Id="rId14" Type="http://schemas.openxmlformats.org/officeDocument/2006/relationships/slide" Target="slides/slide13.xml"/><Relationship Id="rId317" Type="http://schemas.openxmlformats.org/officeDocument/2006/relationships/slide" Target="slides/slide316.xml"/><Relationship Id="rId524" Type="http://schemas.openxmlformats.org/officeDocument/2006/relationships/slide" Target="slides/slide523.xml"/><Relationship Id="rId731" Type="http://schemas.openxmlformats.org/officeDocument/2006/relationships/slide" Target="slides/slide730.xml"/><Relationship Id="rId98" Type="http://schemas.openxmlformats.org/officeDocument/2006/relationships/slide" Target="slides/slide97.xml"/><Relationship Id="rId163" Type="http://schemas.openxmlformats.org/officeDocument/2006/relationships/slide" Target="slides/slide162.xml"/><Relationship Id="rId370" Type="http://schemas.openxmlformats.org/officeDocument/2006/relationships/slide" Target="slides/slide369.xml"/><Relationship Id="rId230" Type="http://schemas.openxmlformats.org/officeDocument/2006/relationships/slide" Target="slides/slide229.xml"/><Relationship Id="rId468" Type="http://schemas.openxmlformats.org/officeDocument/2006/relationships/slide" Target="slides/slide467.xml"/><Relationship Id="rId675" Type="http://schemas.openxmlformats.org/officeDocument/2006/relationships/slide" Target="slides/slide674.xml"/><Relationship Id="rId25" Type="http://schemas.openxmlformats.org/officeDocument/2006/relationships/slide" Target="slides/slide24.xml"/><Relationship Id="rId328" Type="http://schemas.openxmlformats.org/officeDocument/2006/relationships/slide" Target="slides/slide327.xml"/><Relationship Id="rId535" Type="http://schemas.openxmlformats.org/officeDocument/2006/relationships/slide" Target="slides/slide534.xml"/><Relationship Id="rId742" Type="http://schemas.openxmlformats.org/officeDocument/2006/relationships/slide" Target="slides/slide741.xml"/><Relationship Id="rId174" Type="http://schemas.openxmlformats.org/officeDocument/2006/relationships/slide" Target="slides/slide173.xml"/><Relationship Id="rId381" Type="http://schemas.openxmlformats.org/officeDocument/2006/relationships/slide" Target="slides/slide380.xml"/><Relationship Id="rId602" Type="http://schemas.openxmlformats.org/officeDocument/2006/relationships/slide" Target="slides/slide601.xml"/><Relationship Id="rId241" Type="http://schemas.openxmlformats.org/officeDocument/2006/relationships/slide" Target="slides/slide240.xml"/><Relationship Id="rId479" Type="http://schemas.openxmlformats.org/officeDocument/2006/relationships/slide" Target="slides/slide478.xml"/><Relationship Id="rId686" Type="http://schemas.openxmlformats.org/officeDocument/2006/relationships/slide" Target="slides/slide685.xml"/><Relationship Id="rId36" Type="http://schemas.openxmlformats.org/officeDocument/2006/relationships/slide" Target="slides/slide35.xml"/><Relationship Id="rId339" Type="http://schemas.openxmlformats.org/officeDocument/2006/relationships/slide" Target="slides/slide338.xml"/><Relationship Id="rId546" Type="http://schemas.openxmlformats.org/officeDocument/2006/relationships/slide" Target="slides/slide545.xml"/><Relationship Id="rId753" Type="http://schemas.openxmlformats.org/officeDocument/2006/relationships/font" Target="fonts/font9.fntdata"/><Relationship Id="rId101" Type="http://schemas.openxmlformats.org/officeDocument/2006/relationships/slide" Target="slides/slide100.xml"/><Relationship Id="rId185" Type="http://schemas.openxmlformats.org/officeDocument/2006/relationships/slide" Target="slides/slide184.xml"/><Relationship Id="rId406" Type="http://schemas.openxmlformats.org/officeDocument/2006/relationships/slide" Target="slides/slide405.xml"/><Relationship Id="rId392" Type="http://schemas.openxmlformats.org/officeDocument/2006/relationships/slide" Target="slides/slide391.xml"/><Relationship Id="rId613" Type="http://schemas.openxmlformats.org/officeDocument/2006/relationships/slide" Target="slides/slide612.xml"/><Relationship Id="rId697" Type="http://schemas.openxmlformats.org/officeDocument/2006/relationships/slide" Target="slides/slide696.xml"/><Relationship Id="rId252" Type="http://schemas.openxmlformats.org/officeDocument/2006/relationships/slide" Target="slides/slide251.xml"/><Relationship Id="rId47" Type="http://schemas.openxmlformats.org/officeDocument/2006/relationships/slide" Target="slides/slide46.xml"/><Relationship Id="rId112" Type="http://schemas.openxmlformats.org/officeDocument/2006/relationships/slide" Target="slides/slide111.xml"/><Relationship Id="rId557" Type="http://schemas.openxmlformats.org/officeDocument/2006/relationships/slide" Target="slides/slide556.xml"/><Relationship Id="rId196" Type="http://schemas.openxmlformats.org/officeDocument/2006/relationships/slide" Target="slides/slide195.xml"/><Relationship Id="rId417" Type="http://schemas.openxmlformats.org/officeDocument/2006/relationships/slide" Target="slides/slide416.xml"/><Relationship Id="rId624" Type="http://schemas.openxmlformats.org/officeDocument/2006/relationships/slide" Target="slides/slide623.xml"/><Relationship Id="rId263" Type="http://schemas.openxmlformats.org/officeDocument/2006/relationships/slide" Target="slides/slide262.xml"/><Relationship Id="rId470" Type="http://schemas.openxmlformats.org/officeDocument/2006/relationships/slide" Target="slides/slide469.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568" Type="http://schemas.openxmlformats.org/officeDocument/2006/relationships/slide" Target="slides/slide567.xml"/><Relationship Id="rId428" Type="http://schemas.openxmlformats.org/officeDocument/2006/relationships/slide" Target="slides/slide427.xml"/><Relationship Id="rId635" Type="http://schemas.openxmlformats.org/officeDocument/2006/relationships/slide" Target="slides/slide634.xml"/><Relationship Id="rId274" Type="http://schemas.openxmlformats.org/officeDocument/2006/relationships/slide" Target="slides/slide273.xml"/><Relationship Id="rId481" Type="http://schemas.openxmlformats.org/officeDocument/2006/relationships/slide" Target="slides/slide480.xml"/><Relationship Id="rId702" Type="http://schemas.openxmlformats.org/officeDocument/2006/relationships/slide" Target="slides/slide701.xml"/><Relationship Id="rId69" Type="http://schemas.openxmlformats.org/officeDocument/2006/relationships/slide" Target="slides/slide68.xml"/><Relationship Id="rId134" Type="http://schemas.openxmlformats.org/officeDocument/2006/relationships/slide" Target="slides/slide133.xml"/><Relationship Id="rId579" Type="http://schemas.openxmlformats.org/officeDocument/2006/relationships/slide" Target="slides/slide578.xml"/><Relationship Id="rId341" Type="http://schemas.openxmlformats.org/officeDocument/2006/relationships/slide" Target="slides/slide340.xml"/><Relationship Id="rId439" Type="http://schemas.openxmlformats.org/officeDocument/2006/relationships/slide" Target="slides/slide438.xml"/><Relationship Id="rId646" Type="http://schemas.openxmlformats.org/officeDocument/2006/relationships/slide" Target="slides/slide645.xml"/><Relationship Id="rId201" Type="http://schemas.openxmlformats.org/officeDocument/2006/relationships/slide" Target="slides/slide200.xml"/><Relationship Id="rId285" Type="http://schemas.openxmlformats.org/officeDocument/2006/relationships/slide" Target="slides/slide284.xml"/><Relationship Id="rId506" Type="http://schemas.openxmlformats.org/officeDocument/2006/relationships/slide" Target="slides/slide505.xml"/><Relationship Id="rId492" Type="http://schemas.openxmlformats.org/officeDocument/2006/relationships/slide" Target="slides/slide491.xml"/><Relationship Id="rId713" Type="http://schemas.openxmlformats.org/officeDocument/2006/relationships/slide" Target="slides/slide712.xml"/><Relationship Id="rId145" Type="http://schemas.openxmlformats.org/officeDocument/2006/relationships/slide" Target="slides/slide144.xml"/><Relationship Id="rId352" Type="http://schemas.openxmlformats.org/officeDocument/2006/relationships/slide" Target="slides/slide351.xml"/><Relationship Id="rId212" Type="http://schemas.openxmlformats.org/officeDocument/2006/relationships/slide" Target="slides/slide211.xml"/><Relationship Id="rId657" Type="http://schemas.openxmlformats.org/officeDocument/2006/relationships/slide" Target="slides/slide656.xml"/><Relationship Id="rId296" Type="http://schemas.openxmlformats.org/officeDocument/2006/relationships/slide" Target="slides/slide295.xml"/><Relationship Id="rId517" Type="http://schemas.openxmlformats.org/officeDocument/2006/relationships/slide" Target="slides/slide516.xml"/><Relationship Id="rId724" Type="http://schemas.openxmlformats.org/officeDocument/2006/relationships/slide" Target="slides/slide723.xml"/><Relationship Id="rId60" Type="http://schemas.openxmlformats.org/officeDocument/2006/relationships/slide" Target="slides/slide59.xml"/><Relationship Id="rId156" Type="http://schemas.openxmlformats.org/officeDocument/2006/relationships/slide" Target="slides/slide155.xml"/><Relationship Id="rId363" Type="http://schemas.openxmlformats.org/officeDocument/2006/relationships/slide" Target="slides/slide362.xml"/><Relationship Id="rId570" Type="http://schemas.openxmlformats.org/officeDocument/2006/relationships/slide" Target="slides/slide569.xml"/><Relationship Id="rId223" Type="http://schemas.openxmlformats.org/officeDocument/2006/relationships/slide" Target="slides/slide222.xml"/><Relationship Id="rId430" Type="http://schemas.openxmlformats.org/officeDocument/2006/relationships/slide" Target="slides/slide429.xml"/><Relationship Id="rId668" Type="http://schemas.openxmlformats.org/officeDocument/2006/relationships/slide" Target="slides/slide667.xml"/><Relationship Id="rId18" Type="http://schemas.openxmlformats.org/officeDocument/2006/relationships/slide" Target="slides/slide17.xml"/><Relationship Id="rId528" Type="http://schemas.openxmlformats.org/officeDocument/2006/relationships/slide" Target="slides/slide527.xml"/><Relationship Id="rId735" Type="http://schemas.openxmlformats.org/officeDocument/2006/relationships/slide" Target="slides/slide734.xml"/><Relationship Id="rId167" Type="http://schemas.openxmlformats.org/officeDocument/2006/relationships/slide" Target="slides/slide166.xml"/><Relationship Id="rId374" Type="http://schemas.openxmlformats.org/officeDocument/2006/relationships/slide" Target="slides/slide373.xml"/><Relationship Id="rId581" Type="http://schemas.openxmlformats.org/officeDocument/2006/relationships/slide" Target="slides/slide580.xml"/><Relationship Id="rId71" Type="http://schemas.openxmlformats.org/officeDocument/2006/relationships/slide" Target="slides/slide70.xml"/><Relationship Id="rId234" Type="http://schemas.openxmlformats.org/officeDocument/2006/relationships/slide" Target="slides/slide233.xml"/><Relationship Id="rId679" Type="http://schemas.openxmlformats.org/officeDocument/2006/relationships/slide" Target="slides/slide678.xml"/><Relationship Id="rId2" Type="http://schemas.openxmlformats.org/officeDocument/2006/relationships/slide" Target="slides/slide1.xml"/><Relationship Id="rId29" Type="http://schemas.openxmlformats.org/officeDocument/2006/relationships/slide" Target="slides/slide28.xml"/><Relationship Id="rId441" Type="http://schemas.openxmlformats.org/officeDocument/2006/relationships/slide" Target="slides/slide440.xml"/><Relationship Id="rId539" Type="http://schemas.openxmlformats.org/officeDocument/2006/relationships/slide" Target="slides/slide538.xml"/><Relationship Id="rId746" Type="http://schemas.openxmlformats.org/officeDocument/2006/relationships/font" Target="fonts/font2.fntdata"/><Relationship Id="rId178" Type="http://schemas.openxmlformats.org/officeDocument/2006/relationships/slide" Target="slides/slide177.xml"/><Relationship Id="rId301" Type="http://schemas.openxmlformats.org/officeDocument/2006/relationships/slide" Target="slides/slide300.xml"/><Relationship Id="rId82" Type="http://schemas.openxmlformats.org/officeDocument/2006/relationships/slide" Target="slides/slide81.xml"/><Relationship Id="rId385" Type="http://schemas.openxmlformats.org/officeDocument/2006/relationships/slide" Target="slides/slide384.xml"/><Relationship Id="rId592" Type="http://schemas.openxmlformats.org/officeDocument/2006/relationships/slide" Target="slides/slide591.xml"/><Relationship Id="rId606" Type="http://schemas.openxmlformats.org/officeDocument/2006/relationships/slide" Target="slides/slide605.xml"/><Relationship Id="rId245" Type="http://schemas.openxmlformats.org/officeDocument/2006/relationships/slide" Target="slides/slide244.xml"/><Relationship Id="rId452" Type="http://schemas.openxmlformats.org/officeDocument/2006/relationships/slide" Target="slides/slide451.xml"/><Relationship Id="rId105" Type="http://schemas.openxmlformats.org/officeDocument/2006/relationships/slide" Target="slides/slide104.xml"/><Relationship Id="rId312" Type="http://schemas.openxmlformats.org/officeDocument/2006/relationships/slide" Target="slides/slide311.xml"/><Relationship Id="rId757" Type="http://schemas.openxmlformats.org/officeDocument/2006/relationships/font" Target="fonts/font13.fntdata"/><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617" Type="http://schemas.openxmlformats.org/officeDocument/2006/relationships/slide" Target="slides/slide616.xml"/><Relationship Id="rId256" Type="http://schemas.openxmlformats.org/officeDocument/2006/relationships/slide" Target="slides/slide255.xml"/><Relationship Id="rId463" Type="http://schemas.openxmlformats.org/officeDocument/2006/relationships/slide" Target="slides/slide462.xml"/><Relationship Id="rId670" Type="http://schemas.openxmlformats.org/officeDocument/2006/relationships/slide" Target="slides/slide669.xml"/><Relationship Id="rId116" Type="http://schemas.openxmlformats.org/officeDocument/2006/relationships/slide" Target="slides/slide115.xml"/><Relationship Id="rId323" Type="http://schemas.openxmlformats.org/officeDocument/2006/relationships/slide" Target="slides/slide322.xml"/><Relationship Id="rId530" Type="http://schemas.openxmlformats.org/officeDocument/2006/relationships/slide" Target="slides/slide529.xml"/><Relationship Id="rId20" Type="http://schemas.openxmlformats.org/officeDocument/2006/relationships/slide" Target="slides/slide19.xml"/><Relationship Id="rId628" Type="http://schemas.openxmlformats.org/officeDocument/2006/relationships/slide" Target="slides/slide627.xml"/><Relationship Id="rId267" Type="http://schemas.openxmlformats.org/officeDocument/2006/relationships/slide" Target="slides/slide266.xml"/><Relationship Id="rId474" Type="http://schemas.openxmlformats.org/officeDocument/2006/relationships/slide" Target="slides/slide473.xml"/><Relationship Id="rId127" Type="http://schemas.openxmlformats.org/officeDocument/2006/relationships/slide" Target="slides/slide126.xml"/><Relationship Id="rId681" Type="http://schemas.openxmlformats.org/officeDocument/2006/relationships/slide" Target="slides/slide680.xml"/><Relationship Id="rId31" Type="http://schemas.openxmlformats.org/officeDocument/2006/relationships/slide" Target="slides/slide30.xml"/><Relationship Id="rId334" Type="http://schemas.openxmlformats.org/officeDocument/2006/relationships/slide" Target="slides/slide333.xml"/><Relationship Id="rId541" Type="http://schemas.openxmlformats.org/officeDocument/2006/relationships/slide" Target="slides/slide540.xml"/><Relationship Id="rId639" Type="http://schemas.openxmlformats.org/officeDocument/2006/relationships/slide" Target="slides/slide638.xml"/><Relationship Id="rId4" Type="http://schemas.openxmlformats.org/officeDocument/2006/relationships/slide" Target="slides/slide3.xml"/><Relationship Id="rId180" Type="http://schemas.openxmlformats.org/officeDocument/2006/relationships/slide" Target="slides/slide179.xml"/><Relationship Id="rId236" Type="http://schemas.openxmlformats.org/officeDocument/2006/relationships/slide" Target="slides/slide235.xml"/><Relationship Id="rId278" Type="http://schemas.openxmlformats.org/officeDocument/2006/relationships/slide" Target="slides/slide277.xml"/><Relationship Id="rId401" Type="http://schemas.openxmlformats.org/officeDocument/2006/relationships/slide" Target="slides/slide400.xml"/><Relationship Id="rId443" Type="http://schemas.openxmlformats.org/officeDocument/2006/relationships/slide" Target="slides/slide442.xml"/><Relationship Id="rId650" Type="http://schemas.openxmlformats.org/officeDocument/2006/relationships/slide" Target="slides/slide649.xml"/><Relationship Id="rId303" Type="http://schemas.openxmlformats.org/officeDocument/2006/relationships/slide" Target="slides/slide302.xml"/><Relationship Id="rId485" Type="http://schemas.openxmlformats.org/officeDocument/2006/relationships/slide" Target="slides/slide484.xml"/><Relationship Id="rId692" Type="http://schemas.openxmlformats.org/officeDocument/2006/relationships/slide" Target="slides/slide691.xml"/><Relationship Id="rId706" Type="http://schemas.openxmlformats.org/officeDocument/2006/relationships/slide" Target="slides/slide705.xml"/><Relationship Id="rId748" Type="http://schemas.openxmlformats.org/officeDocument/2006/relationships/font" Target="fonts/font4.fntdata"/><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552" Type="http://schemas.openxmlformats.org/officeDocument/2006/relationships/slide" Target="slides/slide551.xml"/><Relationship Id="rId594" Type="http://schemas.openxmlformats.org/officeDocument/2006/relationships/slide" Target="slides/slide593.xml"/><Relationship Id="rId608" Type="http://schemas.openxmlformats.org/officeDocument/2006/relationships/slide" Target="slides/slide60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661" Type="http://schemas.openxmlformats.org/officeDocument/2006/relationships/slide" Target="slides/slide660.xml"/><Relationship Id="rId717" Type="http://schemas.openxmlformats.org/officeDocument/2006/relationships/slide" Target="slides/slide716.xml"/><Relationship Id="rId759" Type="http://schemas.openxmlformats.org/officeDocument/2006/relationships/presProps" Target="presProps.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563" Type="http://schemas.openxmlformats.org/officeDocument/2006/relationships/slide" Target="slides/slide562.xml"/><Relationship Id="rId619" Type="http://schemas.openxmlformats.org/officeDocument/2006/relationships/slide" Target="slides/slide61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630" Type="http://schemas.openxmlformats.org/officeDocument/2006/relationships/slide" Target="slides/slide629.xml"/><Relationship Id="rId672" Type="http://schemas.openxmlformats.org/officeDocument/2006/relationships/slide" Target="slides/slide671.xml"/><Relationship Id="rId728" Type="http://schemas.openxmlformats.org/officeDocument/2006/relationships/slide" Target="slides/slide72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574" Type="http://schemas.openxmlformats.org/officeDocument/2006/relationships/slide" Target="slides/slide573.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641" Type="http://schemas.openxmlformats.org/officeDocument/2006/relationships/slide" Target="slides/slide640.xml"/><Relationship Id="rId683" Type="http://schemas.openxmlformats.org/officeDocument/2006/relationships/slide" Target="slides/slide682.xml"/><Relationship Id="rId739" Type="http://schemas.openxmlformats.org/officeDocument/2006/relationships/slide" Target="slides/slide73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585" Type="http://schemas.openxmlformats.org/officeDocument/2006/relationships/slide" Target="slides/slide584.xml"/><Relationship Id="rId750" Type="http://schemas.openxmlformats.org/officeDocument/2006/relationships/font" Target="fonts/font6.fntdata"/><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610" Type="http://schemas.openxmlformats.org/officeDocument/2006/relationships/slide" Target="slides/slide609.xml"/><Relationship Id="rId652" Type="http://schemas.openxmlformats.org/officeDocument/2006/relationships/slide" Target="slides/slide651.xml"/><Relationship Id="rId694" Type="http://schemas.openxmlformats.org/officeDocument/2006/relationships/slide" Target="slides/slide693.xml"/><Relationship Id="rId708" Type="http://schemas.openxmlformats.org/officeDocument/2006/relationships/slide" Target="slides/slide70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54" Type="http://schemas.openxmlformats.org/officeDocument/2006/relationships/slide" Target="slides/slide553.xml"/><Relationship Id="rId596" Type="http://schemas.openxmlformats.org/officeDocument/2006/relationships/slide" Target="slides/slide595.xml"/><Relationship Id="rId761" Type="http://schemas.openxmlformats.org/officeDocument/2006/relationships/theme" Target="theme/theme1.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621" Type="http://schemas.openxmlformats.org/officeDocument/2006/relationships/slide" Target="slides/slide620.xml"/><Relationship Id="rId663" Type="http://schemas.openxmlformats.org/officeDocument/2006/relationships/slide" Target="slides/slide662.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719" Type="http://schemas.openxmlformats.org/officeDocument/2006/relationships/slide" Target="slides/slide718.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730" Type="http://schemas.openxmlformats.org/officeDocument/2006/relationships/slide" Target="slides/slide729.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632" Type="http://schemas.openxmlformats.org/officeDocument/2006/relationships/slide" Target="slides/slide631.xml"/><Relationship Id="rId271" Type="http://schemas.openxmlformats.org/officeDocument/2006/relationships/slide" Target="slides/slide270.xml"/><Relationship Id="rId674" Type="http://schemas.openxmlformats.org/officeDocument/2006/relationships/slide" Target="slides/slide673.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576" Type="http://schemas.openxmlformats.org/officeDocument/2006/relationships/slide" Target="slides/slide575.xml"/><Relationship Id="rId741" Type="http://schemas.openxmlformats.org/officeDocument/2006/relationships/slide" Target="slides/slide740.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601" Type="http://schemas.openxmlformats.org/officeDocument/2006/relationships/slide" Target="slides/slide600.xml"/><Relationship Id="rId643" Type="http://schemas.openxmlformats.org/officeDocument/2006/relationships/slide" Target="slides/slide642.xml"/><Relationship Id="rId240" Type="http://schemas.openxmlformats.org/officeDocument/2006/relationships/slide" Target="slides/slide239.xml"/><Relationship Id="rId478" Type="http://schemas.openxmlformats.org/officeDocument/2006/relationships/slide" Target="slides/slide477.xml"/><Relationship Id="rId685" Type="http://schemas.openxmlformats.org/officeDocument/2006/relationships/slide" Target="slides/slide684.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587" Type="http://schemas.openxmlformats.org/officeDocument/2006/relationships/slide" Target="slides/slide586.xml"/><Relationship Id="rId710" Type="http://schemas.openxmlformats.org/officeDocument/2006/relationships/slide" Target="slides/slide709.xml"/><Relationship Id="rId752" Type="http://schemas.openxmlformats.org/officeDocument/2006/relationships/font" Target="fonts/font8.fntdata"/><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612" Type="http://schemas.openxmlformats.org/officeDocument/2006/relationships/slide" Target="slides/slide611.xml"/><Relationship Id="rId251" Type="http://schemas.openxmlformats.org/officeDocument/2006/relationships/slide" Target="slides/slide250.xml"/><Relationship Id="rId489" Type="http://schemas.openxmlformats.org/officeDocument/2006/relationships/slide" Target="slides/slide488.xml"/><Relationship Id="rId654" Type="http://schemas.openxmlformats.org/officeDocument/2006/relationships/slide" Target="slides/slide653.xml"/><Relationship Id="rId696" Type="http://schemas.openxmlformats.org/officeDocument/2006/relationships/slide" Target="slides/slide695.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556" Type="http://schemas.openxmlformats.org/officeDocument/2006/relationships/slide" Target="slides/slide555.xml"/><Relationship Id="rId721" Type="http://schemas.openxmlformats.org/officeDocument/2006/relationships/slide" Target="slides/slide720.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598" Type="http://schemas.openxmlformats.org/officeDocument/2006/relationships/slide" Target="slides/slide597.xml"/><Relationship Id="rId220" Type="http://schemas.openxmlformats.org/officeDocument/2006/relationships/slide" Target="slides/slide219.xml"/><Relationship Id="rId458" Type="http://schemas.openxmlformats.org/officeDocument/2006/relationships/slide" Target="slides/slide457.xml"/><Relationship Id="rId623" Type="http://schemas.openxmlformats.org/officeDocument/2006/relationships/slide" Target="slides/slide622.xml"/><Relationship Id="rId665" Type="http://schemas.openxmlformats.org/officeDocument/2006/relationships/slide" Target="slides/slide664.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567" Type="http://schemas.openxmlformats.org/officeDocument/2006/relationships/slide" Target="slides/slide566.xml"/><Relationship Id="rId732" Type="http://schemas.openxmlformats.org/officeDocument/2006/relationships/slide" Target="slides/slide731.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634" Type="http://schemas.openxmlformats.org/officeDocument/2006/relationships/slide" Target="slides/slide633.xml"/><Relationship Id="rId676" Type="http://schemas.openxmlformats.org/officeDocument/2006/relationships/slide" Target="slides/slide675.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 Id="rId701" Type="http://schemas.openxmlformats.org/officeDocument/2006/relationships/slide" Target="slides/slide700.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578" Type="http://schemas.openxmlformats.org/officeDocument/2006/relationships/slide" Target="slides/slide577.xml"/><Relationship Id="rId743" Type="http://schemas.openxmlformats.org/officeDocument/2006/relationships/slide" Target="slides/slide742.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603" Type="http://schemas.openxmlformats.org/officeDocument/2006/relationships/slide" Target="slides/slide602.xml"/><Relationship Id="rId645" Type="http://schemas.openxmlformats.org/officeDocument/2006/relationships/slide" Target="slides/slide644.xml"/><Relationship Id="rId687" Type="http://schemas.openxmlformats.org/officeDocument/2006/relationships/slide" Target="slides/slide686.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712" Type="http://schemas.openxmlformats.org/officeDocument/2006/relationships/slide" Target="slides/slide711.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547" Type="http://schemas.openxmlformats.org/officeDocument/2006/relationships/slide" Target="slides/slide546.xml"/><Relationship Id="rId589" Type="http://schemas.openxmlformats.org/officeDocument/2006/relationships/slide" Target="slides/slide588.xml"/><Relationship Id="rId754" Type="http://schemas.openxmlformats.org/officeDocument/2006/relationships/font" Target="fonts/font10.fntdata"/><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614" Type="http://schemas.openxmlformats.org/officeDocument/2006/relationships/slide" Target="slides/slide613.xml"/><Relationship Id="rId656" Type="http://schemas.openxmlformats.org/officeDocument/2006/relationships/slide" Target="slides/slide655.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698" Type="http://schemas.openxmlformats.org/officeDocument/2006/relationships/slide" Target="slides/slide697.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558" Type="http://schemas.openxmlformats.org/officeDocument/2006/relationships/slide" Target="slides/slide557.xml"/><Relationship Id="rId723" Type="http://schemas.openxmlformats.org/officeDocument/2006/relationships/slide" Target="slides/slide722.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625" Type="http://schemas.openxmlformats.org/officeDocument/2006/relationships/slide" Target="slides/slide624.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667" Type="http://schemas.openxmlformats.org/officeDocument/2006/relationships/slide" Target="slides/slide666.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569" Type="http://schemas.openxmlformats.org/officeDocument/2006/relationships/slide" Target="slides/slide568.xml"/><Relationship Id="rId734" Type="http://schemas.openxmlformats.org/officeDocument/2006/relationships/slide" Target="slides/slide733.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580" Type="http://schemas.openxmlformats.org/officeDocument/2006/relationships/slide" Target="slides/slide579.xml"/><Relationship Id="rId636" Type="http://schemas.openxmlformats.org/officeDocument/2006/relationships/slide" Target="slides/slide635.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678" Type="http://schemas.openxmlformats.org/officeDocument/2006/relationships/slide" Target="slides/slide677.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538" Type="http://schemas.openxmlformats.org/officeDocument/2006/relationships/slide" Target="slides/slide537.xml"/><Relationship Id="rId703" Type="http://schemas.openxmlformats.org/officeDocument/2006/relationships/slide" Target="slides/slide702.xml"/><Relationship Id="rId745" Type="http://schemas.openxmlformats.org/officeDocument/2006/relationships/font" Target="fonts/font1.fntdata"/><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591" Type="http://schemas.openxmlformats.org/officeDocument/2006/relationships/slide" Target="slides/slide590.xml"/><Relationship Id="rId605" Type="http://schemas.openxmlformats.org/officeDocument/2006/relationships/slide" Target="slides/slide604.xml"/><Relationship Id="rId202" Type="http://schemas.openxmlformats.org/officeDocument/2006/relationships/slide" Target="slides/slide201.xml"/><Relationship Id="rId244" Type="http://schemas.openxmlformats.org/officeDocument/2006/relationships/slide" Target="slides/slide243.xml"/><Relationship Id="rId647" Type="http://schemas.openxmlformats.org/officeDocument/2006/relationships/slide" Target="slides/slide646.xml"/><Relationship Id="rId689" Type="http://schemas.openxmlformats.org/officeDocument/2006/relationships/slide" Target="slides/slide688.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49" Type="http://schemas.openxmlformats.org/officeDocument/2006/relationships/slide" Target="slides/slide548.xml"/><Relationship Id="rId714" Type="http://schemas.openxmlformats.org/officeDocument/2006/relationships/slide" Target="slides/slide713.xml"/><Relationship Id="rId756" Type="http://schemas.openxmlformats.org/officeDocument/2006/relationships/font" Target="fonts/font12.fntdata"/><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slide" Target="slides/slide559.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616" Type="http://schemas.openxmlformats.org/officeDocument/2006/relationships/slide" Target="slides/slide615.xml"/><Relationship Id="rId658" Type="http://schemas.openxmlformats.org/officeDocument/2006/relationships/slide" Target="slides/slide657.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slide" Target="slides/slide517.xml"/><Relationship Id="rId725" Type="http://schemas.openxmlformats.org/officeDocument/2006/relationships/slide" Target="slides/slide724.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61" Type="http://schemas.openxmlformats.org/officeDocument/2006/relationships/slide" Target="slides/slide60.xml"/><Relationship Id="rId199" Type="http://schemas.openxmlformats.org/officeDocument/2006/relationships/slide" Target="slides/slide198.xml"/><Relationship Id="rId571" Type="http://schemas.openxmlformats.org/officeDocument/2006/relationships/slide" Target="slides/slide570.xml"/><Relationship Id="rId627" Type="http://schemas.openxmlformats.org/officeDocument/2006/relationships/slide" Target="slides/slide626.xml"/><Relationship Id="rId669" Type="http://schemas.openxmlformats.org/officeDocument/2006/relationships/slide" Target="slides/slide668.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529" Type="http://schemas.openxmlformats.org/officeDocument/2006/relationships/slide" Target="slides/slide528.xml"/><Relationship Id="rId680" Type="http://schemas.openxmlformats.org/officeDocument/2006/relationships/slide" Target="slides/slide679.xml"/><Relationship Id="rId736" Type="http://schemas.openxmlformats.org/officeDocument/2006/relationships/slide" Target="slides/slide735.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540" Type="http://schemas.openxmlformats.org/officeDocument/2006/relationships/slide" Target="slides/slide539.xml"/><Relationship Id="rId72" Type="http://schemas.openxmlformats.org/officeDocument/2006/relationships/slide" Target="slides/slide71.xml"/><Relationship Id="rId375" Type="http://schemas.openxmlformats.org/officeDocument/2006/relationships/slide" Target="slides/slide374.xml"/><Relationship Id="rId582" Type="http://schemas.openxmlformats.org/officeDocument/2006/relationships/slide" Target="slides/slide581.xml"/><Relationship Id="rId638" Type="http://schemas.openxmlformats.org/officeDocument/2006/relationships/slide" Target="slides/slide637.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705" Type="http://schemas.openxmlformats.org/officeDocument/2006/relationships/slide" Target="slides/slide704.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691" Type="http://schemas.openxmlformats.org/officeDocument/2006/relationships/slide" Target="slides/slide690.xml"/><Relationship Id="rId747" Type="http://schemas.openxmlformats.org/officeDocument/2006/relationships/font" Target="fonts/font3.fntdata"/><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551" Type="http://schemas.openxmlformats.org/officeDocument/2006/relationships/slide" Target="slides/slide550.xml"/><Relationship Id="rId593" Type="http://schemas.openxmlformats.org/officeDocument/2006/relationships/slide" Target="slides/slide592.xml"/><Relationship Id="rId607" Type="http://schemas.openxmlformats.org/officeDocument/2006/relationships/slide" Target="slides/slide606.xml"/><Relationship Id="rId649" Type="http://schemas.openxmlformats.org/officeDocument/2006/relationships/slide" Target="slides/slide648.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660" Type="http://schemas.openxmlformats.org/officeDocument/2006/relationships/slide" Target="slides/slide659.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716" Type="http://schemas.openxmlformats.org/officeDocument/2006/relationships/slide" Target="slides/slide715.xml"/><Relationship Id="rId758" Type="http://schemas.openxmlformats.org/officeDocument/2006/relationships/font" Target="fonts/font14.fntdata"/><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 Id="rId520" Type="http://schemas.openxmlformats.org/officeDocument/2006/relationships/slide" Target="slides/slide519.xml"/><Relationship Id="rId562" Type="http://schemas.openxmlformats.org/officeDocument/2006/relationships/slide" Target="slides/slide561.xml"/><Relationship Id="rId618" Type="http://schemas.openxmlformats.org/officeDocument/2006/relationships/slide" Target="slides/slide617.xml"/><Relationship Id="rId215" Type="http://schemas.openxmlformats.org/officeDocument/2006/relationships/slide" Target="slides/slide214.xml"/><Relationship Id="rId257" Type="http://schemas.openxmlformats.org/officeDocument/2006/relationships/slide" Target="slides/slide256.xml"/><Relationship Id="rId422" Type="http://schemas.openxmlformats.org/officeDocument/2006/relationships/slide" Target="slides/slide421.xml"/><Relationship Id="rId464" Type="http://schemas.openxmlformats.org/officeDocument/2006/relationships/slide" Target="slides/slide463.xml"/><Relationship Id="rId299" Type="http://schemas.openxmlformats.org/officeDocument/2006/relationships/slide" Target="slides/slide298.xml"/><Relationship Id="rId727" Type="http://schemas.openxmlformats.org/officeDocument/2006/relationships/slide" Target="slides/slide726.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573" Type="http://schemas.openxmlformats.org/officeDocument/2006/relationships/slide" Target="slides/slide572.xml"/><Relationship Id="rId226" Type="http://schemas.openxmlformats.org/officeDocument/2006/relationships/slide" Target="slides/slide225.xml"/><Relationship Id="rId433" Type="http://schemas.openxmlformats.org/officeDocument/2006/relationships/slide" Target="slides/slide432.xml"/><Relationship Id="rId640" Type="http://schemas.openxmlformats.org/officeDocument/2006/relationships/slide" Target="slides/slide639.xml"/><Relationship Id="rId738" Type="http://schemas.openxmlformats.org/officeDocument/2006/relationships/slide" Target="slides/slide737.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84" Type="http://schemas.openxmlformats.org/officeDocument/2006/relationships/slide" Target="slides/slide583.xml"/><Relationship Id="rId5" Type="http://schemas.openxmlformats.org/officeDocument/2006/relationships/slide" Target="slides/slide4.xml"/><Relationship Id="rId237" Type="http://schemas.openxmlformats.org/officeDocument/2006/relationships/slide" Target="slides/slide236.xml"/><Relationship Id="rId444" Type="http://schemas.openxmlformats.org/officeDocument/2006/relationships/slide" Target="slides/slide443.xml"/><Relationship Id="rId651" Type="http://schemas.openxmlformats.org/officeDocument/2006/relationships/slide" Target="slides/slide650.xml"/><Relationship Id="rId749" Type="http://schemas.openxmlformats.org/officeDocument/2006/relationships/font" Target="fonts/font5.fntdata"/><Relationship Id="rId290" Type="http://schemas.openxmlformats.org/officeDocument/2006/relationships/slide" Target="slides/slide289.xml"/><Relationship Id="rId304" Type="http://schemas.openxmlformats.org/officeDocument/2006/relationships/slide" Target="slides/slide303.xml"/><Relationship Id="rId388" Type="http://schemas.openxmlformats.org/officeDocument/2006/relationships/slide" Target="slides/slide387.xml"/><Relationship Id="rId511" Type="http://schemas.openxmlformats.org/officeDocument/2006/relationships/slide" Target="slides/slide510.xml"/><Relationship Id="rId609" Type="http://schemas.openxmlformats.org/officeDocument/2006/relationships/slide" Target="slides/slide608.xml"/><Relationship Id="rId85" Type="http://schemas.openxmlformats.org/officeDocument/2006/relationships/slide" Target="slides/slide84.xml"/><Relationship Id="rId150" Type="http://schemas.openxmlformats.org/officeDocument/2006/relationships/slide" Target="slides/slide149.xml"/><Relationship Id="rId595" Type="http://schemas.openxmlformats.org/officeDocument/2006/relationships/slide" Target="slides/slide594.xml"/><Relationship Id="rId248" Type="http://schemas.openxmlformats.org/officeDocument/2006/relationships/slide" Target="slides/slide247.xml"/><Relationship Id="rId455" Type="http://schemas.openxmlformats.org/officeDocument/2006/relationships/slide" Target="slides/slide454.xml"/><Relationship Id="rId662" Type="http://schemas.openxmlformats.org/officeDocument/2006/relationships/slide" Target="slides/slide661.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22" Type="http://schemas.openxmlformats.org/officeDocument/2006/relationships/slide" Target="slides/slide521.xml"/><Relationship Id="rId96" Type="http://schemas.openxmlformats.org/officeDocument/2006/relationships/slide" Target="slides/slide95.xml"/><Relationship Id="rId161" Type="http://schemas.openxmlformats.org/officeDocument/2006/relationships/slide" Target="slides/slide160.xml"/><Relationship Id="rId399" Type="http://schemas.openxmlformats.org/officeDocument/2006/relationships/slide" Target="slides/slide398.xml"/><Relationship Id="rId259" Type="http://schemas.openxmlformats.org/officeDocument/2006/relationships/slide" Target="slides/slide258.xml"/><Relationship Id="rId466" Type="http://schemas.openxmlformats.org/officeDocument/2006/relationships/slide" Target="slides/slide465.xml"/><Relationship Id="rId673" Type="http://schemas.openxmlformats.org/officeDocument/2006/relationships/slide" Target="slides/slide672.xml"/><Relationship Id="rId23" Type="http://schemas.openxmlformats.org/officeDocument/2006/relationships/slide" Target="slides/slide22.xml"/><Relationship Id="rId119" Type="http://schemas.openxmlformats.org/officeDocument/2006/relationships/slide" Target="slides/slide118.xml"/><Relationship Id="rId326" Type="http://schemas.openxmlformats.org/officeDocument/2006/relationships/slide" Target="slides/slide325.xml"/><Relationship Id="rId533" Type="http://schemas.openxmlformats.org/officeDocument/2006/relationships/slide" Target="slides/slide532.xml"/><Relationship Id="rId740" Type="http://schemas.openxmlformats.org/officeDocument/2006/relationships/slide" Target="slides/slide739.xml"/><Relationship Id="rId172" Type="http://schemas.openxmlformats.org/officeDocument/2006/relationships/slide" Target="slides/slide171.xml"/><Relationship Id="rId477" Type="http://schemas.openxmlformats.org/officeDocument/2006/relationships/slide" Target="slides/slide476.xml"/><Relationship Id="rId600" Type="http://schemas.openxmlformats.org/officeDocument/2006/relationships/slide" Target="slides/slide599.xml"/><Relationship Id="rId684" Type="http://schemas.openxmlformats.org/officeDocument/2006/relationships/slide" Target="slides/slide683.xml"/><Relationship Id="rId337" Type="http://schemas.openxmlformats.org/officeDocument/2006/relationships/slide" Target="slides/slide336.xml"/><Relationship Id="rId34" Type="http://schemas.openxmlformats.org/officeDocument/2006/relationships/slide" Target="slides/slide33.xml"/><Relationship Id="rId544" Type="http://schemas.openxmlformats.org/officeDocument/2006/relationships/slide" Target="slides/slide543.xml"/><Relationship Id="rId751" Type="http://schemas.openxmlformats.org/officeDocument/2006/relationships/font" Target="fonts/font7.fntdata"/><Relationship Id="rId183" Type="http://schemas.openxmlformats.org/officeDocument/2006/relationships/slide" Target="slides/slide182.xml"/><Relationship Id="rId390" Type="http://schemas.openxmlformats.org/officeDocument/2006/relationships/slide" Target="slides/slide389.xml"/><Relationship Id="rId404" Type="http://schemas.openxmlformats.org/officeDocument/2006/relationships/slide" Target="slides/slide403.xml"/><Relationship Id="rId611" Type="http://schemas.openxmlformats.org/officeDocument/2006/relationships/slide" Target="slides/slide610.xml"/><Relationship Id="rId250" Type="http://schemas.openxmlformats.org/officeDocument/2006/relationships/slide" Target="slides/slide249.xml"/><Relationship Id="rId488" Type="http://schemas.openxmlformats.org/officeDocument/2006/relationships/slide" Target="slides/slide487.xml"/><Relationship Id="rId695" Type="http://schemas.openxmlformats.org/officeDocument/2006/relationships/slide" Target="slides/slide694.xml"/><Relationship Id="rId709" Type="http://schemas.openxmlformats.org/officeDocument/2006/relationships/slide" Target="slides/slide708.xml"/><Relationship Id="rId45" Type="http://schemas.openxmlformats.org/officeDocument/2006/relationships/slide" Target="slides/slide44.xml"/><Relationship Id="rId110" Type="http://schemas.openxmlformats.org/officeDocument/2006/relationships/slide" Target="slides/slide109.xml"/><Relationship Id="rId348" Type="http://schemas.openxmlformats.org/officeDocument/2006/relationships/slide" Target="slides/slide347.xml"/><Relationship Id="rId555" Type="http://schemas.openxmlformats.org/officeDocument/2006/relationships/slide" Target="slides/slide554.xml"/><Relationship Id="rId762" Type="http://schemas.openxmlformats.org/officeDocument/2006/relationships/tableStyles" Target="tableStyles.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622" Type="http://schemas.openxmlformats.org/officeDocument/2006/relationships/slide" Target="slides/slide621.xml"/><Relationship Id="rId261" Type="http://schemas.openxmlformats.org/officeDocument/2006/relationships/slide" Target="slides/slide260.xml"/><Relationship Id="rId499" Type="http://schemas.openxmlformats.org/officeDocument/2006/relationships/slide" Target="slides/slide498.xml"/><Relationship Id="rId56" Type="http://schemas.openxmlformats.org/officeDocument/2006/relationships/slide" Target="slides/slide55.xml"/><Relationship Id="rId359" Type="http://schemas.openxmlformats.org/officeDocument/2006/relationships/slide" Target="slides/slide358.xml"/><Relationship Id="rId566" Type="http://schemas.openxmlformats.org/officeDocument/2006/relationships/slide" Target="slides/slide565.xml"/><Relationship Id="rId121" Type="http://schemas.openxmlformats.org/officeDocument/2006/relationships/slide" Target="slides/slide120.xml"/><Relationship Id="rId219" Type="http://schemas.openxmlformats.org/officeDocument/2006/relationships/slide" Target="slides/slide218.xml"/><Relationship Id="rId426" Type="http://schemas.openxmlformats.org/officeDocument/2006/relationships/slide" Target="slides/slide425.xml"/><Relationship Id="rId633" Type="http://schemas.openxmlformats.org/officeDocument/2006/relationships/slide" Target="slides/slide632.xml"/><Relationship Id="rId67" Type="http://schemas.openxmlformats.org/officeDocument/2006/relationships/slide" Target="slides/slide66.xml"/><Relationship Id="rId272" Type="http://schemas.openxmlformats.org/officeDocument/2006/relationships/slide" Target="slides/slide271.xml"/><Relationship Id="rId577" Type="http://schemas.openxmlformats.org/officeDocument/2006/relationships/slide" Target="slides/slide576.xml"/><Relationship Id="rId700" Type="http://schemas.openxmlformats.org/officeDocument/2006/relationships/slide" Target="slides/slide699.xml"/><Relationship Id="rId132" Type="http://schemas.openxmlformats.org/officeDocument/2006/relationships/slide" Target="slides/slide131.xml"/><Relationship Id="rId437" Type="http://schemas.openxmlformats.org/officeDocument/2006/relationships/slide" Target="slides/slide436.xml"/><Relationship Id="rId644" Type="http://schemas.openxmlformats.org/officeDocument/2006/relationships/slide" Target="slides/slide643.xml"/><Relationship Id="rId283" Type="http://schemas.openxmlformats.org/officeDocument/2006/relationships/slide" Target="slides/slide282.xml"/><Relationship Id="rId490" Type="http://schemas.openxmlformats.org/officeDocument/2006/relationships/slide" Target="slides/slide489.xml"/><Relationship Id="rId504" Type="http://schemas.openxmlformats.org/officeDocument/2006/relationships/slide" Target="slides/slide503.xml"/><Relationship Id="rId711" Type="http://schemas.openxmlformats.org/officeDocument/2006/relationships/slide" Target="slides/slide710.xml"/><Relationship Id="rId78" Type="http://schemas.openxmlformats.org/officeDocument/2006/relationships/slide" Target="slides/slide77.xml"/><Relationship Id="rId143" Type="http://schemas.openxmlformats.org/officeDocument/2006/relationships/slide" Target="slides/slide142.xml"/><Relationship Id="rId350" Type="http://schemas.openxmlformats.org/officeDocument/2006/relationships/slide" Target="slides/slide349.xml"/><Relationship Id="rId588" Type="http://schemas.openxmlformats.org/officeDocument/2006/relationships/slide" Target="slides/slide587.xml"/><Relationship Id="rId9" Type="http://schemas.openxmlformats.org/officeDocument/2006/relationships/slide" Target="slides/slide8.xml"/><Relationship Id="rId210" Type="http://schemas.openxmlformats.org/officeDocument/2006/relationships/slide" Target="slides/slide209.xml"/><Relationship Id="rId448" Type="http://schemas.openxmlformats.org/officeDocument/2006/relationships/slide" Target="slides/slide447.xml"/><Relationship Id="rId655" Type="http://schemas.openxmlformats.org/officeDocument/2006/relationships/slide" Target="slides/slide654.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722" Type="http://schemas.openxmlformats.org/officeDocument/2006/relationships/slide" Target="slides/slide721.xml"/><Relationship Id="rId89" Type="http://schemas.openxmlformats.org/officeDocument/2006/relationships/slide" Target="slides/slide88.xml"/><Relationship Id="rId154" Type="http://schemas.openxmlformats.org/officeDocument/2006/relationships/slide" Target="slides/slide153.xml"/><Relationship Id="rId361" Type="http://schemas.openxmlformats.org/officeDocument/2006/relationships/slide" Target="slides/slide360.xml"/><Relationship Id="rId599" Type="http://schemas.openxmlformats.org/officeDocument/2006/relationships/slide" Target="slides/slide598.xml"/><Relationship Id="rId459" Type="http://schemas.openxmlformats.org/officeDocument/2006/relationships/slide" Target="slides/slide458.xml"/><Relationship Id="rId666" Type="http://schemas.openxmlformats.org/officeDocument/2006/relationships/slide" Target="slides/slide665.xml"/><Relationship Id="rId16" Type="http://schemas.openxmlformats.org/officeDocument/2006/relationships/slide" Target="slides/slide15.xml"/><Relationship Id="rId221" Type="http://schemas.openxmlformats.org/officeDocument/2006/relationships/slide" Target="slides/slide220.xml"/><Relationship Id="rId319" Type="http://schemas.openxmlformats.org/officeDocument/2006/relationships/slide" Target="slides/slide318.xml"/><Relationship Id="rId526" Type="http://schemas.openxmlformats.org/officeDocument/2006/relationships/slide" Target="slides/slide525.xml"/><Relationship Id="rId733" Type="http://schemas.openxmlformats.org/officeDocument/2006/relationships/slide" Target="slides/slide732.xml"/><Relationship Id="rId165" Type="http://schemas.openxmlformats.org/officeDocument/2006/relationships/slide" Target="slides/slide164.xml"/><Relationship Id="rId372" Type="http://schemas.openxmlformats.org/officeDocument/2006/relationships/slide" Target="slides/slide371.xml"/><Relationship Id="rId677" Type="http://schemas.openxmlformats.org/officeDocument/2006/relationships/slide" Target="slides/slide676.xml"/><Relationship Id="rId232" Type="http://schemas.openxmlformats.org/officeDocument/2006/relationships/slide" Target="slides/slide231.xml"/><Relationship Id="rId27" Type="http://schemas.openxmlformats.org/officeDocument/2006/relationships/slide" Target="slides/slide26.xml"/><Relationship Id="rId537" Type="http://schemas.openxmlformats.org/officeDocument/2006/relationships/slide" Target="slides/slide536.xml"/><Relationship Id="rId744" Type="http://schemas.openxmlformats.org/officeDocument/2006/relationships/notesMaster" Target="notesMasters/notesMaster1.xml"/><Relationship Id="rId80" Type="http://schemas.openxmlformats.org/officeDocument/2006/relationships/slide" Target="slides/slide79.xml"/><Relationship Id="rId176" Type="http://schemas.openxmlformats.org/officeDocument/2006/relationships/slide" Target="slides/slide175.xml"/><Relationship Id="rId383" Type="http://schemas.openxmlformats.org/officeDocument/2006/relationships/slide" Target="slides/slide382.xml"/><Relationship Id="rId590" Type="http://schemas.openxmlformats.org/officeDocument/2006/relationships/slide" Target="slides/slide589.xml"/><Relationship Id="rId604" Type="http://schemas.openxmlformats.org/officeDocument/2006/relationships/slide" Target="slides/slide603.xml"/><Relationship Id="rId243" Type="http://schemas.openxmlformats.org/officeDocument/2006/relationships/slide" Target="slides/slide242.xml"/><Relationship Id="rId450" Type="http://schemas.openxmlformats.org/officeDocument/2006/relationships/slide" Target="slides/slide449.xml"/><Relationship Id="rId688" Type="http://schemas.openxmlformats.org/officeDocument/2006/relationships/slide" Target="slides/slide687.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548" Type="http://schemas.openxmlformats.org/officeDocument/2006/relationships/slide" Target="slides/slide547.xml"/><Relationship Id="rId755" Type="http://schemas.openxmlformats.org/officeDocument/2006/relationships/font" Target="fonts/font11.fntdata"/><Relationship Id="rId91" Type="http://schemas.openxmlformats.org/officeDocument/2006/relationships/slide" Target="slides/slide90.xml"/><Relationship Id="rId187" Type="http://schemas.openxmlformats.org/officeDocument/2006/relationships/slide" Target="slides/slide186.xml"/><Relationship Id="rId394" Type="http://schemas.openxmlformats.org/officeDocument/2006/relationships/slide" Target="slides/slide393.xml"/><Relationship Id="rId408" Type="http://schemas.openxmlformats.org/officeDocument/2006/relationships/slide" Target="slides/slide407.xml"/><Relationship Id="rId615" Type="http://schemas.openxmlformats.org/officeDocument/2006/relationships/slide" Target="slides/slide614.xml"/><Relationship Id="rId254" Type="http://schemas.openxmlformats.org/officeDocument/2006/relationships/slide" Target="slides/slide253.xml"/><Relationship Id="rId699" Type="http://schemas.openxmlformats.org/officeDocument/2006/relationships/slide" Target="slides/slide698.xml"/><Relationship Id="rId49" Type="http://schemas.openxmlformats.org/officeDocument/2006/relationships/slide" Target="slides/slide48.xml"/><Relationship Id="rId114" Type="http://schemas.openxmlformats.org/officeDocument/2006/relationships/slide" Target="slides/slide113.xml"/><Relationship Id="rId461" Type="http://schemas.openxmlformats.org/officeDocument/2006/relationships/slide" Target="slides/slide460.xml"/><Relationship Id="rId559" Type="http://schemas.openxmlformats.org/officeDocument/2006/relationships/slide" Target="slides/slide558.xml"/><Relationship Id="rId198" Type="http://schemas.openxmlformats.org/officeDocument/2006/relationships/slide" Target="slides/slide197.xml"/><Relationship Id="rId321" Type="http://schemas.openxmlformats.org/officeDocument/2006/relationships/slide" Target="slides/slide320.xml"/><Relationship Id="rId419" Type="http://schemas.openxmlformats.org/officeDocument/2006/relationships/slide" Target="slides/slide418.xml"/><Relationship Id="rId626" Type="http://schemas.openxmlformats.org/officeDocument/2006/relationships/slide" Target="slides/slide625.xml"/><Relationship Id="rId265" Type="http://schemas.openxmlformats.org/officeDocument/2006/relationships/slide" Target="slides/slide264.xml"/><Relationship Id="rId472" Type="http://schemas.openxmlformats.org/officeDocument/2006/relationships/slide" Target="slides/slide471.xml"/><Relationship Id="rId125" Type="http://schemas.openxmlformats.org/officeDocument/2006/relationships/slide" Target="slides/slide124.xml"/><Relationship Id="rId332" Type="http://schemas.openxmlformats.org/officeDocument/2006/relationships/slide" Target="slides/slide331.xml"/><Relationship Id="rId637" Type="http://schemas.openxmlformats.org/officeDocument/2006/relationships/slide" Target="slides/slide636.xml"/><Relationship Id="rId276" Type="http://schemas.openxmlformats.org/officeDocument/2006/relationships/slide" Target="slides/slide275.xml"/><Relationship Id="rId483" Type="http://schemas.openxmlformats.org/officeDocument/2006/relationships/slide" Target="slides/slide482.xml"/><Relationship Id="rId690" Type="http://schemas.openxmlformats.org/officeDocument/2006/relationships/slide" Target="slides/slide689.xml"/><Relationship Id="rId704" Type="http://schemas.openxmlformats.org/officeDocument/2006/relationships/slide" Target="slides/slide703.xml"/><Relationship Id="rId40" Type="http://schemas.openxmlformats.org/officeDocument/2006/relationships/slide" Target="slides/slide39.xml"/><Relationship Id="rId136" Type="http://schemas.openxmlformats.org/officeDocument/2006/relationships/slide" Target="slides/slide135.xml"/><Relationship Id="rId343" Type="http://schemas.openxmlformats.org/officeDocument/2006/relationships/slide" Target="slides/slide342.xml"/><Relationship Id="rId550" Type="http://schemas.openxmlformats.org/officeDocument/2006/relationships/slide" Target="slides/slide549.xml"/><Relationship Id="rId203" Type="http://schemas.openxmlformats.org/officeDocument/2006/relationships/slide" Target="slides/slide202.xml"/><Relationship Id="rId648" Type="http://schemas.openxmlformats.org/officeDocument/2006/relationships/slide" Target="slides/slide647.xml"/><Relationship Id="rId287" Type="http://schemas.openxmlformats.org/officeDocument/2006/relationships/slide" Target="slides/slide286.xml"/><Relationship Id="rId410" Type="http://schemas.openxmlformats.org/officeDocument/2006/relationships/slide" Target="slides/slide409.xml"/><Relationship Id="rId494" Type="http://schemas.openxmlformats.org/officeDocument/2006/relationships/slide" Target="slides/slide493.xml"/><Relationship Id="rId508" Type="http://schemas.openxmlformats.org/officeDocument/2006/relationships/slide" Target="slides/slide507.xml"/><Relationship Id="rId715" Type="http://schemas.openxmlformats.org/officeDocument/2006/relationships/slide" Target="slides/slide714.xml"/><Relationship Id="rId147" Type="http://schemas.openxmlformats.org/officeDocument/2006/relationships/slide" Target="slides/slide146.xml"/><Relationship Id="rId354" Type="http://schemas.openxmlformats.org/officeDocument/2006/relationships/slide" Target="slides/slide353.xml"/><Relationship Id="rId51" Type="http://schemas.openxmlformats.org/officeDocument/2006/relationships/slide" Target="slides/slide50.xml"/><Relationship Id="rId561" Type="http://schemas.openxmlformats.org/officeDocument/2006/relationships/slide" Target="slides/slide560.xml"/><Relationship Id="rId659" Type="http://schemas.openxmlformats.org/officeDocument/2006/relationships/slide" Target="slides/slide658.xml"/><Relationship Id="rId214" Type="http://schemas.openxmlformats.org/officeDocument/2006/relationships/slide" Target="slides/slide213.xml"/><Relationship Id="rId298" Type="http://schemas.openxmlformats.org/officeDocument/2006/relationships/slide" Target="slides/slide297.xml"/><Relationship Id="rId421" Type="http://schemas.openxmlformats.org/officeDocument/2006/relationships/slide" Target="slides/slide420.xml"/><Relationship Id="rId519" Type="http://schemas.openxmlformats.org/officeDocument/2006/relationships/slide" Target="slides/slide518.xml"/><Relationship Id="rId158" Type="http://schemas.openxmlformats.org/officeDocument/2006/relationships/slide" Target="slides/slide157.xml"/><Relationship Id="rId726" Type="http://schemas.openxmlformats.org/officeDocument/2006/relationships/slide" Target="slides/slide725.xml"/><Relationship Id="rId62" Type="http://schemas.openxmlformats.org/officeDocument/2006/relationships/slide" Target="slides/slide61.xml"/><Relationship Id="rId365" Type="http://schemas.openxmlformats.org/officeDocument/2006/relationships/slide" Target="slides/slide364.xml"/><Relationship Id="rId572" Type="http://schemas.openxmlformats.org/officeDocument/2006/relationships/slide" Target="slides/slide571.xml"/><Relationship Id="rId225" Type="http://schemas.openxmlformats.org/officeDocument/2006/relationships/slide" Target="slides/slide224.xml"/><Relationship Id="rId432" Type="http://schemas.openxmlformats.org/officeDocument/2006/relationships/slide" Target="slides/slide431.xml"/><Relationship Id="rId737" Type="http://schemas.openxmlformats.org/officeDocument/2006/relationships/slide" Target="slides/slide736.xml"/><Relationship Id="rId73" Type="http://schemas.openxmlformats.org/officeDocument/2006/relationships/slide" Target="slides/slide72.xml"/><Relationship Id="rId169" Type="http://schemas.openxmlformats.org/officeDocument/2006/relationships/slide" Target="slides/slide168.xml"/><Relationship Id="rId376" Type="http://schemas.openxmlformats.org/officeDocument/2006/relationships/slide" Target="slides/slide375.xml"/><Relationship Id="rId583" Type="http://schemas.openxmlformats.org/officeDocument/2006/relationships/slide" Target="slides/slide58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2" Type="http://schemas.openxmlformats.org/officeDocument/2006/relationships/slide" Target="../slides/slide432.xml"/><Relationship Id="rId1" Type="http://schemas.openxmlformats.org/officeDocument/2006/relationships/notesMaster" Target="../notesMasters/notesMaster1.xml"/></Relationships>
</file>

<file path=ppt/notesSlides/_rels/notesSlide433.xml.rels><?xml version="1.0" encoding="UTF-8" standalone="yes"?>
<Relationships xmlns="http://schemas.openxmlformats.org/package/2006/relationships"><Relationship Id="rId2" Type="http://schemas.openxmlformats.org/officeDocument/2006/relationships/slide" Target="../slides/slide433.xml"/><Relationship Id="rId1" Type="http://schemas.openxmlformats.org/officeDocument/2006/relationships/notesMaster" Target="../notesMasters/notesMaster1.xml"/></Relationships>
</file>

<file path=ppt/notesSlides/_rels/notesSlide434.xml.rels><?xml version="1.0" encoding="UTF-8" standalone="yes"?>
<Relationships xmlns="http://schemas.openxmlformats.org/package/2006/relationships"><Relationship Id="rId2" Type="http://schemas.openxmlformats.org/officeDocument/2006/relationships/slide" Target="../slides/slide434.xml"/><Relationship Id="rId1" Type="http://schemas.openxmlformats.org/officeDocument/2006/relationships/notesMaster" Target="../notesMasters/notesMaster1.xml"/></Relationships>
</file>

<file path=ppt/notesSlides/_rels/notesSlide435.xml.rels><?xml version="1.0" encoding="UTF-8" standalone="yes"?>
<Relationships xmlns="http://schemas.openxmlformats.org/package/2006/relationships"><Relationship Id="rId2" Type="http://schemas.openxmlformats.org/officeDocument/2006/relationships/slide" Target="../slides/slide435.xml"/><Relationship Id="rId1" Type="http://schemas.openxmlformats.org/officeDocument/2006/relationships/notesMaster" Target="../notesMasters/notesMaster1.xml"/></Relationships>
</file>

<file path=ppt/notesSlides/_rels/notesSlide436.xml.rels><?xml version="1.0" encoding="UTF-8" standalone="yes"?>
<Relationships xmlns="http://schemas.openxmlformats.org/package/2006/relationships"><Relationship Id="rId2" Type="http://schemas.openxmlformats.org/officeDocument/2006/relationships/slide" Target="../slides/slide436.xml"/><Relationship Id="rId1" Type="http://schemas.openxmlformats.org/officeDocument/2006/relationships/notesMaster" Target="../notesMasters/notesMaster1.xml"/></Relationships>
</file>

<file path=ppt/notesSlides/_rels/notesSlide437.xml.rels><?xml version="1.0" encoding="UTF-8" standalone="yes"?>
<Relationships xmlns="http://schemas.openxmlformats.org/package/2006/relationships"><Relationship Id="rId2" Type="http://schemas.openxmlformats.org/officeDocument/2006/relationships/slide" Target="../slides/slide437.xml"/><Relationship Id="rId1" Type="http://schemas.openxmlformats.org/officeDocument/2006/relationships/notesMaster" Target="../notesMasters/notesMaster1.xml"/></Relationships>
</file>

<file path=ppt/notesSlides/_rels/notesSlide438.xml.rels><?xml version="1.0" encoding="UTF-8" standalone="yes"?>
<Relationships xmlns="http://schemas.openxmlformats.org/package/2006/relationships"><Relationship Id="rId2" Type="http://schemas.openxmlformats.org/officeDocument/2006/relationships/slide" Target="../slides/slide438.xml"/><Relationship Id="rId1" Type="http://schemas.openxmlformats.org/officeDocument/2006/relationships/notesMaster" Target="../notesMasters/notesMaster1.xml"/></Relationships>
</file>

<file path=ppt/notesSlides/_rels/notesSlide439.xml.rels><?xml version="1.0" encoding="UTF-8" standalone="yes"?>
<Relationships xmlns="http://schemas.openxmlformats.org/package/2006/relationships"><Relationship Id="rId2" Type="http://schemas.openxmlformats.org/officeDocument/2006/relationships/slide" Target="../slides/slide43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0.xml.rels><?xml version="1.0" encoding="UTF-8" standalone="yes"?>
<Relationships xmlns="http://schemas.openxmlformats.org/package/2006/relationships"><Relationship Id="rId2" Type="http://schemas.openxmlformats.org/officeDocument/2006/relationships/slide" Target="../slides/slide440.xml"/><Relationship Id="rId1" Type="http://schemas.openxmlformats.org/officeDocument/2006/relationships/notesMaster" Target="../notesMasters/notesMaster1.xml"/></Relationships>
</file>

<file path=ppt/notesSlides/_rels/notesSlide441.xml.rels><?xml version="1.0" encoding="UTF-8" standalone="yes"?>
<Relationships xmlns="http://schemas.openxmlformats.org/package/2006/relationships"><Relationship Id="rId2" Type="http://schemas.openxmlformats.org/officeDocument/2006/relationships/slide" Target="../slides/slide441.xml"/><Relationship Id="rId1" Type="http://schemas.openxmlformats.org/officeDocument/2006/relationships/notesMaster" Target="../notesMasters/notesMaster1.xml"/></Relationships>
</file>

<file path=ppt/notesSlides/_rels/notesSlide442.xml.rels><?xml version="1.0" encoding="UTF-8" standalone="yes"?>
<Relationships xmlns="http://schemas.openxmlformats.org/package/2006/relationships"><Relationship Id="rId2" Type="http://schemas.openxmlformats.org/officeDocument/2006/relationships/slide" Target="../slides/slide442.xml"/><Relationship Id="rId1" Type="http://schemas.openxmlformats.org/officeDocument/2006/relationships/notesMaster" Target="../notesMasters/notesMaster1.xml"/></Relationships>
</file>

<file path=ppt/notesSlides/_rels/notesSlide443.xml.rels><?xml version="1.0" encoding="UTF-8" standalone="yes"?>
<Relationships xmlns="http://schemas.openxmlformats.org/package/2006/relationships"><Relationship Id="rId2" Type="http://schemas.openxmlformats.org/officeDocument/2006/relationships/slide" Target="../slides/slide443.xml"/><Relationship Id="rId1" Type="http://schemas.openxmlformats.org/officeDocument/2006/relationships/notesMaster" Target="../notesMasters/notesMaster1.xml"/></Relationships>
</file>

<file path=ppt/notesSlides/_rels/notesSlide444.xml.rels><?xml version="1.0" encoding="UTF-8" standalone="yes"?>
<Relationships xmlns="http://schemas.openxmlformats.org/package/2006/relationships"><Relationship Id="rId2" Type="http://schemas.openxmlformats.org/officeDocument/2006/relationships/slide" Target="../slides/slide444.xml"/><Relationship Id="rId1" Type="http://schemas.openxmlformats.org/officeDocument/2006/relationships/notesMaster" Target="../notesMasters/notesMaster1.xml"/></Relationships>
</file>

<file path=ppt/notesSlides/_rels/notesSlide445.xml.rels><?xml version="1.0" encoding="UTF-8" standalone="yes"?>
<Relationships xmlns="http://schemas.openxmlformats.org/package/2006/relationships"><Relationship Id="rId2" Type="http://schemas.openxmlformats.org/officeDocument/2006/relationships/slide" Target="../slides/slide445.xml"/><Relationship Id="rId1" Type="http://schemas.openxmlformats.org/officeDocument/2006/relationships/notesMaster" Target="../notesMasters/notesMaster1.xml"/></Relationships>
</file>

<file path=ppt/notesSlides/_rels/notesSlide446.xml.rels><?xml version="1.0" encoding="UTF-8" standalone="yes"?>
<Relationships xmlns="http://schemas.openxmlformats.org/package/2006/relationships"><Relationship Id="rId2" Type="http://schemas.openxmlformats.org/officeDocument/2006/relationships/slide" Target="../slides/slide446.xml"/><Relationship Id="rId1" Type="http://schemas.openxmlformats.org/officeDocument/2006/relationships/notesMaster" Target="../notesMasters/notesMaster1.xml"/></Relationships>
</file>

<file path=ppt/notesSlides/_rels/notesSlide447.xml.rels><?xml version="1.0" encoding="UTF-8" standalone="yes"?>
<Relationships xmlns="http://schemas.openxmlformats.org/package/2006/relationships"><Relationship Id="rId2" Type="http://schemas.openxmlformats.org/officeDocument/2006/relationships/slide" Target="../slides/slide447.xml"/><Relationship Id="rId1" Type="http://schemas.openxmlformats.org/officeDocument/2006/relationships/notesMaster" Target="../notesMasters/notesMaster1.xml"/></Relationships>
</file>

<file path=ppt/notesSlides/_rels/notesSlide448.xml.rels><?xml version="1.0" encoding="UTF-8" standalone="yes"?>
<Relationships xmlns="http://schemas.openxmlformats.org/package/2006/relationships"><Relationship Id="rId2" Type="http://schemas.openxmlformats.org/officeDocument/2006/relationships/slide" Target="../slides/slide448.xml"/><Relationship Id="rId1" Type="http://schemas.openxmlformats.org/officeDocument/2006/relationships/notesMaster" Target="../notesMasters/notesMaster1.xml"/></Relationships>
</file>

<file path=ppt/notesSlides/_rels/notesSlide449.xml.rels><?xml version="1.0" encoding="UTF-8" standalone="yes"?>
<Relationships xmlns="http://schemas.openxmlformats.org/package/2006/relationships"><Relationship Id="rId2" Type="http://schemas.openxmlformats.org/officeDocument/2006/relationships/slide" Target="../slides/slide4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0.xml.rels><?xml version="1.0" encoding="UTF-8" standalone="yes"?>
<Relationships xmlns="http://schemas.openxmlformats.org/package/2006/relationships"><Relationship Id="rId2" Type="http://schemas.openxmlformats.org/officeDocument/2006/relationships/slide" Target="../slides/slide450.xml"/><Relationship Id="rId1" Type="http://schemas.openxmlformats.org/officeDocument/2006/relationships/notesMaster" Target="../notesMasters/notesMaster1.xml"/></Relationships>
</file>

<file path=ppt/notesSlides/_rels/notesSlide451.xml.rels><?xml version="1.0" encoding="UTF-8" standalone="yes"?>
<Relationships xmlns="http://schemas.openxmlformats.org/package/2006/relationships"><Relationship Id="rId2" Type="http://schemas.openxmlformats.org/officeDocument/2006/relationships/slide" Target="../slides/slide451.xml"/><Relationship Id="rId1" Type="http://schemas.openxmlformats.org/officeDocument/2006/relationships/notesMaster" Target="../notesMasters/notesMaster1.xml"/></Relationships>
</file>

<file path=ppt/notesSlides/_rels/notesSlide452.xml.rels><?xml version="1.0" encoding="UTF-8" standalone="yes"?>
<Relationships xmlns="http://schemas.openxmlformats.org/package/2006/relationships"><Relationship Id="rId2" Type="http://schemas.openxmlformats.org/officeDocument/2006/relationships/slide" Target="../slides/slide452.xml"/><Relationship Id="rId1" Type="http://schemas.openxmlformats.org/officeDocument/2006/relationships/notesMaster" Target="../notesMasters/notesMaster1.xml"/></Relationships>
</file>

<file path=ppt/notesSlides/_rels/notesSlide453.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454.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455.xml.rels><?xml version="1.0" encoding="UTF-8" standalone="yes"?>
<Relationships xmlns="http://schemas.openxmlformats.org/package/2006/relationships"><Relationship Id="rId2" Type="http://schemas.openxmlformats.org/officeDocument/2006/relationships/slide" Target="../slides/slide455.xml"/><Relationship Id="rId1" Type="http://schemas.openxmlformats.org/officeDocument/2006/relationships/notesMaster" Target="../notesMasters/notesMaster1.xml"/></Relationships>
</file>

<file path=ppt/notesSlides/_rels/notesSlide456.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457.xml.rels><?xml version="1.0" encoding="UTF-8" standalone="yes"?>
<Relationships xmlns="http://schemas.openxmlformats.org/package/2006/relationships"><Relationship Id="rId2" Type="http://schemas.openxmlformats.org/officeDocument/2006/relationships/slide" Target="../slides/slide457.xml"/><Relationship Id="rId1" Type="http://schemas.openxmlformats.org/officeDocument/2006/relationships/notesMaster" Target="../notesMasters/notesMaster1.xml"/></Relationships>
</file>

<file path=ppt/notesSlides/_rels/notesSlide458.xml.rels><?xml version="1.0" encoding="UTF-8" standalone="yes"?>
<Relationships xmlns="http://schemas.openxmlformats.org/package/2006/relationships"><Relationship Id="rId2" Type="http://schemas.openxmlformats.org/officeDocument/2006/relationships/slide" Target="../slides/slide458.xml"/><Relationship Id="rId1" Type="http://schemas.openxmlformats.org/officeDocument/2006/relationships/notesMaster" Target="../notesMasters/notesMaster1.xml"/></Relationships>
</file>

<file path=ppt/notesSlides/_rels/notesSlide459.xml.rels><?xml version="1.0" encoding="UTF-8" standalone="yes"?>
<Relationships xmlns="http://schemas.openxmlformats.org/package/2006/relationships"><Relationship Id="rId2" Type="http://schemas.openxmlformats.org/officeDocument/2006/relationships/slide" Target="../slides/slide4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0.xml.rels><?xml version="1.0" encoding="UTF-8" standalone="yes"?>
<Relationships xmlns="http://schemas.openxmlformats.org/package/2006/relationships"><Relationship Id="rId2" Type="http://schemas.openxmlformats.org/officeDocument/2006/relationships/slide" Target="../slides/slide460.xml"/><Relationship Id="rId1" Type="http://schemas.openxmlformats.org/officeDocument/2006/relationships/notesMaster" Target="../notesMasters/notesMaster1.xml"/></Relationships>
</file>

<file path=ppt/notesSlides/_rels/notesSlide461.xml.rels><?xml version="1.0" encoding="UTF-8" standalone="yes"?>
<Relationships xmlns="http://schemas.openxmlformats.org/package/2006/relationships"><Relationship Id="rId2" Type="http://schemas.openxmlformats.org/officeDocument/2006/relationships/slide" Target="../slides/slide461.xml"/><Relationship Id="rId1" Type="http://schemas.openxmlformats.org/officeDocument/2006/relationships/notesMaster" Target="../notesMasters/notesMaster1.xml"/></Relationships>
</file>

<file path=ppt/notesSlides/_rels/notesSlide462.xml.rels><?xml version="1.0" encoding="UTF-8" standalone="yes"?>
<Relationships xmlns="http://schemas.openxmlformats.org/package/2006/relationships"><Relationship Id="rId2" Type="http://schemas.openxmlformats.org/officeDocument/2006/relationships/slide" Target="../slides/slide462.xml"/><Relationship Id="rId1" Type="http://schemas.openxmlformats.org/officeDocument/2006/relationships/notesMaster" Target="../notesMasters/notesMaster1.xml"/></Relationships>
</file>

<file path=ppt/notesSlides/_rels/notesSlide463.xml.rels><?xml version="1.0" encoding="UTF-8" standalone="yes"?>
<Relationships xmlns="http://schemas.openxmlformats.org/package/2006/relationships"><Relationship Id="rId2" Type="http://schemas.openxmlformats.org/officeDocument/2006/relationships/slide" Target="../slides/slide463.xml"/><Relationship Id="rId1" Type="http://schemas.openxmlformats.org/officeDocument/2006/relationships/notesMaster" Target="../notesMasters/notesMaster1.xml"/></Relationships>
</file>

<file path=ppt/notesSlides/_rels/notesSlide464.xml.rels><?xml version="1.0" encoding="UTF-8" standalone="yes"?>
<Relationships xmlns="http://schemas.openxmlformats.org/package/2006/relationships"><Relationship Id="rId2" Type="http://schemas.openxmlformats.org/officeDocument/2006/relationships/slide" Target="../slides/slide464.xml"/><Relationship Id="rId1" Type="http://schemas.openxmlformats.org/officeDocument/2006/relationships/notesMaster" Target="../notesMasters/notesMaster1.xml"/></Relationships>
</file>

<file path=ppt/notesSlides/_rels/notesSlide465.xml.rels><?xml version="1.0" encoding="UTF-8" standalone="yes"?>
<Relationships xmlns="http://schemas.openxmlformats.org/package/2006/relationships"><Relationship Id="rId2" Type="http://schemas.openxmlformats.org/officeDocument/2006/relationships/slide" Target="../slides/slide465.xml"/><Relationship Id="rId1" Type="http://schemas.openxmlformats.org/officeDocument/2006/relationships/notesMaster" Target="../notesMasters/notesMaster1.xml"/></Relationships>
</file>

<file path=ppt/notesSlides/_rels/notesSlide466.xml.rels><?xml version="1.0" encoding="UTF-8" standalone="yes"?>
<Relationships xmlns="http://schemas.openxmlformats.org/package/2006/relationships"><Relationship Id="rId2" Type="http://schemas.openxmlformats.org/officeDocument/2006/relationships/slide" Target="../slides/slide466.xml"/><Relationship Id="rId1" Type="http://schemas.openxmlformats.org/officeDocument/2006/relationships/notesMaster" Target="../notesMasters/notesMaster1.xml"/></Relationships>
</file>

<file path=ppt/notesSlides/_rels/notesSlide467.xml.rels><?xml version="1.0" encoding="UTF-8" standalone="yes"?>
<Relationships xmlns="http://schemas.openxmlformats.org/package/2006/relationships"><Relationship Id="rId2" Type="http://schemas.openxmlformats.org/officeDocument/2006/relationships/slide" Target="../slides/slide467.xml"/><Relationship Id="rId1" Type="http://schemas.openxmlformats.org/officeDocument/2006/relationships/notesMaster" Target="../notesMasters/notesMaster1.xml"/></Relationships>
</file>

<file path=ppt/notesSlides/_rels/notesSlide468.xml.rels><?xml version="1.0" encoding="UTF-8" standalone="yes"?>
<Relationships xmlns="http://schemas.openxmlformats.org/package/2006/relationships"><Relationship Id="rId2" Type="http://schemas.openxmlformats.org/officeDocument/2006/relationships/slide" Target="../slides/slide468.xml"/><Relationship Id="rId1" Type="http://schemas.openxmlformats.org/officeDocument/2006/relationships/notesMaster" Target="../notesMasters/notesMaster1.xml"/></Relationships>
</file>

<file path=ppt/notesSlides/_rels/notesSlide469.xml.rels><?xml version="1.0" encoding="UTF-8" standalone="yes"?>
<Relationships xmlns="http://schemas.openxmlformats.org/package/2006/relationships"><Relationship Id="rId2" Type="http://schemas.openxmlformats.org/officeDocument/2006/relationships/slide" Target="../slides/slide4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0.xml.rels><?xml version="1.0" encoding="UTF-8" standalone="yes"?>
<Relationships xmlns="http://schemas.openxmlformats.org/package/2006/relationships"><Relationship Id="rId2" Type="http://schemas.openxmlformats.org/officeDocument/2006/relationships/slide" Target="../slides/slide470.xml"/><Relationship Id="rId1" Type="http://schemas.openxmlformats.org/officeDocument/2006/relationships/notesMaster" Target="../notesMasters/notesMaster1.xml"/></Relationships>
</file>

<file path=ppt/notesSlides/_rels/notesSlide471.xml.rels><?xml version="1.0" encoding="UTF-8" standalone="yes"?>
<Relationships xmlns="http://schemas.openxmlformats.org/package/2006/relationships"><Relationship Id="rId2" Type="http://schemas.openxmlformats.org/officeDocument/2006/relationships/slide" Target="../slides/slide471.xml"/><Relationship Id="rId1" Type="http://schemas.openxmlformats.org/officeDocument/2006/relationships/notesMaster" Target="../notesMasters/notesMaster1.xml"/></Relationships>
</file>

<file path=ppt/notesSlides/_rels/notesSlide472.xml.rels><?xml version="1.0" encoding="UTF-8" standalone="yes"?>
<Relationships xmlns="http://schemas.openxmlformats.org/package/2006/relationships"><Relationship Id="rId2" Type="http://schemas.openxmlformats.org/officeDocument/2006/relationships/slide" Target="../slides/slide472.xml"/><Relationship Id="rId1" Type="http://schemas.openxmlformats.org/officeDocument/2006/relationships/notesMaster" Target="../notesMasters/notesMaster1.xml"/></Relationships>
</file>

<file path=ppt/notesSlides/_rels/notesSlide473.xml.rels><?xml version="1.0" encoding="UTF-8" standalone="yes"?>
<Relationships xmlns="http://schemas.openxmlformats.org/package/2006/relationships"><Relationship Id="rId2" Type="http://schemas.openxmlformats.org/officeDocument/2006/relationships/slide" Target="../slides/slide473.xml"/><Relationship Id="rId1" Type="http://schemas.openxmlformats.org/officeDocument/2006/relationships/notesMaster" Target="../notesMasters/notesMaster1.xml"/></Relationships>
</file>

<file path=ppt/notesSlides/_rels/notesSlide474.xml.rels><?xml version="1.0" encoding="UTF-8" standalone="yes"?>
<Relationships xmlns="http://schemas.openxmlformats.org/package/2006/relationships"><Relationship Id="rId2" Type="http://schemas.openxmlformats.org/officeDocument/2006/relationships/slide" Target="../slides/slide474.xml"/><Relationship Id="rId1" Type="http://schemas.openxmlformats.org/officeDocument/2006/relationships/notesMaster" Target="../notesMasters/notesMaster1.xml"/></Relationships>
</file>

<file path=ppt/notesSlides/_rels/notesSlide475.xml.rels><?xml version="1.0" encoding="UTF-8" standalone="yes"?>
<Relationships xmlns="http://schemas.openxmlformats.org/package/2006/relationships"><Relationship Id="rId2" Type="http://schemas.openxmlformats.org/officeDocument/2006/relationships/slide" Target="../slides/slide475.xml"/><Relationship Id="rId1" Type="http://schemas.openxmlformats.org/officeDocument/2006/relationships/notesMaster" Target="../notesMasters/notesMaster1.xml"/></Relationships>
</file>

<file path=ppt/notesSlides/_rels/notesSlide476.xml.rels><?xml version="1.0" encoding="UTF-8" standalone="yes"?>
<Relationships xmlns="http://schemas.openxmlformats.org/package/2006/relationships"><Relationship Id="rId2" Type="http://schemas.openxmlformats.org/officeDocument/2006/relationships/slide" Target="../slides/slide476.xml"/><Relationship Id="rId1" Type="http://schemas.openxmlformats.org/officeDocument/2006/relationships/notesMaster" Target="../notesMasters/notesMaster1.xml"/></Relationships>
</file>

<file path=ppt/notesSlides/_rels/notesSlide477.xml.rels><?xml version="1.0" encoding="UTF-8" standalone="yes"?>
<Relationships xmlns="http://schemas.openxmlformats.org/package/2006/relationships"><Relationship Id="rId2" Type="http://schemas.openxmlformats.org/officeDocument/2006/relationships/slide" Target="../slides/slide477.xml"/><Relationship Id="rId1" Type="http://schemas.openxmlformats.org/officeDocument/2006/relationships/notesMaster" Target="../notesMasters/notesMaster1.xml"/></Relationships>
</file>

<file path=ppt/notesSlides/_rels/notesSlide478.xml.rels><?xml version="1.0" encoding="UTF-8" standalone="yes"?>
<Relationships xmlns="http://schemas.openxmlformats.org/package/2006/relationships"><Relationship Id="rId2" Type="http://schemas.openxmlformats.org/officeDocument/2006/relationships/slide" Target="../slides/slide478.xml"/><Relationship Id="rId1" Type="http://schemas.openxmlformats.org/officeDocument/2006/relationships/notesMaster" Target="../notesMasters/notesMaster1.xml"/></Relationships>
</file>

<file path=ppt/notesSlides/_rels/notesSlide479.xml.rels><?xml version="1.0" encoding="UTF-8" standalone="yes"?>
<Relationships xmlns="http://schemas.openxmlformats.org/package/2006/relationships"><Relationship Id="rId2" Type="http://schemas.openxmlformats.org/officeDocument/2006/relationships/slide" Target="../slides/slide4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0.xml.rels><?xml version="1.0" encoding="UTF-8" standalone="yes"?>
<Relationships xmlns="http://schemas.openxmlformats.org/package/2006/relationships"><Relationship Id="rId2" Type="http://schemas.openxmlformats.org/officeDocument/2006/relationships/slide" Target="../slides/slide480.xml"/><Relationship Id="rId1" Type="http://schemas.openxmlformats.org/officeDocument/2006/relationships/notesMaster" Target="../notesMasters/notesMaster1.xml"/></Relationships>
</file>

<file path=ppt/notesSlides/_rels/notesSlide481.xml.rels><?xml version="1.0" encoding="UTF-8" standalone="yes"?>
<Relationships xmlns="http://schemas.openxmlformats.org/package/2006/relationships"><Relationship Id="rId2" Type="http://schemas.openxmlformats.org/officeDocument/2006/relationships/slide" Target="../slides/slide481.xml"/><Relationship Id="rId1" Type="http://schemas.openxmlformats.org/officeDocument/2006/relationships/notesMaster" Target="../notesMasters/notesMaster1.xml"/></Relationships>
</file>

<file path=ppt/notesSlides/_rels/notesSlide482.xml.rels><?xml version="1.0" encoding="UTF-8" standalone="yes"?>
<Relationships xmlns="http://schemas.openxmlformats.org/package/2006/relationships"><Relationship Id="rId2" Type="http://schemas.openxmlformats.org/officeDocument/2006/relationships/slide" Target="../slides/slide482.xml"/><Relationship Id="rId1" Type="http://schemas.openxmlformats.org/officeDocument/2006/relationships/notesMaster" Target="../notesMasters/notesMaster1.xml"/></Relationships>
</file>

<file path=ppt/notesSlides/_rels/notesSlide483.xml.rels><?xml version="1.0" encoding="UTF-8" standalone="yes"?>
<Relationships xmlns="http://schemas.openxmlformats.org/package/2006/relationships"><Relationship Id="rId2" Type="http://schemas.openxmlformats.org/officeDocument/2006/relationships/slide" Target="../slides/slide483.xml"/><Relationship Id="rId1" Type="http://schemas.openxmlformats.org/officeDocument/2006/relationships/notesMaster" Target="../notesMasters/notesMaster1.xml"/></Relationships>
</file>

<file path=ppt/notesSlides/_rels/notesSlide484.xml.rels><?xml version="1.0" encoding="UTF-8" standalone="yes"?>
<Relationships xmlns="http://schemas.openxmlformats.org/package/2006/relationships"><Relationship Id="rId2" Type="http://schemas.openxmlformats.org/officeDocument/2006/relationships/slide" Target="../slides/slide484.xml"/><Relationship Id="rId1" Type="http://schemas.openxmlformats.org/officeDocument/2006/relationships/notesMaster" Target="../notesMasters/notesMaster1.xml"/></Relationships>
</file>

<file path=ppt/notesSlides/_rels/notesSlide485.xml.rels><?xml version="1.0" encoding="UTF-8" standalone="yes"?>
<Relationships xmlns="http://schemas.openxmlformats.org/package/2006/relationships"><Relationship Id="rId2" Type="http://schemas.openxmlformats.org/officeDocument/2006/relationships/slide" Target="../slides/slide485.xml"/><Relationship Id="rId1" Type="http://schemas.openxmlformats.org/officeDocument/2006/relationships/notesMaster" Target="../notesMasters/notesMaster1.xml"/></Relationships>
</file>

<file path=ppt/notesSlides/_rels/notesSlide486.xml.rels><?xml version="1.0" encoding="UTF-8" standalone="yes"?>
<Relationships xmlns="http://schemas.openxmlformats.org/package/2006/relationships"><Relationship Id="rId2" Type="http://schemas.openxmlformats.org/officeDocument/2006/relationships/slide" Target="../slides/slide486.xml"/><Relationship Id="rId1" Type="http://schemas.openxmlformats.org/officeDocument/2006/relationships/notesMaster" Target="../notesMasters/notesMaster1.xml"/></Relationships>
</file>

<file path=ppt/notesSlides/_rels/notesSlide487.xml.rels><?xml version="1.0" encoding="UTF-8" standalone="yes"?>
<Relationships xmlns="http://schemas.openxmlformats.org/package/2006/relationships"><Relationship Id="rId2" Type="http://schemas.openxmlformats.org/officeDocument/2006/relationships/slide" Target="../slides/slide487.xml"/><Relationship Id="rId1" Type="http://schemas.openxmlformats.org/officeDocument/2006/relationships/notesMaster" Target="../notesMasters/notesMaster1.xml"/></Relationships>
</file>

<file path=ppt/notesSlides/_rels/notesSlide488.xml.rels><?xml version="1.0" encoding="UTF-8" standalone="yes"?>
<Relationships xmlns="http://schemas.openxmlformats.org/package/2006/relationships"><Relationship Id="rId2" Type="http://schemas.openxmlformats.org/officeDocument/2006/relationships/slide" Target="../slides/slide488.xml"/><Relationship Id="rId1" Type="http://schemas.openxmlformats.org/officeDocument/2006/relationships/notesMaster" Target="../notesMasters/notesMaster1.xml"/></Relationships>
</file>

<file path=ppt/notesSlides/_rels/notesSlide489.xml.rels><?xml version="1.0" encoding="UTF-8" standalone="yes"?>
<Relationships xmlns="http://schemas.openxmlformats.org/package/2006/relationships"><Relationship Id="rId2" Type="http://schemas.openxmlformats.org/officeDocument/2006/relationships/slide" Target="../slides/slide48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0.xml.rels><?xml version="1.0" encoding="UTF-8" standalone="yes"?>
<Relationships xmlns="http://schemas.openxmlformats.org/package/2006/relationships"><Relationship Id="rId2" Type="http://schemas.openxmlformats.org/officeDocument/2006/relationships/slide" Target="../slides/slide490.xml"/><Relationship Id="rId1" Type="http://schemas.openxmlformats.org/officeDocument/2006/relationships/notesMaster" Target="../notesMasters/notesMaster1.xml"/></Relationships>
</file>

<file path=ppt/notesSlides/_rels/notesSlide491.xml.rels><?xml version="1.0" encoding="UTF-8" standalone="yes"?>
<Relationships xmlns="http://schemas.openxmlformats.org/package/2006/relationships"><Relationship Id="rId2" Type="http://schemas.openxmlformats.org/officeDocument/2006/relationships/slide" Target="../slides/slide491.xml"/><Relationship Id="rId1" Type="http://schemas.openxmlformats.org/officeDocument/2006/relationships/notesMaster" Target="../notesMasters/notesMaster1.xml"/></Relationships>
</file>

<file path=ppt/notesSlides/_rels/notesSlide492.xml.rels><?xml version="1.0" encoding="UTF-8" standalone="yes"?>
<Relationships xmlns="http://schemas.openxmlformats.org/package/2006/relationships"><Relationship Id="rId2" Type="http://schemas.openxmlformats.org/officeDocument/2006/relationships/slide" Target="../slides/slide492.xml"/><Relationship Id="rId1" Type="http://schemas.openxmlformats.org/officeDocument/2006/relationships/notesMaster" Target="../notesMasters/notesMaster1.xml"/></Relationships>
</file>

<file path=ppt/notesSlides/_rels/notesSlide493.xml.rels><?xml version="1.0" encoding="UTF-8" standalone="yes"?>
<Relationships xmlns="http://schemas.openxmlformats.org/package/2006/relationships"><Relationship Id="rId2" Type="http://schemas.openxmlformats.org/officeDocument/2006/relationships/slide" Target="../slides/slide493.xml"/><Relationship Id="rId1" Type="http://schemas.openxmlformats.org/officeDocument/2006/relationships/notesMaster" Target="../notesMasters/notesMaster1.xml"/></Relationships>
</file>

<file path=ppt/notesSlides/_rels/notesSlide494.xml.rels><?xml version="1.0" encoding="UTF-8" standalone="yes"?>
<Relationships xmlns="http://schemas.openxmlformats.org/package/2006/relationships"><Relationship Id="rId2" Type="http://schemas.openxmlformats.org/officeDocument/2006/relationships/slide" Target="../slides/slide494.xml"/><Relationship Id="rId1" Type="http://schemas.openxmlformats.org/officeDocument/2006/relationships/notesMaster" Target="../notesMasters/notesMaster1.xml"/></Relationships>
</file>

<file path=ppt/notesSlides/_rels/notesSlide495.xml.rels><?xml version="1.0" encoding="UTF-8" standalone="yes"?>
<Relationships xmlns="http://schemas.openxmlformats.org/package/2006/relationships"><Relationship Id="rId2" Type="http://schemas.openxmlformats.org/officeDocument/2006/relationships/slide" Target="../slides/slide495.xml"/><Relationship Id="rId1" Type="http://schemas.openxmlformats.org/officeDocument/2006/relationships/notesMaster" Target="../notesMasters/notesMaster1.xml"/></Relationships>
</file>

<file path=ppt/notesSlides/_rels/notesSlide496.xml.rels><?xml version="1.0" encoding="UTF-8" standalone="yes"?>
<Relationships xmlns="http://schemas.openxmlformats.org/package/2006/relationships"><Relationship Id="rId2" Type="http://schemas.openxmlformats.org/officeDocument/2006/relationships/slide" Target="../slides/slide496.xml"/><Relationship Id="rId1" Type="http://schemas.openxmlformats.org/officeDocument/2006/relationships/notesMaster" Target="../notesMasters/notesMaster1.xml"/></Relationships>
</file>

<file path=ppt/notesSlides/_rels/notesSlide497.xml.rels><?xml version="1.0" encoding="UTF-8" standalone="yes"?>
<Relationships xmlns="http://schemas.openxmlformats.org/package/2006/relationships"><Relationship Id="rId2" Type="http://schemas.openxmlformats.org/officeDocument/2006/relationships/slide" Target="../slides/slide497.xml"/><Relationship Id="rId1" Type="http://schemas.openxmlformats.org/officeDocument/2006/relationships/notesMaster" Target="../notesMasters/notesMaster1.xml"/></Relationships>
</file>

<file path=ppt/notesSlides/_rels/notesSlide498.xml.rels><?xml version="1.0" encoding="UTF-8" standalone="yes"?>
<Relationships xmlns="http://schemas.openxmlformats.org/package/2006/relationships"><Relationship Id="rId2" Type="http://schemas.openxmlformats.org/officeDocument/2006/relationships/slide" Target="../slides/slide498.xml"/><Relationship Id="rId1" Type="http://schemas.openxmlformats.org/officeDocument/2006/relationships/notesMaster" Target="../notesMasters/notesMaster1.xml"/></Relationships>
</file>

<file path=ppt/notesSlides/_rels/notesSlide499.xml.rels><?xml version="1.0" encoding="UTF-8" standalone="yes"?>
<Relationships xmlns="http://schemas.openxmlformats.org/package/2006/relationships"><Relationship Id="rId2" Type="http://schemas.openxmlformats.org/officeDocument/2006/relationships/slide" Target="../slides/slide4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00.xml.rels><?xml version="1.0" encoding="UTF-8" standalone="yes"?>
<Relationships xmlns="http://schemas.openxmlformats.org/package/2006/relationships"><Relationship Id="rId2" Type="http://schemas.openxmlformats.org/officeDocument/2006/relationships/slide" Target="../slides/slide500.xml"/><Relationship Id="rId1" Type="http://schemas.openxmlformats.org/officeDocument/2006/relationships/notesMaster" Target="../notesMasters/notesMaster1.xml"/></Relationships>
</file>

<file path=ppt/notesSlides/_rels/notesSlide501.xml.rels><?xml version="1.0" encoding="UTF-8" standalone="yes"?>
<Relationships xmlns="http://schemas.openxmlformats.org/package/2006/relationships"><Relationship Id="rId2" Type="http://schemas.openxmlformats.org/officeDocument/2006/relationships/slide" Target="../slides/slide501.xml"/><Relationship Id="rId1" Type="http://schemas.openxmlformats.org/officeDocument/2006/relationships/notesMaster" Target="../notesMasters/notesMaster1.xml"/></Relationships>
</file>

<file path=ppt/notesSlides/_rels/notesSlide502.xml.rels><?xml version="1.0" encoding="UTF-8" standalone="yes"?>
<Relationships xmlns="http://schemas.openxmlformats.org/package/2006/relationships"><Relationship Id="rId2" Type="http://schemas.openxmlformats.org/officeDocument/2006/relationships/slide" Target="../slides/slide502.xml"/><Relationship Id="rId1" Type="http://schemas.openxmlformats.org/officeDocument/2006/relationships/notesMaster" Target="../notesMasters/notesMaster1.xml"/></Relationships>
</file>

<file path=ppt/notesSlides/_rels/notesSlide503.xml.rels><?xml version="1.0" encoding="UTF-8" standalone="yes"?>
<Relationships xmlns="http://schemas.openxmlformats.org/package/2006/relationships"><Relationship Id="rId2" Type="http://schemas.openxmlformats.org/officeDocument/2006/relationships/slide" Target="../slides/slide503.xml"/><Relationship Id="rId1" Type="http://schemas.openxmlformats.org/officeDocument/2006/relationships/notesMaster" Target="../notesMasters/notesMaster1.xml"/></Relationships>
</file>

<file path=ppt/notesSlides/_rels/notesSlide504.xml.rels><?xml version="1.0" encoding="UTF-8" standalone="yes"?>
<Relationships xmlns="http://schemas.openxmlformats.org/package/2006/relationships"><Relationship Id="rId2" Type="http://schemas.openxmlformats.org/officeDocument/2006/relationships/slide" Target="../slides/slide504.xml"/><Relationship Id="rId1" Type="http://schemas.openxmlformats.org/officeDocument/2006/relationships/notesMaster" Target="../notesMasters/notesMaster1.xml"/></Relationships>
</file>

<file path=ppt/notesSlides/_rels/notesSlide505.xml.rels><?xml version="1.0" encoding="UTF-8" standalone="yes"?>
<Relationships xmlns="http://schemas.openxmlformats.org/package/2006/relationships"><Relationship Id="rId2" Type="http://schemas.openxmlformats.org/officeDocument/2006/relationships/slide" Target="../slides/slide505.xml"/><Relationship Id="rId1" Type="http://schemas.openxmlformats.org/officeDocument/2006/relationships/notesMaster" Target="../notesMasters/notesMaster1.xml"/></Relationships>
</file>

<file path=ppt/notesSlides/_rels/notesSlide506.xml.rels><?xml version="1.0" encoding="UTF-8" standalone="yes"?>
<Relationships xmlns="http://schemas.openxmlformats.org/package/2006/relationships"><Relationship Id="rId2" Type="http://schemas.openxmlformats.org/officeDocument/2006/relationships/slide" Target="../slides/slide506.xml"/><Relationship Id="rId1" Type="http://schemas.openxmlformats.org/officeDocument/2006/relationships/notesMaster" Target="../notesMasters/notesMaster1.xml"/></Relationships>
</file>

<file path=ppt/notesSlides/_rels/notesSlide507.xml.rels><?xml version="1.0" encoding="UTF-8" standalone="yes"?>
<Relationships xmlns="http://schemas.openxmlformats.org/package/2006/relationships"><Relationship Id="rId2" Type="http://schemas.openxmlformats.org/officeDocument/2006/relationships/slide" Target="../slides/slide507.xml"/><Relationship Id="rId1" Type="http://schemas.openxmlformats.org/officeDocument/2006/relationships/notesMaster" Target="../notesMasters/notesMaster1.xml"/></Relationships>
</file>

<file path=ppt/notesSlides/_rels/notesSlide508.xml.rels><?xml version="1.0" encoding="UTF-8" standalone="yes"?>
<Relationships xmlns="http://schemas.openxmlformats.org/package/2006/relationships"><Relationship Id="rId2" Type="http://schemas.openxmlformats.org/officeDocument/2006/relationships/slide" Target="../slides/slide508.xml"/><Relationship Id="rId1" Type="http://schemas.openxmlformats.org/officeDocument/2006/relationships/notesMaster" Target="../notesMasters/notesMaster1.xml"/></Relationships>
</file>

<file path=ppt/notesSlides/_rels/notesSlide509.xml.rels><?xml version="1.0" encoding="UTF-8" standalone="yes"?>
<Relationships xmlns="http://schemas.openxmlformats.org/package/2006/relationships"><Relationship Id="rId2" Type="http://schemas.openxmlformats.org/officeDocument/2006/relationships/slide" Target="../slides/slide50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0.xml.rels><?xml version="1.0" encoding="UTF-8" standalone="yes"?>
<Relationships xmlns="http://schemas.openxmlformats.org/package/2006/relationships"><Relationship Id="rId2" Type="http://schemas.openxmlformats.org/officeDocument/2006/relationships/slide" Target="../slides/slide510.xml"/><Relationship Id="rId1" Type="http://schemas.openxmlformats.org/officeDocument/2006/relationships/notesMaster" Target="../notesMasters/notesMaster1.xml"/></Relationships>
</file>

<file path=ppt/notesSlides/_rels/notesSlide511.xml.rels><?xml version="1.0" encoding="UTF-8" standalone="yes"?>
<Relationships xmlns="http://schemas.openxmlformats.org/package/2006/relationships"><Relationship Id="rId2" Type="http://schemas.openxmlformats.org/officeDocument/2006/relationships/slide" Target="../slides/slide511.xml"/><Relationship Id="rId1" Type="http://schemas.openxmlformats.org/officeDocument/2006/relationships/notesMaster" Target="../notesMasters/notesMaster1.xml"/></Relationships>
</file>

<file path=ppt/notesSlides/_rels/notesSlide512.xml.rels><?xml version="1.0" encoding="UTF-8" standalone="yes"?>
<Relationships xmlns="http://schemas.openxmlformats.org/package/2006/relationships"><Relationship Id="rId2" Type="http://schemas.openxmlformats.org/officeDocument/2006/relationships/slide" Target="../slides/slide512.xml"/><Relationship Id="rId1" Type="http://schemas.openxmlformats.org/officeDocument/2006/relationships/notesMaster" Target="../notesMasters/notesMaster1.xml"/></Relationships>
</file>

<file path=ppt/notesSlides/_rels/notesSlide513.xml.rels><?xml version="1.0" encoding="UTF-8" standalone="yes"?>
<Relationships xmlns="http://schemas.openxmlformats.org/package/2006/relationships"><Relationship Id="rId2" Type="http://schemas.openxmlformats.org/officeDocument/2006/relationships/slide" Target="../slides/slide513.xml"/><Relationship Id="rId1" Type="http://schemas.openxmlformats.org/officeDocument/2006/relationships/notesMaster" Target="../notesMasters/notesMaster1.xml"/></Relationships>
</file>

<file path=ppt/notesSlides/_rels/notesSlide514.xml.rels><?xml version="1.0" encoding="UTF-8" standalone="yes"?>
<Relationships xmlns="http://schemas.openxmlformats.org/package/2006/relationships"><Relationship Id="rId2" Type="http://schemas.openxmlformats.org/officeDocument/2006/relationships/slide" Target="../slides/slide514.xml"/><Relationship Id="rId1" Type="http://schemas.openxmlformats.org/officeDocument/2006/relationships/notesMaster" Target="../notesMasters/notesMaster1.xml"/></Relationships>
</file>

<file path=ppt/notesSlides/_rels/notesSlide515.xml.rels><?xml version="1.0" encoding="UTF-8" standalone="yes"?>
<Relationships xmlns="http://schemas.openxmlformats.org/package/2006/relationships"><Relationship Id="rId2" Type="http://schemas.openxmlformats.org/officeDocument/2006/relationships/slide" Target="../slides/slide515.xml"/><Relationship Id="rId1" Type="http://schemas.openxmlformats.org/officeDocument/2006/relationships/notesMaster" Target="../notesMasters/notesMaster1.xml"/></Relationships>
</file>

<file path=ppt/notesSlides/_rels/notesSlide516.xml.rels><?xml version="1.0" encoding="UTF-8" standalone="yes"?>
<Relationships xmlns="http://schemas.openxmlformats.org/package/2006/relationships"><Relationship Id="rId2" Type="http://schemas.openxmlformats.org/officeDocument/2006/relationships/slide" Target="../slides/slide516.xml"/><Relationship Id="rId1" Type="http://schemas.openxmlformats.org/officeDocument/2006/relationships/notesMaster" Target="../notesMasters/notesMaster1.xml"/></Relationships>
</file>

<file path=ppt/notesSlides/_rels/notesSlide517.xml.rels><?xml version="1.0" encoding="UTF-8" standalone="yes"?>
<Relationships xmlns="http://schemas.openxmlformats.org/package/2006/relationships"><Relationship Id="rId2" Type="http://schemas.openxmlformats.org/officeDocument/2006/relationships/slide" Target="../slides/slide517.xml"/><Relationship Id="rId1" Type="http://schemas.openxmlformats.org/officeDocument/2006/relationships/notesMaster" Target="../notesMasters/notesMaster1.xml"/></Relationships>
</file>

<file path=ppt/notesSlides/_rels/notesSlide518.xml.rels><?xml version="1.0" encoding="UTF-8" standalone="yes"?>
<Relationships xmlns="http://schemas.openxmlformats.org/package/2006/relationships"><Relationship Id="rId2" Type="http://schemas.openxmlformats.org/officeDocument/2006/relationships/slide" Target="../slides/slide518.xml"/><Relationship Id="rId1" Type="http://schemas.openxmlformats.org/officeDocument/2006/relationships/notesMaster" Target="../notesMasters/notesMaster1.xml"/></Relationships>
</file>

<file path=ppt/notesSlides/_rels/notesSlide519.xml.rels><?xml version="1.0" encoding="UTF-8" standalone="yes"?>
<Relationships xmlns="http://schemas.openxmlformats.org/package/2006/relationships"><Relationship Id="rId2" Type="http://schemas.openxmlformats.org/officeDocument/2006/relationships/slide" Target="../slides/slide51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0.xml.rels><?xml version="1.0" encoding="UTF-8" standalone="yes"?>
<Relationships xmlns="http://schemas.openxmlformats.org/package/2006/relationships"><Relationship Id="rId2" Type="http://schemas.openxmlformats.org/officeDocument/2006/relationships/slide" Target="../slides/slide520.xml"/><Relationship Id="rId1" Type="http://schemas.openxmlformats.org/officeDocument/2006/relationships/notesMaster" Target="../notesMasters/notesMaster1.xml"/></Relationships>
</file>

<file path=ppt/notesSlides/_rels/notesSlide521.xml.rels><?xml version="1.0" encoding="UTF-8" standalone="yes"?>
<Relationships xmlns="http://schemas.openxmlformats.org/package/2006/relationships"><Relationship Id="rId2" Type="http://schemas.openxmlformats.org/officeDocument/2006/relationships/slide" Target="../slides/slide521.xml"/><Relationship Id="rId1" Type="http://schemas.openxmlformats.org/officeDocument/2006/relationships/notesMaster" Target="../notesMasters/notesMaster1.xml"/></Relationships>
</file>

<file path=ppt/notesSlides/_rels/notesSlide522.xml.rels><?xml version="1.0" encoding="UTF-8" standalone="yes"?>
<Relationships xmlns="http://schemas.openxmlformats.org/package/2006/relationships"><Relationship Id="rId2" Type="http://schemas.openxmlformats.org/officeDocument/2006/relationships/slide" Target="../slides/slide522.xml"/><Relationship Id="rId1" Type="http://schemas.openxmlformats.org/officeDocument/2006/relationships/notesMaster" Target="../notesMasters/notesMaster1.xml"/></Relationships>
</file>

<file path=ppt/notesSlides/_rels/notesSlide523.xml.rels><?xml version="1.0" encoding="UTF-8" standalone="yes"?>
<Relationships xmlns="http://schemas.openxmlformats.org/package/2006/relationships"><Relationship Id="rId2" Type="http://schemas.openxmlformats.org/officeDocument/2006/relationships/slide" Target="../slides/slide523.xml"/><Relationship Id="rId1" Type="http://schemas.openxmlformats.org/officeDocument/2006/relationships/notesMaster" Target="../notesMasters/notesMaster1.xml"/></Relationships>
</file>

<file path=ppt/notesSlides/_rels/notesSlide524.xml.rels><?xml version="1.0" encoding="UTF-8" standalone="yes"?>
<Relationships xmlns="http://schemas.openxmlformats.org/package/2006/relationships"><Relationship Id="rId2" Type="http://schemas.openxmlformats.org/officeDocument/2006/relationships/slide" Target="../slides/slide524.xml"/><Relationship Id="rId1" Type="http://schemas.openxmlformats.org/officeDocument/2006/relationships/notesMaster" Target="../notesMasters/notesMaster1.xml"/></Relationships>
</file>

<file path=ppt/notesSlides/_rels/notesSlide525.xml.rels><?xml version="1.0" encoding="UTF-8" standalone="yes"?>
<Relationships xmlns="http://schemas.openxmlformats.org/package/2006/relationships"><Relationship Id="rId2" Type="http://schemas.openxmlformats.org/officeDocument/2006/relationships/slide" Target="../slides/slide525.xml"/><Relationship Id="rId1" Type="http://schemas.openxmlformats.org/officeDocument/2006/relationships/notesMaster" Target="../notesMasters/notesMaster1.xml"/></Relationships>
</file>

<file path=ppt/notesSlides/_rels/notesSlide526.xml.rels><?xml version="1.0" encoding="UTF-8" standalone="yes"?>
<Relationships xmlns="http://schemas.openxmlformats.org/package/2006/relationships"><Relationship Id="rId2" Type="http://schemas.openxmlformats.org/officeDocument/2006/relationships/slide" Target="../slides/slide527.xml"/><Relationship Id="rId1" Type="http://schemas.openxmlformats.org/officeDocument/2006/relationships/notesMaster" Target="../notesMasters/notesMaster1.xml"/></Relationships>
</file>

<file path=ppt/notesSlides/_rels/notesSlide527.xml.rels><?xml version="1.0" encoding="UTF-8" standalone="yes"?>
<Relationships xmlns="http://schemas.openxmlformats.org/package/2006/relationships"><Relationship Id="rId2" Type="http://schemas.openxmlformats.org/officeDocument/2006/relationships/slide" Target="../slides/slide528.xml"/><Relationship Id="rId1" Type="http://schemas.openxmlformats.org/officeDocument/2006/relationships/notesMaster" Target="../notesMasters/notesMaster1.xml"/></Relationships>
</file>

<file path=ppt/notesSlides/_rels/notesSlide528.xml.rels><?xml version="1.0" encoding="UTF-8" standalone="yes"?>
<Relationships xmlns="http://schemas.openxmlformats.org/package/2006/relationships"><Relationship Id="rId2" Type="http://schemas.openxmlformats.org/officeDocument/2006/relationships/slide" Target="../slides/slide529.xml"/><Relationship Id="rId1" Type="http://schemas.openxmlformats.org/officeDocument/2006/relationships/notesMaster" Target="../notesMasters/notesMaster1.xml"/></Relationships>
</file>

<file path=ppt/notesSlides/_rels/notesSlide529.xml.rels><?xml version="1.0" encoding="UTF-8" standalone="yes"?>
<Relationships xmlns="http://schemas.openxmlformats.org/package/2006/relationships"><Relationship Id="rId2" Type="http://schemas.openxmlformats.org/officeDocument/2006/relationships/slide" Target="../slides/slide53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0.xml.rels><?xml version="1.0" encoding="UTF-8" standalone="yes"?>
<Relationships xmlns="http://schemas.openxmlformats.org/package/2006/relationships"><Relationship Id="rId2" Type="http://schemas.openxmlformats.org/officeDocument/2006/relationships/slide" Target="../slides/slide531.xml"/><Relationship Id="rId1" Type="http://schemas.openxmlformats.org/officeDocument/2006/relationships/notesMaster" Target="../notesMasters/notesMaster1.xml"/></Relationships>
</file>

<file path=ppt/notesSlides/_rels/notesSlide531.xml.rels><?xml version="1.0" encoding="UTF-8" standalone="yes"?>
<Relationships xmlns="http://schemas.openxmlformats.org/package/2006/relationships"><Relationship Id="rId2" Type="http://schemas.openxmlformats.org/officeDocument/2006/relationships/slide" Target="../slides/slide532.xml"/><Relationship Id="rId1" Type="http://schemas.openxmlformats.org/officeDocument/2006/relationships/notesMaster" Target="../notesMasters/notesMaster1.xml"/></Relationships>
</file>

<file path=ppt/notesSlides/_rels/notesSlide532.xml.rels><?xml version="1.0" encoding="UTF-8" standalone="yes"?>
<Relationships xmlns="http://schemas.openxmlformats.org/package/2006/relationships"><Relationship Id="rId2" Type="http://schemas.openxmlformats.org/officeDocument/2006/relationships/slide" Target="../slides/slide533.xml"/><Relationship Id="rId1" Type="http://schemas.openxmlformats.org/officeDocument/2006/relationships/notesMaster" Target="../notesMasters/notesMaster1.xml"/></Relationships>
</file>

<file path=ppt/notesSlides/_rels/notesSlide533.xml.rels><?xml version="1.0" encoding="UTF-8" standalone="yes"?>
<Relationships xmlns="http://schemas.openxmlformats.org/package/2006/relationships"><Relationship Id="rId2" Type="http://schemas.openxmlformats.org/officeDocument/2006/relationships/slide" Target="../slides/slide534.xml"/><Relationship Id="rId1" Type="http://schemas.openxmlformats.org/officeDocument/2006/relationships/notesMaster" Target="../notesMasters/notesMaster1.xml"/></Relationships>
</file>

<file path=ppt/notesSlides/_rels/notesSlide534.xml.rels><?xml version="1.0" encoding="UTF-8" standalone="yes"?>
<Relationships xmlns="http://schemas.openxmlformats.org/package/2006/relationships"><Relationship Id="rId2" Type="http://schemas.openxmlformats.org/officeDocument/2006/relationships/slide" Target="../slides/slide535.xml"/><Relationship Id="rId1" Type="http://schemas.openxmlformats.org/officeDocument/2006/relationships/notesMaster" Target="../notesMasters/notesMaster1.xml"/></Relationships>
</file>

<file path=ppt/notesSlides/_rels/notesSlide535.xml.rels><?xml version="1.0" encoding="UTF-8" standalone="yes"?>
<Relationships xmlns="http://schemas.openxmlformats.org/package/2006/relationships"><Relationship Id="rId2" Type="http://schemas.openxmlformats.org/officeDocument/2006/relationships/slide" Target="../slides/slide536.xml"/><Relationship Id="rId1" Type="http://schemas.openxmlformats.org/officeDocument/2006/relationships/notesMaster" Target="../notesMasters/notesMaster1.xml"/></Relationships>
</file>

<file path=ppt/notesSlides/_rels/notesSlide536.xml.rels><?xml version="1.0" encoding="UTF-8" standalone="yes"?>
<Relationships xmlns="http://schemas.openxmlformats.org/package/2006/relationships"><Relationship Id="rId2" Type="http://schemas.openxmlformats.org/officeDocument/2006/relationships/slide" Target="../slides/slide537.xml"/><Relationship Id="rId1" Type="http://schemas.openxmlformats.org/officeDocument/2006/relationships/notesMaster" Target="../notesMasters/notesMaster1.xml"/></Relationships>
</file>

<file path=ppt/notesSlides/_rels/notesSlide537.xml.rels><?xml version="1.0" encoding="UTF-8" standalone="yes"?>
<Relationships xmlns="http://schemas.openxmlformats.org/package/2006/relationships"><Relationship Id="rId2" Type="http://schemas.openxmlformats.org/officeDocument/2006/relationships/slide" Target="../slides/slide538.xml"/><Relationship Id="rId1" Type="http://schemas.openxmlformats.org/officeDocument/2006/relationships/notesMaster" Target="../notesMasters/notesMaster1.xml"/></Relationships>
</file>

<file path=ppt/notesSlides/_rels/notesSlide538.xml.rels><?xml version="1.0" encoding="UTF-8" standalone="yes"?>
<Relationships xmlns="http://schemas.openxmlformats.org/package/2006/relationships"><Relationship Id="rId2" Type="http://schemas.openxmlformats.org/officeDocument/2006/relationships/slide" Target="../slides/slide539.xml"/><Relationship Id="rId1" Type="http://schemas.openxmlformats.org/officeDocument/2006/relationships/notesMaster" Target="../notesMasters/notesMaster1.xml"/></Relationships>
</file>

<file path=ppt/notesSlides/_rels/notesSlide539.xml.rels><?xml version="1.0" encoding="UTF-8" standalone="yes"?>
<Relationships xmlns="http://schemas.openxmlformats.org/package/2006/relationships"><Relationship Id="rId2" Type="http://schemas.openxmlformats.org/officeDocument/2006/relationships/slide" Target="../slides/slide54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0.xml.rels><?xml version="1.0" encoding="UTF-8" standalone="yes"?>
<Relationships xmlns="http://schemas.openxmlformats.org/package/2006/relationships"><Relationship Id="rId2" Type="http://schemas.openxmlformats.org/officeDocument/2006/relationships/slide" Target="../slides/slide541.xml"/><Relationship Id="rId1" Type="http://schemas.openxmlformats.org/officeDocument/2006/relationships/notesMaster" Target="../notesMasters/notesMaster1.xml"/></Relationships>
</file>

<file path=ppt/notesSlides/_rels/notesSlide541.xml.rels><?xml version="1.0" encoding="UTF-8" standalone="yes"?>
<Relationships xmlns="http://schemas.openxmlformats.org/package/2006/relationships"><Relationship Id="rId2" Type="http://schemas.openxmlformats.org/officeDocument/2006/relationships/slide" Target="../slides/slide542.xml"/><Relationship Id="rId1" Type="http://schemas.openxmlformats.org/officeDocument/2006/relationships/notesMaster" Target="../notesMasters/notesMaster1.xml"/></Relationships>
</file>

<file path=ppt/notesSlides/_rels/notesSlide542.xml.rels><?xml version="1.0" encoding="UTF-8" standalone="yes"?>
<Relationships xmlns="http://schemas.openxmlformats.org/package/2006/relationships"><Relationship Id="rId2" Type="http://schemas.openxmlformats.org/officeDocument/2006/relationships/slide" Target="../slides/slide543.xml"/><Relationship Id="rId1" Type="http://schemas.openxmlformats.org/officeDocument/2006/relationships/notesMaster" Target="../notesMasters/notesMaster1.xml"/></Relationships>
</file>

<file path=ppt/notesSlides/_rels/notesSlide543.xml.rels><?xml version="1.0" encoding="UTF-8" standalone="yes"?>
<Relationships xmlns="http://schemas.openxmlformats.org/package/2006/relationships"><Relationship Id="rId2" Type="http://schemas.openxmlformats.org/officeDocument/2006/relationships/slide" Target="../slides/slide544.xml"/><Relationship Id="rId1" Type="http://schemas.openxmlformats.org/officeDocument/2006/relationships/notesMaster" Target="../notesMasters/notesMaster1.xml"/></Relationships>
</file>

<file path=ppt/notesSlides/_rels/notesSlide544.xml.rels><?xml version="1.0" encoding="UTF-8" standalone="yes"?>
<Relationships xmlns="http://schemas.openxmlformats.org/package/2006/relationships"><Relationship Id="rId2" Type="http://schemas.openxmlformats.org/officeDocument/2006/relationships/slide" Target="../slides/slide545.xml"/><Relationship Id="rId1" Type="http://schemas.openxmlformats.org/officeDocument/2006/relationships/notesMaster" Target="../notesMasters/notesMaster1.xml"/></Relationships>
</file>

<file path=ppt/notesSlides/_rels/notesSlide545.xml.rels><?xml version="1.0" encoding="UTF-8" standalone="yes"?>
<Relationships xmlns="http://schemas.openxmlformats.org/package/2006/relationships"><Relationship Id="rId2" Type="http://schemas.openxmlformats.org/officeDocument/2006/relationships/slide" Target="../slides/slide546.xml"/><Relationship Id="rId1" Type="http://schemas.openxmlformats.org/officeDocument/2006/relationships/notesMaster" Target="../notesMasters/notesMaster1.xml"/></Relationships>
</file>

<file path=ppt/notesSlides/_rels/notesSlide546.xml.rels><?xml version="1.0" encoding="UTF-8" standalone="yes"?>
<Relationships xmlns="http://schemas.openxmlformats.org/package/2006/relationships"><Relationship Id="rId2" Type="http://schemas.openxmlformats.org/officeDocument/2006/relationships/slide" Target="../slides/slide547.xml"/><Relationship Id="rId1" Type="http://schemas.openxmlformats.org/officeDocument/2006/relationships/notesMaster" Target="../notesMasters/notesMaster1.xml"/></Relationships>
</file>

<file path=ppt/notesSlides/_rels/notesSlide547.xml.rels><?xml version="1.0" encoding="UTF-8" standalone="yes"?>
<Relationships xmlns="http://schemas.openxmlformats.org/package/2006/relationships"><Relationship Id="rId2" Type="http://schemas.openxmlformats.org/officeDocument/2006/relationships/slide" Target="../slides/slide548.xml"/><Relationship Id="rId1" Type="http://schemas.openxmlformats.org/officeDocument/2006/relationships/notesMaster" Target="../notesMasters/notesMaster1.xml"/></Relationships>
</file>

<file path=ppt/notesSlides/_rels/notesSlide548.xml.rels><?xml version="1.0" encoding="UTF-8" standalone="yes"?>
<Relationships xmlns="http://schemas.openxmlformats.org/package/2006/relationships"><Relationship Id="rId2" Type="http://schemas.openxmlformats.org/officeDocument/2006/relationships/slide" Target="../slides/slide549.xml"/><Relationship Id="rId1" Type="http://schemas.openxmlformats.org/officeDocument/2006/relationships/notesMaster" Target="../notesMasters/notesMaster1.xml"/></Relationships>
</file>

<file path=ppt/notesSlides/_rels/notesSlide549.xml.rels><?xml version="1.0" encoding="UTF-8" standalone="yes"?>
<Relationships xmlns="http://schemas.openxmlformats.org/package/2006/relationships"><Relationship Id="rId2" Type="http://schemas.openxmlformats.org/officeDocument/2006/relationships/slide" Target="../slides/slide55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0.xml.rels><?xml version="1.0" encoding="UTF-8" standalone="yes"?>
<Relationships xmlns="http://schemas.openxmlformats.org/package/2006/relationships"><Relationship Id="rId2" Type="http://schemas.openxmlformats.org/officeDocument/2006/relationships/slide" Target="../slides/slide551.xml"/><Relationship Id="rId1" Type="http://schemas.openxmlformats.org/officeDocument/2006/relationships/notesMaster" Target="../notesMasters/notesMaster1.xml"/></Relationships>
</file>

<file path=ppt/notesSlides/_rels/notesSlide551.xml.rels><?xml version="1.0" encoding="UTF-8" standalone="yes"?>
<Relationships xmlns="http://schemas.openxmlformats.org/package/2006/relationships"><Relationship Id="rId2" Type="http://schemas.openxmlformats.org/officeDocument/2006/relationships/slide" Target="../slides/slide552.xml"/><Relationship Id="rId1" Type="http://schemas.openxmlformats.org/officeDocument/2006/relationships/notesMaster" Target="../notesMasters/notesMaster1.xml"/></Relationships>
</file>

<file path=ppt/notesSlides/_rels/notesSlide552.xml.rels><?xml version="1.0" encoding="UTF-8" standalone="yes"?>
<Relationships xmlns="http://schemas.openxmlformats.org/package/2006/relationships"><Relationship Id="rId2" Type="http://schemas.openxmlformats.org/officeDocument/2006/relationships/slide" Target="../slides/slide553.xml"/><Relationship Id="rId1" Type="http://schemas.openxmlformats.org/officeDocument/2006/relationships/notesMaster" Target="../notesMasters/notesMaster1.xml"/></Relationships>
</file>

<file path=ppt/notesSlides/_rels/notesSlide553.xml.rels><?xml version="1.0" encoding="UTF-8" standalone="yes"?>
<Relationships xmlns="http://schemas.openxmlformats.org/package/2006/relationships"><Relationship Id="rId2" Type="http://schemas.openxmlformats.org/officeDocument/2006/relationships/slide" Target="../slides/slide554.xml"/><Relationship Id="rId1" Type="http://schemas.openxmlformats.org/officeDocument/2006/relationships/notesMaster" Target="../notesMasters/notesMaster1.xml"/></Relationships>
</file>

<file path=ppt/notesSlides/_rels/notesSlide554.xml.rels><?xml version="1.0" encoding="UTF-8" standalone="yes"?>
<Relationships xmlns="http://schemas.openxmlformats.org/package/2006/relationships"><Relationship Id="rId2" Type="http://schemas.openxmlformats.org/officeDocument/2006/relationships/slide" Target="../slides/slide555.xml"/><Relationship Id="rId1" Type="http://schemas.openxmlformats.org/officeDocument/2006/relationships/notesMaster" Target="../notesMasters/notesMaster1.xml"/></Relationships>
</file>

<file path=ppt/notesSlides/_rels/notesSlide555.xml.rels><?xml version="1.0" encoding="UTF-8" standalone="yes"?>
<Relationships xmlns="http://schemas.openxmlformats.org/package/2006/relationships"><Relationship Id="rId2" Type="http://schemas.openxmlformats.org/officeDocument/2006/relationships/slide" Target="../slides/slide556.xml"/><Relationship Id="rId1" Type="http://schemas.openxmlformats.org/officeDocument/2006/relationships/notesMaster" Target="../notesMasters/notesMaster1.xml"/></Relationships>
</file>

<file path=ppt/notesSlides/_rels/notesSlide556.xml.rels><?xml version="1.0" encoding="UTF-8" standalone="yes"?>
<Relationships xmlns="http://schemas.openxmlformats.org/package/2006/relationships"><Relationship Id="rId2" Type="http://schemas.openxmlformats.org/officeDocument/2006/relationships/slide" Target="../slides/slide557.xml"/><Relationship Id="rId1" Type="http://schemas.openxmlformats.org/officeDocument/2006/relationships/notesMaster" Target="../notesMasters/notesMaster1.xml"/></Relationships>
</file>

<file path=ppt/notesSlides/_rels/notesSlide557.xml.rels><?xml version="1.0" encoding="UTF-8" standalone="yes"?>
<Relationships xmlns="http://schemas.openxmlformats.org/package/2006/relationships"><Relationship Id="rId2" Type="http://schemas.openxmlformats.org/officeDocument/2006/relationships/slide" Target="../slides/slide558.xml"/><Relationship Id="rId1" Type="http://schemas.openxmlformats.org/officeDocument/2006/relationships/notesMaster" Target="../notesMasters/notesMaster1.xml"/></Relationships>
</file>

<file path=ppt/notesSlides/_rels/notesSlide558.xml.rels><?xml version="1.0" encoding="UTF-8" standalone="yes"?>
<Relationships xmlns="http://schemas.openxmlformats.org/package/2006/relationships"><Relationship Id="rId2" Type="http://schemas.openxmlformats.org/officeDocument/2006/relationships/slide" Target="../slides/slide559.xml"/><Relationship Id="rId1" Type="http://schemas.openxmlformats.org/officeDocument/2006/relationships/notesMaster" Target="../notesMasters/notesMaster1.xml"/></Relationships>
</file>

<file path=ppt/notesSlides/_rels/notesSlide559.xml.rels><?xml version="1.0" encoding="UTF-8" standalone="yes"?>
<Relationships xmlns="http://schemas.openxmlformats.org/package/2006/relationships"><Relationship Id="rId2" Type="http://schemas.openxmlformats.org/officeDocument/2006/relationships/slide" Target="../slides/slide5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0.xml.rels><?xml version="1.0" encoding="UTF-8" standalone="yes"?>
<Relationships xmlns="http://schemas.openxmlformats.org/package/2006/relationships"><Relationship Id="rId2" Type="http://schemas.openxmlformats.org/officeDocument/2006/relationships/slide" Target="../slides/slide561.xml"/><Relationship Id="rId1" Type="http://schemas.openxmlformats.org/officeDocument/2006/relationships/notesMaster" Target="../notesMasters/notesMaster1.xml"/></Relationships>
</file>

<file path=ppt/notesSlides/_rels/notesSlide561.xml.rels><?xml version="1.0" encoding="UTF-8" standalone="yes"?>
<Relationships xmlns="http://schemas.openxmlformats.org/package/2006/relationships"><Relationship Id="rId2" Type="http://schemas.openxmlformats.org/officeDocument/2006/relationships/slide" Target="../slides/slide562.xml"/><Relationship Id="rId1" Type="http://schemas.openxmlformats.org/officeDocument/2006/relationships/notesMaster" Target="../notesMasters/notesMaster1.xml"/></Relationships>
</file>

<file path=ppt/notesSlides/_rels/notesSlide562.xml.rels><?xml version="1.0" encoding="UTF-8" standalone="yes"?>
<Relationships xmlns="http://schemas.openxmlformats.org/package/2006/relationships"><Relationship Id="rId2" Type="http://schemas.openxmlformats.org/officeDocument/2006/relationships/slide" Target="../slides/slide563.xml"/><Relationship Id="rId1" Type="http://schemas.openxmlformats.org/officeDocument/2006/relationships/notesMaster" Target="../notesMasters/notesMaster1.xml"/></Relationships>
</file>

<file path=ppt/notesSlides/_rels/notesSlide563.xml.rels><?xml version="1.0" encoding="UTF-8" standalone="yes"?>
<Relationships xmlns="http://schemas.openxmlformats.org/package/2006/relationships"><Relationship Id="rId2" Type="http://schemas.openxmlformats.org/officeDocument/2006/relationships/slide" Target="../slides/slide564.xml"/><Relationship Id="rId1" Type="http://schemas.openxmlformats.org/officeDocument/2006/relationships/notesMaster" Target="../notesMasters/notesMaster1.xml"/></Relationships>
</file>

<file path=ppt/notesSlides/_rels/notesSlide564.xml.rels><?xml version="1.0" encoding="UTF-8" standalone="yes"?>
<Relationships xmlns="http://schemas.openxmlformats.org/package/2006/relationships"><Relationship Id="rId2" Type="http://schemas.openxmlformats.org/officeDocument/2006/relationships/slide" Target="../slides/slide565.xml"/><Relationship Id="rId1" Type="http://schemas.openxmlformats.org/officeDocument/2006/relationships/notesMaster" Target="../notesMasters/notesMaster1.xml"/></Relationships>
</file>

<file path=ppt/notesSlides/_rels/notesSlide565.xml.rels><?xml version="1.0" encoding="UTF-8" standalone="yes"?>
<Relationships xmlns="http://schemas.openxmlformats.org/package/2006/relationships"><Relationship Id="rId2" Type="http://schemas.openxmlformats.org/officeDocument/2006/relationships/slide" Target="../slides/slide566.xml"/><Relationship Id="rId1" Type="http://schemas.openxmlformats.org/officeDocument/2006/relationships/notesMaster" Target="../notesMasters/notesMaster1.xml"/></Relationships>
</file>

<file path=ppt/notesSlides/_rels/notesSlide566.xml.rels><?xml version="1.0" encoding="UTF-8" standalone="yes"?>
<Relationships xmlns="http://schemas.openxmlformats.org/package/2006/relationships"><Relationship Id="rId2" Type="http://schemas.openxmlformats.org/officeDocument/2006/relationships/slide" Target="../slides/slide567.xml"/><Relationship Id="rId1" Type="http://schemas.openxmlformats.org/officeDocument/2006/relationships/notesMaster" Target="../notesMasters/notesMaster1.xml"/></Relationships>
</file>

<file path=ppt/notesSlides/_rels/notesSlide567.xml.rels><?xml version="1.0" encoding="UTF-8" standalone="yes"?>
<Relationships xmlns="http://schemas.openxmlformats.org/package/2006/relationships"><Relationship Id="rId2" Type="http://schemas.openxmlformats.org/officeDocument/2006/relationships/slide" Target="../slides/slide568.xml"/><Relationship Id="rId1" Type="http://schemas.openxmlformats.org/officeDocument/2006/relationships/notesMaster" Target="../notesMasters/notesMaster1.xml"/></Relationships>
</file>

<file path=ppt/notesSlides/_rels/notesSlide568.xml.rels><?xml version="1.0" encoding="UTF-8" standalone="yes"?>
<Relationships xmlns="http://schemas.openxmlformats.org/package/2006/relationships"><Relationship Id="rId2" Type="http://schemas.openxmlformats.org/officeDocument/2006/relationships/slide" Target="../slides/slide569.xml"/><Relationship Id="rId1" Type="http://schemas.openxmlformats.org/officeDocument/2006/relationships/notesMaster" Target="../notesMasters/notesMaster1.xml"/></Relationships>
</file>

<file path=ppt/notesSlides/_rels/notesSlide569.xml.rels><?xml version="1.0" encoding="UTF-8" standalone="yes"?>
<Relationships xmlns="http://schemas.openxmlformats.org/package/2006/relationships"><Relationship Id="rId2" Type="http://schemas.openxmlformats.org/officeDocument/2006/relationships/slide" Target="../slides/slide5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0.xml.rels><?xml version="1.0" encoding="UTF-8" standalone="yes"?>
<Relationships xmlns="http://schemas.openxmlformats.org/package/2006/relationships"><Relationship Id="rId2" Type="http://schemas.openxmlformats.org/officeDocument/2006/relationships/slide" Target="../slides/slide571.xml"/><Relationship Id="rId1" Type="http://schemas.openxmlformats.org/officeDocument/2006/relationships/notesMaster" Target="../notesMasters/notesMaster1.xml"/></Relationships>
</file>

<file path=ppt/notesSlides/_rels/notesSlide571.xml.rels><?xml version="1.0" encoding="UTF-8" standalone="yes"?>
<Relationships xmlns="http://schemas.openxmlformats.org/package/2006/relationships"><Relationship Id="rId2" Type="http://schemas.openxmlformats.org/officeDocument/2006/relationships/slide" Target="../slides/slide572.xml"/><Relationship Id="rId1" Type="http://schemas.openxmlformats.org/officeDocument/2006/relationships/notesMaster" Target="../notesMasters/notesMaster1.xml"/></Relationships>
</file>

<file path=ppt/notesSlides/_rels/notesSlide572.xml.rels><?xml version="1.0" encoding="UTF-8" standalone="yes"?>
<Relationships xmlns="http://schemas.openxmlformats.org/package/2006/relationships"><Relationship Id="rId2" Type="http://schemas.openxmlformats.org/officeDocument/2006/relationships/slide" Target="../slides/slide573.xml"/><Relationship Id="rId1" Type="http://schemas.openxmlformats.org/officeDocument/2006/relationships/notesMaster" Target="../notesMasters/notesMaster1.xml"/></Relationships>
</file>

<file path=ppt/notesSlides/_rels/notesSlide573.xml.rels><?xml version="1.0" encoding="UTF-8" standalone="yes"?>
<Relationships xmlns="http://schemas.openxmlformats.org/package/2006/relationships"><Relationship Id="rId2" Type="http://schemas.openxmlformats.org/officeDocument/2006/relationships/slide" Target="../slides/slide574.xml"/><Relationship Id="rId1" Type="http://schemas.openxmlformats.org/officeDocument/2006/relationships/notesMaster" Target="../notesMasters/notesMaster1.xml"/></Relationships>
</file>

<file path=ppt/notesSlides/_rels/notesSlide574.xml.rels><?xml version="1.0" encoding="UTF-8" standalone="yes"?>
<Relationships xmlns="http://schemas.openxmlformats.org/package/2006/relationships"><Relationship Id="rId2" Type="http://schemas.openxmlformats.org/officeDocument/2006/relationships/slide" Target="../slides/slide575.xml"/><Relationship Id="rId1" Type="http://schemas.openxmlformats.org/officeDocument/2006/relationships/notesMaster" Target="../notesMasters/notesMaster1.xml"/></Relationships>
</file>

<file path=ppt/notesSlides/_rels/notesSlide575.xml.rels><?xml version="1.0" encoding="UTF-8" standalone="yes"?>
<Relationships xmlns="http://schemas.openxmlformats.org/package/2006/relationships"><Relationship Id="rId2" Type="http://schemas.openxmlformats.org/officeDocument/2006/relationships/slide" Target="../slides/slide576.xml"/><Relationship Id="rId1" Type="http://schemas.openxmlformats.org/officeDocument/2006/relationships/notesMaster" Target="../notesMasters/notesMaster1.xml"/></Relationships>
</file>

<file path=ppt/notesSlides/_rels/notesSlide576.xml.rels><?xml version="1.0" encoding="UTF-8" standalone="yes"?>
<Relationships xmlns="http://schemas.openxmlformats.org/package/2006/relationships"><Relationship Id="rId2" Type="http://schemas.openxmlformats.org/officeDocument/2006/relationships/slide" Target="../slides/slide577.xml"/><Relationship Id="rId1" Type="http://schemas.openxmlformats.org/officeDocument/2006/relationships/notesMaster" Target="../notesMasters/notesMaster1.xml"/></Relationships>
</file>

<file path=ppt/notesSlides/_rels/notesSlide577.xml.rels><?xml version="1.0" encoding="UTF-8" standalone="yes"?>
<Relationships xmlns="http://schemas.openxmlformats.org/package/2006/relationships"><Relationship Id="rId2" Type="http://schemas.openxmlformats.org/officeDocument/2006/relationships/slide" Target="../slides/slide578.xml"/><Relationship Id="rId1" Type="http://schemas.openxmlformats.org/officeDocument/2006/relationships/notesMaster" Target="../notesMasters/notesMaster1.xml"/></Relationships>
</file>

<file path=ppt/notesSlides/_rels/notesSlide578.xml.rels><?xml version="1.0" encoding="UTF-8" standalone="yes"?>
<Relationships xmlns="http://schemas.openxmlformats.org/package/2006/relationships"><Relationship Id="rId2" Type="http://schemas.openxmlformats.org/officeDocument/2006/relationships/slide" Target="../slides/slide579.xml"/><Relationship Id="rId1" Type="http://schemas.openxmlformats.org/officeDocument/2006/relationships/notesMaster" Target="../notesMasters/notesMaster1.xml"/></Relationships>
</file>

<file path=ppt/notesSlides/_rels/notesSlide579.xml.rels><?xml version="1.0" encoding="UTF-8" standalone="yes"?>
<Relationships xmlns="http://schemas.openxmlformats.org/package/2006/relationships"><Relationship Id="rId2" Type="http://schemas.openxmlformats.org/officeDocument/2006/relationships/slide" Target="../slides/slide5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0.xml.rels><?xml version="1.0" encoding="UTF-8" standalone="yes"?>
<Relationships xmlns="http://schemas.openxmlformats.org/package/2006/relationships"><Relationship Id="rId2" Type="http://schemas.openxmlformats.org/officeDocument/2006/relationships/slide" Target="../slides/slide581.xml"/><Relationship Id="rId1" Type="http://schemas.openxmlformats.org/officeDocument/2006/relationships/notesMaster" Target="../notesMasters/notesMaster1.xml"/></Relationships>
</file>

<file path=ppt/notesSlides/_rels/notesSlide581.xml.rels><?xml version="1.0" encoding="UTF-8" standalone="yes"?>
<Relationships xmlns="http://schemas.openxmlformats.org/package/2006/relationships"><Relationship Id="rId2" Type="http://schemas.openxmlformats.org/officeDocument/2006/relationships/slide" Target="../slides/slide582.xml"/><Relationship Id="rId1" Type="http://schemas.openxmlformats.org/officeDocument/2006/relationships/notesMaster" Target="../notesMasters/notesMaster1.xml"/></Relationships>
</file>

<file path=ppt/notesSlides/_rels/notesSlide582.xml.rels><?xml version="1.0" encoding="UTF-8" standalone="yes"?>
<Relationships xmlns="http://schemas.openxmlformats.org/package/2006/relationships"><Relationship Id="rId2" Type="http://schemas.openxmlformats.org/officeDocument/2006/relationships/slide" Target="../slides/slide583.xml"/><Relationship Id="rId1" Type="http://schemas.openxmlformats.org/officeDocument/2006/relationships/notesMaster" Target="../notesMasters/notesMaster1.xml"/></Relationships>
</file>

<file path=ppt/notesSlides/_rels/notesSlide583.xml.rels><?xml version="1.0" encoding="UTF-8" standalone="yes"?>
<Relationships xmlns="http://schemas.openxmlformats.org/package/2006/relationships"><Relationship Id="rId2" Type="http://schemas.openxmlformats.org/officeDocument/2006/relationships/slide" Target="../slides/slide584.xml"/><Relationship Id="rId1" Type="http://schemas.openxmlformats.org/officeDocument/2006/relationships/notesMaster" Target="../notesMasters/notesMaster1.xml"/></Relationships>
</file>

<file path=ppt/notesSlides/_rels/notesSlide584.xml.rels><?xml version="1.0" encoding="UTF-8" standalone="yes"?>
<Relationships xmlns="http://schemas.openxmlformats.org/package/2006/relationships"><Relationship Id="rId2" Type="http://schemas.openxmlformats.org/officeDocument/2006/relationships/slide" Target="../slides/slide585.xml"/><Relationship Id="rId1" Type="http://schemas.openxmlformats.org/officeDocument/2006/relationships/notesMaster" Target="../notesMasters/notesMaster1.xml"/></Relationships>
</file>

<file path=ppt/notesSlides/_rels/notesSlide585.xml.rels><?xml version="1.0" encoding="UTF-8" standalone="yes"?>
<Relationships xmlns="http://schemas.openxmlformats.org/package/2006/relationships"><Relationship Id="rId2" Type="http://schemas.openxmlformats.org/officeDocument/2006/relationships/slide" Target="../slides/slide586.xml"/><Relationship Id="rId1" Type="http://schemas.openxmlformats.org/officeDocument/2006/relationships/notesMaster" Target="../notesMasters/notesMaster1.xml"/></Relationships>
</file>

<file path=ppt/notesSlides/_rels/notesSlide586.xml.rels><?xml version="1.0" encoding="UTF-8" standalone="yes"?>
<Relationships xmlns="http://schemas.openxmlformats.org/package/2006/relationships"><Relationship Id="rId2" Type="http://schemas.openxmlformats.org/officeDocument/2006/relationships/slide" Target="../slides/slide587.xml"/><Relationship Id="rId1" Type="http://schemas.openxmlformats.org/officeDocument/2006/relationships/notesMaster" Target="../notesMasters/notesMaster1.xml"/></Relationships>
</file>

<file path=ppt/notesSlides/_rels/notesSlide587.xml.rels><?xml version="1.0" encoding="UTF-8" standalone="yes"?>
<Relationships xmlns="http://schemas.openxmlformats.org/package/2006/relationships"><Relationship Id="rId2" Type="http://schemas.openxmlformats.org/officeDocument/2006/relationships/slide" Target="../slides/slide588.xml"/><Relationship Id="rId1" Type="http://schemas.openxmlformats.org/officeDocument/2006/relationships/notesMaster" Target="../notesMasters/notesMaster1.xml"/></Relationships>
</file>

<file path=ppt/notesSlides/_rels/notesSlide588.xml.rels><?xml version="1.0" encoding="UTF-8" standalone="yes"?>
<Relationships xmlns="http://schemas.openxmlformats.org/package/2006/relationships"><Relationship Id="rId2" Type="http://schemas.openxmlformats.org/officeDocument/2006/relationships/slide" Target="../slides/slide589.xml"/><Relationship Id="rId1" Type="http://schemas.openxmlformats.org/officeDocument/2006/relationships/notesMaster" Target="../notesMasters/notesMaster1.xml"/></Relationships>
</file>

<file path=ppt/notesSlides/_rels/notesSlide589.xml.rels><?xml version="1.0" encoding="UTF-8" standalone="yes"?>
<Relationships xmlns="http://schemas.openxmlformats.org/package/2006/relationships"><Relationship Id="rId2" Type="http://schemas.openxmlformats.org/officeDocument/2006/relationships/slide" Target="../slides/slide59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0.xml.rels><?xml version="1.0" encoding="UTF-8" standalone="yes"?>
<Relationships xmlns="http://schemas.openxmlformats.org/package/2006/relationships"><Relationship Id="rId2" Type="http://schemas.openxmlformats.org/officeDocument/2006/relationships/slide" Target="../slides/slide591.xml"/><Relationship Id="rId1" Type="http://schemas.openxmlformats.org/officeDocument/2006/relationships/notesMaster" Target="../notesMasters/notesMaster1.xml"/></Relationships>
</file>

<file path=ppt/notesSlides/_rels/notesSlide591.xml.rels><?xml version="1.0" encoding="UTF-8" standalone="yes"?>
<Relationships xmlns="http://schemas.openxmlformats.org/package/2006/relationships"><Relationship Id="rId2" Type="http://schemas.openxmlformats.org/officeDocument/2006/relationships/slide" Target="../slides/slide592.xml"/><Relationship Id="rId1" Type="http://schemas.openxmlformats.org/officeDocument/2006/relationships/notesMaster" Target="../notesMasters/notesMaster1.xml"/></Relationships>
</file>

<file path=ppt/notesSlides/_rels/notesSlide592.xml.rels><?xml version="1.0" encoding="UTF-8" standalone="yes"?>
<Relationships xmlns="http://schemas.openxmlformats.org/package/2006/relationships"><Relationship Id="rId2" Type="http://schemas.openxmlformats.org/officeDocument/2006/relationships/slide" Target="../slides/slide593.xml"/><Relationship Id="rId1" Type="http://schemas.openxmlformats.org/officeDocument/2006/relationships/notesMaster" Target="../notesMasters/notesMaster1.xml"/></Relationships>
</file>

<file path=ppt/notesSlides/_rels/notesSlide593.xml.rels><?xml version="1.0" encoding="UTF-8" standalone="yes"?>
<Relationships xmlns="http://schemas.openxmlformats.org/package/2006/relationships"><Relationship Id="rId2" Type="http://schemas.openxmlformats.org/officeDocument/2006/relationships/slide" Target="../slides/slide594.xml"/><Relationship Id="rId1" Type="http://schemas.openxmlformats.org/officeDocument/2006/relationships/notesMaster" Target="../notesMasters/notesMaster1.xml"/></Relationships>
</file>

<file path=ppt/notesSlides/_rels/notesSlide594.xml.rels><?xml version="1.0" encoding="UTF-8" standalone="yes"?>
<Relationships xmlns="http://schemas.openxmlformats.org/package/2006/relationships"><Relationship Id="rId2" Type="http://schemas.openxmlformats.org/officeDocument/2006/relationships/slide" Target="../slides/slide595.xml"/><Relationship Id="rId1" Type="http://schemas.openxmlformats.org/officeDocument/2006/relationships/notesMaster" Target="../notesMasters/notesMaster1.xml"/></Relationships>
</file>

<file path=ppt/notesSlides/_rels/notesSlide595.xml.rels><?xml version="1.0" encoding="UTF-8" standalone="yes"?>
<Relationships xmlns="http://schemas.openxmlformats.org/package/2006/relationships"><Relationship Id="rId2" Type="http://schemas.openxmlformats.org/officeDocument/2006/relationships/slide" Target="../slides/slide596.xml"/><Relationship Id="rId1" Type="http://schemas.openxmlformats.org/officeDocument/2006/relationships/notesMaster" Target="../notesMasters/notesMaster1.xml"/></Relationships>
</file>

<file path=ppt/notesSlides/_rels/notesSlide596.xml.rels><?xml version="1.0" encoding="UTF-8" standalone="yes"?>
<Relationships xmlns="http://schemas.openxmlformats.org/package/2006/relationships"><Relationship Id="rId2" Type="http://schemas.openxmlformats.org/officeDocument/2006/relationships/slide" Target="../slides/slide597.xml"/><Relationship Id="rId1" Type="http://schemas.openxmlformats.org/officeDocument/2006/relationships/notesMaster" Target="../notesMasters/notesMaster1.xml"/></Relationships>
</file>

<file path=ppt/notesSlides/_rels/notesSlide597.xml.rels><?xml version="1.0" encoding="UTF-8" standalone="yes"?>
<Relationships xmlns="http://schemas.openxmlformats.org/package/2006/relationships"><Relationship Id="rId2" Type="http://schemas.openxmlformats.org/officeDocument/2006/relationships/slide" Target="../slides/slide598.xml"/><Relationship Id="rId1" Type="http://schemas.openxmlformats.org/officeDocument/2006/relationships/notesMaster" Target="../notesMasters/notesMaster1.xml"/></Relationships>
</file>

<file path=ppt/notesSlides/_rels/notesSlide598.xml.rels><?xml version="1.0" encoding="UTF-8" standalone="yes"?>
<Relationships xmlns="http://schemas.openxmlformats.org/package/2006/relationships"><Relationship Id="rId2" Type="http://schemas.openxmlformats.org/officeDocument/2006/relationships/slide" Target="../slides/slide599.xml"/><Relationship Id="rId1" Type="http://schemas.openxmlformats.org/officeDocument/2006/relationships/notesMaster" Target="../notesMasters/notesMaster1.xml"/></Relationships>
</file>

<file path=ppt/notesSlides/_rels/notesSlide599.xml.rels><?xml version="1.0" encoding="UTF-8" standalone="yes"?>
<Relationships xmlns="http://schemas.openxmlformats.org/package/2006/relationships"><Relationship Id="rId2" Type="http://schemas.openxmlformats.org/officeDocument/2006/relationships/slide" Target="../slides/slide60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00.xml.rels><?xml version="1.0" encoding="UTF-8" standalone="yes"?>
<Relationships xmlns="http://schemas.openxmlformats.org/package/2006/relationships"><Relationship Id="rId2" Type="http://schemas.openxmlformats.org/officeDocument/2006/relationships/slide" Target="../slides/slide601.xml"/><Relationship Id="rId1" Type="http://schemas.openxmlformats.org/officeDocument/2006/relationships/notesMaster" Target="../notesMasters/notesMaster1.xml"/></Relationships>
</file>

<file path=ppt/notesSlides/_rels/notesSlide601.xml.rels><?xml version="1.0" encoding="UTF-8" standalone="yes"?>
<Relationships xmlns="http://schemas.openxmlformats.org/package/2006/relationships"><Relationship Id="rId2" Type="http://schemas.openxmlformats.org/officeDocument/2006/relationships/slide" Target="../slides/slide602.xml"/><Relationship Id="rId1" Type="http://schemas.openxmlformats.org/officeDocument/2006/relationships/notesMaster" Target="../notesMasters/notesMaster1.xml"/></Relationships>
</file>

<file path=ppt/notesSlides/_rels/notesSlide602.xml.rels><?xml version="1.0" encoding="UTF-8" standalone="yes"?>
<Relationships xmlns="http://schemas.openxmlformats.org/package/2006/relationships"><Relationship Id="rId2" Type="http://schemas.openxmlformats.org/officeDocument/2006/relationships/slide" Target="../slides/slide603.xml"/><Relationship Id="rId1" Type="http://schemas.openxmlformats.org/officeDocument/2006/relationships/notesMaster" Target="../notesMasters/notesMaster1.xml"/></Relationships>
</file>

<file path=ppt/notesSlides/_rels/notesSlide603.xml.rels><?xml version="1.0" encoding="UTF-8" standalone="yes"?>
<Relationships xmlns="http://schemas.openxmlformats.org/package/2006/relationships"><Relationship Id="rId2" Type="http://schemas.openxmlformats.org/officeDocument/2006/relationships/slide" Target="../slides/slide604.xml"/><Relationship Id="rId1" Type="http://schemas.openxmlformats.org/officeDocument/2006/relationships/notesMaster" Target="../notesMasters/notesMaster1.xml"/></Relationships>
</file>

<file path=ppt/notesSlides/_rels/notesSlide604.xml.rels><?xml version="1.0" encoding="UTF-8" standalone="yes"?>
<Relationships xmlns="http://schemas.openxmlformats.org/package/2006/relationships"><Relationship Id="rId2" Type="http://schemas.openxmlformats.org/officeDocument/2006/relationships/slide" Target="../slides/slide605.xml"/><Relationship Id="rId1" Type="http://schemas.openxmlformats.org/officeDocument/2006/relationships/notesMaster" Target="../notesMasters/notesMaster1.xml"/></Relationships>
</file>

<file path=ppt/notesSlides/_rels/notesSlide605.xml.rels><?xml version="1.0" encoding="UTF-8" standalone="yes"?>
<Relationships xmlns="http://schemas.openxmlformats.org/package/2006/relationships"><Relationship Id="rId2" Type="http://schemas.openxmlformats.org/officeDocument/2006/relationships/slide" Target="../slides/slide606.xml"/><Relationship Id="rId1" Type="http://schemas.openxmlformats.org/officeDocument/2006/relationships/notesMaster" Target="../notesMasters/notesMaster1.xml"/></Relationships>
</file>

<file path=ppt/notesSlides/_rels/notesSlide606.xml.rels><?xml version="1.0" encoding="UTF-8" standalone="yes"?>
<Relationships xmlns="http://schemas.openxmlformats.org/package/2006/relationships"><Relationship Id="rId2" Type="http://schemas.openxmlformats.org/officeDocument/2006/relationships/slide" Target="../slides/slide607.xml"/><Relationship Id="rId1" Type="http://schemas.openxmlformats.org/officeDocument/2006/relationships/notesMaster" Target="../notesMasters/notesMaster1.xml"/></Relationships>
</file>

<file path=ppt/notesSlides/_rels/notesSlide607.xml.rels><?xml version="1.0" encoding="UTF-8" standalone="yes"?>
<Relationships xmlns="http://schemas.openxmlformats.org/package/2006/relationships"><Relationship Id="rId2" Type="http://schemas.openxmlformats.org/officeDocument/2006/relationships/slide" Target="../slides/slide608.xml"/><Relationship Id="rId1" Type="http://schemas.openxmlformats.org/officeDocument/2006/relationships/notesMaster" Target="../notesMasters/notesMaster1.xml"/></Relationships>
</file>

<file path=ppt/notesSlides/_rels/notesSlide608.xml.rels><?xml version="1.0" encoding="UTF-8" standalone="yes"?>
<Relationships xmlns="http://schemas.openxmlformats.org/package/2006/relationships"><Relationship Id="rId2" Type="http://schemas.openxmlformats.org/officeDocument/2006/relationships/slide" Target="../slides/slide609.xml"/><Relationship Id="rId1" Type="http://schemas.openxmlformats.org/officeDocument/2006/relationships/notesMaster" Target="../notesMasters/notesMaster1.xml"/></Relationships>
</file>

<file path=ppt/notesSlides/_rels/notesSlide609.xml.rels><?xml version="1.0" encoding="UTF-8" standalone="yes"?>
<Relationships xmlns="http://schemas.openxmlformats.org/package/2006/relationships"><Relationship Id="rId2" Type="http://schemas.openxmlformats.org/officeDocument/2006/relationships/slide" Target="../slides/slide61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0.xml.rels><?xml version="1.0" encoding="UTF-8" standalone="yes"?>
<Relationships xmlns="http://schemas.openxmlformats.org/package/2006/relationships"><Relationship Id="rId2" Type="http://schemas.openxmlformats.org/officeDocument/2006/relationships/slide" Target="../slides/slide611.xml"/><Relationship Id="rId1" Type="http://schemas.openxmlformats.org/officeDocument/2006/relationships/notesMaster" Target="../notesMasters/notesMaster1.xml"/></Relationships>
</file>

<file path=ppt/notesSlides/_rels/notesSlide611.xml.rels><?xml version="1.0" encoding="UTF-8" standalone="yes"?>
<Relationships xmlns="http://schemas.openxmlformats.org/package/2006/relationships"><Relationship Id="rId2" Type="http://schemas.openxmlformats.org/officeDocument/2006/relationships/slide" Target="../slides/slide612.xml"/><Relationship Id="rId1" Type="http://schemas.openxmlformats.org/officeDocument/2006/relationships/notesMaster" Target="../notesMasters/notesMaster1.xml"/></Relationships>
</file>

<file path=ppt/notesSlides/_rels/notesSlide612.xml.rels><?xml version="1.0" encoding="UTF-8" standalone="yes"?>
<Relationships xmlns="http://schemas.openxmlformats.org/package/2006/relationships"><Relationship Id="rId2" Type="http://schemas.openxmlformats.org/officeDocument/2006/relationships/slide" Target="../slides/slide613.xml"/><Relationship Id="rId1" Type="http://schemas.openxmlformats.org/officeDocument/2006/relationships/notesMaster" Target="../notesMasters/notesMaster1.xml"/></Relationships>
</file>

<file path=ppt/notesSlides/_rels/notesSlide613.xml.rels><?xml version="1.0" encoding="UTF-8" standalone="yes"?>
<Relationships xmlns="http://schemas.openxmlformats.org/package/2006/relationships"><Relationship Id="rId2" Type="http://schemas.openxmlformats.org/officeDocument/2006/relationships/slide" Target="../slides/slide614.xml"/><Relationship Id="rId1" Type="http://schemas.openxmlformats.org/officeDocument/2006/relationships/notesMaster" Target="../notesMasters/notesMaster1.xml"/></Relationships>
</file>

<file path=ppt/notesSlides/_rels/notesSlide614.xml.rels><?xml version="1.0" encoding="UTF-8" standalone="yes"?>
<Relationships xmlns="http://schemas.openxmlformats.org/package/2006/relationships"><Relationship Id="rId2" Type="http://schemas.openxmlformats.org/officeDocument/2006/relationships/slide" Target="../slides/slide615.xml"/><Relationship Id="rId1" Type="http://schemas.openxmlformats.org/officeDocument/2006/relationships/notesMaster" Target="../notesMasters/notesMaster1.xml"/></Relationships>
</file>

<file path=ppt/notesSlides/_rels/notesSlide615.xml.rels><?xml version="1.0" encoding="UTF-8" standalone="yes"?>
<Relationships xmlns="http://schemas.openxmlformats.org/package/2006/relationships"><Relationship Id="rId2" Type="http://schemas.openxmlformats.org/officeDocument/2006/relationships/slide" Target="../slides/slide616.xml"/><Relationship Id="rId1" Type="http://schemas.openxmlformats.org/officeDocument/2006/relationships/notesMaster" Target="../notesMasters/notesMaster1.xml"/></Relationships>
</file>

<file path=ppt/notesSlides/_rels/notesSlide616.xml.rels><?xml version="1.0" encoding="UTF-8" standalone="yes"?>
<Relationships xmlns="http://schemas.openxmlformats.org/package/2006/relationships"><Relationship Id="rId2" Type="http://schemas.openxmlformats.org/officeDocument/2006/relationships/slide" Target="../slides/slide617.xml"/><Relationship Id="rId1" Type="http://schemas.openxmlformats.org/officeDocument/2006/relationships/notesMaster" Target="../notesMasters/notesMaster1.xml"/></Relationships>
</file>

<file path=ppt/notesSlides/_rels/notesSlide617.xml.rels><?xml version="1.0" encoding="UTF-8" standalone="yes"?>
<Relationships xmlns="http://schemas.openxmlformats.org/package/2006/relationships"><Relationship Id="rId2" Type="http://schemas.openxmlformats.org/officeDocument/2006/relationships/slide" Target="../slides/slide618.xml"/><Relationship Id="rId1" Type="http://schemas.openxmlformats.org/officeDocument/2006/relationships/notesMaster" Target="../notesMasters/notesMaster1.xml"/></Relationships>
</file>

<file path=ppt/notesSlides/_rels/notesSlide618.xml.rels><?xml version="1.0" encoding="UTF-8" standalone="yes"?>
<Relationships xmlns="http://schemas.openxmlformats.org/package/2006/relationships"><Relationship Id="rId2" Type="http://schemas.openxmlformats.org/officeDocument/2006/relationships/slide" Target="../slides/slide619.xml"/><Relationship Id="rId1" Type="http://schemas.openxmlformats.org/officeDocument/2006/relationships/notesMaster" Target="../notesMasters/notesMaster1.xml"/></Relationships>
</file>

<file path=ppt/notesSlides/_rels/notesSlide619.xml.rels><?xml version="1.0" encoding="UTF-8" standalone="yes"?>
<Relationships xmlns="http://schemas.openxmlformats.org/package/2006/relationships"><Relationship Id="rId2" Type="http://schemas.openxmlformats.org/officeDocument/2006/relationships/slide" Target="../slides/slide62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0.xml.rels><?xml version="1.0" encoding="UTF-8" standalone="yes"?>
<Relationships xmlns="http://schemas.openxmlformats.org/package/2006/relationships"><Relationship Id="rId2" Type="http://schemas.openxmlformats.org/officeDocument/2006/relationships/slide" Target="../slides/slide621.xml"/><Relationship Id="rId1" Type="http://schemas.openxmlformats.org/officeDocument/2006/relationships/notesMaster" Target="../notesMasters/notesMaster1.xml"/></Relationships>
</file>

<file path=ppt/notesSlides/_rels/notesSlide621.xml.rels><?xml version="1.0" encoding="UTF-8" standalone="yes"?>
<Relationships xmlns="http://schemas.openxmlformats.org/package/2006/relationships"><Relationship Id="rId2" Type="http://schemas.openxmlformats.org/officeDocument/2006/relationships/slide" Target="../slides/slide622.xml"/><Relationship Id="rId1" Type="http://schemas.openxmlformats.org/officeDocument/2006/relationships/notesMaster" Target="../notesMasters/notesMaster1.xml"/></Relationships>
</file>

<file path=ppt/notesSlides/_rels/notesSlide622.xml.rels><?xml version="1.0" encoding="UTF-8" standalone="yes"?>
<Relationships xmlns="http://schemas.openxmlformats.org/package/2006/relationships"><Relationship Id="rId2" Type="http://schemas.openxmlformats.org/officeDocument/2006/relationships/slide" Target="../slides/slide623.xml"/><Relationship Id="rId1" Type="http://schemas.openxmlformats.org/officeDocument/2006/relationships/notesMaster" Target="../notesMasters/notesMaster1.xml"/></Relationships>
</file>

<file path=ppt/notesSlides/_rels/notesSlide623.xml.rels><?xml version="1.0" encoding="UTF-8" standalone="yes"?>
<Relationships xmlns="http://schemas.openxmlformats.org/package/2006/relationships"><Relationship Id="rId2" Type="http://schemas.openxmlformats.org/officeDocument/2006/relationships/slide" Target="../slides/slide624.xml"/><Relationship Id="rId1" Type="http://schemas.openxmlformats.org/officeDocument/2006/relationships/notesMaster" Target="../notesMasters/notesMaster1.xml"/></Relationships>
</file>

<file path=ppt/notesSlides/_rels/notesSlide624.xml.rels><?xml version="1.0" encoding="UTF-8" standalone="yes"?>
<Relationships xmlns="http://schemas.openxmlformats.org/package/2006/relationships"><Relationship Id="rId2" Type="http://schemas.openxmlformats.org/officeDocument/2006/relationships/slide" Target="../slides/slide625.xml"/><Relationship Id="rId1" Type="http://schemas.openxmlformats.org/officeDocument/2006/relationships/notesMaster" Target="../notesMasters/notesMaster1.xml"/></Relationships>
</file>

<file path=ppt/notesSlides/_rels/notesSlide625.xml.rels><?xml version="1.0" encoding="UTF-8" standalone="yes"?>
<Relationships xmlns="http://schemas.openxmlformats.org/package/2006/relationships"><Relationship Id="rId2" Type="http://schemas.openxmlformats.org/officeDocument/2006/relationships/slide" Target="../slides/slide626.xml"/><Relationship Id="rId1" Type="http://schemas.openxmlformats.org/officeDocument/2006/relationships/notesMaster" Target="../notesMasters/notesMaster1.xml"/></Relationships>
</file>

<file path=ppt/notesSlides/_rels/notesSlide626.xml.rels><?xml version="1.0" encoding="UTF-8" standalone="yes"?>
<Relationships xmlns="http://schemas.openxmlformats.org/package/2006/relationships"><Relationship Id="rId2" Type="http://schemas.openxmlformats.org/officeDocument/2006/relationships/slide" Target="../slides/slide627.xml"/><Relationship Id="rId1" Type="http://schemas.openxmlformats.org/officeDocument/2006/relationships/notesMaster" Target="../notesMasters/notesMaster1.xml"/></Relationships>
</file>

<file path=ppt/notesSlides/_rels/notesSlide627.xml.rels><?xml version="1.0" encoding="UTF-8" standalone="yes"?>
<Relationships xmlns="http://schemas.openxmlformats.org/package/2006/relationships"><Relationship Id="rId2" Type="http://schemas.openxmlformats.org/officeDocument/2006/relationships/slide" Target="../slides/slide628.xml"/><Relationship Id="rId1" Type="http://schemas.openxmlformats.org/officeDocument/2006/relationships/notesMaster" Target="../notesMasters/notesMaster1.xml"/></Relationships>
</file>

<file path=ppt/notesSlides/_rels/notesSlide628.xml.rels><?xml version="1.0" encoding="UTF-8" standalone="yes"?>
<Relationships xmlns="http://schemas.openxmlformats.org/package/2006/relationships"><Relationship Id="rId2" Type="http://schemas.openxmlformats.org/officeDocument/2006/relationships/slide" Target="../slides/slide629.xml"/><Relationship Id="rId1" Type="http://schemas.openxmlformats.org/officeDocument/2006/relationships/notesMaster" Target="../notesMasters/notesMaster1.xml"/></Relationships>
</file>

<file path=ppt/notesSlides/_rels/notesSlide629.xml.rels><?xml version="1.0" encoding="UTF-8" standalone="yes"?>
<Relationships xmlns="http://schemas.openxmlformats.org/package/2006/relationships"><Relationship Id="rId2" Type="http://schemas.openxmlformats.org/officeDocument/2006/relationships/slide" Target="../slides/slide63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0.xml.rels><?xml version="1.0" encoding="UTF-8" standalone="yes"?>
<Relationships xmlns="http://schemas.openxmlformats.org/package/2006/relationships"><Relationship Id="rId2" Type="http://schemas.openxmlformats.org/officeDocument/2006/relationships/slide" Target="../slides/slide631.xml"/><Relationship Id="rId1" Type="http://schemas.openxmlformats.org/officeDocument/2006/relationships/notesMaster" Target="../notesMasters/notesMaster1.xml"/></Relationships>
</file>

<file path=ppt/notesSlides/_rels/notesSlide631.xml.rels><?xml version="1.0" encoding="UTF-8" standalone="yes"?>
<Relationships xmlns="http://schemas.openxmlformats.org/package/2006/relationships"><Relationship Id="rId2" Type="http://schemas.openxmlformats.org/officeDocument/2006/relationships/slide" Target="../slides/slide632.xml"/><Relationship Id="rId1" Type="http://schemas.openxmlformats.org/officeDocument/2006/relationships/notesMaster" Target="../notesMasters/notesMaster1.xml"/></Relationships>
</file>

<file path=ppt/notesSlides/_rels/notesSlide632.xml.rels><?xml version="1.0" encoding="UTF-8" standalone="yes"?>
<Relationships xmlns="http://schemas.openxmlformats.org/package/2006/relationships"><Relationship Id="rId2" Type="http://schemas.openxmlformats.org/officeDocument/2006/relationships/slide" Target="../slides/slide633.xml"/><Relationship Id="rId1" Type="http://schemas.openxmlformats.org/officeDocument/2006/relationships/notesMaster" Target="../notesMasters/notesMaster1.xml"/></Relationships>
</file>

<file path=ppt/notesSlides/_rels/notesSlide633.xml.rels><?xml version="1.0" encoding="UTF-8" standalone="yes"?>
<Relationships xmlns="http://schemas.openxmlformats.org/package/2006/relationships"><Relationship Id="rId2" Type="http://schemas.openxmlformats.org/officeDocument/2006/relationships/slide" Target="../slides/slide634.xml"/><Relationship Id="rId1" Type="http://schemas.openxmlformats.org/officeDocument/2006/relationships/notesMaster" Target="../notesMasters/notesMaster1.xml"/></Relationships>
</file>

<file path=ppt/notesSlides/_rels/notesSlide634.xml.rels><?xml version="1.0" encoding="UTF-8" standalone="yes"?>
<Relationships xmlns="http://schemas.openxmlformats.org/package/2006/relationships"><Relationship Id="rId2" Type="http://schemas.openxmlformats.org/officeDocument/2006/relationships/slide" Target="../slides/slide635.xml"/><Relationship Id="rId1" Type="http://schemas.openxmlformats.org/officeDocument/2006/relationships/notesMaster" Target="../notesMasters/notesMaster1.xml"/></Relationships>
</file>

<file path=ppt/notesSlides/_rels/notesSlide635.xml.rels><?xml version="1.0" encoding="UTF-8" standalone="yes"?>
<Relationships xmlns="http://schemas.openxmlformats.org/package/2006/relationships"><Relationship Id="rId2" Type="http://schemas.openxmlformats.org/officeDocument/2006/relationships/slide" Target="../slides/slide636.xml"/><Relationship Id="rId1" Type="http://schemas.openxmlformats.org/officeDocument/2006/relationships/notesMaster" Target="../notesMasters/notesMaster1.xml"/></Relationships>
</file>

<file path=ppt/notesSlides/_rels/notesSlide636.xml.rels><?xml version="1.0" encoding="UTF-8" standalone="yes"?>
<Relationships xmlns="http://schemas.openxmlformats.org/package/2006/relationships"><Relationship Id="rId2" Type="http://schemas.openxmlformats.org/officeDocument/2006/relationships/slide" Target="../slides/slide637.xml"/><Relationship Id="rId1" Type="http://schemas.openxmlformats.org/officeDocument/2006/relationships/notesMaster" Target="../notesMasters/notesMaster1.xml"/></Relationships>
</file>

<file path=ppt/notesSlides/_rels/notesSlide637.xml.rels><?xml version="1.0" encoding="UTF-8" standalone="yes"?>
<Relationships xmlns="http://schemas.openxmlformats.org/package/2006/relationships"><Relationship Id="rId2" Type="http://schemas.openxmlformats.org/officeDocument/2006/relationships/slide" Target="../slides/slide638.xml"/><Relationship Id="rId1" Type="http://schemas.openxmlformats.org/officeDocument/2006/relationships/notesMaster" Target="../notesMasters/notesMaster1.xml"/></Relationships>
</file>

<file path=ppt/notesSlides/_rels/notesSlide638.xml.rels><?xml version="1.0" encoding="UTF-8" standalone="yes"?>
<Relationships xmlns="http://schemas.openxmlformats.org/package/2006/relationships"><Relationship Id="rId2" Type="http://schemas.openxmlformats.org/officeDocument/2006/relationships/slide" Target="../slides/slide639.xml"/><Relationship Id="rId1" Type="http://schemas.openxmlformats.org/officeDocument/2006/relationships/notesMaster" Target="../notesMasters/notesMaster1.xml"/></Relationships>
</file>

<file path=ppt/notesSlides/_rels/notesSlide639.xml.rels><?xml version="1.0" encoding="UTF-8" standalone="yes"?>
<Relationships xmlns="http://schemas.openxmlformats.org/package/2006/relationships"><Relationship Id="rId2" Type="http://schemas.openxmlformats.org/officeDocument/2006/relationships/slide" Target="../slides/slide64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0.xml.rels><?xml version="1.0" encoding="UTF-8" standalone="yes"?>
<Relationships xmlns="http://schemas.openxmlformats.org/package/2006/relationships"><Relationship Id="rId2" Type="http://schemas.openxmlformats.org/officeDocument/2006/relationships/slide" Target="../slides/slide641.xml"/><Relationship Id="rId1" Type="http://schemas.openxmlformats.org/officeDocument/2006/relationships/notesMaster" Target="../notesMasters/notesMaster1.xml"/></Relationships>
</file>

<file path=ppt/notesSlides/_rels/notesSlide641.xml.rels><?xml version="1.0" encoding="UTF-8" standalone="yes"?>
<Relationships xmlns="http://schemas.openxmlformats.org/package/2006/relationships"><Relationship Id="rId2" Type="http://schemas.openxmlformats.org/officeDocument/2006/relationships/slide" Target="../slides/slide642.xml"/><Relationship Id="rId1" Type="http://schemas.openxmlformats.org/officeDocument/2006/relationships/notesMaster" Target="../notesMasters/notesMaster1.xml"/></Relationships>
</file>

<file path=ppt/notesSlides/_rels/notesSlide642.xml.rels><?xml version="1.0" encoding="UTF-8" standalone="yes"?>
<Relationships xmlns="http://schemas.openxmlformats.org/package/2006/relationships"><Relationship Id="rId2" Type="http://schemas.openxmlformats.org/officeDocument/2006/relationships/slide" Target="../slides/slide643.xml"/><Relationship Id="rId1" Type="http://schemas.openxmlformats.org/officeDocument/2006/relationships/notesMaster" Target="../notesMasters/notesMaster1.xml"/></Relationships>
</file>

<file path=ppt/notesSlides/_rels/notesSlide643.xml.rels><?xml version="1.0" encoding="UTF-8" standalone="yes"?>
<Relationships xmlns="http://schemas.openxmlformats.org/package/2006/relationships"><Relationship Id="rId2" Type="http://schemas.openxmlformats.org/officeDocument/2006/relationships/slide" Target="../slides/slide644.xml"/><Relationship Id="rId1" Type="http://schemas.openxmlformats.org/officeDocument/2006/relationships/notesMaster" Target="../notesMasters/notesMaster1.xml"/></Relationships>
</file>

<file path=ppt/notesSlides/_rels/notesSlide644.xml.rels><?xml version="1.0" encoding="UTF-8" standalone="yes"?>
<Relationships xmlns="http://schemas.openxmlformats.org/package/2006/relationships"><Relationship Id="rId2" Type="http://schemas.openxmlformats.org/officeDocument/2006/relationships/slide" Target="../slides/slide645.xml"/><Relationship Id="rId1" Type="http://schemas.openxmlformats.org/officeDocument/2006/relationships/notesMaster" Target="../notesMasters/notesMaster1.xml"/></Relationships>
</file>

<file path=ppt/notesSlides/_rels/notesSlide645.xml.rels><?xml version="1.0" encoding="UTF-8" standalone="yes"?>
<Relationships xmlns="http://schemas.openxmlformats.org/package/2006/relationships"><Relationship Id="rId2" Type="http://schemas.openxmlformats.org/officeDocument/2006/relationships/slide" Target="../slides/slide646.xml"/><Relationship Id="rId1" Type="http://schemas.openxmlformats.org/officeDocument/2006/relationships/notesMaster" Target="../notesMasters/notesMaster1.xml"/></Relationships>
</file>

<file path=ppt/notesSlides/_rels/notesSlide646.xml.rels><?xml version="1.0" encoding="UTF-8" standalone="yes"?>
<Relationships xmlns="http://schemas.openxmlformats.org/package/2006/relationships"><Relationship Id="rId2" Type="http://schemas.openxmlformats.org/officeDocument/2006/relationships/slide" Target="../slides/slide647.xml"/><Relationship Id="rId1" Type="http://schemas.openxmlformats.org/officeDocument/2006/relationships/notesMaster" Target="../notesMasters/notesMaster1.xml"/></Relationships>
</file>

<file path=ppt/notesSlides/_rels/notesSlide647.xml.rels><?xml version="1.0" encoding="UTF-8" standalone="yes"?>
<Relationships xmlns="http://schemas.openxmlformats.org/package/2006/relationships"><Relationship Id="rId2" Type="http://schemas.openxmlformats.org/officeDocument/2006/relationships/slide" Target="../slides/slide648.xml"/><Relationship Id="rId1" Type="http://schemas.openxmlformats.org/officeDocument/2006/relationships/notesMaster" Target="../notesMasters/notesMaster1.xml"/></Relationships>
</file>

<file path=ppt/notesSlides/_rels/notesSlide648.xml.rels><?xml version="1.0" encoding="UTF-8" standalone="yes"?>
<Relationships xmlns="http://schemas.openxmlformats.org/package/2006/relationships"><Relationship Id="rId2" Type="http://schemas.openxmlformats.org/officeDocument/2006/relationships/slide" Target="../slides/slide649.xml"/><Relationship Id="rId1" Type="http://schemas.openxmlformats.org/officeDocument/2006/relationships/notesMaster" Target="../notesMasters/notesMaster1.xml"/></Relationships>
</file>

<file path=ppt/notesSlides/_rels/notesSlide649.xml.rels><?xml version="1.0" encoding="UTF-8" standalone="yes"?>
<Relationships xmlns="http://schemas.openxmlformats.org/package/2006/relationships"><Relationship Id="rId2" Type="http://schemas.openxmlformats.org/officeDocument/2006/relationships/slide" Target="../slides/slide65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0.xml.rels><?xml version="1.0" encoding="UTF-8" standalone="yes"?>
<Relationships xmlns="http://schemas.openxmlformats.org/package/2006/relationships"><Relationship Id="rId2" Type="http://schemas.openxmlformats.org/officeDocument/2006/relationships/slide" Target="../slides/slide651.xml"/><Relationship Id="rId1" Type="http://schemas.openxmlformats.org/officeDocument/2006/relationships/notesMaster" Target="../notesMasters/notesMaster1.xml"/></Relationships>
</file>

<file path=ppt/notesSlides/_rels/notesSlide651.xml.rels><?xml version="1.0" encoding="UTF-8" standalone="yes"?>
<Relationships xmlns="http://schemas.openxmlformats.org/package/2006/relationships"><Relationship Id="rId2" Type="http://schemas.openxmlformats.org/officeDocument/2006/relationships/slide" Target="../slides/slide652.xml"/><Relationship Id="rId1" Type="http://schemas.openxmlformats.org/officeDocument/2006/relationships/notesMaster" Target="../notesMasters/notesMaster1.xml"/></Relationships>
</file>

<file path=ppt/notesSlides/_rels/notesSlide652.xml.rels><?xml version="1.0" encoding="UTF-8" standalone="yes"?>
<Relationships xmlns="http://schemas.openxmlformats.org/package/2006/relationships"><Relationship Id="rId2" Type="http://schemas.openxmlformats.org/officeDocument/2006/relationships/slide" Target="../slides/slide653.xml"/><Relationship Id="rId1" Type="http://schemas.openxmlformats.org/officeDocument/2006/relationships/notesMaster" Target="../notesMasters/notesMaster1.xml"/></Relationships>
</file>

<file path=ppt/notesSlides/_rels/notesSlide653.xml.rels><?xml version="1.0" encoding="UTF-8" standalone="yes"?>
<Relationships xmlns="http://schemas.openxmlformats.org/package/2006/relationships"><Relationship Id="rId2" Type="http://schemas.openxmlformats.org/officeDocument/2006/relationships/slide" Target="../slides/slide654.xml"/><Relationship Id="rId1" Type="http://schemas.openxmlformats.org/officeDocument/2006/relationships/notesMaster" Target="../notesMasters/notesMaster1.xml"/></Relationships>
</file>

<file path=ppt/notesSlides/_rels/notesSlide654.xml.rels><?xml version="1.0" encoding="UTF-8" standalone="yes"?>
<Relationships xmlns="http://schemas.openxmlformats.org/package/2006/relationships"><Relationship Id="rId2" Type="http://schemas.openxmlformats.org/officeDocument/2006/relationships/slide" Target="../slides/slide655.xml"/><Relationship Id="rId1" Type="http://schemas.openxmlformats.org/officeDocument/2006/relationships/notesMaster" Target="../notesMasters/notesMaster1.xml"/></Relationships>
</file>

<file path=ppt/notesSlides/_rels/notesSlide655.xml.rels><?xml version="1.0" encoding="UTF-8" standalone="yes"?>
<Relationships xmlns="http://schemas.openxmlformats.org/package/2006/relationships"><Relationship Id="rId2" Type="http://schemas.openxmlformats.org/officeDocument/2006/relationships/slide" Target="../slides/slide656.xml"/><Relationship Id="rId1" Type="http://schemas.openxmlformats.org/officeDocument/2006/relationships/notesMaster" Target="../notesMasters/notesMaster1.xml"/></Relationships>
</file>

<file path=ppt/notesSlides/_rels/notesSlide656.xml.rels><?xml version="1.0" encoding="UTF-8" standalone="yes"?>
<Relationships xmlns="http://schemas.openxmlformats.org/package/2006/relationships"><Relationship Id="rId2" Type="http://schemas.openxmlformats.org/officeDocument/2006/relationships/slide" Target="../slides/slide657.xml"/><Relationship Id="rId1" Type="http://schemas.openxmlformats.org/officeDocument/2006/relationships/notesMaster" Target="../notesMasters/notesMaster1.xml"/></Relationships>
</file>

<file path=ppt/notesSlides/_rels/notesSlide657.xml.rels><?xml version="1.0" encoding="UTF-8" standalone="yes"?>
<Relationships xmlns="http://schemas.openxmlformats.org/package/2006/relationships"><Relationship Id="rId2" Type="http://schemas.openxmlformats.org/officeDocument/2006/relationships/slide" Target="../slides/slide658.xml"/><Relationship Id="rId1" Type="http://schemas.openxmlformats.org/officeDocument/2006/relationships/notesMaster" Target="../notesMasters/notesMaster1.xml"/></Relationships>
</file>

<file path=ppt/notesSlides/_rels/notesSlide658.xml.rels><?xml version="1.0" encoding="UTF-8" standalone="yes"?>
<Relationships xmlns="http://schemas.openxmlformats.org/package/2006/relationships"><Relationship Id="rId2" Type="http://schemas.openxmlformats.org/officeDocument/2006/relationships/slide" Target="../slides/slide659.xml"/><Relationship Id="rId1" Type="http://schemas.openxmlformats.org/officeDocument/2006/relationships/notesMaster" Target="../notesMasters/notesMaster1.xml"/></Relationships>
</file>

<file path=ppt/notesSlides/_rels/notesSlide659.xml.rels><?xml version="1.0" encoding="UTF-8" standalone="yes"?>
<Relationships xmlns="http://schemas.openxmlformats.org/package/2006/relationships"><Relationship Id="rId2" Type="http://schemas.openxmlformats.org/officeDocument/2006/relationships/slide" Target="../slides/slide66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0.xml.rels><?xml version="1.0" encoding="UTF-8" standalone="yes"?>
<Relationships xmlns="http://schemas.openxmlformats.org/package/2006/relationships"><Relationship Id="rId2" Type="http://schemas.openxmlformats.org/officeDocument/2006/relationships/slide" Target="../slides/slide661.xml"/><Relationship Id="rId1" Type="http://schemas.openxmlformats.org/officeDocument/2006/relationships/notesMaster" Target="../notesMasters/notesMaster1.xml"/></Relationships>
</file>

<file path=ppt/notesSlides/_rels/notesSlide661.xml.rels><?xml version="1.0" encoding="UTF-8" standalone="yes"?>
<Relationships xmlns="http://schemas.openxmlformats.org/package/2006/relationships"><Relationship Id="rId2" Type="http://schemas.openxmlformats.org/officeDocument/2006/relationships/slide" Target="../slides/slide662.xml"/><Relationship Id="rId1" Type="http://schemas.openxmlformats.org/officeDocument/2006/relationships/notesMaster" Target="../notesMasters/notesMaster1.xml"/></Relationships>
</file>

<file path=ppt/notesSlides/_rels/notesSlide662.xml.rels><?xml version="1.0" encoding="UTF-8" standalone="yes"?>
<Relationships xmlns="http://schemas.openxmlformats.org/package/2006/relationships"><Relationship Id="rId2" Type="http://schemas.openxmlformats.org/officeDocument/2006/relationships/slide" Target="../slides/slide663.xml"/><Relationship Id="rId1" Type="http://schemas.openxmlformats.org/officeDocument/2006/relationships/notesMaster" Target="../notesMasters/notesMaster1.xml"/></Relationships>
</file>

<file path=ppt/notesSlides/_rels/notesSlide663.xml.rels><?xml version="1.0" encoding="UTF-8" standalone="yes"?>
<Relationships xmlns="http://schemas.openxmlformats.org/package/2006/relationships"><Relationship Id="rId2" Type="http://schemas.openxmlformats.org/officeDocument/2006/relationships/slide" Target="../slides/slide664.xml"/><Relationship Id="rId1" Type="http://schemas.openxmlformats.org/officeDocument/2006/relationships/notesMaster" Target="../notesMasters/notesMaster1.xml"/></Relationships>
</file>

<file path=ppt/notesSlides/_rels/notesSlide664.xml.rels><?xml version="1.0" encoding="UTF-8" standalone="yes"?>
<Relationships xmlns="http://schemas.openxmlformats.org/package/2006/relationships"><Relationship Id="rId2" Type="http://schemas.openxmlformats.org/officeDocument/2006/relationships/slide" Target="../slides/slide665.xml"/><Relationship Id="rId1" Type="http://schemas.openxmlformats.org/officeDocument/2006/relationships/notesMaster" Target="../notesMasters/notesMaster1.xml"/></Relationships>
</file>

<file path=ppt/notesSlides/_rels/notesSlide665.xml.rels><?xml version="1.0" encoding="UTF-8" standalone="yes"?>
<Relationships xmlns="http://schemas.openxmlformats.org/package/2006/relationships"><Relationship Id="rId2" Type="http://schemas.openxmlformats.org/officeDocument/2006/relationships/slide" Target="../slides/slide666.xml"/><Relationship Id="rId1" Type="http://schemas.openxmlformats.org/officeDocument/2006/relationships/notesMaster" Target="../notesMasters/notesMaster1.xml"/></Relationships>
</file>

<file path=ppt/notesSlides/_rels/notesSlide666.xml.rels><?xml version="1.0" encoding="UTF-8" standalone="yes"?>
<Relationships xmlns="http://schemas.openxmlformats.org/package/2006/relationships"><Relationship Id="rId2" Type="http://schemas.openxmlformats.org/officeDocument/2006/relationships/slide" Target="../slides/slide667.xml"/><Relationship Id="rId1" Type="http://schemas.openxmlformats.org/officeDocument/2006/relationships/notesMaster" Target="../notesMasters/notesMaster1.xml"/></Relationships>
</file>

<file path=ppt/notesSlides/_rels/notesSlide667.xml.rels><?xml version="1.0" encoding="UTF-8" standalone="yes"?>
<Relationships xmlns="http://schemas.openxmlformats.org/package/2006/relationships"><Relationship Id="rId2" Type="http://schemas.openxmlformats.org/officeDocument/2006/relationships/slide" Target="../slides/slide668.xml"/><Relationship Id="rId1" Type="http://schemas.openxmlformats.org/officeDocument/2006/relationships/notesMaster" Target="../notesMasters/notesMaster1.xml"/></Relationships>
</file>

<file path=ppt/notesSlides/_rels/notesSlide668.xml.rels><?xml version="1.0" encoding="UTF-8" standalone="yes"?>
<Relationships xmlns="http://schemas.openxmlformats.org/package/2006/relationships"><Relationship Id="rId2" Type="http://schemas.openxmlformats.org/officeDocument/2006/relationships/slide" Target="../slides/slide669.xml"/><Relationship Id="rId1" Type="http://schemas.openxmlformats.org/officeDocument/2006/relationships/notesMaster" Target="../notesMasters/notesMaster1.xml"/></Relationships>
</file>

<file path=ppt/notesSlides/_rels/notesSlide669.xml.rels><?xml version="1.0" encoding="UTF-8" standalone="yes"?>
<Relationships xmlns="http://schemas.openxmlformats.org/package/2006/relationships"><Relationship Id="rId2" Type="http://schemas.openxmlformats.org/officeDocument/2006/relationships/slide" Target="../slides/slide6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0.xml.rels><?xml version="1.0" encoding="UTF-8" standalone="yes"?>
<Relationships xmlns="http://schemas.openxmlformats.org/package/2006/relationships"><Relationship Id="rId2" Type="http://schemas.openxmlformats.org/officeDocument/2006/relationships/slide" Target="../slides/slide671.xml"/><Relationship Id="rId1" Type="http://schemas.openxmlformats.org/officeDocument/2006/relationships/notesMaster" Target="../notesMasters/notesMaster1.xml"/></Relationships>
</file>

<file path=ppt/notesSlides/_rels/notesSlide671.xml.rels><?xml version="1.0" encoding="UTF-8" standalone="yes"?>
<Relationships xmlns="http://schemas.openxmlformats.org/package/2006/relationships"><Relationship Id="rId2" Type="http://schemas.openxmlformats.org/officeDocument/2006/relationships/slide" Target="../slides/slide672.xml"/><Relationship Id="rId1" Type="http://schemas.openxmlformats.org/officeDocument/2006/relationships/notesMaster" Target="../notesMasters/notesMaster1.xml"/></Relationships>
</file>

<file path=ppt/notesSlides/_rels/notesSlide672.xml.rels><?xml version="1.0" encoding="UTF-8" standalone="yes"?>
<Relationships xmlns="http://schemas.openxmlformats.org/package/2006/relationships"><Relationship Id="rId2" Type="http://schemas.openxmlformats.org/officeDocument/2006/relationships/slide" Target="../slides/slide673.xml"/><Relationship Id="rId1" Type="http://schemas.openxmlformats.org/officeDocument/2006/relationships/notesMaster" Target="../notesMasters/notesMaster1.xml"/></Relationships>
</file>

<file path=ppt/notesSlides/_rels/notesSlide673.xml.rels><?xml version="1.0" encoding="UTF-8" standalone="yes"?>
<Relationships xmlns="http://schemas.openxmlformats.org/package/2006/relationships"><Relationship Id="rId2" Type="http://schemas.openxmlformats.org/officeDocument/2006/relationships/slide" Target="../slides/slide674.xml"/><Relationship Id="rId1" Type="http://schemas.openxmlformats.org/officeDocument/2006/relationships/notesMaster" Target="../notesMasters/notesMaster1.xml"/></Relationships>
</file>

<file path=ppt/notesSlides/_rels/notesSlide674.xml.rels><?xml version="1.0" encoding="UTF-8" standalone="yes"?>
<Relationships xmlns="http://schemas.openxmlformats.org/package/2006/relationships"><Relationship Id="rId2" Type="http://schemas.openxmlformats.org/officeDocument/2006/relationships/slide" Target="../slides/slide675.xml"/><Relationship Id="rId1" Type="http://schemas.openxmlformats.org/officeDocument/2006/relationships/notesMaster" Target="../notesMasters/notesMaster1.xml"/></Relationships>
</file>

<file path=ppt/notesSlides/_rels/notesSlide675.xml.rels><?xml version="1.0" encoding="UTF-8" standalone="yes"?>
<Relationships xmlns="http://schemas.openxmlformats.org/package/2006/relationships"><Relationship Id="rId2" Type="http://schemas.openxmlformats.org/officeDocument/2006/relationships/slide" Target="../slides/slide676.xml"/><Relationship Id="rId1" Type="http://schemas.openxmlformats.org/officeDocument/2006/relationships/notesMaster" Target="../notesMasters/notesMaster1.xml"/></Relationships>
</file>

<file path=ppt/notesSlides/_rels/notesSlide676.xml.rels><?xml version="1.0" encoding="UTF-8" standalone="yes"?>
<Relationships xmlns="http://schemas.openxmlformats.org/package/2006/relationships"><Relationship Id="rId2" Type="http://schemas.openxmlformats.org/officeDocument/2006/relationships/slide" Target="../slides/slide677.xml"/><Relationship Id="rId1" Type="http://schemas.openxmlformats.org/officeDocument/2006/relationships/notesMaster" Target="../notesMasters/notesMaster1.xml"/></Relationships>
</file>

<file path=ppt/notesSlides/_rels/notesSlide677.xml.rels><?xml version="1.0" encoding="UTF-8" standalone="yes"?>
<Relationships xmlns="http://schemas.openxmlformats.org/package/2006/relationships"><Relationship Id="rId2" Type="http://schemas.openxmlformats.org/officeDocument/2006/relationships/slide" Target="../slides/slide678.xml"/><Relationship Id="rId1" Type="http://schemas.openxmlformats.org/officeDocument/2006/relationships/notesMaster" Target="../notesMasters/notesMaster1.xml"/></Relationships>
</file>

<file path=ppt/notesSlides/_rels/notesSlide678.xml.rels><?xml version="1.0" encoding="UTF-8" standalone="yes"?>
<Relationships xmlns="http://schemas.openxmlformats.org/package/2006/relationships"><Relationship Id="rId2" Type="http://schemas.openxmlformats.org/officeDocument/2006/relationships/slide" Target="../slides/slide679.xml"/><Relationship Id="rId1" Type="http://schemas.openxmlformats.org/officeDocument/2006/relationships/notesMaster" Target="../notesMasters/notesMaster1.xml"/></Relationships>
</file>

<file path=ppt/notesSlides/_rels/notesSlide679.xml.rels><?xml version="1.0" encoding="UTF-8" standalone="yes"?>
<Relationships xmlns="http://schemas.openxmlformats.org/package/2006/relationships"><Relationship Id="rId2" Type="http://schemas.openxmlformats.org/officeDocument/2006/relationships/slide" Target="../slides/slide6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0.xml.rels><?xml version="1.0" encoding="UTF-8" standalone="yes"?>
<Relationships xmlns="http://schemas.openxmlformats.org/package/2006/relationships"><Relationship Id="rId2" Type="http://schemas.openxmlformats.org/officeDocument/2006/relationships/slide" Target="../slides/slide681.xml"/><Relationship Id="rId1" Type="http://schemas.openxmlformats.org/officeDocument/2006/relationships/notesMaster" Target="../notesMasters/notesMaster1.xml"/></Relationships>
</file>

<file path=ppt/notesSlides/_rels/notesSlide681.xml.rels><?xml version="1.0" encoding="UTF-8" standalone="yes"?>
<Relationships xmlns="http://schemas.openxmlformats.org/package/2006/relationships"><Relationship Id="rId2" Type="http://schemas.openxmlformats.org/officeDocument/2006/relationships/slide" Target="../slides/slide682.xml"/><Relationship Id="rId1" Type="http://schemas.openxmlformats.org/officeDocument/2006/relationships/notesMaster" Target="../notesMasters/notesMaster1.xml"/></Relationships>
</file>

<file path=ppt/notesSlides/_rels/notesSlide682.xml.rels><?xml version="1.0" encoding="UTF-8" standalone="yes"?>
<Relationships xmlns="http://schemas.openxmlformats.org/package/2006/relationships"><Relationship Id="rId2" Type="http://schemas.openxmlformats.org/officeDocument/2006/relationships/slide" Target="../slides/slide683.xml"/><Relationship Id="rId1" Type="http://schemas.openxmlformats.org/officeDocument/2006/relationships/notesMaster" Target="../notesMasters/notesMaster1.xml"/></Relationships>
</file>

<file path=ppt/notesSlides/_rels/notesSlide683.xml.rels><?xml version="1.0" encoding="UTF-8" standalone="yes"?>
<Relationships xmlns="http://schemas.openxmlformats.org/package/2006/relationships"><Relationship Id="rId2" Type="http://schemas.openxmlformats.org/officeDocument/2006/relationships/slide" Target="../slides/slide684.xml"/><Relationship Id="rId1" Type="http://schemas.openxmlformats.org/officeDocument/2006/relationships/notesMaster" Target="../notesMasters/notesMaster1.xml"/></Relationships>
</file>

<file path=ppt/notesSlides/_rels/notesSlide684.xml.rels><?xml version="1.0" encoding="UTF-8" standalone="yes"?>
<Relationships xmlns="http://schemas.openxmlformats.org/package/2006/relationships"><Relationship Id="rId2" Type="http://schemas.openxmlformats.org/officeDocument/2006/relationships/slide" Target="../slides/slide685.xml"/><Relationship Id="rId1" Type="http://schemas.openxmlformats.org/officeDocument/2006/relationships/notesMaster" Target="../notesMasters/notesMaster1.xml"/></Relationships>
</file>

<file path=ppt/notesSlides/_rels/notesSlide685.xml.rels><?xml version="1.0" encoding="UTF-8" standalone="yes"?>
<Relationships xmlns="http://schemas.openxmlformats.org/package/2006/relationships"><Relationship Id="rId2" Type="http://schemas.openxmlformats.org/officeDocument/2006/relationships/slide" Target="../slides/slide686.xml"/><Relationship Id="rId1" Type="http://schemas.openxmlformats.org/officeDocument/2006/relationships/notesMaster" Target="../notesMasters/notesMaster1.xml"/></Relationships>
</file>

<file path=ppt/notesSlides/_rels/notesSlide686.xml.rels><?xml version="1.0" encoding="UTF-8" standalone="yes"?>
<Relationships xmlns="http://schemas.openxmlformats.org/package/2006/relationships"><Relationship Id="rId2" Type="http://schemas.openxmlformats.org/officeDocument/2006/relationships/slide" Target="../slides/slide687.xml"/><Relationship Id="rId1" Type="http://schemas.openxmlformats.org/officeDocument/2006/relationships/notesMaster" Target="../notesMasters/notesMaster1.xml"/></Relationships>
</file>

<file path=ppt/notesSlides/_rels/notesSlide687.xml.rels><?xml version="1.0" encoding="UTF-8" standalone="yes"?>
<Relationships xmlns="http://schemas.openxmlformats.org/package/2006/relationships"><Relationship Id="rId2" Type="http://schemas.openxmlformats.org/officeDocument/2006/relationships/slide" Target="../slides/slide688.xml"/><Relationship Id="rId1" Type="http://schemas.openxmlformats.org/officeDocument/2006/relationships/notesMaster" Target="../notesMasters/notesMaster1.xml"/></Relationships>
</file>

<file path=ppt/notesSlides/_rels/notesSlide688.xml.rels><?xml version="1.0" encoding="UTF-8" standalone="yes"?>
<Relationships xmlns="http://schemas.openxmlformats.org/package/2006/relationships"><Relationship Id="rId2" Type="http://schemas.openxmlformats.org/officeDocument/2006/relationships/slide" Target="../slides/slide689.xml"/><Relationship Id="rId1" Type="http://schemas.openxmlformats.org/officeDocument/2006/relationships/notesMaster" Target="../notesMasters/notesMaster1.xml"/></Relationships>
</file>

<file path=ppt/notesSlides/_rels/notesSlide689.xml.rels><?xml version="1.0" encoding="UTF-8" standalone="yes"?>
<Relationships xmlns="http://schemas.openxmlformats.org/package/2006/relationships"><Relationship Id="rId2" Type="http://schemas.openxmlformats.org/officeDocument/2006/relationships/slide" Target="../slides/slide69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0.xml.rels><?xml version="1.0" encoding="UTF-8" standalone="yes"?>
<Relationships xmlns="http://schemas.openxmlformats.org/package/2006/relationships"><Relationship Id="rId2" Type="http://schemas.openxmlformats.org/officeDocument/2006/relationships/slide" Target="../slides/slide691.xml"/><Relationship Id="rId1" Type="http://schemas.openxmlformats.org/officeDocument/2006/relationships/notesMaster" Target="../notesMasters/notesMaster1.xml"/></Relationships>
</file>

<file path=ppt/notesSlides/_rels/notesSlide691.xml.rels><?xml version="1.0" encoding="UTF-8" standalone="yes"?>
<Relationships xmlns="http://schemas.openxmlformats.org/package/2006/relationships"><Relationship Id="rId2" Type="http://schemas.openxmlformats.org/officeDocument/2006/relationships/slide" Target="../slides/slide692.xml"/><Relationship Id="rId1" Type="http://schemas.openxmlformats.org/officeDocument/2006/relationships/notesMaster" Target="../notesMasters/notesMaster1.xml"/></Relationships>
</file>

<file path=ppt/notesSlides/_rels/notesSlide692.xml.rels><?xml version="1.0" encoding="UTF-8" standalone="yes"?>
<Relationships xmlns="http://schemas.openxmlformats.org/package/2006/relationships"><Relationship Id="rId2" Type="http://schemas.openxmlformats.org/officeDocument/2006/relationships/slide" Target="../slides/slide693.xml"/><Relationship Id="rId1" Type="http://schemas.openxmlformats.org/officeDocument/2006/relationships/notesMaster" Target="../notesMasters/notesMaster1.xml"/></Relationships>
</file>

<file path=ppt/notesSlides/_rels/notesSlide693.xml.rels><?xml version="1.0" encoding="UTF-8" standalone="yes"?>
<Relationships xmlns="http://schemas.openxmlformats.org/package/2006/relationships"><Relationship Id="rId2" Type="http://schemas.openxmlformats.org/officeDocument/2006/relationships/slide" Target="../slides/slide694.xml"/><Relationship Id="rId1" Type="http://schemas.openxmlformats.org/officeDocument/2006/relationships/notesMaster" Target="../notesMasters/notesMaster1.xml"/></Relationships>
</file>

<file path=ppt/notesSlides/_rels/notesSlide694.xml.rels><?xml version="1.0" encoding="UTF-8" standalone="yes"?>
<Relationships xmlns="http://schemas.openxmlformats.org/package/2006/relationships"><Relationship Id="rId2" Type="http://schemas.openxmlformats.org/officeDocument/2006/relationships/slide" Target="../slides/slide695.xml"/><Relationship Id="rId1" Type="http://schemas.openxmlformats.org/officeDocument/2006/relationships/notesMaster" Target="../notesMasters/notesMaster1.xml"/></Relationships>
</file>

<file path=ppt/notesSlides/_rels/notesSlide695.xml.rels><?xml version="1.0" encoding="UTF-8" standalone="yes"?>
<Relationships xmlns="http://schemas.openxmlformats.org/package/2006/relationships"><Relationship Id="rId2" Type="http://schemas.openxmlformats.org/officeDocument/2006/relationships/slide" Target="../slides/slide696.xml"/><Relationship Id="rId1" Type="http://schemas.openxmlformats.org/officeDocument/2006/relationships/notesMaster" Target="../notesMasters/notesMaster1.xml"/></Relationships>
</file>

<file path=ppt/notesSlides/_rels/notesSlide696.xml.rels><?xml version="1.0" encoding="UTF-8" standalone="yes"?>
<Relationships xmlns="http://schemas.openxmlformats.org/package/2006/relationships"><Relationship Id="rId2" Type="http://schemas.openxmlformats.org/officeDocument/2006/relationships/slide" Target="../slides/slide697.xml"/><Relationship Id="rId1" Type="http://schemas.openxmlformats.org/officeDocument/2006/relationships/notesMaster" Target="../notesMasters/notesMaster1.xml"/></Relationships>
</file>

<file path=ppt/notesSlides/_rels/notesSlide697.xml.rels><?xml version="1.0" encoding="UTF-8" standalone="yes"?>
<Relationships xmlns="http://schemas.openxmlformats.org/package/2006/relationships"><Relationship Id="rId2" Type="http://schemas.openxmlformats.org/officeDocument/2006/relationships/slide" Target="../slides/slide698.xml"/><Relationship Id="rId1" Type="http://schemas.openxmlformats.org/officeDocument/2006/relationships/notesMaster" Target="../notesMasters/notesMaster1.xml"/></Relationships>
</file>

<file path=ppt/notesSlides/_rels/notesSlide698.xml.rels><?xml version="1.0" encoding="UTF-8" standalone="yes"?>
<Relationships xmlns="http://schemas.openxmlformats.org/package/2006/relationships"><Relationship Id="rId2" Type="http://schemas.openxmlformats.org/officeDocument/2006/relationships/slide" Target="../slides/slide699.xml"/><Relationship Id="rId1" Type="http://schemas.openxmlformats.org/officeDocument/2006/relationships/notesMaster" Target="../notesMasters/notesMaster1.xml"/></Relationships>
</file>

<file path=ppt/notesSlides/_rels/notesSlide699.xml.rels><?xml version="1.0" encoding="UTF-8" standalone="yes"?>
<Relationships xmlns="http://schemas.openxmlformats.org/package/2006/relationships"><Relationship Id="rId2" Type="http://schemas.openxmlformats.org/officeDocument/2006/relationships/slide" Target="../slides/slide70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00.xml.rels><?xml version="1.0" encoding="UTF-8" standalone="yes"?>
<Relationships xmlns="http://schemas.openxmlformats.org/package/2006/relationships"><Relationship Id="rId2" Type="http://schemas.openxmlformats.org/officeDocument/2006/relationships/slide" Target="../slides/slide701.xml"/><Relationship Id="rId1" Type="http://schemas.openxmlformats.org/officeDocument/2006/relationships/notesMaster" Target="../notesMasters/notesMaster1.xml"/></Relationships>
</file>

<file path=ppt/notesSlides/_rels/notesSlide701.xml.rels><?xml version="1.0" encoding="UTF-8" standalone="yes"?>
<Relationships xmlns="http://schemas.openxmlformats.org/package/2006/relationships"><Relationship Id="rId2" Type="http://schemas.openxmlformats.org/officeDocument/2006/relationships/slide" Target="../slides/slide702.xml"/><Relationship Id="rId1" Type="http://schemas.openxmlformats.org/officeDocument/2006/relationships/notesMaster" Target="../notesMasters/notesMaster1.xml"/></Relationships>
</file>

<file path=ppt/notesSlides/_rels/notesSlide702.xml.rels><?xml version="1.0" encoding="UTF-8" standalone="yes"?>
<Relationships xmlns="http://schemas.openxmlformats.org/package/2006/relationships"><Relationship Id="rId2" Type="http://schemas.openxmlformats.org/officeDocument/2006/relationships/slide" Target="../slides/slide703.xml"/><Relationship Id="rId1" Type="http://schemas.openxmlformats.org/officeDocument/2006/relationships/notesMaster" Target="../notesMasters/notesMaster1.xml"/></Relationships>
</file>

<file path=ppt/notesSlides/_rels/notesSlide703.xml.rels><?xml version="1.0" encoding="UTF-8" standalone="yes"?>
<Relationships xmlns="http://schemas.openxmlformats.org/package/2006/relationships"><Relationship Id="rId2" Type="http://schemas.openxmlformats.org/officeDocument/2006/relationships/slide" Target="../slides/slide704.xml"/><Relationship Id="rId1" Type="http://schemas.openxmlformats.org/officeDocument/2006/relationships/notesMaster" Target="../notesMasters/notesMaster1.xml"/></Relationships>
</file>

<file path=ppt/notesSlides/_rels/notesSlide704.xml.rels><?xml version="1.0" encoding="UTF-8" standalone="yes"?>
<Relationships xmlns="http://schemas.openxmlformats.org/package/2006/relationships"><Relationship Id="rId2" Type="http://schemas.openxmlformats.org/officeDocument/2006/relationships/slide" Target="../slides/slide705.xml"/><Relationship Id="rId1" Type="http://schemas.openxmlformats.org/officeDocument/2006/relationships/notesMaster" Target="../notesMasters/notesMaster1.xml"/></Relationships>
</file>

<file path=ppt/notesSlides/_rels/notesSlide705.xml.rels><?xml version="1.0" encoding="UTF-8" standalone="yes"?>
<Relationships xmlns="http://schemas.openxmlformats.org/package/2006/relationships"><Relationship Id="rId2" Type="http://schemas.openxmlformats.org/officeDocument/2006/relationships/slide" Target="../slides/slide706.xml"/><Relationship Id="rId1" Type="http://schemas.openxmlformats.org/officeDocument/2006/relationships/notesMaster" Target="../notesMasters/notesMaster1.xml"/></Relationships>
</file>

<file path=ppt/notesSlides/_rels/notesSlide706.xml.rels><?xml version="1.0" encoding="UTF-8" standalone="yes"?>
<Relationships xmlns="http://schemas.openxmlformats.org/package/2006/relationships"><Relationship Id="rId2" Type="http://schemas.openxmlformats.org/officeDocument/2006/relationships/slide" Target="../slides/slide707.xml"/><Relationship Id="rId1" Type="http://schemas.openxmlformats.org/officeDocument/2006/relationships/notesMaster" Target="../notesMasters/notesMaster1.xml"/></Relationships>
</file>

<file path=ppt/notesSlides/_rels/notesSlide707.xml.rels><?xml version="1.0" encoding="UTF-8" standalone="yes"?>
<Relationships xmlns="http://schemas.openxmlformats.org/package/2006/relationships"><Relationship Id="rId2" Type="http://schemas.openxmlformats.org/officeDocument/2006/relationships/slide" Target="../slides/slide708.xml"/><Relationship Id="rId1" Type="http://schemas.openxmlformats.org/officeDocument/2006/relationships/notesMaster" Target="../notesMasters/notesMaster1.xml"/></Relationships>
</file>

<file path=ppt/notesSlides/_rels/notesSlide708.xml.rels><?xml version="1.0" encoding="UTF-8" standalone="yes"?>
<Relationships xmlns="http://schemas.openxmlformats.org/package/2006/relationships"><Relationship Id="rId2" Type="http://schemas.openxmlformats.org/officeDocument/2006/relationships/slide" Target="../slides/slide709.xml"/><Relationship Id="rId1" Type="http://schemas.openxmlformats.org/officeDocument/2006/relationships/notesMaster" Target="../notesMasters/notesMaster1.xml"/></Relationships>
</file>

<file path=ppt/notesSlides/_rels/notesSlide709.xml.rels><?xml version="1.0" encoding="UTF-8" standalone="yes"?>
<Relationships xmlns="http://schemas.openxmlformats.org/package/2006/relationships"><Relationship Id="rId2" Type="http://schemas.openxmlformats.org/officeDocument/2006/relationships/slide" Target="../slides/slide71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0.xml.rels><?xml version="1.0" encoding="UTF-8" standalone="yes"?>
<Relationships xmlns="http://schemas.openxmlformats.org/package/2006/relationships"><Relationship Id="rId2" Type="http://schemas.openxmlformats.org/officeDocument/2006/relationships/slide" Target="../slides/slide711.xml"/><Relationship Id="rId1" Type="http://schemas.openxmlformats.org/officeDocument/2006/relationships/notesMaster" Target="../notesMasters/notesMaster1.xml"/></Relationships>
</file>

<file path=ppt/notesSlides/_rels/notesSlide711.xml.rels><?xml version="1.0" encoding="UTF-8" standalone="yes"?>
<Relationships xmlns="http://schemas.openxmlformats.org/package/2006/relationships"><Relationship Id="rId2" Type="http://schemas.openxmlformats.org/officeDocument/2006/relationships/slide" Target="../slides/slide712.xml"/><Relationship Id="rId1" Type="http://schemas.openxmlformats.org/officeDocument/2006/relationships/notesMaster" Target="../notesMasters/notesMaster1.xml"/></Relationships>
</file>

<file path=ppt/notesSlides/_rels/notesSlide712.xml.rels><?xml version="1.0" encoding="UTF-8" standalone="yes"?>
<Relationships xmlns="http://schemas.openxmlformats.org/package/2006/relationships"><Relationship Id="rId2" Type="http://schemas.openxmlformats.org/officeDocument/2006/relationships/slide" Target="../slides/slide713.xml"/><Relationship Id="rId1" Type="http://schemas.openxmlformats.org/officeDocument/2006/relationships/notesMaster" Target="../notesMasters/notesMaster1.xml"/></Relationships>
</file>

<file path=ppt/notesSlides/_rels/notesSlide713.xml.rels><?xml version="1.0" encoding="UTF-8" standalone="yes"?>
<Relationships xmlns="http://schemas.openxmlformats.org/package/2006/relationships"><Relationship Id="rId2" Type="http://schemas.openxmlformats.org/officeDocument/2006/relationships/slide" Target="../slides/slide714.xml"/><Relationship Id="rId1" Type="http://schemas.openxmlformats.org/officeDocument/2006/relationships/notesMaster" Target="../notesMasters/notesMaster1.xml"/></Relationships>
</file>

<file path=ppt/notesSlides/_rels/notesSlide714.xml.rels><?xml version="1.0" encoding="UTF-8" standalone="yes"?>
<Relationships xmlns="http://schemas.openxmlformats.org/package/2006/relationships"><Relationship Id="rId2" Type="http://schemas.openxmlformats.org/officeDocument/2006/relationships/slide" Target="../slides/slide715.xml"/><Relationship Id="rId1" Type="http://schemas.openxmlformats.org/officeDocument/2006/relationships/notesMaster" Target="../notesMasters/notesMaster1.xml"/></Relationships>
</file>

<file path=ppt/notesSlides/_rels/notesSlide715.xml.rels><?xml version="1.0" encoding="UTF-8" standalone="yes"?>
<Relationships xmlns="http://schemas.openxmlformats.org/package/2006/relationships"><Relationship Id="rId2" Type="http://schemas.openxmlformats.org/officeDocument/2006/relationships/slide" Target="../slides/slide716.xml"/><Relationship Id="rId1" Type="http://schemas.openxmlformats.org/officeDocument/2006/relationships/notesMaster" Target="../notesMasters/notesMaster1.xml"/></Relationships>
</file>

<file path=ppt/notesSlides/_rels/notesSlide716.xml.rels><?xml version="1.0" encoding="UTF-8" standalone="yes"?>
<Relationships xmlns="http://schemas.openxmlformats.org/package/2006/relationships"><Relationship Id="rId2" Type="http://schemas.openxmlformats.org/officeDocument/2006/relationships/slide" Target="../slides/slide717.xml"/><Relationship Id="rId1" Type="http://schemas.openxmlformats.org/officeDocument/2006/relationships/notesMaster" Target="../notesMasters/notesMaster1.xml"/></Relationships>
</file>

<file path=ppt/notesSlides/_rels/notesSlide717.xml.rels><?xml version="1.0" encoding="UTF-8" standalone="yes"?>
<Relationships xmlns="http://schemas.openxmlformats.org/package/2006/relationships"><Relationship Id="rId2" Type="http://schemas.openxmlformats.org/officeDocument/2006/relationships/slide" Target="../slides/slide718.xml"/><Relationship Id="rId1" Type="http://schemas.openxmlformats.org/officeDocument/2006/relationships/notesMaster" Target="../notesMasters/notesMaster1.xml"/></Relationships>
</file>

<file path=ppt/notesSlides/_rels/notesSlide718.xml.rels><?xml version="1.0" encoding="UTF-8" standalone="yes"?>
<Relationships xmlns="http://schemas.openxmlformats.org/package/2006/relationships"><Relationship Id="rId2" Type="http://schemas.openxmlformats.org/officeDocument/2006/relationships/slide" Target="../slides/slide719.xml"/><Relationship Id="rId1" Type="http://schemas.openxmlformats.org/officeDocument/2006/relationships/notesMaster" Target="../notesMasters/notesMaster1.xml"/></Relationships>
</file>

<file path=ppt/notesSlides/_rels/notesSlide719.xml.rels><?xml version="1.0" encoding="UTF-8" standalone="yes"?>
<Relationships xmlns="http://schemas.openxmlformats.org/package/2006/relationships"><Relationship Id="rId2" Type="http://schemas.openxmlformats.org/officeDocument/2006/relationships/slide" Target="../slides/slide72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0.xml.rels><?xml version="1.0" encoding="UTF-8" standalone="yes"?>
<Relationships xmlns="http://schemas.openxmlformats.org/package/2006/relationships"><Relationship Id="rId2" Type="http://schemas.openxmlformats.org/officeDocument/2006/relationships/slide" Target="../slides/slide721.xml"/><Relationship Id="rId1" Type="http://schemas.openxmlformats.org/officeDocument/2006/relationships/notesMaster" Target="../notesMasters/notesMaster1.xml"/></Relationships>
</file>

<file path=ppt/notesSlides/_rels/notesSlide721.xml.rels><?xml version="1.0" encoding="UTF-8" standalone="yes"?>
<Relationships xmlns="http://schemas.openxmlformats.org/package/2006/relationships"><Relationship Id="rId2" Type="http://schemas.openxmlformats.org/officeDocument/2006/relationships/slide" Target="../slides/slide722.xml"/><Relationship Id="rId1" Type="http://schemas.openxmlformats.org/officeDocument/2006/relationships/notesMaster" Target="../notesMasters/notesMaster1.xml"/></Relationships>
</file>

<file path=ppt/notesSlides/_rels/notesSlide722.xml.rels><?xml version="1.0" encoding="UTF-8" standalone="yes"?>
<Relationships xmlns="http://schemas.openxmlformats.org/package/2006/relationships"><Relationship Id="rId2" Type="http://schemas.openxmlformats.org/officeDocument/2006/relationships/slide" Target="../slides/slide723.xml"/><Relationship Id="rId1" Type="http://schemas.openxmlformats.org/officeDocument/2006/relationships/notesMaster" Target="../notesMasters/notesMaster1.xml"/></Relationships>
</file>

<file path=ppt/notesSlides/_rels/notesSlide723.xml.rels><?xml version="1.0" encoding="UTF-8" standalone="yes"?>
<Relationships xmlns="http://schemas.openxmlformats.org/package/2006/relationships"><Relationship Id="rId2" Type="http://schemas.openxmlformats.org/officeDocument/2006/relationships/slide" Target="../slides/slide724.xml"/><Relationship Id="rId1" Type="http://schemas.openxmlformats.org/officeDocument/2006/relationships/notesMaster" Target="../notesMasters/notesMaster1.xml"/></Relationships>
</file>

<file path=ppt/notesSlides/_rels/notesSlide724.xml.rels><?xml version="1.0" encoding="UTF-8" standalone="yes"?>
<Relationships xmlns="http://schemas.openxmlformats.org/package/2006/relationships"><Relationship Id="rId2" Type="http://schemas.openxmlformats.org/officeDocument/2006/relationships/slide" Target="../slides/slide725.xml"/><Relationship Id="rId1" Type="http://schemas.openxmlformats.org/officeDocument/2006/relationships/notesMaster" Target="../notesMasters/notesMaster1.xml"/></Relationships>
</file>

<file path=ppt/notesSlides/_rels/notesSlide725.xml.rels><?xml version="1.0" encoding="UTF-8" standalone="yes"?>
<Relationships xmlns="http://schemas.openxmlformats.org/package/2006/relationships"><Relationship Id="rId2" Type="http://schemas.openxmlformats.org/officeDocument/2006/relationships/slide" Target="../slides/slide726.xml"/><Relationship Id="rId1" Type="http://schemas.openxmlformats.org/officeDocument/2006/relationships/notesMaster" Target="../notesMasters/notesMaster1.xml"/></Relationships>
</file>

<file path=ppt/notesSlides/_rels/notesSlide726.xml.rels><?xml version="1.0" encoding="UTF-8" standalone="yes"?>
<Relationships xmlns="http://schemas.openxmlformats.org/package/2006/relationships"><Relationship Id="rId2" Type="http://schemas.openxmlformats.org/officeDocument/2006/relationships/slide" Target="../slides/slide727.xml"/><Relationship Id="rId1" Type="http://schemas.openxmlformats.org/officeDocument/2006/relationships/notesMaster" Target="../notesMasters/notesMaster1.xml"/></Relationships>
</file>

<file path=ppt/notesSlides/_rels/notesSlide727.xml.rels><?xml version="1.0" encoding="UTF-8" standalone="yes"?>
<Relationships xmlns="http://schemas.openxmlformats.org/package/2006/relationships"><Relationship Id="rId2" Type="http://schemas.openxmlformats.org/officeDocument/2006/relationships/slide" Target="../slides/slide728.xml"/><Relationship Id="rId1" Type="http://schemas.openxmlformats.org/officeDocument/2006/relationships/notesMaster" Target="../notesMasters/notesMaster1.xml"/></Relationships>
</file>

<file path=ppt/notesSlides/_rels/notesSlide728.xml.rels><?xml version="1.0" encoding="UTF-8" standalone="yes"?>
<Relationships xmlns="http://schemas.openxmlformats.org/package/2006/relationships"><Relationship Id="rId2" Type="http://schemas.openxmlformats.org/officeDocument/2006/relationships/slide" Target="../slides/slide729.xml"/><Relationship Id="rId1" Type="http://schemas.openxmlformats.org/officeDocument/2006/relationships/notesMaster" Target="../notesMasters/notesMaster1.xml"/></Relationships>
</file>

<file path=ppt/notesSlides/_rels/notesSlide729.xml.rels><?xml version="1.0" encoding="UTF-8" standalone="yes"?>
<Relationships xmlns="http://schemas.openxmlformats.org/package/2006/relationships"><Relationship Id="rId2" Type="http://schemas.openxmlformats.org/officeDocument/2006/relationships/slide" Target="../slides/slide73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0.xml.rels><?xml version="1.0" encoding="UTF-8" standalone="yes"?>
<Relationships xmlns="http://schemas.openxmlformats.org/package/2006/relationships"><Relationship Id="rId2" Type="http://schemas.openxmlformats.org/officeDocument/2006/relationships/slide" Target="../slides/slide731.xml"/><Relationship Id="rId1" Type="http://schemas.openxmlformats.org/officeDocument/2006/relationships/notesMaster" Target="../notesMasters/notesMaster1.xml"/></Relationships>
</file>

<file path=ppt/notesSlides/_rels/notesSlide731.xml.rels><?xml version="1.0" encoding="UTF-8" standalone="yes"?>
<Relationships xmlns="http://schemas.openxmlformats.org/package/2006/relationships"><Relationship Id="rId2" Type="http://schemas.openxmlformats.org/officeDocument/2006/relationships/slide" Target="../slides/slide732.xml"/><Relationship Id="rId1" Type="http://schemas.openxmlformats.org/officeDocument/2006/relationships/notesMaster" Target="../notesMasters/notesMaster1.xml"/></Relationships>
</file>

<file path=ppt/notesSlides/_rels/notesSlide732.xml.rels><?xml version="1.0" encoding="UTF-8" standalone="yes"?>
<Relationships xmlns="http://schemas.openxmlformats.org/package/2006/relationships"><Relationship Id="rId2" Type="http://schemas.openxmlformats.org/officeDocument/2006/relationships/slide" Target="../slides/slide733.xml"/><Relationship Id="rId1" Type="http://schemas.openxmlformats.org/officeDocument/2006/relationships/notesMaster" Target="../notesMasters/notesMaster1.xml"/></Relationships>
</file>

<file path=ppt/notesSlides/_rels/notesSlide733.xml.rels><?xml version="1.0" encoding="UTF-8" standalone="yes"?>
<Relationships xmlns="http://schemas.openxmlformats.org/package/2006/relationships"><Relationship Id="rId2" Type="http://schemas.openxmlformats.org/officeDocument/2006/relationships/slide" Target="../slides/slide734.xml"/><Relationship Id="rId1" Type="http://schemas.openxmlformats.org/officeDocument/2006/relationships/notesMaster" Target="../notesMasters/notesMaster1.xml"/></Relationships>
</file>

<file path=ppt/notesSlides/_rels/notesSlide734.xml.rels><?xml version="1.0" encoding="UTF-8" standalone="yes"?>
<Relationships xmlns="http://schemas.openxmlformats.org/package/2006/relationships"><Relationship Id="rId2" Type="http://schemas.openxmlformats.org/officeDocument/2006/relationships/slide" Target="../slides/slide735.xml"/><Relationship Id="rId1" Type="http://schemas.openxmlformats.org/officeDocument/2006/relationships/notesMaster" Target="../notesMasters/notesMaster1.xml"/></Relationships>
</file>

<file path=ppt/notesSlides/_rels/notesSlide735.xml.rels><?xml version="1.0" encoding="UTF-8" standalone="yes"?>
<Relationships xmlns="http://schemas.openxmlformats.org/package/2006/relationships"><Relationship Id="rId2" Type="http://schemas.openxmlformats.org/officeDocument/2006/relationships/slide" Target="../slides/slide736.xml"/><Relationship Id="rId1" Type="http://schemas.openxmlformats.org/officeDocument/2006/relationships/notesMaster" Target="../notesMasters/notesMaster1.xml"/></Relationships>
</file>

<file path=ppt/notesSlides/_rels/notesSlide736.xml.rels><?xml version="1.0" encoding="UTF-8" standalone="yes"?>
<Relationships xmlns="http://schemas.openxmlformats.org/package/2006/relationships"><Relationship Id="rId2" Type="http://schemas.openxmlformats.org/officeDocument/2006/relationships/slide" Target="../slides/slide737.xml"/><Relationship Id="rId1" Type="http://schemas.openxmlformats.org/officeDocument/2006/relationships/notesMaster" Target="../notesMasters/notesMaster1.xml"/></Relationships>
</file>

<file path=ppt/notesSlides/_rels/notesSlide737.xml.rels><?xml version="1.0" encoding="UTF-8" standalone="yes"?>
<Relationships xmlns="http://schemas.openxmlformats.org/package/2006/relationships"><Relationship Id="rId2" Type="http://schemas.openxmlformats.org/officeDocument/2006/relationships/slide" Target="../slides/slide738.xml"/><Relationship Id="rId1" Type="http://schemas.openxmlformats.org/officeDocument/2006/relationships/notesMaster" Target="../notesMasters/notesMaster1.xml"/></Relationships>
</file>

<file path=ppt/notesSlides/_rels/notesSlide738.xml.rels><?xml version="1.0" encoding="UTF-8" standalone="yes"?>
<Relationships xmlns="http://schemas.openxmlformats.org/package/2006/relationships"><Relationship Id="rId2" Type="http://schemas.openxmlformats.org/officeDocument/2006/relationships/slide" Target="../slides/slide739.xml"/><Relationship Id="rId1" Type="http://schemas.openxmlformats.org/officeDocument/2006/relationships/notesMaster" Target="../notesMasters/notesMaster1.xml"/></Relationships>
</file>

<file path=ppt/notesSlides/_rels/notesSlide739.xml.rels><?xml version="1.0" encoding="UTF-8" standalone="yes"?>
<Relationships xmlns="http://schemas.openxmlformats.org/package/2006/relationships"><Relationship Id="rId2" Type="http://schemas.openxmlformats.org/officeDocument/2006/relationships/slide" Target="../slides/slide74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0.xml.rels><?xml version="1.0" encoding="UTF-8" standalone="yes"?>
<Relationships xmlns="http://schemas.openxmlformats.org/package/2006/relationships"><Relationship Id="rId2" Type="http://schemas.openxmlformats.org/officeDocument/2006/relationships/slide" Target="../slides/slide741.xml"/><Relationship Id="rId1" Type="http://schemas.openxmlformats.org/officeDocument/2006/relationships/notesMaster" Target="../notesMasters/notesMaster1.xml"/></Relationships>
</file>

<file path=ppt/notesSlides/_rels/notesSlide741.xml.rels><?xml version="1.0" encoding="UTF-8" standalone="yes"?>
<Relationships xmlns="http://schemas.openxmlformats.org/package/2006/relationships"><Relationship Id="rId2" Type="http://schemas.openxmlformats.org/officeDocument/2006/relationships/slide" Target="../slides/slide74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3e6ab34341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3e6ab3434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33e6ab34341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33e6ab34341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34843d0997a_0_1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34843d0997a_0_1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33e6ab34341_0_2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33e6ab34341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33e6ab34341_0_2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8" name="Google Shape;828;g33e6ab34341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34843d0997a_0_14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4" name="Google Shape;834;g34843d0997a_0_1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33e6ab34341_0_2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33e6ab3434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33e6ab34341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33e6ab34341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34843d0997a_0_1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34843d0997a_0_1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019437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33e6ab34341_0_2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33e6ab34341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33e6ab34341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33e6ab34341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31f44acb61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31f44acb6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g34843d0997a_0_15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0" name="Google Shape;880;g34843d0997a_0_15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33e6ab34341_0_3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33e6ab34341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g33e6ab34341_0_3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8" name="Google Shape;898;g33e6ab34341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34843d0997a_0_15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 name="Google Shape;904;g34843d0997a_0_1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33e6ab34341_0_3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6" name="Google Shape;916;g33e6ab34341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33e6ab34341_0_3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1" name="Google Shape;921;g33e6ab34341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34843d0997a_0_1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34843d0997a_0_1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33e6ab34341_0_3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9" name="Google Shape;939;g33e6ab34341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33e6ab34341_0_3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33e6ab34341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34843d0997a_0_15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0" name="Google Shape;950;g34843d0997a_0_1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31f44acb61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31f44acb6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g33e6ab34341_0_3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2" name="Google Shape;962;g33e6ab34341_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33e6ab34341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33e6ab34341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34843d0997a_0_15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 name="Google Shape;973;g34843d0997a_0_1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g33e6ab34341_0_3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5" name="Google Shape;985;g33e6ab34341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33e6ab34341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 name="Google Shape;990;g33e6ab34341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g34843d0997a_0_15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6" name="Google Shape;996;g34843d0997a_0_1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g33e6ab34341_0_3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9" name="Google Shape;1009;g33e6ab34341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g33e6ab34341_0_3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4" name="Google Shape;1014;g33e6ab34341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g34843d0997a_0_15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0" name="Google Shape;1020;g34843d0997a_0_1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340589e47b6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340589e47b6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3e6ab34341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3e6ab3434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340589e47b6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340589e47b6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g340589e47b6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4" name="Google Shape;1044;g340589e47b6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33e6ab34341_0_3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33e6ab34341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33e6ab34341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1" name="Google Shape;1061;g33e6ab34341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g34843d0997a_0_1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7" name="Google Shape;1067;g34843d0997a_0_1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33e6ab34341_0_3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9" name="Google Shape;1079;g33e6ab34341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33e6ab34341_0_3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4" name="Google Shape;1084;g33e6ab34341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g34843d0997a_0_15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0" name="Google Shape;1090;g34843d0997a_0_1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g33e6ab34341_0_3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2" name="Google Shape;1102;g33e6ab34341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33e6ab34341_0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7" name="Google Shape;1107;g33e6ab34341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3e6ab34341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3e6ab3434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chOff x="0" y="0"/>
          <a:chExt cx="0" cy="0"/>
        </a:xfrm>
      </p:grpSpPr>
      <p:sp>
        <p:nvSpPr>
          <p:cNvPr id="1112" name="Google Shape;1112;g34843d0997a_0_15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3" name="Google Shape;1113;g34843d0997a_0_1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33e6ab34341_0_3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33e6ab34341_0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33e6ab34341_0_3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33e6ab34341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g34843d0997a_0_16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6" name="Google Shape;1136;g34843d0997a_0_1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33e6ab34341_0_3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8" name="Google Shape;1148;g33e6ab34341_0_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33e6ab34341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33e6ab34341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g34843d0997a_0_1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9" name="Google Shape;1159;g34843d0997a_0_1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Google Shape;1170;g33e6ab34341_0_4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1" name="Google Shape;1171;g33e6ab34341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4"/>
        <p:cNvGrpSpPr/>
        <p:nvPr/>
      </p:nvGrpSpPr>
      <p:grpSpPr>
        <a:xfrm>
          <a:off x="0" y="0"/>
          <a:ext cx="0" cy="0"/>
          <a:chOff x="0" y="0"/>
          <a:chExt cx="0" cy="0"/>
        </a:xfrm>
      </p:grpSpPr>
      <p:sp>
        <p:nvSpPr>
          <p:cNvPr id="1175" name="Google Shape;1175;g33e6ab34341_0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6" name="Google Shape;1176;g33e6ab34341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g33e6ab34341_0_4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4" name="Google Shape;1194;g33e6ab34341_0_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3e6ab34341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3e6ab3434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7"/>
        <p:cNvGrpSpPr/>
        <p:nvPr/>
      </p:nvGrpSpPr>
      <p:grpSpPr>
        <a:xfrm>
          <a:off x="0" y="0"/>
          <a:ext cx="0" cy="0"/>
          <a:chOff x="0" y="0"/>
          <a:chExt cx="0" cy="0"/>
        </a:xfrm>
      </p:grpSpPr>
      <p:sp>
        <p:nvSpPr>
          <p:cNvPr id="1198" name="Google Shape;1198;g33e6ab34341_0_4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9" name="Google Shape;1199;g33e6ab34341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g34843d0997a_0_16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5" name="Google Shape;1205;g34843d0997a_0_16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Google Shape;1216;g33e6ab34341_0_4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7" name="Google Shape;1217;g33e6ab34341_0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g33e6ab34341_0_4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2" name="Google Shape;1222;g33e6ab34341_0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g34843d0997a_0_16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8" name="Google Shape;1228;g34843d0997a_0_1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8"/>
        <p:cNvGrpSpPr/>
        <p:nvPr/>
      </p:nvGrpSpPr>
      <p:grpSpPr>
        <a:xfrm>
          <a:off x="0" y="0"/>
          <a:ext cx="0" cy="0"/>
          <a:chOff x="0" y="0"/>
          <a:chExt cx="0" cy="0"/>
        </a:xfrm>
      </p:grpSpPr>
      <p:sp>
        <p:nvSpPr>
          <p:cNvPr id="1239" name="Google Shape;1239;g33e6ab34341_0_4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0" name="Google Shape;1240;g33e6ab34341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g33e6ab34341_0_4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5" name="Google Shape;1245;g33e6ab34341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34843d0997a_0_16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1" name="Google Shape;1251;g34843d0997a_0_1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2" name="Google Shape;1262;g340589e47b6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3" name="Google Shape;1263;g340589e47b6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g340589e47b6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8" name="Google Shape;1268;g340589e47b6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4843d0997a_0_1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4843d0997a_0_1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g340589e47b6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4" name="Google Shape;1274;g340589e47b6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g33e6ab34341_0_4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6" name="Google Shape;1286;g33e6ab34341_0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g33e6ab34341_0_4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1" name="Google Shape;1291;g33e6ab34341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5"/>
        <p:cNvGrpSpPr/>
        <p:nvPr/>
      </p:nvGrpSpPr>
      <p:grpSpPr>
        <a:xfrm>
          <a:off x="0" y="0"/>
          <a:ext cx="0" cy="0"/>
          <a:chOff x="0" y="0"/>
          <a:chExt cx="0" cy="0"/>
        </a:xfrm>
      </p:grpSpPr>
      <p:sp>
        <p:nvSpPr>
          <p:cNvPr id="1296" name="Google Shape;1296;g34843d0997a_0_16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7" name="Google Shape;1297;g34843d0997a_0_1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Google Shape;1309;g33e6ab34341_0_4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0" name="Google Shape;1310;g33e6ab34341_0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3"/>
        <p:cNvGrpSpPr/>
        <p:nvPr/>
      </p:nvGrpSpPr>
      <p:grpSpPr>
        <a:xfrm>
          <a:off x="0" y="0"/>
          <a:ext cx="0" cy="0"/>
          <a:chOff x="0" y="0"/>
          <a:chExt cx="0" cy="0"/>
        </a:xfrm>
      </p:grpSpPr>
      <p:sp>
        <p:nvSpPr>
          <p:cNvPr id="1314" name="Google Shape;1314;g33e6ab34341_0_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5" name="Google Shape;1315;g33e6ab34341_0_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g33e6ab34341_0_4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3" name="Google Shape;1333;g33e6ab34341_0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6"/>
        <p:cNvGrpSpPr/>
        <p:nvPr/>
      </p:nvGrpSpPr>
      <p:grpSpPr>
        <a:xfrm>
          <a:off x="0" y="0"/>
          <a:ext cx="0" cy="0"/>
          <a:chOff x="0" y="0"/>
          <a:chExt cx="0" cy="0"/>
        </a:xfrm>
      </p:grpSpPr>
      <p:sp>
        <p:nvSpPr>
          <p:cNvPr id="1337" name="Google Shape;1337;g33e6ab34341_0_4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8" name="Google Shape;1338;g33e6ab34341_0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2"/>
        <p:cNvGrpSpPr/>
        <p:nvPr/>
      </p:nvGrpSpPr>
      <p:grpSpPr>
        <a:xfrm>
          <a:off x="0" y="0"/>
          <a:ext cx="0" cy="0"/>
          <a:chOff x="0" y="0"/>
          <a:chExt cx="0" cy="0"/>
        </a:xfrm>
      </p:grpSpPr>
      <p:sp>
        <p:nvSpPr>
          <p:cNvPr id="1343" name="Google Shape;1343;g34843d0997a_0_16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4" name="Google Shape;1344;g34843d0997a_0_1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2">
          <a:extLst>
            <a:ext uri="{FF2B5EF4-FFF2-40B4-BE49-F238E27FC236}">
              <a16:creationId xmlns:a16="http://schemas.microsoft.com/office/drawing/2014/main" id="{FC129D32-0529-E13A-7EE4-F5A3598DF3A0}"/>
            </a:ext>
          </a:extLst>
        </p:cNvPr>
        <p:cNvGrpSpPr/>
        <p:nvPr/>
      </p:nvGrpSpPr>
      <p:grpSpPr>
        <a:xfrm>
          <a:off x="0" y="0"/>
          <a:ext cx="0" cy="0"/>
          <a:chOff x="0" y="0"/>
          <a:chExt cx="0" cy="0"/>
        </a:xfrm>
      </p:grpSpPr>
      <p:sp>
        <p:nvSpPr>
          <p:cNvPr id="1343" name="Google Shape;1343;g34843d0997a_0_1685:notes">
            <a:extLst>
              <a:ext uri="{FF2B5EF4-FFF2-40B4-BE49-F238E27FC236}">
                <a16:creationId xmlns:a16="http://schemas.microsoft.com/office/drawing/2014/main" id="{E050A209-E458-855A-37D3-1A4D3D6C848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4" name="Google Shape;1344;g34843d0997a_0_1685:notes">
            <a:extLst>
              <a:ext uri="{FF2B5EF4-FFF2-40B4-BE49-F238E27FC236}">
                <a16:creationId xmlns:a16="http://schemas.microsoft.com/office/drawing/2014/main" id="{7AAA429D-38D4-F0F2-6DDC-471D83E0C11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7053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3e6ab34341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3e6ab34341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4"/>
        <p:cNvGrpSpPr/>
        <p:nvPr/>
      </p:nvGrpSpPr>
      <p:grpSpPr>
        <a:xfrm>
          <a:off x="0" y="0"/>
          <a:ext cx="0" cy="0"/>
          <a:chOff x="0" y="0"/>
          <a:chExt cx="0" cy="0"/>
        </a:xfrm>
      </p:grpSpPr>
      <p:sp>
        <p:nvSpPr>
          <p:cNvPr id="1355" name="Google Shape;1355;g33e6ab34341_0_4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6" name="Google Shape;1356;g33e6ab34341_0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g33e6ab34341_0_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g33e6ab34341_0_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33e6ab34341_0_4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33e6ab34341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7"/>
        <p:cNvGrpSpPr/>
        <p:nvPr/>
      </p:nvGrpSpPr>
      <p:grpSpPr>
        <a:xfrm>
          <a:off x="0" y="0"/>
          <a:ext cx="0" cy="0"/>
          <a:chOff x="0" y="0"/>
          <a:chExt cx="0" cy="0"/>
        </a:xfrm>
      </p:grpSpPr>
      <p:sp>
        <p:nvSpPr>
          <p:cNvPr id="1398" name="Google Shape;1398;g340589e47b6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9" name="Google Shape;1399;g340589e47b6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g33e6ab34341_0_4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7" name="Google Shape;1417;g33e6ab34341_0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33e6ab34341_0_4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33e6ab34341_0_4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1"/>
        <p:cNvGrpSpPr/>
        <p:nvPr/>
      </p:nvGrpSpPr>
      <p:grpSpPr>
        <a:xfrm>
          <a:off x="0" y="0"/>
          <a:ext cx="0" cy="0"/>
          <a:chOff x="0" y="0"/>
          <a:chExt cx="0" cy="0"/>
        </a:xfrm>
      </p:grpSpPr>
      <p:sp>
        <p:nvSpPr>
          <p:cNvPr id="1442" name="Google Shape;1442;g340589e47b6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3" name="Google Shape;1443;g340589e47b6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7"/>
        <p:cNvGrpSpPr/>
        <p:nvPr/>
      </p:nvGrpSpPr>
      <p:grpSpPr>
        <a:xfrm>
          <a:off x="0" y="0"/>
          <a:ext cx="0" cy="0"/>
          <a:chOff x="0" y="0"/>
          <a:chExt cx="0" cy="0"/>
        </a:xfrm>
      </p:grpSpPr>
      <p:sp>
        <p:nvSpPr>
          <p:cNvPr id="1448" name="Google Shape;1448;g33e6ab34341_0_4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9" name="Google Shape;1449;g33e6ab34341_0_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2"/>
        <p:cNvGrpSpPr/>
        <p:nvPr/>
      </p:nvGrpSpPr>
      <p:grpSpPr>
        <a:xfrm>
          <a:off x="0" y="0"/>
          <a:ext cx="0" cy="0"/>
          <a:chOff x="0" y="0"/>
          <a:chExt cx="0" cy="0"/>
        </a:xfrm>
      </p:grpSpPr>
      <p:sp>
        <p:nvSpPr>
          <p:cNvPr id="1453" name="Google Shape;1453;g33e6ab34341_0_4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4" name="Google Shape;1454;g33e6ab34341_0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
        <p:cNvGrpSpPr/>
        <p:nvPr/>
      </p:nvGrpSpPr>
      <p:grpSpPr>
        <a:xfrm>
          <a:off x="0" y="0"/>
          <a:ext cx="0" cy="0"/>
          <a:chOff x="0" y="0"/>
          <a:chExt cx="0" cy="0"/>
        </a:xfrm>
      </p:grpSpPr>
      <p:sp>
        <p:nvSpPr>
          <p:cNvPr id="1459" name="Google Shape;1459;g34843d0997a_0_1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0" name="Google Shape;1460;g34843d0997a_0_1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3e6ab34341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3e6ab34341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0"/>
        <p:cNvGrpSpPr/>
        <p:nvPr/>
      </p:nvGrpSpPr>
      <p:grpSpPr>
        <a:xfrm>
          <a:off x="0" y="0"/>
          <a:ext cx="0" cy="0"/>
          <a:chOff x="0" y="0"/>
          <a:chExt cx="0" cy="0"/>
        </a:xfrm>
      </p:grpSpPr>
      <p:sp>
        <p:nvSpPr>
          <p:cNvPr id="1471" name="Google Shape;1471;g33e6ab34341_0_5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2" name="Google Shape;1472;g33e6ab34341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5"/>
        <p:cNvGrpSpPr/>
        <p:nvPr/>
      </p:nvGrpSpPr>
      <p:grpSpPr>
        <a:xfrm>
          <a:off x="0" y="0"/>
          <a:ext cx="0" cy="0"/>
          <a:chOff x="0" y="0"/>
          <a:chExt cx="0" cy="0"/>
        </a:xfrm>
      </p:grpSpPr>
      <p:sp>
        <p:nvSpPr>
          <p:cNvPr id="1476" name="Google Shape;1476;g33e6ab34341_0_5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7" name="Google Shape;1477;g33e6ab34341_0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g340589e47b6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3" name="Google Shape;1483;g340589e47b6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0"/>
        <p:cNvGrpSpPr/>
        <p:nvPr/>
      </p:nvGrpSpPr>
      <p:grpSpPr>
        <a:xfrm>
          <a:off x="0" y="0"/>
          <a:ext cx="0" cy="0"/>
          <a:chOff x="0" y="0"/>
          <a:chExt cx="0" cy="0"/>
        </a:xfrm>
      </p:grpSpPr>
      <p:sp>
        <p:nvSpPr>
          <p:cNvPr id="1491" name="Google Shape;1491;g340589e47b6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2" name="Google Shape;1492;g340589e47b6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2"/>
        <p:cNvGrpSpPr/>
        <p:nvPr/>
      </p:nvGrpSpPr>
      <p:grpSpPr>
        <a:xfrm>
          <a:off x="0" y="0"/>
          <a:ext cx="0" cy="0"/>
          <a:chOff x="0" y="0"/>
          <a:chExt cx="0" cy="0"/>
        </a:xfrm>
      </p:grpSpPr>
      <p:sp>
        <p:nvSpPr>
          <p:cNvPr id="1503" name="Google Shape;1503;g33e6ab34341_0_5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4" name="Google Shape;1504;g33e6ab34341_0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7"/>
        <p:cNvGrpSpPr/>
        <p:nvPr/>
      </p:nvGrpSpPr>
      <p:grpSpPr>
        <a:xfrm>
          <a:off x="0" y="0"/>
          <a:ext cx="0" cy="0"/>
          <a:chOff x="0" y="0"/>
          <a:chExt cx="0" cy="0"/>
        </a:xfrm>
      </p:grpSpPr>
      <p:sp>
        <p:nvSpPr>
          <p:cNvPr id="1508" name="Google Shape;1508;g33e6ab34341_0_5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9" name="Google Shape;1509;g33e6ab34341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3"/>
        <p:cNvGrpSpPr/>
        <p:nvPr/>
      </p:nvGrpSpPr>
      <p:grpSpPr>
        <a:xfrm>
          <a:off x="0" y="0"/>
          <a:ext cx="0" cy="0"/>
          <a:chOff x="0" y="0"/>
          <a:chExt cx="0" cy="0"/>
        </a:xfrm>
      </p:grpSpPr>
      <p:sp>
        <p:nvSpPr>
          <p:cNvPr id="1514" name="Google Shape;1514;g34843d0997a_0_17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5" name="Google Shape;1515;g34843d0997a_0_17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3">
          <a:extLst>
            <a:ext uri="{FF2B5EF4-FFF2-40B4-BE49-F238E27FC236}">
              <a16:creationId xmlns:a16="http://schemas.microsoft.com/office/drawing/2014/main" id="{1B8985DF-236C-0812-98D0-761DE2DBEDBB}"/>
            </a:ext>
          </a:extLst>
        </p:cNvPr>
        <p:cNvGrpSpPr/>
        <p:nvPr/>
      </p:nvGrpSpPr>
      <p:grpSpPr>
        <a:xfrm>
          <a:off x="0" y="0"/>
          <a:ext cx="0" cy="0"/>
          <a:chOff x="0" y="0"/>
          <a:chExt cx="0" cy="0"/>
        </a:xfrm>
      </p:grpSpPr>
      <p:sp>
        <p:nvSpPr>
          <p:cNvPr id="1514" name="Google Shape;1514;g34843d0997a_0_1745:notes">
            <a:extLst>
              <a:ext uri="{FF2B5EF4-FFF2-40B4-BE49-F238E27FC236}">
                <a16:creationId xmlns:a16="http://schemas.microsoft.com/office/drawing/2014/main" id="{0BC6CE5F-8EDB-238B-1854-B9290ADF71C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5" name="Google Shape;1515;g34843d0997a_0_1745:notes">
            <a:extLst>
              <a:ext uri="{FF2B5EF4-FFF2-40B4-BE49-F238E27FC236}">
                <a16:creationId xmlns:a16="http://schemas.microsoft.com/office/drawing/2014/main" id="{C4946FCF-1017-CEBD-0EC5-D3895B49DD2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9704086"/>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
        <p:cNvGrpSpPr/>
        <p:nvPr/>
      </p:nvGrpSpPr>
      <p:grpSpPr>
        <a:xfrm>
          <a:off x="0" y="0"/>
          <a:ext cx="0" cy="0"/>
          <a:chOff x="0" y="0"/>
          <a:chExt cx="0" cy="0"/>
        </a:xfrm>
      </p:grpSpPr>
      <p:sp>
        <p:nvSpPr>
          <p:cNvPr id="1526" name="Google Shape;1526;g33e6ab34341_0_5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7" name="Google Shape;1527;g33e6ab34341_0_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0"/>
        <p:cNvGrpSpPr/>
        <p:nvPr/>
      </p:nvGrpSpPr>
      <p:grpSpPr>
        <a:xfrm>
          <a:off x="0" y="0"/>
          <a:ext cx="0" cy="0"/>
          <a:chOff x="0" y="0"/>
          <a:chExt cx="0" cy="0"/>
        </a:xfrm>
      </p:grpSpPr>
      <p:sp>
        <p:nvSpPr>
          <p:cNvPr id="1531" name="Google Shape;1531;g33e6ab34341_0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2" name="Google Shape;1532;g33e6ab34341_0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4843d0997a_0_1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4843d0997a_0_1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6"/>
        <p:cNvGrpSpPr/>
        <p:nvPr/>
      </p:nvGrpSpPr>
      <p:grpSpPr>
        <a:xfrm>
          <a:off x="0" y="0"/>
          <a:ext cx="0" cy="0"/>
          <a:chOff x="0" y="0"/>
          <a:chExt cx="0" cy="0"/>
        </a:xfrm>
      </p:grpSpPr>
      <p:sp>
        <p:nvSpPr>
          <p:cNvPr id="1537" name="Google Shape;1537;g34843d0997a_0_17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8" name="Google Shape;1538;g34843d0997a_0_1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6">
          <a:extLst>
            <a:ext uri="{FF2B5EF4-FFF2-40B4-BE49-F238E27FC236}">
              <a16:creationId xmlns:a16="http://schemas.microsoft.com/office/drawing/2014/main" id="{B39657EF-AD2E-AAB0-6DC7-A1D239F354CA}"/>
            </a:ext>
          </a:extLst>
        </p:cNvPr>
        <p:cNvGrpSpPr/>
        <p:nvPr/>
      </p:nvGrpSpPr>
      <p:grpSpPr>
        <a:xfrm>
          <a:off x="0" y="0"/>
          <a:ext cx="0" cy="0"/>
          <a:chOff x="0" y="0"/>
          <a:chExt cx="0" cy="0"/>
        </a:xfrm>
      </p:grpSpPr>
      <p:sp>
        <p:nvSpPr>
          <p:cNvPr id="1537" name="Google Shape;1537;g34843d0997a_0_1755:notes">
            <a:extLst>
              <a:ext uri="{FF2B5EF4-FFF2-40B4-BE49-F238E27FC236}">
                <a16:creationId xmlns:a16="http://schemas.microsoft.com/office/drawing/2014/main" id="{96EE7294-AF5D-B534-1E16-CEDD3F248EF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8" name="Google Shape;1538;g34843d0997a_0_1755:notes">
            <a:extLst>
              <a:ext uri="{FF2B5EF4-FFF2-40B4-BE49-F238E27FC236}">
                <a16:creationId xmlns:a16="http://schemas.microsoft.com/office/drawing/2014/main" id="{5C88EC7C-3926-7159-BBB9-D9EC1268603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2050424"/>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8"/>
        <p:cNvGrpSpPr/>
        <p:nvPr/>
      </p:nvGrpSpPr>
      <p:grpSpPr>
        <a:xfrm>
          <a:off x="0" y="0"/>
          <a:ext cx="0" cy="0"/>
          <a:chOff x="0" y="0"/>
          <a:chExt cx="0" cy="0"/>
        </a:xfrm>
      </p:grpSpPr>
      <p:sp>
        <p:nvSpPr>
          <p:cNvPr id="1549" name="Google Shape;1549;g33e6ab34341_0_5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0" name="Google Shape;1550;g33e6ab34341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3"/>
        <p:cNvGrpSpPr/>
        <p:nvPr/>
      </p:nvGrpSpPr>
      <p:grpSpPr>
        <a:xfrm>
          <a:off x="0" y="0"/>
          <a:ext cx="0" cy="0"/>
          <a:chOff x="0" y="0"/>
          <a:chExt cx="0" cy="0"/>
        </a:xfrm>
      </p:grpSpPr>
      <p:sp>
        <p:nvSpPr>
          <p:cNvPr id="1554" name="Google Shape;1554;g33e6ab34341_0_5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5" name="Google Shape;1555;g33e6ab34341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9"/>
        <p:cNvGrpSpPr/>
        <p:nvPr/>
      </p:nvGrpSpPr>
      <p:grpSpPr>
        <a:xfrm>
          <a:off x="0" y="0"/>
          <a:ext cx="0" cy="0"/>
          <a:chOff x="0" y="0"/>
          <a:chExt cx="0" cy="0"/>
        </a:xfrm>
      </p:grpSpPr>
      <p:sp>
        <p:nvSpPr>
          <p:cNvPr id="1560" name="Google Shape;1560;g34843d0997a_0_17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1" name="Google Shape;1561;g34843d0997a_0_17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1"/>
        <p:cNvGrpSpPr/>
        <p:nvPr/>
      </p:nvGrpSpPr>
      <p:grpSpPr>
        <a:xfrm>
          <a:off x="0" y="0"/>
          <a:ext cx="0" cy="0"/>
          <a:chOff x="0" y="0"/>
          <a:chExt cx="0" cy="0"/>
        </a:xfrm>
      </p:grpSpPr>
      <p:sp>
        <p:nvSpPr>
          <p:cNvPr id="1572" name="Google Shape;1572;g340589e47b6_0_1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3" name="Google Shape;1573;g340589e47b6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6"/>
        <p:cNvGrpSpPr/>
        <p:nvPr/>
      </p:nvGrpSpPr>
      <p:grpSpPr>
        <a:xfrm>
          <a:off x="0" y="0"/>
          <a:ext cx="0" cy="0"/>
          <a:chOff x="0" y="0"/>
          <a:chExt cx="0" cy="0"/>
        </a:xfrm>
      </p:grpSpPr>
      <p:sp>
        <p:nvSpPr>
          <p:cNvPr id="1577" name="Google Shape;1577;g340589e47b6_0_2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8" name="Google Shape;1578;g340589e47b6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2"/>
        <p:cNvGrpSpPr/>
        <p:nvPr/>
      </p:nvGrpSpPr>
      <p:grpSpPr>
        <a:xfrm>
          <a:off x="0" y="0"/>
          <a:ext cx="0" cy="0"/>
          <a:chOff x="0" y="0"/>
          <a:chExt cx="0" cy="0"/>
        </a:xfrm>
      </p:grpSpPr>
      <p:sp>
        <p:nvSpPr>
          <p:cNvPr id="1583" name="Google Shape;1583;g340589e47b6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4" name="Google Shape;1584;g340589e47b6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0"/>
        <p:cNvGrpSpPr/>
        <p:nvPr/>
      </p:nvGrpSpPr>
      <p:grpSpPr>
        <a:xfrm>
          <a:off x="0" y="0"/>
          <a:ext cx="0" cy="0"/>
          <a:chOff x="0" y="0"/>
          <a:chExt cx="0" cy="0"/>
        </a:xfrm>
      </p:grpSpPr>
      <p:sp>
        <p:nvSpPr>
          <p:cNvPr id="1601" name="Google Shape;1601;g33e6ab34341_0_5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2" name="Google Shape;1602;g33e6ab34341_0_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5"/>
        <p:cNvGrpSpPr/>
        <p:nvPr/>
      </p:nvGrpSpPr>
      <p:grpSpPr>
        <a:xfrm>
          <a:off x="0" y="0"/>
          <a:ext cx="0" cy="0"/>
          <a:chOff x="0" y="0"/>
          <a:chExt cx="0" cy="0"/>
        </a:xfrm>
      </p:grpSpPr>
      <p:sp>
        <p:nvSpPr>
          <p:cNvPr id="1606" name="Google Shape;1606;g33e6ab34341_0_5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7" name="Google Shape;1607;g33e6ab34341_0_5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31f44acb6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31f44acb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3e6ab34341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3e6ab3434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g34843d0997a_0_17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3" name="Google Shape;1613;g34843d0997a_0_17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a:extLst>
            <a:ext uri="{FF2B5EF4-FFF2-40B4-BE49-F238E27FC236}">
              <a16:creationId xmlns:a16="http://schemas.microsoft.com/office/drawing/2014/main" id="{FF636639-EE2E-F0C8-484D-557F22307C26}"/>
            </a:ext>
          </a:extLst>
        </p:cNvPr>
        <p:cNvGrpSpPr/>
        <p:nvPr/>
      </p:nvGrpSpPr>
      <p:grpSpPr>
        <a:xfrm>
          <a:off x="0" y="0"/>
          <a:ext cx="0" cy="0"/>
          <a:chOff x="0" y="0"/>
          <a:chExt cx="0" cy="0"/>
        </a:xfrm>
      </p:grpSpPr>
      <p:sp>
        <p:nvSpPr>
          <p:cNvPr id="1612" name="Google Shape;1612;g34843d0997a_0_1785:notes">
            <a:extLst>
              <a:ext uri="{FF2B5EF4-FFF2-40B4-BE49-F238E27FC236}">
                <a16:creationId xmlns:a16="http://schemas.microsoft.com/office/drawing/2014/main" id="{38F8A939-7B0A-984A-DEF8-39490EA0048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3" name="Google Shape;1613;g34843d0997a_0_1785:notes">
            <a:extLst>
              <a:ext uri="{FF2B5EF4-FFF2-40B4-BE49-F238E27FC236}">
                <a16:creationId xmlns:a16="http://schemas.microsoft.com/office/drawing/2014/main" id="{9E2771F8-3D85-38F9-A72E-86320D83087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558575"/>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3"/>
        <p:cNvGrpSpPr/>
        <p:nvPr/>
      </p:nvGrpSpPr>
      <p:grpSpPr>
        <a:xfrm>
          <a:off x="0" y="0"/>
          <a:ext cx="0" cy="0"/>
          <a:chOff x="0" y="0"/>
          <a:chExt cx="0" cy="0"/>
        </a:xfrm>
      </p:grpSpPr>
      <p:sp>
        <p:nvSpPr>
          <p:cNvPr id="1624" name="Google Shape;1624;g33e6ab34341_0_5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5" name="Google Shape;1625;g33e6ab34341_0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g33e6ab34341_0_5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0" name="Google Shape;1630;g33e6ab34341_0_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4"/>
        <p:cNvGrpSpPr/>
        <p:nvPr/>
      </p:nvGrpSpPr>
      <p:grpSpPr>
        <a:xfrm>
          <a:off x="0" y="0"/>
          <a:ext cx="0" cy="0"/>
          <a:chOff x="0" y="0"/>
          <a:chExt cx="0" cy="0"/>
        </a:xfrm>
      </p:grpSpPr>
      <p:sp>
        <p:nvSpPr>
          <p:cNvPr id="1635" name="Google Shape;1635;g34843d0997a_0_17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6" name="Google Shape;1636;g34843d0997a_0_1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4">
          <a:extLst>
            <a:ext uri="{FF2B5EF4-FFF2-40B4-BE49-F238E27FC236}">
              <a16:creationId xmlns:a16="http://schemas.microsoft.com/office/drawing/2014/main" id="{578617F6-705C-63E7-FCDB-E0CA757B64FE}"/>
            </a:ext>
          </a:extLst>
        </p:cNvPr>
        <p:cNvGrpSpPr/>
        <p:nvPr/>
      </p:nvGrpSpPr>
      <p:grpSpPr>
        <a:xfrm>
          <a:off x="0" y="0"/>
          <a:ext cx="0" cy="0"/>
          <a:chOff x="0" y="0"/>
          <a:chExt cx="0" cy="0"/>
        </a:xfrm>
      </p:grpSpPr>
      <p:sp>
        <p:nvSpPr>
          <p:cNvPr id="1635" name="Google Shape;1635;g34843d0997a_0_1795:notes">
            <a:extLst>
              <a:ext uri="{FF2B5EF4-FFF2-40B4-BE49-F238E27FC236}">
                <a16:creationId xmlns:a16="http://schemas.microsoft.com/office/drawing/2014/main" id="{8508D930-4727-AABD-7FE9-9280368D6FD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6" name="Google Shape;1636;g34843d0997a_0_1795:notes">
            <a:extLst>
              <a:ext uri="{FF2B5EF4-FFF2-40B4-BE49-F238E27FC236}">
                <a16:creationId xmlns:a16="http://schemas.microsoft.com/office/drawing/2014/main" id="{07F9A82B-F15F-FBBA-1518-5F949B0160F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7560097"/>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g33e6ab34341_0_5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8" name="Google Shape;1648;g33e6ab34341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1"/>
        <p:cNvGrpSpPr/>
        <p:nvPr/>
      </p:nvGrpSpPr>
      <p:grpSpPr>
        <a:xfrm>
          <a:off x="0" y="0"/>
          <a:ext cx="0" cy="0"/>
          <a:chOff x="0" y="0"/>
          <a:chExt cx="0" cy="0"/>
        </a:xfrm>
      </p:grpSpPr>
      <p:sp>
        <p:nvSpPr>
          <p:cNvPr id="1652" name="Google Shape;1652;g33e6ab34341_0_5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3" name="Google Shape;1653;g33e6ab34341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7"/>
        <p:cNvGrpSpPr/>
        <p:nvPr/>
      </p:nvGrpSpPr>
      <p:grpSpPr>
        <a:xfrm>
          <a:off x="0" y="0"/>
          <a:ext cx="0" cy="0"/>
          <a:chOff x="0" y="0"/>
          <a:chExt cx="0" cy="0"/>
        </a:xfrm>
      </p:grpSpPr>
      <p:sp>
        <p:nvSpPr>
          <p:cNvPr id="1658" name="Google Shape;1658;g34843d0997a_0_18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9" name="Google Shape;1659;g34843d0997a_0_1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0"/>
        <p:cNvGrpSpPr/>
        <p:nvPr/>
      </p:nvGrpSpPr>
      <p:grpSpPr>
        <a:xfrm>
          <a:off x="0" y="0"/>
          <a:ext cx="0" cy="0"/>
          <a:chOff x="0" y="0"/>
          <a:chExt cx="0" cy="0"/>
        </a:xfrm>
      </p:grpSpPr>
      <p:sp>
        <p:nvSpPr>
          <p:cNvPr id="1671" name="Google Shape;1671;g33e6ab34341_0_5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2" name="Google Shape;1672;g33e6ab34341_0_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3e6ab34341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3e6ab34341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5"/>
        <p:cNvGrpSpPr/>
        <p:nvPr/>
      </p:nvGrpSpPr>
      <p:grpSpPr>
        <a:xfrm>
          <a:off x="0" y="0"/>
          <a:ext cx="0" cy="0"/>
          <a:chOff x="0" y="0"/>
          <a:chExt cx="0" cy="0"/>
        </a:xfrm>
      </p:grpSpPr>
      <p:sp>
        <p:nvSpPr>
          <p:cNvPr id="1676" name="Google Shape;1676;g33e6ab34341_0_5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7" name="Google Shape;1677;g33e6ab34341_0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1"/>
        <p:cNvGrpSpPr/>
        <p:nvPr/>
      </p:nvGrpSpPr>
      <p:grpSpPr>
        <a:xfrm>
          <a:off x="0" y="0"/>
          <a:ext cx="0" cy="0"/>
          <a:chOff x="0" y="0"/>
          <a:chExt cx="0" cy="0"/>
        </a:xfrm>
      </p:grpSpPr>
      <p:sp>
        <p:nvSpPr>
          <p:cNvPr id="1682" name="Google Shape;1682;g34843d0997a_0_18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3" name="Google Shape;1683;g34843d0997a_0_18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5">
          <a:extLst>
            <a:ext uri="{FF2B5EF4-FFF2-40B4-BE49-F238E27FC236}">
              <a16:creationId xmlns:a16="http://schemas.microsoft.com/office/drawing/2014/main" id="{61839A29-EA46-C622-36E8-F65F0EC57F30}"/>
            </a:ext>
          </a:extLst>
        </p:cNvPr>
        <p:cNvGrpSpPr/>
        <p:nvPr/>
      </p:nvGrpSpPr>
      <p:grpSpPr>
        <a:xfrm>
          <a:off x="0" y="0"/>
          <a:ext cx="0" cy="0"/>
          <a:chOff x="0" y="0"/>
          <a:chExt cx="0" cy="0"/>
        </a:xfrm>
      </p:grpSpPr>
      <p:sp>
        <p:nvSpPr>
          <p:cNvPr id="1676" name="Google Shape;1676;g33e6ab34341_0_569:notes">
            <a:extLst>
              <a:ext uri="{FF2B5EF4-FFF2-40B4-BE49-F238E27FC236}">
                <a16:creationId xmlns:a16="http://schemas.microsoft.com/office/drawing/2014/main" id="{3BBA262F-2C64-617A-8D07-F8D89DC13AB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7" name="Google Shape;1677;g33e6ab34341_0_569:notes">
            <a:extLst>
              <a:ext uri="{FF2B5EF4-FFF2-40B4-BE49-F238E27FC236}">
                <a16:creationId xmlns:a16="http://schemas.microsoft.com/office/drawing/2014/main" id="{3F2339BE-1602-36E6-9197-ACDE6032701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783538"/>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4"/>
        <p:cNvGrpSpPr/>
        <p:nvPr/>
      </p:nvGrpSpPr>
      <p:grpSpPr>
        <a:xfrm>
          <a:off x="0" y="0"/>
          <a:ext cx="0" cy="0"/>
          <a:chOff x="0" y="0"/>
          <a:chExt cx="0" cy="0"/>
        </a:xfrm>
      </p:grpSpPr>
      <p:sp>
        <p:nvSpPr>
          <p:cNvPr id="1695" name="Google Shape;1695;g340589e47b6_0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6" name="Google Shape;1696;g340589e47b6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9"/>
        <p:cNvGrpSpPr/>
        <p:nvPr/>
      </p:nvGrpSpPr>
      <p:grpSpPr>
        <a:xfrm>
          <a:off x="0" y="0"/>
          <a:ext cx="0" cy="0"/>
          <a:chOff x="0" y="0"/>
          <a:chExt cx="0" cy="0"/>
        </a:xfrm>
      </p:grpSpPr>
      <p:sp>
        <p:nvSpPr>
          <p:cNvPr id="1700" name="Google Shape;1700;g340589e47b6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1" name="Google Shape;1701;g340589e47b6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5"/>
        <p:cNvGrpSpPr/>
        <p:nvPr/>
      </p:nvGrpSpPr>
      <p:grpSpPr>
        <a:xfrm>
          <a:off x="0" y="0"/>
          <a:ext cx="0" cy="0"/>
          <a:chOff x="0" y="0"/>
          <a:chExt cx="0" cy="0"/>
        </a:xfrm>
      </p:grpSpPr>
      <p:sp>
        <p:nvSpPr>
          <p:cNvPr id="1706" name="Google Shape;1706;g340589e47b6_0_2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7" name="Google Shape;1707;g340589e47b6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3"/>
        <p:cNvGrpSpPr/>
        <p:nvPr/>
      </p:nvGrpSpPr>
      <p:grpSpPr>
        <a:xfrm>
          <a:off x="0" y="0"/>
          <a:ext cx="0" cy="0"/>
          <a:chOff x="0" y="0"/>
          <a:chExt cx="0" cy="0"/>
        </a:xfrm>
      </p:grpSpPr>
      <p:sp>
        <p:nvSpPr>
          <p:cNvPr id="1724" name="Google Shape;1724;g33e6ab34341_0_5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5" name="Google Shape;1725;g33e6ab34341_0_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g33e6ab34341_0_5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0" name="Google Shape;1730;g33e6ab34341_0_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4"/>
        <p:cNvGrpSpPr/>
        <p:nvPr/>
      </p:nvGrpSpPr>
      <p:grpSpPr>
        <a:xfrm>
          <a:off x="0" y="0"/>
          <a:ext cx="0" cy="0"/>
          <a:chOff x="0" y="0"/>
          <a:chExt cx="0" cy="0"/>
        </a:xfrm>
      </p:grpSpPr>
      <p:sp>
        <p:nvSpPr>
          <p:cNvPr id="1735" name="Google Shape;1735;g34843d0997a_0_1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6" name="Google Shape;1736;g34843d0997a_0_1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p:cNvGrpSpPr/>
        <p:nvPr/>
      </p:nvGrpSpPr>
      <p:grpSpPr>
        <a:xfrm>
          <a:off x="0" y="0"/>
          <a:ext cx="0" cy="0"/>
          <a:chOff x="0" y="0"/>
          <a:chExt cx="0" cy="0"/>
        </a:xfrm>
      </p:grpSpPr>
      <p:sp>
        <p:nvSpPr>
          <p:cNvPr id="1747" name="Google Shape;1747;g33e6ab34341_0_5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8" name="Google Shape;1748;g33e6ab34341_0_5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4843d0997a_0_1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4843d0997a_0_1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1"/>
        <p:cNvGrpSpPr/>
        <p:nvPr/>
      </p:nvGrpSpPr>
      <p:grpSpPr>
        <a:xfrm>
          <a:off x="0" y="0"/>
          <a:ext cx="0" cy="0"/>
          <a:chOff x="0" y="0"/>
          <a:chExt cx="0" cy="0"/>
        </a:xfrm>
      </p:grpSpPr>
      <p:sp>
        <p:nvSpPr>
          <p:cNvPr id="1752" name="Google Shape;1752;g33e6ab34341_0_5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3" name="Google Shape;1753;g33e6ab34341_0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7"/>
        <p:cNvGrpSpPr/>
        <p:nvPr/>
      </p:nvGrpSpPr>
      <p:grpSpPr>
        <a:xfrm>
          <a:off x="0" y="0"/>
          <a:ext cx="0" cy="0"/>
          <a:chOff x="0" y="0"/>
          <a:chExt cx="0" cy="0"/>
        </a:xfrm>
      </p:grpSpPr>
      <p:sp>
        <p:nvSpPr>
          <p:cNvPr id="1758" name="Google Shape;1758;g34843d0997a_0_18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9" name="Google Shape;1759;g34843d0997a_0_18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7">
          <a:extLst>
            <a:ext uri="{FF2B5EF4-FFF2-40B4-BE49-F238E27FC236}">
              <a16:creationId xmlns:a16="http://schemas.microsoft.com/office/drawing/2014/main" id="{294F45AB-5EB3-5876-433D-3E8AF9E0EC47}"/>
            </a:ext>
          </a:extLst>
        </p:cNvPr>
        <p:cNvGrpSpPr/>
        <p:nvPr/>
      </p:nvGrpSpPr>
      <p:grpSpPr>
        <a:xfrm>
          <a:off x="0" y="0"/>
          <a:ext cx="0" cy="0"/>
          <a:chOff x="0" y="0"/>
          <a:chExt cx="0" cy="0"/>
        </a:xfrm>
      </p:grpSpPr>
      <p:sp>
        <p:nvSpPr>
          <p:cNvPr id="1758" name="Google Shape;1758;g34843d0997a_0_1835:notes">
            <a:extLst>
              <a:ext uri="{FF2B5EF4-FFF2-40B4-BE49-F238E27FC236}">
                <a16:creationId xmlns:a16="http://schemas.microsoft.com/office/drawing/2014/main" id="{6CDC265E-34A8-46BF-DB94-6411760984F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9" name="Google Shape;1759;g34843d0997a_0_1835:notes">
            <a:extLst>
              <a:ext uri="{FF2B5EF4-FFF2-40B4-BE49-F238E27FC236}">
                <a16:creationId xmlns:a16="http://schemas.microsoft.com/office/drawing/2014/main" id="{03983309-BD76-AAAD-F99E-AF3F57A68B0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367248"/>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9"/>
        <p:cNvGrpSpPr/>
        <p:nvPr/>
      </p:nvGrpSpPr>
      <p:grpSpPr>
        <a:xfrm>
          <a:off x="0" y="0"/>
          <a:ext cx="0" cy="0"/>
          <a:chOff x="0" y="0"/>
          <a:chExt cx="0" cy="0"/>
        </a:xfrm>
      </p:grpSpPr>
      <p:sp>
        <p:nvSpPr>
          <p:cNvPr id="1770" name="Google Shape;1770;g340589e47b6_0_2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1" name="Google Shape;1771;g340589e47b6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4"/>
        <p:cNvGrpSpPr/>
        <p:nvPr/>
      </p:nvGrpSpPr>
      <p:grpSpPr>
        <a:xfrm>
          <a:off x="0" y="0"/>
          <a:ext cx="0" cy="0"/>
          <a:chOff x="0" y="0"/>
          <a:chExt cx="0" cy="0"/>
        </a:xfrm>
      </p:grpSpPr>
      <p:sp>
        <p:nvSpPr>
          <p:cNvPr id="1775" name="Google Shape;1775;g340589e47b6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6" name="Google Shape;1776;g340589e47b6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0"/>
        <p:cNvGrpSpPr/>
        <p:nvPr/>
      </p:nvGrpSpPr>
      <p:grpSpPr>
        <a:xfrm>
          <a:off x="0" y="0"/>
          <a:ext cx="0" cy="0"/>
          <a:chOff x="0" y="0"/>
          <a:chExt cx="0" cy="0"/>
        </a:xfrm>
      </p:grpSpPr>
      <p:sp>
        <p:nvSpPr>
          <p:cNvPr id="1781" name="Google Shape;1781;g340589e47b6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2" name="Google Shape;1782;g340589e47b6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2"/>
        <p:cNvGrpSpPr/>
        <p:nvPr/>
      </p:nvGrpSpPr>
      <p:grpSpPr>
        <a:xfrm>
          <a:off x="0" y="0"/>
          <a:ext cx="0" cy="0"/>
          <a:chOff x="0" y="0"/>
          <a:chExt cx="0" cy="0"/>
        </a:xfrm>
      </p:grpSpPr>
      <p:sp>
        <p:nvSpPr>
          <p:cNvPr id="1793" name="Google Shape;1793;g33e6ab34341_0_5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4" name="Google Shape;1794;g33e6ab34341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7"/>
        <p:cNvGrpSpPr/>
        <p:nvPr/>
      </p:nvGrpSpPr>
      <p:grpSpPr>
        <a:xfrm>
          <a:off x="0" y="0"/>
          <a:ext cx="0" cy="0"/>
          <a:chOff x="0" y="0"/>
          <a:chExt cx="0" cy="0"/>
        </a:xfrm>
      </p:grpSpPr>
      <p:sp>
        <p:nvSpPr>
          <p:cNvPr id="1798" name="Google Shape;1798;g33e6ab34341_0_5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9" name="Google Shape;1799;g33e6ab34341_0_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3"/>
        <p:cNvGrpSpPr/>
        <p:nvPr/>
      </p:nvGrpSpPr>
      <p:grpSpPr>
        <a:xfrm>
          <a:off x="0" y="0"/>
          <a:ext cx="0" cy="0"/>
          <a:chOff x="0" y="0"/>
          <a:chExt cx="0" cy="0"/>
        </a:xfrm>
      </p:grpSpPr>
      <p:sp>
        <p:nvSpPr>
          <p:cNvPr id="1804" name="Google Shape;1804;g34843d0997a_0_1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5" name="Google Shape;1805;g34843d0997a_0_1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5"/>
        <p:cNvGrpSpPr/>
        <p:nvPr/>
      </p:nvGrpSpPr>
      <p:grpSpPr>
        <a:xfrm>
          <a:off x="0" y="0"/>
          <a:ext cx="0" cy="0"/>
          <a:chOff x="0" y="0"/>
          <a:chExt cx="0" cy="0"/>
        </a:xfrm>
      </p:grpSpPr>
      <p:sp>
        <p:nvSpPr>
          <p:cNvPr id="1816" name="Google Shape;1816;g33e6ab34341_0_6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7" name="Google Shape;1817;g33e6ab34341_0_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3e6ab34341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33e6ab34341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0"/>
        <p:cNvGrpSpPr/>
        <p:nvPr/>
      </p:nvGrpSpPr>
      <p:grpSpPr>
        <a:xfrm>
          <a:off x="0" y="0"/>
          <a:ext cx="0" cy="0"/>
          <a:chOff x="0" y="0"/>
          <a:chExt cx="0" cy="0"/>
        </a:xfrm>
      </p:grpSpPr>
      <p:sp>
        <p:nvSpPr>
          <p:cNvPr id="1821" name="Google Shape;1821;g33e6ab34341_0_6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2" name="Google Shape;1822;g33e6ab34341_0_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6"/>
        <p:cNvGrpSpPr/>
        <p:nvPr/>
      </p:nvGrpSpPr>
      <p:grpSpPr>
        <a:xfrm>
          <a:off x="0" y="0"/>
          <a:ext cx="0" cy="0"/>
          <a:chOff x="0" y="0"/>
          <a:chExt cx="0" cy="0"/>
        </a:xfrm>
      </p:grpSpPr>
      <p:sp>
        <p:nvSpPr>
          <p:cNvPr id="1827" name="Google Shape;1827;g34843d0997a_0_18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8" name="Google Shape;1828;g34843d0997a_0_1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8"/>
        <p:cNvGrpSpPr/>
        <p:nvPr/>
      </p:nvGrpSpPr>
      <p:grpSpPr>
        <a:xfrm>
          <a:off x="0" y="0"/>
          <a:ext cx="0" cy="0"/>
          <a:chOff x="0" y="0"/>
          <a:chExt cx="0" cy="0"/>
        </a:xfrm>
      </p:grpSpPr>
      <p:sp>
        <p:nvSpPr>
          <p:cNvPr id="1839" name="Google Shape;1839;g33e6ab34341_0_6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0" name="Google Shape;1840;g33e6ab34341_0_6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3"/>
        <p:cNvGrpSpPr/>
        <p:nvPr/>
      </p:nvGrpSpPr>
      <p:grpSpPr>
        <a:xfrm>
          <a:off x="0" y="0"/>
          <a:ext cx="0" cy="0"/>
          <a:chOff x="0" y="0"/>
          <a:chExt cx="0" cy="0"/>
        </a:xfrm>
      </p:grpSpPr>
      <p:sp>
        <p:nvSpPr>
          <p:cNvPr id="1844" name="Google Shape;1844;g33e6ab34341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5" name="Google Shape;1845;g33e6ab34341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9"/>
        <p:cNvGrpSpPr/>
        <p:nvPr/>
      </p:nvGrpSpPr>
      <p:grpSpPr>
        <a:xfrm>
          <a:off x="0" y="0"/>
          <a:ext cx="0" cy="0"/>
          <a:chOff x="0" y="0"/>
          <a:chExt cx="0" cy="0"/>
        </a:xfrm>
      </p:grpSpPr>
      <p:sp>
        <p:nvSpPr>
          <p:cNvPr id="1850" name="Google Shape;1850;g34843d0997a_0_18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1" name="Google Shape;1851;g34843d0997a_0_18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9">
          <a:extLst>
            <a:ext uri="{FF2B5EF4-FFF2-40B4-BE49-F238E27FC236}">
              <a16:creationId xmlns:a16="http://schemas.microsoft.com/office/drawing/2014/main" id="{D4718B96-A8B0-D28A-03BB-0052C6B48F59}"/>
            </a:ext>
          </a:extLst>
        </p:cNvPr>
        <p:cNvGrpSpPr/>
        <p:nvPr/>
      </p:nvGrpSpPr>
      <p:grpSpPr>
        <a:xfrm>
          <a:off x="0" y="0"/>
          <a:ext cx="0" cy="0"/>
          <a:chOff x="0" y="0"/>
          <a:chExt cx="0" cy="0"/>
        </a:xfrm>
      </p:grpSpPr>
      <p:sp>
        <p:nvSpPr>
          <p:cNvPr id="1850" name="Google Shape;1850;g34843d0997a_0_1865:notes">
            <a:extLst>
              <a:ext uri="{FF2B5EF4-FFF2-40B4-BE49-F238E27FC236}">
                <a16:creationId xmlns:a16="http://schemas.microsoft.com/office/drawing/2014/main" id="{7F59B0E6-BB48-82D6-1BE4-A9246498B6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1" name="Google Shape;1851;g34843d0997a_0_1865:notes">
            <a:extLst>
              <a:ext uri="{FF2B5EF4-FFF2-40B4-BE49-F238E27FC236}">
                <a16:creationId xmlns:a16="http://schemas.microsoft.com/office/drawing/2014/main" id="{71F2749F-3BA9-E7AD-FE83-AA247EADDA0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9761460"/>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1"/>
        <p:cNvGrpSpPr/>
        <p:nvPr/>
      </p:nvGrpSpPr>
      <p:grpSpPr>
        <a:xfrm>
          <a:off x="0" y="0"/>
          <a:ext cx="0" cy="0"/>
          <a:chOff x="0" y="0"/>
          <a:chExt cx="0" cy="0"/>
        </a:xfrm>
      </p:grpSpPr>
      <p:sp>
        <p:nvSpPr>
          <p:cNvPr id="1862" name="Google Shape;1862;g33e6ab34341_0_6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3" name="Google Shape;1863;g33e6ab34341_0_6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6"/>
        <p:cNvGrpSpPr/>
        <p:nvPr/>
      </p:nvGrpSpPr>
      <p:grpSpPr>
        <a:xfrm>
          <a:off x="0" y="0"/>
          <a:ext cx="0" cy="0"/>
          <a:chOff x="0" y="0"/>
          <a:chExt cx="0" cy="0"/>
        </a:xfrm>
      </p:grpSpPr>
      <p:sp>
        <p:nvSpPr>
          <p:cNvPr id="1867" name="Google Shape;1867;g33e6ab34341_0_6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8" name="Google Shape;1868;g33e6ab34341_0_6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2"/>
        <p:cNvGrpSpPr/>
        <p:nvPr/>
      </p:nvGrpSpPr>
      <p:grpSpPr>
        <a:xfrm>
          <a:off x="0" y="0"/>
          <a:ext cx="0" cy="0"/>
          <a:chOff x="0" y="0"/>
          <a:chExt cx="0" cy="0"/>
        </a:xfrm>
      </p:grpSpPr>
      <p:sp>
        <p:nvSpPr>
          <p:cNvPr id="1873" name="Google Shape;1873;g34843d0997a_0_18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4" name="Google Shape;1874;g34843d0997a_0_18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4"/>
        <p:cNvGrpSpPr/>
        <p:nvPr/>
      </p:nvGrpSpPr>
      <p:grpSpPr>
        <a:xfrm>
          <a:off x="0" y="0"/>
          <a:ext cx="0" cy="0"/>
          <a:chOff x="0" y="0"/>
          <a:chExt cx="0" cy="0"/>
        </a:xfrm>
      </p:grpSpPr>
      <p:sp>
        <p:nvSpPr>
          <p:cNvPr id="1885" name="Google Shape;1885;g33e6ab34341_0_6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6" name="Google Shape;1886;g33e6ab34341_0_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3e6ab34341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3e6ab34341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9"/>
        <p:cNvGrpSpPr/>
        <p:nvPr/>
      </p:nvGrpSpPr>
      <p:grpSpPr>
        <a:xfrm>
          <a:off x="0" y="0"/>
          <a:ext cx="0" cy="0"/>
          <a:chOff x="0" y="0"/>
          <a:chExt cx="0" cy="0"/>
        </a:xfrm>
      </p:grpSpPr>
      <p:sp>
        <p:nvSpPr>
          <p:cNvPr id="1890" name="Google Shape;1890;g33e6ab34341_0_6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1" name="Google Shape;1891;g33e6ab34341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5"/>
        <p:cNvGrpSpPr/>
        <p:nvPr/>
      </p:nvGrpSpPr>
      <p:grpSpPr>
        <a:xfrm>
          <a:off x="0" y="0"/>
          <a:ext cx="0" cy="0"/>
          <a:chOff x="0" y="0"/>
          <a:chExt cx="0" cy="0"/>
        </a:xfrm>
      </p:grpSpPr>
      <p:sp>
        <p:nvSpPr>
          <p:cNvPr id="1896" name="Google Shape;1896;g34843d0997a_0_18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7" name="Google Shape;1897;g34843d0997a_0_18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7"/>
        <p:cNvGrpSpPr/>
        <p:nvPr/>
      </p:nvGrpSpPr>
      <p:grpSpPr>
        <a:xfrm>
          <a:off x="0" y="0"/>
          <a:ext cx="0" cy="0"/>
          <a:chOff x="0" y="0"/>
          <a:chExt cx="0" cy="0"/>
        </a:xfrm>
      </p:grpSpPr>
      <p:sp>
        <p:nvSpPr>
          <p:cNvPr id="1908" name="Google Shape;1908;g340589e47b6_0_2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9" name="Google Shape;1909;g340589e47b6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g340589e47b6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4" name="Google Shape;1914;g340589e47b6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g340589e47b6_0_2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0" name="Google Shape;1920;g340589e47b6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0"/>
        <p:cNvGrpSpPr/>
        <p:nvPr/>
      </p:nvGrpSpPr>
      <p:grpSpPr>
        <a:xfrm>
          <a:off x="0" y="0"/>
          <a:ext cx="0" cy="0"/>
          <a:chOff x="0" y="0"/>
          <a:chExt cx="0" cy="0"/>
        </a:xfrm>
      </p:grpSpPr>
      <p:sp>
        <p:nvSpPr>
          <p:cNvPr id="1931" name="Google Shape;1931;g33e6ab34341_0_6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2" name="Google Shape;1932;g33e6ab34341_0_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5"/>
        <p:cNvGrpSpPr/>
        <p:nvPr/>
      </p:nvGrpSpPr>
      <p:grpSpPr>
        <a:xfrm>
          <a:off x="0" y="0"/>
          <a:ext cx="0" cy="0"/>
          <a:chOff x="0" y="0"/>
          <a:chExt cx="0" cy="0"/>
        </a:xfrm>
      </p:grpSpPr>
      <p:sp>
        <p:nvSpPr>
          <p:cNvPr id="1936" name="Google Shape;1936;g33e6ab34341_0_6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7" name="Google Shape;1937;g33e6ab34341_0_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1"/>
        <p:cNvGrpSpPr/>
        <p:nvPr/>
      </p:nvGrpSpPr>
      <p:grpSpPr>
        <a:xfrm>
          <a:off x="0" y="0"/>
          <a:ext cx="0" cy="0"/>
          <a:chOff x="0" y="0"/>
          <a:chExt cx="0" cy="0"/>
        </a:xfrm>
      </p:grpSpPr>
      <p:sp>
        <p:nvSpPr>
          <p:cNvPr id="1942" name="Google Shape;1942;g34843d0997a_0_1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3" name="Google Shape;1943;g34843d0997a_0_1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3"/>
        <p:cNvGrpSpPr/>
        <p:nvPr/>
      </p:nvGrpSpPr>
      <p:grpSpPr>
        <a:xfrm>
          <a:off x="0" y="0"/>
          <a:ext cx="0" cy="0"/>
          <a:chOff x="0" y="0"/>
          <a:chExt cx="0" cy="0"/>
        </a:xfrm>
      </p:grpSpPr>
      <p:sp>
        <p:nvSpPr>
          <p:cNvPr id="1954" name="Google Shape;1954;g34843d0997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5" name="Google Shape;1955;g34843d0997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8"/>
        <p:cNvGrpSpPr/>
        <p:nvPr/>
      </p:nvGrpSpPr>
      <p:grpSpPr>
        <a:xfrm>
          <a:off x="0" y="0"/>
          <a:ext cx="0" cy="0"/>
          <a:chOff x="0" y="0"/>
          <a:chExt cx="0" cy="0"/>
        </a:xfrm>
      </p:grpSpPr>
      <p:sp>
        <p:nvSpPr>
          <p:cNvPr id="1959" name="Google Shape;1959;g34843d0997a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0" name="Google Shape;1960;g34843d0997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4843d0997a_0_1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4843d0997a_0_1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4"/>
        <p:cNvGrpSpPr/>
        <p:nvPr/>
      </p:nvGrpSpPr>
      <p:grpSpPr>
        <a:xfrm>
          <a:off x="0" y="0"/>
          <a:ext cx="0" cy="0"/>
          <a:chOff x="0" y="0"/>
          <a:chExt cx="0" cy="0"/>
        </a:xfrm>
      </p:grpSpPr>
      <p:sp>
        <p:nvSpPr>
          <p:cNvPr id="1965" name="Google Shape;1965;g34843d0997a_0_19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6" name="Google Shape;1966;g34843d0997a_0_19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6"/>
        <p:cNvGrpSpPr/>
        <p:nvPr/>
      </p:nvGrpSpPr>
      <p:grpSpPr>
        <a:xfrm>
          <a:off x="0" y="0"/>
          <a:ext cx="0" cy="0"/>
          <a:chOff x="0" y="0"/>
          <a:chExt cx="0" cy="0"/>
        </a:xfrm>
      </p:grpSpPr>
      <p:sp>
        <p:nvSpPr>
          <p:cNvPr id="1977" name="Google Shape;1977;g340589e47b6_0_2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8" name="Google Shape;1978;g340589e47b6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1"/>
        <p:cNvGrpSpPr/>
        <p:nvPr/>
      </p:nvGrpSpPr>
      <p:grpSpPr>
        <a:xfrm>
          <a:off x="0" y="0"/>
          <a:ext cx="0" cy="0"/>
          <a:chOff x="0" y="0"/>
          <a:chExt cx="0" cy="0"/>
        </a:xfrm>
      </p:grpSpPr>
      <p:sp>
        <p:nvSpPr>
          <p:cNvPr id="1982" name="Google Shape;1982;g340589e47b6_0_2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3" name="Google Shape;1983;g340589e47b6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7"/>
        <p:cNvGrpSpPr/>
        <p:nvPr/>
      </p:nvGrpSpPr>
      <p:grpSpPr>
        <a:xfrm>
          <a:off x="0" y="0"/>
          <a:ext cx="0" cy="0"/>
          <a:chOff x="0" y="0"/>
          <a:chExt cx="0" cy="0"/>
        </a:xfrm>
      </p:grpSpPr>
      <p:sp>
        <p:nvSpPr>
          <p:cNvPr id="1988" name="Google Shape;1988;g340589e47b6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9" name="Google Shape;1989;g340589e47b6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9"/>
        <p:cNvGrpSpPr/>
        <p:nvPr/>
      </p:nvGrpSpPr>
      <p:grpSpPr>
        <a:xfrm>
          <a:off x="0" y="0"/>
          <a:ext cx="0" cy="0"/>
          <a:chOff x="0" y="0"/>
          <a:chExt cx="0" cy="0"/>
        </a:xfrm>
      </p:grpSpPr>
      <p:sp>
        <p:nvSpPr>
          <p:cNvPr id="2000" name="Google Shape;2000;g34843d0997a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1" name="Google Shape;2001;g34843d0997a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4"/>
        <p:cNvGrpSpPr/>
        <p:nvPr/>
      </p:nvGrpSpPr>
      <p:grpSpPr>
        <a:xfrm>
          <a:off x="0" y="0"/>
          <a:ext cx="0" cy="0"/>
          <a:chOff x="0" y="0"/>
          <a:chExt cx="0" cy="0"/>
        </a:xfrm>
      </p:grpSpPr>
      <p:sp>
        <p:nvSpPr>
          <p:cNvPr id="2005" name="Google Shape;2005;g34843d0997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6" name="Google Shape;2006;g34843d0997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0"/>
        <p:cNvGrpSpPr/>
        <p:nvPr/>
      </p:nvGrpSpPr>
      <p:grpSpPr>
        <a:xfrm>
          <a:off x="0" y="0"/>
          <a:ext cx="0" cy="0"/>
          <a:chOff x="0" y="0"/>
          <a:chExt cx="0" cy="0"/>
        </a:xfrm>
      </p:grpSpPr>
      <p:sp>
        <p:nvSpPr>
          <p:cNvPr id="2011" name="Google Shape;2011;g34843d0997a_0_1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2" name="Google Shape;2012;g34843d0997a_0_1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4">
          <a:extLst>
            <a:ext uri="{FF2B5EF4-FFF2-40B4-BE49-F238E27FC236}">
              <a16:creationId xmlns:a16="http://schemas.microsoft.com/office/drawing/2014/main" id="{BC6EAF81-129B-6EB6-37CB-3685355EF242}"/>
            </a:ext>
          </a:extLst>
        </p:cNvPr>
        <p:cNvGrpSpPr/>
        <p:nvPr/>
      </p:nvGrpSpPr>
      <p:grpSpPr>
        <a:xfrm>
          <a:off x="0" y="0"/>
          <a:ext cx="0" cy="0"/>
          <a:chOff x="0" y="0"/>
          <a:chExt cx="0" cy="0"/>
        </a:xfrm>
      </p:grpSpPr>
      <p:sp>
        <p:nvSpPr>
          <p:cNvPr id="2005" name="Google Shape;2005;g34843d0997a_0_13:notes">
            <a:extLst>
              <a:ext uri="{FF2B5EF4-FFF2-40B4-BE49-F238E27FC236}">
                <a16:creationId xmlns:a16="http://schemas.microsoft.com/office/drawing/2014/main" id="{82C39C66-B64B-C4EA-8895-4142BCD3224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6" name="Google Shape;2006;g34843d0997a_0_13:notes">
            <a:extLst>
              <a:ext uri="{FF2B5EF4-FFF2-40B4-BE49-F238E27FC236}">
                <a16:creationId xmlns:a16="http://schemas.microsoft.com/office/drawing/2014/main" id="{E74D8952-2EEC-9139-F220-805F20AB3BF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2646479"/>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3"/>
        <p:cNvGrpSpPr/>
        <p:nvPr/>
      </p:nvGrpSpPr>
      <p:grpSpPr>
        <a:xfrm>
          <a:off x="0" y="0"/>
          <a:ext cx="0" cy="0"/>
          <a:chOff x="0" y="0"/>
          <a:chExt cx="0" cy="0"/>
        </a:xfrm>
      </p:grpSpPr>
      <p:sp>
        <p:nvSpPr>
          <p:cNvPr id="2024" name="Google Shape;2024;g34843d0997a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5" name="Google Shape;2025;g34843d0997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8"/>
        <p:cNvGrpSpPr/>
        <p:nvPr/>
      </p:nvGrpSpPr>
      <p:grpSpPr>
        <a:xfrm>
          <a:off x="0" y="0"/>
          <a:ext cx="0" cy="0"/>
          <a:chOff x="0" y="0"/>
          <a:chExt cx="0" cy="0"/>
        </a:xfrm>
      </p:grpSpPr>
      <p:sp>
        <p:nvSpPr>
          <p:cNvPr id="2029" name="Google Shape;2029;g34843d0997a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0" name="Google Shape;2030;g34843d0997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3e6ab34341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3e6ab34341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34843d0997a_0_19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34843d0997a_0_19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6"/>
        <p:cNvGrpSpPr/>
        <p:nvPr/>
      </p:nvGrpSpPr>
      <p:grpSpPr>
        <a:xfrm>
          <a:off x="0" y="0"/>
          <a:ext cx="0" cy="0"/>
          <a:chOff x="0" y="0"/>
          <a:chExt cx="0" cy="0"/>
        </a:xfrm>
      </p:grpSpPr>
      <p:sp>
        <p:nvSpPr>
          <p:cNvPr id="2047" name="Google Shape;2047;g34843d0997a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8" name="Google Shape;2048;g34843d0997a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1"/>
        <p:cNvGrpSpPr/>
        <p:nvPr/>
      </p:nvGrpSpPr>
      <p:grpSpPr>
        <a:xfrm>
          <a:off x="0" y="0"/>
          <a:ext cx="0" cy="0"/>
          <a:chOff x="0" y="0"/>
          <a:chExt cx="0" cy="0"/>
        </a:xfrm>
      </p:grpSpPr>
      <p:sp>
        <p:nvSpPr>
          <p:cNvPr id="2052" name="Google Shape;2052;g34843d0997a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3" name="Google Shape;2053;g34843d0997a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7"/>
        <p:cNvGrpSpPr/>
        <p:nvPr/>
      </p:nvGrpSpPr>
      <p:grpSpPr>
        <a:xfrm>
          <a:off x="0" y="0"/>
          <a:ext cx="0" cy="0"/>
          <a:chOff x="0" y="0"/>
          <a:chExt cx="0" cy="0"/>
        </a:xfrm>
      </p:grpSpPr>
      <p:sp>
        <p:nvSpPr>
          <p:cNvPr id="2058" name="Google Shape;2058;g34843d0997a_0_19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9" name="Google Shape;2059;g34843d0997a_0_19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7">
          <a:extLst>
            <a:ext uri="{FF2B5EF4-FFF2-40B4-BE49-F238E27FC236}">
              <a16:creationId xmlns:a16="http://schemas.microsoft.com/office/drawing/2014/main" id="{914942EF-55B7-F58C-59DE-C028632D7C8D}"/>
            </a:ext>
          </a:extLst>
        </p:cNvPr>
        <p:cNvGrpSpPr/>
        <p:nvPr/>
      </p:nvGrpSpPr>
      <p:grpSpPr>
        <a:xfrm>
          <a:off x="0" y="0"/>
          <a:ext cx="0" cy="0"/>
          <a:chOff x="0" y="0"/>
          <a:chExt cx="0" cy="0"/>
        </a:xfrm>
      </p:grpSpPr>
      <p:sp>
        <p:nvSpPr>
          <p:cNvPr id="2058" name="Google Shape;2058;g34843d0997a_0_1935:notes">
            <a:extLst>
              <a:ext uri="{FF2B5EF4-FFF2-40B4-BE49-F238E27FC236}">
                <a16:creationId xmlns:a16="http://schemas.microsoft.com/office/drawing/2014/main" id="{C24EC5A7-0841-C5EC-2573-A24FF0F98BC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9" name="Google Shape;2059;g34843d0997a_0_1935:notes">
            <a:extLst>
              <a:ext uri="{FF2B5EF4-FFF2-40B4-BE49-F238E27FC236}">
                <a16:creationId xmlns:a16="http://schemas.microsoft.com/office/drawing/2014/main" id="{48D5C489-65E5-383E-4492-7ADFAE75ECF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651501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9"/>
        <p:cNvGrpSpPr/>
        <p:nvPr/>
      </p:nvGrpSpPr>
      <p:grpSpPr>
        <a:xfrm>
          <a:off x="0" y="0"/>
          <a:ext cx="0" cy="0"/>
          <a:chOff x="0" y="0"/>
          <a:chExt cx="0" cy="0"/>
        </a:xfrm>
      </p:grpSpPr>
      <p:sp>
        <p:nvSpPr>
          <p:cNvPr id="2070" name="Google Shape;2070;g340589e47b6_0_3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1" name="Google Shape;2071;g340589e47b6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4"/>
        <p:cNvGrpSpPr/>
        <p:nvPr/>
      </p:nvGrpSpPr>
      <p:grpSpPr>
        <a:xfrm>
          <a:off x="0" y="0"/>
          <a:ext cx="0" cy="0"/>
          <a:chOff x="0" y="0"/>
          <a:chExt cx="0" cy="0"/>
        </a:xfrm>
      </p:grpSpPr>
      <p:sp>
        <p:nvSpPr>
          <p:cNvPr id="2075" name="Google Shape;2075;g340589e47b6_0_3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6" name="Google Shape;2076;g340589e47b6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0"/>
        <p:cNvGrpSpPr/>
        <p:nvPr/>
      </p:nvGrpSpPr>
      <p:grpSpPr>
        <a:xfrm>
          <a:off x="0" y="0"/>
          <a:ext cx="0" cy="0"/>
          <a:chOff x="0" y="0"/>
          <a:chExt cx="0" cy="0"/>
        </a:xfrm>
      </p:grpSpPr>
      <p:sp>
        <p:nvSpPr>
          <p:cNvPr id="2081" name="Google Shape;2081;g340589e47b6_0_3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2" name="Google Shape;2082;g340589e47b6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2"/>
        <p:cNvGrpSpPr/>
        <p:nvPr/>
      </p:nvGrpSpPr>
      <p:grpSpPr>
        <a:xfrm>
          <a:off x="0" y="0"/>
          <a:ext cx="0" cy="0"/>
          <a:chOff x="0" y="0"/>
          <a:chExt cx="0" cy="0"/>
        </a:xfrm>
      </p:grpSpPr>
      <p:sp>
        <p:nvSpPr>
          <p:cNvPr id="2093" name="Google Shape;2093;g34843d0997a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4" name="Google Shape;2094;g34843d0997a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7"/>
        <p:cNvGrpSpPr/>
        <p:nvPr/>
      </p:nvGrpSpPr>
      <p:grpSpPr>
        <a:xfrm>
          <a:off x="0" y="0"/>
          <a:ext cx="0" cy="0"/>
          <a:chOff x="0" y="0"/>
          <a:chExt cx="0" cy="0"/>
        </a:xfrm>
      </p:grpSpPr>
      <p:sp>
        <p:nvSpPr>
          <p:cNvPr id="2098" name="Google Shape;2098;g34843d0997a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9" name="Google Shape;2099;g34843d0997a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3e6ab34341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3e6ab34341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34843d0997a_0_19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34843d0997a_0_19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a:extLst>
            <a:ext uri="{FF2B5EF4-FFF2-40B4-BE49-F238E27FC236}">
              <a16:creationId xmlns:a16="http://schemas.microsoft.com/office/drawing/2014/main" id="{86938832-CA29-E174-69E9-7F34D444EEAB}"/>
            </a:ext>
          </a:extLst>
        </p:cNvPr>
        <p:cNvGrpSpPr/>
        <p:nvPr/>
      </p:nvGrpSpPr>
      <p:grpSpPr>
        <a:xfrm>
          <a:off x="0" y="0"/>
          <a:ext cx="0" cy="0"/>
          <a:chOff x="0" y="0"/>
          <a:chExt cx="0" cy="0"/>
        </a:xfrm>
      </p:grpSpPr>
      <p:sp>
        <p:nvSpPr>
          <p:cNvPr id="2104" name="Google Shape;2104;g34843d0997a_0_1945:notes">
            <a:extLst>
              <a:ext uri="{FF2B5EF4-FFF2-40B4-BE49-F238E27FC236}">
                <a16:creationId xmlns:a16="http://schemas.microsoft.com/office/drawing/2014/main" id="{9B7EE97A-F65C-2BE2-47AB-10A4A8C2BD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34843d0997a_0_1945:notes">
            <a:extLst>
              <a:ext uri="{FF2B5EF4-FFF2-40B4-BE49-F238E27FC236}">
                <a16:creationId xmlns:a16="http://schemas.microsoft.com/office/drawing/2014/main" id="{E991BA28-9411-9D59-294A-7CB7B020238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636557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5"/>
        <p:cNvGrpSpPr/>
        <p:nvPr/>
      </p:nvGrpSpPr>
      <p:grpSpPr>
        <a:xfrm>
          <a:off x="0" y="0"/>
          <a:ext cx="0" cy="0"/>
          <a:chOff x="0" y="0"/>
          <a:chExt cx="0" cy="0"/>
        </a:xfrm>
      </p:grpSpPr>
      <p:sp>
        <p:nvSpPr>
          <p:cNvPr id="2116" name="Google Shape;2116;g34843d0997a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7" name="Google Shape;2117;g34843d0997a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g34843d0997a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2" name="Google Shape;2122;g34843d0997a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6"/>
        <p:cNvGrpSpPr/>
        <p:nvPr/>
      </p:nvGrpSpPr>
      <p:grpSpPr>
        <a:xfrm>
          <a:off x="0" y="0"/>
          <a:ext cx="0" cy="0"/>
          <a:chOff x="0" y="0"/>
          <a:chExt cx="0" cy="0"/>
        </a:xfrm>
      </p:grpSpPr>
      <p:sp>
        <p:nvSpPr>
          <p:cNvPr id="2127" name="Google Shape;2127;g34843d0997a_0_19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8" name="Google Shape;2128;g34843d0997a_0_19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8"/>
        <p:cNvGrpSpPr/>
        <p:nvPr/>
      </p:nvGrpSpPr>
      <p:grpSpPr>
        <a:xfrm>
          <a:off x="0" y="0"/>
          <a:ext cx="0" cy="0"/>
          <a:chOff x="0" y="0"/>
          <a:chExt cx="0" cy="0"/>
        </a:xfrm>
      </p:grpSpPr>
      <p:sp>
        <p:nvSpPr>
          <p:cNvPr id="2139" name="Google Shape;2139;g34843d0997a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0" name="Google Shape;2140;g34843d0997a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3"/>
        <p:cNvGrpSpPr/>
        <p:nvPr/>
      </p:nvGrpSpPr>
      <p:grpSpPr>
        <a:xfrm>
          <a:off x="0" y="0"/>
          <a:ext cx="0" cy="0"/>
          <a:chOff x="0" y="0"/>
          <a:chExt cx="0" cy="0"/>
        </a:xfrm>
      </p:grpSpPr>
      <p:sp>
        <p:nvSpPr>
          <p:cNvPr id="2144" name="Google Shape;2144;g34843d0997a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5" name="Google Shape;2145;g34843d0997a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9"/>
        <p:cNvGrpSpPr/>
        <p:nvPr/>
      </p:nvGrpSpPr>
      <p:grpSpPr>
        <a:xfrm>
          <a:off x="0" y="0"/>
          <a:ext cx="0" cy="0"/>
          <a:chOff x="0" y="0"/>
          <a:chExt cx="0" cy="0"/>
        </a:xfrm>
      </p:grpSpPr>
      <p:sp>
        <p:nvSpPr>
          <p:cNvPr id="2150" name="Google Shape;2150;g34843d0997a_0_19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1" name="Google Shape;2151;g34843d0997a_0_19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1"/>
        <p:cNvGrpSpPr/>
        <p:nvPr/>
      </p:nvGrpSpPr>
      <p:grpSpPr>
        <a:xfrm>
          <a:off x="0" y="0"/>
          <a:ext cx="0" cy="0"/>
          <a:chOff x="0" y="0"/>
          <a:chExt cx="0" cy="0"/>
        </a:xfrm>
      </p:grpSpPr>
      <p:sp>
        <p:nvSpPr>
          <p:cNvPr id="2162" name="Google Shape;2162;g34843d0997a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3" name="Google Shape;2163;g34843d0997a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6"/>
        <p:cNvGrpSpPr/>
        <p:nvPr/>
      </p:nvGrpSpPr>
      <p:grpSpPr>
        <a:xfrm>
          <a:off x="0" y="0"/>
          <a:ext cx="0" cy="0"/>
          <a:chOff x="0" y="0"/>
          <a:chExt cx="0" cy="0"/>
        </a:xfrm>
      </p:grpSpPr>
      <p:sp>
        <p:nvSpPr>
          <p:cNvPr id="2167" name="Google Shape;2167;g34843d0997a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8" name="Google Shape;2168;g34843d0997a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4843d0997a_0_12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34843d0997a_0_1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2"/>
        <p:cNvGrpSpPr/>
        <p:nvPr/>
      </p:nvGrpSpPr>
      <p:grpSpPr>
        <a:xfrm>
          <a:off x="0" y="0"/>
          <a:ext cx="0" cy="0"/>
          <a:chOff x="0" y="0"/>
          <a:chExt cx="0" cy="0"/>
        </a:xfrm>
      </p:grpSpPr>
      <p:sp>
        <p:nvSpPr>
          <p:cNvPr id="2173" name="Google Shape;2173;g34843d0997a_0_19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4" name="Google Shape;2174;g34843d0997a_0_19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34843d0997a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34843d0997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9"/>
        <p:cNvGrpSpPr/>
        <p:nvPr/>
      </p:nvGrpSpPr>
      <p:grpSpPr>
        <a:xfrm>
          <a:off x="0" y="0"/>
          <a:ext cx="0" cy="0"/>
          <a:chOff x="0" y="0"/>
          <a:chExt cx="0" cy="0"/>
        </a:xfrm>
      </p:grpSpPr>
      <p:sp>
        <p:nvSpPr>
          <p:cNvPr id="2190" name="Google Shape;2190;g34843d0997a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1" name="Google Shape;2191;g34843d0997a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7"/>
        <p:cNvGrpSpPr/>
        <p:nvPr/>
      </p:nvGrpSpPr>
      <p:grpSpPr>
        <a:xfrm>
          <a:off x="0" y="0"/>
          <a:ext cx="0" cy="0"/>
          <a:chOff x="0" y="0"/>
          <a:chExt cx="0" cy="0"/>
        </a:xfrm>
      </p:grpSpPr>
      <p:sp>
        <p:nvSpPr>
          <p:cNvPr id="2208" name="Google Shape;2208;g340589e47b6_0_3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9" name="Google Shape;2209;g340589e47b6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2"/>
        <p:cNvGrpSpPr/>
        <p:nvPr/>
      </p:nvGrpSpPr>
      <p:grpSpPr>
        <a:xfrm>
          <a:off x="0" y="0"/>
          <a:ext cx="0" cy="0"/>
          <a:chOff x="0" y="0"/>
          <a:chExt cx="0" cy="0"/>
        </a:xfrm>
      </p:grpSpPr>
      <p:sp>
        <p:nvSpPr>
          <p:cNvPr id="2213" name="Google Shape;2213;g340589e47b6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4" name="Google Shape;2214;g340589e47b6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a:extLst>
            <a:ext uri="{FF2B5EF4-FFF2-40B4-BE49-F238E27FC236}">
              <a16:creationId xmlns:a16="http://schemas.microsoft.com/office/drawing/2014/main" id="{3B77F20F-639E-114B-36EF-F9DA44A499C6}"/>
            </a:ext>
          </a:extLst>
        </p:cNvPr>
        <p:cNvGrpSpPr/>
        <p:nvPr/>
      </p:nvGrpSpPr>
      <p:grpSpPr>
        <a:xfrm>
          <a:off x="0" y="0"/>
          <a:ext cx="0" cy="0"/>
          <a:chOff x="0" y="0"/>
          <a:chExt cx="0" cy="0"/>
        </a:xfrm>
      </p:grpSpPr>
      <p:sp>
        <p:nvSpPr>
          <p:cNvPr id="2219" name="Google Shape;2219;g340589e47b6_0_342:notes">
            <a:extLst>
              <a:ext uri="{FF2B5EF4-FFF2-40B4-BE49-F238E27FC236}">
                <a16:creationId xmlns:a16="http://schemas.microsoft.com/office/drawing/2014/main" id="{E5E1F874-B52A-8E36-AD0D-D97C939651F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340589e47b6_0_342:notes">
            <a:extLst>
              <a:ext uri="{FF2B5EF4-FFF2-40B4-BE49-F238E27FC236}">
                <a16:creationId xmlns:a16="http://schemas.microsoft.com/office/drawing/2014/main" id="{35FD81D8-BB8C-A4E8-D79E-1E8150ACD28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394825"/>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0"/>
        <p:cNvGrpSpPr/>
        <p:nvPr/>
      </p:nvGrpSpPr>
      <p:grpSpPr>
        <a:xfrm>
          <a:off x="0" y="0"/>
          <a:ext cx="0" cy="0"/>
          <a:chOff x="0" y="0"/>
          <a:chExt cx="0" cy="0"/>
        </a:xfrm>
      </p:grpSpPr>
      <p:sp>
        <p:nvSpPr>
          <p:cNvPr id="2231" name="Google Shape;2231;g34843d0997a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2" name="Google Shape;2232;g34843d0997a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5"/>
        <p:cNvGrpSpPr/>
        <p:nvPr/>
      </p:nvGrpSpPr>
      <p:grpSpPr>
        <a:xfrm>
          <a:off x="0" y="0"/>
          <a:ext cx="0" cy="0"/>
          <a:chOff x="0" y="0"/>
          <a:chExt cx="0" cy="0"/>
        </a:xfrm>
      </p:grpSpPr>
      <p:sp>
        <p:nvSpPr>
          <p:cNvPr id="2236" name="Google Shape;2236;g34843d0997a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7" name="Google Shape;2237;g34843d0997a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1"/>
        <p:cNvGrpSpPr/>
        <p:nvPr/>
      </p:nvGrpSpPr>
      <p:grpSpPr>
        <a:xfrm>
          <a:off x="0" y="0"/>
          <a:ext cx="0" cy="0"/>
          <a:chOff x="0" y="0"/>
          <a:chExt cx="0" cy="0"/>
        </a:xfrm>
      </p:grpSpPr>
      <p:sp>
        <p:nvSpPr>
          <p:cNvPr id="2242" name="Google Shape;2242;g34843d0997a_0_19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3" name="Google Shape;2243;g34843d0997a_0_19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34843d0997a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34843d0997a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a:extLst>
            <a:ext uri="{FF2B5EF4-FFF2-40B4-BE49-F238E27FC236}">
              <a16:creationId xmlns:a16="http://schemas.microsoft.com/office/drawing/2014/main" id="{C7E81B5D-F64A-785B-87D9-6D2267CB8ABD}"/>
            </a:ext>
          </a:extLst>
        </p:cNvPr>
        <p:cNvGrpSpPr/>
        <p:nvPr/>
      </p:nvGrpSpPr>
      <p:grpSpPr>
        <a:xfrm>
          <a:off x="0" y="0"/>
          <a:ext cx="0" cy="0"/>
          <a:chOff x="0" y="0"/>
          <a:chExt cx="0" cy="0"/>
        </a:xfrm>
      </p:grpSpPr>
      <p:sp>
        <p:nvSpPr>
          <p:cNvPr id="255" name="Google Shape;255;g34843d0997a_0_1255:notes">
            <a:extLst>
              <a:ext uri="{FF2B5EF4-FFF2-40B4-BE49-F238E27FC236}">
                <a16:creationId xmlns:a16="http://schemas.microsoft.com/office/drawing/2014/main" id="{81AFFB8B-7D8A-60A0-1B47-A1F44B55117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34843d0997a_0_1255:notes">
            <a:extLst>
              <a:ext uri="{FF2B5EF4-FFF2-40B4-BE49-F238E27FC236}">
                <a16:creationId xmlns:a16="http://schemas.microsoft.com/office/drawing/2014/main" id="{32E3A67A-7C11-667C-E2D9-BF3FF7690AC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7735833"/>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8"/>
        <p:cNvGrpSpPr/>
        <p:nvPr/>
      </p:nvGrpSpPr>
      <p:grpSpPr>
        <a:xfrm>
          <a:off x="0" y="0"/>
          <a:ext cx="0" cy="0"/>
          <a:chOff x="0" y="0"/>
          <a:chExt cx="0" cy="0"/>
        </a:xfrm>
      </p:grpSpPr>
      <p:sp>
        <p:nvSpPr>
          <p:cNvPr id="2259" name="Google Shape;2259;g34843d0997a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0" name="Google Shape;2260;g34843d0997a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4"/>
        <p:cNvGrpSpPr/>
        <p:nvPr/>
      </p:nvGrpSpPr>
      <p:grpSpPr>
        <a:xfrm>
          <a:off x="0" y="0"/>
          <a:ext cx="0" cy="0"/>
          <a:chOff x="0" y="0"/>
          <a:chExt cx="0" cy="0"/>
        </a:xfrm>
      </p:grpSpPr>
      <p:sp>
        <p:nvSpPr>
          <p:cNvPr id="2265" name="Google Shape;2265;g34843d0997a_0_20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6" name="Google Shape;2266;g34843d0997a_0_20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4">
          <a:extLst>
            <a:ext uri="{FF2B5EF4-FFF2-40B4-BE49-F238E27FC236}">
              <a16:creationId xmlns:a16="http://schemas.microsoft.com/office/drawing/2014/main" id="{A50863E5-856A-E338-3DD3-478FCDAAD248}"/>
            </a:ext>
          </a:extLst>
        </p:cNvPr>
        <p:cNvGrpSpPr/>
        <p:nvPr/>
      </p:nvGrpSpPr>
      <p:grpSpPr>
        <a:xfrm>
          <a:off x="0" y="0"/>
          <a:ext cx="0" cy="0"/>
          <a:chOff x="0" y="0"/>
          <a:chExt cx="0" cy="0"/>
        </a:xfrm>
      </p:grpSpPr>
      <p:sp>
        <p:nvSpPr>
          <p:cNvPr id="2265" name="Google Shape;2265;g34843d0997a_0_2005:notes">
            <a:extLst>
              <a:ext uri="{FF2B5EF4-FFF2-40B4-BE49-F238E27FC236}">
                <a16:creationId xmlns:a16="http://schemas.microsoft.com/office/drawing/2014/main" id="{7B760FD1-9877-9695-2F0F-E8ADB0E919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6" name="Google Shape;2266;g34843d0997a_0_2005:notes">
            <a:extLst>
              <a:ext uri="{FF2B5EF4-FFF2-40B4-BE49-F238E27FC236}">
                <a16:creationId xmlns:a16="http://schemas.microsoft.com/office/drawing/2014/main" id="{BF476C3C-679D-9CC8-E4A1-CCFC1D30195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5823613"/>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6"/>
        <p:cNvGrpSpPr/>
        <p:nvPr/>
      </p:nvGrpSpPr>
      <p:grpSpPr>
        <a:xfrm>
          <a:off x="0" y="0"/>
          <a:ext cx="0" cy="0"/>
          <a:chOff x="0" y="0"/>
          <a:chExt cx="0" cy="0"/>
        </a:xfrm>
      </p:grpSpPr>
      <p:sp>
        <p:nvSpPr>
          <p:cNvPr id="2277" name="Google Shape;2277;g34843d0997a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8" name="Google Shape;2278;g34843d0997a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1"/>
        <p:cNvGrpSpPr/>
        <p:nvPr/>
      </p:nvGrpSpPr>
      <p:grpSpPr>
        <a:xfrm>
          <a:off x="0" y="0"/>
          <a:ext cx="0" cy="0"/>
          <a:chOff x="0" y="0"/>
          <a:chExt cx="0" cy="0"/>
        </a:xfrm>
      </p:grpSpPr>
      <p:sp>
        <p:nvSpPr>
          <p:cNvPr id="2282" name="Google Shape;2282;g34843d0997a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3" name="Google Shape;2283;g34843d0997a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7"/>
        <p:cNvGrpSpPr/>
        <p:nvPr/>
      </p:nvGrpSpPr>
      <p:grpSpPr>
        <a:xfrm>
          <a:off x="0" y="0"/>
          <a:ext cx="0" cy="0"/>
          <a:chOff x="0" y="0"/>
          <a:chExt cx="0" cy="0"/>
        </a:xfrm>
      </p:grpSpPr>
      <p:sp>
        <p:nvSpPr>
          <p:cNvPr id="2288" name="Google Shape;2288;g34843d0997a_0_20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9" name="Google Shape;2289;g34843d0997a_0_2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7">
          <a:extLst>
            <a:ext uri="{FF2B5EF4-FFF2-40B4-BE49-F238E27FC236}">
              <a16:creationId xmlns:a16="http://schemas.microsoft.com/office/drawing/2014/main" id="{B74B5395-7D31-77AA-66F3-84B36FF25B60}"/>
            </a:ext>
          </a:extLst>
        </p:cNvPr>
        <p:cNvGrpSpPr/>
        <p:nvPr/>
      </p:nvGrpSpPr>
      <p:grpSpPr>
        <a:xfrm>
          <a:off x="0" y="0"/>
          <a:ext cx="0" cy="0"/>
          <a:chOff x="0" y="0"/>
          <a:chExt cx="0" cy="0"/>
        </a:xfrm>
      </p:grpSpPr>
      <p:sp>
        <p:nvSpPr>
          <p:cNvPr id="2288" name="Google Shape;2288;g34843d0997a_0_2015:notes">
            <a:extLst>
              <a:ext uri="{FF2B5EF4-FFF2-40B4-BE49-F238E27FC236}">
                <a16:creationId xmlns:a16="http://schemas.microsoft.com/office/drawing/2014/main" id="{C215F68A-083C-1803-5253-88FBDEDBE89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9" name="Google Shape;2289;g34843d0997a_0_2015:notes">
            <a:extLst>
              <a:ext uri="{FF2B5EF4-FFF2-40B4-BE49-F238E27FC236}">
                <a16:creationId xmlns:a16="http://schemas.microsoft.com/office/drawing/2014/main" id="{B7C36B0D-5988-E1BA-9488-41352473070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1681640"/>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9"/>
        <p:cNvGrpSpPr/>
        <p:nvPr/>
      </p:nvGrpSpPr>
      <p:grpSpPr>
        <a:xfrm>
          <a:off x="0" y="0"/>
          <a:ext cx="0" cy="0"/>
          <a:chOff x="0" y="0"/>
          <a:chExt cx="0" cy="0"/>
        </a:xfrm>
      </p:grpSpPr>
      <p:sp>
        <p:nvSpPr>
          <p:cNvPr id="2300" name="Google Shape;2300;g34843d0997a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1" name="Google Shape;2301;g34843d0997a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4"/>
        <p:cNvGrpSpPr/>
        <p:nvPr/>
      </p:nvGrpSpPr>
      <p:grpSpPr>
        <a:xfrm>
          <a:off x="0" y="0"/>
          <a:ext cx="0" cy="0"/>
          <a:chOff x="0" y="0"/>
          <a:chExt cx="0" cy="0"/>
        </a:xfrm>
      </p:grpSpPr>
      <p:sp>
        <p:nvSpPr>
          <p:cNvPr id="2305" name="Google Shape;2305;g34843d0997a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6" name="Google Shape;2306;g34843d0997a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0"/>
        <p:cNvGrpSpPr/>
        <p:nvPr/>
      </p:nvGrpSpPr>
      <p:grpSpPr>
        <a:xfrm>
          <a:off x="0" y="0"/>
          <a:ext cx="0" cy="0"/>
          <a:chOff x="0" y="0"/>
          <a:chExt cx="0" cy="0"/>
        </a:xfrm>
      </p:grpSpPr>
      <p:sp>
        <p:nvSpPr>
          <p:cNvPr id="2311" name="Google Shape;2311;g34843d0997a_0_20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2" name="Google Shape;2312;g34843d0997a_0_20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31f44acb6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31f44acb6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3e6ab34341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3e6ab34341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0">
          <a:extLst>
            <a:ext uri="{FF2B5EF4-FFF2-40B4-BE49-F238E27FC236}">
              <a16:creationId xmlns:a16="http://schemas.microsoft.com/office/drawing/2014/main" id="{D5ACBD18-BCBF-64A8-DE7A-BE3DBF22DA0F}"/>
            </a:ext>
          </a:extLst>
        </p:cNvPr>
        <p:cNvGrpSpPr/>
        <p:nvPr/>
      </p:nvGrpSpPr>
      <p:grpSpPr>
        <a:xfrm>
          <a:off x="0" y="0"/>
          <a:ext cx="0" cy="0"/>
          <a:chOff x="0" y="0"/>
          <a:chExt cx="0" cy="0"/>
        </a:xfrm>
      </p:grpSpPr>
      <p:sp>
        <p:nvSpPr>
          <p:cNvPr id="2311" name="Google Shape;2311;g34843d0997a_0_2025:notes">
            <a:extLst>
              <a:ext uri="{FF2B5EF4-FFF2-40B4-BE49-F238E27FC236}">
                <a16:creationId xmlns:a16="http://schemas.microsoft.com/office/drawing/2014/main" id="{82C71854-AEA4-D4F6-D5A0-F811A5FA3C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2" name="Google Shape;2312;g34843d0997a_0_2025:notes">
            <a:extLst>
              <a:ext uri="{FF2B5EF4-FFF2-40B4-BE49-F238E27FC236}">
                <a16:creationId xmlns:a16="http://schemas.microsoft.com/office/drawing/2014/main" id="{6701755A-D9C9-40A2-5B56-05B303EF741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8547641"/>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2"/>
        <p:cNvGrpSpPr/>
        <p:nvPr/>
      </p:nvGrpSpPr>
      <p:grpSpPr>
        <a:xfrm>
          <a:off x="0" y="0"/>
          <a:ext cx="0" cy="0"/>
          <a:chOff x="0" y="0"/>
          <a:chExt cx="0" cy="0"/>
        </a:xfrm>
      </p:grpSpPr>
      <p:sp>
        <p:nvSpPr>
          <p:cNvPr id="2323" name="Google Shape;2323;g34843d0997a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4" name="Google Shape;2324;g34843d0997a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7"/>
        <p:cNvGrpSpPr/>
        <p:nvPr/>
      </p:nvGrpSpPr>
      <p:grpSpPr>
        <a:xfrm>
          <a:off x="0" y="0"/>
          <a:ext cx="0" cy="0"/>
          <a:chOff x="0" y="0"/>
          <a:chExt cx="0" cy="0"/>
        </a:xfrm>
      </p:grpSpPr>
      <p:sp>
        <p:nvSpPr>
          <p:cNvPr id="2328" name="Google Shape;2328;g34843d0997a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9" name="Google Shape;2329;g34843d0997a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3"/>
        <p:cNvGrpSpPr/>
        <p:nvPr/>
      </p:nvGrpSpPr>
      <p:grpSpPr>
        <a:xfrm>
          <a:off x="0" y="0"/>
          <a:ext cx="0" cy="0"/>
          <a:chOff x="0" y="0"/>
          <a:chExt cx="0" cy="0"/>
        </a:xfrm>
      </p:grpSpPr>
      <p:sp>
        <p:nvSpPr>
          <p:cNvPr id="2334" name="Google Shape;2334;g34843d0997a_0_20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5" name="Google Shape;2335;g34843d0997a_0_20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7">
          <a:extLst>
            <a:ext uri="{FF2B5EF4-FFF2-40B4-BE49-F238E27FC236}">
              <a16:creationId xmlns:a16="http://schemas.microsoft.com/office/drawing/2014/main" id="{1404017F-9E0B-B14F-65CF-61013073AB75}"/>
            </a:ext>
          </a:extLst>
        </p:cNvPr>
        <p:cNvGrpSpPr/>
        <p:nvPr/>
      </p:nvGrpSpPr>
      <p:grpSpPr>
        <a:xfrm>
          <a:off x="0" y="0"/>
          <a:ext cx="0" cy="0"/>
          <a:chOff x="0" y="0"/>
          <a:chExt cx="0" cy="0"/>
        </a:xfrm>
      </p:grpSpPr>
      <p:sp>
        <p:nvSpPr>
          <p:cNvPr id="2328" name="Google Shape;2328;g34843d0997a_0_121:notes">
            <a:extLst>
              <a:ext uri="{FF2B5EF4-FFF2-40B4-BE49-F238E27FC236}">
                <a16:creationId xmlns:a16="http://schemas.microsoft.com/office/drawing/2014/main" id="{17F04C05-B63B-25DB-F1AF-D0AFC073F45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9" name="Google Shape;2329;g34843d0997a_0_121:notes">
            <a:extLst>
              <a:ext uri="{FF2B5EF4-FFF2-40B4-BE49-F238E27FC236}">
                <a16:creationId xmlns:a16="http://schemas.microsoft.com/office/drawing/2014/main" id="{B15C6C2C-74FB-3452-B650-6E6ADC51317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3832268"/>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6"/>
        <p:cNvGrpSpPr/>
        <p:nvPr/>
      </p:nvGrpSpPr>
      <p:grpSpPr>
        <a:xfrm>
          <a:off x="0" y="0"/>
          <a:ext cx="0" cy="0"/>
          <a:chOff x="0" y="0"/>
          <a:chExt cx="0" cy="0"/>
        </a:xfrm>
      </p:grpSpPr>
      <p:sp>
        <p:nvSpPr>
          <p:cNvPr id="2347" name="Google Shape;2347;g34843d0997a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8" name="Google Shape;2348;g34843d0997a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34843d0997a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34843d0997a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7"/>
        <p:cNvGrpSpPr/>
        <p:nvPr/>
      </p:nvGrpSpPr>
      <p:grpSpPr>
        <a:xfrm>
          <a:off x="0" y="0"/>
          <a:ext cx="0" cy="0"/>
          <a:chOff x="0" y="0"/>
          <a:chExt cx="0" cy="0"/>
        </a:xfrm>
      </p:grpSpPr>
      <p:sp>
        <p:nvSpPr>
          <p:cNvPr id="2358" name="Google Shape;2358;g34843d0997a_0_20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9" name="Google Shape;2359;g34843d0997a_0_2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9"/>
        <p:cNvGrpSpPr/>
        <p:nvPr/>
      </p:nvGrpSpPr>
      <p:grpSpPr>
        <a:xfrm>
          <a:off x="0" y="0"/>
          <a:ext cx="0" cy="0"/>
          <a:chOff x="0" y="0"/>
          <a:chExt cx="0" cy="0"/>
        </a:xfrm>
      </p:grpSpPr>
      <p:sp>
        <p:nvSpPr>
          <p:cNvPr id="2370" name="Google Shape;2370;g34843d0997a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1" name="Google Shape;2371;g34843d0997a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4"/>
        <p:cNvGrpSpPr/>
        <p:nvPr/>
      </p:nvGrpSpPr>
      <p:grpSpPr>
        <a:xfrm>
          <a:off x="0" y="0"/>
          <a:ext cx="0" cy="0"/>
          <a:chOff x="0" y="0"/>
          <a:chExt cx="0" cy="0"/>
        </a:xfrm>
      </p:grpSpPr>
      <p:sp>
        <p:nvSpPr>
          <p:cNvPr id="2375" name="Google Shape;2375;g34843d0997a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6" name="Google Shape;2376;g34843d0997a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3e6ab34341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33e6ab34341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0"/>
        <p:cNvGrpSpPr/>
        <p:nvPr/>
      </p:nvGrpSpPr>
      <p:grpSpPr>
        <a:xfrm>
          <a:off x="0" y="0"/>
          <a:ext cx="0" cy="0"/>
          <a:chOff x="0" y="0"/>
          <a:chExt cx="0" cy="0"/>
        </a:xfrm>
      </p:grpSpPr>
      <p:sp>
        <p:nvSpPr>
          <p:cNvPr id="2381" name="Google Shape;2381;g34843d0997a_0_20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2" name="Google Shape;2382;g34843d0997a_0_20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2"/>
        <p:cNvGrpSpPr/>
        <p:nvPr/>
      </p:nvGrpSpPr>
      <p:grpSpPr>
        <a:xfrm>
          <a:off x="0" y="0"/>
          <a:ext cx="0" cy="0"/>
          <a:chOff x="0" y="0"/>
          <a:chExt cx="0" cy="0"/>
        </a:xfrm>
      </p:grpSpPr>
      <p:sp>
        <p:nvSpPr>
          <p:cNvPr id="2393" name="Google Shape;2393;g34843d0997a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4" name="Google Shape;2394;g34843d0997a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7"/>
        <p:cNvGrpSpPr/>
        <p:nvPr/>
      </p:nvGrpSpPr>
      <p:grpSpPr>
        <a:xfrm>
          <a:off x="0" y="0"/>
          <a:ext cx="0" cy="0"/>
          <a:chOff x="0" y="0"/>
          <a:chExt cx="0" cy="0"/>
        </a:xfrm>
      </p:grpSpPr>
      <p:sp>
        <p:nvSpPr>
          <p:cNvPr id="2398" name="Google Shape;2398;g34843d0997a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9" name="Google Shape;2399;g34843d0997a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3"/>
        <p:cNvGrpSpPr/>
        <p:nvPr/>
      </p:nvGrpSpPr>
      <p:grpSpPr>
        <a:xfrm>
          <a:off x="0" y="0"/>
          <a:ext cx="0" cy="0"/>
          <a:chOff x="0" y="0"/>
          <a:chExt cx="0" cy="0"/>
        </a:xfrm>
      </p:grpSpPr>
      <p:sp>
        <p:nvSpPr>
          <p:cNvPr id="2404" name="Google Shape;2404;g34843d0997a_0_2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5" name="Google Shape;2405;g34843d0997a_0_2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5"/>
        <p:cNvGrpSpPr/>
        <p:nvPr/>
      </p:nvGrpSpPr>
      <p:grpSpPr>
        <a:xfrm>
          <a:off x="0" y="0"/>
          <a:ext cx="0" cy="0"/>
          <a:chOff x="0" y="0"/>
          <a:chExt cx="0" cy="0"/>
        </a:xfrm>
      </p:grpSpPr>
      <p:sp>
        <p:nvSpPr>
          <p:cNvPr id="2416" name="Google Shape;2416;g340589e47b6_0_3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7" name="Google Shape;2417;g340589e47b6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0"/>
        <p:cNvGrpSpPr/>
        <p:nvPr/>
      </p:nvGrpSpPr>
      <p:grpSpPr>
        <a:xfrm>
          <a:off x="0" y="0"/>
          <a:ext cx="0" cy="0"/>
          <a:chOff x="0" y="0"/>
          <a:chExt cx="0" cy="0"/>
        </a:xfrm>
      </p:grpSpPr>
      <p:sp>
        <p:nvSpPr>
          <p:cNvPr id="2421" name="Google Shape;2421;g340589e47b6_0_3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2" name="Google Shape;2422;g340589e47b6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6"/>
        <p:cNvGrpSpPr/>
        <p:nvPr/>
      </p:nvGrpSpPr>
      <p:grpSpPr>
        <a:xfrm>
          <a:off x="0" y="0"/>
          <a:ext cx="0" cy="0"/>
          <a:chOff x="0" y="0"/>
          <a:chExt cx="0" cy="0"/>
        </a:xfrm>
      </p:grpSpPr>
      <p:sp>
        <p:nvSpPr>
          <p:cNvPr id="2427" name="Google Shape;2427;g340589e47b6_0_3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8" name="Google Shape;2428;g340589e47b6_0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8"/>
        <p:cNvGrpSpPr/>
        <p:nvPr/>
      </p:nvGrpSpPr>
      <p:grpSpPr>
        <a:xfrm>
          <a:off x="0" y="0"/>
          <a:ext cx="0" cy="0"/>
          <a:chOff x="0" y="0"/>
          <a:chExt cx="0" cy="0"/>
        </a:xfrm>
      </p:grpSpPr>
      <p:sp>
        <p:nvSpPr>
          <p:cNvPr id="2439" name="Google Shape;2439;g34843d0997a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0" name="Google Shape;2440;g34843d0997a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3"/>
        <p:cNvGrpSpPr/>
        <p:nvPr/>
      </p:nvGrpSpPr>
      <p:grpSpPr>
        <a:xfrm>
          <a:off x="0" y="0"/>
          <a:ext cx="0" cy="0"/>
          <a:chOff x="0" y="0"/>
          <a:chExt cx="0" cy="0"/>
        </a:xfrm>
      </p:grpSpPr>
      <p:sp>
        <p:nvSpPr>
          <p:cNvPr id="2444" name="Google Shape;2444;g34843d0997a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5" name="Google Shape;2445;g34843d0997a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5"/>
        <p:cNvGrpSpPr/>
        <p:nvPr/>
      </p:nvGrpSpPr>
      <p:grpSpPr>
        <a:xfrm>
          <a:off x="0" y="0"/>
          <a:ext cx="0" cy="0"/>
          <a:chOff x="0" y="0"/>
          <a:chExt cx="0" cy="0"/>
        </a:xfrm>
      </p:grpSpPr>
      <p:sp>
        <p:nvSpPr>
          <p:cNvPr id="2456" name="Google Shape;2456;g34843d0997a_0_20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7" name="Google Shape;2457;g34843d0997a_0_20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3e6ab34341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33e6ab34341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5">
          <a:extLst>
            <a:ext uri="{FF2B5EF4-FFF2-40B4-BE49-F238E27FC236}">
              <a16:creationId xmlns:a16="http://schemas.microsoft.com/office/drawing/2014/main" id="{2C9A7808-6597-8649-F7CD-32820773A252}"/>
            </a:ext>
          </a:extLst>
        </p:cNvPr>
        <p:cNvGrpSpPr/>
        <p:nvPr/>
      </p:nvGrpSpPr>
      <p:grpSpPr>
        <a:xfrm>
          <a:off x="0" y="0"/>
          <a:ext cx="0" cy="0"/>
          <a:chOff x="0" y="0"/>
          <a:chExt cx="0" cy="0"/>
        </a:xfrm>
      </p:grpSpPr>
      <p:sp>
        <p:nvSpPr>
          <p:cNvPr id="2456" name="Google Shape;2456;g34843d0997a_0_2080:notes">
            <a:extLst>
              <a:ext uri="{FF2B5EF4-FFF2-40B4-BE49-F238E27FC236}">
                <a16:creationId xmlns:a16="http://schemas.microsoft.com/office/drawing/2014/main" id="{0B0CA78D-352F-D9DF-DD2B-7057D5820AE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7" name="Google Shape;2457;g34843d0997a_0_2080:notes">
            <a:extLst>
              <a:ext uri="{FF2B5EF4-FFF2-40B4-BE49-F238E27FC236}">
                <a16:creationId xmlns:a16="http://schemas.microsoft.com/office/drawing/2014/main" id="{44C8932A-6E64-BD72-DB69-89B6CE1F83A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391969"/>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1"/>
        <p:cNvGrpSpPr/>
        <p:nvPr/>
      </p:nvGrpSpPr>
      <p:grpSpPr>
        <a:xfrm>
          <a:off x="0" y="0"/>
          <a:ext cx="0" cy="0"/>
          <a:chOff x="0" y="0"/>
          <a:chExt cx="0" cy="0"/>
        </a:xfrm>
      </p:grpSpPr>
      <p:sp>
        <p:nvSpPr>
          <p:cNvPr id="2462" name="Google Shape;2462;g34843d0997a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3" name="Google Shape;2463;g34843d0997a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6"/>
        <p:cNvGrpSpPr/>
        <p:nvPr/>
      </p:nvGrpSpPr>
      <p:grpSpPr>
        <a:xfrm>
          <a:off x="0" y="0"/>
          <a:ext cx="0" cy="0"/>
          <a:chOff x="0" y="0"/>
          <a:chExt cx="0" cy="0"/>
        </a:xfrm>
      </p:grpSpPr>
      <p:sp>
        <p:nvSpPr>
          <p:cNvPr id="2467" name="Google Shape;2467;g34843d0997a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8" name="Google Shape;2468;g34843d0997a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34843d0997a_0_20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34843d0997a_0_2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4"/>
        <p:cNvGrpSpPr/>
        <p:nvPr/>
      </p:nvGrpSpPr>
      <p:grpSpPr>
        <a:xfrm>
          <a:off x="0" y="0"/>
          <a:ext cx="0" cy="0"/>
          <a:chOff x="0" y="0"/>
          <a:chExt cx="0" cy="0"/>
        </a:xfrm>
      </p:grpSpPr>
      <p:sp>
        <p:nvSpPr>
          <p:cNvPr id="2485" name="Google Shape;2485;g34843d0997a_0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6" name="Google Shape;2486;g34843d0997a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9"/>
        <p:cNvGrpSpPr/>
        <p:nvPr/>
      </p:nvGrpSpPr>
      <p:grpSpPr>
        <a:xfrm>
          <a:off x="0" y="0"/>
          <a:ext cx="0" cy="0"/>
          <a:chOff x="0" y="0"/>
          <a:chExt cx="0" cy="0"/>
        </a:xfrm>
      </p:grpSpPr>
      <p:sp>
        <p:nvSpPr>
          <p:cNvPr id="2490" name="Google Shape;2490;g34843d0997a_0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1" name="Google Shape;2491;g34843d0997a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5"/>
        <p:cNvGrpSpPr/>
        <p:nvPr/>
      </p:nvGrpSpPr>
      <p:grpSpPr>
        <a:xfrm>
          <a:off x="0" y="0"/>
          <a:ext cx="0" cy="0"/>
          <a:chOff x="0" y="0"/>
          <a:chExt cx="0" cy="0"/>
        </a:xfrm>
      </p:grpSpPr>
      <p:sp>
        <p:nvSpPr>
          <p:cNvPr id="2496" name="Google Shape;2496;g34843d0997a_0_20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7" name="Google Shape;2497;g34843d0997a_0_20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8"/>
        <p:cNvGrpSpPr/>
        <p:nvPr/>
      </p:nvGrpSpPr>
      <p:grpSpPr>
        <a:xfrm>
          <a:off x="0" y="0"/>
          <a:ext cx="0" cy="0"/>
          <a:chOff x="0" y="0"/>
          <a:chExt cx="0" cy="0"/>
        </a:xfrm>
      </p:grpSpPr>
      <p:sp>
        <p:nvSpPr>
          <p:cNvPr id="2509" name="Google Shape;2509;g34843d0997a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0" name="Google Shape;2510;g34843d0997a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3"/>
        <p:cNvGrpSpPr/>
        <p:nvPr/>
      </p:nvGrpSpPr>
      <p:grpSpPr>
        <a:xfrm>
          <a:off x="0" y="0"/>
          <a:ext cx="0" cy="0"/>
          <a:chOff x="0" y="0"/>
          <a:chExt cx="0" cy="0"/>
        </a:xfrm>
      </p:grpSpPr>
      <p:sp>
        <p:nvSpPr>
          <p:cNvPr id="2514" name="Google Shape;2514;g34843d0997a_0_1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5" name="Google Shape;2515;g34843d0997a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9"/>
        <p:cNvGrpSpPr/>
        <p:nvPr/>
      </p:nvGrpSpPr>
      <p:grpSpPr>
        <a:xfrm>
          <a:off x="0" y="0"/>
          <a:ext cx="0" cy="0"/>
          <a:chOff x="0" y="0"/>
          <a:chExt cx="0" cy="0"/>
        </a:xfrm>
      </p:grpSpPr>
      <p:sp>
        <p:nvSpPr>
          <p:cNvPr id="2520" name="Google Shape;2520;g34843d0997a_0_2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1" name="Google Shape;2521;g34843d0997a_0_2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3e6ab34341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3e6ab34341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1"/>
        <p:cNvGrpSpPr/>
        <p:nvPr/>
      </p:nvGrpSpPr>
      <p:grpSpPr>
        <a:xfrm>
          <a:off x="0" y="0"/>
          <a:ext cx="0" cy="0"/>
          <a:chOff x="0" y="0"/>
          <a:chExt cx="0" cy="0"/>
        </a:xfrm>
      </p:grpSpPr>
      <p:sp>
        <p:nvSpPr>
          <p:cNvPr id="2532" name="Google Shape;2532;g340589e47b6_0_3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3" name="Google Shape;2533;g340589e47b6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6"/>
        <p:cNvGrpSpPr/>
        <p:nvPr/>
      </p:nvGrpSpPr>
      <p:grpSpPr>
        <a:xfrm>
          <a:off x="0" y="0"/>
          <a:ext cx="0" cy="0"/>
          <a:chOff x="0" y="0"/>
          <a:chExt cx="0" cy="0"/>
        </a:xfrm>
      </p:grpSpPr>
      <p:sp>
        <p:nvSpPr>
          <p:cNvPr id="2537" name="Google Shape;2537;g340589e47b6_0_3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8" name="Google Shape;2538;g340589e47b6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2"/>
        <p:cNvGrpSpPr/>
        <p:nvPr/>
      </p:nvGrpSpPr>
      <p:grpSpPr>
        <a:xfrm>
          <a:off x="0" y="0"/>
          <a:ext cx="0" cy="0"/>
          <a:chOff x="0" y="0"/>
          <a:chExt cx="0" cy="0"/>
        </a:xfrm>
      </p:grpSpPr>
      <p:sp>
        <p:nvSpPr>
          <p:cNvPr id="2543" name="Google Shape;2543;g340589e47b6_0_3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4" name="Google Shape;2544;g340589e47b6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2">
          <a:extLst>
            <a:ext uri="{FF2B5EF4-FFF2-40B4-BE49-F238E27FC236}">
              <a16:creationId xmlns:a16="http://schemas.microsoft.com/office/drawing/2014/main" id="{189D4038-6826-F885-733A-7C8450D50D37}"/>
            </a:ext>
          </a:extLst>
        </p:cNvPr>
        <p:cNvGrpSpPr/>
        <p:nvPr/>
      </p:nvGrpSpPr>
      <p:grpSpPr>
        <a:xfrm>
          <a:off x="0" y="0"/>
          <a:ext cx="0" cy="0"/>
          <a:chOff x="0" y="0"/>
          <a:chExt cx="0" cy="0"/>
        </a:xfrm>
      </p:grpSpPr>
      <p:sp>
        <p:nvSpPr>
          <p:cNvPr id="2543" name="Google Shape;2543;g340589e47b6_0_380:notes">
            <a:extLst>
              <a:ext uri="{FF2B5EF4-FFF2-40B4-BE49-F238E27FC236}">
                <a16:creationId xmlns:a16="http://schemas.microsoft.com/office/drawing/2014/main" id="{FB2F22F4-A65A-AE10-8F16-21D5B482F2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4" name="Google Shape;2544;g340589e47b6_0_380:notes">
            <a:extLst>
              <a:ext uri="{FF2B5EF4-FFF2-40B4-BE49-F238E27FC236}">
                <a16:creationId xmlns:a16="http://schemas.microsoft.com/office/drawing/2014/main" id="{6EA868F2-4034-9654-EDA8-8B07BCA5F9D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8430084"/>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4"/>
        <p:cNvGrpSpPr/>
        <p:nvPr/>
      </p:nvGrpSpPr>
      <p:grpSpPr>
        <a:xfrm>
          <a:off x="0" y="0"/>
          <a:ext cx="0" cy="0"/>
          <a:chOff x="0" y="0"/>
          <a:chExt cx="0" cy="0"/>
        </a:xfrm>
      </p:grpSpPr>
      <p:sp>
        <p:nvSpPr>
          <p:cNvPr id="2555" name="Google Shape;2555;g34843d0997a_0_1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6" name="Google Shape;2556;g34843d0997a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9"/>
        <p:cNvGrpSpPr/>
        <p:nvPr/>
      </p:nvGrpSpPr>
      <p:grpSpPr>
        <a:xfrm>
          <a:off x="0" y="0"/>
          <a:ext cx="0" cy="0"/>
          <a:chOff x="0" y="0"/>
          <a:chExt cx="0" cy="0"/>
        </a:xfrm>
      </p:grpSpPr>
      <p:sp>
        <p:nvSpPr>
          <p:cNvPr id="2560" name="Google Shape;2560;g34843d0997a_0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1" name="Google Shape;2561;g34843d0997a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5"/>
        <p:cNvGrpSpPr/>
        <p:nvPr/>
      </p:nvGrpSpPr>
      <p:grpSpPr>
        <a:xfrm>
          <a:off x="0" y="0"/>
          <a:ext cx="0" cy="0"/>
          <a:chOff x="0" y="0"/>
          <a:chExt cx="0" cy="0"/>
        </a:xfrm>
      </p:grpSpPr>
      <p:sp>
        <p:nvSpPr>
          <p:cNvPr id="2566" name="Google Shape;2566;g34843d0997a_0_2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7" name="Google Shape;2567;g34843d0997a_0_2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7"/>
        <p:cNvGrpSpPr/>
        <p:nvPr/>
      </p:nvGrpSpPr>
      <p:grpSpPr>
        <a:xfrm>
          <a:off x="0" y="0"/>
          <a:ext cx="0" cy="0"/>
          <a:chOff x="0" y="0"/>
          <a:chExt cx="0" cy="0"/>
        </a:xfrm>
      </p:grpSpPr>
      <p:sp>
        <p:nvSpPr>
          <p:cNvPr id="2578" name="Google Shape;2578;g34843d0997a_0_1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9" name="Google Shape;2579;g34843d0997a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2"/>
        <p:cNvGrpSpPr/>
        <p:nvPr/>
      </p:nvGrpSpPr>
      <p:grpSpPr>
        <a:xfrm>
          <a:off x="0" y="0"/>
          <a:ext cx="0" cy="0"/>
          <a:chOff x="0" y="0"/>
          <a:chExt cx="0" cy="0"/>
        </a:xfrm>
      </p:grpSpPr>
      <p:sp>
        <p:nvSpPr>
          <p:cNvPr id="2583" name="Google Shape;2583;g34843d0997a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4" name="Google Shape;2584;g34843d0997a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0"/>
        <p:cNvGrpSpPr/>
        <p:nvPr/>
      </p:nvGrpSpPr>
      <p:grpSpPr>
        <a:xfrm>
          <a:off x="0" y="0"/>
          <a:ext cx="0" cy="0"/>
          <a:chOff x="0" y="0"/>
          <a:chExt cx="0" cy="0"/>
        </a:xfrm>
      </p:grpSpPr>
      <p:sp>
        <p:nvSpPr>
          <p:cNvPr id="2601" name="Google Shape;2601;g340589e47b6_0_3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2" name="Google Shape;2602;g340589e47b6_0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4843d0997a_0_12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4843d0997a_0_1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5"/>
        <p:cNvGrpSpPr/>
        <p:nvPr/>
      </p:nvGrpSpPr>
      <p:grpSpPr>
        <a:xfrm>
          <a:off x="0" y="0"/>
          <a:ext cx="0" cy="0"/>
          <a:chOff x="0" y="0"/>
          <a:chExt cx="0" cy="0"/>
        </a:xfrm>
      </p:grpSpPr>
      <p:sp>
        <p:nvSpPr>
          <p:cNvPr id="2606" name="Google Shape;2606;g340589e47b6_0_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7" name="Google Shape;2607;g340589e47b6_0_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1"/>
        <p:cNvGrpSpPr/>
        <p:nvPr/>
      </p:nvGrpSpPr>
      <p:grpSpPr>
        <a:xfrm>
          <a:off x="0" y="0"/>
          <a:ext cx="0" cy="0"/>
          <a:chOff x="0" y="0"/>
          <a:chExt cx="0" cy="0"/>
        </a:xfrm>
      </p:grpSpPr>
      <p:sp>
        <p:nvSpPr>
          <p:cNvPr id="2612" name="Google Shape;2612;g340589e47b6_0_3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3" name="Google Shape;2613;g340589e47b6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3"/>
        <p:cNvGrpSpPr/>
        <p:nvPr/>
      </p:nvGrpSpPr>
      <p:grpSpPr>
        <a:xfrm>
          <a:off x="0" y="0"/>
          <a:ext cx="0" cy="0"/>
          <a:chOff x="0" y="0"/>
          <a:chExt cx="0" cy="0"/>
        </a:xfrm>
      </p:grpSpPr>
      <p:sp>
        <p:nvSpPr>
          <p:cNvPr id="2624" name="Google Shape;2624;g34843d0997a_0_2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5" name="Google Shape;2625;g34843d0997a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8"/>
        <p:cNvGrpSpPr/>
        <p:nvPr/>
      </p:nvGrpSpPr>
      <p:grpSpPr>
        <a:xfrm>
          <a:off x="0" y="0"/>
          <a:ext cx="0" cy="0"/>
          <a:chOff x="0" y="0"/>
          <a:chExt cx="0" cy="0"/>
        </a:xfrm>
      </p:grpSpPr>
      <p:sp>
        <p:nvSpPr>
          <p:cNvPr id="2629" name="Google Shape;2629;g34843d0997a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0" name="Google Shape;2630;g34843d0997a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4"/>
        <p:cNvGrpSpPr/>
        <p:nvPr/>
      </p:nvGrpSpPr>
      <p:grpSpPr>
        <a:xfrm>
          <a:off x="0" y="0"/>
          <a:ext cx="0" cy="0"/>
          <a:chOff x="0" y="0"/>
          <a:chExt cx="0" cy="0"/>
        </a:xfrm>
      </p:grpSpPr>
      <p:sp>
        <p:nvSpPr>
          <p:cNvPr id="2635" name="Google Shape;2635;g34843d0997a_0_2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6" name="Google Shape;2636;g34843d0997a_0_2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6"/>
        <p:cNvGrpSpPr/>
        <p:nvPr/>
      </p:nvGrpSpPr>
      <p:grpSpPr>
        <a:xfrm>
          <a:off x="0" y="0"/>
          <a:ext cx="0" cy="0"/>
          <a:chOff x="0" y="0"/>
          <a:chExt cx="0" cy="0"/>
        </a:xfrm>
      </p:grpSpPr>
      <p:sp>
        <p:nvSpPr>
          <p:cNvPr id="2647" name="Google Shape;2647;g34843d0997a_0_2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8" name="Google Shape;2648;g34843d0997a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34843d0997a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34843d0997a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3"/>
        <p:cNvGrpSpPr/>
        <p:nvPr/>
      </p:nvGrpSpPr>
      <p:grpSpPr>
        <a:xfrm>
          <a:off x="0" y="0"/>
          <a:ext cx="0" cy="0"/>
          <a:chOff x="0" y="0"/>
          <a:chExt cx="0" cy="0"/>
        </a:xfrm>
      </p:grpSpPr>
      <p:sp>
        <p:nvSpPr>
          <p:cNvPr id="2664" name="Google Shape;2664;g34843d0997a_0_2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5" name="Google Shape;2665;g34843d0997a_0_2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9"/>
        <p:cNvGrpSpPr/>
        <p:nvPr/>
      </p:nvGrpSpPr>
      <p:grpSpPr>
        <a:xfrm>
          <a:off x="0" y="0"/>
          <a:ext cx="0" cy="0"/>
          <a:chOff x="0" y="0"/>
          <a:chExt cx="0" cy="0"/>
        </a:xfrm>
      </p:grpSpPr>
      <p:sp>
        <p:nvSpPr>
          <p:cNvPr id="2670" name="Google Shape;2670;g34843d0997a_0_2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1" name="Google Shape;2671;g34843d0997a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4"/>
        <p:cNvGrpSpPr/>
        <p:nvPr/>
      </p:nvGrpSpPr>
      <p:grpSpPr>
        <a:xfrm>
          <a:off x="0" y="0"/>
          <a:ext cx="0" cy="0"/>
          <a:chOff x="0" y="0"/>
          <a:chExt cx="0" cy="0"/>
        </a:xfrm>
      </p:grpSpPr>
      <p:sp>
        <p:nvSpPr>
          <p:cNvPr id="2675" name="Google Shape;2675;g34843d0997a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6" name="Google Shape;2676;g34843d0997a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3e6ab34341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33e6ab34341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7"/>
        <p:cNvGrpSpPr/>
        <p:nvPr/>
      </p:nvGrpSpPr>
      <p:grpSpPr>
        <a:xfrm>
          <a:off x="0" y="0"/>
          <a:ext cx="0" cy="0"/>
          <a:chOff x="0" y="0"/>
          <a:chExt cx="0" cy="0"/>
        </a:xfrm>
      </p:grpSpPr>
      <p:sp>
        <p:nvSpPr>
          <p:cNvPr id="2658" name="Google Shape;2658;g34843d0997a_0_2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9" name="Google Shape;2659;g34843d0997a_0_2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1231155"/>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3"/>
        <p:cNvGrpSpPr/>
        <p:nvPr/>
      </p:nvGrpSpPr>
      <p:grpSpPr>
        <a:xfrm>
          <a:off x="0" y="0"/>
          <a:ext cx="0" cy="0"/>
          <a:chOff x="0" y="0"/>
          <a:chExt cx="0" cy="0"/>
        </a:xfrm>
      </p:grpSpPr>
      <p:sp>
        <p:nvSpPr>
          <p:cNvPr id="2694" name="Google Shape;2694;g34843d0997a_0_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5" name="Google Shape;2695;g34843d0997a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8"/>
        <p:cNvGrpSpPr/>
        <p:nvPr/>
      </p:nvGrpSpPr>
      <p:grpSpPr>
        <a:xfrm>
          <a:off x="0" y="0"/>
          <a:ext cx="0" cy="0"/>
          <a:chOff x="0" y="0"/>
          <a:chExt cx="0" cy="0"/>
        </a:xfrm>
      </p:grpSpPr>
      <p:sp>
        <p:nvSpPr>
          <p:cNvPr id="2699" name="Google Shape;2699;g34843d0997a_0_2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0" name="Google Shape;2700;g34843d0997a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4"/>
        <p:cNvGrpSpPr/>
        <p:nvPr/>
      </p:nvGrpSpPr>
      <p:grpSpPr>
        <a:xfrm>
          <a:off x="0" y="0"/>
          <a:ext cx="0" cy="0"/>
          <a:chOff x="0" y="0"/>
          <a:chExt cx="0" cy="0"/>
        </a:xfrm>
      </p:grpSpPr>
      <p:sp>
        <p:nvSpPr>
          <p:cNvPr id="2705" name="Google Shape;2705;g34843d0997a_0_2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6" name="Google Shape;2706;g34843d0997a_0_2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2"/>
        <p:cNvGrpSpPr/>
        <p:nvPr/>
      </p:nvGrpSpPr>
      <p:grpSpPr>
        <a:xfrm>
          <a:off x="0" y="0"/>
          <a:ext cx="0" cy="0"/>
          <a:chOff x="0" y="0"/>
          <a:chExt cx="0" cy="0"/>
        </a:xfrm>
      </p:grpSpPr>
      <p:sp>
        <p:nvSpPr>
          <p:cNvPr id="2723" name="Google Shape;2723;g340589e47b6_0_4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4" name="Google Shape;2724;g340589e47b6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6"/>
        <p:cNvGrpSpPr/>
        <p:nvPr/>
      </p:nvGrpSpPr>
      <p:grpSpPr>
        <a:xfrm>
          <a:off x="0" y="0"/>
          <a:ext cx="0" cy="0"/>
          <a:chOff x="0" y="0"/>
          <a:chExt cx="0" cy="0"/>
        </a:xfrm>
      </p:grpSpPr>
      <p:sp>
        <p:nvSpPr>
          <p:cNvPr id="2717" name="Google Shape;2717;g340589e47b6_0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8" name="Google Shape;2718;g340589e47b6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7"/>
        <p:cNvGrpSpPr/>
        <p:nvPr/>
      </p:nvGrpSpPr>
      <p:grpSpPr>
        <a:xfrm>
          <a:off x="0" y="0"/>
          <a:ext cx="0" cy="0"/>
          <a:chOff x="0" y="0"/>
          <a:chExt cx="0" cy="0"/>
        </a:xfrm>
      </p:grpSpPr>
      <p:sp>
        <p:nvSpPr>
          <p:cNvPr id="2728" name="Google Shape;2728;g340589e47b6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9" name="Google Shape;2729;g340589e47b6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7">
          <a:extLst>
            <a:ext uri="{FF2B5EF4-FFF2-40B4-BE49-F238E27FC236}">
              <a16:creationId xmlns:a16="http://schemas.microsoft.com/office/drawing/2014/main" id="{54D2078F-CF05-E745-A961-9B819C16A988}"/>
            </a:ext>
          </a:extLst>
        </p:cNvPr>
        <p:cNvGrpSpPr/>
        <p:nvPr/>
      </p:nvGrpSpPr>
      <p:grpSpPr>
        <a:xfrm>
          <a:off x="0" y="0"/>
          <a:ext cx="0" cy="0"/>
          <a:chOff x="0" y="0"/>
          <a:chExt cx="0" cy="0"/>
        </a:xfrm>
      </p:grpSpPr>
      <p:sp>
        <p:nvSpPr>
          <p:cNvPr id="2728" name="Google Shape;2728;g340589e47b6_0_418:notes">
            <a:extLst>
              <a:ext uri="{FF2B5EF4-FFF2-40B4-BE49-F238E27FC236}">
                <a16:creationId xmlns:a16="http://schemas.microsoft.com/office/drawing/2014/main" id="{8FC5D1AE-82C9-DB46-C1BA-A1D0B1524FC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9" name="Google Shape;2729;g340589e47b6_0_418:notes">
            <a:extLst>
              <a:ext uri="{FF2B5EF4-FFF2-40B4-BE49-F238E27FC236}">
                <a16:creationId xmlns:a16="http://schemas.microsoft.com/office/drawing/2014/main" id="{952E65FE-74F7-4C68-6472-4142B1ADA10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3771409"/>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9"/>
        <p:cNvGrpSpPr/>
        <p:nvPr/>
      </p:nvGrpSpPr>
      <p:grpSpPr>
        <a:xfrm>
          <a:off x="0" y="0"/>
          <a:ext cx="0" cy="0"/>
          <a:chOff x="0" y="0"/>
          <a:chExt cx="0" cy="0"/>
        </a:xfrm>
      </p:grpSpPr>
      <p:sp>
        <p:nvSpPr>
          <p:cNvPr id="2740" name="Google Shape;2740;g34843d0997a_0_2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1" name="Google Shape;2741;g34843d0997a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4"/>
        <p:cNvGrpSpPr/>
        <p:nvPr/>
      </p:nvGrpSpPr>
      <p:grpSpPr>
        <a:xfrm>
          <a:off x="0" y="0"/>
          <a:ext cx="0" cy="0"/>
          <a:chOff x="0" y="0"/>
          <a:chExt cx="0" cy="0"/>
        </a:xfrm>
      </p:grpSpPr>
      <p:sp>
        <p:nvSpPr>
          <p:cNvPr id="2745" name="Google Shape;2745;g34843d0997a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6" name="Google Shape;2746;g34843d0997a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3e6ab34341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3e6ab34341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34843d0997a_0_2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34843d0997a_0_2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2"/>
        <p:cNvGrpSpPr/>
        <p:nvPr/>
      </p:nvGrpSpPr>
      <p:grpSpPr>
        <a:xfrm>
          <a:off x="0" y="0"/>
          <a:ext cx="0" cy="0"/>
          <a:chOff x="0" y="0"/>
          <a:chExt cx="0" cy="0"/>
        </a:xfrm>
      </p:grpSpPr>
      <p:sp>
        <p:nvSpPr>
          <p:cNvPr id="2763" name="Google Shape;2763;g340589e47b6_0_4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4" name="Google Shape;2764;g340589e47b6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7"/>
        <p:cNvGrpSpPr/>
        <p:nvPr/>
      </p:nvGrpSpPr>
      <p:grpSpPr>
        <a:xfrm>
          <a:off x="0" y="0"/>
          <a:ext cx="0" cy="0"/>
          <a:chOff x="0" y="0"/>
          <a:chExt cx="0" cy="0"/>
        </a:xfrm>
      </p:grpSpPr>
      <p:sp>
        <p:nvSpPr>
          <p:cNvPr id="2768" name="Google Shape;2768;g340589e47b6_0_4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9" name="Google Shape;2769;g340589e47b6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3"/>
        <p:cNvGrpSpPr/>
        <p:nvPr/>
      </p:nvGrpSpPr>
      <p:grpSpPr>
        <a:xfrm>
          <a:off x="0" y="0"/>
          <a:ext cx="0" cy="0"/>
          <a:chOff x="0" y="0"/>
          <a:chExt cx="0" cy="0"/>
        </a:xfrm>
      </p:grpSpPr>
      <p:sp>
        <p:nvSpPr>
          <p:cNvPr id="2774" name="Google Shape;2774;g340589e47b6_0_4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5" name="Google Shape;2775;g340589e47b6_0_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5"/>
        <p:cNvGrpSpPr/>
        <p:nvPr/>
      </p:nvGrpSpPr>
      <p:grpSpPr>
        <a:xfrm>
          <a:off x="0" y="0"/>
          <a:ext cx="0" cy="0"/>
          <a:chOff x="0" y="0"/>
          <a:chExt cx="0" cy="0"/>
        </a:xfrm>
      </p:grpSpPr>
      <p:sp>
        <p:nvSpPr>
          <p:cNvPr id="2786" name="Google Shape;2786;g34843d0997a_0_2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7" name="Google Shape;2787;g34843d0997a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0"/>
        <p:cNvGrpSpPr/>
        <p:nvPr/>
      </p:nvGrpSpPr>
      <p:grpSpPr>
        <a:xfrm>
          <a:off x="0" y="0"/>
          <a:ext cx="0" cy="0"/>
          <a:chOff x="0" y="0"/>
          <a:chExt cx="0" cy="0"/>
        </a:xfrm>
      </p:grpSpPr>
      <p:sp>
        <p:nvSpPr>
          <p:cNvPr id="2791" name="Google Shape;2791;g34843d0997a_0_2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2" name="Google Shape;2792;g34843d0997a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6"/>
        <p:cNvGrpSpPr/>
        <p:nvPr/>
      </p:nvGrpSpPr>
      <p:grpSpPr>
        <a:xfrm>
          <a:off x="0" y="0"/>
          <a:ext cx="0" cy="0"/>
          <a:chOff x="0" y="0"/>
          <a:chExt cx="0" cy="0"/>
        </a:xfrm>
      </p:grpSpPr>
      <p:sp>
        <p:nvSpPr>
          <p:cNvPr id="2797" name="Google Shape;2797;g34843d0997a_0_2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8" name="Google Shape;2798;g34843d0997a_0_2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8"/>
        <p:cNvGrpSpPr/>
        <p:nvPr/>
      </p:nvGrpSpPr>
      <p:grpSpPr>
        <a:xfrm>
          <a:off x="0" y="0"/>
          <a:ext cx="0" cy="0"/>
          <a:chOff x="0" y="0"/>
          <a:chExt cx="0" cy="0"/>
        </a:xfrm>
      </p:grpSpPr>
      <p:sp>
        <p:nvSpPr>
          <p:cNvPr id="2809" name="Google Shape;2809;g34843d0997a_0_12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0" name="Google Shape;2810;g34843d0997a_0_1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3"/>
        <p:cNvGrpSpPr/>
        <p:nvPr/>
      </p:nvGrpSpPr>
      <p:grpSpPr>
        <a:xfrm>
          <a:off x="0" y="0"/>
          <a:ext cx="0" cy="0"/>
          <a:chOff x="0" y="0"/>
          <a:chExt cx="0" cy="0"/>
        </a:xfrm>
      </p:grpSpPr>
      <p:sp>
        <p:nvSpPr>
          <p:cNvPr id="2814" name="Google Shape;2814;g34843d0997a_0_12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5" name="Google Shape;2815;g34843d0997a_0_1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9"/>
        <p:cNvGrpSpPr/>
        <p:nvPr/>
      </p:nvGrpSpPr>
      <p:grpSpPr>
        <a:xfrm>
          <a:off x="0" y="0"/>
          <a:ext cx="0" cy="0"/>
          <a:chOff x="0" y="0"/>
          <a:chExt cx="0" cy="0"/>
        </a:xfrm>
      </p:grpSpPr>
      <p:sp>
        <p:nvSpPr>
          <p:cNvPr id="2820" name="Google Shape;2820;g34843d0997a_0_2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1" name="Google Shape;2821;g34843d0997a_0_2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4843d0997a_0_12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34843d0997a_0_1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3">
          <a:extLst>
            <a:ext uri="{FF2B5EF4-FFF2-40B4-BE49-F238E27FC236}">
              <a16:creationId xmlns:a16="http://schemas.microsoft.com/office/drawing/2014/main" id="{7DD654C9-C119-417A-9CDB-B5C26B4A1D1D}"/>
            </a:ext>
          </a:extLst>
        </p:cNvPr>
        <p:cNvGrpSpPr/>
        <p:nvPr/>
      </p:nvGrpSpPr>
      <p:grpSpPr>
        <a:xfrm>
          <a:off x="0" y="0"/>
          <a:ext cx="0" cy="0"/>
          <a:chOff x="0" y="0"/>
          <a:chExt cx="0" cy="0"/>
        </a:xfrm>
      </p:grpSpPr>
      <p:sp>
        <p:nvSpPr>
          <p:cNvPr id="2814" name="Google Shape;2814;g34843d0997a_0_1210:notes">
            <a:extLst>
              <a:ext uri="{FF2B5EF4-FFF2-40B4-BE49-F238E27FC236}">
                <a16:creationId xmlns:a16="http://schemas.microsoft.com/office/drawing/2014/main" id="{8CC823B3-2014-7F06-BCD8-2623937C726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5" name="Google Shape;2815;g34843d0997a_0_1210:notes">
            <a:extLst>
              <a:ext uri="{FF2B5EF4-FFF2-40B4-BE49-F238E27FC236}">
                <a16:creationId xmlns:a16="http://schemas.microsoft.com/office/drawing/2014/main" id="{4DD839CB-2A6D-3372-2025-D28838B0671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0164622"/>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2"/>
        <p:cNvGrpSpPr/>
        <p:nvPr/>
      </p:nvGrpSpPr>
      <p:grpSpPr>
        <a:xfrm>
          <a:off x="0" y="0"/>
          <a:ext cx="0" cy="0"/>
          <a:chOff x="0" y="0"/>
          <a:chExt cx="0" cy="0"/>
        </a:xfrm>
      </p:grpSpPr>
      <p:sp>
        <p:nvSpPr>
          <p:cNvPr id="2833" name="Google Shape;2833;g34843d0997a_0_2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4" name="Google Shape;2834;g34843d0997a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7"/>
        <p:cNvGrpSpPr/>
        <p:nvPr/>
      </p:nvGrpSpPr>
      <p:grpSpPr>
        <a:xfrm>
          <a:off x="0" y="0"/>
          <a:ext cx="0" cy="0"/>
          <a:chOff x="0" y="0"/>
          <a:chExt cx="0" cy="0"/>
        </a:xfrm>
      </p:grpSpPr>
      <p:sp>
        <p:nvSpPr>
          <p:cNvPr id="2838" name="Google Shape;2838;g34843d0997a_0_2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9" name="Google Shape;2839;g34843d0997a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3"/>
        <p:cNvGrpSpPr/>
        <p:nvPr/>
      </p:nvGrpSpPr>
      <p:grpSpPr>
        <a:xfrm>
          <a:off x="0" y="0"/>
          <a:ext cx="0" cy="0"/>
          <a:chOff x="0" y="0"/>
          <a:chExt cx="0" cy="0"/>
        </a:xfrm>
      </p:grpSpPr>
      <p:sp>
        <p:nvSpPr>
          <p:cNvPr id="2844" name="Google Shape;2844;g34843d0997a_0_2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5" name="Google Shape;2845;g34843d0997a_0_2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5"/>
        <p:cNvGrpSpPr/>
        <p:nvPr/>
      </p:nvGrpSpPr>
      <p:grpSpPr>
        <a:xfrm>
          <a:off x="0" y="0"/>
          <a:ext cx="0" cy="0"/>
          <a:chOff x="0" y="0"/>
          <a:chExt cx="0" cy="0"/>
        </a:xfrm>
      </p:grpSpPr>
      <p:sp>
        <p:nvSpPr>
          <p:cNvPr id="2856" name="Google Shape;2856;g340589e47b6_0_4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7" name="Google Shape;2857;g340589e47b6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0"/>
        <p:cNvGrpSpPr/>
        <p:nvPr/>
      </p:nvGrpSpPr>
      <p:grpSpPr>
        <a:xfrm>
          <a:off x="0" y="0"/>
          <a:ext cx="0" cy="0"/>
          <a:chOff x="0" y="0"/>
          <a:chExt cx="0" cy="0"/>
        </a:xfrm>
      </p:grpSpPr>
      <p:sp>
        <p:nvSpPr>
          <p:cNvPr id="2861" name="Google Shape;2861;g340589e47b6_0_4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2" name="Google Shape;2862;g340589e47b6_0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6"/>
        <p:cNvGrpSpPr/>
        <p:nvPr/>
      </p:nvGrpSpPr>
      <p:grpSpPr>
        <a:xfrm>
          <a:off x="0" y="0"/>
          <a:ext cx="0" cy="0"/>
          <a:chOff x="0" y="0"/>
          <a:chExt cx="0" cy="0"/>
        </a:xfrm>
      </p:grpSpPr>
      <p:sp>
        <p:nvSpPr>
          <p:cNvPr id="2867" name="Google Shape;2867;g340589e47b6_0_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8" name="Google Shape;2868;g340589e47b6_0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8"/>
        <p:cNvGrpSpPr/>
        <p:nvPr/>
      </p:nvGrpSpPr>
      <p:grpSpPr>
        <a:xfrm>
          <a:off x="0" y="0"/>
          <a:ext cx="0" cy="0"/>
          <a:chOff x="0" y="0"/>
          <a:chExt cx="0" cy="0"/>
        </a:xfrm>
      </p:grpSpPr>
      <p:sp>
        <p:nvSpPr>
          <p:cNvPr id="2879" name="Google Shape;2879;g34843d0997a_0_2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0" name="Google Shape;2880;g34843d0997a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3"/>
        <p:cNvGrpSpPr/>
        <p:nvPr/>
      </p:nvGrpSpPr>
      <p:grpSpPr>
        <a:xfrm>
          <a:off x="0" y="0"/>
          <a:ext cx="0" cy="0"/>
          <a:chOff x="0" y="0"/>
          <a:chExt cx="0" cy="0"/>
        </a:xfrm>
      </p:grpSpPr>
      <p:sp>
        <p:nvSpPr>
          <p:cNvPr id="2884" name="Google Shape;2884;g34843d0997a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5" name="Google Shape;2885;g34843d0997a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9"/>
        <p:cNvGrpSpPr/>
        <p:nvPr/>
      </p:nvGrpSpPr>
      <p:grpSpPr>
        <a:xfrm>
          <a:off x="0" y="0"/>
          <a:ext cx="0" cy="0"/>
          <a:chOff x="0" y="0"/>
          <a:chExt cx="0" cy="0"/>
        </a:xfrm>
      </p:grpSpPr>
      <p:sp>
        <p:nvSpPr>
          <p:cNvPr id="2890" name="Google Shape;2890;g34843d0997a_0_2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1" name="Google Shape;2891;g34843d0997a_0_2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3e6ab34341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33e6ab3434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1"/>
        <p:cNvGrpSpPr/>
        <p:nvPr/>
      </p:nvGrpSpPr>
      <p:grpSpPr>
        <a:xfrm>
          <a:off x="0" y="0"/>
          <a:ext cx="0" cy="0"/>
          <a:chOff x="0" y="0"/>
          <a:chExt cx="0" cy="0"/>
        </a:xfrm>
      </p:grpSpPr>
      <p:sp>
        <p:nvSpPr>
          <p:cNvPr id="2902" name="Google Shape;2902;g34843d0997a_0_2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3" name="Google Shape;2903;g34843d0997a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6"/>
        <p:cNvGrpSpPr/>
        <p:nvPr/>
      </p:nvGrpSpPr>
      <p:grpSpPr>
        <a:xfrm>
          <a:off x="0" y="0"/>
          <a:ext cx="0" cy="0"/>
          <a:chOff x="0" y="0"/>
          <a:chExt cx="0" cy="0"/>
        </a:xfrm>
      </p:grpSpPr>
      <p:sp>
        <p:nvSpPr>
          <p:cNvPr id="2907" name="Google Shape;2907;g34843d0997a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8" name="Google Shape;2908;g34843d0997a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8"/>
        <p:cNvGrpSpPr/>
        <p:nvPr/>
      </p:nvGrpSpPr>
      <p:grpSpPr>
        <a:xfrm>
          <a:off x="0" y="0"/>
          <a:ext cx="0" cy="0"/>
          <a:chOff x="0" y="0"/>
          <a:chExt cx="0" cy="0"/>
        </a:xfrm>
      </p:grpSpPr>
      <p:sp>
        <p:nvSpPr>
          <p:cNvPr id="2919" name="Google Shape;2919;g34843d0997a_0_2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0" name="Google Shape;2920;g34843d0997a_0_2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4"/>
        <p:cNvGrpSpPr/>
        <p:nvPr/>
      </p:nvGrpSpPr>
      <p:grpSpPr>
        <a:xfrm>
          <a:off x="0" y="0"/>
          <a:ext cx="0" cy="0"/>
          <a:chOff x="0" y="0"/>
          <a:chExt cx="0" cy="0"/>
        </a:xfrm>
      </p:grpSpPr>
      <p:sp>
        <p:nvSpPr>
          <p:cNvPr id="2925" name="Google Shape;2925;g340589e47b6_0_4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6" name="Google Shape;2926;g340589e47b6_0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9"/>
        <p:cNvGrpSpPr/>
        <p:nvPr/>
      </p:nvGrpSpPr>
      <p:grpSpPr>
        <a:xfrm>
          <a:off x="0" y="0"/>
          <a:ext cx="0" cy="0"/>
          <a:chOff x="0" y="0"/>
          <a:chExt cx="0" cy="0"/>
        </a:xfrm>
      </p:grpSpPr>
      <p:sp>
        <p:nvSpPr>
          <p:cNvPr id="2930" name="Google Shape;2930;g340589e47b6_0_4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1" name="Google Shape;2931;g340589e47b6_0_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5"/>
        <p:cNvGrpSpPr/>
        <p:nvPr/>
      </p:nvGrpSpPr>
      <p:grpSpPr>
        <a:xfrm>
          <a:off x="0" y="0"/>
          <a:ext cx="0" cy="0"/>
          <a:chOff x="0" y="0"/>
          <a:chExt cx="0" cy="0"/>
        </a:xfrm>
      </p:grpSpPr>
      <p:sp>
        <p:nvSpPr>
          <p:cNvPr id="2936" name="Google Shape;2936;g340589e47b6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7" name="Google Shape;2937;g340589e47b6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7"/>
        <p:cNvGrpSpPr/>
        <p:nvPr/>
      </p:nvGrpSpPr>
      <p:grpSpPr>
        <a:xfrm>
          <a:off x="0" y="0"/>
          <a:ext cx="0" cy="0"/>
          <a:chOff x="0" y="0"/>
          <a:chExt cx="0" cy="0"/>
        </a:xfrm>
      </p:grpSpPr>
      <p:sp>
        <p:nvSpPr>
          <p:cNvPr id="2948" name="Google Shape;2948;g34843d0997a_0_2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9" name="Google Shape;2949;g34843d0997a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2"/>
        <p:cNvGrpSpPr/>
        <p:nvPr/>
      </p:nvGrpSpPr>
      <p:grpSpPr>
        <a:xfrm>
          <a:off x="0" y="0"/>
          <a:ext cx="0" cy="0"/>
          <a:chOff x="0" y="0"/>
          <a:chExt cx="0" cy="0"/>
        </a:xfrm>
      </p:grpSpPr>
      <p:sp>
        <p:nvSpPr>
          <p:cNvPr id="2953" name="Google Shape;2953;g34843d0997a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4" name="Google Shape;2954;g34843d0997a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2"/>
        <p:cNvGrpSpPr/>
        <p:nvPr/>
      </p:nvGrpSpPr>
      <p:grpSpPr>
        <a:xfrm>
          <a:off x="0" y="0"/>
          <a:ext cx="0" cy="0"/>
          <a:chOff x="0" y="0"/>
          <a:chExt cx="0" cy="0"/>
        </a:xfrm>
      </p:grpSpPr>
      <p:sp>
        <p:nvSpPr>
          <p:cNvPr id="2913" name="Google Shape;2913;g34843d0997a_0_2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4" name="Google Shape;2914;g34843d0997a_0_2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6079893"/>
      </p:ext>
    </p:extLst>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0"/>
        <p:cNvGrpSpPr/>
        <p:nvPr/>
      </p:nvGrpSpPr>
      <p:grpSpPr>
        <a:xfrm>
          <a:off x="0" y="0"/>
          <a:ext cx="0" cy="0"/>
          <a:chOff x="0" y="0"/>
          <a:chExt cx="0" cy="0"/>
        </a:xfrm>
      </p:grpSpPr>
      <p:sp>
        <p:nvSpPr>
          <p:cNvPr id="2971" name="Google Shape;2971;g34843d0997a_0_2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2" name="Google Shape;2972;g34843d0997a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3e6ab34341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33e6ab34341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5"/>
        <p:cNvGrpSpPr/>
        <p:nvPr/>
      </p:nvGrpSpPr>
      <p:grpSpPr>
        <a:xfrm>
          <a:off x="0" y="0"/>
          <a:ext cx="0" cy="0"/>
          <a:chOff x="0" y="0"/>
          <a:chExt cx="0" cy="0"/>
        </a:xfrm>
      </p:grpSpPr>
      <p:sp>
        <p:nvSpPr>
          <p:cNvPr id="2976" name="Google Shape;2976;g34843d0997a_0_3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7" name="Google Shape;2977;g34843d0997a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1"/>
        <p:cNvGrpSpPr/>
        <p:nvPr/>
      </p:nvGrpSpPr>
      <p:grpSpPr>
        <a:xfrm>
          <a:off x="0" y="0"/>
          <a:ext cx="0" cy="0"/>
          <a:chOff x="0" y="0"/>
          <a:chExt cx="0" cy="0"/>
        </a:xfrm>
      </p:grpSpPr>
      <p:sp>
        <p:nvSpPr>
          <p:cNvPr id="2982" name="Google Shape;2982;g34843d0997a_0_2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3" name="Google Shape;2983;g34843d0997a_0_2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3"/>
        <p:cNvGrpSpPr/>
        <p:nvPr/>
      </p:nvGrpSpPr>
      <p:grpSpPr>
        <a:xfrm>
          <a:off x="0" y="0"/>
          <a:ext cx="0" cy="0"/>
          <a:chOff x="0" y="0"/>
          <a:chExt cx="0" cy="0"/>
        </a:xfrm>
      </p:grpSpPr>
      <p:sp>
        <p:nvSpPr>
          <p:cNvPr id="2994" name="Google Shape;2994;g34843d0997a_0_3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5" name="Google Shape;2995;g34843d0997a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8"/>
        <p:cNvGrpSpPr/>
        <p:nvPr/>
      </p:nvGrpSpPr>
      <p:grpSpPr>
        <a:xfrm>
          <a:off x="0" y="0"/>
          <a:ext cx="0" cy="0"/>
          <a:chOff x="0" y="0"/>
          <a:chExt cx="0" cy="0"/>
        </a:xfrm>
      </p:grpSpPr>
      <p:sp>
        <p:nvSpPr>
          <p:cNvPr id="2999" name="Google Shape;2999;g34843d0997a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0" name="Google Shape;3000;g34843d0997a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8">
          <a:extLst>
            <a:ext uri="{FF2B5EF4-FFF2-40B4-BE49-F238E27FC236}">
              <a16:creationId xmlns:a16="http://schemas.microsoft.com/office/drawing/2014/main" id="{ABF2B7D9-7723-4435-2CC6-F51BBD03644B}"/>
            </a:ext>
          </a:extLst>
        </p:cNvPr>
        <p:cNvGrpSpPr/>
        <p:nvPr/>
      </p:nvGrpSpPr>
      <p:grpSpPr>
        <a:xfrm>
          <a:off x="0" y="0"/>
          <a:ext cx="0" cy="0"/>
          <a:chOff x="0" y="0"/>
          <a:chExt cx="0" cy="0"/>
        </a:xfrm>
      </p:grpSpPr>
      <p:sp>
        <p:nvSpPr>
          <p:cNvPr id="2999" name="Google Shape;2999;g34843d0997a_0_310:notes">
            <a:extLst>
              <a:ext uri="{FF2B5EF4-FFF2-40B4-BE49-F238E27FC236}">
                <a16:creationId xmlns:a16="http://schemas.microsoft.com/office/drawing/2014/main" id="{C70B99AA-A55D-A7ED-F7AE-D7E6D654F4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0" name="Google Shape;3000;g34843d0997a_0_310:notes">
            <a:extLst>
              <a:ext uri="{FF2B5EF4-FFF2-40B4-BE49-F238E27FC236}">
                <a16:creationId xmlns:a16="http://schemas.microsoft.com/office/drawing/2014/main" id="{C2ED0AB7-2857-8D2D-6CBA-D7BEEC95CD6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9729908"/>
      </p:ext>
    </p:extLst>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6"/>
        <p:cNvGrpSpPr/>
        <p:nvPr/>
      </p:nvGrpSpPr>
      <p:grpSpPr>
        <a:xfrm>
          <a:off x="0" y="0"/>
          <a:ext cx="0" cy="0"/>
          <a:chOff x="0" y="0"/>
          <a:chExt cx="0" cy="0"/>
        </a:xfrm>
      </p:grpSpPr>
      <p:sp>
        <p:nvSpPr>
          <p:cNvPr id="3017" name="Google Shape;3017;g340589e47b6_0_4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8" name="Google Shape;3018;g340589e47b6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1"/>
        <p:cNvGrpSpPr/>
        <p:nvPr/>
      </p:nvGrpSpPr>
      <p:grpSpPr>
        <a:xfrm>
          <a:off x="0" y="0"/>
          <a:ext cx="0" cy="0"/>
          <a:chOff x="0" y="0"/>
          <a:chExt cx="0" cy="0"/>
        </a:xfrm>
      </p:grpSpPr>
      <p:sp>
        <p:nvSpPr>
          <p:cNvPr id="3022" name="Google Shape;3022;g340589e47b6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3" name="Google Shape;3023;g340589e47b6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7"/>
        <p:cNvGrpSpPr/>
        <p:nvPr/>
      </p:nvGrpSpPr>
      <p:grpSpPr>
        <a:xfrm>
          <a:off x="0" y="0"/>
          <a:ext cx="0" cy="0"/>
          <a:chOff x="0" y="0"/>
          <a:chExt cx="0" cy="0"/>
        </a:xfrm>
      </p:grpSpPr>
      <p:sp>
        <p:nvSpPr>
          <p:cNvPr id="3028" name="Google Shape;3028;g340589e47b6_0_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9" name="Google Shape;3029;g340589e47b6_0_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9"/>
        <p:cNvGrpSpPr/>
        <p:nvPr/>
      </p:nvGrpSpPr>
      <p:grpSpPr>
        <a:xfrm>
          <a:off x="0" y="0"/>
          <a:ext cx="0" cy="0"/>
          <a:chOff x="0" y="0"/>
          <a:chExt cx="0" cy="0"/>
        </a:xfrm>
      </p:grpSpPr>
      <p:sp>
        <p:nvSpPr>
          <p:cNvPr id="3040" name="Google Shape;3040;g34843d0997a_0_3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1" name="Google Shape;3041;g34843d0997a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4"/>
        <p:cNvGrpSpPr/>
        <p:nvPr/>
      </p:nvGrpSpPr>
      <p:grpSpPr>
        <a:xfrm>
          <a:off x="0" y="0"/>
          <a:ext cx="0" cy="0"/>
          <a:chOff x="0" y="0"/>
          <a:chExt cx="0" cy="0"/>
        </a:xfrm>
      </p:grpSpPr>
      <p:sp>
        <p:nvSpPr>
          <p:cNvPr id="3045" name="Google Shape;3045;g34843d0997a_0_3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6" name="Google Shape;3046;g34843d0997a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3e6ab34341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3e6ab3434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4843d0997a_0_1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34843d0997a_0_1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0"/>
        <p:cNvGrpSpPr/>
        <p:nvPr/>
      </p:nvGrpSpPr>
      <p:grpSpPr>
        <a:xfrm>
          <a:off x="0" y="0"/>
          <a:ext cx="0" cy="0"/>
          <a:chOff x="0" y="0"/>
          <a:chExt cx="0" cy="0"/>
        </a:xfrm>
      </p:grpSpPr>
      <p:sp>
        <p:nvSpPr>
          <p:cNvPr id="3051" name="Google Shape;3051;g34843d0997a_0_22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2" name="Google Shape;3052;g34843d0997a_0_2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2"/>
        <p:cNvGrpSpPr/>
        <p:nvPr/>
      </p:nvGrpSpPr>
      <p:grpSpPr>
        <a:xfrm>
          <a:off x="0" y="0"/>
          <a:ext cx="0" cy="0"/>
          <a:chOff x="0" y="0"/>
          <a:chExt cx="0" cy="0"/>
        </a:xfrm>
      </p:grpSpPr>
      <p:sp>
        <p:nvSpPr>
          <p:cNvPr id="3063" name="Google Shape;3063;g340589e47b6_0_5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4" name="Google Shape;3064;g340589e47b6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7"/>
        <p:cNvGrpSpPr/>
        <p:nvPr/>
      </p:nvGrpSpPr>
      <p:grpSpPr>
        <a:xfrm>
          <a:off x="0" y="0"/>
          <a:ext cx="0" cy="0"/>
          <a:chOff x="0" y="0"/>
          <a:chExt cx="0" cy="0"/>
        </a:xfrm>
      </p:grpSpPr>
      <p:sp>
        <p:nvSpPr>
          <p:cNvPr id="3068" name="Google Shape;3068;g340589e47b6_0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9" name="Google Shape;3069;g340589e47b6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3"/>
        <p:cNvGrpSpPr/>
        <p:nvPr/>
      </p:nvGrpSpPr>
      <p:grpSpPr>
        <a:xfrm>
          <a:off x="0" y="0"/>
          <a:ext cx="0" cy="0"/>
          <a:chOff x="0" y="0"/>
          <a:chExt cx="0" cy="0"/>
        </a:xfrm>
      </p:grpSpPr>
      <p:sp>
        <p:nvSpPr>
          <p:cNvPr id="3074" name="Google Shape;3074;g340589e47b6_0_5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5" name="Google Shape;3075;g340589e47b6_0_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9"/>
        <p:cNvGrpSpPr/>
        <p:nvPr/>
      </p:nvGrpSpPr>
      <p:grpSpPr>
        <a:xfrm>
          <a:off x="0" y="0"/>
          <a:ext cx="0" cy="0"/>
          <a:chOff x="0" y="0"/>
          <a:chExt cx="0" cy="0"/>
        </a:xfrm>
      </p:grpSpPr>
      <p:sp>
        <p:nvSpPr>
          <p:cNvPr id="3080" name="Google Shape;3080;g340589e47b6_0_5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1" name="Google Shape;3081;g340589e47b6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7"/>
        <p:cNvGrpSpPr/>
        <p:nvPr/>
      </p:nvGrpSpPr>
      <p:grpSpPr>
        <a:xfrm>
          <a:off x="0" y="0"/>
          <a:ext cx="0" cy="0"/>
          <a:chOff x="0" y="0"/>
          <a:chExt cx="0" cy="0"/>
        </a:xfrm>
      </p:grpSpPr>
      <p:sp>
        <p:nvSpPr>
          <p:cNvPr id="3098" name="Google Shape;3098;g34843d0997a_0_3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9" name="Google Shape;3099;g34843d0997a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2"/>
        <p:cNvGrpSpPr/>
        <p:nvPr/>
      </p:nvGrpSpPr>
      <p:grpSpPr>
        <a:xfrm>
          <a:off x="0" y="0"/>
          <a:ext cx="0" cy="0"/>
          <a:chOff x="0" y="0"/>
          <a:chExt cx="0" cy="0"/>
        </a:xfrm>
      </p:grpSpPr>
      <p:sp>
        <p:nvSpPr>
          <p:cNvPr id="3103" name="Google Shape;3103;g34843d0997a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4" name="Google Shape;3104;g34843d0997a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8"/>
        <p:cNvGrpSpPr/>
        <p:nvPr/>
      </p:nvGrpSpPr>
      <p:grpSpPr>
        <a:xfrm>
          <a:off x="0" y="0"/>
          <a:ext cx="0" cy="0"/>
          <a:chOff x="0" y="0"/>
          <a:chExt cx="0" cy="0"/>
        </a:xfrm>
      </p:grpSpPr>
      <p:sp>
        <p:nvSpPr>
          <p:cNvPr id="3109" name="Google Shape;3109;g34843d0997a_0_2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0" name="Google Shape;3110;g34843d0997a_0_2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8">
          <a:extLst>
            <a:ext uri="{FF2B5EF4-FFF2-40B4-BE49-F238E27FC236}">
              <a16:creationId xmlns:a16="http://schemas.microsoft.com/office/drawing/2014/main" id="{E2063162-6A1F-CA8C-E9B0-D948B8A98FD5}"/>
            </a:ext>
          </a:extLst>
        </p:cNvPr>
        <p:cNvGrpSpPr/>
        <p:nvPr/>
      </p:nvGrpSpPr>
      <p:grpSpPr>
        <a:xfrm>
          <a:off x="0" y="0"/>
          <a:ext cx="0" cy="0"/>
          <a:chOff x="0" y="0"/>
          <a:chExt cx="0" cy="0"/>
        </a:xfrm>
      </p:grpSpPr>
      <p:sp>
        <p:nvSpPr>
          <p:cNvPr id="3109" name="Google Shape;3109;g34843d0997a_0_2275:notes">
            <a:extLst>
              <a:ext uri="{FF2B5EF4-FFF2-40B4-BE49-F238E27FC236}">
                <a16:creationId xmlns:a16="http://schemas.microsoft.com/office/drawing/2014/main" id="{5DCA5080-2D86-ABAD-7C63-3E8D13483D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0" name="Google Shape;3110;g34843d0997a_0_2275:notes">
            <a:extLst>
              <a:ext uri="{FF2B5EF4-FFF2-40B4-BE49-F238E27FC236}">
                <a16:creationId xmlns:a16="http://schemas.microsoft.com/office/drawing/2014/main" id="{E375C037-8490-779A-2560-EFD6A565783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3502744"/>
      </p:ext>
    </p:extLst>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0"/>
        <p:cNvGrpSpPr/>
        <p:nvPr/>
      </p:nvGrpSpPr>
      <p:grpSpPr>
        <a:xfrm>
          <a:off x="0" y="0"/>
          <a:ext cx="0" cy="0"/>
          <a:chOff x="0" y="0"/>
          <a:chExt cx="0" cy="0"/>
        </a:xfrm>
      </p:grpSpPr>
      <p:sp>
        <p:nvSpPr>
          <p:cNvPr id="3121" name="Google Shape;3121;g34843d0997a_0_3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2" name="Google Shape;3122;g34843d0997a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a:extLst>
            <a:ext uri="{FF2B5EF4-FFF2-40B4-BE49-F238E27FC236}">
              <a16:creationId xmlns:a16="http://schemas.microsoft.com/office/drawing/2014/main" id="{314B935C-B646-453C-AAB0-7A2A33D374A4}"/>
            </a:ext>
          </a:extLst>
        </p:cNvPr>
        <p:cNvGrpSpPr/>
        <p:nvPr/>
      </p:nvGrpSpPr>
      <p:grpSpPr>
        <a:xfrm>
          <a:off x="0" y="0"/>
          <a:ext cx="0" cy="0"/>
          <a:chOff x="0" y="0"/>
          <a:chExt cx="0" cy="0"/>
        </a:xfrm>
      </p:grpSpPr>
      <p:sp>
        <p:nvSpPr>
          <p:cNvPr id="348" name="Google Shape;348;g34843d0997a_0_1295:notes">
            <a:extLst>
              <a:ext uri="{FF2B5EF4-FFF2-40B4-BE49-F238E27FC236}">
                <a16:creationId xmlns:a16="http://schemas.microsoft.com/office/drawing/2014/main" id="{FEDF8556-C7DE-8170-51A0-1EB623FA048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34843d0997a_0_1295:notes">
            <a:extLst>
              <a:ext uri="{FF2B5EF4-FFF2-40B4-BE49-F238E27FC236}">
                <a16:creationId xmlns:a16="http://schemas.microsoft.com/office/drawing/2014/main" id="{0C62E144-F95F-2250-3EDB-F288F36DD4B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4463527"/>
      </p:ext>
    </p:extLst>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5"/>
        <p:cNvGrpSpPr/>
        <p:nvPr/>
      </p:nvGrpSpPr>
      <p:grpSpPr>
        <a:xfrm>
          <a:off x="0" y="0"/>
          <a:ext cx="0" cy="0"/>
          <a:chOff x="0" y="0"/>
          <a:chExt cx="0" cy="0"/>
        </a:xfrm>
      </p:grpSpPr>
      <p:sp>
        <p:nvSpPr>
          <p:cNvPr id="3126" name="Google Shape;3126;g34843d0997a_0_3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7" name="Google Shape;3127;g34843d0997a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1"/>
        <p:cNvGrpSpPr/>
        <p:nvPr/>
      </p:nvGrpSpPr>
      <p:grpSpPr>
        <a:xfrm>
          <a:off x="0" y="0"/>
          <a:ext cx="0" cy="0"/>
          <a:chOff x="0" y="0"/>
          <a:chExt cx="0" cy="0"/>
        </a:xfrm>
      </p:grpSpPr>
      <p:sp>
        <p:nvSpPr>
          <p:cNvPr id="3132" name="Google Shape;3132;g34843d0997a_0_2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3" name="Google Shape;3133;g34843d0997a_0_2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3"/>
        <p:cNvGrpSpPr/>
        <p:nvPr/>
      </p:nvGrpSpPr>
      <p:grpSpPr>
        <a:xfrm>
          <a:off x="0" y="0"/>
          <a:ext cx="0" cy="0"/>
          <a:chOff x="0" y="0"/>
          <a:chExt cx="0" cy="0"/>
        </a:xfrm>
      </p:grpSpPr>
      <p:sp>
        <p:nvSpPr>
          <p:cNvPr id="3144" name="Google Shape;3144;g340589e47b6_0_5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5" name="Google Shape;3145;g340589e47b6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8"/>
        <p:cNvGrpSpPr/>
        <p:nvPr/>
      </p:nvGrpSpPr>
      <p:grpSpPr>
        <a:xfrm>
          <a:off x="0" y="0"/>
          <a:ext cx="0" cy="0"/>
          <a:chOff x="0" y="0"/>
          <a:chExt cx="0" cy="0"/>
        </a:xfrm>
      </p:grpSpPr>
      <p:sp>
        <p:nvSpPr>
          <p:cNvPr id="3149" name="Google Shape;3149;g340589e47b6_0_5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0" name="Google Shape;3150;g340589e47b6_0_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340589e47b6_0_5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340589e47b6_0_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6"/>
        <p:cNvGrpSpPr/>
        <p:nvPr/>
      </p:nvGrpSpPr>
      <p:grpSpPr>
        <a:xfrm>
          <a:off x="0" y="0"/>
          <a:ext cx="0" cy="0"/>
          <a:chOff x="0" y="0"/>
          <a:chExt cx="0" cy="0"/>
        </a:xfrm>
      </p:grpSpPr>
      <p:sp>
        <p:nvSpPr>
          <p:cNvPr id="3167" name="Google Shape;3167;g34843d0997a_0_3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8" name="Google Shape;3168;g34843d0997a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1"/>
        <p:cNvGrpSpPr/>
        <p:nvPr/>
      </p:nvGrpSpPr>
      <p:grpSpPr>
        <a:xfrm>
          <a:off x="0" y="0"/>
          <a:ext cx="0" cy="0"/>
          <a:chOff x="0" y="0"/>
          <a:chExt cx="0" cy="0"/>
        </a:xfrm>
      </p:grpSpPr>
      <p:sp>
        <p:nvSpPr>
          <p:cNvPr id="3172" name="Google Shape;3172;g34843d0997a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3" name="Google Shape;3173;g34843d0997a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7"/>
        <p:cNvGrpSpPr/>
        <p:nvPr/>
      </p:nvGrpSpPr>
      <p:grpSpPr>
        <a:xfrm>
          <a:off x="0" y="0"/>
          <a:ext cx="0" cy="0"/>
          <a:chOff x="0" y="0"/>
          <a:chExt cx="0" cy="0"/>
        </a:xfrm>
      </p:grpSpPr>
      <p:sp>
        <p:nvSpPr>
          <p:cNvPr id="3178" name="Google Shape;3178;g34843d0997a_0_2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9" name="Google Shape;3179;g34843d0997a_0_2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9"/>
        <p:cNvGrpSpPr/>
        <p:nvPr/>
      </p:nvGrpSpPr>
      <p:grpSpPr>
        <a:xfrm>
          <a:off x="0" y="0"/>
          <a:ext cx="0" cy="0"/>
          <a:chOff x="0" y="0"/>
          <a:chExt cx="0" cy="0"/>
        </a:xfrm>
      </p:grpSpPr>
      <p:sp>
        <p:nvSpPr>
          <p:cNvPr id="3190" name="Google Shape;3190;g340589e47b6_0_5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1" name="Google Shape;3191;g340589e47b6_0_5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4"/>
        <p:cNvGrpSpPr/>
        <p:nvPr/>
      </p:nvGrpSpPr>
      <p:grpSpPr>
        <a:xfrm>
          <a:off x="0" y="0"/>
          <a:ext cx="0" cy="0"/>
          <a:chOff x="0" y="0"/>
          <a:chExt cx="0" cy="0"/>
        </a:xfrm>
      </p:grpSpPr>
      <p:sp>
        <p:nvSpPr>
          <p:cNvPr id="3195" name="Google Shape;3195;g340589e47b6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6" name="Google Shape;3196;g340589e47b6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33e6ab34341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33e6ab34341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0"/>
        <p:cNvGrpSpPr/>
        <p:nvPr/>
      </p:nvGrpSpPr>
      <p:grpSpPr>
        <a:xfrm>
          <a:off x="0" y="0"/>
          <a:ext cx="0" cy="0"/>
          <a:chOff x="0" y="0"/>
          <a:chExt cx="0" cy="0"/>
        </a:xfrm>
      </p:grpSpPr>
      <p:sp>
        <p:nvSpPr>
          <p:cNvPr id="3201" name="Google Shape;3201;g340589e47b6_0_5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2" name="Google Shape;3202;g340589e47b6_0_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2"/>
        <p:cNvGrpSpPr/>
        <p:nvPr/>
      </p:nvGrpSpPr>
      <p:grpSpPr>
        <a:xfrm>
          <a:off x="0" y="0"/>
          <a:ext cx="0" cy="0"/>
          <a:chOff x="0" y="0"/>
          <a:chExt cx="0" cy="0"/>
        </a:xfrm>
      </p:grpSpPr>
      <p:sp>
        <p:nvSpPr>
          <p:cNvPr id="3213" name="Google Shape;3213;g34843d0997a_0_3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4" name="Google Shape;3214;g34843d0997a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7"/>
        <p:cNvGrpSpPr/>
        <p:nvPr/>
      </p:nvGrpSpPr>
      <p:grpSpPr>
        <a:xfrm>
          <a:off x="0" y="0"/>
          <a:ext cx="0" cy="0"/>
          <a:chOff x="0" y="0"/>
          <a:chExt cx="0" cy="0"/>
        </a:xfrm>
      </p:grpSpPr>
      <p:sp>
        <p:nvSpPr>
          <p:cNvPr id="3218" name="Google Shape;3218;g34843d0997a_0_3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9" name="Google Shape;3219;g34843d0997a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3"/>
        <p:cNvGrpSpPr/>
        <p:nvPr/>
      </p:nvGrpSpPr>
      <p:grpSpPr>
        <a:xfrm>
          <a:off x="0" y="0"/>
          <a:ext cx="0" cy="0"/>
          <a:chOff x="0" y="0"/>
          <a:chExt cx="0" cy="0"/>
        </a:xfrm>
      </p:grpSpPr>
      <p:sp>
        <p:nvSpPr>
          <p:cNvPr id="3224" name="Google Shape;3224;g34843d0997a_0_23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5" name="Google Shape;3225;g34843d0997a_0_2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6"/>
        <p:cNvGrpSpPr/>
        <p:nvPr/>
      </p:nvGrpSpPr>
      <p:grpSpPr>
        <a:xfrm>
          <a:off x="0" y="0"/>
          <a:ext cx="0" cy="0"/>
          <a:chOff x="0" y="0"/>
          <a:chExt cx="0" cy="0"/>
        </a:xfrm>
      </p:grpSpPr>
      <p:sp>
        <p:nvSpPr>
          <p:cNvPr id="3237" name="Google Shape;3237;g340589e47b6_0_5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8" name="Google Shape;3238;g340589e47b6_0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1"/>
        <p:cNvGrpSpPr/>
        <p:nvPr/>
      </p:nvGrpSpPr>
      <p:grpSpPr>
        <a:xfrm>
          <a:off x="0" y="0"/>
          <a:ext cx="0" cy="0"/>
          <a:chOff x="0" y="0"/>
          <a:chExt cx="0" cy="0"/>
        </a:xfrm>
      </p:grpSpPr>
      <p:sp>
        <p:nvSpPr>
          <p:cNvPr id="3242" name="Google Shape;3242;g340589e47b6_0_5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3" name="Google Shape;3243;g340589e47b6_0_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7"/>
        <p:cNvGrpSpPr/>
        <p:nvPr/>
      </p:nvGrpSpPr>
      <p:grpSpPr>
        <a:xfrm>
          <a:off x="0" y="0"/>
          <a:ext cx="0" cy="0"/>
          <a:chOff x="0" y="0"/>
          <a:chExt cx="0" cy="0"/>
        </a:xfrm>
      </p:grpSpPr>
      <p:sp>
        <p:nvSpPr>
          <p:cNvPr id="3248" name="Google Shape;3248;g340589e47b6_0_5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9" name="Google Shape;3249;g340589e47b6_0_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9"/>
        <p:cNvGrpSpPr/>
        <p:nvPr/>
      </p:nvGrpSpPr>
      <p:grpSpPr>
        <a:xfrm>
          <a:off x="0" y="0"/>
          <a:ext cx="0" cy="0"/>
          <a:chOff x="0" y="0"/>
          <a:chExt cx="0" cy="0"/>
        </a:xfrm>
      </p:grpSpPr>
      <p:sp>
        <p:nvSpPr>
          <p:cNvPr id="3260" name="Google Shape;3260;g34843d0997a_0_3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1" name="Google Shape;3261;g34843d0997a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4"/>
        <p:cNvGrpSpPr/>
        <p:nvPr/>
      </p:nvGrpSpPr>
      <p:grpSpPr>
        <a:xfrm>
          <a:off x="0" y="0"/>
          <a:ext cx="0" cy="0"/>
          <a:chOff x="0" y="0"/>
          <a:chExt cx="0" cy="0"/>
        </a:xfrm>
      </p:grpSpPr>
      <p:sp>
        <p:nvSpPr>
          <p:cNvPr id="3265" name="Google Shape;3265;g34843d0997a_0_3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6" name="Google Shape;3266;g34843d0997a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0"/>
        <p:cNvGrpSpPr/>
        <p:nvPr/>
      </p:nvGrpSpPr>
      <p:grpSpPr>
        <a:xfrm>
          <a:off x="0" y="0"/>
          <a:ext cx="0" cy="0"/>
          <a:chOff x="0" y="0"/>
          <a:chExt cx="0" cy="0"/>
        </a:xfrm>
      </p:grpSpPr>
      <p:sp>
        <p:nvSpPr>
          <p:cNvPr id="3271" name="Google Shape;3271;g34843d0997a_0_23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2" name="Google Shape;3272;g34843d0997a_0_2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33e6ab34341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33e6ab34341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0">
          <a:extLst>
            <a:ext uri="{FF2B5EF4-FFF2-40B4-BE49-F238E27FC236}">
              <a16:creationId xmlns:a16="http://schemas.microsoft.com/office/drawing/2014/main" id="{13AC249A-FE8F-23DD-BBFB-A2155E9A5D47}"/>
            </a:ext>
          </a:extLst>
        </p:cNvPr>
        <p:cNvGrpSpPr/>
        <p:nvPr/>
      </p:nvGrpSpPr>
      <p:grpSpPr>
        <a:xfrm>
          <a:off x="0" y="0"/>
          <a:ext cx="0" cy="0"/>
          <a:chOff x="0" y="0"/>
          <a:chExt cx="0" cy="0"/>
        </a:xfrm>
      </p:grpSpPr>
      <p:sp>
        <p:nvSpPr>
          <p:cNvPr id="3271" name="Google Shape;3271;g34843d0997a_0_2315:notes">
            <a:extLst>
              <a:ext uri="{FF2B5EF4-FFF2-40B4-BE49-F238E27FC236}">
                <a16:creationId xmlns:a16="http://schemas.microsoft.com/office/drawing/2014/main" id="{2718457F-C8DE-14ED-0236-394082B356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2" name="Google Shape;3272;g34843d0997a_0_2315:notes">
            <a:extLst>
              <a:ext uri="{FF2B5EF4-FFF2-40B4-BE49-F238E27FC236}">
                <a16:creationId xmlns:a16="http://schemas.microsoft.com/office/drawing/2014/main" id="{9C0F1CC2-DF05-3DFB-444D-F0F6A8D8C33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3369447"/>
      </p:ext>
    </p:extLst>
  </p:cSld>
  <p:clrMapOvr>
    <a:masterClrMapping/>
  </p:clrMapOvr>
</p:notes>
</file>

<file path=ppt/notesSlides/notesSlide4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2"/>
        <p:cNvGrpSpPr/>
        <p:nvPr/>
      </p:nvGrpSpPr>
      <p:grpSpPr>
        <a:xfrm>
          <a:off x="0" y="0"/>
          <a:ext cx="0" cy="0"/>
          <a:chOff x="0" y="0"/>
          <a:chExt cx="0" cy="0"/>
        </a:xfrm>
      </p:grpSpPr>
      <p:sp>
        <p:nvSpPr>
          <p:cNvPr id="3283" name="Google Shape;3283;g34843d0997a_0_3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4" name="Google Shape;3284;g34843d0997a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7"/>
        <p:cNvGrpSpPr/>
        <p:nvPr/>
      </p:nvGrpSpPr>
      <p:grpSpPr>
        <a:xfrm>
          <a:off x="0" y="0"/>
          <a:ext cx="0" cy="0"/>
          <a:chOff x="0" y="0"/>
          <a:chExt cx="0" cy="0"/>
        </a:xfrm>
      </p:grpSpPr>
      <p:sp>
        <p:nvSpPr>
          <p:cNvPr id="3288" name="Google Shape;3288;g34843d0997a_0_3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9" name="Google Shape;3289;g34843d0997a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3"/>
        <p:cNvGrpSpPr/>
        <p:nvPr/>
      </p:nvGrpSpPr>
      <p:grpSpPr>
        <a:xfrm>
          <a:off x="0" y="0"/>
          <a:ext cx="0" cy="0"/>
          <a:chOff x="0" y="0"/>
          <a:chExt cx="0" cy="0"/>
        </a:xfrm>
      </p:grpSpPr>
      <p:sp>
        <p:nvSpPr>
          <p:cNvPr id="3294" name="Google Shape;3294;g34843d0997a_0_2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5" name="Google Shape;3295;g34843d0997a_0_2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3">
          <a:extLst>
            <a:ext uri="{FF2B5EF4-FFF2-40B4-BE49-F238E27FC236}">
              <a16:creationId xmlns:a16="http://schemas.microsoft.com/office/drawing/2014/main" id="{1F545868-08D1-1985-2701-7A6DB0348265}"/>
            </a:ext>
          </a:extLst>
        </p:cNvPr>
        <p:cNvGrpSpPr/>
        <p:nvPr/>
      </p:nvGrpSpPr>
      <p:grpSpPr>
        <a:xfrm>
          <a:off x="0" y="0"/>
          <a:ext cx="0" cy="0"/>
          <a:chOff x="0" y="0"/>
          <a:chExt cx="0" cy="0"/>
        </a:xfrm>
      </p:grpSpPr>
      <p:sp>
        <p:nvSpPr>
          <p:cNvPr id="3294" name="Google Shape;3294;g34843d0997a_0_2325:notes">
            <a:extLst>
              <a:ext uri="{FF2B5EF4-FFF2-40B4-BE49-F238E27FC236}">
                <a16:creationId xmlns:a16="http://schemas.microsoft.com/office/drawing/2014/main" id="{8C8F9D52-FCA6-54ED-1BC3-0F6B26AA49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5" name="Google Shape;3295;g34843d0997a_0_2325:notes">
            <a:extLst>
              <a:ext uri="{FF2B5EF4-FFF2-40B4-BE49-F238E27FC236}">
                <a16:creationId xmlns:a16="http://schemas.microsoft.com/office/drawing/2014/main" id="{5FE208D3-A38D-D6E1-E85E-E32B6EF4221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3473580"/>
      </p:ext>
    </p:extLst>
  </p:cSld>
  <p:clrMapOvr>
    <a:masterClrMapping/>
  </p:clrMapOvr>
</p:notes>
</file>

<file path=ppt/notesSlides/notesSlide4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5"/>
        <p:cNvGrpSpPr/>
        <p:nvPr/>
      </p:nvGrpSpPr>
      <p:grpSpPr>
        <a:xfrm>
          <a:off x="0" y="0"/>
          <a:ext cx="0" cy="0"/>
          <a:chOff x="0" y="0"/>
          <a:chExt cx="0" cy="0"/>
        </a:xfrm>
      </p:grpSpPr>
      <p:sp>
        <p:nvSpPr>
          <p:cNvPr id="3306" name="Google Shape;3306;g34843d0997a_0_3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7" name="Google Shape;3307;g34843d0997a_0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0"/>
        <p:cNvGrpSpPr/>
        <p:nvPr/>
      </p:nvGrpSpPr>
      <p:grpSpPr>
        <a:xfrm>
          <a:off x="0" y="0"/>
          <a:ext cx="0" cy="0"/>
          <a:chOff x="0" y="0"/>
          <a:chExt cx="0" cy="0"/>
        </a:xfrm>
      </p:grpSpPr>
      <p:sp>
        <p:nvSpPr>
          <p:cNvPr id="3311" name="Google Shape;3311;g34843d0997a_0_3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2" name="Google Shape;3312;g34843d0997a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6"/>
        <p:cNvGrpSpPr/>
        <p:nvPr/>
      </p:nvGrpSpPr>
      <p:grpSpPr>
        <a:xfrm>
          <a:off x="0" y="0"/>
          <a:ext cx="0" cy="0"/>
          <a:chOff x="0" y="0"/>
          <a:chExt cx="0" cy="0"/>
        </a:xfrm>
      </p:grpSpPr>
      <p:sp>
        <p:nvSpPr>
          <p:cNvPr id="3317" name="Google Shape;3317;g34843d0997a_0_2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8" name="Google Shape;3318;g34843d0997a_0_2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8"/>
        <p:cNvGrpSpPr/>
        <p:nvPr/>
      </p:nvGrpSpPr>
      <p:grpSpPr>
        <a:xfrm>
          <a:off x="0" y="0"/>
          <a:ext cx="0" cy="0"/>
          <a:chOff x="0" y="0"/>
          <a:chExt cx="0" cy="0"/>
        </a:xfrm>
      </p:grpSpPr>
      <p:sp>
        <p:nvSpPr>
          <p:cNvPr id="3329" name="Google Shape;3329;g34843d0997a_0_3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0" name="Google Shape;3330;g34843d0997a_0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3"/>
        <p:cNvGrpSpPr/>
        <p:nvPr/>
      </p:nvGrpSpPr>
      <p:grpSpPr>
        <a:xfrm>
          <a:off x="0" y="0"/>
          <a:ext cx="0" cy="0"/>
          <a:chOff x="0" y="0"/>
          <a:chExt cx="0" cy="0"/>
        </a:xfrm>
      </p:grpSpPr>
      <p:sp>
        <p:nvSpPr>
          <p:cNvPr id="3334" name="Google Shape;3334;g34843d0997a_0_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5" name="Google Shape;3335;g34843d0997a_0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34843d0997a_0_1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34843d0997a_0_1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9"/>
        <p:cNvGrpSpPr/>
        <p:nvPr/>
      </p:nvGrpSpPr>
      <p:grpSpPr>
        <a:xfrm>
          <a:off x="0" y="0"/>
          <a:ext cx="0" cy="0"/>
          <a:chOff x="0" y="0"/>
          <a:chExt cx="0" cy="0"/>
        </a:xfrm>
      </p:grpSpPr>
      <p:sp>
        <p:nvSpPr>
          <p:cNvPr id="3340" name="Google Shape;3340;g34843d0997a_0_2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1" name="Google Shape;3341;g34843d0997a_0_2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3">
          <a:extLst>
            <a:ext uri="{FF2B5EF4-FFF2-40B4-BE49-F238E27FC236}">
              <a16:creationId xmlns:a16="http://schemas.microsoft.com/office/drawing/2014/main" id="{BB4CB447-9E38-82C7-3799-8F34D7BA25C3}"/>
            </a:ext>
          </a:extLst>
        </p:cNvPr>
        <p:cNvGrpSpPr/>
        <p:nvPr/>
      </p:nvGrpSpPr>
      <p:grpSpPr>
        <a:xfrm>
          <a:off x="0" y="0"/>
          <a:ext cx="0" cy="0"/>
          <a:chOff x="0" y="0"/>
          <a:chExt cx="0" cy="0"/>
        </a:xfrm>
      </p:grpSpPr>
      <p:sp>
        <p:nvSpPr>
          <p:cNvPr id="3334" name="Google Shape;3334;g34843d0997a_0_391:notes">
            <a:extLst>
              <a:ext uri="{FF2B5EF4-FFF2-40B4-BE49-F238E27FC236}">
                <a16:creationId xmlns:a16="http://schemas.microsoft.com/office/drawing/2014/main" id="{7FEAB494-EAC7-CE62-40D3-64A0763344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5" name="Google Shape;3335;g34843d0997a_0_391:notes">
            <a:extLst>
              <a:ext uri="{FF2B5EF4-FFF2-40B4-BE49-F238E27FC236}">
                <a16:creationId xmlns:a16="http://schemas.microsoft.com/office/drawing/2014/main" id="{022D5C78-0155-51E4-CB18-FC399690E25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2057294"/>
      </p:ext>
    </p:extLst>
  </p:cSld>
  <p:clrMapOvr>
    <a:masterClrMapping/>
  </p:clrMapOvr>
</p:notes>
</file>

<file path=ppt/notesSlides/notesSlide4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2"/>
        <p:cNvGrpSpPr/>
        <p:nvPr/>
      </p:nvGrpSpPr>
      <p:grpSpPr>
        <a:xfrm>
          <a:off x="0" y="0"/>
          <a:ext cx="0" cy="0"/>
          <a:chOff x="0" y="0"/>
          <a:chExt cx="0" cy="0"/>
        </a:xfrm>
      </p:grpSpPr>
      <p:sp>
        <p:nvSpPr>
          <p:cNvPr id="3353" name="Google Shape;3353;g34843d0997a_0_3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4" name="Google Shape;3354;g34843d0997a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7"/>
        <p:cNvGrpSpPr/>
        <p:nvPr/>
      </p:nvGrpSpPr>
      <p:grpSpPr>
        <a:xfrm>
          <a:off x="0" y="0"/>
          <a:ext cx="0" cy="0"/>
          <a:chOff x="0" y="0"/>
          <a:chExt cx="0" cy="0"/>
        </a:xfrm>
      </p:grpSpPr>
      <p:sp>
        <p:nvSpPr>
          <p:cNvPr id="3358" name="Google Shape;3358;g34843d0997a_0_4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9" name="Google Shape;3359;g34843d0997a_0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3"/>
        <p:cNvGrpSpPr/>
        <p:nvPr/>
      </p:nvGrpSpPr>
      <p:grpSpPr>
        <a:xfrm>
          <a:off x="0" y="0"/>
          <a:ext cx="0" cy="0"/>
          <a:chOff x="0" y="0"/>
          <a:chExt cx="0" cy="0"/>
        </a:xfrm>
      </p:grpSpPr>
      <p:sp>
        <p:nvSpPr>
          <p:cNvPr id="3364" name="Google Shape;3364;g34843d0997a_0_2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5" name="Google Shape;3365;g34843d0997a_0_2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5"/>
        <p:cNvGrpSpPr/>
        <p:nvPr/>
      </p:nvGrpSpPr>
      <p:grpSpPr>
        <a:xfrm>
          <a:off x="0" y="0"/>
          <a:ext cx="0" cy="0"/>
          <a:chOff x="0" y="0"/>
          <a:chExt cx="0" cy="0"/>
        </a:xfrm>
      </p:grpSpPr>
      <p:sp>
        <p:nvSpPr>
          <p:cNvPr id="3376" name="Google Shape;3376;g34843d0997a_0_4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7" name="Google Shape;3377;g34843d0997a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0"/>
        <p:cNvGrpSpPr/>
        <p:nvPr/>
      </p:nvGrpSpPr>
      <p:grpSpPr>
        <a:xfrm>
          <a:off x="0" y="0"/>
          <a:ext cx="0" cy="0"/>
          <a:chOff x="0" y="0"/>
          <a:chExt cx="0" cy="0"/>
        </a:xfrm>
      </p:grpSpPr>
      <p:sp>
        <p:nvSpPr>
          <p:cNvPr id="3381" name="Google Shape;3381;g34843d0997a_0_4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2" name="Google Shape;3382;g34843d0997a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6"/>
        <p:cNvGrpSpPr/>
        <p:nvPr/>
      </p:nvGrpSpPr>
      <p:grpSpPr>
        <a:xfrm>
          <a:off x="0" y="0"/>
          <a:ext cx="0" cy="0"/>
          <a:chOff x="0" y="0"/>
          <a:chExt cx="0" cy="0"/>
        </a:xfrm>
      </p:grpSpPr>
      <p:sp>
        <p:nvSpPr>
          <p:cNvPr id="3387" name="Google Shape;3387;g34843d0997a_0_2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8" name="Google Shape;3388;g34843d0997a_0_2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6">
          <a:extLst>
            <a:ext uri="{FF2B5EF4-FFF2-40B4-BE49-F238E27FC236}">
              <a16:creationId xmlns:a16="http://schemas.microsoft.com/office/drawing/2014/main" id="{8EBB7061-FAC1-1A46-42EA-5C8773ECA5C0}"/>
            </a:ext>
          </a:extLst>
        </p:cNvPr>
        <p:cNvGrpSpPr/>
        <p:nvPr/>
      </p:nvGrpSpPr>
      <p:grpSpPr>
        <a:xfrm>
          <a:off x="0" y="0"/>
          <a:ext cx="0" cy="0"/>
          <a:chOff x="0" y="0"/>
          <a:chExt cx="0" cy="0"/>
        </a:xfrm>
      </p:grpSpPr>
      <p:sp>
        <p:nvSpPr>
          <p:cNvPr id="3387" name="Google Shape;3387;g34843d0997a_0_2365:notes">
            <a:extLst>
              <a:ext uri="{FF2B5EF4-FFF2-40B4-BE49-F238E27FC236}">
                <a16:creationId xmlns:a16="http://schemas.microsoft.com/office/drawing/2014/main" id="{262853C2-3919-BAFA-3A63-15A5A0C7F6F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8" name="Google Shape;3388;g34843d0997a_0_2365:notes">
            <a:extLst>
              <a:ext uri="{FF2B5EF4-FFF2-40B4-BE49-F238E27FC236}">
                <a16:creationId xmlns:a16="http://schemas.microsoft.com/office/drawing/2014/main" id="{C6B1A4BA-641F-7C93-D59E-002BD826F61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907400"/>
      </p:ext>
    </p:extLst>
  </p:cSld>
  <p:clrMapOvr>
    <a:masterClrMapping/>
  </p:clrMapOvr>
</p:notes>
</file>

<file path=ppt/notesSlides/notesSlide4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8"/>
        <p:cNvGrpSpPr/>
        <p:nvPr/>
      </p:nvGrpSpPr>
      <p:grpSpPr>
        <a:xfrm>
          <a:off x="0" y="0"/>
          <a:ext cx="0" cy="0"/>
          <a:chOff x="0" y="0"/>
          <a:chExt cx="0" cy="0"/>
        </a:xfrm>
      </p:grpSpPr>
      <p:sp>
        <p:nvSpPr>
          <p:cNvPr id="3399" name="Google Shape;3399;g340589e47b6_0_5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0" name="Google Shape;3400;g340589e47b6_0_5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340589e47b6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340589e47b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3"/>
        <p:cNvGrpSpPr/>
        <p:nvPr/>
      </p:nvGrpSpPr>
      <p:grpSpPr>
        <a:xfrm>
          <a:off x="0" y="0"/>
          <a:ext cx="0" cy="0"/>
          <a:chOff x="0" y="0"/>
          <a:chExt cx="0" cy="0"/>
        </a:xfrm>
      </p:grpSpPr>
      <p:sp>
        <p:nvSpPr>
          <p:cNvPr id="3404" name="Google Shape;3404;g340589e47b6_0_5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5" name="Google Shape;3405;g340589e47b6_0_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9"/>
        <p:cNvGrpSpPr/>
        <p:nvPr/>
      </p:nvGrpSpPr>
      <p:grpSpPr>
        <a:xfrm>
          <a:off x="0" y="0"/>
          <a:ext cx="0" cy="0"/>
          <a:chOff x="0" y="0"/>
          <a:chExt cx="0" cy="0"/>
        </a:xfrm>
      </p:grpSpPr>
      <p:sp>
        <p:nvSpPr>
          <p:cNvPr id="3410" name="Google Shape;3410;g340589e47b6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1" name="Google Shape;3411;g340589e47b6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1"/>
        <p:cNvGrpSpPr/>
        <p:nvPr/>
      </p:nvGrpSpPr>
      <p:grpSpPr>
        <a:xfrm>
          <a:off x="0" y="0"/>
          <a:ext cx="0" cy="0"/>
          <a:chOff x="0" y="0"/>
          <a:chExt cx="0" cy="0"/>
        </a:xfrm>
      </p:grpSpPr>
      <p:sp>
        <p:nvSpPr>
          <p:cNvPr id="3422" name="Google Shape;3422;g34843d0997a_0_4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3" name="Google Shape;3423;g34843d0997a_0_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6"/>
        <p:cNvGrpSpPr/>
        <p:nvPr/>
      </p:nvGrpSpPr>
      <p:grpSpPr>
        <a:xfrm>
          <a:off x="0" y="0"/>
          <a:ext cx="0" cy="0"/>
          <a:chOff x="0" y="0"/>
          <a:chExt cx="0" cy="0"/>
        </a:xfrm>
      </p:grpSpPr>
      <p:sp>
        <p:nvSpPr>
          <p:cNvPr id="3427" name="Google Shape;3427;g34843d0997a_0_4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8" name="Google Shape;3428;g34843d0997a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2"/>
        <p:cNvGrpSpPr/>
        <p:nvPr/>
      </p:nvGrpSpPr>
      <p:grpSpPr>
        <a:xfrm>
          <a:off x="0" y="0"/>
          <a:ext cx="0" cy="0"/>
          <a:chOff x="0" y="0"/>
          <a:chExt cx="0" cy="0"/>
        </a:xfrm>
      </p:grpSpPr>
      <p:sp>
        <p:nvSpPr>
          <p:cNvPr id="3433" name="Google Shape;3433;g34843d0997a_0_2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4" name="Google Shape;3434;g34843d0997a_0_2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4"/>
        <p:cNvGrpSpPr/>
        <p:nvPr/>
      </p:nvGrpSpPr>
      <p:grpSpPr>
        <a:xfrm>
          <a:off x="0" y="0"/>
          <a:ext cx="0" cy="0"/>
          <a:chOff x="0" y="0"/>
          <a:chExt cx="0" cy="0"/>
        </a:xfrm>
      </p:grpSpPr>
      <p:sp>
        <p:nvSpPr>
          <p:cNvPr id="3445" name="Google Shape;3445;g340589e47b6_0_5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6" name="Google Shape;3446;g340589e47b6_0_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9"/>
        <p:cNvGrpSpPr/>
        <p:nvPr/>
      </p:nvGrpSpPr>
      <p:grpSpPr>
        <a:xfrm>
          <a:off x="0" y="0"/>
          <a:ext cx="0" cy="0"/>
          <a:chOff x="0" y="0"/>
          <a:chExt cx="0" cy="0"/>
        </a:xfrm>
      </p:grpSpPr>
      <p:sp>
        <p:nvSpPr>
          <p:cNvPr id="3450" name="Google Shape;3450;g340589e47b6_0_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1" name="Google Shape;3451;g340589e47b6_0_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7"/>
        <p:cNvGrpSpPr/>
        <p:nvPr/>
      </p:nvGrpSpPr>
      <p:grpSpPr>
        <a:xfrm>
          <a:off x="0" y="0"/>
          <a:ext cx="0" cy="0"/>
          <a:chOff x="0" y="0"/>
          <a:chExt cx="0" cy="0"/>
        </a:xfrm>
      </p:grpSpPr>
      <p:sp>
        <p:nvSpPr>
          <p:cNvPr id="3468" name="Google Shape;3468;g34843d0997a_0_4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9" name="Google Shape;3469;g34843d0997a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2"/>
        <p:cNvGrpSpPr/>
        <p:nvPr/>
      </p:nvGrpSpPr>
      <p:grpSpPr>
        <a:xfrm>
          <a:off x="0" y="0"/>
          <a:ext cx="0" cy="0"/>
          <a:chOff x="0" y="0"/>
          <a:chExt cx="0" cy="0"/>
        </a:xfrm>
      </p:grpSpPr>
      <p:sp>
        <p:nvSpPr>
          <p:cNvPr id="3473" name="Google Shape;3473;g34843d0997a_0_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4" name="Google Shape;3474;g34843d0997a_0_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8"/>
        <p:cNvGrpSpPr/>
        <p:nvPr/>
      </p:nvGrpSpPr>
      <p:grpSpPr>
        <a:xfrm>
          <a:off x="0" y="0"/>
          <a:ext cx="0" cy="0"/>
          <a:chOff x="0" y="0"/>
          <a:chExt cx="0" cy="0"/>
        </a:xfrm>
      </p:grpSpPr>
      <p:sp>
        <p:nvSpPr>
          <p:cNvPr id="3479" name="Google Shape;3479;g34843d0997a_0_23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0" name="Google Shape;3480;g34843d0997a_0_2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40589e47b6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340589e47b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8">
          <a:extLst>
            <a:ext uri="{FF2B5EF4-FFF2-40B4-BE49-F238E27FC236}">
              <a16:creationId xmlns:a16="http://schemas.microsoft.com/office/drawing/2014/main" id="{1F3B8D5C-211A-BE28-A927-B2930E77DF24}"/>
            </a:ext>
          </a:extLst>
        </p:cNvPr>
        <p:cNvGrpSpPr/>
        <p:nvPr/>
      </p:nvGrpSpPr>
      <p:grpSpPr>
        <a:xfrm>
          <a:off x="0" y="0"/>
          <a:ext cx="0" cy="0"/>
          <a:chOff x="0" y="0"/>
          <a:chExt cx="0" cy="0"/>
        </a:xfrm>
      </p:grpSpPr>
      <p:sp>
        <p:nvSpPr>
          <p:cNvPr id="3479" name="Google Shape;3479;g34843d0997a_0_2385:notes">
            <a:extLst>
              <a:ext uri="{FF2B5EF4-FFF2-40B4-BE49-F238E27FC236}">
                <a16:creationId xmlns:a16="http://schemas.microsoft.com/office/drawing/2014/main" id="{B723084E-C72C-7B42-0DBE-CBA4CB0D6C5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0" name="Google Shape;3480;g34843d0997a_0_2385:notes">
            <a:extLst>
              <a:ext uri="{FF2B5EF4-FFF2-40B4-BE49-F238E27FC236}">
                <a16:creationId xmlns:a16="http://schemas.microsoft.com/office/drawing/2014/main" id="{027FD8EA-17E7-C91B-BAE7-E01F94C9CF2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8801743"/>
      </p:ext>
    </p:extLst>
  </p:cSld>
  <p:clrMapOvr>
    <a:masterClrMapping/>
  </p:clrMapOvr>
</p:notes>
</file>

<file path=ppt/notesSlides/notesSlide4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0"/>
        <p:cNvGrpSpPr/>
        <p:nvPr/>
      </p:nvGrpSpPr>
      <p:grpSpPr>
        <a:xfrm>
          <a:off x="0" y="0"/>
          <a:ext cx="0" cy="0"/>
          <a:chOff x="0" y="0"/>
          <a:chExt cx="0" cy="0"/>
        </a:xfrm>
      </p:grpSpPr>
      <p:sp>
        <p:nvSpPr>
          <p:cNvPr id="3491" name="Google Shape;3491;g34843d0997a_0_4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2" name="Google Shape;3492;g34843d0997a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5"/>
        <p:cNvGrpSpPr/>
        <p:nvPr/>
      </p:nvGrpSpPr>
      <p:grpSpPr>
        <a:xfrm>
          <a:off x="0" y="0"/>
          <a:ext cx="0" cy="0"/>
          <a:chOff x="0" y="0"/>
          <a:chExt cx="0" cy="0"/>
        </a:xfrm>
      </p:grpSpPr>
      <p:sp>
        <p:nvSpPr>
          <p:cNvPr id="3496" name="Google Shape;3496;g34843d0997a_0_4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7" name="Google Shape;3497;g34843d0997a_0_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1"/>
        <p:cNvGrpSpPr/>
        <p:nvPr/>
      </p:nvGrpSpPr>
      <p:grpSpPr>
        <a:xfrm>
          <a:off x="0" y="0"/>
          <a:ext cx="0" cy="0"/>
          <a:chOff x="0" y="0"/>
          <a:chExt cx="0" cy="0"/>
        </a:xfrm>
      </p:grpSpPr>
      <p:sp>
        <p:nvSpPr>
          <p:cNvPr id="3502" name="Google Shape;3502;g34843d0997a_0_23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3" name="Google Shape;3503;g34843d0997a_0_2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4"/>
        <p:cNvGrpSpPr/>
        <p:nvPr/>
      </p:nvGrpSpPr>
      <p:grpSpPr>
        <a:xfrm>
          <a:off x="0" y="0"/>
          <a:ext cx="0" cy="0"/>
          <a:chOff x="0" y="0"/>
          <a:chExt cx="0" cy="0"/>
        </a:xfrm>
      </p:grpSpPr>
      <p:sp>
        <p:nvSpPr>
          <p:cNvPr id="3515" name="Google Shape;3515;g34843d0997a_0_4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6" name="Google Shape;3516;g34843d0997a_0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9"/>
        <p:cNvGrpSpPr/>
        <p:nvPr/>
      </p:nvGrpSpPr>
      <p:grpSpPr>
        <a:xfrm>
          <a:off x="0" y="0"/>
          <a:ext cx="0" cy="0"/>
          <a:chOff x="0" y="0"/>
          <a:chExt cx="0" cy="0"/>
        </a:xfrm>
      </p:grpSpPr>
      <p:sp>
        <p:nvSpPr>
          <p:cNvPr id="3520" name="Google Shape;3520;g34843d0997a_0_4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1" name="Google Shape;3521;g34843d0997a_0_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5"/>
        <p:cNvGrpSpPr/>
        <p:nvPr/>
      </p:nvGrpSpPr>
      <p:grpSpPr>
        <a:xfrm>
          <a:off x="0" y="0"/>
          <a:ext cx="0" cy="0"/>
          <a:chOff x="0" y="0"/>
          <a:chExt cx="0" cy="0"/>
        </a:xfrm>
      </p:grpSpPr>
      <p:sp>
        <p:nvSpPr>
          <p:cNvPr id="3526" name="Google Shape;3526;g34843d0997a_0_2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7" name="Google Shape;3527;g34843d0997a_0_2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7"/>
        <p:cNvGrpSpPr/>
        <p:nvPr/>
      </p:nvGrpSpPr>
      <p:grpSpPr>
        <a:xfrm>
          <a:off x="0" y="0"/>
          <a:ext cx="0" cy="0"/>
          <a:chOff x="0" y="0"/>
          <a:chExt cx="0" cy="0"/>
        </a:xfrm>
      </p:grpSpPr>
      <p:sp>
        <p:nvSpPr>
          <p:cNvPr id="3538" name="Google Shape;3538;g340589e47b6_0_6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9" name="Google Shape;3539;g340589e47b6_0_6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2"/>
        <p:cNvGrpSpPr/>
        <p:nvPr/>
      </p:nvGrpSpPr>
      <p:grpSpPr>
        <a:xfrm>
          <a:off x="0" y="0"/>
          <a:ext cx="0" cy="0"/>
          <a:chOff x="0" y="0"/>
          <a:chExt cx="0" cy="0"/>
        </a:xfrm>
      </p:grpSpPr>
      <p:sp>
        <p:nvSpPr>
          <p:cNvPr id="3543" name="Google Shape;3543;g340589e47b6_0_6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4" name="Google Shape;3544;g340589e47b6_0_6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8"/>
        <p:cNvGrpSpPr/>
        <p:nvPr/>
      </p:nvGrpSpPr>
      <p:grpSpPr>
        <a:xfrm>
          <a:off x="0" y="0"/>
          <a:ext cx="0" cy="0"/>
          <a:chOff x="0" y="0"/>
          <a:chExt cx="0" cy="0"/>
        </a:xfrm>
      </p:grpSpPr>
      <p:sp>
        <p:nvSpPr>
          <p:cNvPr id="3549" name="Google Shape;3549;g340589e47b6_0_6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0" name="Google Shape;3550;g340589e47b6_0_6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340589e47b6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340589e47b6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0"/>
        <p:cNvGrpSpPr/>
        <p:nvPr/>
      </p:nvGrpSpPr>
      <p:grpSpPr>
        <a:xfrm>
          <a:off x="0" y="0"/>
          <a:ext cx="0" cy="0"/>
          <a:chOff x="0" y="0"/>
          <a:chExt cx="0" cy="0"/>
        </a:xfrm>
      </p:grpSpPr>
      <p:sp>
        <p:nvSpPr>
          <p:cNvPr id="3561" name="Google Shape;3561;g34843d0997a_0_4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2" name="Google Shape;3562;g34843d0997a_0_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5"/>
        <p:cNvGrpSpPr/>
        <p:nvPr/>
      </p:nvGrpSpPr>
      <p:grpSpPr>
        <a:xfrm>
          <a:off x="0" y="0"/>
          <a:ext cx="0" cy="0"/>
          <a:chOff x="0" y="0"/>
          <a:chExt cx="0" cy="0"/>
        </a:xfrm>
      </p:grpSpPr>
      <p:sp>
        <p:nvSpPr>
          <p:cNvPr id="3566" name="Google Shape;3566;g34843d0997a_0_4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7" name="Google Shape;3567;g34843d0997a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1"/>
        <p:cNvGrpSpPr/>
        <p:nvPr/>
      </p:nvGrpSpPr>
      <p:grpSpPr>
        <a:xfrm>
          <a:off x="0" y="0"/>
          <a:ext cx="0" cy="0"/>
          <a:chOff x="0" y="0"/>
          <a:chExt cx="0" cy="0"/>
        </a:xfrm>
      </p:grpSpPr>
      <p:sp>
        <p:nvSpPr>
          <p:cNvPr id="3572" name="Google Shape;3572;g34843d0997a_0_24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3" name="Google Shape;3573;g34843d0997a_0_2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1">
          <a:extLst>
            <a:ext uri="{FF2B5EF4-FFF2-40B4-BE49-F238E27FC236}">
              <a16:creationId xmlns:a16="http://schemas.microsoft.com/office/drawing/2014/main" id="{DF01CA01-A182-A345-9B2F-1A25A1020859}"/>
            </a:ext>
          </a:extLst>
        </p:cNvPr>
        <p:cNvGrpSpPr/>
        <p:nvPr/>
      </p:nvGrpSpPr>
      <p:grpSpPr>
        <a:xfrm>
          <a:off x="0" y="0"/>
          <a:ext cx="0" cy="0"/>
          <a:chOff x="0" y="0"/>
          <a:chExt cx="0" cy="0"/>
        </a:xfrm>
      </p:grpSpPr>
      <p:sp>
        <p:nvSpPr>
          <p:cNvPr id="3572" name="Google Shape;3572;g34843d0997a_0_2415:notes">
            <a:extLst>
              <a:ext uri="{FF2B5EF4-FFF2-40B4-BE49-F238E27FC236}">
                <a16:creationId xmlns:a16="http://schemas.microsoft.com/office/drawing/2014/main" id="{60BF634B-9CFF-255F-3446-2A62C569EA2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3" name="Google Shape;3573;g34843d0997a_0_2415:notes">
            <a:extLst>
              <a:ext uri="{FF2B5EF4-FFF2-40B4-BE49-F238E27FC236}">
                <a16:creationId xmlns:a16="http://schemas.microsoft.com/office/drawing/2014/main" id="{196AFA52-E392-1ADA-0F9E-E620CA976F4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7634245"/>
      </p:ext>
    </p:extLst>
  </p:cSld>
  <p:clrMapOvr>
    <a:masterClrMapping/>
  </p:clrMapOvr>
</p:notes>
</file>

<file path=ppt/notesSlides/notesSlide4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3"/>
        <p:cNvGrpSpPr/>
        <p:nvPr/>
      </p:nvGrpSpPr>
      <p:grpSpPr>
        <a:xfrm>
          <a:off x="0" y="0"/>
          <a:ext cx="0" cy="0"/>
          <a:chOff x="0" y="0"/>
          <a:chExt cx="0" cy="0"/>
        </a:xfrm>
      </p:grpSpPr>
      <p:sp>
        <p:nvSpPr>
          <p:cNvPr id="3584" name="Google Shape;3584;g34843d0997a_0_4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5" name="Google Shape;3585;g34843d0997a_0_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8"/>
        <p:cNvGrpSpPr/>
        <p:nvPr/>
      </p:nvGrpSpPr>
      <p:grpSpPr>
        <a:xfrm>
          <a:off x="0" y="0"/>
          <a:ext cx="0" cy="0"/>
          <a:chOff x="0" y="0"/>
          <a:chExt cx="0" cy="0"/>
        </a:xfrm>
      </p:grpSpPr>
      <p:sp>
        <p:nvSpPr>
          <p:cNvPr id="3589" name="Google Shape;3589;g34843d0997a_0_4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0" name="Google Shape;3590;g34843d0997a_0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4"/>
        <p:cNvGrpSpPr/>
        <p:nvPr/>
      </p:nvGrpSpPr>
      <p:grpSpPr>
        <a:xfrm>
          <a:off x="0" y="0"/>
          <a:ext cx="0" cy="0"/>
          <a:chOff x="0" y="0"/>
          <a:chExt cx="0" cy="0"/>
        </a:xfrm>
      </p:grpSpPr>
      <p:sp>
        <p:nvSpPr>
          <p:cNvPr id="3595" name="Google Shape;3595;g34843d0997a_0_2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6" name="Google Shape;3596;g34843d0997a_0_2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6"/>
        <p:cNvGrpSpPr/>
        <p:nvPr/>
      </p:nvGrpSpPr>
      <p:grpSpPr>
        <a:xfrm>
          <a:off x="0" y="0"/>
          <a:ext cx="0" cy="0"/>
          <a:chOff x="0" y="0"/>
          <a:chExt cx="0" cy="0"/>
        </a:xfrm>
      </p:grpSpPr>
      <p:sp>
        <p:nvSpPr>
          <p:cNvPr id="3607" name="Google Shape;3607;g34843d0997a_0_4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8" name="Google Shape;3608;g34843d0997a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1"/>
        <p:cNvGrpSpPr/>
        <p:nvPr/>
      </p:nvGrpSpPr>
      <p:grpSpPr>
        <a:xfrm>
          <a:off x="0" y="0"/>
          <a:ext cx="0" cy="0"/>
          <a:chOff x="0" y="0"/>
          <a:chExt cx="0" cy="0"/>
        </a:xfrm>
      </p:grpSpPr>
      <p:sp>
        <p:nvSpPr>
          <p:cNvPr id="3612" name="Google Shape;3612;g34843d0997a_0_4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3" name="Google Shape;3613;g34843d0997a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7"/>
        <p:cNvGrpSpPr/>
        <p:nvPr/>
      </p:nvGrpSpPr>
      <p:grpSpPr>
        <a:xfrm>
          <a:off x="0" y="0"/>
          <a:ext cx="0" cy="0"/>
          <a:chOff x="0" y="0"/>
          <a:chExt cx="0" cy="0"/>
        </a:xfrm>
      </p:grpSpPr>
      <p:sp>
        <p:nvSpPr>
          <p:cNvPr id="3618" name="Google Shape;3618;g34843d0997a_0_2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9" name="Google Shape;3619;g34843d0997a_0_2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33e6ab34341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33e6ab34341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7">
          <a:extLst>
            <a:ext uri="{FF2B5EF4-FFF2-40B4-BE49-F238E27FC236}">
              <a16:creationId xmlns:a16="http://schemas.microsoft.com/office/drawing/2014/main" id="{4E2D1979-566F-DD25-6221-F0E6254BFEF1}"/>
            </a:ext>
          </a:extLst>
        </p:cNvPr>
        <p:cNvGrpSpPr/>
        <p:nvPr/>
      </p:nvGrpSpPr>
      <p:grpSpPr>
        <a:xfrm>
          <a:off x="0" y="0"/>
          <a:ext cx="0" cy="0"/>
          <a:chOff x="0" y="0"/>
          <a:chExt cx="0" cy="0"/>
        </a:xfrm>
      </p:grpSpPr>
      <p:sp>
        <p:nvSpPr>
          <p:cNvPr id="3618" name="Google Shape;3618;g34843d0997a_0_2435:notes">
            <a:extLst>
              <a:ext uri="{FF2B5EF4-FFF2-40B4-BE49-F238E27FC236}">
                <a16:creationId xmlns:a16="http://schemas.microsoft.com/office/drawing/2014/main" id="{A799844F-2663-6C52-0340-BD9A2756C38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9" name="Google Shape;3619;g34843d0997a_0_2435:notes">
            <a:extLst>
              <a:ext uri="{FF2B5EF4-FFF2-40B4-BE49-F238E27FC236}">
                <a16:creationId xmlns:a16="http://schemas.microsoft.com/office/drawing/2014/main" id="{8ABC99B7-6C14-FE3C-F48A-441FCC0A5BB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869363"/>
      </p:ext>
    </p:extLst>
  </p:cSld>
  <p:clrMapOvr>
    <a:masterClrMapping/>
  </p:clrMapOvr>
</p:notes>
</file>

<file path=ppt/notesSlides/notesSlide4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9"/>
        <p:cNvGrpSpPr/>
        <p:nvPr/>
      </p:nvGrpSpPr>
      <p:grpSpPr>
        <a:xfrm>
          <a:off x="0" y="0"/>
          <a:ext cx="0" cy="0"/>
          <a:chOff x="0" y="0"/>
          <a:chExt cx="0" cy="0"/>
        </a:xfrm>
      </p:grpSpPr>
      <p:sp>
        <p:nvSpPr>
          <p:cNvPr id="3630" name="Google Shape;3630;g34843d0997a_0_4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1" name="Google Shape;3631;g34843d0997a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4"/>
        <p:cNvGrpSpPr/>
        <p:nvPr/>
      </p:nvGrpSpPr>
      <p:grpSpPr>
        <a:xfrm>
          <a:off x="0" y="0"/>
          <a:ext cx="0" cy="0"/>
          <a:chOff x="0" y="0"/>
          <a:chExt cx="0" cy="0"/>
        </a:xfrm>
      </p:grpSpPr>
      <p:sp>
        <p:nvSpPr>
          <p:cNvPr id="3635" name="Google Shape;3635;g34843d0997a_0_4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6" name="Google Shape;3636;g34843d0997a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0"/>
        <p:cNvGrpSpPr/>
        <p:nvPr/>
      </p:nvGrpSpPr>
      <p:grpSpPr>
        <a:xfrm>
          <a:off x="0" y="0"/>
          <a:ext cx="0" cy="0"/>
          <a:chOff x="0" y="0"/>
          <a:chExt cx="0" cy="0"/>
        </a:xfrm>
      </p:grpSpPr>
      <p:sp>
        <p:nvSpPr>
          <p:cNvPr id="3641" name="Google Shape;3641;g34843d0997a_0_24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2" name="Google Shape;3642;g34843d0997a_0_2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3"/>
        <p:cNvGrpSpPr/>
        <p:nvPr/>
      </p:nvGrpSpPr>
      <p:grpSpPr>
        <a:xfrm>
          <a:off x="0" y="0"/>
          <a:ext cx="0" cy="0"/>
          <a:chOff x="0" y="0"/>
          <a:chExt cx="0" cy="0"/>
        </a:xfrm>
      </p:grpSpPr>
      <p:sp>
        <p:nvSpPr>
          <p:cNvPr id="3654" name="Google Shape;3654;g340589e47b6_0_6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5" name="Google Shape;3655;g340589e47b6_0_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8"/>
        <p:cNvGrpSpPr/>
        <p:nvPr/>
      </p:nvGrpSpPr>
      <p:grpSpPr>
        <a:xfrm>
          <a:off x="0" y="0"/>
          <a:ext cx="0" cy="0"/>
          <a:chOff x="0" y="0"/>
          <a:chExt cx="0" cy="0"/>
        </a:xfrm>
      </p:grpSpPr>
      <p:sp>
        <p:nvSpPr>
          <p:cNvPr id="3659" name="Google Shape;3659;g340589e47b6_0_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0" name="Google Shape;3660;g340589e47b6_0_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4"/>
        <p:cNvGrpSpPr/>
        <p:nvPr/>
      </p:nvGrpSpPr>
      <p:grpSpPr>
        <a:xfrm>
          <a:off x="0" y="0"/>
          <a:ext cx="0" cy="0"/>
          <a:chOff x="0" y="0"/>
          <a:chExt cx="0" cy="0"/>
        </a:xfrm>
      </p:grpSpPr>
      <p:sp>
        <p:nvSpPr>
          <p:cNvPr id="3665" name="Google Shape;3665;g340589e47b6_0_6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6" name="Google Shape;3666;g340589e47b6_0_6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6"/>
        <p:cNvGrpSpPr/>
        <p:nvPr/>
      </p:nvGrpSpPr>
      <p:grpSpPr>
        <a:xfrm>
          <a:off x="0" y="0"/>
          <a:ext cx="0" cy="0"/>
          <a:chOff x="0" y="0"/>
          <a:chExt cx="0" cy="0"/>
        </a:xfrm>
      </p:grpSpPr>
      <p:sp>
        <p:nvSpPr>
          <p:cNvPr id="3677" name="Google Shape;3677;g34843d0997a_0_4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8" name="Google Shape;3678;g34843d0997a_0_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1"/>
        <p:cNvGrpSpPr/>
        <p:nvPr/>
      </p:nvGrpSpPr>
      <p:grpSpPr>
        <a:xfrm>
          <a:off x="0" y="0"/>
          <a:ext cx="0" cy="0"/>
          <a:chOff x="0" y="0"/>
          <a:chExt cx="0" cy="0"/>
        </a:xfrm>
      </p:grpSpPr>
      <p:sp>
        <p:nvSpPr>
          <p:cNvPr id="3682" name="Google Shape;3682;g34843d0997a_0_4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3" name="Google Shape;3683;g34843d0997a_0_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7"/>
        <p:cNvGrpSpPr/>
        <p:nvPr/>
      </p:nvGrpSpPr>
      <p:grpSpPr>
        <a:xfrm>
          <a:off x="0" y="0"/>
          <a:ext cx="0" cy="0"/>
          <a:chOff x="0" y="0"/>
          <a:chExt cx="0" cy="0"/>
        </a:xfrm>
      </p:grpSpPr>
      <p:sp>
        <p:nvSpPr>
          <p:cNvPr id="3688" name="Google Shape;3688;g34843d0997a_0_4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9" name="Google Shape;3689;g34843d0997a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33e6ab34341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33e6ab34341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2"/>
        <p:cNvGrpSpPr/>
        <p:nvPr/>
      </p:nvGrpSpPr>
      <p:grpSpPr>
        <a:xfrm>
          <a:off x="0" y="0"/>
          <a:ext cx="0" cy="0"/>
          <a:chOff x="0" y="0"/>
          <a:chExt cx="0" cy="0"/>
        </a:xfrm>
      </p:grpSpPr>
      <p:sp>
        <p:nvSpPr>
          <p:cNvPr id="3693" name="Google Shape;3693;g34843d0997a_0_4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4" name="Google Shape;3694;g34843d0997a_0_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8"/>
        <p:cNvGrpSpPr/>
        <p:nvPr/>
      </p:nvGrpSpPr>
      <p:grpSpPr>
        <a:xfrm>
          <a:off x="0" y="0"/>
          <a:ext cx="0" cy="0"/>
          <a:chOff x="0" y="0"/>
          <a:chExt cx="0" cy="0"/>
        </a:xfrm>
      </p:grpSpPr>
      <p:sp>
        <p:nvSpPr>
          <p:cNvPr id="3699" name="Google Shape;3699;g340589e47b6_0_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0" name="Google Shape;3700;g340589e47b6_0_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5"/>
        <p:cNvGrpSpPr/>
        <p:nvPr/>
      </p:nvGrpSpPr>
      <p:grpSpPr>
        <a:xfrm>
          <a:off x="0" y="0"/>
          <a:ext cx="0" cy="0"/>
          <a:chOff x="0" y="0"/>
          <a:chExt cx="0" cy="0"/>
        </a:xfrm>
      </p:grpSpPr>
      <p:sp>
        <p:nvSpPr>
          <p:cNvPr id="3706" name="Google Shape;3706;g340589e47b6_0_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7" name="Google Shape;3707;g340589e47b6_0_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1"/>
        <p:cNvGrpSpPr/>
        <p:nvPr/>
      </p:nvGrpSpPr>
      <p:grpSpPr>
        <a:xfrm>
          <a:off x="0" y="0"/>
          <a:ext cx="0" cy="0"/>
          <a:chOff x="0" y="0"/>
          <a:chExt cx="0" cy="0"/>
        </a:xfrm>
      </p:grpSpPr>
      <p:sp>
        <p:nvSpPr>
          <p:cNvPr id="3712" name="Google Shape;3712;g34843d0997a_0_5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3" name="Google Shape;3713;g34843d0997a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6"/>
        <p:cNvGrpSpPr/>
        <p:nvPr/>
      </p:nvGrpSpPr>
      <p:grpSpPr>
        <a:xfrm>
          <a:off x="0" y="0"/>
          <a:ext cx="0" cy="0"/>
          <a:chOff x="0" y="0"/>
          <a:chExt cx="0" cy="0"/>
        </a:xfrm>
      </p:grpSpPr>
      <p:sp>
        <p:nvSpPr>
          <p:cNvPr id="3717" name="Google Shape;3717;g34843d0997a_0_5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8" name="Google Shape;3718;g34843d0997a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2"/>
        <p:cNvGrpSpPr/>
        <p:nvPr/>
      </p:nvGrpSpPr>
      <p:grpSpPr>
        <a:xfrm>
          <a:off x="0" y="0"/>
          <a:ext cx="0" cy="0"/>
          <a:chOff x="0" y="0"/>
          <a:chExt cx="0" cy="0"/>
        </a:xfrm>
      </p:grpSpPr>
      <p:sp>
        <p:nvSpPr>
          <p:cNvPr id="3723" name="Google Shape;3723;g340589e47b6_0_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4" name="Google Shape;3724;g340589e47b6_0_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9">
          <a:extLst>
            <a:ext uri="{FF2B5EF4-FFF2-40B4-BE49-F238E27FC236}">
              <a16:creationId xmlns:a16="http://schemas.microsoft.com/office/drawing/2014/main" id="{AE6CDC52-7EF6-72B5-9026-3F31BF4EAA2B}"/>
            </a:ext>
          </a:extLst>
        </p:cNvPr>
        <p:cNvGrpSpPr/>
        <p:nvPr/>
      </p:nvGrpSpPr>
      <p:grpSpPr>
        <a:xfrm>
          <a:off x="0" y="0"/>
          <a:ext cx="0" cy="0"/>
          <a:chOff x="0" y="0"/>
          <a:chExt cx="0" cy="0"/>
        </a:xfrm>
      </p:grpSpPr>
      <p:sp>
        <p:nvSpPr>
          <p:cNvPr id="3730" name="Google Shape;3730;g340589e47b6_0_675:notes">
            <a:extLst>
              <a:ext uri="{FF2B5EF4-FFF2-40B4-BE49-F238E27FC236}">
                <a16:creationId xmlns:a16="http://schemas.microsoft.com/office/drawing/2014/main" id="{712F0BF0-3CAC-A5CD-B87B-AC331F62CFC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1" name="Google Shape;3731;g340589e47b6_0_675:notes">
            <a:extLst>
              <a:ext uri="{FF2B5EF4-FFF2-40B4-BE49-F238E27FC236}">
                <a16:creationId xmlns:a16="http://schemas.microsoft.com/office/drawing/2014/main" id="{2166904B-C30C-2716-287C-4F0D6BADF3F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5260581"/>
      </p:ext>
    </p:extLst>
  </p:cSld>
  <p:clrMapOvr>
    <a:masterClrMapping/>
  </p:clrMapOvr>
</p:notes>
</file>

<file path=ppt/notesSlides/notesSlide4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5"/>
        <p:cNvGrpSpPr/>
        <p:nvPr/>
      </p:nvGrpSpPr>
      <p:grpSpPr>
        <a:xfrm>
          <a:off x="0" y="0"/>
          <a:ext cx="0" cy="0"/>
          <a:chOff x="0" y="0"/>
          <a:chExt cx="0" cy="0"/>
        </a:xfrm>
      </p:grpSpPr>
      <p:sp>
        <p:nvSpPr>
          <p:cNvPr id="3736" name="Google Shape;3736;g34843d0997a_0_5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7" name="Google Shape;3737;g34843d0997a_0_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0"/>
        <p:cNvGrpSpPr/>
        <p:nvPr/>
      </p:nvGrpSpPr>
      <p:grpSpPr>
        <a:xfrm>
          <a:off x="0" y="0"/>
          <a:ext cx="0" cy="0"/>
          <a:chOff x="0" y="0"/>
          <a:chExt cx="0" cy="0"/>
        </a:xfrm>
      </p:grpSpPr>
      <p:sp>
        <p:nvSpPr>
          <p:cNvPr id="3741" name="Google Shape;3741;g34843d0997a_0_5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2" name="Google Shape;3742;g34843d0997a_0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6"/>
        <p:cNvGrpSpPr/>
        <p:nvPr/>
      </p:nvGrpSpPr>
      <p:grpSpPr>
        <a:xfrm>
          <a:off x="0" y="0"/>
          <a:ext cx="0" cy="0"/>
          <a:chOff x="0" y="0"/>
          <a:chExt cx="0" cy="0"/>
        </a:xfrm>
      </p:grpSpPr>
      <p:sp>
        <p:nvSpPr>
          <p:cNvPr id="3747" name="Google Shape;3747;g340589e47b6_0_6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8" name="Google Shape;3748;g340589e47b6_0_6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40589e47b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40589e47b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34843d0997a_0_1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34843d0997a_0_1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3">
          <a:extLst>
            <a:ext uri="{FF2B5EF4-FFF2-40B4-BE49-F238E27FC236}">
              <a16:creationId xmlns:a16="http://schemas.microsoft.com/office/drawing/2014/main" id="{4A9C05B5-BA86-4E55-6AFB-949ADC4088A4}"/>
            </a:ext>
          </a:extLst>
        </p:cNvPr>
        <p:cNvGrpSpPr/>
        <p:nvPr/>
      </p:nvGrpSpPr>
      <p:grpSpPr>
        <a:xfrm>
          <a:off x="0" y="0"/>
          <a:ext cx="0" cy="0"/>
          <a:chOff x="0" y="0"/>
          <a:chExt cx="0" cy="0"/>
        </a:xfrm>
      </p:grpSpPr>
      <p:sp>
        <p:nvSpPr>
          <p:cNvPr id="3754" name="Google Shape;3754;g340589e47b6_0_687:notes">
            <a:extLst>
              <a:ext uri="{FF2B5EF4-FFF2-40B4-BE49-F238E27FC236}">
                <a16:creationId xmlns:a16="http://schemas.microsoft.com/office/drawing/2014/main" id="{7E9735A9-CE9D-223E-DFAE-1891839F14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5" name="Google Shape;3755;g340589e47b6_0_687:notes">
            <a:extLst>
              <a:ext uri="{FF2B5EF4-FFF2-40B4-BE49-F238E27FC236}">
                <a16:creationId xmlns:a16="http://schemas.microsoft.com/office/drawing/2014/main" id="{0EB9860E-E8D7-AF2A-684B-21930325FA0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214809"/>
      </p:ext>
    </p:extLst>
  </p:cSld>
  <p:clrMapOvr>
    <a:masterClrMapping/>
  </p:clrMapOvr>
</p:notes>
</file>

<file path=ppt/notesSlides/notesSlide5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9"/>
        <p:cNvGrpSpPr/>
        <p:nvPr/>
      </p:nvGrpSpPr>
      <p:grpSpPr>
        <a:xfrm>
          <a:off x="0" y="0"/>
          <a:ext cx="0" cy="0"/>
          <a:chOff x="0" y="0"/>
          <a:chExt cx="0" cy="0"/>
        </a:xfrm>
      </p:grpSpPr>
      <p:sp>
        <p:nvSpPr>
          <p:cNvPr id="3760" name="Google Shape;3760;g34843d0997a_0_5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1" name="Google Shape;3761;g34843d0997a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4"/>
        <p:cNvGrpSpPr/>
        <p:nvPr/>
      </p:nvGrpSpPr>
      <p:grpSpPr>
        <a:xfrm>
          <a:off x="0" y="0"/>
          <a:ext cx="0" cy="0"/>
          <a:chOff x="0" y="0"/>
          <a:chExt cx="0" cy="0"/>
        </a:xfrm>
      </p:grpSpPr>
      <p:sp>
        <p:nvSpPr>
          <p:cNvPr id="3765" name="Google Shape;3765;g34843d0997a_0_5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6" name="Google Shape;3766;g34843d0997a_0_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1">
          <a:extLst>
            <a:ext uri="{FF2B5EF4-FFF2-40B4-BE49-F238E27FC236}">
              <a16:creationId xmlns:a16="http://schemas.microsoft.com/office/drawing/2014/main" id="{B8C64FE8-6CA9-21F0-5E91-C27FCCBFD6E1}"/>
            </a:ext>
          </a:extLst>
        </p:cNvPr>
        <p:cNvGrpSpPr/>
        <p:nvPr/>
      </p:nvGrpSpPr>
      <p:grpSpPr>
        <a:xfrm>
          <a:off x="0" y="0"/>
          <a:ext cx="0" cy="0"/>
          <a:chOff x="0" y="0"/>
          <a:chExt cx="0" cy="0"/>
        </a:xfrm>
      </p:grpSpPr>
      <p:sp>
        <p:nvSpPr>
          <p:cNvPr id="3772" name="Google Shape;3772;g340589e47b6_0_694:notes">
            <a:extLst>
              <a:ext uri="{FF2B5EF4-FFF2-40B4-BE49-F238E27FC236}">
                <a16:creationId xmlns:a16="http://schemas.microsoft.com/office/drawing/2014/main" id="{ABCA452E-A43F-A34F-2DE5-3BE3788C13A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3" name="Google Shape;3773;g340589e47b6_0_694:notes">
            <a:extLst>
              <a:ext uri="{FF2B5EF4-FFF2-40B4-BE49-F238E27FC236}">
                <a16:creationId xmlns:a16="http://schemas.microsoft.com/office/drawing/2014/main" id="{8C2581FF-559F-12EC-F9B3-C22558E7774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6143052"/>
      </p:ext>
    </p:extLst>
  </p:cSld>
  <p:clrMapOvr>
    <a:masterClrMapping/>
  </p:clrMapOvr>
</p:notes>
</file>

<file path=ppt/notesSlides/notesSlide5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3"/>
        <p:cNvGrpSpPr/>
        <p:nvPr/>
      </p:nvGrpSpPr>
      <p:grpSpPr>
        <a:xfrm>
          <a:off x="0" y="0"/>
          <a:ext cx="0" cy="0"/>
          <a:chOff x="0" y="0"/>
          <a:chExt cx="0" cy="0"/>
        </a:xfrm>
      </p:grpSpPr>
      <p:sp>
        <p:nvSpPr>
          <p:cNvPr id="3784" name="Google Shape;3784;g34843d0997a_0_5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5" name="Google Shape;3785;g34843d0997a_0_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8"/>
        <p:cNvGrpSpPr/>
        <p:nvPr/>
      </p:nvGrpSpPr>
      <p:grpSpPr>
        <a:xfrm>
          <a:off x="0" y="0"/>
          <a:ext cx="0" cy="0"/>
          <a:chOff x="0" y="0"/>
          <a:chExt cx="0" cy="0"/>
        </a:xfrm>
      </p:grpSpPr>
      <p:sp>
        <p:nvSpPr>
          <p:cNvPr id="3789" name="Google Shape;3789;g34843d0997a_0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0" name="Google Shape;3790;g34843d0997a_0_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6"/>
        <p:cNvGrpSpPr/>
        <p:nvPr/>
      </p:nvGrpSpPr>
      <p:grpSpPr>
        <a:xfrm>
          <a:off x="0" y="0"/>
          <a:ext cx="0" cy="0"/>
          <a:chOff x="0" y="0"/>
          <a:chExt cx="0" cy="0"/>
        </a:xfrm>
      </p:grpSpPr>
      <p:sp>
        <p:nvSpPr>
          <p:cNvPr id="3807" name="Google Shape;3807;g34843d0997a_0_5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8" name="Google Shape;3808;g34843d0997a_0_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1"/>
        <p:cNvGrpSpPr/>
        <p:nvPr/>
      </p:nvGrpSpPr>
      <p:grpSpPr>
        <a:xfrm>
          <a:off x="0" y="0"/>
          <a:ext cx="0" cy="0"/>
          <a:chOff x="0" y="0"/>
          <a:chExt cx="0" cy="0"/>
        </a:xfrm>
      </p:grpSpPr>
      <p:sp>
        <p:nvSpPr>
          <p:cNvPr id="3812" name="Google Shape;3812;g34843d0997a_0_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3" name="Google Shape;3813;g34843d0997a_0_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8"/>
        <p:cNvGrpSpPr/>
        <p:nvPr/>
      </p:nvGrpSpPr>
      <p:grpSpPr>
        <a:xfrm>
          <a:off x="0" y="0"/>
          <a:ext cx="0" cy="0"/>
          <a:chOff x="0" y="0"/>
          <a:chExt cx="0" cy="0"/>
        </a:xfrm>
      </p:grpSpPr>
      <p:sp>
        <p:nvSpPr>
          <p:cNvPr id="3819" name="Google Shape;3819;g34fb30062a6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0" name="Google Shape;3820;g34fb30062a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8">
          <a:extLst>
            <a:ext uri="{FF2B5EF4-FFF2-40B4-BE49-F238E27FC236}">
              <a16:creationId xmlns:a16="http://schemas.microsoft.com/office/drawing/2014/main" id="{429FED25-E5CB-37F6-4A8C-A4707F86B1BD}"/>
            </a:ext>
          </a:extLst>
        </p:cNvPr>
        <p:cNvGrpSpPr/>
        <p:nvPr/>
      </p:nvGrpSpPr>
      <p:grpSpPr>
        <a:xfrm>
          <a:off x="0" y="0"/>
          <a:ext cx="0" cy="0"/>
          <a:chOff x="0" y="0"/>
          <a:chExt cx="0" cy="0"/>
        </a:xfrm>
      </p:grpSpPr>
      <p:sp>
        <p:nvSpPr>
          <p:cNvPr id="3819" name="Google Shape;3819;g34fb30062a6_0_4:notes">
            <a:extLst>
              <a:ext uri="{FF2B5EF4-FFF2-40B4-BE49-F238E27FC236}">
                <a16:creationId xmlns:a16="http://schemas.microsoft.com/office/drawing/2014/main" id="{A3AB8867-A5BB-674B-50B3-48853D23BE9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0" name="Google Shape;3820;g34fb30062a6_0_4:notes">
            <a:extLst>
              <a:ext uri="{FF2B5EF4-FFF2-40B4-BE49-F238E27FC236}">
                <a16:creationId xmlns:a16="http://schemas.microsoft.com/office/drawing/2014/main" id="{7B06F9A4-2BA5-23FB-54B1-43CBE411AB7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05737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33e6ab34341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33e6ab34341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5"/>
        <p:cNvGrpSpPr/>
        <p:nvPr/>
      </p:nvGrpSpPr>
      <p:grpSpPr>
        <a:xfrm>
          <a:off x="0" y="0"/>
          <a:ext cx="0" cy="0"/>
          <a:chOff x="0" y="0"/>
          <a:chExt cx="0" cy="0"/>
        </a:xfrm>
      </p:grpSpPr>
      <p:sp>
        <p:nvSpPr>
          <p:cNvPr id="3826" name="Google Shape;3826;g34843d0997a_0_5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7" name="Google Shape;3827;g34843d0997a_0_5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0"/>
        <p:cNvGrpSpPr/>
        <p:nvPr/>
      </p:nvGrpSpPr>
      <p:grpSpPr>
        <a:xfrm>
          <a:off x="0" y="0"/>
          <a:ext cx="0" cy="0"/>
          <a:chOff x="0" y="0"/>
          <a:chExt cx="0" cy="0"/>
        </a:xfrm>
      </p:grpSpPr>
      <p:sp>
        <p:nvSpPr>
          <p:cNvPr id="3831" name="Google Shape;3831;g34843d0997a_0_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2" name="Google Shape;3832;g34843d0997a_0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7"/>
        <p:cNvGrpSpPr/>
        <p:nvPr/>
      </p:nvGrpSpPr>
      <p:grpSpPr>
        <a:xfrm>
          <a:off x="0" y="0"/>
          <a:ext cx="0" cy="0"/>
          <a:chOff x="0" y="0"/>
          <a:chExt cx="0" cy="0"/>
        </a:xfrm>
      </p:grpSpPr>
      <p:sp>
        <p:nvSpPr>
          <p:cNvPr id="3838" name="Google Shape;3838;g340589e47b6_0_7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9" name="Google Shape;3839;g340589e47b6_0_7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3"/>
        <p:cNvGrpSpPr/>
        <p:nvPr/>
      </p:nvGrpSpPr>
      <p:grpSpPr>
        <a:xfrm>
          <a:off x="0" y="0"/>
          <a:ext cx="0" cy="0"/>
          <a:chOff x="0" y="0"/>
          <a:chExt cx="0" cy="0"/>
        </a:xfrm>
      </p:grpSpPr>
      <p:sp>
        <p:nvSpPr>
          <p:cNvPr id="3844" name="Google Shape;3844;g340589e47b6_0_7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5" name="Google Shape;3845;g340589e47b6_0_7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3">
          <a:extLst>
            <a:ext uri="{FF2B5EF4-FFF2-40B4-BE49-F238E27FC236}">
              <a16:creationId xmlns:a16="http://schemas.microsoft.com/office/drawing/2014/main" id="{264E1231-A48A-B45D-EF7E-725C6287CB30}"/>
            </a:ext>
          </a:extLst>
        </p:cNvPr>
        <p:cNvGrpSpPr/>
        <p:nvPr/>
      </p:nvGrpSpPr>
      <p:grpSpPr>
        <a:xfrm>
          <a:off x="0" y="0"/>
          <a:ext cx="0" cy="0"/>
          <a:chOff x="0" y="0"/>
          <a:chExt cx="0" cy="0"/>
        </a:xfrm>
      </p:grpSpPr>
      <p:sp>
        <p:nvSpPr>
          <p:cNvPr id="3844" name="Google Shape;3844;g340589e47b6_0_711:notes">
            <a:extLst>
              <a:ext uri="{FF2B5EF4-FFF2-40B4-BE49-F238E27FC236}">
                <a16:creationId xmlns:a16="http://schemas.microsoft.com/office/drawing/2014/main" id="{199FE2E7-4937-BD34-BB74-856DAA3D40D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5" name="Google Shape;3845;g340589e47b6_0_711:notes">
            <a:extLst>
              <a:ext uri="{FF2B5EF4-FFF2-40B4-BE49-F238E27FC236}">
                <a16:creationId xmlns:a16="http://schemas.microsoft.com/office/drawing/2014/main" id="{7153A794-7D98-0CA7-7F4B-4A4C7B58BD7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7332951"/>
      </p:ext>
    </p:extLst>
  </p:cSld>
  <p:clrMapOvr>
    <a:masterClrMapping/>
  </p:clrMapOvr>
</p:notes>
</file>

<file path=ppt/notesSlides/notesSlide5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0"/>
        <p:cNvGrpSpPr/>
        <p:nvPr/>
      </p:nvGrpSpPr>
      <p:grpSpPr>
        <a:xfrm>
          <a:off x="0" y="0"/>
          <a:ext cx="0" cy="0"/>
          <a:chOff x="0" y="0"/>
          <a:chExt cx="0" cy="0"/>
        </a:xfrm>
      </p:grpSpPr>
      <p:sp>
        <p:nvSpPr>
          <p:cNvPr id="3851" name="Google Shape;3851;g34843d0997a_0_5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2" name="Google Shape;3852;g34843d0997a_0_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5"/>
        <p:cNvGrpSpPr/>
        <p:nvPr/>
      </p:nvGrpSpPr>
      <p:grpSpPr>
        <a:xfrm>
          <a:off x="0" y="0"/>
          <a:ext cx="0" cy="0"/>
          <a:chOff x="0" y="0"/>
          <a:chExt cx="0" cy="0"/>
        </a:xfrm>
      </p:grpSpPr>
      <p:sp>
        <p:nvSpPr>
          <p:cNvPr id="3856" name="Google Shape;3856;g34843d0997a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7" name="Google Shape;3857;g34843d0997a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2"/>
        <p:cNvGrpSpPr/>
        <p:nvPr/>
      </p:nvGrpSpPr>
      <p:grpSpPr>
        <a:xfrm>
          <a:off x="0" y="0"/>
          <a:ext cx="0" cy="0"/>
          <a:chOff x="0" y="0"/>
          <a:chExt cx="0" cy="0"/>
        </a:xfrm>
      </p:grpSpPr>
      <p:sp>
        <p:nvSpPr>
          <p:cNvPr id="3863" name="Google Shape;3863;g340589e47b6_0_7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4" name="Google Shape;3864;g340589e47b6_0_7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8"/>
        <p:cNvGrpSpPr/>
        <p:nvPr/>
      </p:nvGrpSpPr>
      <p:grpSpPr>
        <a:xfrm>
          <a:off x="0" y="0"/>
          <a:ext cx="0" cy="0"/>
          <a:chOff x="0" y="0"/>
          <a:chExt cx="0" cy="0"/>
        </a:xfrm>
      </p:grpSpPr>
      <p:sp>
        <p:nvSpPr>
          <p:cNvPr id="3869" name="Google Shape;3869;g340589e47b6_0_7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0" name="Google Shape;3870;g340589e47b6_0_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8">
          <a:extLst>
            <a:ext uri="{FF2B5EF4-FFF2-40B4-BE49-F238E27FC236}">
              <a16:creationId xmlns:a16="http://schemas.microsoft.com/office/drawing/2014/main" id="{1DE03BA7-4449-58BB-39D0-4EA234DD54A7}"/>
            </a:ext>
          </a:extLst>
        </p:cNvPr>
        <p:cNvGrpSpPr/>
        <p:nvPr/>
      </p:nvGrpSpPr>
      <p:grpSpPr>
        <a:xfrm>
          <a:off x="0" y="0"/>
          <a:ext cx="0" cy="0"/>
          <a:chOff x="0" y="0"/>
          <a:chExt cx="0" cy="0"/>
        </a:xfrm>
      </p:grpSpPr>
      <p:sp>
        <p:nvSpPr>
          <p:cNvPr id="3869" name="Google Shape;3869;g340589e47b6_0_723:notes">
            <a:extLst>
              <a:ext uri="{FF2B5EF4-FFF2-40B4-BE49-F238E27FC236}">
                <a16:creationId xmlns:a16="http://schemas.microsoft.com/office/drawing/2014/main" id="{E48285D9-8D80-E1F3-D8F1-821AA0DD8E5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0" name="Google Shape;3870;g340589e47b6_0_723:notes">
            <a:extLst>
              <a:ext uri="{FF2B5EF4-FFF2-40B4-BE49-F238E27FC236}">
                <a16:creationId xmlns:a16="http://schemas.microsoft.com/office/drawing/2014/main" id="{935F762E-FAD6-DAB7-7829-9BDCB15FD30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1144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33e6ab34341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33e6ab34341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5"/>
        <p:cNvGrpSpPr/>
        <p:nvPr/>
      </p:nvGrpSpPr>
      <p:grpSpPr>
        <a:xfrm>
          <a:off x="0" y="0"/>
          <a:ext cx="0" cy="0"/>
          <a:chOff x="0" y="0"/>
          <a:chExt cx="0" cy="0"/>
        </a:xfrm>
      </p:grpSpPr>
      <p:sp>
        <p:nvSpPr>
          <p:cNvPr id="3876" name="Google Shape;3876;g34843d0997a_0_5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7" name="Google Shape;3877;g34843d0997a_0_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0"/>
        <p:cNvGrpSpPr/>
        <p:nvPr/>
      </p:nvGrpSpPr>
      <p:grpSpPr>
        <a:xfrm>
          <a:off x="0" y="0"/>
          <a:ext cx="0" cy="0"/>
          <a:chOff x="0" y="0"/>
          <a:chExt cx="0" cy="0"/>
        </a:xfrm>
      </p:grpSpPr>
      <p:sp>
        <p:nvSpPr>
          <p:cNvPr id="3881" name="Google Shape;3881;g34843d0997a_0_5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2" name="Google Shape;3882;g34843d0997a_0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7"/>
        <p:cNvGrpSpPr/>
        <p:nvPr/>
      </p:nvGrpSpPr>
      <p:grpSpPr>
        <a:xfrm>
          <a:off x="0" y="0"/>
          <a:ext cx="0" cy="0"/>
          <a:chOff x="0" y="0"/>
          <a:chExt cx="0" cy="0"/>
        </a:xfrm>
      </p:grpSpPr>
      <p:sp>
        <p:nvSpPr>
          <p:cNvPr id="3888" name="Google Shape;3888;g340589e47b6_0_7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9" name="Google Shape;3889;g340589e47b6_0_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3"/>
        <p:cNvGrpSpPr/>
        <p:nvPr/>
      </p:nvGrpSpPr>
      <p:grpSpPr>
        <a:xfrm>
          <a:off x="0" y="0"/>
          <a:ext cx="0" cy="0"/>
          <a:chOff x="0" y="0"/>
          <a:chExt cx="0" cy="0"/>
        </a:xfrm>
      </p:grpSpPr>
      <p:sp>
        <p:nvSpPr>
          <p:cNvPr id="3894" name="Google Shape;3894;g340589e47b6_0_7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5" name="Google Shape;3895;g340589e47b6_0_7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7">
          <a:extLst>
            <a:ext uri="{FF2B5EF4-FFF2-40B4-BE49-F238E27FC236}">
              <a16:creationId xmlns:a16="http://schemas.microsoft.com/office/drawing/2014/main" id="{A10E2C72-FED2-690E-F895-28EC4DA5078C}"/>
            </a:ext>
          </a:extLst>
        </p:cNvPr>
        <p:cNvGrpSpPr/>
        <p:nvPr/>
      </p:nvGrpSpPr>
      <p:grpSpPr>
        <a:xfrm>
          <a:off x="0" y="0"/>
          <a:ext cx="0" cy="0"/>
          <a:chOff x="0" y="0"/>
          <a:chExt cx="0" cy="0"/>
        </a:xfrm>
      </p:grpSpPr>
      <p:sp>
        <p:nvSpPr>
          <p:cNvPr id="3888" name="Google Shape;3888;g340589e47b6_0_730:notes">
            <a:extLst>
              <a:ext uri="{FF2B5EF4-FFF2-40B4-BE49-F238E27FC236}">
                <a16:creationId xmlns:a16="http://schemas.microsoft.com/office/drawing/2014/main" id="{CD4ED814-D61D-AC9E-4EAF-3EF1B248A8B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9" name="Google Shape;3889;g340589e47b6_0_730:notes">
            <a:extLst>
              <a:ext uri="{FF2B5EF4-FFF2-40B4-BE49-F238E27FC236}">
                <a16:creationId xmlns:a16="http://schemas.microsoft.com/office/drawing/2014/main" id="{07767A96-E4DF-B3F7-2108-A219F81CAC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1651497"/>
      </p:ext>
    </p:extLst>
  </p:cSld>
  <p:clrMapOvr>
    <a:masterClrMapping/>
  </p:clrMapOvr>
</p:notes>
</file>

<file path=ppt/notesSlides/notesSlide5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0"/>
        <p:cNvGrpSpPr/>
        <p:nvPr/>
      </p:nvGrpSpPr>
      <p:grpSpPr>
        <a:xfrm>
          <a:off x="0" y="0"/>
          <a:ext cx="0" cy="0"/>
          <a:chOff x="0" y="0"/>
          <a:chExt cx="0" cy="0"/>
        </a:xfrm>
      </p:grpSpPr>
      <p:sp>
        <p:nvSpPr>
          <p:cNvPr id="3901" name="Google Shape;3901;g34843d0997a_0_5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2" name="Google Shape;3902;g34843d0997a_0_5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3"/>
        <p:cNvGrpSpPr/>
        <p:nvPr/>
      </p:nvGrpSpPr>
      <p:grpSpPr>
        <a:xfrm>
          <a:off x="0" y="0"/>
          <a:ext cx="0" cy="0"/>
          <a:chOff x="0" y="0"/>
          <a:chExt cx="0" cy="0"/>
        </a:xfrm>
      </p:grpSpPr>
      <p:sp>
        <p:nvSpPr>
          <p:cNvPr id="3924" name="Google Shape;3924;g34843d0997a_0_5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5" name="Google Shape;3925;g34843d0997a_0_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8"/>
        <p:cNvGrpSpPr/>
        <p:nvPr/>
      </p:nvGrpSpPr>
      <p:grpSpPr>
        <a:xfrm>
          <a:off x="0" y="0"/>
          <a:ext cx="0" cy="0"/>
          <a:chOff x="0" y="0"/>
          <a:chExt cx="0" cy="0"/>
        </a:xfrm>
      </p:grpSpPr>
      <p:sp>
        <p:nvSpPr>
          <p:cNvPr id="3929" name="Google Shape;3929;g34843d0997a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0" name="Google Shape;3930;g34843d0997a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8">
          <a:extLst>
            <a:ext uri="{FF2B5EF4-FFF2-40B4-BE49-F238E27FC236}">
              <a16:creationId xmlns:a16="http://schemas.microsoft.com/office/drawing/2014/main" id="{6A21192A-0ABE-D953-92E0-3123A5F89703}"/>
            </a:ext>
          </a:extLst>
        </p:cNvPr>
        <p:cNvGrpSpPr/>
        <p:nvPr/>
      </p:nvGrpSpPr>
      <p:grpSpPr>
        <a:xfrm>
          <a:off x="0" y="0"/>
          <a:ext cx="0" cy="0"/>
          <a:chOff x="0" y="0"/>
          <a:chExt cx="0" cy="0"/>
        </a:xfrm>
      </p:grpSpPr>
      <p:sp>
        <p:nvSpPr>
          <p:cNvPr id="3929" name="Google Shape;3929;g34843d0997a_0_589:notes">
            <a:extLst>
              <a:ext uri="{FF2B5EF4-FFF2-40B4-BE49-F238E27FC236}">
                <a16:creationId xmlns:a16="http://schemas.microsoft.com/office/drawing/2014/main" id="{775633F4-6F6D-C86F-A03D-5BB20D250E9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0" name="Google Shape;3930;g34843d0997a_0_589:notes">
            <a:extLst>
              <a:ext uri="{FF2B5EF4-FFF2-40B4-BE49-F238E27FC236}">
                <a16:creationId xmlns:a16="http://schemas.microsoft.com/office/drawing/2014/main" id="{EF23097A-5D6F-A4EF-9E49-B612ABC3AC5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6723199"/>
      </p:ext>
    </p:extLst>
  </p:cSld>
  <p:clrMapOvr>
    <a:masterClrMapping/>
  </p:clrMapOvr>
</p:notes>
</file>

<file path=ppt/notesSlides/notesSlide5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4"/>
        <p:cNvGrpSpPr/>
        <p:nvPr/>
      </p:nvGrpSpPr>
      <p:grpSpPr>
        <a:xfrm>
          <a:off x="0" y="0"/>
          <a:ext cx="0" cy="0"/>
          <a:chOff x="0" y="0"/>
          <a:chExt cx="0" cy="0"/>
        </a:xfrm>
      </p:grpSpPr>
      <p:sp>
        <p:nvSpPr>
          <p:cNvPr id="3935" name="Google Shape;3935;g34843d0997a_0_5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6" name="Google Shape;3936;g34843d0997a_0_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34843d0997a_0_1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34843d0997a_0_1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9"/>
        <p:cNvGrpSpPr/>
        <p:nvPr/>
      </p:nvGrpSpPr>
      <p:grpSpPr>
        <a:xfrm>
          <a:off x="0" y="0"/>
          <a:ext cx="0" cy="0"/>
          <a:chOff x="0" y="0"/>
          <a:chExt cx="0" cy="0"/>
        </a:xfrm>
      </p:grpSpPr>
      <p:sp>
        <p:nvSpPr>
          <p:cNvPr id="3940" name="Google Shape;3940;g34843d0997a_0_5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1" name="Google Shape;3941;g34843d0997a_0_5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9">
          <a:extLst>
            <a:ext uri="{FF2B5EF4-FFF2-40B4-BE49-F238E27FC236}">
              <a16:creationId xmlns:a16="http://schemas.microsoft.com/office/drawing/2014/main" id="{B4F29389-17E5-875B-BF15-2F4B4A0FDBBA}"/>
            </a:ext>
          </a:extLst>
        </p:cNvPr>
        <p:cNvGrpSpPr/>
        <p:nvPr/>
      </p:nvGrpSpPr>
      <p:grpSpPr>
        <a:xfrm>
          <a:off x="0" y="0"/>
          <a:ext cx="0" cy="0"/>
          <a:chOff x="0" y="0"/>
          <a:chExt cx="0" cy="0"/>
        </a:xfrm>
      </p:grpSpPr>
      <p:sp>
        <p:nvSpPr>
          <p:cNvPr id="3940" name="Google Shape;3940;g34843d0997a_0_598:notes">
            <a:extLst>
              <a:ext uri="{FF2B5EF4-FFF2-40B4-BE49-F238E27FC236}">
                <a16:creationId xmlns:a16="http://schemas.microsoft.com/office/drawing/2014/main" id="{EBE86C06-89A2-29F6-69B6-68F1FE429F7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1" name="Google Shape;3941;g34843d0997a_0_598:notes">
            <a:extLst>
              <a:ext uri="{FF2B5EF4-FFF2-40B4-BE49-F238E27FC236}">
                <a16:creationId xmlns:a16="http://schemas.microsoft.com/office/drawing/2014/main" id="{19427485-846B-203C-5707-9400C403685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9065505"/>
      </p:ext>
    </p:extLst>
  </p:cSld>
  <p:clrMapOvr>
    <a:masterClrMapping/>
  </p:clrMapOvr>
</p:notes>
</file>

<file path=ppt/notesSlides/notesSlide5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7"/>
        <p:cNvGrpSpPr/>
        <p:nvPr/>
      </p:nvGrpSpPr>
      <p:grpSpPr>
        <a:xfrm>
          <a:off x="0" y="0"/>
          <a:ext cx="0" cy="0"/>
          <a:chOff x="0" y="0"/>
          <a:chExt cx="0" cy="0"/>
        </a:xfrm>
      </p:grpSpPr>
      <p:sp>
        <p:nvSpPr>
          <p:cNvPr id="3958" name="Google Shape;3958;g34843d0997a_0_6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9" name="Google Shape;3959;g34843d0997a_0_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2"/>
        <p:cNvGrpSpPr/>
        <p:nvPr/>
      </p:nvGrpSpPr>
      <p:grpSpPr>
        <a:xfrm>
          <a:off x="0" y="0"/>
          <a:ext cx="0" cy="0"/>
          <a:chOff x="0" y="0"/>
          <a:chExt cx="0" cy="0"/>
        </a:xfrm>
      </p:grpSpPr>
      <p:sp>
        <p:nvSpPr>
          <p:cNvPr id="3963" name="Google Shape;3963;g34843d0997a_0_6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4" name="Google Shape;3964;g34843d0997a_0_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8"/>
        <p:cNvGrpSpPr/>
        <p:nvPr/>
      </p:nvGrpSpPr>
      <p:grpSpPr>
        <a:xfrm>
          <a:off x="0" y="0"/>
          <a:ext cx="0" cy="0"/>
          <a:chOff x="0" y="0"/>
          <a:chExt cx="0" cy="0"/>
        </a:xfrm>
      </p:grpSpPr>
      <p:sp>
        <p:nvSpPr>
          <p:cNvPr id="3969" name="Google Shape;3969;g34843d0997a_0_25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0" name="Google Shape;3970;g34843d0997a_0_2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0"/>
        <p:cNvGrpSpPr/>
        <p:nvPr/>
      </p:nvGrpSpPr>
      <p:grpSpPr>
        <a:xfrm>
          <a:off x="0" y="0"/>
          <a:ext cx="0" cy="0"/>
          <a:chOff x="0" y="0"/>
          <a:chExt cx="0" cy="0"/>
        </a:xfrm>
      </p:grpSpPr>
      <p:sp>
        <p:nvSpPr>
          <p:cNvPr id="3981" name="Google Shape;3981;g34843d0997a_0_6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2" name="Google Shape;3982;g34843d0997a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5"/>
        <p:cNvGrpSpPr/>
        <p:nvPr/>
      </p:nvGrpSpPr>
      <p:grpSpPr>
        <a:xfrm>
          <a:off x="0" y="0"/>
          <a:ext cx="0" cy="0"/>
          <a:chOff x="0" y="0"/>
          <a:chExt cx="0" cy="0"/>
        </a:xfrm>
      </p:grpSpPr>
      <p:sp>
        <p:nvSpPr>
          <p:cNvPr id="3986" name="Google Shape;3986;g34843d0997a_0_6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7" name="Google Shape;3987;g34843d0997a_0_6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1"/>
        <p:cNvGrpSpPr/>
        <p:nvPr/>
      </p:nvGrpSpPr>
      <p:grpSpPr>
        <a:xfrm>
          <a:off x="0" y="0"/>
          <a:ext cx="0" cy="0"/>
          <a:chOff x="0" y="0"/>
          <a:chExt cx="0" cy="0"/>
        </a:xfrm>
      </p:grpSpPr>
      <p:sp>
        <p:nvSpPr>
          <p:cNvPr id="3992" name="Google Shape;3992;g34843d0997a_0_26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3" name="Google Shape;3993;g34843d0997a_0_2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3"/>
        <p:cNvGrpSpPr/>
        <p:nvPr/>
      </p:nvGrpSpPr>
      <p:grpSpPr>
        <a:xfrm>
          <a:off x="0" y="0"/>
          <a:ext cx="0" cy="0"/>
          <a:chOff x="0" y="0"/>
          <a:chExt cx="0" cy="0"/>
        </a:xfrm>
      </p:grpSpPr>
      <p:sp>
        <p:nvSpPr>
          <p:cNvPr id="4004" name="Google Shape;4004;g34843d0997a_0_6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5" name="Google Shape;4005;g34843d0997a_0_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8"/>
        <p:cNvGrpSpPr/>
        <p:nvPr/>
      </p:nvGrpSpPr>
      <p:grpSpPr>
        <a:xfrm>
          <a:off x="0" y="0"/>
          <a:ext cx="0" cy="0"/>
          <a:chOff x="0" y="0"/>
          <a:chExt cx="0" cy="0"/>
        </a:xfrm>
      </p:grpSpPr>
      <p:sp>
        <p:nvSpPr>
          <p:cNvPr id="4009" name="Google Shape;4009;g34843d0997a_0_6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0" name="Google Shape;4010;g34843d0997a_0_6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33e6ab34341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33e6ab34341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4"/>
        <p:cNvGrpSpPr/>
        <p:nvPr/>
      </p:nvGrpSpPr>
      <p:grpSpPr>
        <a:xfrm>
          <a:off x="0" y="0"/>
          <a:ext cx="0" cy="0"/>
          <a:chOff x="0" y="0"/>
          <a:chExt cx="0" cy="0"/>
        </a:xfrm>
      </p:grpSpPr>
      <p:sp>
        <p:nvSpPr>
          <p:cNvPr id="4015" name="Google Shape;4015;g34843d0997a_0_26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6" name="Google Shape;4016;g34843d0997a_0_2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6"/>
        <p:cNvGrpSpPr/>
        <p:nvPr/>
      </p:nvGrpSpPr>
      <p:grpSpPr>
        <a:xfrm>
          <a:off x="0" y="0"/>
          <a:ext cx="0" cy="0"/>
          <a:chOff x="0" y="0"/>
          <a:chExt cx="0" cy="0"/>
        </a:xfrm>
      </p:grpSpPr>
      <p:sp>
        <p:nvSpPr>
          <p:cNvPr id="4027" name="Google Shape;4027;g34843d0997a_0_6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8" name="Google Shape;4028;g34843d0997a_0_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1"/>
        <p:cNvGrpSpPr/>
        <p:nvPr/>
      </p:nvGrpSpPr>
      <p:grpSpPr>
        <a:xfrm>
          <a:off x="0" y="0"/>
          <a:ext cx="0" cy="0"/>
          <a:chOff x="0" y="0"/>
          <a:chExt cx="0" cy="0"/>
        </a:xfrm>
      </p:grpSpPr>
      <p:sp>
        <p:nvSpPr>
          <p:cNvPr id="4032" name="Google Shape;4032;g34843d0997a_0_6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3" name="Google Shape;4033;g34843d0997a_0_6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7"/>
        <p:cNvGrpSpPr/>
        <p:nvPr/>
      </p:nvGrpSpPr>
      <p:grpSpPr>
        <a:xfrm>
          <a:off x="0" y="0"/>
          <a:ext cx="0" cy="0"/>
          <a:chOff x="0" y="0"/>
          <a:chExt cx="0" cy="0"/>
        </a:xfrm>
      </p:grpSpPr>
      <p:sp>
        <p:nvSpPr>
          <p:cNvPr id="4038" name="Google Shape;4038;g34843d0997a_0_26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9" name="Google Shape;4039;g34843d0997a_0_26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9"/>
        <p:cNvGrpSpPr/>
        <p:nvPr/>
      </p:nvGrpSpPr>
      <p:grpSpPr>
        <a:xfrm>
          <a:off x="0" y="0"/>
          <a:ext cx="0" cy="0"/>
          <a:chOff x="0" y="0"/>
          <a:chExt cx="0" cy="0"/>
        </a:xfrm>
      </p:grpSpPr>
      <p:sp>
        <p:nvSpPr>
          <p:cNvPr id="4050" name="Google Shape;4050;g34843d0997a_0_6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1" name="Google Shape;4051;g34843d0997a_0_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4"/>
        <p:cNvGrpSpPr/>
        <p:nvPr/>
      </p:nvGrpSpPr>
      <p:grpSpPr>
        <a:xfrm>
          <a:off x="0" y="0"/>
          <a:ext cx="0" cy="0"/>
          <a:chOff x="0" y="0"/>
          <a:chExt cx="0" cy="0"/>
        </a:xfrm>
      </p:grpSpPr>
      <p:sp>
        <p:nvSpPr>
          <p:cNvPr id="4055" name="Google Shape;4055;g34843d0997a_0_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6" name="Google Shape;4056;g34843d0997a_0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0"/>
        <p:cNvGrpSpPr/>
        <p:nvPr/>
      </p:nvGrpSpPr>
      <p:grpSpPr>
        <a:xfrm>
          <a:off x="0" y="0"/>
          <a:ext cx="0" cy="0"/>
          <a:chOff x="0" y="0"/>
          <a:chExt cx="0" cy="0"/>
        </a:xfrm>
      </p:grpSpPr>
      <p:sp>
        <p:nvSpPr>
          <p:cNvPr id="4061" name="Google Shape;4061;g34843d0997a_0_26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2" name="Google Shape;4062;g34843d0997a_0_26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2"/>
        <p:cNvGrpSpPr/>
        <p:nvPr/>
      </p:nvGrpSpPr>
      <p:grpSpPr>
        <a:xfrm>
          <a:off x="0" y="0"/>
          <a:ext cx="0" cy="0"/>
          <a:chOff x="0" y="0"/>
          <a:chExt cx="0" cy="0"/>
        </a:xfrm>
      </p:grpSpPr>
      <p:sp>
        <p:nvSpPr>
          <p:cNvPr id="4073" name="Google Shape;4073;g34843d0997a_0_6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4" name="Google Shape;4074;g34843d0997a_0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7"/>
        <p:cNvGrpSpPr/>
        <p:nvPr/>
      </p:nvGrpSpPr>
      <p:grpSpPr>
        <a:xfrm>
          <a:off x="0" y="0"/>
          <a:ext cx="0" cy="0"/>
          <a:chOff x="0" y="0"/>
          <a:chExt cx="0" cy="0"/>
        </a:xfrm>
      </p:grpSpPr>
      <p:sp>
        <p:nvSpPr>
          <p:cNvPr id="4078" name="Google Shape;4078;g34843d0997a_0_6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9" name="Google Shape;4079;g34843d0997a_0_6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3"/>
        <p:cNvGrpSpPr/>
        <p:nvPr/>
      </p:nvGrpSpPr>
      <p:grpSpPr>
        <a:xfrm>
          <a:off x="0" y="0"/>
          <a:ext cx="0" cy="0"/>
          <a:chOff x="0" y="0"/>
          <a:chExt cx="0" cy="0"/>
        </a:xfrm>
      </p:grpSpPr>
      <p:sp>
        <p:nvSpPr>
          <p:cNvPr id="4084" name="Google Shape;4084;g34843d0997a_0_2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5" name="Google Shape;4085;g34843d0997a_0_2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33e6ab34341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33e6ab34341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5"/>
        <p:cNvGrpSpPr/>
        <p:nvPr/>
      </p:nvGrpSpPr>
      <p:grpSpPr>
        <a:xfrm>
          <a:off x="0" y="0"/>
          <a:ext cx="0" cy="0"/>
          <a:chOff x="0" y="0"/>
          <a:chExt cx="0" cy="0"/>
        </a:xfrm>
      </p:grpSpPr>
      <p:sp>
        <p:nvSpPr>
          <p:cNvPr id="4096" name="Google Shape;4096;g34843d0997a_0_6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7" name="Google Shape;4097;g34843d0997a_0_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0"/>
        <p:cNvGrpSpPr/>
        <p:nvPr/>
      </p:nvGrpSpPr>
      <p:grpSpPr>
        <a:xfrm>
          <a:off x="0" y="0"/>
          <a:ext cx="0" cy="0"/>
          <a:chOff x="0" y="0"/>
          <a:chExt cx="0" cy="0"/>
        </a:xfrm>
      </p:grpSpPr>
      <p:sp>
        <p:nvSpPr>
          <p:cNvPr id="4101" name="Google Shape;4101;g34843d0997a_0_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2" name="Google Shape;4102;g34843d0997a_0_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6"/>
        <p:cNvGrpSpPr/>
        <p:nvPr/>
      </p:nvGrpSpPr>
      <p:grpSpPr>
        <a:xfrm>
          <a:off x="0" y="0"/>
          <a:ext cx="0" cy="0"/>
          <a:chOff x="0" y="0"/>
          <a:chExt cx="0" cy="0"/>
        </a:xfrm>
      </p:grpSpPr>
      <p:sp>
        <p:nvSpPr>
          <p:cNvPr id="4107" name="Google Shape;4107;g34843d0997a_0_2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8" name="Google Shape;4108;g34843d0997a_0_2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9"/>
        <p:cNvGrpSpPr/>
        <p:nvPr/>
      </p:nvGrpSpPr>
      <p:grpSpPr>
        <a:xfrm>
          <a:off x="0" y="0"/>
          <a:ext cx="0" cy="0"/>
          <a:chOff x="0" y="0"/>
          <a:chExt cx="0" cy="0"/>
        </a:xfrm>
      </p:grpSpPr>
      <p:sp>
        <p:nvSpPr>
          <p:cNvPr id="4120" name="Google Shape;4120;g34843d0997a_0_6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1" name="Google Shape;4121;g34843d0997a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4"/>
        <p:cNvGrpSpPr/>
        <p:nvPr/>
      </p:nvGrpSpPr>
      <p:grpSpPr>
        <a:xfrm>
          <a:off x="0" y="0"/>
          <a:ext cx="0" cy="0"/>
          <a:chOff x="0" y="0"/>
          <a:chExt cx="0" cy="0"/>
        </a:xfrm>
      </p:grpSpPr>
      <p:sp>
        <p:nvSpPr>
          <p:cNvPr id="4125" name="Google Shape;4125;g34843d0997a_0_6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6" name="Google Shape;4126;g34843d0997a_0_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0"/>
        <p:cNvGrpSpPr/>
        <p:nvPr/>
      </p:nvGrpSpPr>
      <p:grpSpPr>
        <a:xfrm>
          <a:off x="0" y="0"/>
          <a:ext cx="0" cy="0"/>
          <a:chOff x="0" y="0"/>
          <a:chExt cx="0" cy="0"/>
        </a:xfrm>
      </p:grpSpPr>
      <p:sp>
        <p:nvSpPr>
          <p:cNvPr id="4131" name="Google Shape;4131;g34843d0997a_0_26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2" name="Google Shape;4132;g34843d0997a_0_2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0">
          <a:extLst>
            <a:ext uri="{FF2B5EF4-FFF2-40B4-BE49-F238E27FC236}">
              <a16:creationId xmlns:a16="http://schemas.microsoft.com/office/drawing/2014/main" id="{3AF153A2-D01D-1961-EA8E-D1AED7A2683D}"/>
            </a:ext>
          </a:extLst>
        </p:cNvPr>
        <p:cNvGrpSpPr/>
        <p:nvPr/>
      </p:nvGrpSpPr>
      <p:grpSpPr>
        <a:xfrm>
          <a:off x="0" y="0"/>
          <a:ext cx="0" cy="0"/>
          <a:chOff x="0" y="0"/>
          <a:chExt cx="0" cy="0"/>
        </a:xfrm>
      </p:grpSpPr>
      <p:sp>
        <p:nvSpPr>
          <p:cNvPr id="4131" name="Google Shape;4131;g34843d0997a_0_2665:notes">
            <a:extLst>
              <a:ext uri="{FF2B5EF4-FFF2-40B4-BE49-F238E27FC236}">
                <a16:creationId xmlns:a16="http://schemas.microsoft.com/office/drawing/2014/main" id="{85F1DDBD-D502-8FB2-81ED-B1FB0B5EA3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2" name="Google Shape;4132;g34843d0997a_0_2665:notes">
            <a:extLst>
              <a:ext uri="{FF2B5EF4-FFF2-40B4-BE49-F238E27FC236}">
                <a16:creationId xmlns:a16="http://schemas.microsoft.com/office/drawing/2014/main" id="{F0BB76AB-BB95-2CEB-FDF3-EE71FF44DD9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2201008"/>
      </p:ext>
    </p:extLst>
  </p:cSld>
  <p:clrMapOvr>
    <a:masterClrMapping/>
  </p:clrMapOvr>
</p:notes>
</file>

<file path=ppt/notesSlides/notesSlide5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2"/>
        <p:cNvGrpSpPr/>
        <p:nvPr/>
      </p:nvGrpSpPr>
      <p:grpSpPr>
        <a:xfrm>
          <a:off x="0" y="0"/>
          <a:ext cx="0" cy="0"/>
          <a:chOff x="0" y="0"/>
          <a:chExt cx="0" cy="0"/>
        </a:xfrm>
      </p:grpSpPr>
      <p:sp>
        <p:nvSpPr>
          <p:cNvPr id="4143" name="Google Shape;4143;g34843d0997a_0_6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4" name="Google Shape;4144;g34843d0997a_0_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7"/>
        <p:cNvGrpSpPr/>
        <p:nvPr/>
      </p:nvGrpSpPr>
      <p:grpSpPr>
        <a:xfrm>
          <a:off x="0" y="0"/>
          <a:ext cx="0" cy="0"/>
          <a:chOff x="0" y="0"/>
          <a:chExt cx="0" cy="0"/>
        </a:xfrm>
      </p:grpSpPr>
      <p:sp>
        <p:nvSpPr>
          <p:cNvPr id="4148" name="Google Shape;4148;g34843d0997a_0_6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9" name="Google Shape;4149;g34843d0997a_0_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3"/>
        <p:cNvGrpSpPr/>
        <p:nvPr/>
      </p:nvGrpSpPr>
      <p:grpSpPr>
        <a:xfrm>
          <a:off x="0" y="0"/>
          <a:ext cx="0" cy="0"/>
          <a:chOff x="0" y="0"/>
          <a:chExt cx="0" cy="0"/>
        </a:xfrm>
      </p:grpSpPr>
      <p:sp>
        <p:nvSpPr>
          <p:cNvPr id="4154" name="Google Shape;4154;g34843d0997a_0_26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5" name="Google Shape;4155;g34843d0997a_0_2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34843d0997a_0_1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34843d0997a_0_1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3">
          <a:extLst>
            <a:ext uri="{FF2B5EF4-FFF2-40B4-BE49-F238E27FC236}">
              <a16:creationId xmlns:a16="http://schemas.microsoft.com/office/drawing/2014/main" id="{FADF61FE-0C10-2DD4-47D4-D50534ECAE70}"/>
            </a:ext>
          </a:extLst>
        </p:cNvPr>
        <p:cNvGrpSpPr/>
        <p:nvPr/>
      </p:nvGrpSpPr>
      <p:grpSpPr>
        <a:xfrm>
          <a:off x="0" y="0"/>
          <a:ext cx="0" cy="0"/>
          <a:chOff x="0" y="0"/>
          <a:chExt cx="0" cy="0"/>
        </a:xfrm>
      </p:grpSpPr>
      <p:sp>
        <p:nvSpPr>
          <p:cNvPr id="4154" name="Google Shape;4154;g34843d0997a_0_2675:notes">
            <a:extLst>
              <a:ext uri="{FF2B5EF4-FFF2-40B4-BE49-F238E27FC236}">
                <a16:creationId xmlns:a16="http://schemas.microsoft.com/office/drawing/2014/main" id="{AC8D9D79-07BB-4222-644F-B431E46D51B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5" name="Google Shape;4155;g34843d0997a_0_2675:notes">
            <a:extLst>
              <a:ext uri="{FF2B5EF4-FFF2-40B4-BE49-F238E27FC236}">
                <a16:creationId xmlns:a16="http://schemas.microsoft.com/office/drawing/2014/main" id="{ACD566FC-C1B5-5338-AC92-B9F2EDEFB2E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3530358"/>
      </p:ext>
    </p:extLst>
  </p:cSld>
  <p:clrMapOvr>
    <a:masterClrMapping/>
  </p:clrMapOvr>
</p:notes>
</file>

<file path=ppt/notesSlides/notesSlide5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5"/>
        <p:cNvGrpSpPr/>
        <p:nvPr/>
      </p:nvGrpSpPr>
      <p:grpSpPr>
        <a:xfrm>
          <a:off x="0" y="0"/>
          <a:ext cx="0" cy="0"/>
          <a:chOff x="0" y="0"/>
          <a:chExt cx="0" cy="0"/>
        </a:xfrm>
      </p:grpSpPr>
      <p:sp>
        <p:nvSpPr>
          <p:cNvPr id="4166" name="Google Shape;4166;g34843d0997a_0_6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7" name="Google Shape;4167;g34843d0997a_0_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0"/>
        <p:cNvGrpSpPr/>
        <p:nvPr/>
      </p:nvGrpSpPr>
      <p:grpSpPr>
        <a:xfrm>
          <a:off x="0" y="0"/>
          <a:ext cx="0" cy="0"/>
          <a:chOff x="0" y="0"/>
          <a:chExt cx="0" cy="0"/>
        </a:xfrm>
      </p:grpSpPr>
      <p:sp>
        <p:nvSpPr>
          <p:cNvPr id="4171" name="Google Shape;4171;g34843d0997a_0_6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2" name="Google Shape;4172;g34843d0997a_0_6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6"/>
        <p:cNvGrpSpPr/>
        <p:nvPr/>
      </p:nvGrpSpPr>
      <p:grpSpPr>
        <a:xfrm>
          <a:off x="0" y="0"/>
          <a:ext cx="0" cy="0"/>
          <a:chOff x="0" y="0"/>
          <a:chExt cx="0" cy="0"/>
        </a:xfrm>
      </p:grpSpPr>
      <p:sp>
        <p:nvSpPr>
          <p:cNvPr id="4177" name="Google Shape;4177;g34843d0997a_0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8" name="Google Shape;4178;g34843d0997a_0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8"/>
        <p:cNvGrpSpPr/>
        <p:nvPr/>
      </p:nvGrpSpPr>
      <p:grpSpPr>
        <a:xfrm>
          <a:off x="0" y="0"/>
          <a:ext cx="0" cy="0"/>
          <a:chOff x="0" y="0"/>
          <a:chExt cx="0" cy="0"/>
        </a:xfrm>
      </p:grpSpPr>
      <p:sp>
        <p:nvSpPr>
          <p:cNvPr id="4189" name="Google Shape;4189;g34843d0997a_0_6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0" name="Google Shape;4190;g34843d0997a_0_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3"/>
        <p:cNvGrpSpPr/>
        <p:nvPr/>
      </p:nvGrpSpPr>
      <p:grpSpPr>
        <a:xfrm>
          <a:off x="0" y="0"/>
          <a:ext cx="0" cy="0"/>
          <a:chOff x="0" y="0"/>
          <a:chExt cx="0" cy="0"/>
        </a:xfrm>
      </p:grpSpPr>
      <p:sp>
        <p:nvSpPr>
          <p:cNvPr id="4194" name="Google Shape;4194;g34843d0997a_0_6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5" name="Google Shape;4195;g34843d0997a_0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9"/>
        <p:cNvGrpSpPr/>
        <p:nvPr/>
      </p:nvGrpSpPr>
      <p:grpSpPr>
        <a:xfrm>
          <a:off x="0" y="0"/>
          <a:ext cx="0" cy="0"/>
          <a:chOff x="0" y="0"/>
          <a:chExt cx="0" cy="0"/>
        </a:xfrm>
      </p:grpSpPr>
      <p:sp>
        <p:nvSpPr>
          <p:cNvPr id="4200" name="Google Shape;4200;g34843d0997a_0_2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1" name="Google Shape;4201;g34843d0997a_0_2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1"/>
        <p:cNvGrpSpPr/>
        <p:nvPr/>
      </p:nvGrpSpPr>
      <p:grpSpPr>
        <a:xfrm>
          <a:off x="0" y="0"/>
          <a:ext cx="0" cy="0"/>
          <a:chOff x="0" y="0"/>
          <a:chExt cx="0" cy="0"/>
        </a:xfrm>
      </p:grpSpPr>
      <p:sp>
        <p:nvSpPr>
          <p:cNvPr id="4212" name="Google Shape;4212;g34843d0997a_0_7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3" name="Google Shape;4213;g34843d0997a_0_7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6"/>
        <p:cNvGrpSpPr/>
        <p:nvPr/>
      </p:nvGrpSpPr>
      <p:grpSpPr>
        <a:xfrm>
          <a:off x="0" y="0"/>
          <a:ext cx="0" cy="0"/>
          <a:chOff x="0" y="0"/>
          <a:chExt cx="0" cy="0"/>
        </a:xfrm>
      </p:grpSpPr>
      <p:sp>
        <p:nvSpPr>
          <p:cNvPr id="4217" name="Google Shape;4217;g34843d0997a_0_7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8" name="Google Shape;4218;g34843d0997a_0_7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2"/>
        <p:cNvGrpSpPr/>
        <p:nvPr/>
      </p:nvGrpSpPr>
      <p:grpSpPr>
        <a:xfrm>
          <a:off x="0" y="0"/>
          <a:ext cx="0" cy="0"/>
          <a:chOff x="0" y="0"/>
          <a:chExt cx="0" cy="0"/>
        </a:xfrm>
      </p:grpSpPr>
      <p:sp>
        <p:nvSpPr>
          <p:cNvPr id="4223" name="Google Shape;4223;g34843d0997a_0_27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4" name="Google Shape;4224;g34843d0997a_0_27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33e6ab34341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33e6ab34341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4"/>
        <p:cNvGrpSpPr/>
        <p:nvPr/>
      </p:nvGrpSpPr>
      <p:grpSpPr>
        <a:xfrm>
          <a:off x="0" y="0"/>
          <a:ext cx="0" cy="0"/>
          <a:chOff x="0" y="0"/>
          <a:chExt cx="0" cy="0"/>
        </a:xfrm>
      </p:grpSpPr>
      <p:sp>
        <p:nvSpPr>
          <p:cNvPr id="4235" name="Google Shape;4235;g34843d0997a_0_7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6" name="Google Shape;4236;g34843d0997a_0_7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9"/>
        <p:cNvGrpSpPr/>
        <p:nvPr/>
      </p:nvGrpSpPr>
      <p:grpSpPr>
        <a:xfrm>
          <a:off x="0" y="0"/>
          <a:ext cx="0" cy="0"/>
          <a:chOff x="0" y="0"/>
          <a:chExt cx="0" cy="0"/>
        </a:xfrm>
      </p:grpSpPr>
      <p:sp>
        <p:nvSpPr>
          <p:cNvPr id="4240" name="Google Shape;4240;g34843d0997a_0_7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1" name="Google Shape;4241;g34843d0997a_0_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5"/>
        <p:cNvGrpSpPr/>
        <p:nvPr/>
      </p:nvGrpSpPr>
      <p:grpSpPr>
        <a:xfrm>
          <a:off x="0" y="0"/>
          <a:ext cx="0" cy="0"/>
          <a:chOff x="0" y="0"/>
          <a:chExt cx="0" cy="0"/>
        </a:xfrm>
      </p:grpSpPr>
      <p:sp>
        <p:nvSpPr>
          <p:cNvPr id="4246" name="Google Shape;4246;g34843d0997a_0_27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7" name="Google Shape;4247;g34843d0997a_0_2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7"/>
        <p:cNvGrpSpPr/>
        <p:nvPr/>
      </p:nvGrpSpPr>
      <p:grpSpPr>
        <a:xfrm>
          <a:off x="0" y="0"/>
          <a:ext cx="0" cy="0"/>
          <a:chOff x="0" y="0"/>
          <a:chExt cx="0" cy="0"/>
        </a:xfrm>
      </p:grpSpPr>
      <p:sp>
        <p:nvSpPr>
          <p:cNvPr id="4258" name="Google Shape;4258;g34843d0997a_0_7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9" name="Google Shape;4259;g34843d0997a_0_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2"/>
        <p:cNvGrpSpPr/>
        <p:nvPr/>
      </p:nvGrpSpPr>
      <p:grpSpPr>
        <a:xfrm>
          <a:off x="0" y="0"/>
          <a:ext cx="0" cy="0"/>
          <a:chOff x="0" y="0"/>
          <a:chExt cx="0" cy="0"/>
        </a:xfrm>
      </p:grpSpPr>
      <p:sp>
        <p:nvSpPr>
          <p:cNvPr id="4263" name="Google Shape;4263;g34843d0997a_0_7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4" name="Google Shape;4264;g34843d0997a_0_7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8"/>
        <p:cNvGrpSpPr/>
        <p:nvPr/>
      </p:nvGrpSpPr>
      <p:grpSpPr>
        <a:xfrm>
          <a:off x="0" y="0"/>
          <a:ext cx="0" cy="0"/>
          <a:chOff x="0" y="0"/>
          <a:chExt cx="0" cy="0"/>
        </a:xfrm>
      </p:grpSpPr>
      <p:sp>
        <p:nvSpPr>
          <p:cNvPr id="4269" name="Google Shape;4269;g34843d0997a_0_2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0" name="Google Shape;4270;g34843d0997a_0_2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0"/>
        <p:cNvGrpSpPr/>
        <p:nvPr/>
      </p:nvGrpSpPr>
      <p:grpSpPr>
        <a:xfrm>
          <a:off x="0" y="0"/>
          <a:ext cx="0" cy="0"/>
          <a:chOff x="0" y="0"/>
          <a:chExt cx="0" cy="0"/>
        </a:xfrm>
      </p:grpSpPr>
      <p:sp>
        <p:nvSpPr>
          <p:cNvPr id="4281" name="Google Shape;4281;g34843d0997a_0_7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2" name="Google Shape;4282;g34843d0997a_0_7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5"/>
        <p:cNvGrpSpPr/>
        <p:nvPr/>
      </p:nvGrpSpPr>
      <p:grpSpPr>
        <a:xfrm>
          <a:off x="0" y="0"/>
          <a:ext cx="0" cy="0"/>
          <a:chOff x="0" y="0"/>
          <a:chExt cx="0" cy="0"/>
        </a:xfrm>
      </p:grpSpPr>
      <p:sp>
        <p:nvSpPr>
          <p:cNvPr id="4286" name="Google Shape;4286;g34843d0997a_0_7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7" name="Google Shape;4287;g34843d0997a_0_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1"/>
        <p:cNvGrpSpPr/>
        <p:nvPr/>
      </p:nvGrpSpPr>
      <p:grpSpPr>
        <a:xfrm>
          <a:off x="0" y="0"/>
          <a:ext cx="0" cy="0"/>
          <a:chOff x="0" y="0"/>
          <a:chExt cx="0" cy="0"/>
        </a:xfrm>
      </p:grpSpPr>
      <p:sp>
        <p:nvSpPr>
          <p:cNvPr id="4292" name="Google Shape;4292;g34843d0997a_0_27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3" name="Google Shape;4293;g34843d0997a_0_27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3"/>
        <p:cNvGrpSpPr/>
        <p:nvPr/>
      </p:nvGrpSpPr>
      <p:grpSpPr>
        <a:xfrm>
          <a:off x="0" y="0"/>
          <a:ext cx="0" cy="0"/>
          <a:chOff x="0" y="0"/>
          <a:chExt cx="0" cy="0"/>
        </a:xfrm>
      </p:grpSpPr>
      <p:sp>
        <p:nvSpPr>
          <p:cNvPr id="4304" name="Google Shape;4304;g34843d0997a_0_7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5" name="Google Shape;4305;g34843d0997a_0_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33e6ab34341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33e6ab34341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8"/>
        <p:cNvGrpSpPr/>
        <p:nvPr/>
      </p:nvGrpSpPr>
      <p:grpSpPr>
        <a:xfrm>
          <a:off x="0" y="0"/>
          <a:ext cx="0" cy="0"/>
          <a:chOff x="0" y="0"/>
          <a:chExt cx="0" cy="0"/>
        </a:xfrm>
      </p:grpSpPr>
      <p:sp>
        <p:nvSpPr>
          <p:cNvPr id="4309" name="Google Shape;4309;g34843d0997a_0_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0" name="Google Shape;4310;g34843d0997a_0_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4"/>
        <p:cNvGrpSpPr/>
        <p:nvPr/>
      </p:nvGrpSpPr>
      <p:grpSpPr>
        <a:xfrm>
          <a:off x="0" y="0"/>
          <a:ext cx="0" cy="0"/>
          <a:chOff x="0" y="0"/>
          <a:chExt cx="0" cy="0"/>
        </a:xfrm>
      </p:grpSpPr>
      <p:sp>
        <p:nvSpPr>
          <p:cNvPr id="4315" name="Google Shape;4315;g34843d0997a_0_27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6" name="Google Shape;4316;g34843d0997a_0_27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6"/>
        <p:cNvGrpSpPr/>
        <p:nvPr/>
      </p:nvGrpSpPr>
      <p:grpSpPr>
        <a:xfrm>
          <a:off x="0" y="0"/>
          <a:ext cx="0" cy="0"/>
          <a:chOff x="0" y="0"/>
          <a:chExt cx="0" cy="0"/>
        </a:xfrm>
      </p:grpSpPr>
      <p:sp>
        <p:nvSpPr>
          <p:cNvPr id="4327" name="Google Shape;4327;g34843d0997a_0_7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8" name="Google Shape;4328;g34843d0997a_0_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1"/>
        <p:cNvGrpSpPr/>
        <p:nvPr/>
      </p:nvGrpSpPr>
      <p:grpSpPr>
        <a:xfrm>
          <a:off x="0" y="0"/>
          <a:ext cx="0" cy="0"/>
          <a:chOff x="0" y="0"/>
          <a:chExt cx="0" cy="0"/>
        </a:xfrm>
      </p:grpSpPr>
      <p:sp>
        <p:nvSpPr>
          <p:cNvPr id="4332" name="Google Shape;4332;g34843d0997a_0_7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3" name="Google Shape;4333;g34843d0997a_0_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7"/>
        <p:cNvGrpSpPr/>
        <p:nvPr/>
      </p:nvGrpSpPr>
      <p:grpSpPr>
        <a:xfrm>
          <a:off x="0" y="0"/>
          <a:ext cx="0" cy="0"/>
          <a:chOff x="0" y="0"/>
          <a:chExt cx="0" cy="0"/>
        </a:xfrm>
      </p:grpSpPr>
      <p:sp>
        <p:nvSpPr>
          <p:cNvPr id="4338" name="Google Shape;4338;g34843d0997a_0_27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9" name="Google Shape;4339;g34843d0997a_0_2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0"/>
        <p:cNvGrpSpPr/>
        <p:nvPr/>
      </p:nvGrpSpPr>
      <p:grpSpPr>
        <a:xfrm>
          <a:off x="0" y="0"/>
          <a:ext cx="0" cy="0"/>
          <a:chOff x="0" y="0"/>
          <a:chExt cx="0" cy="0"/>
        </a:xfrm>
      </p:grpSpPr>
      <p:sp>
        <p:nvSpPr>
          <p:cNvPr id="4351" name="Google Shape;4351;g34843d0997a_0_7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2" name="Google Shape;4352;g34843d0997a_0_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5"/>
        <p:cNvGrpSpPr/>
        <p:nvPr/>
      </p:nvGrpSpPr>
      <p:grpSpPr>
        <a:xfrm>
          <a:off x="0" y="0"/>
          <a:ext cx="0" cy="0"/>
          <a:chOff x="0" y="0"/>
          <a:chExt cx="0" cy="0"/>
        </a:xfrm>
      </p:grpSpPr>
      <p:sp>
        <p:nvSpPr>
          <p:cNvPr id="4356" name="Google Shape;4356;g34843d0997a_0_7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7" name="Google Shape;4357;g34843d0997a_0_7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1"/>
        <p:cNvGrpSpPr/>
        <p:nvPr/>
      </p:nvGrpSpPr>
      <p:grpSpPr>
        <a:xfrm>
          <a:off x="0" y="0"/>
          <a:ext cx="0" cy="0"/>
          <a:chOff x="0" y="0"/>
          <a:chExt cx="0" cy="0"/>
        </a:xfrm>
      </p:grpSpPr>
      <p:sp>
        <p:nvSpPr>
          <p:cNvPr id="4362" name="Google Shape;4362;g34843d0997a_0_27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3" name="Google Shape;4363;g34843d0997a_0_27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3"/>
        <p:cNvGrpSpPr/>
        <p:nvPr/>
      </p:nvGrpSpPr>
      <p:grpSpPr>
        <a:xfrm>
          <a:off x="0" y="0"/>
          <a:ext cx="0" cy="0"/>
          <a:chOff x="0" y="0"/>
          <a:chExt cx="0" cy="0"/>
        </a:xfrm>
      </p:grpSpPr>
      <p:sp>
        <p:nvSpPr>
          <p:cNvPr id="4374" name="Google Shape;4374;g34843d0997a_0_7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5" name="Google Shape;4375;g34843d0997a_0_7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8"/>
        <p:cNvGrpSpPr/>
        <p:nvPr/>
      </p:nvGrpSpPr>
      <p:grpSpPr>
        <a:xfrm>
          <a:off x="0" y="0"/>
          <a:ext cx="0" cy="0"/>
          <a:chOff x="0" y="0"/>
          <a:chExt cx="0" cy="0"/>
        </a:xfrm>
      </p:grpSpPr>
      <p:sp>
        <p:nvSpPr>
          <p:cNvPr id="4379" name="Google Shape;4379;g34843d0997a_0_7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0" name="Google Shape;4380;g34843d0997a_0_7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34843d0997a_0_1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34843d0997a_0_1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4"/>
        <p:cNvGrpSpPr/>
        <p:nvPr/>
      </p:nvGrpSpPr>
      <p:grpSpPr>
        <a:xfrm>
          <a:off x="0" y="0"/>
          <a:ext cx="0" cy="0"/>
          <a:chOff x="0" y="0"/>
          <a:chExt cx="0" cy="0"/>
        </a:xfrm>
      </p:grpSpPr>
      <p:sp>
        <p:nvSpPr>
          <p:cNvPr id="4385" name="Google Shape;4385;g34843d0997a_0_27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6" name="Google Shape;4386;g34843d0997a_0_27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6"/>
        <p:cNvGrpSpPr/>
        <p:nvPr/>
      </p:nvGrpSpPr>
      <p:grpSpPr>
        <a:xfrm>
          <a:off x="0" y="0"/>
          <a:ext cx="0" cy="0"/>
          <a:chOff x="0" y="0"/>
          <a:chExt cx="0" cy="0"/>
        </a:xfrm>
      </p:grpSpPr>
      <p:sp>
        <p:nvSpPr>
          <p:cNvPr id="4397" name="Google Shape;4397;g34843d0997a_0_7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8" name="Google Shape;4398;g34843d0997a_0_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1"/>
        <p:cNvGrpSpPr/>
        <p:nvPr/>
      </p:nvGrpSpPr>
      <p:grpSpPr>
        <a:xfrm>
          <a:off x="0" y="0"/>
          <a:ext cx="0" cy="0"/>
          <a:chOff x="0" y="0"/>
          <a:chExt cx="0" cy="0"/>
        </a:xfrm>
      </p:grpSpPr>
      <p:sp>
        <p:nvSpPr>
          <p:cNvPr id="4402" name="Google Shape;4402;g34843d0997a_0_7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3" name="Google Shape;4403;g34843d0997a_0_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7"/>
        <p:cNvGrpSpPr/>
        <p:nvPr/>
      </p:nvGrpSpPr>
      <p:grpSpPr>
        <a:xfrm>
          <a:off x="0" y="0"/>
          <a:ext cx="0" cy="0"/>
          <a:chOff x="0" y="0"/>
          <a:chExt cx="0" cy="0"/>
        </a:xfrm>
      </p:grpSpPr>
      <p:sp>
        <p:nvSpPr>
          <p:cNvPr id="4408" name="Google Shape;4408;g34843d0997a_0_27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9" name="Google Shape;4409;g34843d0997a_0_27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7">
          <a:extLst>
            <a:ext uri="{FF2B5EF4-FFF2-40B4-BE49-F238E27FC236}">
              <a16:creationId xmlns:a16="http://schemas.microsoft.com/office/drawing/2014/main" id="{CEFC8C21-2191-14B2-59AE-6B6B2B23CB45}"/>
            </a:ext>
          </a:extLst>
        </p:cNvPr>
        <p:cNvGrpSpPr/>
        <p:nvPr/>
      </p:nvGrpSpPr>
      <p:grpSpPr>
        <a:xfrm>
          <a:off x="0" y="0"/>
          <a:ext cx="0" cy="0"/>
          <a:chOff x="0" y="0"/>
          <a:chExt cx="0" cy="0"/>
        </a:xfrm>
      </p:grpSpPr>
      <p:sp>
        <p:nvSpPr>
          <p:cNvPr id="4408" name="Google Shape;4408;g34843d0997a_0_2785:notes">
            <a:extLst>
              <a:ext uri="{FF2B5EF4-FFF2-40B4-BE49-F238E27FC236}">
                <a16:creationId xmlns:a16="http://schemas.microsoft.com/office/drawing/2014/main" id="{1C0A465F-D93D-1462-03CF-AB1243F274D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9" name="Google Shape;4409;g34843d0997a_0_2785:notes">
            <a:extLst>
              <a:ext uri="{FF2B5EF4-FFF2-40B4-BE49-F238E27FC236}">
                <a16:creationId xmlns:a16="http://schemas.microsoft.com/office/drawing/2014/main" id="{D06B8ECE-7901-560D-B510-F336F49E88F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8837381"/>
      </p:ext>
    </p:extLst>
  </p:cSld>
  <p:clrMapOvr>
    <a:masterClrMapping/>
  </p:clrMapOvr>
</p:notes>
</file>

<file path=ppt/notesSlides/notesSlide5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9"/>
        <p:cNvGrpSpPr/>
        <p:nvPr/>
      </p:nvGrpSpPr>
      <p:grpSpPr>
        <a:xfrm>
          <a:off x="0" y="0"/>
          <a:ext cx="0" cy="0"/>
          <a:chOff x="0" y="0"/>
          <a:chExt cx="0" cy="0"/>
        </a:xfrm>
      </p:grpSpPr>
      <p:sp>
        <p:nvSpPr>
          <p:cNvPr id="4420" name="Google Shape;4420;g34843d0997a_0_7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1" name="Google Shape;4421;g34843d0997a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4"/>
        <p:cNvGrpSpPr/>
        <p:nvPr/>
      </p:nvGrpSpPr>
      <p:grpSpPr>
        <a:xfrm>
          <a:off x="0" y="0"/>
          <a:ext cx="0" cy="0"/>
          <a:chOff x="0" y="0"/>
          <a:chExt cx="0" cy="0"/>
        </a:xfrm>
      </p:grpSpPr>
      <p:sp>
        <p:nvSpPr>
          <p:cNvPr id="4425" name="Google Shape;4425;g34843d0997a_0_7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6" name="Google Shape;4426;g34843d0997a_0_7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0"/>
        <p:cNvGrpSpPr/>
        <p:nvPr/>
      </p:nvGrpSpPr>
      <p:grpSpPr>
        <a:xfrm>
          <a:off x="0" y="0"/>
          <a:ext cx="0" cy="0"/>
          <a:chOff x="0" y="0"/>
          <a:chExt cx="0" cy="0"/>
        </a:xfrm>
      </p:grpSpPr>
      <p:sp>
        <p:nvSpPr>
          <p:cNvPr id="4431" name="Google Shape;4431;g34843d0997a_0_2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2" name="Google Shape;4432;g34843d0997a_0_2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2"/>
        <p:cNvGrpSpPr/>
        <p:nvPr/>
      </p:nvGrpSpPr>
      <p:grpSpPr>
        <a:xfrm>
          <a:off x="0" y="0"/>
          <a:ext cx="0" cy="0"/>
          <a:chOff x="0" y="0"/>
          <a:chExt cx="0" cy="0"/>
        </a:xfrm>
      </p:grpSpPr>
      <p:sp>
        <p:nvSpPr>
          <p:cNvPr id="4443" name="Google Shape;4443;g34843d0997a_0_7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4" name="Google Shape;4444;g34843d0997a_0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7"/>
        <p:cNvGrpSpPr/>
        <p:nvPr/>
      </p:nvGrpSpPr>
      <p:grpSpPr>
        <a:xfrm>
          <a:off x="0" y="0"/>
          <a:ext cx="0" cy="0"/>
          <a:chOff x="0" y="0"/>
          <a:chExt cx="0" cy="0"/>
        </a:xfrm>
      </p:grpSpPr>
      <p:sp>
        <p:nvSpPr>
          <p:cNvPr id="4448" name="Google Shape;4448;g34843d0997a_0_7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9" name="Google Shape;4449;g34843d0997a_0_7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40589e47b6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40589e47b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33e6ab34341_0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33e6ab34341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3"/>
        <p:cNvGrpSpPr/>
        <p:nvPr/>
      </p:nvGrpSpPr>
      <p:grpSpPr>
        <a:xfrm>
          <a:off x="0" y="0"/>
          <a:ext cx="0" cy="0"/>
          <a:chOff x="0" y="0"/>
          <a:chExt cx="0" cy="0"/>
        </a:xfrm>
      </p:grpSpPr>
      <p:sp>
        <p:nvSpPr>
          <p:cNvPr id="4454" name="Google Shape;4454;g34843d0997a_0_28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5" name="Google Shape;4455;g34843d0997a_0_2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5"/>
        <p:cNvGrpSpPr/>
        <p:nvPr/>
      </p:nvGrpSpPr>
      <p:grpSpPr>
        <a:xfrm>
          <a:off x="0" y="0"/>
          <a:ext cx="0" cy="0"/>
          <a:chOff x="0" y="0"/>
          <a:chExt cx="0" cy="0"/>
        </a:xfrm>
      </p:grpSpPr>
      <p:sp>
        <p:nvSpPr>
          <p:cNvPr id="4466" name="Google Shape;4466;g340589e47b6_0_7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7" name="Google Shape;4467;g340589e47b6_0_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0"/>
        <p:cNvGrpSpPr/>
        <p:nvPr/>
      </p:nvGrpSpPr>
      <p:grpSpPr>
        <a:xfrm>
          <a:off x="0" y="0"/>
          <a:ext cx="0" cy="0"/>
          <a:chOff x="0" y="0"/>
          <a:chExt cx="0" cy="0"/>
        </a:xfrm>
      </p:grpSpPr>
      <p:sp>
        <p:nvSpPr>
          <p:cNvPr id="4471" name="Google Shape;4471;g340589e47b6_0_7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2" name="Google Shape;4472;g340589e47b6_0_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6"/>
        <p:cNvGrpSpPr/>
        <p:nvPr/>
      </p:nvGrpSpPr>
      <p:grpSpPr>
        <a:xfrm>
          <a:off x="0" y="0"/>
          <a:ext cx="0" cy="0"/>
          <a:chOff x="0" y="0"/>
          <a:chExt cx="0" cy="0"/>
        </a:xfrm>
      </p:grpSpPr>
      <p:sp>
        <p:nvSpPr>
          <p:cNvPr id="4477" name="Google Shape;4477;g340589e47b6_0_7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8" name="Google Shape;4478;g340589e47b6_0_7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8"/>
        <p:cNvGrpSpPr/>
        <p:nvPr/>
      </p:nvGrpSpPr>
      <p:grpSpPr>
        <a:xfrm>
          <a:off x="0" y="0"/>
          <a:ext cx="0" cy="0"/>
          <a:chOff x="0" y="0"/>
          <a:chExt cx="0" cy="0"/>
        </a:xfrm>
      </p:grpSpPr>
      <p:sp>
        <p:nvSpPr>
          <p:cNvPr id="4489" name="Google Shape;4489;g34843d0997a_0_8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0" name="Google Shape;4490;g34843d0997a_0_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3"/>
        <p:cNvGrpSpPr/>
        <p:nvPr/>
      </p:nvGrpSpPr>
      <p:grpSpPr>
        <a:xfrm>
          <a:off x="0" y="0"/>
          <a:ext cx="0" cy="0"/>
          <a:chOff x="0" y="0"/>
          <a:chExt cx="0" cy="0"/>
        </a:xfrm>
      </p:grpSpPr>
      <p:sp>
        <p:nvSpPr>
          <p:cNvPr id="4494" name="Google Shape;4494;g34843d0997a_0_8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5" name="Google Shape;4495;g34843d0997a_0_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9"/>
        <p:cNvGrpSpPr/>
        <p:nvPr/>
      </p:nvGrpSpPr>
      <p:grpSpPr>
        <a:xfrm>
          <a:off x="0" y="0"/>
          <a:ext cx="0" cy="0"/>
          <a:chOff x="0" y="0"/>
          <a:chExt cx="0" cy="0"/>
        </a:xfrm>
      </p:grpSpPr>
      <p:sp>
        <p:nvSpPr>
          <p:cNvPr id="4500" name="Google Shape;4500;g34843d0997a_0_28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1" name="Google Shape;4501;g34843d0997a_0_28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9">
          <a:extLst>
            <a:ext uri="{FF2B5EF4-FFF2-40B4-BE49-F238E27FC236}">
              <a16:creationId xmlns:a16="http://schemas.microsoft.com/office/drawing/2014/main" id="{D51220D8-2CDE-3FB1-9DA4-1BE2C8D39C85}"/>
            </a:ext>
          </a:extLst>
        </p:cNvPr>
        <p:cNvGrpSpPr/>
        <p:nvPr/>
      </p:nvGrpSpPr>
      <p:grpSpPr>
        <a:xfrm>
          <a:off x="0" y="0"/>
          <a:ext cx="0" cy="0"/>
          <a:chOff x="0" y="0"/>
          <a:chExt cx="0" cy="0"/>
        </a:xfrm>
      </p:grpSpPr>
      <p:sp>
        <p:nvSpPr>
          <p:cNvPr id="4500" name="Google Shape;4500;g34843d0997a_0_2815:notes">
            <a:extLst>
              <a:ext uri="{FF2B5EF4-FFF2-40B4-BE49-F238E27FC236}">
                <a16:creationId xmlns:a16="http://schemas.microsoft.com/office/drawing/2014/main" id="{7A996586-7C06-B6D9-CB20-1176876B816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1" name="Google Shape;4501;g34843d0997a_0_2815:notes">
            <a:extLst>
              <a:ext uri="{FF2B5EF4-FFF2-40B4-BE49-F238E27FC236}">
                <a16:creationId xmlns:a16="http://schemas.microsoft.com/office/drawing/2014/main" id="{276D18C5-A437-91BA-F306-AC5EBAC7493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9654177"/>
      </p:ext>
    </p:extLst>
  </p:cSld>
  <p:clrMapOvr>
    <a:masterClrMapping/>
  </p:clrMapOvr>
</p:notes>
</file>

<file path=ppt/notesSlides/notesSlide6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1"/>
        <p:cNvGrpSpPr/>
        <p:nvPr/>
      </p:nvGrpSpPr>
      <p:grpSpPr>
        <a:xfrm>
          <a:off x="0" y="0"/>
          <a:ext cx="0" cy="0"/>
          <a:chOff x="0" y="0"/>
          <a:chExt cx="0" cy="0"/>
        </a:xfrm>
      </p:grpSpPr>
      <p:sp>
        <p:nvSpPr>
          <p:cNvPr id="4512" name="Google Shape;4512;g34843d0997a_0_8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3" name="Google Shape;4513;g34843d0997a_0_8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6"/>
        <p:cNvGrpSpPr/>
        <p:nvPr/>
      </p:nvGrpSpPr>
      <p:grpSpPr>
        <a:xfrm>
          <a:off x="0" y="0"/>
          <a:ext cx="0" cy="0"/>
          <a:chOff x="0" y="0"/>
          <a:chExt cx="0" cy="0"/>
        </a:xfrm>
      </p:grpSpPr>
      <p:sp>
        <p:nvSpPr>
          <p:cNvPr id="4517" name="Google Shape;4517;g34843d0997a_0_8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8" name="Google Shape;4518;g34843d0997a_0_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33e6ab34341_0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33e6ab34341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2"/>
        <p:cNvGrpSpPr/>
        <p:nvPr/>
      </p:nvGrpSpPr>
      <p:grpSpPr>
        <a:xfrm>
          <a:off x="0" y="0"/>
          <a:ext cx="0" cy="0"/>
          <a:chOff x="0" y="0"/>
          <a:chExt cx="0" cy="0"/>
        </a:xfrm>
      </p:grpSpPr>
      <p:sp>
        <p:nvSpPr>
          <p:cNvPr id="4523" name="Google Shape;4523;g34843d0997a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4" name="Google Shape;4524;g34843d0997a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4"/>
        <p:cNvGrpSpPr/>
        <p:nvPr/>
      </p:nvGrpSpPr>
      <p:grpSpPr>
        <a:xfrm>
          <a:off x="0" y="0"/>
          <a:ext cx="0" cy="0"/>
          <a:chOff x="0" y="0"/>
          <a:chExt cx="0" cy="0"/>
        </a:xfrm>
      </p:grpSpPr>
      <p:sp>
        <p:nvSpPr>
          <p:cNvPr id="4535" name="Google Shape;4535;g34843d0997a_0_8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6" name="Google Shape;4536;g34843d0997a_0_8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9"/>
        <p:cNvGrpSpPr/>
        <p:nvPr/>
      </p:nvGrpSpPr>
      <p:grpSpPr>
        <a:xfrm>
          <a:off x="0" y="0"/>
          <a:ext cx="0" cy="0"/>
          <a:chOff x="0" y="0"/>
          <a:chExt cx="0" cy="0"/>
        </a:xfrm>
      </p:grpSpPr>
      <p:sp>
        <p:nvSpPr>
          <p:cNvPr id="4540" name="Google Shape;4540;g34843d0997a_0_8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1" name="Google Shape;4541;g34843d0997a_0_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5"/>
        <p:cNvGrpSpPr/>
        <p:nvPr/>
      </p:nvGrpSpPr>
      <p:grpSpPr>
        <a:xfrm>
          <a:off x="0" y="0"/>
          <a:ext cx="0" cy="0"/>
          <a:chOff x="0" y="0"/>
          <a:chExt cx="0" cy="0"/>
        </a:xfrm>
      </p:grpSpPr>
      <p:sp>
        <p:nvSpPr>
          <p:cNvPr id="4546" name="Google Shape;4546;g34843d0997a_0_28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7" name="Google Shape;4547;g34843d0997a_0_28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7"/>
        <p:cNvGrpSpPr/>
        <p:nvPr/>
      </p:nvGrpSpPr>
      <p:grpSpPr>
        <a:xfrm>
          <a:off x="0" y="0"/>
          <a:ext cx="0" cy="0"/>
          <a:chOff x="0" y="0"/>
          <a:chExt cx="0" cy="0"/>
        </a:xfrm>
      </p:grpSpPr>
      <p:sp>
        <p:nvSpPr>
          <p:cNvPr id="4558" name="Google Shape;4558;g34843d0997a_0_8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9" name="Google Shape;4559;g34843d0997a_0_8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2"/>
        <p:cNvGrpSpPr/>
        <p:nvPr/>
      </p:nvGrpSpPr>
      <p:grpSpPr>
        <a:xfrm>
          <a:off x="0" y="0"/>
          <a:ext cx="0" cy="0"/>
          <a:chOff x="0" y="0"/>
          <a:chExt cx="0" cy="0"/>
        </a:xfrm>
      </p:grpSpPr>
      <p:sp>
        <p:nvSpPr>
          <p:cNvPr id="4563" name="Google Shape;4563;g34843d0997a_0_8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4" name="Google Shape;4564;g34843d0997a_0_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8"/>
        <p:cNvGrpSpPr/>
        <p:nvPr/>
      </p:nvGrpSpPr>
      <p:grpSpPr>
        <a:xfrm>
          <a:off x="0" y="0"/>
          <a:ext cx="0" cy="0"/>
          <a:chOff x="0" y="0"/>
          <a:chExt cx="0" cy="0"/>
        </a:xfrm>
      </p:grpSpPr>
      <p:sp>
        <p:nvSpPr>
          <p:cNvPr id="4569" name="Google Shape;4569;g34843d0997a_0_2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0" name="Google Shape;4570;g34843d0997a_0_2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0"/>
        <p:cNvGrpSpPr/>
        <p:nvPr/>
      </p:nvGrpSpPr>
      <p:grpSpPr>
        <a:xfrm>
          <a:off x="0" y="0"/>
          <a:ext cx="0" cy="0"/>
          <a:chOff x="0" y="0"/>
          <a:chExt cx="0" cy="0"/>
        </a:xfrm>
      </p:grpSpPr>
      <p:sp>
        <p:nvSpPr>
          <p:cNvPr id="4581" name="Google Shape;4581;g34843d0997a_0_8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2" name="Google Shape;4582;g34843d0997a_0_8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5"/>
        <p:cNvGrpSpPr/>
        <p:nvPr/>
      </p:nvGrpSpPr>
      <p:grpSpPr>
        <a:xfrm>
          <a:off x="0" y="0"/>
          <a:ext cx="0" cy="0"/>
          <a:chOff x="0" y="0"/>
          <a:chExt cx="0" cy="0"/>
        </a:xfrm>
      </p:grpSpPr>
      <p:sp>
        <p:nvSpPr>
          <p:cNvPr id="4586" name="Google Shape;4586;g34843d0997a_0_8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7" name="Google Shape;4587;g34843d0997a_0_8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1"/>
        <p:cNvGrpSpPr/>
        <p:nvPr/>
      </p:nvGrpSpPr>
      <p:grpSpPr>
        <a:xfrm>
          <a:off x="0" y="0"/>
          <a:ext cx="0" cy="0"/>
          <a:chOff x="0" y="0"/>
          <a:chExt cx="0" cy="0"/>
        </a:xfrm>
      </p:grpSpPr>
      <p:sp>
        <p:nvSpPr>
          <p:cNvPr id="4592" name="Google Shape;4592;g34843d0997a_0_2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3" name="Google Shape;4593;g34843d0997a_0_2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34843d0997a_0_1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34843d0997a_0_1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3"/>
        <p:cNvGrpSpPr/>
        <p:nvPr/>
      </p:nvGrpSpPr>
      <p:grpSpPr>
        <a:xfrm>
          <a:off x="0" y="0"/>
          <a:ext cx="0" cy="0"/>
          <a:chOff x="0" y="0"/>
          <a:chExt cx="0" cy="0"/>
        </a:xfrm>
      </p:grpSpPr>
      <p:sp>
        <p:nvSpPr>
          <p:cNvPr id="4604" name="Google Shape;4604;g34843d0997a_0_8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5" name="Google Shape;4605;g34843d0997a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8"/>
        <p:cNvGrpSpPr/>
        <p:nvPr/>
      </p:nvGrpSpPr>
      <p:grpSpPr>
        <a:xfrm>
          <a:off x="0" y="0"/>
          <a:ext cx="0" cy="0"/>
          <a:chOff x="0" y="0"/>
          <a:chExt cx="0" cy="0"/>
        </a:xfrm>
      </p:grpSpPr>
      <p:sp>
        <p:nvSpPr>
          <p:cNvPr id="4609" name="Google Shape;4609;g34843d0997a_0_8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0" name="Google Shape;4610;g34843d0997a_0_8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4"/>
        <p:cNvGrpSpPr/>
        <p:nvPr/>
      </p:nvGrpSpPr>
      <p:grpSpPr>
        <a:xfrm>
          <a:off x="0" y="0"/>
          <a:ext cx="0" cy="0"/>
          <a:chOff x="0" y="0"/>
          <a:chExt cx="0" cy="0"/>
        </a:xfrm>
      </p:grpSpPr>
      <p:sp>
        <p:nvSpPr>
          <p:cNvPr id="4615" name="Google Shape;4615;g34843d0997a_0_28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6" name="Google Shape;4616;g34843d0997a_0_28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4">
          <a:extLst>
            <a:ext uri="{FF2B5EF4-FFF2-40B4-BE49-F238E27FC236}">
              <a16:creationId xmlns:a16="http://schemas.microsoft.com/office/drawing/2014/main" id="{D86B2F84-A07C-ED04-0BB5-D153B05A89EC}"/>
            </a:ext>
          </a:extLst>
        </p:cNvPr>
        <p:cNvGrpSpPr/>
        <p:nvPr/>
      </p:nvGrpSpPr>
      <p:grpSpPr>
        <a:xfrm>
          <a:off x="0" y="0"/>
          <a:ext cx="0" cy="0"/>
          <a:chOff x="0" y="0"/>
          <a:chExt cx="0" cy="0"/>
        </a:xfrm>
      </p:grpSpPr>
      <p:sp>
        <p:nvSpPr>
          <p:cNvPr id="4615" name="Google Shape;4615;g34843d0997a_0_2865:notes">
            <a:extLst>
              <a:ext uri="{FF2B5EF4-FFF2-40B4-BE49-F238E27FC236}">
                <a16:creationId xmlns:a16="http://schemas.microsoft.com/office/drawing/2014/main" id="{8349AC1F-2D88-6548-0C6F-420A950436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6" name="Google Shape;4616;g34843d0997a_0_2865:notes">
            <a:extLst>
              <a:ext uri="{FF2B5EF4-FFF2-40B4-BE49-F238E27FC236}">
                <a16:creationId xmlns:a16="http://schemas.microsoft.com/office/drawing/2014/main" id="{B23B1579-B691-051A-3977-D2ECFE78745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0480165"/>
      </p:ext>
    </p:extLst>
  </p:cSld>
  <p:clrMapOvr>
    <a:masterClrMapping/>
  </p:clrMapOvr>
</p:notes>
</file>

<file path=ppt/notesSlides/notesSlide6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6"/>
        <p:cNvGrpSpPr/>
        <p:nvPr/>
      </p:nvGrpSpPr>
      <p:grpSpPr>
        <a:xfrm>
          <a:off x="0" y="0"/>
          <a:ext cx="0" cy="0"/>
          <a:chOff x="0" y="0"/>
          <a:chExt cx="0" cy="0"/>
        </a:xfrm>
      </p:grpSpPr>
      <p:sp>
        <p:nvSpPr>
          <p:cNvPr id="4627" name="Google Shape;4627;g34843d0997a_0_8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8" name="Google Shape;4628;g34843d0997a_0_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1"/>
        <p:cNvGrpSpPr/>
        <p:nvPr/>
      </p:nvGrpSpPr>
      <p:grpSpPr>
        <a:xfrm>
          <a:off x="0" y="0"/>
          <a:ext cx="0" cy="0"/>
          <a:chOff x="0" y="0"/>
          <a:chExt cx="0" cy="0"/>
        </a:xfrm>
      </p:grpSpPr>
      <p:sp>
        <p:nvSpPr>
          <p:cNvPr id="4632" name="Google Shape;4632;g34843d0997a_0_8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3" name="Google Shape;4633;g34843d0997a_0_8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7"/>
        <p:cNvGrpSpPr/>
        <p:nvPr/>
      </p:nvGrpSpPr>
      <p:grpSpPr>
        <a:xfrm>
          <a:off x="0" y="0"/>
          <a:ext cx="0" cy="0"/>
          <a:chOff x="0" y="0"/>
          <a:chExt cx="0" cy="0"/>
        </a:xfrm>
      </p:grpSpPr>
      <p:sp>
        <p:nvSpPr>
          <p:cNvPr id="4638" name="Google Shape;4638;g34843d0997a_0_28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9" name="Google Shape;4639;g34843d0997a_0_28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9"/>
        <p:cNvGrpSpPr/>
        <p:nvPr/>
      </p:nvGrpSpPr>
      <p:grpSpPr>
        <a:xfrm>
          <a:off x="0" y="0"/>
          <a:ext cx="0" cy="0"/>
          <a:chOff x="0" y="0"/>
          <a:chExt cx="0" cy="0"/>
        </a:xfrm>
      </p:grpSpPr>
      <p:sp>
        <p:nvSpPr>
          <p:cNvPr id="4650" name="Google Shape;4650;g34843d0997a_0_8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1" name="Google Shape;4651;g34843d0997a_0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4"/>
        <p:cNvGrpSpPr/>
        <p:nvPr/>
      </p:nvGrpSpPr>
      <p:grpSpPr>
        <a:xfrm>
          <a:off x="0" y="0"/>
          <a:ext cx="0" cy="0"/>
          <a:chOff x="0" y="0"/>
          <a:chExt cx="0" cy="0"/>
        </a:xfrm>
      </p:grpSpPr>
      <p:sp>
        <p:nvSpPr>
          <p:cNvPr id="4655" name="Google Shape;4655;g34843d0997a_0_8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6" name="Google Shape;4656;g34843d0997a_0_8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0"/>
        <p:cNvGrpSpPr/>
        <p:nvPr/>
      </p:nvGrpSpPr>
      <p:grpSpPr>
        <a:xfrm>
          <a:off x="0" y="0"/>
          <a:ext cx="0" cy="0"/>
          <a:chOff x="0" y="0"/>
          <a:chExt cx="0" cy="0"/>
        </a:xfrm>
      </p:grpSpPr>
      <p:sp>
        <p:nvSpPr>
          <p:cNvPr id="4661" name="Google Shape;4661;g34843d0997a_0_28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2" name="Google Shape;4662;g34843d0997a_0_28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340589e47b6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340589e47b6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2"/>
        <p:cNvGrpSpPr/>
        <p:nvPr/>
      </p:nvGrpSpPr>
      <p:grpSpPr>
        <a:xfrm>
          <a:off x="0" y="0"/>
          <a:ext cx="0" cy="0"/>
          <a:chOff x="0" y="0"/>
          <a:chExt cx="0" cy="0"/>
        </a:xfrm>
      </p:grpSpPr>
      <p:sp>
        <p:nvSpPr>
          <p:cNvPr id="4673" name="Google Shape;4673;g34843d0997a_0_8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4" name="Google Shape;4674;g34843d0997a_0_8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7"/>
        <p:cNvGrpSpPr/>
        <p:nvPr/>
      </p:nvGrpSpPr>
      <p:grpSpPr>
        <a:xfrm>
          <a:off x="0" y="0"/>
          <a:ext cx="0" cy="0"/>
          <a:chOff x="0" y="0"/>
          <a:chExt cx="0" cy="0"/>
        </a:xfrm>
      </p:grpSpPr>
      <p:sp>
        <p:nvSpPr>
          <p:cNvPr id="4678" name="Google Shape;4678;g34843d0997a_0_8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9" name="Google Shape;4679;g34843d0997a_0_8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3"/>
        <p:cNvGrpSpPr/>
        <p:nvPr/>
      </p:nvGrpSpPr>
      <p:grpSpPr>
        <a:xfrm>
          <a:off x="0" y="0"/>
          <a:ext cx="0" cy="0"/>
          <a:chOff x="0" y="0"/>
          <a:chExt cx="0" cy="0"/>
        </a:xfrm>
      </p:grpSpPr>
      <p:sp>
        <p:nvSpPr>
          <p:cNvPr id="4684" name="Google Shape;4684;g34843d0997a_0_2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5" name="Google Shape;4685;g34843d0997a_0_2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5"/>
        <p:cNvGrpSpPr/>
        <p:nvPr/>
      </p:nvGrpSpPr>
      <p:grpSpPr>
        <a:xfrm>
          <a:off x="0" y="0"/>
          <a:ext cx="0" cy="0"/>
          <a:chOff x="0" y="0"/>
          <a:chExt cx="0" cy="0"/>
        </a:xfrm>
      </p:grpSpPr>
      <p:sp>
        <p:nvSpPr>
          <p:cNvPr id="4696" name="Google Shape;4696;g34843d0997a_0_8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7" name="Google Shape;4697;g34843d0997a_0_8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0"/>
        <p:cNvGrpSpPr/>
        <p:nvPr/>
      </p:nvGrpSpPr>
      <p:grpSpPr>
        <a:xfrm>
          <a:off x="0" y="0"/>
          <a:ext cx="0" cy="0"/>
          <a:chOff x="0" y="0"/>
          <a:chExt cx="0" cy="0"/>
        </a:xfrm>
      </p:grpSpPr>
      <p:sp>
        <p:nvSpPr>
          <p:cNvPr id="4701" name="Google Shape;4701;g34843d0997a_0_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2" name="Google Shape;4702;g34843d0997a_0_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6"/>
        <p:cNvGrpSpPr/>
        <p:nvPr/>
      </p:nvGrpSpPr>
      <p:grpSpPr>
        <a:xfrm>
          <a:off x="0" y="0"/>
          <a:ext cx="0" cy="0"/>
          <a:chOff x="0" y="0"/>
          <a:chExt cx="0" cy="0"/>
        </a:xfrm>
      </p:grpSpPr>
      <p:sp>
        <p:nvSpPr>
          <p:cNvPr id="4707" name="Google Shape;4707;g34843d0997a_0_29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8" name="Google Shape;4708;g34843d0997a_0_29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8"/>
        <p:cNvGrpSpPr/>
        <p:nvPr/>
      </p:nvGrpSpPr>
      <p:grpSpPr>
        <a:xfrm>
          <a:off x="0" y="0"/>
          <a:ext cx="0" cy="0"/>
          <a:chOff x="0" y="0"/>
          <a:chExt cx="0" cy="0"/>
        </a:xfrm>
      </p:grpSpPr>
      <p:sp>
        <p:nvSpPr>
          <p:cNvPr id="4719" name="Google Shape;4719;g340589e47b6_0_7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0" name="Google Shape;4720;g340589e47b6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3"/>
        <p:cNvGrpSpPr/>
        <p:nvPr/>
      </p:nvGrpSpPr>
      <p:grpSpPr>
        <a:xfrm>
          <a:off x="0" y="0"/>
          <a:ext cx="0" cy="0"/>
          <a:chOff x="0" y="0"/>
          <a:chExt cx="0" cy="0"/>
        </a:xfrm>
      </p:grpSpPr>
      <p:sp>
        <p:nvSpPr>
          <p:cNvPr id="4724" name="Google Shape;4724;g340589e47b6_0_7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5" name="Google Shape;4725;g340589e47b6_0_7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9"/>
        <p:cNvGrpSpPr/>
        <p:nvPr/>
      </p:nvGrpSpPr>
      <p:grpSpPr>
        <a:xfrm>
          <a:off x="0" y="0"/>
          <a:ext cx="0" cy="0"/>
          <a:chOff x="0" y="0"/>
          <a:chExt cx="0" cy="0"/>
        </a:xfrm>
      </p:grpSpPr>
      <p:sp>
        <p:nvSpPr>
          <p:cNvPr id="4730" name="Google Shape;4730;g340589e47b6_0_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1" name="Google Shape;4731;g340589e47b6_0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1"/>
        <p:cNvGrpSpPr/>
        <p:nvPr/>
      </p:nvGrpSpPr>
      <p:grpSpPr>
        <a:xfrm>
          <a:off x="0" y="0"/>
          <a:ext cx="0" cy="0"/>
          <a:chOff x="0" y="0"/>
          <a:chExt cx="0" cy="0"/>
        </a:xfrm>
      </p:grpSpPr>
      <p:sp>
        <p:nvSpPr>
          <p:cNvPr id="4742" name="Google Shape;4742;g34843d0997a_0_8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3" name="Google Shape;4743;g34843d0997a_0_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340589e47b6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340589e47b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6"/>
        <p:cNvGrpSpPr/>
        <p:nvPr/>
      </p:nvGrpSpPr>
      <p:grpSpPr>
        <a:xfrm>
          <a:off x="0" y="0"/>
          <a:ext cx="0" cy="0"/>
          <a:chOff x="0" y="0"/>
          <a:chExt cx="0" cy="0"/>
        </a:xfrm>
      </p:grpSpPr>
      <p:sp>
        <p:nvSpPr>
          <p:cNvPr id="4747" name="Google Shape;4747;g34843d0997a_0_8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8" name="Google Shape;4748;g34843d0997a_0_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2"/>
        <p:cNvGrpSpPr/>
        <p:nvPr/>
      </p:nvGrpSpPr>
      <p:grpSpPr>
        <a:xfrm>
          <a:off x="0" y="0"/>
          <a:ext cx="0" cy="0"/>
          <a:chOff x="0" y="0"/>
          <a:chExt cx="0" cy="0"/>
        </a:xfrm>
      </p:grpSpPr>
      <p:sp>
        <p:nvSpPr>
          <p:cNvPr id="4753" name="Google Shape;4753;g34843d0997a_0_29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4" name="Google Shape;4754;g34843d0997a_0_2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4"/>
        <p:cNvGrpSpPr/>
        <p:nvPr/>
      </p:nvGrpSpPr>
      <p:grpSpPr>
        <a:xfrm>
          <a:off x="0" y="0"/>
          <a:ext cx="0" cy="0"/>
          <a:chOff x="0" y="0"/>
          <a:chExt cx="0" cy="0"/>
        </a:xfrm>
      </p:grpSpPr>
      <p:sp>
        <p:nvSpPr>
          <p:cNvPr id="4765" name="Google Shape;4765;g34843d0997a_0_9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6" name="Google Shape;4766;g34843d0997a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9"/>
        <p:cNvGrpSpPr/>
        <p:nvPr/>
      </p:nvGrpSpPr>
      <p:grpSpPr>
        <a:xfrm>
          <a:off x="0" y="0"/>
          <a:ext cx="0" cy="0"/>
          <a:chOff x="0" y="0"/>
          <a:chExt cx="0" cy="0"/>
        </a:xfrm>
      </p:grpSpPr>
      <p:sp>
        <p:nvSpPr>
          <p:cNvPr id="4770" name="Google Shape;4770;g34843d0997a_0_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1" name="Google Shape;4771;g34843d0997a_0_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5"/>
        <p:cNvGrpSpPr/>
        <p:nvPr/>
      </p:nvGrpSpPr>
      <p:grpSpPr>
        <a:xfrm>
          <a:off x="0" y="0"/>
          <a:ext cx="0" cy="0"/>
          <a:chOff x="0" y="0"/>
          <a:chExt cx="0" cy="0"/>
        </a:xfrm>
      </p:grpSpPr>
      <p:sp>
        <p:nvSpPr>
          <p:cNvPr id="4776" name="Google Shape;4776;g34843d0997a_0_29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7" name="Google Shape;4777;g34843d0997a_0_29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9">
          <a:extLst>
            <a:ext uri="{FF2B5EF4-FFF2-40B4-BE49-F238E27FC236}">
              <a16:creationId xmlns:a16="http://schemas.microsoft.com/office/drawing/2014/main" id="{9FA409C0-23E3-C33F-1F56-C53897DF0A81}"/>
            </a:ext>
          </a:extLst>
        </p:cNvPr>
        <p:cNvGrpSpPr/>
        <p:nvPr/>
      </p:nvGrpSpPr>
      <p:grpSpPr>
        <a:xfrm>
          <a:off x="0" y="0"/>
          <a:ext cx="0" cy="0"/>
          <a:chOff x="0" y="0"/>
          <a:chExt cx="0" cy="0"/>
        </a:xfrm>
      </p:grpSpPr>
      <p:sp>
        <p:nvSpPr>
          <p:cNvPr id="4770" name="Google Shape;4770;g34843d0997a_0_904:notes">
            <a:extLst>
              <a:ext uri="{FF2B5EF4-FFF2-40B4-BE49-F238E27FC236}">
                <a16:creationId xmlns:a16="http://schemas.microsoft.com/office/drawing/2014/main" id="{3DB022C6-5F86-01A4-7A2C-3BF0E491A46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1" name="Google Shape;4771;g34843d0997a_0_904:notes">
            <a:extLst>
              <a:ext uri="{FF2B5EF4-FFF2-40B4-BE49-F238E27FC236}">
                <a16:creationId xmlns:a16="http://schemas.microsoft.com/office/drawing/2014/main" id="{B7320386-9BB6-5481-7C05-F4C79E4DD9B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5946237"/>
      </p:ext>
    </p:extLst>
  </p:cSld>
  <p:clrMapOvr>
    <a:masterClrMapping/>
  </p:clrMapOvr>
</p:notes>
</file>

<file path=ppt/notesSlides/notesSlide6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8"/>
        <p:cNvGrpSpPr/>
        <p:nvPr/>
      </p:nvGrpSpPr>
      <p:grpSpPr>
        <a:xfrm>
          <a:off x="0" y="0"/>
          <a:ext cx="0" cy="0"/>
          <a:chOff x="0" y="0"/>
          <a:chExt cx="0" cy="0"/>
        </a:xfrm>
      </p:grpSpPr>
      <p:sp>
        <p:nvSpPr>
          <p:cNvPr id="4789" name="Google Shape;4789;g34843d0997a_0_9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0" name="Google Shape;4790;g34843d0997a_0_9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3"/>
        <p:cNvGrpSpPr/>
        <p:nvPr/>
      </p:nvGrpSpPr>
      <p:grpSpPr>
        <a:xfrm>
          <a:off x="0" y="0"/>
          <a:ext cx="0" cy="0"/>
          <a:chOff x="0" y="0"/>
          <a:chExt cx="0" cy="0"/>
        </a:xfrm>
      </p:grpSpPr>
      <p:sp>
        <p:nvSpPr>
          <p:cNvPr id="4794" name="Google Shape;4794;g34843d0997a_0_9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5" name="Google Shape;4795;g34843d0997a_0_9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9"/>
        <p:cNvGrpSpPr/>
        <p:nvPr/>
      </p:nvGrpSpPr>
      <p:grpSpPr>
        <a:xfrm>
          <a:off x="0" y="0"/>
          <a:ext cx="0" cy="0"/>
          <a:chOff x="0" y="0"/>
          <a:chExt cx="0" cy="0"/>
        </a:xfrm>
      </p:grpSpPr>
      <p:sp>
        <p:nvSpPr>
          <p:cNvPr id="4800" name="Google Shape;4800;g34843d0997a_0_29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1" name="Google Shape;4801;g34843d0997a_0_29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9">
          <a:extLst>
            <a:ext uri="{FF2B5EF4-FFF2-40B4-BE49-F238E27FC236}">
              <a16:creationId xmlns:a16="http://schemas.microsoft.com/office/drawing/2014/main" id="{EB208FA5-2431-4D07-775B-ED1238B97D89}"/>
            </a:ext>
          </a:extLst>
        </p:cNvPr>
        <p:cNvGrpSpPr/>
        <p:nvPr/>
      </p:nvGrpSpPr>
      <p:grpSpPr>
        <a:xfrm>
          <a:off x="0" y="0"/>
          <a:ext cx="0" cy="0"/>
          <a:chOff x="0" y="0"/>
          <a:chExt cx="0" cy="0"/>
        </a:xfrm>
      </p:grpSpPr>
      <p:sp>
        <p:nvSpPr>
          <p:cNvPr id="4800" name="Google Shape;4800;g34843d0997a_0_2935:notes">
            <a:extLst>
              <a:ext uri="{FF2B5EF4-FFF2-40B4-BE49-F238E27FC236}">
                <a16:creationId xmlns:a16="http://schemas.microsoft.com/office/drawing/2014/main" id="{6645AA40-AAB2-8306-C07A-B4E02C689D0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1" name="Google Shape;4801;g34843d0997a_0_2935:notes">
            <a:extLst>
              <a:ext uri="{FF2B5EF4-FFF2-40B4-BE49-F238E27FC236}">
                <a16:creationId xmlns:a16="http://schemas.microsoft.com/office/drawing/2014/main" id="{D2F76C99-2EC5-45D5-8D89-08993B556A2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22111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340589e47b6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340589e47b6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1"/>
        <p:cNvGrpSpPr/>
        <p:nvPr/>
      </p:nvGrpSpPr>
      <p:grpSpPr>
        <a:xfrm>
          <a:off x="0" y="0"/>
          <a:ext cx="0" cy="0"/>
          <a:chOff x="0" y="0"/>
          <a:chExt cx="0" cy="0"/>
        </a:xfrm>
      </p:grpSpPr>
      <p:sp>
        <p:nvSpPr>
          <p:cNvPr id="4812" name="Google Shape;4812;g34843d0997a_0_9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3" name="Google Shape;4813;g34843d0997a_0_9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6"/>
        <p:cNvGrpSpPr/>
        <p:nvPr/>
      </p:nvGrpSpPr>
      <p:grpSpPr>
        <a:xfrm>
          <a:off x="0" y="0"/>
          <a:ext cx="0" cy="0"/>
          <a:chOff x="0" y="0"/>
          <a:chExt cx="0" cy="0"/>
        </a:xfrm>
      </p:grpSpPr>
      <p:sp>
        <p:nvSpPr>
          <p:cNvPr id="4817" name="Google Shape;4817;g34843d0997a_0_9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8" name="Google Shape;4818;g34843d0997a_0_9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2"/>
        <p:cNvGrpSpPr/>
        <p:nvPr/>
      </p:nvGrpSpPr>
      <p:grpSpPr>
        <a:xfrm>
          <a:off x="0" y="0"/>
          <a:ext cx="0" cy="0"/>
          <a:chOff x="0" y="0"/>
          <a:chExt cx="0" cy="0"/>
        </a:xfrm>
      </p:grpSpPr>
      <p:sp>
        <p:nvSpPr>
          <p:cNvPr id="4823" name="Google Shape;4823;g34843d0997a_0_29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4" name="Google Shape;4824;g34843d0997a_0_29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2">
          <a:extLst>
            <a:ext uri="{FF2B5EF4-FFF2-40B4-BE49-F238E27FC236}">
              <a16:creationId xmlns:a16="http://schemas.microsoft.com/office/drawing/2014/main" id="{F2A207CB-3C56-57F1-7386-4848D7A97A60}"/>
            </a:ext>
          </a:extLst>
        </p:cNvPr>
        <p:cNvGrpSpPr/>
        <p:nvPr/>
      </p:nvGrpSpPr>
      <p:grpSpPr>
        <a:xfrm>
          <a:off x="0" y="0"/>
          <a:ext cx="0" cy="0"/>
          <a:chOff x="0" y="0"/>
          <a:chExt cx="0" cy="0"/>
        </a:xfrm>
      </p:grpSpPr>
      <p:sp>
        <p:nvSpPr>
          <p:cNvPr id="4823" name="Google Shape;4823;g34843d0997a_0_2945:notes">
            <a:extLst>
              <a:ext uri="{FF2B5EF4-FFF2-40B4-BE49-F238E27FC236}">
                <a16:creationId xmlns:a16="http://schemas.microsoft.com/office/drawing/2014/main" id="{4BD31AB5-9DB4-D75E-A97B-697E29E0FE8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4" name="Google Shape;4824;g34843d0997a_0_2945:notes">
            <a:extLst>
              <a:ext uri="{FF2B5EF4-FFF2-40B4-BE49-F238E27FC236}">
                <a16:creationId xmlns:a16="http://schemas.microsoft.com/office/drawing/2014/main" id="{77D8E1EE-CF43-9418-390F-6512E23CDD4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9899994"/>
      </p:ext>
    </p:extLst>
  </p:cSld>
  <p:clrMapOvr>
    <a:masterClrMapping/>
  </p:clrMapOvr>
</p:notes>
</file>

<file path=ppt/notesSlides/notesSlide6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4"/>
        <p:cNvGrpSpPr/>
        <p:nvPr/>
      </p:nvGrpSpPr>
      <p:grpSpPr>
        <a:xfrm>
          <a:off x="0" y="0"/>
          <a:ext cx="0" cy="0"/>
          <a:chOff x="0" y="0"/>
          <a:chExt cx="0" cy="0"/>
        </a:xfrm>
      </p:grpSpPr>
      <p:sp>
        <p:nvSpPr>
          <p:cNvPr id="4835" name="Google Shape;4835;g34843d0997a_0_9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6" name="Google Shape;4836;g34843d0997a_0_9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9"/>
        <p:cNvGrpSpPr/>
        <p:nvPr/>
      </p:nvGrpSpPr>
      <p:grpSpPr>
        <a:xfrm>
          <a:off x="0" y="0"/>
          <a:ext cx="0" cy="0"/>
          <a:chOff x="0" y="0"/>
          <a:chExt cx="0" cy="0"/>
        </a:xfrm>
      </p:grpSpPr>
      <p:sp>
        <p:nvSpPr>
          <p:cNvPr id="4840" name="Google Shape;4840;g34843d0997a_0_9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1" name="Google Shape;4841;g34843d0997a_0_9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5"/>
        <p:cNvGrpSpPr/>
        <p:nvPr/>
      </p:nvGrpSpPr>
      <p:grpSpPr>
        <a:xfrm>
          <a:off x="0" y="0"/>
          <a:ext cx="0" cy="0"/>
          <a:chOff x="0" y="0"/>
          <a:chExt cx="0" cy="0"/>
        </a:xfrm>
      </p:grpSpPr>
      <p:sp>
        <p:nvSpPr>
          <p:cNvPr id="4846" name="Google Shape;4846;g34843d0997a_0_29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7" name="Google Shape;4847;g34843d0997a_0_29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7"/>
        <p:cNvGrpSpPr/>
        <p:nvPr/>
      </p:nvGrpSpPr>
      <p:grpSpPr>
        <a:xfrm>
          <a:off x="0" y="0"/>
          <a:ext cx="0" cy="0"/>
          <a:chOff x="0" y="0"/>
          <a:chExt cx="0" cy="0"/>
        </a:xfrm>
      </p:grpSpPr>
      <p:sp>
        <p:nvSpPr>
          <p:cNvPr id="4858" name="Google Shape;4858;g34843d0997a_0_9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9" name="Google Shape;4859;g34843d0997a_0_9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2"/>
        <p:cNvGrpSpPr/>
        <p:nvPr/>
      </p:nvGrpSpPr>
      <p:grpSpPr>
        <a:xfrm>
          <a:off x="0" y="0"/>
          <a:ext cx="0" cy="0"/>
          <a:chOff x="0" y="0"/>
          <a:chExt cx="0" cy="0"/>
        </a:xfrm>
      </p:grpSpPr>
      <p:sp>
        <p:nvSpPr>
          <p:cNvPr id="4863" name="Google Shape;4863;g34843d0997a_0_9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4" name="Google Shape;4864;g34843d0997a_0_9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8"/>
        <p:cNvGrpSpPr/>
        <p:nvPr/>
      </p:nvGrpSpPr>
      <p:grpSpPr>
        <a:xfrm>
          <a:off x="0" y="0"/>
          <a:ext cx="0" cy="0"/>
          <a:chOff x="0" y="0"/>
          <a:chExt cx="0" cy="0"/>
        </a:xfrm>
      </p:grpSpPr>
      <p:sp>
        <p:nvSpPr>
          <p:cNvPr id="4869" name="Google Shape;4869;g34843d0997a_0_29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0" name="Google Shape;4870;g34843d0997a_0_29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33e6ab34341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33e6ab34341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0"/>
        <p:cNvGrpSpPr/>
        <p:nvPr/>
      </p:nvGrpSpPr>
      <p:grpSpPr>
        <a:xfrm>
          <a:off x="0" y="0"/>
          <a:ext cx="0" cy="0"/>
          <a:chOff x="0" y="0"/>
          <a:chExt cx="0" cy="0"/>
        </a:xfrm>
      </p:grpSpPr>
      <p:sp>
        <p:nvSpPr>
          <p:cNvPr id="4881" name="Google Shape;4881;g34843d0997a_0_9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2" name="Google Shape;4882;g34843d0997a_0_9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5"/>
        <p:cNvGrpSpPr/>
        <p:nvPr/>
      </p:nvGrpSpPr>
      <p:grpSpPr>
        <a:xfrm>
          <a:off x="0" y="0"/>
          <a:ext cx="0" cy="0"/>
          <a:chOff x="0" y="0"/>
          <a:chExt cx="0" cy="0"/>
        </a:xfrm>
      </p:grpSpPr>
      <p:sp>
        <p:nvSpPr>
          <p:cNvPr id="4886" name="Google Shape;4886;g34843d0997a_0_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7" name="Google Shape;4887;g34843d0997a_0_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1"/>
        <p:cNvGrpSpPr/>
        <p:nvPr/>
      </p:nvGrpSpPr>
      <p:grpSpPr>
        <a:xfrm>
          <a:off x="0" y="0"/>
          <a:ext cx="0" cy="0"/>
          <a:chOff x="0" y="0"/>
          <a:chExt cx="0" cy="0"/>
        </a:xfrm>
      </p:grpSpPr>
      <p:sp>
        <p:nvSpPr>
          <p:cNvPr id="4892" name="Google Shape;4892;g34843d0997a_0_29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3" name="Google Shape;4893;g34843d0997a_0_29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3"/>
        <p:cNvGrpSpPr/>
        <p:nvPr/>
      </p:nvGrpSpPr>
      <p:grpSpPr>
        <a:xfrm>
          <a:off x="0" y="0"/>
          <a:ext cx="0" cy="0"/>
          <a:chOff x="0" y="0"/>
          <a:chExt cx="0" cy="0"/>
        </a:xfrm>
      </p:grpSpPr>
      <p:sp>
        <p:nvSpPr>
          <p:cNvPr id="4904" name="Google Shape;4904;g34843d0997a_0_9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5" name="Google Shape;4905;g34843d0997a_0_9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8"/>
        <p:cNvGrpSpPr/>
        <p:nvPr/>
      </p:nvGrpSpPr>
      <p:grpSpPr>
        <a:xfrm>
          <a:off x="0" y="0"/>
          <a:ext cx="0" cy="0"/>
          <a:chOff x="0" y="0"/>
          <a:chExt cx="0" cy="0"/>
        </a:xfrm>
      </p:grpSpPr>
      <p:sp>
        <p:nvSpPr>
          <p:cNvPr id="4909" name="Google Shape;4909;g34843d0997a_0_9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0" name="Google Shape;4910;g34843d0997a_0_9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4"/>
        <p:cNvGrpSpPr/>
        <p:nvPr/>
      </p:nvGrpSpPr>
      <p:grpSpPr>
        <a:xfrm>
          <a:off x="0" y="0"/>
          <a:ext cx="0" cy="0"/>
          <a:chOff x="0" y="0"/>
          <a:chExt cx="0" cy="0"/>
        </a:xfrm>
      </p:grpSpPr>
      <p:sp>
        <p:nvSpPr>
          <p:cNvPr id="4915" name="Google Shape;4915;g34843d0997a_0_2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6" name="Google Shape;4916;g34843d0997a_0_29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6"/>
        <p:cNvGrpSpPr/>
        <p:nvPr/>
      </p:nvGrpSpPr>
      <p:grpSpPr>
        <a:xfrm>
          <a:off x="0" y="0"/>
          <a:ext cx="0" cy="0"/>
          <a:chOff x="0" y="0"/>
          <a:chExt cx="0" cy="0"/>
        </a:xfrm>
      </p:grpSpPr>
      <p:sp>
        <p:nvSpPr>
          <p:cNvPr id="4927" name="Google Shape;4927;g34843d0997a_0_9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8" name="Google Shape;4928;g34843d0997a_0_9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1"/>
        <p:cNvGrpSpPr/>
        <p:nvPr/>
      </p:nvGrpSpPr>
      <p:grpSpPr>
        <a:xfrm>
          <a:off x="0" y="0"/>
          <a:ext cx="0" cy="0"/>
          <a:chOff x="0" y="0"/>
          <a:chExt cx="0" cy="0"/>
        </a:xfrm>
      </p:grpSpPr>
      <p:sp>
        <p:nvSpPr>
          <p:cNvPr id="4932" name="Google Shape;4932;g34843d0997a_0_9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3" name="Google Shape;4933;g34843d0997a_0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7"/>
        <p:cNvGrpSpPr/>
        <p:nvPr/>
      </p:nvGrpSpPr>
      <p:grpSpPr>
        <a:xfrm>
          <a:off x="0" y="0"/>
          <a:ext cx="0" cy="0"/>
          <a:chOff x="0" y="0"/>
          <a:chExt cx="0" cy="0"/>
        </a:xfrm>
      </p:grpSpPr>
      <p:sp>
        <p:nvSpPr>
          <p:cNvPr id="4938" name="Google Shape;4938;g34843d0997a_0_29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9" name="Google Shape;4939;g34843d0997a_0_29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9"/>
        <p:cNvGrpSpPr/>
        <p:nvPr/>
      </p:nvGrpSpPr>
      <p:grpSpPr>
        <a:xfrm>
          <a:off x="0" y="0"/>
          <a:ext cx="0" cy="0"/>
          <a:chOff x="0" y="0"/>
          <a:chExt cx="0" cy="0"/>
        </a:xfrm>
      </p:grpSpPr>
      <p:sp>
        <p:nvSpPr>
          <p:cNvPr id="4950" name="Google Shape;4950;g34843d0997a_0_9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1" name="Google Shape;4951;g34843d0997a_0_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33e6ab34341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33e6ab34341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4"/>
        <p:cNvGrpSpPr/>
        <p:nvPr/>
      </p:nvGrpSpPr>
      <p:grpSpPr>
        <a:xfrm>
          <a:off x="0" y="0"/>
          <a:ext cx="0" cy="0"/>
          <a:chOff x="0" y="0"/>
          <a:chExt cx="0" cy="0"/>
        </a:xfrm>
      </p:grpSpPr>
      <p:sp>
        <p:nvSpPr>
          <p:cNvPr id="4955" name="Google Shape;4955;g34843d0997a_0_9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6" name="Google Shape;4956;g34843d0997a_0_9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0"/>
        <p:cNvGrpSpPr/>
        <p:nvPr/>
      </p:nvGrpSpPr>
      <p:grpSpPr>
        <a:xfrm>
          <a:off x="0" y="0"/>
          <a:ext cx="0" cy="0"/>
          <a:chOff x="0" y="0"/>
          <a:chExt cx="0" cy="0"/>
        </a:xfrm>
      </p:grpSpPr>
      <p:sp>
        <p:nvSpPr>
          <p:cNvPr id="4961" name="Google Shape;4961;g34843d0997a_0_30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2" name="Google Shape;4962;g34843d0997a_0_30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0">
          <a:extLst>
            <a:ext uri="{FF2B5EF4-FFF2-40B4-BE49-F238E27FC236}">
              <a16:creationId xmlns:a16="http://schemas.microsoft.com/office/drawing/2014/main" id="{8AD136B8-7C5D-D8E0-AFA6-825DDAE32927}"/>
            </a:ext>
          </a:extLst>
        </p:cNvPr>
        <p:cNvGrpSpPr/>
        <p:nvPr/>
      </p:nvGrpSpPr>
      <p:grpSpPr>
        <a:xfrm>
          <a:off x="0" y="0"/>
          <a:ext cx="0" cy="0"/>
          <a:chOff x="0" y="0"/>
          <a:chExt cx="0" cy="0"/>
        </a:xfrm>
      </p:grpSpPr>
      <p:sp>
        <p:nvSpPr>
          <p:cNvPr id="4961" name="Google Shape;4961;g34843d0997a_0_3005:notes">
            <a:extLst>
              <a:ext uri="{FF2B5EF4-FFF2-40B4-BE49-F238E27FC236}">
                <a16:creationId xmlns:a16="http://schemas.microsoft.com/office/drawing/2014/main" id="{23DE5F27-2E78-7817-A916-211014B517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2" name="Google Shape;4962;g34843d0997a_0_3005:notes">
            <a:extLst>
              <a:ext uri="{FF2B5EF4-FFF2-40B4-BE49-F238E27FC236}">
                <a16:creationId xmlns:a16="http://schemas.microsoft.com/office/drawing/2014/main" id="{2A40551E-FC10-1CA0-4204-02DEB63C3AE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3807565"/>
      </p:ext>
    </p:extLst>
  </p:cSld>
  <p:clrMapOvr>
    <a:masterClrMapping/>
  </p:clrMapOvr>
</p:notes>
</file>

<file path=ppt/notesSlides/notesSlide6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2">
          <a:extLst>
            <a:ext uri="{FF2B5EF4-FFF2-40B4-BE49-F238E27FC236}">
              <a16:creationId xmlns:a16="http://schemas.microsoft.com/office/drawing/2014/main" id="{EBB14C89-A1DD-DB0D-3B35-926343C8EEAF}"/>
            </a:ext>
          </a:extLst>
        </p:cNvPr>
        <p:cNvGrpSpPr/>
        <p:nvPr/>
      </p:nvGrpSpPr>
      <p:grpSpPr>
        <a:xfrm>
          <a:off x="0" y="0"/>
          <a:ext cx="0" cy="0"/>
          <a:chOff x="0" y="0"/>
          <a:chExt cx="0" cy="0"/>
        </a:xfrm>
      </p:grpSpPr>
      <p:sp>
        <p:nvSpPr>
          <p:cNvPr id="4973" name="Google Shape;4973;g34843d0997a_0_981:notes">
            <a:extLst>
              <a:ext uri="{FF2B5EF4-FFF2-40B4-BE49-F238E27FC236}">
                <a16:creationId xmlns:a16="http://schemas.microsoft.com/office/drawing/2014/main" id="{52A38B73-23AE-CBD4-5905-910568B19B6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4" name="Google Shape;4974;g34843d0997a_0_981:notes">
            <a:extLst>
              <a:ext uri="{FF2B5EF4-FFF2-40B4-BE49-F238E27FC236}">
                <a16:creationId xmlns:a16="http://schemas.microsoft.com/office/drawing/2014/main" id="{526AE5A2-D381-BC80-6F86-4075E6D0445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6466631"/>
      </p:ext>
    </p:extLst>
  </p:cSld>
  <p:clrMapOvr>
    <a:masterClrMapping/>
  </p:clrMapOvr>
</p:notes>
</file>

<file path=ppt/notesSlides/notesSlide6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7">
          <a:extLst>
            <a:ext uri="{FF2B5EF4-FFF2-40B4-BE49-F238E27FC236}">
              <a16:creationId xmlns:a16="http://schemas.microsoft.com/office/drawing/2014/main" id="{1CE6EF23-94F2-57B9-A0D1-497AE6EF5EE2}"/>
            </a:ext>
          </a:extLst>
        </p:cNvPr>
        <p:cNvGrpSpPr/>
        <p:nvPr/>
      </p:nvGrpSpPr>
      <p:grpSpPr>
        <a:xfrm>
          <a:off x="0" y="0"/>
          <a:ext cx="0" cy="0"/>
          <a:chOff x="0" y="0"/>
          <a:chExt cx="0" cy="0"/>
        </a:xfrm>
      </p:grpSpPr>
      <p:sp>
        <p:nvSpPr>
          <p:cNvPr id="4978" name="Google Shape;4978;g34843d0997a_0_985:notes">
            <a:extLst>
              <a:ext uri="{FF2B5EF4-FFF2-40B4-BE49-F238E27FC236}">
                <a16:creationId xmlns:a16="http://schemas.microsoft.com/office/drawing/2014/main" id="{03DF3F62-3A70-4B4D-C24C-1A6EC63E579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9" name="Google Shape;4979;g34843d0997a_0_985:notes">
            <a:extLst>
              <a:ext uri="{FF2B5EF4-FFF2-40B4-BE49-F238E27FC236}">
                <a16:creationId xmlns:a16="http://schemas.microsoft.com/office/drawing/2014/main" id="{9F206251-4959-A7FD-FB6F-65E1D3A2B64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1783623"/>
      </p:ext>
    </p:extLst>
  </p:cSld>
  <p:clrMapOvr>
    <a:masterClrMapping/>
  </p:clrMapOvr>
</p:notes>
</file>

<file path=ppt/notesSlides/notesSlide6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3"/>
        <p:cNvGrpSpPr/>
        <p:nvPr/>
      </p:nvGrpSpPr>
      <p:grpSpPr>
        <a:xfrm>
          <a:off x="0" y="0"/>
          <a:ext cx="0" cy="0"/>
          <a:chOff x="0" y="0"/>
          <a:chExt cx="0" cy="0"/>
        </a:xfrm>
      </p:grpSpPr>
      <p:sp>
        <p:nvSpPr>
          <p:cNvPr id="4984" name="Google Shape;4984;g34843d0997a_0_30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5" name="Google Shape;4985;g34843d0997a_0_3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5"/>
        <p:cNvGrpSpPr/>
        <p:nvPr/>
      </p:nvGrpSpPr>
      <p:grpSpPr>
        <a:xfrm>
          <a:off x="0" y="0"/>
          <a:ext cx="0" cy="0"/>
          <a:chOff x="0" y="0"/>
          <a:chExt cx="0" cy="0"/>
        </a:xfrm>
      </p:grpSpPr>
      <p:sp>
        <p:nvSpPr>
          <p:cNvPr id="4996" name="Google Shape;4996;g340589e47b6_0_8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7" name="Google Shape;4997;g340589e47b6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0"/>
        <p:cNvGrpSpPr/>
        <p:nvPr/>
      </p:nvGrpSpPr>
      <p:grpSpPr>
        <a:xfrm>
          <a:off x="0" y="0"/>
          <a:ext cx="0" cy="0"/>
          <a:chOff x="0" y="0"/>
          <a:chExt cx="0" cy="0"/>
        </a:xfrm>
      </p:grpSpPr>
      <p:sp>
        <p:nvSpPr>
          <p:cNvPr id="5001" name="Google Shape;5001;g340589e47b6_0_8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2" name="Google Shape;5002;g340589e47b6_0_8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5">
          <a:extLst>
            <a:ext uri="{FF2B5EF4-FFF2-40B4-BE49-F238E27FC236}">
              <a16:creationId xmlns:a16="http://schemas.microsoft.com/office/drawing/2014/main" id="{0743FEDA-8857-F5D0-C250-2BD282FC9BDD}"/>
            </a:ext>
          </a:extLst>
        </p:cNvPr>
        <p:cNvGrpSpPr/>
        <p:nvPr/>
      </p:nvGrpSpPr>
      <p:grpSpPr>
        <a:xfrm>
          <a:off x="0" y="0"/>
          <a:ext cx="0" cy="0"/>
          <a:chOff x="0" y="0"/>
          <a:chExt cx="0" cy="0"/>
        </a:xfrm>
      </p:grpSpPr>
      <p:sp>
        <p:nvSpPr>
          <p:cNvPr id="4996" name="Google Shape;4996;g340589e47b6_0_802:notes">
            <a:extLst>
              <a:ext uri="{FF2B5EF4-FFF2-40B4-BE49-F238E27FC236}">
                <a16:creationId xmlns:a16="http://schemas.microsoft.com/office/drawing/2014/main" id="{1CB91942-5973-BB6D-9BCA-9B4AAD6046C1}"/>
              </a:ext>
            </a:extLst>
          </p:cNvPr>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7" name="Google Shape;4997;g340589e47b6_0_802:notes">
            <a:extLst>
              <a:ext uri="{FF2B5EF4-FFF2-40B4-BE49-F238E27FC236}">
                <a16:creationId xmlns:a16="http://schemas.microsoft.com/office/drawing/2014/main" id="{3B23F1AD-C932-338E-3E67-3381FD26E8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7952146"/>
      </p:ext>
    </p:extLst>
  </p:cSld>
  <p:clrMapOvr>
    <a:masterClrMapping/>
  </p:clrMapOvr>
</p:notes>
</file>

<file path=ppt/notesSlides/notesSlide6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0">
          <a:extLst>
            <a:ext uri="{FF2B5EF4-FFF2-40B4-BE49-F238E27FC236}">
              <a16:creationId xmlns:a16="http://schemas.microsoft.com/office/drawing/2014/main" id="{DB32A302-D07A-2811-5342-5B55B2709E7E}"/>
            </a:ext>
          </a:extLst>
        </p:cNvPr>
        <p:cNvGrpSpPr/>
        <p:nvPr/>
      </p:nvGrpSpPr>
      <p:grpSpPr>
        <a:xfrm>
          <a:off x="0" y="0"/>
          <a:ext cx="0" cy="0"/>
          <a:chOff x="0" y="0"/>
          <a:chExt cx="0" cy="0"/>
        </a:xfrm>
      </p:grpSpPr>
      <p:sp>
        <p:nvSpPr>
          <p:cNvPr id="5001" name="Google Shape;5001;g340589e47b6_0_806:notes">
            <a:extLst>
              <a:ext uri="{FF2B5EF4-FFF2-40B4-BE49-F238E27FC236}">
                <a16:creationId xmlns:a16="http://schemas.microsoft.com/office/drawing/2014/main" id="{5523FCE4-5660-DE85-9F05-33D0EF553D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2" name="Google Shape;5002;g340589e47b6_0_806:notes">
            <a:extLst>
              <a:ext uri="{FF2B5EF4-FFF2-40B4-BE49-F238E27FC236}">
                <a16:creationId xmlns:a16="http://schemas.microsoft.com/office/drawing/2014/main" id="{D36DCB23-BF63-B5F8-B96E-0A2D3CC4427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03001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34843d0997a_0_1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4843d0997a_0_1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6"/>
        <p:cNvGrpSpPr/>
        <p:nvPr/>
      </p:nvGrpSpPr>
      <p:grpSpPr>
        <a:xfrm>
          <a:off x="0" y="0"/>
          <a:ext cx="0" cy="0"/>
          <a:chOff x="0" y="0"/>
          <a:chExt cx="0" cy="0"/>
        </a:xfrm>
      </p:grpSpPr>
      <p:sp>
        <p:nvSpPr>
          <p:cNvPr id="5007" name="Google Shape;5007;g340589e47b6_0_8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8" name="Google Shape;5008;g340589e47b6_0_8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6">
          <a:extLst>
            <a:ext uri="{FF2B5EF4-FFF2-40B4-BE49-F238E27FC236}">
              <a16:creationId xmlns:a16="http://schemas.microsoft.com/office/drawing/2014/main" id="{7A9A8045-30D8-B2BD-B64B-AC268190B498}"/>
            </a:ext>
          </a:extLst>
        </p:cNvPr>
        <p:cNvGrpSpPr/>
        <p:nvPr/>
      </p:nvGrpSpPr>
      <p:grpSpPr>
        <a:xfrm>
          <a:off x="0" y="0"/>
          <a:ext cx="0" cy="0"/>
          <a:chOff x="0" y="0"/>
          <a:chExt cx="0" cy="0"/>
        </a:xfrm>
      </p:grpSpPr>
      <p:sp>
        <p:nvSpPr>
          <p:cNvPr id="5007" name="Google Shape;5007;g340589e47b6_0_811:notes">
            <a:extLst>
              <a:ext uri="{FF2B5EF4-FFF2-40B4-BE49-F238E27FC236}">
                <a16:creationId xmlns:a16="http://schemas.microsoft.com/office/drawing/2014/main" id="{98A50585-69EE-F4EF-75A6-1607639669D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8" name="Google Shape;5008;g340589e47b6_0_811:notes">
            <a:extLst>
              <a:ext uri="{FF2B5EF4-FFF2-40B4-BE49-F238E27FC236}">
                <a16:creationId xmlns:a16="http://schemas.microsoft.com/office/drawing/2014/main" id="{5E6343E8-7907-B2E2-7C79-666BA96B458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4959909"/>
      </p:ext>
    </p:extLst>
  </p:cSld>
  <p:clrMapOvr>
    <a:masterClrMapping/>
  </p:clrMapOvr>
</p:notes>
</file>

<file path=ppt/notesSlides/notesSlide6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8"/>
        <p:cNvGrpSpPr/>
        <p:nvPr/>
      </p:nvGrpSpPr>
      <p:grpSpPr>
        <a:xfrm>
          <a:off x="0" y="0"/>
          <a:ext cx="0" cy="0"/>
          <a:chOff x="0" y="0"/>
          <a:chExt cx="0" cy="0"/>
        </a:xfrm>
      </p:grpSpPr>
      <p:sp>
        <p:nvSpPr>
          <p:cNvPr id="5019" name="Google Shape;5019;g34843d0997a_0_9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0" name="Google Shape;5020;g34843d0997a_0_9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3"/>
        <p:cNvGrpSpPr/>
        <p:nvPr/>
      </p:nvGrpSpPr>
      <p:grpSpPr>
        <a:xfrm>
          <a:off x="0" y="0"/>
          <a:ext cx="0" cy="0"/>
          <a:chOff x="0" y="0"/>
          <a:chExt cx="0" cy="0"/>
        </a:xfrm>
      </p:grpSpPr>
      <p:sp>
        <p:nvSpPr>
          <p:cNvPr id="5024" name="Google Shape;5024;g34843d0997a_0_9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5" name="Google Shape;5025;g34843d0997a_0_9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9"/>
        <p:cNvGrpSpPr/>
        <p:nvPr/>
      </p:nvGrpSpPr>
      <p:grpSpPr>
        <a:xfrm>
          <a:off x="0" y="0"/>
          <a:ext cx="0" cy="0"/>
          <a:chOff x="0" y="0"/>
          <a:chExt cx="0" cy="0"/>
        </a:xfrm>
      </p:grpSpPr>
      <p:sp>
        <p:nvSpPr>
          <p:cNvPr id="5030" name="Google Shape;5030;g34843d0997a_0_30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1" name="Google Shape;5031;g34843d0997a_0_30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2"/>
        <p:cNvGrpSpPr/>
        <p:nvPr/>
      </p:nvGrpSpPr>
      <p:grpSpPr>
        <a:xfrm>
          <a:off x="0" y="0"/>
          <a:ext cx="0" cy="0"/>
          <a:chOff x="0" y="0"/>
          <a:chExt cx="0" cy="0"/>
        </a:xfrm>
      </p:grpSpPr>
      <p:sp>
        <p:nvSpPr>
          <p:cNvPr id="4973" name="Google Shape;4973;g34843d0997a_0_9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4" name="Google Shape;4974;g34843d0997a_0_9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4690523"/>
      </p:ext>
    </p:extLst>
  </p:cSld>
  <p:clrMapOvr>
    <a:masterClrMapping/>
  </p:clrMapOvr>
</p:notes>
</file>

<file path=ppt/notesSlides/notesSlide6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7"/>
        <p:cNvGrpSpPr/>
        <p:nvPr/>
      </p:nvGrpSpPr>
      <p:grpSpPr>
        <a:xfrm>
          <a:off x="0" y="0"/>
          <a:ext cx="0" cy="0"/>
          <a:chOff x="0" y="0"/>
          <a:chExt cx="0" cy="0"/>
        </a:xfrm>
      </p:grpSpPr>
      <p:sp>
        <p:nvSpPr>
          <p:cNvPr id="4978" name="Google Shape;4978;g34843d0997a_0_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9" name="Google Shape;4979;g34843d0997a_0_9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1528033"/>
      </p:ext>
    </p:extLst>
  </p:cSld>
  <p:clrMapOvr>
    <a:masterClrMapping/>
  </p:clrMapOvr>
</p:notes>
</file>

<file path=ppt/notesSlides/notesSlide6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1"/>
        <p:cNvGrpSpPr/>
        <p:nvPr/>
      </p:nvGrpSpPr>
      <p:grpSpPr>
        <a:xfrm>
          <a:off x="0" y="0"/>
          <a:ext cx="0" cy="0"/>
          <a:chOff x="0" y="0"/>
          <a:chExt cx="0" cy="0"/>
        </a:xfrm>
      </p:grpSpPr>
      <p:sp>
        <p:nvSpPr>
          <p:cNvPr id="5042" name="Google Shape;5042;g34843d0997a_0_9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3" name="Google Shape;5043;g34843d0997a_0_9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6"/>
        <p:cNvGrpSpPr/>
        <p:nvPr/>
      </p:nvGrpSpPr>
      <p:grpSpPr>
        <a:xfrm>
          <a:off x="0" y="0"/>
          <a:ext cx="0" cy="0"/>
          <a:chOff x="0" y="0"/>
          <a:chExt cx="0" cy="0"/>
        </a:xfrm>
      </p:grpSpPr>
      <p:sp>
        <p:nvSpPr>
          <p:cNvPr id="5047" name="Google Shape;5047;g34843d0997a_0_10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8" name="Google Shape;5048;g34843d0997a_0_10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2"/>
        <p:cNvGrpSpPr/>
        <p:nvPr/>
      </p:nvGrpSpPr>
      <p:grpSpPr>
        <a:xfrm>
          <a:off x="0" y="0"/>
          <a:ext cx="0" cy="0"/>
          <a:chOff x="0" y="0"/>
          <a:chExt cx="0" cy="0"/>
        </a:xfrm>
      </p:grpSpPr>
      <p:sp>
        <p:nvSpPr>
          <p:cNvPr id="5053" name="Google Shape;5053;g34843d0997a_0_30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4" name="Google Shape;5054;g34843d0997a_0_30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340589e47b6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340589e47b6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4"/>
        <p:cNvGrpSpPr/>
        <p:nvPr/>
      </p:nvGrpSpPr>
      <p:grpSpPr>
        <a:xfrm>
          <a:off x="0" y="0"/>
          <a:ext cx="0" cy="0"/>
          <a:chOff x="0" y="0"/>
          <a:chExt cx="0" cy="0"/>
        </a:xfrm>
      </p:grpSpPr>
      <p:sp>
        <p:nvSpPr>
          <p:cNvPr id="5065" name="Google Shape;5065;g34843d0997a_0_10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6" name="Google Shape;5066;g34843d0997a_0_10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9"/>
        <p:cNvGrpSpPr/>
        <p:nvPr/>
      </p:nvGrpSpPr>
      <p:grpSpPr>
        <a:xfrm>
          <a:off x="0" y="0"/>
          <a:ext cx="0" cy="0"/>
          <a:chOff x="0" y="0"/>
          <a:chExt cx="0" cy="0"/>
        </a:xfrm>
      </p:grpSpPr>
      <p:sp>
        <p:nvSpPr>
          <p:cNvPr id="5070" name="Google Shape;5070;g34843d0997a_0_10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1" name="Google Shape;5071;g34843d0997a_0_10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5"/>
        <p:cNvGrpSpPr/>
        <p:nvPr/>
      </p:nvGrpSpPr>
      <p:grpSpPr>
        <a:xfrm>
          <a:off x="0" y="0"/>
          <a:ext cx="0" cy="0"/>
          <a:chOff x="0" y="0"/>
          <a:chExt cx="0" cy="0"/>
        </a:xfrm>
      </p:grpSpPr>
      <p:sp>
        <p:nvSpPr>
          <p:cNvPr id="5076" name="Google Shape;5076;g34843d0997a_0_30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7" name="Google Shape;5077;g34843d0997a_0_3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5">
          <a:extLst>
            <a:ext uri="{FF2B5EF4-FFF2-40B4-BE49-F238E27FC236}">
              <a16:creationId xmlns:a16="http://schemas.microsoft.com/office/drawing/2014/main" id="{9DF9E2C9-63B8-CDE1-C4A7-10CBE14D4988}"/>
            </a:ext>
          </a:extLst>
        </p:cNvPr>
        <p:cNvGrpSpPr/>
        <p:nvPr/>
      </p:nvGrpSpPr>
      <p:grpSpPr>
        <a:xfrm>
          <a:off x="0" y="0"/>
          <a:ext cx="0" cy="0"/>
          <a:chOff x="0" y="0"/>
          <a:chExt cx="0" cy="0"/>
        </a:xfrm>
      </p:grpSpPr>
      <p:sp>
        <p:nvSpPr>
          <p:cNvPr id="5076" name="Google Shape;5076;g34843d0997a_0_3045:notes">
            <a:extLst>
              <a:ext uri="{FF2B5EF4-FFF2-40B4-BE49-F238E27FC236}">
                <a16:creationId xmlns:a16="http://schemas.microsoft.com/office/drawing/2014/main" id="{391A063A-C4E2-F1F1-9ADB-1F0E829769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7" name="Google Shape;5077;g34843d0997a_0_3045:notes">
            <a:extLst>
              <a:ext uri="{FF2B5EF4-FFF2-40B4-BE49-F238E27FC236}">
                <a16:creationId xmlns:a16="http://schemas.microsoft.com/office/drawing/2014/main" id="{409DED44-343B-B11A-7B4A-F218428168A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7161427"/>
      </p:ext>
    </p:extLst>
  </p:cSld>
  <p:clrMapOvr>
    <a:masterClrMapping/>
  </p:clrMapOvr>
</p:notes>
</file>

<file path=ppt/notesSlides/notesSlide6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7"/>
        <p:cNvGrpSpPr/>
        <p:nvPr/>
      </p:nvGrpSpPr>
      <p:grpSpPr>
        <a:xfrm>
          <a:off x="0" y="0"/>
          <a:ext cx="0" cy="0"/>
          <a:chOff x="0" y="0"/>
          <a:chExt cx="0" cy="0"/>
        </a:xfrm>
      </p:grpSpPr>
      <p:sp>
        <p:nvSpPr>
          <p:cNvPr id="5088" name="Google Shape;5088;g34843d0997a_0_10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9" name="Google Shape;5089;g34843d0997a_0_1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2"/>
        <p:cNvGrpSpPr/>
        <p:nvPr/>
      </p:nvGrpSpPr>
      <p:grpSpPr>
        <a:xfrm>
          <a:off x="0" y="0"/>
          <a:ext cx="0" cy="0"/>
          <a:chOff x="0" y="0"/>
          <a:chExt cx="0" cy="0"/>
        </a:xfrm>
      </p:grpSpPr>
      <p:sp>
        <p:nvSpPr>
          <p:cNvPr id="5093" name="Google Shape;5093;g34843d0997a_0_10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4" name="Google Shape;5094;g34843d0997a_0_10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8"/>
        <p:cNvGrpSpPr/>
        <p:nvPr/>
      </p:nvGrpSpPr>
      <p:grpSpPr>
        <a:xfrm>
          <a:off x="0" y="0"/>
          <a:ext cx="0" cy="0"/>
          <a:chOff x="0" y="0"/>
          <a:chExt cx="0" cy="0"/>
        </a:xfrm>
      </p:grpSpPr>
      <p:sp>
        <p:nvSpPr>
          <p:cNvPr id="5099" name="Google Shape;5099;g34843d0997a_0_30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0" name="Google Shape;5100;g34843d0997a_0_30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0"/>
        <p:cNvGrpSpPr/>
        <p:nvPr/>
      </p:nvGrpSpPr>
      <p:grpSpPr>
        <a:xfrm>
          <a:off x="0" y="0"/>
          <a:ext cx="0" cy="0"/>
          <a:chOff x="0" y="0"/>
          <a:chExt cx="0" cy="0"/>
        </a:xfrm>
      </p:grpSpPr>
      <p:sp>
        <p:nvSpPr>
          <p:cNvPr id="5111" name="Google Shape;5111;g34843d0997a_0_10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2" name="Google Shape;5112;g34843d0997a_0_10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5"/>
        <p:cNvGrpSpPr/>
        <p:nvPr/>
      </p:nvGrpSpPr>
      <p:grpSpPr>
        <a:xfrm>
          <a:off x="0" y="0"/>
          <a:ext cx="0" cy="0"/>
          <a:chOff x="0" y="0"/>
          <a:chExt cx="0" cy="0"/>
        </a:xfrm>
      </p:grpSpPr>
      <p:sp>
        <p:nvSpPr>
          <p:cNvPr id="5116" name="Google Shape;5116;g34843d0997a_0_10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7" name="Google Shape;5117;g34843d0997a_0_10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1"/>
        <p:cNvGrpSpPr/>
        <p:nvPr/>
      </p:nvGrpSpPr>
      <p:grpSpPr>
        <a:xfrm>
          <a:off x="0" y="0"/>
          <a:ext cx="0" cy="0"/>
          <a:chOff x="0" y="0"/>
          <a:chExt cx="0" cy="0"/>
        </a:xfrm>
      </p:grpSpPr>
      <p:sp>
        <p:nvSpPr>
          <p:cNvPr id="5122" name="Google Shape;5122;g34843d0997a_0_3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3" name="Google Shape;5123;g34843d0997a_0_3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40589e47b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40589e47b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340589e47b6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340589e47b6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3"/>
        <p:cNvGrpSpPr/>
        <p:nvPr/>
      </p:nvGrpSpPr>
      <p:grpSpPr>
        <a:xfrm>
          <a:off x="0" y="0"/>
          <a:ext cx="0" cy="0"/>
          <a:chOff x="0" y="0"/>
          <a:chExt cx="0" cy="0"/>
        </a:xfrm>
      </p:grpSpPr>
      <p:sp>
        <p:nvSpPr>
          <p:cNvPr id="5134" name="Google Shape;5134;g34843d0997a_0_10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5" name="Google Shape;5135;g34843d0997a_0_10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8"/>
        <p:cNvGrpSpPr/>
        <p:nvPr/>
      </p:nvGrpSpPr>
      <p:grpSpPr>
        <a:xfrm>
          <a:off x="0" y="0"/>
          <a:ext cx="0" cy="0"/>
          <a:chOff x="0" y="0"/>
          <a:chExt cx="0" cy="0"/>
        </a:xfrm>
      </p:grpSpPr>
      <p:sp>
        <p:nvSpPr>
          <p:cNvPr id="5139" name="Google Shape;5139;g34843d0997a_0_10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0" name="Google Shape;5140;g34843d0997a_0_10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4"/>
        <p:cNvGrpSpPr/>
        <p:nvPr/>
      </p:nvGrpSpPr>
      <p:grpSpPr>
        <a:xfrm>
          <a:off x="0" y="0"/>
          <a:ext cx="0" cy="0"/>
          <a:chOff x="0" y="0"/>
          <a:chExt cx="0" cy="0"/>
        </a:xfrm>
      </p:grpSpPr>
      <p:sp>
        <p:nvSpPr>
          <p:cNvPr id="5145" name="Google Shape;5145;g34843d0997a_0_30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6" name="Google Shape;5146;g34843d0997a_0_30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6"/>
        <p:cNvGrpSpPr/>
        <p:nvPr/>
      </p:nvGrpSpPr>
      <p:grpSpPr>
        <a:xfrm>
          <a:off x="0" y="0"/>
          <a:ext cx="0" cy="0"/>
          <a:chOff x="0" y="0"/>
          <a:chExt cx="0" cy="0"/>
        </a:xfrm>
      </p:grpSpPr>
      <p:sp>
        <p:nvSpPr>
          <p:cNvPr id="5157" name="Google Shape;5157;g34843d0997a_0_10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8" name="Google Shape;5158;g34843d0997a_0_1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1"/>
        <p:cNvGrpSpPr/>
        <p:nvPr/>
      </p:nvGrpSpPr>
      <p:grpSpPr>
        <a:xfrm>
          <a:off x="0" y="0"/>
          <a:ext cx="0" cy="0"/>
          <a:chOff x="0" y="0"/>
          <a:chExt cx="0" cy="0"/>
        </a:xfrm>
      </p:grpSpPr>
      <p:sp>
        <p:nvSpPr>
          <p:cNvPr id="5162" name="Google Shape;5162;g34843d0997a_0_10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3" name="Google Shape;5163;g34843d0997a_0_10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7"/>
        <p:cNvGrpSpPr/>
        <p:nvPr/>
      </p:nvGrpSpPr>
      <p:grpSpPr>
        <a:xfrm>
          <a:off x="0" y="0"/>
          <a:ext cx="0" cy="0"/>
          <a:chOff x="0" y="0"/>
          <a:chExt cx="0" cy="0"/>
        </a:xfrm>
      </p:grpSpPr>
      <p:sp>
        <p:nvSpPr>
          <p:cNvPr id="5168" name="Google Shape;5168;g34843d0997a_0_30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9" name="Google Shape;5169;g34843d0997a_0_3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9"/>
        <p:cNvGrpSpPr/>
        <p:nvPr/>
      </p:nvGrpSpPr>
      <p:grpSpPr>
        <a:xfrm>
          <a:off x="0" y="0"/>
          <a:ext cx="0" cy="0"/>
          <a:chOff x="0" y="0"/>
          <a:chExt cx="0" cy="0"/>
        </a:xfrm>
      </p:grpSpPr>
      <p:sp>
        <p:nvSpPr>
          <p:cNvPr id="5180" name="Google Shape;5180;g34843d0997a_0_10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1" name="Google Shape;5181;g34843d0997a_0_10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4"/>
        <p:cNvGrpSpPr/>
        <p:nvPr/>
      </p:nvGrpSpPr>
      <p:grpSpPr>
        <a:xfrm>
          <a:off x="0" y="0"/>
          <a:ext cx="0" cy="0"/>
          <a:chOff x="0" y="0"/>
          <a:chExt cx="0" cy="0"/>
        </a:xfrm>
      </p:grpSpPr>
      <p:sp>
        <p:nvSpPr>
          <p:cNvPr id="5185" name="Google Shape;5185;g34843d0997a_0_10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6" name="Google Shape;5186;g34843d0997a_0_1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0"/>
        <p:cNvGrpSpPr/>
        <p:nvPr/>
      </p:nvGrpSpPr>
      <p:grpSpPr>
        <a:xfrm>
          <a:off x="0" y="0"/>
          <a:ext cx="0" cy="0"/>
          <a:chOff x="0" y="0"/>
          <a:chExt cx="0" cy="0"/>
        </a:xfrm>
      </p:grpSpPr>
      <p:sp>
        <p:nvSpPr>
          <p:cNvPr id="5191" name="Google Shape;5191;g34843d0997a_0_30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2" name="Google Shape;5192;g34843d0997a_0_30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3"/>
        <p:cNvGrpSpPr/>
        <p:nvPr/>
      </p:nvGrpSpPr>
      <p:grpSpPr>
        <a:xfrm>
          <a:off x="0" y="0"/>
          <a:ext cx="0" cy="0"/>
          <a:chOff x="0" y="0"/>
          <a:chExt cx="0" cy="0"/>
        </a:xfrm>
      </p:grpSpPr>
      <p:sp>
        <p:nvSpPr>
          <p:cNvPr id="5204" name="Google Shape;5204;g34843d0997a_0_10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5" name="Google Shape;5205;g34843d0997a_0_10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340589e47b6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340589e47b6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8"/>
        <p:cNvGrpSpPr/>
        <p:nvPr/>
      </p:nvGrpSpPr>
      <p:grpSpPr>
        <a:xfrm>
          <a:off x="0" y="0"/>
          <a:ext cx="0" cy="0"/>
          <a:chOff x="0" y="0"/>
          <a:chExt cx="0" cy="0"/>
        </a:xfrm>
      </p:grpSpPr>
      <p:sp>
        <p:nvSpPr>
          <p:cNvPr id="5209" name="Google Shape;5209;g34843d0997a_0_10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0" name="Google Shape;5210;g34843d0997a_0_10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4"/>
        <p:cNvGrpSpPr/>
        <p:nvPr/>
      </p:nvGrpSpPr>
      <p:grpSpPr>
        <a:xfrm>
          <a:off x="0" y="0"/>
          <a:ext cx="0" cy="0"/>
          <a:chOff x="0" y="0"/>
          <a:chExt cx="0" cy="0"/>
        </a:xfrm>
      </p:grpSpPr>
      <p:sp>
        <p:nvSpPr>
          <p:cNvPr id="5215" name="Google Shape;5215;g34843d0997a_0_3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6" name="Google Shape;5216;g34843d0997a_0_3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6"/>
        <p:cNvGrpSpPr/>
        <p:nvPr/>
      </p:nvGrpSpPr>
      <p:grpSpPr>
        <a:xfrm>
          <a:off x="0" y="0"/>
          <a:ext cx="0" cy="0"/>
          <a:chOff x="0" y="0"/>
          <a:chExt cx="0" cy="0"/>
        </a:xfrm>
      </p:grpSpPr>
      <p:sp>
        <p:nvSpPr>
          <p:cNvPr id="5227" name="Google Shape;5227;g340589e47b6_0_8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8" name="Google Shape;5228;g340589e47b6_0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1"/>
        <p:cNvGrpSpPr/>
        <p:nvPr/>
      </p:nvGrpSpPr>
      <p:grpSpPr>
        <a:xfrm>
          <a:off x="0" y="0"/>
          <a:ext cx="0" cy="0"/>
          <a:chOff x="0" y="0"/>
          <a:chExt cx="0" cy="0"/>
        </a:xfrm>
      </p:grpSpPr>
      <p:sp>
        <p:nvSpPr>
          <p:cNvPr id="5232" name="Google Shape;5232;g340589e47b6_0_8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3" name="Google Shape;5233;g340589e47b6_0_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7"/>
        <p:cNvGrpSpPr/>
        <p:nvPr/>
      </p:nvGrpSpPr>
      <p:grpSpPr>
        <a:xfrm>
          <a:off x="0" y="0"/>
          <a:ext cx="0" cy="0"/>
          <a:chOff x="0" y="0"/>
          <a:chExt cx="0" cy="0"/>
        </a:xfrm>
      </p:grpSpPr>
      <p:sp>
        <p:nvSpPr>
          <p:cNvPr id="5238" name="Google Shape;5238;g340589e47b6_0_8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9" name="Google Shape;5239;g340589e47b6_0_8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9"/>
        <p:cNvGrpSpPr/>
        <p:nvPr/>
      </p:nvGrpSpPr>
      <p:grpSpPr>
        <a:xfrm>
          <a:off x="0" y="0"/>
          <a:ext cx="0" cy="0"/>
          <a:chOff x="0" y="0"/>
          <a:chExt cx="0" cy="0"/>
        </a:xfrm>
      </p:grpSpPr>
      <p:sp>
        <p:nvSpPr>
          <p:cNvPr id="5250" name="Google Shape;5250;g34843d0997a_0_10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1" name="Google Shape;5251;g34843d0997a_0_10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4"/>
        <p:cNvGrpSpPr/>
        <p:nvPr/>
      </p:nvGrpSpPr>
      <p:grpSpPr>
        <a:xfrm>
          <a:off x="0" y="0"/>
          <a:ext cx="0" cy="0"/>
          <a:chOff x="0" y="0"/>
          <a:chExt cx="0" cy="0"/>
        </a:xfrm>
      </p:grpSpPr>
      <p:sp>
        <p:nvSpPr>
          <p:cNvPr id="5255" name="Google Shape;5255;g34843d0997a_0_10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6" name="Google Shape;5256;g34843d0997a_0_10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0"/>
        <p:cNvGrpSpPr/>
        <p:nvPr/>
      </p:nvGrpSpPr>
      <p:grpSpPr>
        <a:xfrm>
          <a:off x="0" y="0"/>
          <a:ext cx="0" cy="0"/>
          <a:chOff x="0" y="0"/>
          <a:chExt cx="0" cy="0"/>
        </a:xfrm>
      </p:grpSpPr>
      <p:sp>
        <p:nvSpPr>
          <p:cNvPr id="5261" name="Google Shape;5261;g34843d0997a_0_3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2" name="Google Shape;5262;g34843d0997a_0_3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0">
          <a:extLst>
            <a:ext uri="{FF2B5EF4-FFF2-40B4-BE49-F238E27FC236}">
              <a16:creationId xmlns:a16="http://schemas.microsoft.com/office/drawing/2014/main" id="{C4E7BF20-66BE-4004-ADE0-3FFC98476B1B}"/>
            </a:ext>
          </a:extLst>
        </p:cNvPr>
        <p:cNvGrpSpPr/>
        <p:nvPr/>
      </p:nvGrpSpPr>
      <p:grpSpPr>
        <a:xfrm>
          <a:off x="0" y="0"/>
          <a:ext cx="0" cy="0"/>
          <a:chOff x="0" y="0"/>
          <a:chExt cx="0" cy="0"/>
        </a:xfrm>
      </p:grpSpPr>
      <p:sp>
        <p:nvSpPr>
          <p:cNvPr id="5261" name="Google Shape;5261;g34843d0997a_0_3115:notes">
            <a:extLst>
              <a:ext uri="{FF2B5EF4-FFF2-40B4-BE49-F238E27FC236}">
                <a16:creationId xmlns:a16="http://schemas.microsoft.com/office/drawing/2014/main" id="{A9B3C8CA-5BB7-839B-7E84-6641289A05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2" name="Google Shape;5262;g34843d0997a_0_3115:notes">
            <a:extLst>
              <a:ext uri="{FF2B5EF4-FFF2-40B4-BE49-F238E27FC236}">
                <a16:creationId xmlns:a16="http://schemas.microsoft.com/office/drawing/2014/main" id="{C86DF91D-E2FC-2CE3-8F2F-F2F679D4751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4837362"/>
      </p:ext>
    </p:extLst>
  </p:cSld>
  <p:clrMapOvr>
    <a:masterClrMapping/>
  </p:clrMapOvr>
</p:notes>
</file>

<file path=ppt/notesSlides/notesSlide7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2"/>
        <p:cNvGrpSpPr/>
        <p:nvPr/>
      </p:nvGrpSpPr>
      <p:grpSpPr>
        <a:xfrm>
          <a:off x="0" y="0"/>
          <a:ext cx="0" cy="0"/>
          <a:chOff x="0" y="0"/>
          <a:chExt cx="0" cy="0"/>
        </a:xfrm>
      </p:grpSpPr>
      <p:sp>
        <p:nvSpPr>
          <p:cNvPr id="5273" name="Google Shape;5273;g34843d0997a_0_10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4" name="Google Shape;5274;g34843d0997a_0_10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33e6ab34341_0_1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33e6ab34341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7"/>
        <p:cNvGrpSpPr/>
        <p:nvPr/>
      </p:nvGrpSpPr>
      <p:grpSpPr>
        <a:xfrm>
          <a:off x="0" y="0"/>
          <a:ext cx="0" cy="0"/>
          <a:chOff x="0" y="0"/>
          <a:chExt cx="0" cy="0"/>
        </a:xfrm>
      </p:grpSpPr>
      <p:sp>
        <p:nvSpPr>
          <p:cNvPr id="5278" name="Google Shape;5278;g34843d0997a_0_10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9" name="Google Shape;5279;g34843d0997a_0_10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3"/>
        <p:cNvGrpSpPr/>
        <p:nvPr/>
      </p:nvGrpSpPr>
      <p:grpSpPr>
        <a:xfrm>
          <a:off x="0" y="0"/>
          <a:ext cx="0" cy="0"/>
          <a:chOff x="0" y="0"/>
          <a:chExt cx="0" cy="0"/>
        </a:xfrm>
      </p:grpSpPr>
      <p:sp>
        <p:nvSpPr>
          <p:cNvPr id="5284" name="Google Shape;5284;g34843d0997a_0_3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5" name="Google Shape;5285;g34843d0997a_0_3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5"/>
        <p:cNvGrpSpPr/>
        <p:nvPr/>
      </p:nvGrpSpPr>
      <p:grpSpPr>
        <a:xfrm>
          <a:off x="0" y="0"/>
          <a:ext cx="0" cy="0"/>
          <a:chOff x="0" y="0"/>
          <a:chExt cx="0" cy="0"/>
        </a:xfrm>
      </p:grpSpPr>
      <p:sp>
        <p:nvSpPr>
          <p:cNvPr id="5296" name="Google Shape;5296;g34843d0997a_0_10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7" name="Google Shape;5297;g34843d0997a_0_10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0"/>
        <p:cNvGrpSpPr/>
        <p:nvPr/>
      </p:nvGrpSpPr>
      <p:grpSpPr>
        <a:xfrm>
          <a:off x="0" y="0"/>
          <a:ext cx="0" cy="0"/>
          <a:chOff x="0" y="0"/>
          <a:chExt cx="0" cy="0"/>
        </a:xfrm>
      </p:grpSpPr>
      <p:sp>
        <p:nvSpPr>
          <p:cNvPr id="5301" name="Google Shape;5301;g34843d0997a_0_10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2" name="Google Shape;5302;g34843d0997a_0_10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6"/>
        <p:cNvGrpSpPr/>
        <p:nvPr/>
      </p:nvGrpSpPr>
      <p:grpSpPr>
        <a:xfrm>
          <a:off x="0" y="0"/>
          <a:ext cx="0" cy="0"/>
          <a:chOff x="0" y="0"/>
          <a:chExt cx="0" cy="0"/>
        </a:xfrm>
      </p:grpSpPr>
      <p:sp>
        <p:nvSpPr>
          <p:cNvPr id="5307" name="Google Shape;5307;g34843d0997a_0_3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8" name="Google Shape;5308;g34843d0997a_0_3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8"/>
        <p:cNvGrpSpPr/>
        <p:nvPr/>
      </p:nvGrpSpPr>
      <p:grpSpPr>
        <a:xfrm>
          <a:off x="0" y="0"/>
          <a:ext cx="0" cy="0"/>
          <a:chOff x="0" y="0"/>
          <a:chExt cx="0" cy="0"/>
        </a:xfrm>
      </p:grpSpPr>
      <p:sp>
        <p:nvSpPr>
          <p:cNvPr id="5319" name="Google Shape;5319;g34843d0997a_0_10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0" name="Google Shape;5320;g34843d0997a_0_1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3"/>
        <p:cNvGrpSpPr/>
        <p:nvPr/>
      </p:nvGrpSpPr>
      <p:grpSpPr>
        <a:xfrm>
          <a:off x="0" y="0"/>
          <a:ext cx="0" cy="0"/>
          <a:chOff x="0" y="0"/>
          <a:chExt cx="0" cy="0"/>
        </a:xfrm>
      </p:grpSpPr>
      <p:sp>
        <p:nvSpPr>
          <p:cNvPr id="5324" name="Google Shape;5324;g34843d0997a_0_1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5" name="Google Shape;5325;g34843d0997a_0_1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9"/>
        <p:cNvGrpSpPr/>
        <p:nvPr/>
      </p:nvGrpSpPr>
      <p:grpSpPr>
        <a:xfrm>
          <a:off x="0" y="0"/>
          <a:ext cx="0" cy="0"/>
          <a:chOff x="0" y="0"/>
          <a:chExt cx="0" cy="0"/>
        </a:xfrm>
      </p:grpSpPr>
      <p:sp>
        <p:nvSpPr>
          <p:cNvPr id="5330" name="Google Shape;5330;g34843d0997a_0_3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1" name="Google Shape;5331;g34843d0997a_0_3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1"/>
        <p:cNvGrpSpPr/>
        <p:nvPr/>
      </p:nvGrpSpPr>
      <p:grpSpPr>
        <a:xfrm>
          <a:off x="0" y="0"/>
          <a:ext cx="0" cy="0"/>
          <a:chOff x="0" y="0"/>
          <a:chExt cx="0" cy="0"/>
        </a:xfrm>
      </p:grpSpPr>
      <p:sp>
        <p:nvSpPr>
          <p:cNvPr id="5342" name="Google Shape;5342;g34843d0997a_0_1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3" name="Google Shape;5343;g34843d0997a_0_1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6"/>
        <p:cNvGrpSpPr/>
        <p:nvPr/>
      </p:nvGrpSpPr>
      <p:grpSpPr>
        <a:xfrm>
          <a:off x="0" y="0"/>
          <a:ext cx="0" cy="0"/>
          <a:chOff x="0" y="0"/>
          <a:chExt cx="0" cy="0"/>
        </a:xfrm>
      </p:grpSpPr>
      <p:sp>
        <p:nvSpPr>
          <p:cNvPr id="5347" name="Google Shape;5347;g34843d0997a_0_1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8" name="Google Shape;5348;g34843d0997a_0_1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33e6ab34341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33e6ab34341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2"/>
        <p:cNvGrpSpPr/>
        <p:nvPr/>
      </p:nvGrpSpPr>
      <p:grpSpPr>
        <a:xfrm>
          <a:off x="0" y="0"/>
          <a:ext cx="0" cy="0"/>
          <a:chOff x="0" y="0"/>
          <a:chExt cx="0" cy="0"/>
        </a:xfrm>
      </p:grpSpPr>
      <p:sp>
        <p:nvSpPr>
          <p:cNvPr id="5353" name="Google Shape;5353;g34843d0997a_0_3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4" name="Google Shape;5354;g34843d0997a_0_3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4"/>
        <p:cNvGrpSpPr/>
        <p:nvPr/>
      </p:nvGrpSpPr>
      <p:grpSpPr>
        <a:xfrm>
          <a:off x="0" y="0"/>
          <a:ext cx="0" cy="0"/>
          <a:chOff x="0" y="0"/>
          <a:chExt cx="0" cy="0"/>
        </a:xfrm>
      </p:grpSpPr>
      <p:sp>
        <p:nvSpPr>
          <p:cNvPr id="5365" name="Google Shape;5365;g34843d0997a_0_1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6" name="Google Shape;5366;g34843d0997a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9"/>
        <p:cNvGrpSpPr/>
        <p:nvPr/>
      </p:nvGrpSpPr>
      <p:grpSpPr>
        <a:xfrm>
          <a:off x="0" y="0"/>
          <a:ext cx="0" cy="0"/>
          <a:chOff x="0" y="0"/>
          <a:chExt cx="0" cy="0"/>
        </a:xfrm>
      </p:grpSpPr>
      <p:sp>
        <p:nvSpPr>
          <p:cNvPr id="5370" name="Google Shape;5370;g34843d0997a_0_1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1" name="Google Shape;5371;g34843d0997a_0_1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5"/>
        <p:cNvGrpSpPr/>
        <p:nvPr/>
      </p:nvGrpSpPr>
      <p:grpSpPr>
        <a:xfrm>
          <a:off x="0" y="0"/>
          <a:ext cx="0" cy="0"/>
          <a:chOff x="0" y="0"/>
          <a:chExt cx="0" cy="0"/>
        </a:xfrm>
      </p:grpSpPr>
      <p:sp>
        <p:nvSpPr>
          <p:cNvPr id="5376" name="Google Shape;5376;g34843d0997a_0_3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7" name="Google Shape;5377;g34843d0997a_0_3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5">
          <a:extLst>
            <a:ext uri="{FF2B5EF4-FFF2-40B4-BE49-F238E27FC236}">
              <a16:creationId xmlns:a16="http://schemas.microsoft.com/office/drawing/2014/main" id="{F630EF85-FB37-A574-8B6D-DD7B351751AF}"/>
            </a:ext>
          </a:extLst>
        </p:cNvPr>
        <p:cNvGrpSpPr/>
        <p:nvPr/>
      </p:nvGrpSpPr>
      <p:grpSpPr>
        <a:xfrm>
          <a:off x="0" y="0"/>
          <a:ext cx="0" cy="0"/>
          <a:chOff x="0" y="0"/>
          <a:chExt cx="0" cy="0"/>
        </a:xfrm>
      </p:grpSpPr>
      <p:sp>
        <p:nvSpPr>
          <p:cNvPr id="5376" name="Google Shape;5376;g34843d0997a_0_3165:notes">
            <a:extLst>
              <a:ext uri="{FF2B5EF4-FFF2-40B4-BE49-F238E27FC236}">
                <a16:creationId xmlns:a16="http://schemas.microsoft.com/office/drawing/2014/main" id="{B668DD42-828A-DCBF-5292-6FB9FBDF01D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7" name="Google Shape;5377;g34843d0997a_0_3165:notes">
            <a:extLst>
              <a:ext uri="{FF2B5EF4-FFF2-40B4-BE49-F238E27FC236}">
                <a16:creationId xmlns:a16="http://schemas.microsoft.com/office/drawing/2014/main" id="{FEB15694-0B15-B7C0-3D8D-1A275B05591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7015809"/>
      </p:ext>
    </p:extLst>
  </p:cSld>
  <p:clrMapOvr>
    <a:masterClrMapping/>
  </p:clrMapOvr>
</p:notes>
</file>

<file path=ppt/notesSlides/notesSlide7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7"/>
        <p:cNvGrpSpPr/>
        <p:nvPr/>
      </p:nvGrpSpPr>
      <p:grpSpPr>
        <a:xfrm>
          <a:off x="0" y="0"/>
          <a:ext cx="0" cy="0"/>
          <a:chOff x="0" y="0"/>
          <a:chExt cx="0" cy="0"/>
        </a:xfrm>
      </p:grpSpPr>
      <p:sp>
        <p:nvSpPr>
          <p:cNvPr id="5388" name="Google Shape;5388;g34843d0997a_0_1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9" name="Google Shape;5389;g34843d0997a_0_1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2"/>
        <p:cNvGrpSpPr/>
        <p:nvPr/>
      </p:nvGrpSpPr>
      <p:grpSpPr>
        <a:xfrm>
          <a:off x="0" y="0"/>
          <a:ext cx="0" cy="0"/>
          <a:chOff x="0" y="0"/>
          <a:chExt cx="0" cy="0"/>
        </a:xfrm>
      </p:grpSpPr>
      <p:sp>
        <p:nvSpPr>
          <p:cNvPr id="5393" name="Google Shape;5393;g34843d0997a_0_1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4" name="Google Shape;5394;g34843d0997a_0_1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9"/>
        <p:cNvGrpSpPr/>
        <p:nvPr/>
      </p:nvGrpSpPr>
      <p:grpSpPr>
        <a:xfrm>
          <a:off x="0" y="0"/>
          <a:ext cx="0" cy="0"/>
          <a:chOff x="0" y="0"/>
          <a:chExt cx="0" cy="0"/>
        </a:xfrm>
      </p:grpSpPr>
      <p:sp>
        <p:nvSpPr>
          <p:cNvPr id="5400" name="Google Shape;5400;g34843d0997a_0_3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1" name="Google Shape;5401;g34843d0997a_0_3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1"/>
        <p:cNvGrpSpPr/>
        <p:nvPr/>
      </p:nvGrpSpPr>
      <p:grpSpPr>
        <a:xfrm>
          <a:off x="0" y="0"/>
          <a:ext cx="0" cy="0"/>
          <a:chOff x="0" y="0"/>
          <a:chExt cx="0" cy="0"/>
        </a:xfrm>
      </p:grpSpPr>
      <p:sp>
        <p:nvSpPr>
          <p:cNvPr id="5412" name="Google Shape;5412;g340589e47b6_0_8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3" name="Google Shape;5413;g340589e47b6_0_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6"/>
        <p:cNvGrpSpPr/>
        <p:nvPr/>
      </p:nvGrpSpPr>
      <p:grpSpPr>
        <a:xfrm>
          <a:off x="0" y="0"/>
          <a:ext cx="0" cy="0"/>
          <a:chOff x="0" y="0"/>
          <a:chExt cx="0" cy="0"/>
        </a:xfrm>
      </p:grpSpPr>
      <p:sp>
        <p:nvSpPr>
          <p:cNvPr id="5417" name="Google Shape;5417;g340589e47b6_0_8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8" name="Google Shape;5418;g340589e47b6_0_8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34843d0997a_0_13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34843d0997a_0_1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2"/>
        <p:cNvGrpSpPr/>
        <p:nvPr/>
      </p:nvGrpSpPr>
      <p:grpSpPr>
        <a:xfrm>
          <a:off x="0" y="0"/>
          <a:ext cx="0" cy="0"/>
          <a:chOff x="0" y="0"/>
          <a:chExt cx="0" cy="0"/>
        </a:xfrm>
      </p:grpSpPr>
      <p:sp>
        <p:nvSpPr>
          <p:cNvPr id="5423" name="Google Shape;5423;g340589e47b6_0_8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4" name="Google Shape;5424;g340589e47b6_0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3"/>
        <p:cNvGrpSpPr/>
        <p:nvPr/>
      </p:nvGrpSpPr>
      <p:grpSpPr>
        <a:xfrm>
          <a:off x="0" y="0"/>
          <a:ext cx="0" cy="0"/>
          <a:chOff x="0" y="0"/>
          <a:chExt cx="0" cy="0"/>
        </a:xfrm>
      </p:grpSpPr>
      <p:sp>
        <p:nvSpPr>
          <p:cNvPr id="5504" name="Google Shape;5504;g33e6ab34341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5" name="Google Shape;5505;g33e6ab3434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33e6ab34341_0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33e6ab34341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33e6ab34341_0_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33e6ab34341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34843d0997a_0_13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34843d0997a_0_1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33e6ab34341_0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33e6ab34341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33e6ab34341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33e6ab34341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31f44acb61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31f44acb6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34843d0997a_0_14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34843d0997a_0_1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33e6ab34341_0_2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33e6ab34341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33e6ab34341_0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33e6ab34341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34843d0997a_0_14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34843d0997a_0_1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33e6ab34341_0_2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33e6ab34341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33e6ab34341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33e6ab34341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34843d0997a_0_1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34843d0997a_0_1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33e6ab34341_0_2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33e6ab34341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33e6ab34341_0_2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33e6ab34341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34843d0997a_0_1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34843d0997a_0_1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31f44acb6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31f44acb6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33e6ab34341_0_2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33e6ab34341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33e6ab34341_0_2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33e6ab34341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34843d0997a_0_1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34843d0997a_0_1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33e6ab34341_0_2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33e6ab34341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33e6ab34341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33e6ab34341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34843d0997a_0_14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34843d0997a_0_1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33e6ab34341_0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33e6ab34341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33e6ab34341_0_2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33e6ab34341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34843d0997a_0_1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34843d0997a_0_1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33e6ab34341_0_2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33e6ab34341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rcsb.org/pdb/explore/explore.do?structureId=1R71"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hyperlink" Target="http://www.rcsb.org/pdb/explore/explore.do?structureId=6TE9" TargetMode="External"/><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hyperlink" Target="http://www.ncbi.nlm.nih.gov/Structure/cdd/cddsrv.cgi?uid=cd21697" TargetMode="External"/><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s://www.ebi.ac.uk/interpro/entry/pfam/PF10963" TargetMode="External"/><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s://www.rcsb.org/structure/6V8I" TargetMode="External"/><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3" Type="http://schemas.openxmlformats.org/officeDocument/2006/relationships/hyperlink" Target="http://www.rcsb.org/pdb/explore/explore.do?structureId=6V8I_BF" TargetMode="External"/><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rcsb.org/pdb/explore/explore.do?structureId=5M1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3" Type="http://schemas.openxmlformats.org/officeDocument/2006/relationships/hyperlink" Target="https://phagesdb.org/blast/results/blast.cgi#88392" TargetMode="External"/><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3" Type="http://schemas.openxmlformats.org/officeDocument/2006/relationships/hyperlink" Target="http://www.rcsb.org/pdb/explore/explore.do?structureId=9D93" TargetMode="External"/><Relationship Id="rId2" Type="http://schemas.openxmlformats.org/officeDocument/2006/relationships/notesSlide" Target="../notesSlides/notesSlide125.xml"/><Relationship Id="rId1" Type="http://schemas.openxmlformats.org/officeDocument/2006/relationships/slideLayout" Target="../slideLayouts/slideLayout3.xml"/><Relationship Id="rId4" Type="http://schemas.openxmlformats.org/officeDocument/2006/relationships/hyperlink" Target="https://phagesdb.org/blast/results/blast.cgi#462060" TargetMode="Externa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3" Type="http://schemas.openxmlformats.org/officeDocument/2006/relationships/hyperlink" Target="https://www.ebi.ac.uk/interpro/entry/pfam/PF12244" TargetMode="External"/><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3" Type="http://schemas.openxmlformats.org/officeDocument/2006/relationships/hyperlink" Target="https://phagesdb.org/blast/results/blast.cgi#88392" TargetMode="External"/><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hyperlink" Target="https://www.ebi.ac.uk/interpro/entry/pfam/PF07957.16" TargetMode="External"/><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hyperlink" Target="https://www.ebi.ac.uk/interpro/entry/pfam/PF14100/" TargetMode="External"/><Relationship Id="rId2" Type="http://schemas.openxmlformats.org/officeDocument/2006/relationships/notesSlide" Target="../notesSlides/notesSlide142.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3" Type="http://schemas.openxmlformats.org/officeDocument/2006/relationships/hyperlink" Target="https://www.ebi.ac.uk/interpro/entry/pfam/PF14100.11" TargetMode="External"/><Relationship Id="rId2" Type="http://schemas.openxmlformats.org/officeDocument/2006/relationships/notesSlide" Target="../notesSlides/notesSlide143.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3" Type="http://schemas.openxmlformats.org/officeDocument/2006/relationships/hyperlink" Target="https://www.ebi.ac.uk/interpro/entry/pfam/PF14100" TargetMode="External"/><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3" Type="http://schemas.openxmlformats.org/officeDocument/2006/relationships/hyperlink" Target="https://www.ebi.ac.uk/interpro/entry/pfam/PF10963" TargetMode="External"/><Relationship Id="rId2" Type="http://schemas.openxmlformats.org/officeDocument/2006/relationships/notesSlide" Target="../notesSlides/notesSlide151.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3" Type="http://schemas.openxmlformats.org/officeDocument/2006/relationships/hyperlink" Target="https://www.ebi.ac.uk/interpro/entry/pfam/PF21839" TargetMode="External"/><Relationship Id="rId2" Type="http://schemas.openxmlformats.org/officeDocument/2006/relationships/notesSlide" Target="../notesSlides/notesSlide154.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3" Type="http://schemas.openxmlformats.org/officeDocument/2006/relationships/hyperlink" Target="http://www.rcsb.org/pdb/explore/explore.do?structureId=4B1M" TargetMode="External"/><Relationship Id="rId2" Type="http://schemas.openxmlformats.org/officeDocument/2006/relationships/notesSlide" Target="../notesSlides/notesSlide157.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rcsb.org/structure/2ASH"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3.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hyperlink" Target="https://www.ebi.ac.uk/interpro/entry/pfam/PF03608/" TargetMode="External"/><Relationship Id="rId2" Type="http://schemas.openxmlformats.org/officeDocument/2006/relationships/notesSlide" Target="../notesSlides/notesSlide178.xml"/><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3" Type="http://schemas.openxmlformats.org/officeDocument/2006/relationships/hyperlink" Target="https://www.ebi.ac.uk/interpro/entry/pfam/PF03608.18" TargetMode="External"/><Relationship Id="rId2" Type="http://schemas.openxmlformats.org/officeDocument/2006/relationships/notesSlide" Target="../notesSlides/notesSlide17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rcsb.org/pdb/explore/explore.do?structureId=1CT9_A"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2.xml"/><Relationship Id="rId1" Type="http://schemas.openxmlformats.org/officeDocument/2006/relationships/slideLayout" Target="../slideLayouts/slideLayout3.xml"/><Relationship Id="rId6" Type="http://schemas.openxmlformats.org/officeDocument/2006/relationships/hyperlink" Target="https://docs.google.com/document/d/13UeCapUmRZJHNBiCxCSMl9EMDISYtD46ZGr1rptA5yw/edit?tab=t.tseyv2ukabj3"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3" Type="http://schemas.openxmlformats.org/officeDocument/2006/relationships/hyperlink" Target="https://phagesdb.org/blast/results/blast.cgi#88392" TargetMode="External"/><Relationship Id="rId2" Type="http://schemas.openxmlformats.org/officeDocument/2006/relationships/notesSlide" Target="../notesSlides/notesSlide204.xml"/><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3" Type="http://schemas.openxmlformats.org/officeDocument/2006/relationships/hyperlink" Target="http://www.rcsb.org/pdb/explore/explore.do?structureId=5FD4" TargetMode="External"/><Relationship Id="rId2" Type="http://schemas.openxmlformats.org/officeDocument/2006/relationships/notesSlide" Target="../notesSlides/notesSlide208.xml"/><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3" Type="http://schemas.openxmlformats.org/officeDocument/2006/relationships/hyperlink" Target="http://scop.berkeley.edu/sid=d2enda_" TargetMode="External"/><Relationship Id="rId2" Type="http://schemas.openxmlformats.org/officeDocument/2006/relationships/notesSlide" Target="../notesSlides/notesSlide211.xml"/><Relationship Id="rId1" Type="http://schemas.openxmlformats.org/officeDocument/2006/relationships/slideLayout" Target="../slideLayouts/slideLayout3.xml"/><Relationship Id="rId5" Type="http://schemas.openxmlformats.org/officeDocument/2006/relationships/hyperlink" Target="https://phagesdb.org/blast/results/blast.cgi#462098" TargetMode="External"/><Relationship Id="rId4" Type="http://schemas.openxmlformats.org/officeDocument/2006/relationships/hyperlink" Target="https://phagesdb.org/blast/results/blast.cgi#83824" TargetMode="Externa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3" Type="http://schemas.openxmlformats.org/officeDocument/2006/relationships/hyperlink" Target="http://scop.berkeley.edu/sid=d3lupa1" TargetMode="External"/><Relationship Id="rId2" Type="http://schemas.openxmlformats.org/officeDocument/2006/relationships/notesSlide" Target="../notesSlides/notesSlide218.xml"/><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op.berkeley.edu/sid=d4ntka_"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3.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3.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3.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3.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3.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3" Type="http://schemas.openxmlformats.org/officeDocument/2006/relationships/hyperlink" Target="http://www.rcsb.org/pdb/explore/explore.do?structureId=6WMK_D" TargetMode="External"/><Relationship Id="rId2" Type="http://schemas.openxmlformats.org/officeDocument/2006/relationships/notesSlide" Target="../notesSlides/notesSlide237.xml"/><Relationship Id="rId1" Type="http://schemas.openxmlformats.org/officeDocument/2006/relationships/slideLayout" Target="../slideLayouts/slideLayout3.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3.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3.xml"/></Relationships>
</file>

<file path=ppt/slides/_rels/slide241.xml.rels><?xml version="1.0" encoding="UTF-8" standalone="yes"?>
<Relationships xmlns="http://schemas.openxmlformats.org/package/2006/relationships"><Relationship Id="rId3" Type="http://schemas.openxmlformats.org/officeDocument/2006/relationships/hyperlink" Target="https://www.rcsb.org/structure/5ZYT" TargetMode="External"/><Relationship Id="rId2" Type="http://schemas.openxmlformats.org/officeDocument/2006/relationships/notesSlide" Target="../notesSlides/notesSlide241.xml"/><Relationship Id="rId1" Type="http://schemas.openxmlformats.org/officeDocument/2006/relationships/slideLayout" Target="../slideLayouts/slideLayout3.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3.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3.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3.xml"/></Relationships>
</file>

<file path=ppt/slides/_rels/slide247.xml.rels><?xml version="1.0" encoding="UTF-8" standalone="yes"?>
<Relationships xmlns="http://schemas.openxmlformats.org/package/2006/relationships"><Relationship Id="rId3" Type="http://schemas.openxmlformats.org/officeDocument/2006/relationships/hyperlink" Target="http://www.rcsb.org/pdb/explore/explore.do?structureId=1VD4" TargetMode="External"/><Relationship Id="rId2" Type="http://schemas.openxmlformats.org/officeDocument/2006/relationships/notesSlide" Target="../notesSlides/notesSlide247.xml"/><Relationship Id="rId1" Type="http://schemas.openxmlformats.org/officeDocument/2006/relationships/slideLayout" Target="../slideLayouts/slideLayout3.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50.xml.rels><?xml version="1.0" encoding="UTF-8" standalone="yes"?>
<Relationships xmlns="http://schemas.openxmlformats.org/package/2006/relationships"><Relationship Id="rId3" Type="http://schemas.openxmlformats.org/officeDocument/2006/relationships/hyperlink" Target="http://www.rcsb.org/pdb/explore/explore.do?structureId=2OCA" TargetMode="External"/><Relationship Id="rId2" Type="http://schemas.openxmlformats.org/officeDocument/2006/relationships/notesSlide" Target="../notesSlides/notesSlide250.xml"/><Relationship Id="rId1" Type="http://schemas.openxmlformats.org/officeDocument/2006/relationships/slideLayout" Target="../slideLayouts/slideLayout3.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3.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3.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3.xml"/></Relationships>
</file>

<file path=ppt/slides/_rels/slide256.xml.rels><?xml version="1.0" encoding="UTF-8" standalone="yes"?>
<Relationships xmlns="http://schemas.openxmlformats.org/package/2006/relationships"><Relationship Id="rId3" Type="http://schemas.openxmlformats.org/officeDocument/2006/relationships/hyperlink" Target="https://www.ebi.ac.uk/interpro/entry/pfam/PF17032" TargetMode="External"/><Relationship Id="rId2" Type="http://schemas.openxmlformats.org/officeDocument/2006/relationships/notesSlide" Target="../notesSlides/notesSlide256.xml"/><Relationship Id="rId1" Type="http://schemas.openxmlformats.org/officeDocument/2006/relationships/slideLayout" Target="../slideLayouts/slideLayout3.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3.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hyperlink" Target="http://www.rcsb.org/pdb/explore/explore.do?structureId=7VGQ" TargetMode="External"/><Relationship Id="rId2" Type="http://schemas.openxmlformats.org/officeDocument/2006/relationships/notesSlide" Target="../notesSlides/notesSlide260.xml"/><Relationship Id="rId1" Type="http://schemas.openxmlformats.org/officeDocument/2006/relationships/slideLayout" Target="../slideLayouts/slideLayout3.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3" Type="http://schemas.openxmlformats.org/officeDocument/2006/relationships/hyperlink" Target="https://www.rcsb.org/structure/2EPG" TargetMode="External"/><Relationship Id="rId2" Type="http://schemas.openxmlformats.org/officeDocument/2006/relationships/notesSlide" Target="../notesSlides/notesSlide262.xml"/><Relationship Id="rId1" Type="http://schemas.openxmlformats.org/officeDocument/2006/relationships/slideLayout" Target="../slideLayouts/slideLayout3.xml"/></Relationships>
</file>

<file path=ppt/slides/_rels/slide263.xml.rels><?xml version="1.0" encoding="UTF-8" standalone="yes"?>
<Relationships xmlns="http://schemas.openxmlformats.org/package/2006/relationships"><Relationship Id="rId3" Type="http://schemas.openxmlformats.org/officeDocument/2006/relationships/hyperlink" Target="http://www.rcsb.org/pdb/explore/explore.do?structureId=4DWR" TargetMode="External"/><Relationship Id="rId2" Type="http://schemas.openxmlformats.org/officeDocument/2006/relationships/notesSlide" Target="../notesSlides/notesSlide263.xml"/><Relationship Id="rId1" Type="http://schemas.openxmlformats.org/officeDocument/2006/relationships/slideLayout" Target="../slideLayouts/slideLayout3.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3.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3.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3.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3" Type="http://schemas.openxmlformats.org/officeDocument/2006/relationships/hyperlink" Target="https://www.ebi.ac.uk/interpro/entry/pfam/PF18083.6" TargetMode="External"/><Relationship Id="rId2" Type="http://schemas.openxmlformats.org/officeDocument/2006/relationships/notesSlide" Target="../notesSlides/notesSlide26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3.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3.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3.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3.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3.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3.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3" Type="http://schemas.openxmlformats.org/officeDocument/2006/relationships/hyperlink" Target="https://www.ebi.ac.uk/interpro/entry/pfam/PF08621" TargetMode="External"/><Relationship Id="rId2" Type="http://schemas.openxmlformats.org/officeDocument/2006/relationships/notesSlide" Target="../notesSlides/notesSlide27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3.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3.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3.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3.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3" Type="http://schemas.openxmlformats.org/officeDocument/2006/relationships/hyperlink" Target="https://www.rcsb.org/structure/8HFR" TargetMode="External"/><Relationship Id="rId2" Type="http://schemas.openxmlformats.org/officeDocument/2006/relationships/notesSlide" Target="../notesSlides/notesSlide287.xml"/><Relationship Id="rId1" Type="http://schemas.openxmlformats.org/officeDocument/2006/relationships/slideLayout" Target="../slideLayouts/slideLayout3.xml"/></Relationships>
</file>

<file path=ppt/slides/_rels/slide288.xml.rels><?xml version="1.0" encoding="UTF-8" standalone="yes"?>
<Relationships xmlns="http://schemas.openxmlformats.org/package/2006/relationships"><Relationship Id="rId3" Type="http://schemas.openxmlformats.org/officeDocument/2006/relationships/hyperlink" Target="http://www.rcsb.org/pdb/explore/explore.do?structureId=8HFR" TargetMode="External"/><Relationship Id="rId2" Type="http://schemas.openxmlformats.org/officeDocument/2006/relationships/notesSlide" Target="../notesSlides/notesSlide288.xml"/><Relationship Id="rId1" Type="http://schemas.openxmlformats.org/officeDocument/2006/relationships/slideLayout" Target="../slideLayouts/slideLayout3.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3.xml"/></Relationships>
</file>

<file path=ppt/slides/_rels/slide291.xml.rels><?xml version="1.0" encoding="UTF-8" standalone="yes"?>
<Relationships xmlns="http://schemas.openxmlformats.org/package/2006/relationships"><Relationship Id="rId3" Type="http://schemas.openxmlformats.org/officeDocument/2006/relationships/hyperlink" Target="https://www.ebi.ac.uk/interpro/entry/pfam/PF04478" TargetMode="External"/><Relationship Id="rId2" Type="http://schemas.openxmlformats.org/officeDocument/2006/relationships/notesSlide" Target="../notesSlides/notesSlide291.xml"/><Relationship Id="rId1" Type="http://schemas.openxmlformats.org/officeDocument/2006/relationships/slideLayout" Target="../slideLayouts/slideLayout3.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3.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3.xml"/></Relationships>
</file>

<file path=ppt/slides/_rels/slide295.xml.rels><?xml version="1.0" encoding="UTF-8" standalone="yes"?>
<Relationships xmlns="http://schemas.openxmlformats.org/package/2006/relationships"><Relationship Id="rId3" Type="http://schemas.openxmlformats.org/officeDocument/2006/relationships/hyperlink" Target="https://blast.ncbi.nlm.nih.gov/Blast.cgi#alnHdr_WP_264003396" TargetMode="External"/><Relationship Id="rId2" Type="http://schemas.openxmlformats.org/officeDocument/2006/relationships/notesSlide" Target="../notesSlides/notesSlide295.xml"/><Relationship Id="rId1" Type="http://schemas.openxmlformats.org/officeDocument/2006/relationships/slideLayout" Target="../slideLayouts/slideLayout3.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3.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3.xml"/></Relationships>
</file>

<file path=ppt/slides/_rels/slide299.xml.rels><?xml version="1.0" encoding="UTF-8" standalone="yes"?>
<Relationships xmlns="http://schemas.openxmlformats.org/package/2006/relationships"><Relationship Id="rId3" Type="http://schemas.openxmlformats.org/officeDocument/2006/relationships/hyperlink" Target="http://www.ncbi.nlm.nih.gov/Structure/cdd/cddsrv.cgi?uid=cd2030" TargetMode="External"/><Relationship Id="rId2" Type="http://schemas.openxmlformats.org/officeDocument/2006/relationships/notesSlide" Target="../notesSlides/notesSlide29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3.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3.xml"/></Relationships>
</file>

<file path=ppt/slides/_rels/slide303.xml.rels><?xml version="1.0" encoding="UTF-8" standalone="yes"?>
<Relationships xmlns="http://schemas.openxmlformats.org/package/2006/relationships"><Relationship Id="rId3" Type="http://schemas.openxmlformats.org/officeDocument/2006/relationships/hyperlink" Target="http://www.rcsb.org/pdb/explore/explore.do?structureId=3C3W" TargetMode="External"/><Relationship Id="rId2" Type="http://schemas.openxmlformats.org/officeDocument/2006/relationships/notesSlide" Target="../notesSlides/notesSlide303.xml"/><Relationship Id="rId1" Type="http://schemas.openxmlformats.org/officeDocument/2006/relationships/slideLayout" Target="../slideLayouts/slideLayout3.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3.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3.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3.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3.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3" Type="http://schemas.openxmlformats.org/officeDocument/2006/relationships/hyperlink" Target="https://www.rcsb.org/structure/2FTC" TargetMode="External"/><Relationship Id="rId2" Type="http://schemas.openxmlformats.org/officeDocument/2006/relationships/notesSlide" Target="../notesSlides/notesSlide312.xml"/><Relationship Id="rId1" Type="http://schemas.openxmlformats.org/officeDocument/2006/relationships/slideLayout" Target="../slideLayouts/slideLayout3.xml"/></Relationships>
</file>

<file path=ppt/slides/_rels/slide313.xml.rels><?xml version="1.0" encoding="UTF-8" standalone="yes"?>
<Relationships xmlns="http://schemas.openxmlformats.org/package/2006/relationships"><Relationship Id="rId3" Type="http://schemas.openxmlformats.org/officeDocument/2006/relationships/hyperlink" Target="http://www.rcsb.org/pdb/explore/explore.do?structureId=2FTC" TargetMode="External"/><Relationship Id="rId2" Type="http://schemas.openxmlformats.org/officeDocument/2006/relationships/notesSlide" Target="../notesSlides/notesSlide313.xml"/><Relationship Id="rId1" Type="http://schemas.openxmlformats.org/officeDocument/2006/relationships/slideLayout" Target="../slideLayouts/slideLayout3.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3.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3.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3" Type="http://schemas.openxmlformats.org/officeDocument/2006/relationships/hyperlink" Target="http://www.rcsb.org/pdb/explore/explore.do?structureId=7SXQ" TargetMode="External"/><Relationship Id="rId2" Type="http://schemas.openxmlformats.org/officeDocument/2006/relationships/notesSlide" Target="../notesSlides/notesSlide318.xml"/><Relationship Id="rId1" Type="http://schemas.openxmlformats.org/officeDocument/2006/relationships/slideLayout" Target="../slideLayouts/slideLayout3.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3.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3.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3.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3" Type="http://schemas.openxmlformats.org/officeDocument/2006/relationships/hyperlink" Target="http://scop.berkeley.edu/sid=SCOP_d2oqma1" TargetMode="External"/><Relationship Id="rId2" Type="http://schemas.openxmlformats.org/officeDocument/2006/relationships/notesSlide" Target="../notesSlides/notesSlide325.xml"/><Relationship Id="rId1" Type="http://schemas.openxmlformats.org/officeDocument/2006/relationships/slideLayout" Target="../slideLayouts/slideLayout3.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3.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3" Type="http://schemas.openxmlformats.org/officeDocument/2006/relationships/hyperlink" Target="https://www.rcsb.org/structure/4YP6" TargetMode="External"/><Relationship Id="rId2" Type="http://schemas.openxmlformats.org/officeDocument/2006/relationships/notesSlide" Target="../notesSlides/notesSlide328.xml"/><Relationship Id="rId1" Type="http://schemas.openxmlformats.org/officeDocument/2006/relationships/slideLayout" Target="../slideLayouts/slideLayout3.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3.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3.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3.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3.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3.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3.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rcsb.org/pdb/explore/explore.do?structureId=1A8R"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3.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3.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3.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3.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3.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3.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3" Type="http://schemas.openxmlformats.org/officeDocument/2006/relationships/hyperlink" Target="https://www.ebi.ac.uk/interpro/entry/pfam/PF11242" TargetMode="External"/><Relationship Id="rId2" Type="http://schemas.openxmlformats.org/officeDocument/2006/relationships/notesSlide" Target="../notesSlides/notesSlide349.xml"/><Relationship Id="rId1" Type="http://schemas.openxmlformats.org/officeDocument/2006/relationships/slideLayout" Target="../slideLayouts/slideLayout3.xml"/><Relationship Id="rId5" Type="http://schemas.openxmlformats.org/officeDocument/2006/relationships/hyperlink" Target="https://phagesdb.org/blast/results/blast.cgi#462135" TargetMode="External"/><Relationship Id="rId4" Type="http://schemas.openxmlformats.org/officeDocument/2006/relationships/hyperlink" Target="https://phagesdb.org/blast/results/blast.cgi#83862"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3.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3.xml"/></Relationships>
</file>

<file path=ppt/slides/_rels/slide353.xml.rels><?xml version="1.0" encoding="UTF-8" standalone="yes"?>
<Relationships xmlns="http://schemas.openxmlformats.org/package/2006/relationships"><Relationship Id="rId3" Type="http://schemas.openxmlformats.org/officeDocument/2006/relationships/hyperlink" Target="http://www.rcsb.org/pdb/explore/explore.do?structureId=7DMA" TargetMode="External"/><Relationship Id="rId2" Type="http://schemas.openxmlformats.org/officeDocument/2006/relationships/notesSlide" Target="../notesSlides/notesSlide353.xml"/><Relationship Id="rId1" Type="http://schemas.openxmlformats.org/officeDocument/2006/relationships/slideLayout" Target="../slideLayouts/slideLayout3.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3.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3.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3.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3" Type="http://schemas.openxmlformats.org/officeDocument/2006/relationships/hyperlink" Target="https://www.ebi.ac.uk/interpro/entry/pfam/PF18310.6" TargetMode="External"/><Relationship Id="rId2" Type="http://schemas.openxmlformats.org/officeDocument/2006/relationships/notesSlide" Target="../notesSlides/notesSlide35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60.xml.rels><?xml version="1.0" encoding="UTF-8" standalone="yes"?>
<Relationships xmlns="http://schemas.openxmlformats.org/package/2006/relationships"><Relationship Id="rId3" Type="http://schemas.openxmlformats.org/officeDocument/2006/relationships/hyperlink" Target="http://www.rcsb.org/pdb/explore/explore.do?structureId=2KYT" TargetMode="External"/><Relationship Id="rId2" Type="http://schemas.openxmlformats.org/officeDocument/2006/relationships/notesSlide" Target="../notesSlides/notesSlide360.xml"/><Relationship Id="rId1" Type="http://schemas.openxmlformats.org/officeDocument/2006/relationships/slideLayout" Target="../slideLayouts/slideLayout3.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3.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3.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3" Type="http://schemas.openxmlformats.org/officeDocument/2006/relationships/hyperlink" Target="http://scop.berkeley.edu/sid=d2v9va1" TargetMode="External"/><Relationship Id="rId2" Type="http://schemas.openxmlformats.org/officeDocument/2006/relationships/notesSlide" Target="../notesSlides/notesSlide365.xml"/><Relationship Id="rId1" Type="http://schemas.openxmlformats.org/officeDocument/2006/relationships/slideLayout" Target="../slideLayouts/slideLayout3.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3.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3.xml"/></Relationships>
</file>

<file path=ppt/slides/_rels/slide369.xml.rels><?xml version="1.0" encoding="UTF-8" standalone="yes"?>
<Relationships xmlns="http://schemas.openxmlformats.org/package/2006/relationships"><Relationship Id="rId3" Type="http://schemas.openxmlformats.org/officeDocument/2006/relationships/hyperlink" Target="http://www.rcsb.org/pdb/explore/explore.do?structureId=3EWL" TargetMode="External"/><Relationship Id="rId2" Type="http://schemas.openxmlformats.org/officeDocument/2006/relationships/notesSlide" Target="../notesSlides/notesSlide36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3.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3.xml"/></Relationships>
</file>

<file path=ppt/slides/_rels/slide373.xml.rels><?xml version="1.0" encoding="UTF-8" standalone="yes"?>
<Relationships xmlns="http://schemas.openxmlformats.org/package/2006/relationships"><Relationship Id="rId3" Type="http://schemas.openxmlformats.org/officeDocument/2006/relationships/hyperlink" Target="http://scop.berkeley.edu/sid=d1lv3a_" TargetMode="External"/><Relationship Id="rId2" Type="http://schemas.openxmlformats.org/officeDocument/2006/relationships/notesSlide" Target="../notesSlides/notesSlide373.xml"/><Relationship Id="rId1" Type="http://schemas.openxmlformats.org/officeDocument/2006/relationships/slideLayout" Target="../slideLayouts/slideLayout3.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374.xml"/><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375.xml"/><Relationship Id="rId1" Type="http://schemas.openxmlformats.org/officeDocument/2006/relationships/slideLayout" Target="../slideLayouts/slideLayout3.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376.xml"/><Relationship Id="rId1" Type="http://schemas.openxmlformats.org/officeDocument/2006/relationships/slideLayout" Target="../slideLayouts/slideLayout3.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377.xml"/><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378.xml"/><Relationship Id="rId1" Type="http://schemas.openxmlformats.org/officeDocument/2006/relationships/slideLayout" Target="../slideLayouts/slideLayout3.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37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380.xml"/><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381.xml"/><Relationship Id="rId1" Type="http://schemas.openxmlformats.org/officeDocument/2006/relationships/slideLayout" Target="../slideLayouts/slideLayout3.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382.xml"/><Relationship Id="rId1" Type="http://schemas.openxmlformats.org/officeDocument/2006/relationships/slideLayout" Target="../slideLayouts/slideLayout3.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383.xml"/><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384.xml"/><Relationship Id="rId1" Type="http://schemas.openxmlformats.org/officeDocument/2006/relationships/slideLayout" Target="../slideLayouts/slideLayout3.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385.xml"/><Relationship Id="rId1" Type="http://schemas.openxmlformats.org/officeDocument/2006/relationships/slideLayout" Target="../slideLayouts/slideLayout3.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386.xml"/><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387.xml"/><Relationship Id="rId1" Type="http://schemas.openxmlformats.org/officeDocument/2006/relationships/slideLayout" Target="../slideLayouts/slideLayout3.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388.xml"/><Relationship Id="rId1" Type="http://schemas.openxmlformats.org/officeDocument/2006/relationships/slideLayout" Target="../slideLayouts/slideLayout3.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38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390.xml"/><Relationship Id="rId1" Type="http://schemas.openxmlformats.org/officeDocument/2006/relationships/slideLayout" Target="../slideLayouts/slideLayout3.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391.xml"/><Relationship Id="rId1" Type="http://schemas.openxmlformats.org/officeDocument/2006/relationships/slideLayout" Target="../slideLayouts/slideLayout3.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392.xml"/><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393.xml"/><Relationship Id="rId1" Type="http://schemas.openxmlformats.org/officeDocument/2006/relationships/slideLayout" Target="../slideLayouts/slideLayout3.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394.xml"/><Relationship Id="rId1" Type="http://schemas.openxmlformats.org/officeDocument/2006/relationships/slideLayout" Target="../slideLayouts/slideLayout3.xml"/></Relationships>
</file>

<file path=ppt/slides/_rels/slide395.xml.rels><?xml version="1.0" encoding="UTF-8" standalone="yes"?>
<Relationships xmlns="http://schemas.openxmlformats.org/package/2006/relationships"><Relationship Id="rId2" Type="http://schemas.openxmlformats.org/officeDocument/2006/relationships/notesSlide" Target="../notesSlides/notesSlide395.xml"/><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2" Type="http://schemas.openxmlformats.org/officeDocument/2006/relationships/notesSlide" Target="../notesSlides/notesSlide396.xml"/><Relationship Id="rId1" Type="http://schemas.openxmlformats.org/officeDocument/2006/relationships/slideLayout" Target="../slideLayouts/slideLayout3.xml"/></Relationships>
</file>

<file path=ppt/slides/_rels/slide397.xml.rels><?xml version="1.0" encoding="UTF-8" standalone="yes"?>
<Relationships xmlns="http://schemas.openxmlformats.org/package/2006/relationships"><Relationship Id="rId2" Type="http://schemas.openxmlformats.org/officeDocument/2006/relationships/notesSlide" Target="../notesSlides/notesSlide397.xml"/><Relationship Id="rId1" Type="http://schemas.openxmlformats.org/officeDocument/2006/relationships/slideLayout" Target="../slideLayouts/slideLayout3.xml"/></Relationships>
</file>

<file path=ppt/slides/_rels/slide398.xml.rels><?xml version="1.0" encoding="UTF-8" standalone="yes"?>
<Relationships xmlns="http://schemas.openxmlformats.org/package/2006/relationships"><Relationship Id="rId2" Type="http://schemas.openxmlformats.org/officeDocument/2006/relationships/notesSlide" Target="../notesSlides/notesSlide398.xml"/><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2" Type="http://schemas.openxmlformats.org/officeDocument/2006/relationships/notesSlide" Target="../notesSlides/notesSlide39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00.xml.rels><?xml version="1.0" encoding="UTF-8" standalone="yes"?>
<Relationships xmlns="http://schemas.openxmlformats.org/package/2006/relationships"><Relationship Id="rId3" Type="http://schemas.openxmlformats.org/officeDocument/2006/relationships/hyperlink" Target="https://www.rcsb.org/structure/3KWL" TargetMode="External"/><Relationship Id="rId2" Type="http://schemas.openxmlformats.org/officeDocument/2006/relationships/notesSlide" Target="../notesSlides/notesSlide400.xml"/><Relationship Id="rId1" Type="http://schemas.openxmlformats.org/officeDocument/2006/relationships/slideLayout" Target="../slideLayouts/slideLayout3.xml"/></Relationships>
</file>

<file path=ppt/slides/_rels/slide401.xml.rels><?xml version="1.0" encoding="UTF-8" standalone="yes"?>
<Relationships xmlns="http://schemas.openxmlformats.org/package/2006/relationships"><Relationship Id="rId2" Type="http://schemas.openxmlformats.org/officeDocument/2006/relationships/notesSlide" Target="../notesSlides/notesSlide401.xml"/><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2" Type="http://schemas.openxmlformats.org/officeDocument/2006/relationships/notesSlide" Target="../notesSlides/notesSlide402.xml"/><Relationship Id="rId1" Type="http://schemas.openxmlformats.org/officeDocument/2006/relationships/slideLayout" Target="../slideLayouts/slideLayout3.xml"/></Relationships>
</file>

<file path=ppt/slides/_rels/slide403.xml.rels><?xml version="1.0" encoding="UTF-8" standalone="yes"?>
<Relationships xmlns="http://schemas.openxmlformats.org/package/2006/relationships"><Relationship Id="rId2" Type="http://schemas.openxmlformats.org/officeDocument/2006/relationships/notesSlide" Target="../notesSlides/notesSlide403.xml"/><Relationship Id="rId1" Type="http://schemas.openxmlformats.org/officeDocument/2006/relationships/slideLayout" Target="../slideLayouts/slideLayout3.xml"/></Relationships>
</file>

<file path=ppt/slides/_rels/slide404.xml.rels><?xml version="1.0" encoding="UTF-8" standalone="yes"?>
<Relationships xmlns="http://schemas.openxmlformats.org/package/2006/relationships"><Relationship Id="rId2" Type="http://schemas.openxmlformats.org/officeDocument/2006/relationships/notesSlide" Target="../notesSlides/notesSlide404.xml"/><Relationship Id="rId1" Type="http://schemas.openxmlformats.org/officeDocument/2006/relationships/slideLayout" Target="../slideLayouts/slideLayout3.xml"/></Relationships>
</file>

<file path=ppt/slides/_rels/slide405.xml.rels><?xml version="1.0" encoding="UTF-8" standalone="yes"?>
<Relationships xmlns="http://schemas.openxmlformats.org/package/2006/relationships"><Relationship Id="rId2" Type="http://schemas.openxmlformats.org/officeDocument/2006/relationships/notesSlide" Target="../notesSlides/notesSlide405.xml"/><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2" Type="http://schemas.openxmlformats.org/officeDocument/2006/relationships/notesSlide" Target="../notesSlides/notesSlide406.xml"/><Relationship Id="rId1" Type="http://schemas.openxmlformats.org/officeDocument/2006/relationships/slideLayout" Target="../slideLayouts/slideLayout3.xml"/></Relationships>
</file>

<file path=ppt/slides/_rels/slide407.xml.rels><?xml version="1.0" encoding="UTF-8" standalone="yes"?>
<Relationships xmlns="http://schemas.openxmlformats.org/package/2006/relationships"><Relationship Id="rId3" Type="http://schemas.openxmlformats.org/officeDocument/2006/relationships/hyperlink" Target="http://www.rcsb.org/pdb/explore/explore.do?structureId=3ZPV" TargetMode="External"/><Relationship Id="rId2" Type="http://schemas.openxmlformats.org/officeDocument/2006/relationships/notesSlide" Target="../notesSlides/notesSlide407.xml"/><Relationship Id="rId1" Type="http://schemas.openxmlformats.org/officeDocument/2006/relationships/slideLayout" Target="../slideLayouts/slideLayout3.xml"/></Relationships>
</file>

<file path=ppt/slides/_rels/slide408.xml.rels><?xml version="1.0" encoding="UTF-8" standalone="yes"?>
<Relationships xmlns="http://schemas.openxmlformats.org/package/2006/relationships"><Relationship Id="rId2" Type="http://schemas.openxmlformats.org/officeDocument/2006/relationships/notesSlide" Target="../notesSlides/notesSlide408.xml"/><Relationship Id="rId1" Type="http://schemas.openxmlformats.org/officeDocument/2006/relationships/slideLayout" Target="../slideLayouts/slideLayout3.xml"/></Relationships>
</file>

<file path=ppt/slides/_rels/slide409.xml.rels><?xml version="1.0" encoding="UTF-8" standalone="yes"?>
<Relationships xmlns="http://schemas.openxmlformats.org/package/2006/relationships"><Relationship Id="rId2" Type="http://schemas.openxmlformats.org/officeDocument/2006/relationships/notesSlide" Target="../notesSlides/notesSlide40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10.xml.rels><?xml version="1.0" encoding="UTF-8" standalone="yes"?>
<Relationships xmlns="http://schemas.openxmlformats.org/package/2006/relationships"><Relationship Id="rId2" Type="http://schemas.openxmlformats.org/officeDocument/2006/relationships/notesSlide" Target="../notesSlides/notesSlide410.xml"/><Relationship Id="rId1" Type="http://schemas.openxmlformats.org/officeDocument/2006/relationships/slideLayout" Target="../slideLayouts/slideLayout3.xml"/></Relationships>
</file>

<file path=ppt/slides/_rels/slide411.xml.rels><?xml version="1.0" encoding="UTF-8" standalone="yes"?>
<Relationships xmlns="http://schemas.openxmlformats.org/package/2006/relationships"><Relationship Id="rId3" Type="http://schemas.openxmlformats.org/officeDocument/2006/relationships/hyperlink" Target="http://scop.berkeley.edu/sid=d2nvna1" TargetMode="External"/><Relationship Id="rId2" Type="http://schemas.openxmlformats.org/officeDocument/2006/relationships/notesSlide" Target="../notesSlides/notesSlide411.xml"/><Relationship Id="rId1" Type="http://schemas.openxmlformats.org/officeDocument/2006/relationships/slideLayout" Target="../slideLayouts/slideLayout3.xml"/></Relationships>
</file>

<file path=ppt/slides/_rels/slide412.xml.rels><?xml version="1.0" encoding="UTF-8" standalone="yes"?>
<Relationships xmlns="http://schemas.openxmlformats.org/package/2006/relationships"><Relationship Id="rId2" Type="http://schemas.openxmlformats.org/officeDocument/2006/relationships/notesSlide" Target="../notesSlides/notesSlide412.xml"/><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2" Type="http://schemas.openxmlformats.org/officeDocument/2006/relationships/notesSlide" Target="../notesSlides/notesSlide413.xml"/><Relationship Id="rId1" Type="http://schemas.openxmlformats.org/officeDocument/2006/relationships/slideLayout" Target="../slideLayouts/slideLayout3.xml"/></Relationships>
</file>

<file path=ppt/slides/_rels/slide414.xml.rels><?xml version="1.0" encoding="UTF-8" standalone="yes"?>
<Relationships xmlns="http://schemas.openxmlformats.org/package/2006/relationships"><Relationship Id="rId2" Type="http://schemas.openxmlformats.org/officeDocument/2006/relationships/notesSlide" Target="../notesSlides/notesSlide414.xml"/><Relationship Id="rId1" Type="http://schemas.openxmlformats.org/officeDocument/2006/relationships/slideLayout" Target="../slideLayouts/slideLayout3.xml"/></Relationships>
</file>

<file path=ppt/slides/_rels/slide415.xml.rels><?xml version="1.0" encoding="UTF-8" standalone="yes"?>
<Relationships xmlns="http://schemas.openxmlformats.org/package/2006/relationships"><Relationship Id="rId2" Type="http://schemas.openxmlformats.org/officeDocument/2006/relationships/notesSlide" Target="../notesSlides/notesSlide415.xml"/><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2" Type="http://schemas.openxmlformats.org/officeDocument/2006/relationships/notesSlide" Target="../notesSlides/notesSlide416.xml"/><Relationship Id="rId1" Type="http://schemas.openxmlformats.org/officeDocument/2006/relationships/slideLayout" Target="../slideLayouts/slideLayout3.xml"/></Relationships>
</file>

<file path=ppt/slides/_rels/slide417.xml.rels><?xml version="1.0" encoding="UTF-8" standalone="yes"?>
<Relationships xmlns="http://schemas.openxmlformats.org/package/2006/relationships"><Relationship Id="rId2" Type="http://schemas.openxmlformats.org/officeDocument/2006/relationships/notesSlide" Target="../notesSlides/notesSlide417.xml"/><Relationship Id="rId1" Type="http://schemas.openxmlformats.org/officeDocument/2006/relationships/slideLayout" Target="../slideLayouts/slideLayout3.xml"/></Relationships>
</file>

<file path=ppt/slides/_rels/slide418.xml.rels><?xml version="1.0" encoding="UTF-8" standalone="yes"?>
<Relationships xmlns="http://schemas.openxmlformats.org/package/2006/relationships"><Relationship Id="rId2" Type="http://schemas.openxmlformats.org/officeDocument/2006/relationships/notesSlide" Target="../notesSlides/notesSlide418.xml"/><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2" Type="http://schemas.openxmlformats.org/officeDocument/2006/relationships/notesSlide" Target="../notesSlides/notesSlide41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2" Type="http://schemas.openxmlformats.org/officeDocument/2006/relationships/notesSlide" Target="../notesSlides/notesSlide420.xml"/><Relationship Id="rId1" Type="http://schemas.openxmlformats.org/officeDocument/2006/relationships/slideLayout" Target="../slideLayouts/slideLayout3.xml"/></Relationships>
</file>

<file path=ppt/slides/_rels/slide421.xml.rels><?xml version="1.0" encoding="UTF-8" standalone="yes"?>
<Relationships xmlns="http://schemas.openxmlformats.org/package/2006/relationships"><Relationship Id="rId2" Type="http://schemas.openxmlformats.org/officeDocument/2006/relationships/notesSlide" Target="../notesSlides/notesSlide421.xml"/><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2" Type="http://schemas.openxmlformats.org/officeDocument/2006/relationships/notesSlide" Target="../notesSlides/notesSlide422.xml"/><Relationship Id="rId1" Type="http://schemas.openxmlformats.org/officeDocument/2006/relationships/slideLayout" Target="../slideLayouts/slideLayout3.xml"/></Relationships>
</file>

<file path=ppt/slides/_rels/slide423.xml.rels><?xml version="1.0" encoding="UTF-8" standalone="yes"?>
<Relationships xmlns="http://schemas.openxmlformats.org/package/2006/relationships"><Relationship Id="rId2" Type="http://schemas.openxmlformats.org/officeDocument/2006/relationships/notesSlide" Target="../notesSlides/notesSlide423.xml"/><Relationship Id="rId1" Type="http://schemas.openxmlformats.org/officeDocument/2006/relationships/slideLayout" Target="../slideLayouts/slideLayout3.xml"/></Relationships>
</file>

<file path=ppt/slides/_rels/slide424.xml.rels><?xml version="1.0" encoding="UTF-8" standalone="yes"?>
<Relationships xmlns="http://schemas.openxmlformats.org/package/2006/relationships"><Relationship Id="rId2" Type="http://schemas.openxmlformats.org/officeDocument/2006/relationships/notesSlide" Target="../notesSlides/notesSlide424.xml"/><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2" Type="http://schemas.openxmlformats.org/officeDocument/2006/relationships/notesSlide" Target="../notesSlides/notesSlide425.xml"/><Relationship Id="rId1" Type="http://schemas.openxmlformats.org/officeDocument/2006/relationships/slideLayout" Target="../slideLayouts/slideLayout3.xml"/></Relationships>
</file>

<file path=ppt/slides/_rels/slide426.xml.rels><?xml version="1.0" encoding="UTF-8" standalone="yes"?>
<Relationships xmlns="http://schemas.openxmlformats.org/package/2006/relationships"><Relationship Id="rId2" Type="http://schemas.openxmlformats.org/officeDocument/2006/relationships/notesSlide" Target="../notesSlides/notesSlide426.xml"/><Relationship Id="rId1" Type="http://schemas.openxmlformats.org/officeDocument/2006/relationships/slideLayout" Target="../slideLayouts/slideLayout3.xml"/></Relationships>
</file>

<file path=ppt/slides/_rels/slide427.xml.rels><?xml version="1.0" encoding="UTF-8" standalone="yes"?>
<Relationships xmlns="http://schemas.openxmlformats.org/package/2006/relationships"><Relationship Id="rId2" Type="http://schemas.openxmlformats.org/officeDocument/2006/relationships/notesSlide" Target="../notesSlides/notesSlide427.xml"/><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2" Type="http://schemas.openxmlformats.org/officeDocument/2006/relationships/notesSlide" Target="../notesSlides/notesSlide428.xml"/><Relationship Id="rId1" Type="http://schemas.openxmlformats.org/officeDocument/2006/relationships/slideLayout" Target="../slideLayouts/slideLayout3.xml"/></Relationships>
</file>

<file path=ppt/slides/_rels/slide429.xml.rels><?xml version="1.0" encoding="UTF-8" standalone="yes"?>
<Relationships xmlns="http://schemas.openxmlformats.org/package/2006/relationships"><Relationship Id="rId2" Type="http://schemas.openxmlformats.org/officeDocument/2006/relationships/notesSlide" Target="../notesSlides/notesSlide42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www.ebi.ac.uk/interpro/entry/pfam/PF12158"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30.xml.rels><?xml version="1.0" encoding="UTF-8" standalone="yes"?>
<Relationships xmlns="http://schemas.openxmlformats.org/package/2006/relationships"><Relationship Id="rId2" Type="http://schemas.openxmlformats.org/officeDocument/2006/relationships/notesSlide" Target="../notesSlides/notesSlide430.xml"/><Relationship Id="rId1" Type="http://schemas.openxmlformats.org/officeDocument/2006/relationships/slideLayout" Target="../slideLayouts/slideLayout3.xml"/></Relationships>
</file>

<file path=ppt/slides/_rels/slide431.xml.rels><?xml version="1.0" encoding="UTF-8" standalone="yes"?>
<Relationships xmlns="http://schemas.openxmlformats.org/package/2006/relationships"><Relationship Id="rId2" Type="http://schemas.openxmlformats.org/officeDocument/2006/relationships/notesSlide" Target="../notesSlides/notesSlide431.xml"/><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2" Type="http://schemas.openxmlformats.org/officeDocument/2006/relationships/notesSlide" Target="../notesSlides/notesSlide432.xml"/><Relationship Id="rId1" Type="http://schemas.openxmlformats.org/officeDocument/2006/relationships/slideLayout" Target="../slideLayouts/slideLayout3.xml"/></Relationships>
</file>

<file path=ppt/slides/_rels/slide433.xml.rels><?xml version="1.0" encoding="UTF-8" standalone="yes"?>
<Relationships xmlns="http://schemas.openxmlformats.org/package/2006/relationships"><Relationship Id="rId2" Type="http://schemas.openxmlformats.org/officeDocument/2006/relationships/notesSlide" Target="../notesSlides/notesSlide433.xml"/><Relationship Id="rId1" Type="http://schemas.openxmlformats.org/officeDocument/2006/relationships/slideLayout" Target="../slideLayouts/slideLayout3.xml"/></Relationships>
</file>

<file path=ppt/slides/_rels/slide434.xml.rels><?xml version="1.0" encoding="UTF-8" standalone="yes"?>
<Relationships xmlns="http://schemas.openxmlformats.org/package/2006/relationships"><Relationship Id="rId2" Type="http://schemas.openxmlformats.org/officeDocument/2006/relationships/notesSlide" Target="../notesSlides/notesSlide434.xml"/><Relationship Id="rId1" Type="http://schemas.openxmlformats.org/officeDocument/2006/relationships/slideLayout" Target="../slideLayouts/slideLayout3.xml"/></Relationships>
</file>

<file path=ppt/slides/_rels/slide435.xml.rels><?xml version="1.0" encoding="UTF-8" standalone="yes"?>
<Relationships xmlns="http://schemas.openxmlformats.org/package/2006/relationships"><Relationship Id="rId2" Type="http://schemas.openxmlformats.org/officeDocument/2006/relationships/notesSlide" Target="../notesSlides/notesSlide435.xml"/><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2" Type="http://schemas.openxmlformats.org/officeDocument/2006/relationships/notesSlide" Target="../notesSlides/notesSlide436.xml"/><Relationship Id="rId1" Type="http://schemas.openxmlformats.org/officeDocument/2006/relationships/slideLayout" Target="../slideLayouts/slideLayout3.xml"/></Relationships>
</file>

<file path=ppt/slides/_rels/slide437.xml.rels><?xml version="1.0" encoding="UTF-8" standalone="yes"?>
<Relationships xmlns="http://schemas.openxmlformats.org/package/2006/relationships"><Relationship Id="rId2" Type="http://schemas.openxmlformats.org/officeDocument/2006/relationships/notesSlide" Target="../notesSlides/notesSlide437.xml"/><Relationship Id="rId1" Type="http://schemas.openxmlformats.org/officeDocument/2006/relationships/slideLayout" Target="../slideLayouts/slideLayout3.xml"/></Relationships>
</file>

<file path=ppt/slides/_rels/slide438.xml.rels><?xml version="1.0" encoding="UTF-8" standalone="yes"?>
<Relationships xmlns="http://schemas.openxmlformats.org/package/2006/relationships"><Relationship Id="rId2" Type="http://schemas.openxmlformats.org/officeDocument/2006/relationships/notesSlide" Target="../notesSlides/notesSlide438.xml"/><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2" Type="http://schemas.openxmlformats.org/officeDocument/2006/relationships/notesSlide" Target="../notesSlides/notesSlide4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www.ebi.ac.uk/interpro/entry/pfam/PF12158.13"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40.xml.rels><?xml version="1.0" encoding="UTF-8" standalone="yes"?>
<Relationships xmlns="http://schemas.openxmlformats.org/package/2006/relationships"><Relationship Id="rId2" Type="http://schemas.openxmlformats.org/officeDocument/2006/relationships/notesSlide" Target="../notesSlides/notesSlide440.xml"/><Relationship Id="rId1" Type="http://schemas.openxmlformats.org/officeDocument/2006/relationships/slideLayout" Target="../slideLayouts/slideLayout3.xml"/></Relationships>
</file>

<file path=ppt/slides/_rels/slide441.xml.rels><?xml version="1.0" encoding="UTF-8" standalone="yes"?>
<Relationships xmlns="http://schemas.openxmlformats.org/package/2006/relationships"><Relationship Id="rId2" Type="http://schemas.openxmlformats.org/officeDocument/2006/relationships/notesSlide" Target="../notesSlides/notesSlide441.xml"/><Relationship Id="rId1" Type="http://schemas.openxmlformats.org/officeDocument/2006/relationships/slideLayout" Target="../slideLayouts/slideLayout3.xml"/></Relationships>
</file>

<file path=ppt/slides/_rels/slide442.xml.rels><?xml version="1.0" encoding="UTF-8" standalone="yes"?>
<Relationships xmlns="http://schemas.openxmlformats.org/package/2006/relationships"><Relationship Id="rId2" Type="http://schemas.openxmlformats.org/officeDocument/2006/relationships/notesSlide" Target="../notesSlides/notesSlide442.xml"/><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2" Type="http://schemas.openxmlformats.org/officeDocument/2006/relationships/notesSlide" Target="../notesSlides/notesSlide443.xml"/><Relationship Id="rId1" Type="http://schemas.openxmlformats.org/officeDocument/2006/relationships/slideLayout" Target="../slideLayouts/slideLayout3.xml"/></Relationships>
</file>

<file path=ppt/slides/_rels/slide444.xml.rels><?xml version="1.0" encoding="UTF-8" standalone="yes"?>
<Relationships xmlns="http://schemas.openxmlformats.org/package/2006/relationships"><Relationship Id="rId2" Type="http://schemas.openxmlformats.org/officeDocument/2006/relationships/notesSlide" Target="../notesSlides/notesSlide444.xml"/><Relationship Id="rId1" Type="http://schemas.openxmlformats.org/officeDocument/2006/relationships/slideLayout" Target="../slideLayouts/slideLayout3.xml"/></Relationships>
</file>

<file path=ppt/slides/_rels/slide445.xml.rels><?xml version="1.0" encoding="UTF-8" standalone="yes"?>
<Relationships xmlns="http://schemas.openxmlformats.org/package/2006/relationships"><Relationship Id="rId2" Type="http://schemas.openxmlformats.org/officeDocument/2006/relationships/notesSlide" Target="../notesSlides/notesSlide445.xml"/><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2" Type="http://schemas.openxmlformats.org/officeDocument/2006/relationships/notesSlide" Target="../notesSlides/notesSlide446.xml"/><Relationship Id="rId1" Type="http://schemas.openxmlformats.org/officeDocument/2006/relationships/slideLayout" Target="../slideLayouts/slideLayout3.xml"/></Relationships>
</file>

<file path=ppt/slides/_rels/slide447.xml.rels><?xml version="1.0" encoding="UTF-8" standalone="yes"?>
<Relationships xmlns="http://schemas.openxmlformats.org/package/2006/relationships"><Relationship Id="rId2" Type="http://schemas.openxmlformats.org/officeDocument/2006/relationships/notesSlide" Target="../notesSlides/notesSlide447.xml"/><Relationship Id="rId1" Type="http://schemas.openxmlformats.org/officeDocument/2006/relationships/slideLayout" Target="../slideLayouts/slideLayout3.xml"/></Relationships>
</file>

<file path=ppt/slides/_rels/slide448.xml.rels><?xml version="1.0" encoding="UTF-8" standalone="yes"?>
<Relationships xmlns="http://schemas.openxmlformats.org/package/2006/relationships"><Relationship Id="rId2" Type="http://schemas.openxmlformats.org/officeDocument/2006/relationships/notesSlide" Target="../notesSlides/notesSlide448.xml"/><Relationship Id="rId1" Type="http://schemas.openxmlformats.org/officeDocument/2006/relationships/slideLayout" Target="../slideLayouts/slideLayout3.xml"/></Relationships>
</file>

<file path=ppt/slides/_rels/slide449.xml.rels><?xml version="1.0" encoding="UTF-8" standalone="yes"?>
<Relationships xmlns="http://schemas.openxmlformats.org/package/2006/relationships"><Relationship Id="rId2" Type="http://schemas.openxmlformats.org/officeDocument/2006/relationships/notesSlide" Target="../notesSlides/notesSlide44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2" Type="http://schemas.openxmlformats.org/officeDocument/2006/relationships/notesSlide" Target="../notesSlides/notesSlide450.xml"/><Relationship Id="rId1" Type="http://schemas.openxmlformats.org/officeDocument/2006/relationships/slideLayout" Target="../slideLayouts/slideLayout3.xml"/></Relationships>
</file>

<file path=ppt/slides/_rels/slide451.xml.rels><?xml version="1.0" encoding="UTF-8" standalone="yes"?>
<Relationships xmlns="http://schemas.openxmlformats.org/package/2006/relationships"><Relationship Id="rId2" Type="http://schemas.openxmlformats.org/officeDocument/2006/relationships/notesSlide" Target="../notesSlides/notesSlide451.xml"/><Relationship Id="rId1" Type="http://schemas.openxmlformats.org/officeDocument/2006/relationships/slideLayout" Target="../slideLayouts/slideLayout3.xml"/></Relationships>
</file>

<file path=ppt/slides/_rels/slide452.xml.rels><?xml version="1.0" encoding="UTF-8" standalone="yes"?>
<Relationships xmlns="http://schemas.openxmlformats.org/package/2006/relationships"><Relationship Id="rId2" Type="http://schemas.openxmlformats.org/officeDocument/2006/relationships/notesSlide" Target="../notesSlides/notesSlide452.xml"/><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2" Type="http://schemas.openxmlformats.org/officeDocument/2006/relationships/notesSlide" Target="../notesSlides/notesSlide453.xml"/><Relationship Id="rId1" Type="http://schemas.openxmlformats.org/officeDocument/2006/relationships/slideLayout" Target="../slideLayouts/slideLayout3.xml"/></Relationships>
</file>

<file path=ppt/slides/_rels/slide454.xml.rels><?xml version="1.0" encoding="UTF-8" standalone="yes"?>
<Relationships xmlns="http://schemas.openxmlformats.org/package/2006/relationships"><Relationship Id="rId3" Type="http://schemas.openxmlformats.org/officeDocument/2006/relationships/hyperlink" Target="http://www.rcsb.org/pdb/explore/explore.do?structureId=2QQP_H" TargetMode="External"/><Relationship Id="rId2" Type="http://schemas.openxmlformats.org/officeDocument/2006/relationships/notesSlide" Target="../notesSlides/notesSlide454.xml"/><Relationship Id="rId1" Type="http://schemas.openxmlformats.org/officeDocument/2006/relationships/slideLayout" Target="../slideLayouts/slideLayout3.xml"/></Relationships>
</file>

<file path=ppt/slides/_rels/slide455.xml.rels><?xml version="1.0" encoding="UTF-8" standalone="yes"?>
<Relationships xmlns="http://schemas.openxmlformats.org/package/2006/relationships"><Relationship Id="rId2" Type="http://schemas.openxmlformats.org/officeDocument/2006/relationships/notesSlide" Target="../notesSlides/notesSlide455.xml"/><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2" Type="http://schemas.openxmlformats.org/officeDocument/2006/relationships/notesSlide" Target="../notesSlides/notesSlide456.xml"/><Relationship Id="rId1" Type="http://schemas.openxmlformats.org/officeDocument/2006/relationships/slideLayout" Target="../slideLayouts/slideLayout3.xml"/></Relationships>
</file>

<file path=ppt/slides/_rels/slide457.xml.rels><?xml version="1.0" encoding="UTF-8" standalone="yes"?>
<Relationships xmlns="http://schemas.openxmlformats.org/package/2006/relationships"><Relationship Id="rId2" Type="http://schemas.openxmlformats.org/officeDocument/2006/relationships/notesSlide" Target="../notesSlides/notesSlide457.xml"/><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2" Type="http://schemas.openxmlformats.org/officeDocument/2006/relationships/notesSlide" Target="../notesSlides/notesSlide458.xml"/><Relationship Id="rId1" Type="http://schemas.openxmlformats.org/officeDocument/2006/relationships/slideLayout" Target="../slideLayouts/slideLayout3.xml"/></Relationships>
</file>

<file path=ppt/slides/_rels/slide459.xml.rels><?xml version="1.0" encoding="UTF-8" standalone="yes"?>
<Relationships xmlns="http://schemas.openxmlformats.org/package/2006/relationships"><Relationship Id="rId3" Type="http://schemas.openxmlformats.org/officeDocument/2006/relationships/hyperlink" Target="http://scop.berkeley.edu/sid=d3bida1" TargetMode="External"/><Relationship Id="rId2" Type="http://schemas.openxmlformats.org/officeDocument/2006/relationships/notesSlide" Target="../notesSlides/notesSlide45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60.xml.rels><?xml version="1.0" encoding="UTF-8" standalone="yes"?>
<Relationships xmlns="http://schemas.openxmlformats.org/package/2006/relationships"><Relationship Id="rId2" Type="http://schemas.openxmlformats.org/officeDocument/2006/relationships/notesSlide" Target="../notesSlides/notesSlide460.xml"/><Relationship Id="rId1" Type="http://schemas.openxmlformats.org/officeDocument/2006/relationships/slideLayout" Target="../slideLayouts/slideLayout3.xml"/></Relationships>
</file>

<file path=ppt/slides/_rels/slide461.xml.rels><?xml version="1.0" encoding="UTF-8" standalone="yes"?>
<Relationships xmlns="http://schemas.openxmlformats.org/package/2006/relationships"><Relationship Id="rId2" Type="http://schemas.openxmlformats.org/officeDocument/2006/relationships/notesSlide" Target="../notesSlides/notesSlide461.xml"/><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3" Type="http://schemas.openxmlformats.org/officeDocument/2006/relationships/hyperlink" Target="https://www.rcsb.org/structure/5OK8" TargetMode="External"/><Relationship Id="rId2" Type="http://schemas.openxmlformats.org/officeDocument/2006/relationships/notesSlide" Target="../notesSlides/notesSlide462.xml"/><Relationship Id="rId1" Type="http://schemas.openxmlformats.org/officeDocument/2006/relationships/slideLayout" Target="../slideLayouts/slideLayout3.xml"/></Relationships>
</file>

<file path=ppt/slides/_rels/slide463.xml.rels><?xml version="1.0" encoding="UTF-8" standalone="yes"?>
<Relationships xmlns="http://schemas.openxmlformats.org/package/2006/relationships"><Relationship Id="rId2" Type="http://schemas.openxmlformats.org/officeDocument/2006/relationships/notesSlide" Target="../notesSlides/notesSlide463.xml"/><Relationship Id="rId1" Type="http://schemas.openxmlformats.org/officeDocument/2006/relationships/slideLayout" Target="../slideLayouts/slideLayout3.xml"/></Relationships>
</file>

<file path=ppt/slides/_rels/slide464.xml.rels><?xml version="1.0" encoding="UTF-8" standalone="yes"?>
<Relationships xmlns="http://schemas.openxmlformats.org/package/2006/relationships"><Relationship Id="rId2" Type="http://schemas.openxmlformats.org/officeDocument/2006/relationships/notesSlide" Target="../notesSlides/notesSlide464.xml"/><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2" Type="http://schemas.openxmlformats.org/officeDocument/2006/relationships/notesSlide" Target="../notesSlides/notesSlide465.xml"/><Relationship Id="rId1" Type="http://schemas.openxmlformats.org/officeDocument/2006/relationships/slideLayout" Target="../slideLayouts/slideLayout3.xml"/></Relationships>
</file>

<file path=ppt/slides/_rels/slide466.xml.rels><?xml version="1.0" encoding="UTF-8" standalone="yes"?>
<Relationships xmlns="http://schemas.openxmlformats.org/package/2006/relationships"><Relationship Id="rId2" Type="http://schemas.openxmlformats.org/officeDocument/2006/relationships/notesSlide" Target="../notesSlides/notesSlide466.xml"/><Relationship Id="rId1" Type="http://schemas.openxmlformats.org/officeDocument/2006/relationships/slideLayout" Target="../slideLayouts/slideLayout3.xml"/></Relationships>
</file>

<file path=ppt/slides/_rels/slide467.xml.rels><?xml version="1.0" encoding="UTF-8" standalone="yes"?>
<Relationships xmlns="http://schemas.openxmlformats.org/package/2006/relationships"><Relationship Id="rId2" Type="http://schemas.openxmlformats.org/officeDocument/2006/relationships/notesSlide" Target="../notesSlides/notesSlide467.xml"/><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2" Type="http://schemas.openxmlformats.org/officeDocument/2006/relationships/notesSlide" Target="../notesSlides/notesSlide468.xml"/><Relationship Id="rId1" Type="http://schemas.openxmlformats.org/officeDocument/2006/relationships/slideLayout" Target="../slideLayouts/slideLayout3.xml"/></Relationships>
</file>

<file path=ppt/slides/_rels/slide469.xml.rels><?xml version="1.0" encoding="UTF-8" standalone="yes"?>
<Relationships xmlns="http://schemas.openxmlformats.org/package/2006/relationships"><Relationship Id="rId2" Type="http://schemas.openxmlformats.org/officeDocument/2006/relationships/notesSlide" Target="../notesSlides/notesSlide46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70.xml.rels><?xml version="1.0" encoding="UTF-8" standalone="yes"?>
<Relationships xmlns="http://schemas.openxmlformats.org/package/2006/relationships"><Relationship Id="rId2" Type="http://schemas.openxmlformats.org/officeDocument/2006/relationships/notesSlide" Target="../notesSlides/notesSlide470.xml"/><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2" Type="http://schemas.openxmlformats.org/officeDocument/2006/relationships/notesSlide" Target="../notesSlides/notesSlide471.xml"/><Relationship Id="rId1" Type="http://schemas.openxmlformats.org/officeDocument/2006/relationships/slideLayout" Target="../slideLayouts/slideLayout3.xml"/></Relationships>
</file>

<file path=ppt/slides/_rels/slide472.xml.rels><?xml version="1.0" encoding="UTF-8" standalone="yes"?>
<Relationships xmlns="http://schemas.openxmlformats.org/package/2006/relationships"><Relationship Id="rId2" Type="http://schemas.openxmlformats.org/officeDocument/2006/relationships/notesSlide" Target="../notesSlides/notesSlide472.xml"/><Relationship Id="rId1" Type="http://schemas.openxmlformats.org/officeDocument/2006/relationships/slideLayout" Target="../slideLayouts/slideLayout3.xml"/></Relationships>
</file>

<file path=ppt/slides/_rels/slide473.xml.rels><?xml version="1.0" encoding="UTF-8" standalone="yes"?>
<Relationships xmlns="http://schemas.openxmlformats.org/package/2006/relationships"><Relationship Id="rId2" Type="http://schemas.openxmlformats.org/officeDocument/2006/relationships/notesSlide" Target="../notesSlides/notesSlide473.xml"/><Relationship Id="rId1" Type="http://schemas.openxmlformats.org/officeDocument/2006/relationships/slideLayout" Target="../slideLayouts/slideLayout3.xml"/></Relationships>
</file>

<file path=ppt/slides/_rels/slide474.xml.rels><?xml version="1.0" encoding="UTF-8" standalone="yes"?>
<Relationships xmlns="http://schemas.openxmlformats.org/package/2006/relationships"><Relationship Id="rId2" Type="http://schemas.openxmlformats.org/officeDocument/2006/relationships/notesSlide" Target="../notesSlides/notesSlide474.xml"/><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3" Type="http://schemas.openxmlformats.org/officeDocument/2006/relationships/hyperlink" Target="https://www.rcsb.org/structure/5JW9" TargetMode="External"/><Relationship Id="rId2" Type="http://schemas.openxmlformats.org/officeDocument/2006/relationships/notesSlide" Target="../notesSlides/notesSlide475.xml"/><Relationship Id="rId1" Type="http://schemas.openxmlformats.org/officeDocument/2006/relationships/slideLayout" Target="../slideLayouts/slideLayout3.xml"/></Relationships>
</file>

<file path=ppt/slides/_rels/slide476.xml.rels><?xml version="1.0" encoding="UTF-8" standalone="yes"?>
<Relationships xmlns="http://schemas.openxmlformats.org/package/2006/relationships"><Relationship Id="rId2" Type="http://schemas.openxmlformats.org/officeDocument/2006/relationships/notesSlide" Target="../notesSlides/notesSlide476.xml"/><Relationship Id="rId1" Type="http://schemas.openxmlformats.org/officeDocument/2006/relationships/slideLayout" Target="../slideLayouts/slideLayout3.xml"/></Relationships>
</file>

<file path=ppt/slides/_rels/slide477.xml.rels><?xml version="1.0" encoding="UTF-8" standalone="yes"?>
<Relationships xmlns="http://schemas.openxmlformats.org/package/2006/relationships"><Relationship Id="rId2" Type="http://schemas.openxmlformats.org/officeDocument/2006/relationships/notesSlide" Target="../notesSlides/notesSlide477.xml"/><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2" Type="http://schemas.openxmlformats.org/officeDocument/2006/relationships/notesSlide" Target="../notesSlides/notesSlide478.xml"/><Relationship Id="rId1" Type="http://schemas.openxmlformats.org/officeDocument/2006/relationships/slideLayout" Target="../slideLayouts/slideLayout3.xml"/></Relationships>
</file>

<file path=ppt/slides/_rels/slide479.xml.rels><?xml version="1.0" encoding="UTF-8" standalone="yes"?>
<Relationships xmlns="http://schemas.openxmlformats.org/package/2006/relationships"><Relationship Id="rId3" Type="http://schemas.openxmlformats.org/officeDocument/2006/relationships/hyperlink" Target="http://www.rcsb.org/pdb/explore/explore.do?structureId=1OR7" TargetMode="External"/><Relationship Id="rId2" Type="http://schemas.openxmlformats.org/officeDocument/2006/relationships/notesSlide" Target="../notesSlides/notesSlide47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2" Type="http://schemas.openxmlformats.org/officeDocument/2006/relationships/notesSlide" Target="../notesSlides/notesSlide480.xml"/><Relationship Id="rId1" Type="http://schemas.openxmlformats.org/officeDocument/2006/relationships/slideLayout" Target="../slideLayouts/slideLayout3.xml"/></Relationships>
</file>

<file path=ppt/slides/_rels/slide481.xml.rels><?xml version="1.0" encoding="UTF-8" standalone="yes"?>
<Relationships xmlns="http://schemas.openxmlformats.org/package/2006/relationships"><Relationship Id="rId2" Type="http://schemas.openxmlformats.org/officeDocument/2006/relationships/notesSlide" Target="../notesSlides/notesSlide481.xml"/><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2" Type="http://schemas.openxmlformats.org/officeDocument/2006/relationships/notesSlide" Target="../notesSlides/notesSlide482.xml"/><Relationship Id="rId1" Type="http://schemas.openxmlformats.org/officeDocument/2006/relationships/slideLayout" Target="../slideLayouts/slideLayout3.xml"/></Relationships>
</file>

<file path=ppt/slides/_rels/slide483.xml.rels><?xml version="1.0" encoding="UTF-8" standalone="yes"?>
<Relationships xmlns="http://schemas.openxmlformats.org/package/2006/relationships"><Relationship Id="rId3" Type="http://schemas.openxmlformats.org/officeDocument/2006/relationships/hyperlink" Target="http://www.rcsb.org/pdb/explore/explore.do?structureId=1JIW" TargetMode="External"/><Relationship Id="rId2" Type="http://schemas.openxmlformats.org/officeDocument/2006/relationships/notesSlide" Target="../notesSlides/notesSlide483.xml"/><Relationship Id="rId1" Type="http://schemas.openxmlformats.org/officeDocument/2006/relationships/slideLayout" Target="../slideLayouts/slideLayout3.xml"/></Relationships>
</file>

<file path=ppt/slides/_rels/slide484.xml.rels><?xml version="1.0" encoding="UTF-8" standalone="yes"?>
<Relationships xmlns="http://schemas.openxmlformats.org/package/2006/relationships"><Relationship Id="rId2" Type="http://schemas.openxmlformats.org/officeDocument/2006/relationships/notesSlide" Target="../notesSlides/notesSlide484.xml"/><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2" Type="http://schemas.openxmlformats.org/officeDocument/2006/relationships/notesSlide" Target="../notesSlides/notesSlide485.xml"/><Relationship Id="rId1" Type="http://schemas.openxmlformats.org/officeDocument/2006/relationships/slideLayout" Target="../slideLayouts/slideLayout3.xml"/></Relationships>
</file>

<file path=ppt/slides/_rels/slide486.xml.rels><?xml version="1.0" encoding="UTF-8" standalone="yes"?>
<Relationships xmlns="http://schemas.openxmlformats.org/package/2006/relationships"><Relationship Id="rId2" Type="http://schemas.openxmlformats.org/officeDocument/2006/relationships/notesSlide" Target="../notesSlides/notesSlide486.xml"/><Relationship Id="rId1" Type="http://schemas.openxmlformats.org/officeDocument/2006/relationships/slideLayout" Target="../slideLayouts/slideLayout3.xml"/></Relationships>
</file>

<file path=ppt/slides/_rels/slide487.xml.rels><?xml version="1.0" encoding="UTF-8" standalone="yes"?>
<Relationships xmlns="http://schemas.openxmlformats.org/package/2006/relationships"><Relationship Id="rId2" Type="http://schemas.openxmlformats.org/officeDocument/2006/relationships/notesSlide" Target="../notesSlides/notesSlide487.xml"/><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2" Type="http://schemas.openxmlformats.org/officeDocument/2006/relationships/notesSlide" Target="../notesSlides/notesSlide488.xml"/><Relationship Id="rId1" Type="http://schemas.openxmlformats.org/officeDocument/2006/relationships/slideLayout" Target="../slideLayouts/slideLayout3.xml"/></Relationships>
</file>

<file path=ppt/slides/_rels/slide489.xml.rels><?xml version="1.0" encoding="UTF-8" standalone="yes"?>
<Relationships xmlns="http://schemas.openxmlformats.org/package/2006/relationships"><Relationship Id="rId2" Type="http://schemas.openxmlformats.org/officeDocument/2006/relationships/notesSlide" Target="../notesSlides/notesSlide48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cop.berkeley.edu/sid=d1hjra_"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490.xml.rels><?xml version="1.0" encoding="UTF-8" standalone="yes"?>
<Relationships xmlns="http://schemas.openxmlformats.org/package/2006/relationships"><Relationship Id="rId2" Type="http://schemas.openxmlformats.org/officeDocument/2006/relationships/notesSlide" Target="../notesSlides/notesSlide490.xml"/><Relationship Id="rId1" Type="http://schemas.openxmlformats.org/officeDocument/2006/relationships/slideLayout" Target="../slideLayouts/slideLayout3.xml"/></Relationships>
</file>

<file path=ppt/slides/_rels/slide491.xml.rels><?xml version="1.0" encoding="UTF-8" standalone="yes"?>
<Relationships xmlns="http://schemas.openxmlformats.org/package/2006/relationships"><Relationship Id="rId2" Type="http://schemas.openxmlformats.org/officeDocument/2006/relationships/notesSlide" Target="../notesSlides/notesSlide491.xml"/><Relationship Id="rId1" Type="http://schemas.openxmlformats.org/officeDocument/2006/relationships/slideLayout" Target="../slideLayouts/slideLayout3.xml"/></Relationships>
</file>

<file path=ppt/slides/_rels/slide492.xml.rels><?xml version="1.0" encoding="UTF-8" standalone="yes"?>
<Relationships xmlns="http://schemas.openxmlformats.org/package/2006/relationships"><Relationship Id="rId2" Type="http://schemas.openxmlformats.org/officeDocument/2006/relationships/notesSlide" Target="../notesSlides/notesSlide492.xml"/><Relationship Id="rId1" Type="http://schemas.openxmlformats.org/officeDocument/2006/relationships/slideLayout" Target="../slideLayouts/slideLayout3.xml"/></Relationships>
</file>

<file path=ppt/slides/_rels/slide493.xml.rels><?xml version="1.0" encoding="UTF-8" standalone="yes"?>
<Relationships xmlns="http://schemas.openxmlformats.org/package/2006/relationships"><Relationship Id="rId2" Type="http://schemas.openxmlformats.org/officeDocument/2006/relationships/notesSlide" Target="../notesSlides/notesSlide493.xml"/><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2" Type="http://schemas.openxmlformats.org/officeDocument/2006/relationships/notesSlide" Target="../notesSlides/notesSlide494.xml"/><Relationship Id="rId1" Type="http://schemas.openxmlformats.org/officeDocument/2006/relationships/slideLayout" Target="../slideLayouts/slideLayout3.xml"/></Relationships>
</file>

<file path=ppt/slides/_rels/slide495.xml.rels><?xml version="1.0" encoding="UTF-8" standalone="yes"?>
<Relationships xmlns="http://schemas.openxmlformats.org/package/2006/relationships"><Relationship Id="rId2" Type="http://schemas.openxmlformats.org/officeDocument/2006/relationships/notesSlide" Target="../notesSlides/notesSlide495.xml"/><Relationship Id="rId1" Type="http://schemas.openxmlformats.org/officeDocument/2006/relationships/slideLayout" Target="../slideLayouts/slideLayout3.xml"/></Relationships>
</file>

<file path=ppt/slides/_rels/slide496.xml.rels><?xml version="1.0" encoding="UTF-8" standalone="yes"?>
<Relationships xmlns="http://schemas.openxmlformats.org/package/2006/relationships"><Relationship Id="rId2" Type="http://schemas.openxmlformats.org/officeDocument/2006/relationships/notesSlide" Target="../notesSlides/notesSlide496.xml"/><Relationship Id="rId1" Type="http://schemas.openxmlformats.org/officeDocument/2006/relationships/slideLayout" Target="../slideLayouts/slideLayout3.xml"/></Relationships>
</file>

<file path=ppt/slides/_rels/slide497.xml.rels><?xml version="1.0" encoding="UTF-8" standalone="yes"?>
<Relationships xmlns="http://schemas.openxmlformats.org/package/2006/relationships"><Relationship Id="rId2" Type="http://schemas.openxmlformats.org/officeDocument/2006/relationships/notesSlide" Target="../notesSlides/notesSlide497.xml"/><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2" Type="http://schemas.openxmlformats.org/officeDocument/2006/relationships/notesSlide" Target="../notesSlides/notesSlide498.xml"/><Relationship Id="rId1" Type="http://schemas.openxmlformats.org/officeDocument/2006/relationships/slideLayout" Target="../slideLayouts/slideLayout3.xml"/></Relationships>
</file>

<file path=ppt/slides/_rels/slide4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cop.berkeley.edu/sid=d1hjra_"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00.xml.rels><?xml version="1.0" encoding="UTF-8" standalone="yes"?>
<Relationships xmlns="http://schemas.openxmlformats.org/package/2006/relationships"><Relationship Id="rId2" Type="http://schemas.openxmlformats.org/officeDocument/2006/relationships/notesSlide" Target="../notesSlides/notesSlide500.xml"/><Relationship Id="rId1" Type="http://schemas.openxmlformats.org/officeDocument/2006/relationships/slideLayout" Target="../slideLayouts/slideLayout3.xml"/></Relationships>
</file>

<file path=ppt/slides/_rels/slide501.xml.rels><?xml version="1.0" encoding="UTF-8" standalone="yes"?>
<Relationships xmlns="http://schemas.openxmlformats.org/package/2006/relationships"><Relationship Id="rId2" Type="http://schemas.openxmlformats.org/officeDocument/2006/relationships/notesSlide" Target="../notesSlides/notesSlide501.xml"/><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2.xml"/><Relationship Id="rId1" Type="http://schemas.openxmlformats.org/officeDocument/2006/relationships/slideLayout" Target="../slideLayouts/slideLayout3.xml"/></Relationships>
</file>

<file path=ppt/slides/_rels/slide503.xml.rels><?xml version="1.0" encoding="UTF-8" standalone="yes"?>
<Relationships xmlns="http://schemas.openxmlformats.org/package/2006/relationships"><Relationship Id="rId2" Type="http://schemas.openxmlformats.org/officeDocument/2006/relationships/notesSlide" Target="../notesSlides/notesSlide503.xml"/><Relationship Id="rId1" Type="http://schemas.openxmlformats.org/officeDocument/2006/relationships/slideLayout" Target="../slideLayouts/slideLayout3.xml"/></Relationships>
</file>

<file path=ppt/slides/_rels/slide504.xml.rels><?xml version="1.0" encoding="UTF-8" standalone="yes"?>
<Relationships xmlns="http://schemas.openxmlformats.org/package/2006/relationships"><Relationship Id="rId2" Type="http://schemas.openxmlformats.org/officeDocument/2006/relationships/notesSlide" Target="../notesSlides/notesSlide504.xml"/><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2" Type="http://schemas.openxmlformats.org/officeDocument/2006/relationships/notesSlide" Target="../notesSlides/notesSlide505.xml"/><Relationship Id="rId1" Type="http://schemas.openxmlformats.org/officeDocument/2006/relationships/slideLayout" Target="../slideLayouts/slideLayout3.xml"/></Relationships>
</file>

<file path=ppt/slides/_rels/slide506.xml.rels><?xml version="1.0" encoding="UTF-8" standalone="yes"?>
<Relationships xmlns="http://schemas.openxmlformats.org/package/2006/relationships"><Relationship Id="rId2" Type="http://schemas.openxmlformats.org/officeDocument/2006/relationships/notesSlide" Target="../notesSlides/notesSlide506.xml"/><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07.xml"/><Relationship Id="rId1" Type="http://schemas.openxmlformats.org/officeDocument/2006/relationships/slideLayout" Target="../slideLayouts/slideLayout3.xml"/></Relationships>
</file>

<file path=ppt/slides/_rels/slide50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8.xml"/><Relationship Id="rId1" Type="http://schemas.openxmlformats.org/officeDocument/2006/relationships/slideLayout" Target="../slideLayouts/slideLayout3.xml"/></Relationships>
</file>

<file path=ppt/slides/_rels/slide509.xml.rels><?xml version="1.0" encoding="UTF-8" standalone="yes"?>
<Relationships xmlns="http://schemas.openxmlformats.org/package/2006/relationships"><Relationship Id="rId2" Type="http://schemas.openxmlformats.org/officeDocument/2006/relationships/notesSlide" Target="../notesSlides/notesSlide50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2" Type="http://schemas.openxmlformats.org/officeDocument/2006/relationships/notesSlide" Target="../notesSlides/notesSlide510.xml"/><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2" Type="http://schemas.openxmlformats.org/officeDocument/2006/relationships/notesSlide" Target="../notesSlides/notesSlide511.xml"/><Relationship Id="rId1" Type="http://schemas.openxmlformats.org/officeDocument/2006/relationships/slideLayout" Target="../slideLayouts/slideLayout3.xml"/></Relationships>
</file>

<file path=ppt/slides/_rels/slide512.xml.rels><?xml version="1.0" encoding="UTF-8" standalone="yes"?>
<Relationships xmlns="http://schemas.openxmlformats.org/package/2006/relationships"><Relationship Id="rId2" Type="http://schemas.openxmlformats.org/officeDocument/2006/relationships/notesSlide" Target="../notesSlides/notesSlide512.xml"/><Relationship Id="rId1" Type="http://schemas.openxmlformats.org/officeDocument/2006/relationships/slideLayout" Target="../slideLayouts/slideLayout3.xml"/></Relationships>
</file>

<file path=ppt/slides/_rels/slide5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3.xml"/><Relationship Id="rId1" Type="http://schemas.openxmlformats.org/officeDocument/2006/relationships/slideLayout" Target="../slideLayouts/slideLayout3.xml"/></Relationships>
</file>

<file path=ppt/slides/_rels/slide514.xml.rels><?xml version="1.0" encoding="UTF-8" standalone="yes"?>
<Relationships xmlns="http://schemas.openxmlformats.org/package/2006/relationships"><Relationship Id="rId2" Type="http://schemas.openxmlformats.org/officeDocument/2006/relationships/notesSlide" Target="../notesSlides/notesSlide514.xml"/><Relationship Id="rId1" Type="http://schemas.openxmlformats.org/officeDocument/2006/relationships/slideLayout" Target="../slideLayouts/slideLayout3.xml"/></Relationships>
</file>

<file path=ppt/slides/_rels/slide515.xml.rels><?xml version="1.0" encoding="UTF-8" standalone="yes"?>
<Relationships xmlns="http://schemas.openxmlformats.org/package/2006/relationships"><Relationship Id="rId2" Type="http://schemas.openxmlformats.org/officeDocument/2006/relationships/notesSlide" Target="../notesSlides/notesSlide515.xml"/><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2" Type="http://schemas.openxmlformats.org/officeDocument/2006/relationships/notesSlide" Target="../notesSlides/notesSlide516.xml"/><Relationship Id="rId1" Type="http://schemas.openxmlformats.org/officeDocument/2006/relationships/slideLayout" Target="../slideLayouts/slideLayout3.xml"/></Relationships>
</file>

<file path=ppt/slides/_rels/slide517.xml.rels><?xml version="1.0" encoding="UTF-8" standalone="yes"?>
<Relationships xmlns="http://schemas.openxmlformats.org/package/2006/relationships"><Relationship Id="rId2" Type="http://schemas.openxmlformats.org/officeDocument/2006/relationships/notesSlide" Target="../notesSlides/notesSlide517.xml"/><Relationship Id="rId1" Type="http://schemas.openxmlformats.org/officeDocument/2006/relationships/slideLayout" Target="../slideLayouts/slideLayout3.xml"/></Relationships>
</file>

<file path=ppt/slides/_rels/slide5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8.xml"/><Relationship Id="rId1" Type="http://schemas.openxmlformats.org/officeDocument/2006/relationships/slideLayout" Target="../slideLayouts/slideLayout3.xml"/></Relationships>
</file>

<file path=ppt/slides/_rels/slide519.xml.rels><?xml version="1.0" encoding="UTF-8" standalone="yes"?>
<Relationships xmlns="http://schemas.openxmlformats.org/package/2006/relationships"><Relationship Id="rId2" Type="http://schemas.openxmlformats.org/officeDocument/2006/relationships/notesSlide" Target="../notesSlides/notesSlide51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www.ebi.ac.uk/interpro/entry/pfam/PF07098"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20.xml.rels><?xml version="1.0" encoding="UTF-8" standalone="yes"?>
<Relationships xmlns="http://schemas.openxmlformats.org/package/2006/relationships"><Relationship Id="rId2" Type="http://schemas.openxmlformats.org/officeDocument/2006/relationships/notesSlide" Target="../notesSlides/notesSlide520.xml"/><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2" Type="http://schemas.openxmlformats.org/officeDocument/2006/relationships/notesSlide" Target="../notesSlides/notesSlide521.xml"/><Relationship Id="rId1" Type="http://schemas.openxmlformats.org/officeDocument/2006/relationships/slideLayout" Target="../slideLayouts/slideLayout3.xml"/></Relationships>
</file>

<file path=ppt/slides/_rels/slide522.xml.rels><?xml version="1.0" encoding="UTF-8" standalone="yes"?>
<Relationships xmlns="http://schemas.openxmlformats.org/package/2006/relationships"><Relationship Id="rId2" Type="http://schemas.openxmlformats.org/officeDocument/2006/relationships/notesSlide" Target="../notesSlides/notesSlide522.xml"/><Relationship Id="rId1" Type="http://schemas.openxmlformats.org/officeDocument/2006/relationships/slideLayout" Target="../slideLayouts/slideLayout3.xml"/></Relationships>
</file>

<file path=ppt/slides/_rels/slide523.xml.rels><?xml version="1.0" encoding="UTF-8" standalone="yes"?>
<Relationships xmlns="http://schemas.openxmlformats.org/package/2006/relationships"><Relationship Id="rId2" Type="http://schemas.openxmlformats.org/officeDocument/2006/relationships/notesSlide" Target="../notesSlides/notesSlide523.xml"/><Relationship Id="rId1" Type="http://schemas.openxmlformats.org/officeDocument/2006/relationships/slideLayout" Target="../slideLayouts/slideLayout3.xml"/></Relationships>
</file>

<file path=ppt/slides/_rels/slide524.xml.rels><?xml version="1.0" encoding="UTF-8" standalone="yes"?>
<Relationships xmlns="http://schemas.openxmlformats.org/package/2006/relationships"><Relationship Id="rId2" Type="http://schemas.openxmlformats.org/officeDocument/2006/relationships/notesSlide" Target="../notesSlides/notesSlide524.xml"/><Relationship Id="rId1" Type="http://schemas.openxmlformats.org/officeDocument/2006/relationships/slideLayout" Target="../slideLayouts/slideLayout3.xml"/></Relationships>
</file>

<file path=ppt/slides/_rels/slide525.xml.rels><?xml version="1.0" encoding="UTF-8" standalone="yes"?>
<Relationships xmlns="http://schemas.openxmlformats.org/package/2006/relationships"><Relationship Id="rId2" Type="http://schemas.openxmlformats.org/officeDocument/2006/relationships/notesSlide" Target="../notesSlides/notesSlide525.xml"/><Relationship Id="rId1" Type="http://schemas.openxmlformats.org/officeDocument/2006/relationships/slideLayout" Target="../slideLayouts/slideLayout2.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7.xml.rels><?xml version="1.0" encoding="UTF-8" standalone="yes"?>
<Relationships xmlns="http://schemas.openxmlformats.org/package/2006/relationships"><Relationship Id="rId2" Type="http://schemas.openxmlformats.org/officeDocument/2006/relationships/notesSlide" Target="../notesSlides/notesSlide526.xml"/><Relationship Id="rId1" Type="http://schemas.openxmlformats.org/officeDocument/2006/relationships/slideLayout" Target="../slideLayouts/slideLayout2.xml"/></Relationships>
</file>

<file path=ppt/slides/_rels/slide528.xml.rels><?xml version="1.0" encoding="UTF-8" standalone="yes"?>
<Relationships xmlns="http://schemas.openxmlformats.org/package/2006/relationships"><Relationship Id="rId2" Type="http://schemas.openxmlformats.org/officeDocument/2006/relationships/notesSlide" Target="../notesSlides/notesSlide527.xml"/><Relationship Id="rId1" Type="http://schemas.openxmlformats.org/officeDocument/2006/relationships/slideLayout" Target="../slideLayouts/slideLayout3.xml"/></Relationships>
</file>

<file path=ppt/slides/_rels/slide529.xml.rels><?xml version="1.0" encoding="UTF-8" standalone="yes"?>
<Relationships xmlns="http://schemas.openxmlformats.org/package/2006/relationships"><Relationship Id="rId2" Type="http://schemas.openxmlformats.org/officeDocument/2006/relationships/notesSlide" Target="../notesSlides/notesSlide528.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s://www.ebi.ac.uk/interpro/entry/pfam/PF07098"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hyperlink" Target="https://toolkit.tuebingen.mpg.de/jobs/8221809" TargetMode="External"/></Relationships>
</file>

<file path=ppt/slides/_rels/slide530.xml.rels><?xml version="1.0" encoding="UTF-8" standalone="yes"?>
<Relationships xmlns="http://schemas.openxmlformats.org/package/2006/relationships"><Relationship Id="rId2" Type="http://schemas.openxmlformats.org/officeDocument/2006/relationships/notesSlide" Target="../notesSlides/notesSlide529.xml"/><Relationship Id="rId1"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2" Type="http://schemas.openxmlformats.org/officeDocument/2006/relationships/notesSlide" Target="../notesSlides/notesSlide530.xml"/><Relationship Id="rId1" Type="http://schemas.openxmlformats.org/officeDocument/2006/relationships/slideLayout" Target="../slideLayouts/slideLayout3.xml"/></Relationships>
</file>

<file path=ppt/slides/_rels/slide532.xml.rels><?xml version="1.0" encoding="UTF-8" standalone="yes"?>
<Relationships xmlns="http://schemas.openxmlformats.org/package/2006/relationships"><Relationship Id="rId2" Type="http://schemas.openxmlformats.org/officeDocument/2006/relationships/notesSlide" Target="../notesSlides/notesSlide531.xml"/><Relationship Id="rId1" Type="http://schemas.openxmlformats.org/officeDocument/2006/relationships/slideLayout" Target="../slideLayouts/slideLayout3.xml"/></Relationships>
</file>

<file path=ppt/slides/_rels/slide533.xml.rels><?xml version="1.0" encoding="UTF-8" standalone="yes"?>
<Relationships xmlns="http://schemas.openxmlformats.org/package/2006/relationships"><Relationship Id="rId2" Type="http://schemas.openxmlformats.org/officeDocument/2006/relationships/notesSlide" Target="../notesSlides/notesSlide532.xml"/><Relationship Id="rId1" Type="http://schemas.openxmlformats.org/officeDocument/2006/relationships/slideLayout" Target="../slideLayouts/slideLayout2.xml"/></Relationships>
</file>

<file path=ppt/slides/_rels/slide534.xml.rels><?xml version="1.0" encoding="UTF-8" standalone="yes"?>
<Relationships xmlns="http://schemas.openxmlformats.org/package/2006/relationships"><Relationship Id="rId2" Type="http://schemas.openxmlformats.org/officeDocument/2006/relationships/notesSlide" Target="../notesSlides/notesSlide533.xml"/><Relationship Id="rId1" Type="http://schemas.openxmlformats.org/officeDocument/2006/relationships/slideLayout" Target="../slideLayouts/slideLayout3.xml"/></Relationships>
</file>

<file path=ppt/slides/_rels/slide535.xml.rels><?xml version="1.0" encoding="UTF-8" standalone="yes"?>
<Relationships xmlns="http://schemas.openxmlformats.org/package/2006/relationships"><Relationship Id="rId2" Type="http://schemas.openxmlformats.org/officeDocument/2006/relationships/notesSlide" Target="../notesSlides/notesSlide534.xml"/><Relationship Id="rId1" Type="http://schemas.openxmlformats.org/officeDocument/2006/relationships/slideLayout" Target="../slideLayouts/slideLayout3.xml"/></Relationships>
</file>

<file path=ppt/slides/_rels/slide536.xml.rels><?xml version="1.0" encoding="UTF-8" standalone="yes"?>
<Relationships xmlns="http://schemas.openxmlformats.org/package/2006/relationships"><Relationship Id="rId2" Type="http://schemas.openxmlformats.org/officeDocument/2006/relationships/notesSlide" Target="../notesSlides/notesSlide535.xml"/><Relationship Id="rId1" Type="http://schemas.openxmlformats.org/officeDocument/2006/relationships/slideLayout" Target="../slideLayouts/slideLayout2.xml"/></Relationships>
</file>

<file path=ppt/slides/_rels/slide537.xml.rels><?xml version="1.0" encoding="UTF-8" standalone="yes"?>
<Relationships xmlns="http://schemas.openxmlformats.org/package/2006/relationships"><Relationship Id="rId2" Type="http://schemas.openxmlformats.org/officeDocument/2006/relationships/notesSlide" Target="../notesSlides/notesSlide536.xml"/><Relationship Id="rId1" Type="http://schemas.openxmlformats.org/officeDocument/2006/relationships/slideLayout" Target="../slideLayouts/slideLayout3.xml"/></Relationships>
</file>

<file path=ppt/slides/_rels/slide538.xml.rels><?xml version="1.0" encoding="UTF-8" standalone="yes"?>
<Relationships xmlns="http://schemas.openxmlformats.org/package/2006/relationships"><Relationship Id="rId2" Type="http://schemas.openxmlformats.org/officeDocument/2006/relationships/notesSlide" Target="../notesSlides/notesSlide537.xml"/><Relationship Id="rId1" Type="http://schemas.openxmlformats.org/officeDocument/2006/relationships/slideLayout" Target="../slideLayouts/slideLayout3.xml"/></Relationships>
</file>

<file path=ppt/slides/_rels/slide539.xml.rels><?xml version="1.0" encoding="UTF-8" standalone="yes"?>
<Relationships xmlns="http://schemas.openxmlformats.org/package/2006/relationships"><Relationship Id="rId2" Type="http://schemas.openxmlformats.org/officeDocument/2006/relationships/notesSlide" Target="../notesSlides/notesSlide5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40.xml.rels><?xml version="1.0" encoding="UTF-8" standalone="yes"?>
<Relationships xmlns="http://schemas.openxmlformats.org/package/2006/relationships"><Relationship Id="rId3" Type="http://schemas.openxmlformats.org/officeDocument/2006/relationships/hyperlink" Target="https://www.ebi.ac.uk/interpro/entry/pfam/PF07338.18" TargetMode="External"/><Relationship Id="rId2" Type="http://schemas.openxmlformats.org/officeDocument/2006/relationships/notesSlide" Target="../notesSlides/notesSlide539.xml"/><Relationship Id="rId1" Type="http://schemas.openxmlformats.org/officeDocument/2006/relationships/slideLayout" Target="../slideLayouts/slideLayout3.xml"/></Relationships>
</file>

<file path=ppt/slides/_rels/slide541.xml.rels><?xml version="1.0" encoding="UTF-8" standalone="yes"?>
<Relationships xmlns="http://schemas.openxmlformats.org/package/2006/relationships"><Relationship Id="rId2" Type="http://schemas.openxmlformats.org/officeDocument/2006/relationships/notesSlide" Target="../notesSlides/notesSlide540.xml"/><Relationship Id="rId1" Type="http://schemas.openxmlformats.org/officeDocument/2006/relationships/slideLayout" Target="../slideLayouts/slideLayout3.xml"/></Relationships>
</file>

<file path=ppt/slides/_rels/slide542.xml.rels><?xml version="1.0" encoding="UTF-8" standalone="yes"?>
<Relationships xmlns="http://schemas.openxmlformats.org/package/2006/relationships"><Relationship Id="rId2" Type="http://schemas.openxmlformats.org/officeDocument/2006/relationships/notesSlide" Target="../notesSlides/notesSlide541.xml"/><Relationship Id="rId1" Type="http://schemas.openxmlformats.org/officeDocument/2006/relationships/slideLayout" Target="../slideLayouts/slideLayout2.xml"/></Relationships>
</file>

<file path=ppt/slides/_rels/slide543.xml.rels><?xml version="1.0" encoding="UTF-8" standalone="yes"?>
<Relationships xmlns="http://schemas.openxmlformats.org/package/2006/relationships"><Relationship Id="rId2" Type="http://schemas.openxmlformats.org/officeDocument/2006/relationships/notesSlide" Target="../notesSlides/notesSlide542.xml"/><Relationship Id="rId1" Type="http://schemas.openxmlformats.org/officeDocument/2006/relationships/slideLayout" Target="../slideLayouts/slideLayout3.xml"/></Relationships>
</file>

<file path=ppt/slides/_rels/slide544.xml.rels><?xml version="1.0" encoding="UTF-8" standalone="yes"?>
<Relationships xmlns="http://schemas.openxmlformats.org/package/2006/relationships"><Relationship Id="rId3" Type="http://schemas.openxmlformats.org/officeDocument/2006/relationships/hyperlink" Target="https://www.ebi.ac.uk/interpro/entry/pfam/PF14235" TargetMode="External"/><Relationship Id="rId2" Type="http://schemas.openxmlformats.org/officeDocument/2006/relationships/notesSlide" Target="../notesSlides/notesSlide543.xml"/><Relationship Id="rId1" Type="http://schemas.openxmlformats.org/officeDocument/2006/relationships/slideLayout" Target="../slideLayouts/slideLayout3.xml"/></Relationships>
</file>

<file path=ppt/slides/_rels/slide545.xml.rels><?xml version="1.0" encoding="UTF-8" standalone="yes"?>
<Relationships xmlns="http://schemas.openxmlformats.org/package/2006/relationships"><Relationship Id="rId2" Type="http://schemas.openxmlformats.org/officeDocument/2006/relationships/notesSlide" Target="../notesSlides/notesSlide544.xml"/><Relationship Id="rId1" Type="http://schemas.openxmlformats.org/officeDocument/2006/relationships/slideLayout" Target="../slideLayouts/slideLayout2.xml"/></Relationships>
</file>

<file path=ppt/slides/_rels/slide546.xml.rels><?xml version="1.0" encoding="UTF-8" standalone="yes"?>
<Relationships xmlns="http://schemas.openxmlformats.org/package/2006/relationships"><Relationship Id="rId3" Type="http://schemas.openxmlformats.org/officeDocument/2006/relationships/hyperlink" Target="https://www.ebi.ac.uk/interpro/entry/pfam/PF06717.16" TargetMode="External"/><Relationship Id="rId2" Type="http://schemas.openxmlformats.org/officeDocument/2006/relationships/notesSlide" Target="../notesSlides/notesSlide545.xml"/><Relationship Id="rId1" Type="http://schemas.openxmlformats.org/officeDocument/2006/relationships/slideLayout" Target="../slideLayouts/slideLayout3.xml"/></Relationships>
</file>

<file path=ppt/slides/_rels/slide547.xml.rels><?xml version="1.0" encoding="UTF-8" standalone="yes"?>
<Relationships xmlns="http://schemas.openxmlformats.org/package/2006/relationships"><Relationship Id="rId3" Type="http://schemas.openxmlformats.org/officeDocument/2006/relationships/hyperlink" Target="https://www.ebi.ac.uk/interpro/entry/pfam/PF06717" TargetMode="External"/><Relationship Id="rId2" Type="http://schemas.openxmlformats.org/officeDocument/2006/relationships/notesSlide" Target="../notesSlides/notesSlide546.xml"/><Relationship Id="rId1" Type="http://schemas.openxmlformats.org/officeDocument/2006/relationships/slideLayout" Target="../slideLayouts/slideLayout3.xml"/></Relationships>
</file>

<file path=ppt/slides/_rels/slide548.xml.rels><?xml version="1.0" encoding="UTF-8" standalone="yes"?>
<Relationships xmlns="http://schemas.openxmlformats.org/package/2006/relationships"><Relationship Id="rId2" Type="http://schemas.openxmlformats.org/officeDocument/2006/relationships/notesSlide" Target="../notesSlides/notesSlide547.xml"/><Relationship Id="rId1" Type="http://schemas.openxmlformats.org/officeDocument/2006/relationships/slideLayout" Target="../slideLayouts/slideLayout2.xml"/></Relationships>
</file>

<file path=ppt/slides/_rels/slide549.xml.rels><?xml version="1.0" encoding="UTF-8" standalone="yes"?>
<Relationships xmlns="http://schemas.openxmlformats.org/package/2006/relationships"><Relationship Id="rId2" Type="http://schemas.openxmlformats.org/officeDocument/2006/relationships/notesSlide" Target="../notesSlides/notesSlide54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50.xml.rels><?xml version="1.0" encoding="UTF-8" standalone="yes"?>
<Relationships xmlns="http://schemas.openxmlformats.org/package/2006/relationships"><Relationship Id="rId2" Type="http://schemas.openxmlformats.org/officeDocument/2006/relationships/notesSlide" Target="../notesSlides/notesSlide549.xml"/><Relationship Id="rId1" Type="http://schemas.openxmlformats.org/officeDocument/2006/relationships/slideLayout" Target="../slideLayouts/slideLayout3.xml"/></Relationships>
</file>

<file path=ppt/slides/_rels/slide551.xml.rels><?xml version="1.0" encoding="UTF-8" standalone="yes"?>
<Relationships xmlns="http://schemas.openxmlformats.org/package/2006/relationships"><Relationship Id="rId2" Type="http://schemas.openxmlformats.org/officeDocument/2006/relationships/notesSlide" Target="../notesSlides/notesSlide550.xml"/><Relationship Id="rId1" Type="http://schemas.openxmlformats.org/officeDocument/2006/relationships/slideLayout" Target="../slideLayouts/slideLayout2.xml"/></Relationships>
</file>

<file path=ppt/slides/_rels/slide552.xml.rels><?xml version="1.0" encoding="UTF-8" standalone="yes"?>
<Relationships xmlns="http://schemas.openxmlformats.org/package/2006/relationships"><Relationship Id="rId3" Type="http://schemas.openxmlformats.org/officeDocument/2006/relationships/hyperlink" Target="http://www.ncbi.nlm.nih.gov/Structure/cdd/cddsrv.cgi?uid=cd08629" TargetMode="External"/><Relationship Id="rId2" Type="http://schemas.openxmlformats.org/officeDocument/2006/relationships/notesSlide" Target="../notesSlides/notesSlide551.xml"/><Relationship Id="rId1" Type="http://schemas.openxmlformats.org/officeDocument/2006/relationships/slideLayout" Target="../slideLayouts/slideLayout3.xml"/></Relationships>
</file>

<file path=ppt/slides/_rels/slide553.xml.rels><?xml version="1.0" encoding="UTF-8" standalone="yes"?>
<Relationships xmlns="http://schemas.openxmlformats.org/package/2006/relationships"><Relationship Id="rId3" Type="http://schemas.openxmlformats.org/officeDocument/2006/relationships/hyperlink" Target="http://www.ncbi.nlm.nih.gov/Structure/cdd/cddsrv.cgi?uid=cd08629" TargetMode="External"/><Relationship Id="rId2" Type="http://schemas.openxmlformats.org/officeDocument/2006/relationships/notesSlide" Target="../notesSlides/notesSlide552.xml"/><Relationship Id="rId1" Type="http://schemas.openxmlformats.org/officeDocument/2006/relationships/slideLayout" Target="../slideLayouts/slideLayout3.xml"/></Relationships>
</file>

<file path=ppt/slides/_rels/slide554.xml.rels><?xml version="1.0" encoding="UTF-8" standalone="yes"?>
<Relationships xmlns="http://schemas.openxmlformats.org/package/2006/relationships"><Relationship Id="rId2" Type="http://schemas.openxmlformats.org/officeDocument/2006/relationships/notesSlide" Target="../notesSlides/notesSlide553.xml"/><Relationship Id="rId1" Type="http://schemas.openxmlformats.org/officeDocument/2006/relationships/slideLayout" Target="../slideLayouts/slideLayout2.xml"/></Relationships>
</file>

<file path=ppt/slides/_rels/slide555.xml.rels><?xml version="1.0" encoding="UTF-8" standalone="yes"?>
<Relationships xmlns="http://schemas.openxmlformats.org/package/2006/relationships"><Relationship Id="rId3" Type="http://schemas.openxmlformats.org/officeDocument/2006/relationships/hyperlink" Target="https://www.rcsb.org/structure/2LVS" TargetMode="External"/><Relationship Id="rId2" Type="http://schemas.openxmlformats.org/officeDocument/2006/relationships/notesSlide" Target="../notesSlides/notesSlide554.xml"/><Relationship Id="rId1" Type="http://schemas.openxmlformats.org/officeDocument/2006/relationships/slideLayout" Target="../slideLayouts/slideLayout3.xml"/></Relationships>
</file>

<file path=ppt/slides/_rels/slide556.xml.rels><?xml version="1.0" encoding="UTF-8" standalone="yes"?>
<Relationships xmlns="http://schemas.openxmlformats.org/package/2006/relationships"><Relationship Id="rId3" Type="http://schemas.openxmlformats.org/officeDocument/2006/relationships/hyperlink" Target="https://blast.ncbi.nlm.nih.gov/Blast.cgi#alnHdr_AXC37233" TargetMode="External"/><Relationship Id="rId2" Type="http://schemas.openxmlformats.org/officeDocument/2006/relationships/notesSlide" Target="../notesSlides/notesSlide555.xml"/><Relationship Id="rId1" Type="http://schemas.openxmlformats.org/officeDocument/2006/relationships/slideLayout" Target="../slideLayouts/slideLayout3.xml"/></Relationships>
</file>

<file path=ppt/slides/_rels/slide557.xml.rels><?xml version="1.0" encoding="UTF-8" standalone="yes"?>
<Relationships xmlns="http://schemas.openxmlformats.org/package/2006/relationships"><Relationship Id="rId2" Type="http://schemas.openxmlformats.org/officeDocument/2006/relationships/notesSlide" Target="../notesSlides/notesSlide556.xml"/><Relationship Id="rId1" Type="http://schemas.openxmlformats.org/officeDocument/2006/relationships/slideLayout" Target="../slideLayouts/slideLayout3.xml"/></Relationships>
</file>

<file path=ppt/slides/_rels/slide558.xml.rels><?xml version="1.0" encoding="UTF-8" standalone="yes"?>
<Relationships xmlns="http://schemas.openxmlformats.org/package/2006/relationships"><Relationship Id="rId2" Type="http://schemas.openxmlformats.org/officeDocument/2006/relationships/notesSlide" Target="../notesSlides/notesSlide557.xml"/><Relationship Id="rId1" Type="http://schemas.openxmlformats.org/officeDocument/2006/relationships/slideLayout" Target="../slideLayouts/slideLayout2.xml"/></Relationships>
</file>

<file path=ppt/slides/_rels/slide559.xml.rels><?xml version="1.0" encoding="UTF-8" standalone="yes"?>
<Relationships xmlns="http://schemas.openxmlformats.org/package/2006/relationships"><Relationship Id="rId3" Type="http://schemas.openxmlformats.org/officeDocument/2006/relationships/hyperlink" Target="http://www.ncbi.nlm.nih.gov/Structure/cdd/cddsrv.cgi?uid=cd00148" TargetMode="External"/><Relationship Id="rId2" Type="http://schemas.openxmlformats.org/officeDocument/2006/relationships/notesSlide" Target="../notesSlides/notesSlide55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s://www.rcsb.org/structure/8FQL"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60.xml.rels><?xml version="1.0" encoding="UTF-8" standalone="yes"?>
<Relationships xmlns="http://schemas.openxmlformats.org/package/2006/relationships"><Relationship Id="rId2" Type="http://schemas.openxmlformats.org/officeDocument/2006/relationships/notesSlide" Target="../notesSlides/notesSlide559.xml"/><Relationship Id="rId1" Type="http://schemas.openxmlformats.org/officeDocument/2006/relationships/slideLayout" Target="../slideLayouts/slideLayout3.xml"/></Relationships>
</file>

<file path=ppt/slides/_rels/slide561.xml.rels><?xml version="1.0" encoding="UTF-8" standalone="yes"?>
<Relationships xmlns="http://schemas.openxmlformats.org/package/2006/relationships"><Relationship Id="rId2" Type="http://schemas.openxmlformats.org/officeDocument/2006/relationships/notesSlide" Target="../notesSlides/notesSlide560.xml"/><Relationship Id="rId1" Type="http://schemas.openxmlformats.org/officeDocument/2006/relationships/slideLayout" Target="../slideLayouts/slideLayout3.xml"/></Relationships>
</file>

<file path=ppt/slides/_rels/slide562.xml.rels><?xml version="1.0" encoding="UTF-8" standalone="yes"?>
<Relationships xmlns="http://schemas.openxmlformats.org/package/2006/relationships"><Relationship Id="rId2" Type="http://schemas.openxmlformats.org/officeDocument/2006/relationships/notesSlide" Target="../notesSlides/notesSlide561.xml"/><Relationship Id="rId1" Type="http://schemas.openxmlformats.org/officeDocument/2006/relationships/slideLayout" Target="../slideLayouts/slideLayout2.xml"/></Relationships>
</file>

<file path=ppt/slides/_rels/slide563.xml.rels><?xml version="1.0" encoding="UTF-8" standalone="yes"?>
<Relationships xmlns="http://schemas.openxmlformats.org/package/2006/relationships"><Relationship Id="rId2" Type="http://schemas.openxmlformats.org/officeDocument/2006/relationships/notesSlide" Target="../notesSlides/notesSlide562.xml"/><Relationship Id="rId1" Type="http://schemas.openxmlformats.org/officeDocument/2006/relationships/slideLayout" Target="../slideLayouts/slideLayout3.xml"/></Relationships>
</file>

<file path=ppt/slides/_rels/slide564.xml.rels><?xml version="1.0" encoding="UTF-8" standalone="yes"?>
<Relationships xmlns="http://schemas.openxmlformats.org/package/2006/relationships"><Relationship Id="rId2" Type="http://schemas.openxmlformats.org/officeDocument/2006/relationships/notesSlide" Target="../notesSlides/notesSlide563.xml"/><Relationship Id="rId1" Type="http://schemas.openxmlformats.org/officeDocument/2006/relationships/slideLayout" Target="../slideLayouts/slideLayout3.xml"/></Relationships>
</file>

<file path=ppt/slides/_rels/slide565.xml.rels><?xml version="1.0" encoding="UTF-8" standalone="yes"?>
<Relationships xmlns="http://schemas.openxmlformats.org/package/2006/relationships"><Relationship Id="rId2" Type="http://schemas.openxmlformats.org/officeDocument/2006/relationships/notesSlide" Target="../notesSlides/notesSlide564.xml"/><Relationship Id="rId1" Type="http://schemas.openxmlformats.org/officeDocument/2006/relationships/slideLayout" Target="../slideLayouts/slideLayout2.xml"/></Relationships>
</file>

<file path=ppt/slides/_rels/slide566.xml.rels><?xml version="1.0" encoding="UTF-8" standalone="yes"?>
<Relationships xmlns="http://schemas.openxmlformats.org/package/2006/relationships"><Relationship Id="rId2" Type="http://schemas.openxmlformats.org/officeDocument/2006/relationships/notesSlide" Target="../notesSlides/notesSlide565.xml"/><Relationship Id="rId1" Type="http://schemas.openxmlformats.org/officeDocument/2006/relationships/slideLayout" Target="../slideLayouts/slideLayout3.xml"/></Relationships>
</file>

<file path=ppt/slides/_rels/slide567.xml.rels><?xml version="1.0" encoding="UTF-8" standalone="yes"?>
<Relationships xmlns="http://schemas.openxmlformats.org/package/2006/relationships"><Relationship Id="rId2" Type="http://schemas.openxmlformats.org/officeDocument/2006/relationships/notesSlide" Target="../notesSlides/notesSlide566.xml"/><Relationship Id="rId1" Type="http://schemas.openxmlformats.org/officeDocument/2006/relationships/slideLayout" Target="../slideLayouts/slideLayout3.xml"/></Relationships>
</file>

<file path=ppt/slides/_rels/slide568.xml.rels><?xml version="1.0" encoding="UTF-8" standalone="yes"?>
<Relationships xmlns="http://schemas.openxmlformats.org/package/2006/relationships"><Relationship Id="rId2" Type="http://schemas.openxmlformats.org/officeDocument/2006/relationships/notesSlide" Target="../notesSlides/notesSlide567.xml"/><Relationship Id="rId1" Type="http://schemas.openxmlformats.org/officeDocument/2006/relationships/slideLayout" Target="../slideLayouts/slideLayout2.xml"/></Relationships>
</file>

<file path=ppt/slides/_rels/slide569.xml.rels><?xml version="1.0" encoding="UTF-8" standalone="yes"?>
<Relationships xmlns="http://schemas.openxmlformats.org/package/2006/relationships"><Relationship Id="rId2" Type="http://schemas.openxmlformats.org/officeDocument/2006/relationships/notesSlide" Target="../notesSlides/notesSlide568.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70.xml.rels><?xml version="1.0" encoding="UTF-8" standalone="yes"?>
<Relationships xmlns="http://schemas.openxmlformats.org/package/2006/relationships"><Relationship Id="rId3" Type="http://schemas.openxmlformats.org/officeDocument/2006/relationships/hyperlink" Target="https://www.ebi.ac.uk/interpro/entry/pfam/PF14083" TargetMode="External"/><Relationship Id="rId2" Type="http://schemas.openxmlformats.org/officeDocument/2006/relationships/notesSlide" Target="../notesSlides/notesSlide569.xml"/><Relationship Id="rId1" Type="http://schemas.openxmlformats.org/officeDocument/2006/relationships/slideLayout" Target="../slideLayouts/slideLayout3.xml"/></Relationships>
</file>

<file path=ppt/slides/_rels/slide571.xml.rels><?xml version="1.0" encoding="UTF-8" standalone="yes"?>
<Relationships xmlns="http://schemas.openxmlformats.org/package/2006/relationships"><Relationship Id="rId2" Type="http://schemas.openxmlformats.org/officeDocument/2006/relationships/notesSlide" Target="../notesSlides/notesSlide570.xml"/><Relationship Id="rId1" Type="http://schemas.openxmlformats.org/officeDocument/2006/relationships/slideLayout" Target="../slideLayouts/slideLayout2.xml"/></Relationships>
</file>

<file path=ppt/slides/_rels/slide572.xml.rels><?xml version="1.0" encoding="UTF-8" standalone="yes"?>
<Relationships xmlns="http://schemas.openxmlformats.org/package/2006/relationships"><Relationship Id="rId3" Type="http://schemas.openxmlformats.org/officeDocument/2006/relationships/hyperlink" Target="https://www.ebi.ac.uk/interpro/entry/pfam/PF19800/" TargetMode="External"/><Relationship Id="rId2" Type="http://schemas.openxmlformats.org/officeDocument/2006/relationships/notesSlide" Target="../notesSlides/notesSlide571.xml"/><Relationship Id="rId1" Type="http://schemas.openxmlformats.org/officeDocument/2006/relationships/slideLayout" Target="../slideLayouts/slideLayout3.xml"/></Relationships>
</file>

<file path=ppt/slides/_rels/slide573.xml.rels><?xml version="1.0" encoding="UTF-8" standalone="yes"?>
<Relationships xmlns="http://schemas.openxmlformats.org/package/2006/relationships"><Relationship Id="rId2" Type="http://schemas.openxmlformats.org/officeDocument/2006/relationships/notesSlide" Target="../notesSlides/notesSlide572.xml"/><Relationship Id="rId1" Type="http://schemas.openxmlformats.org/officeDocument/2006/relationships/slideLayout" Target="../slideLayouts/slideLayout3.xml"/></Relationships>
</file>

<file path=ppt/slides/_rels/slide574.xml.rels><?xml version="1.0" encoding="UTF-8" standalone="yes"?>
<Relationships xmlns="http://schemas.openxmlformats.org/package/2006/relationships"><Relationship Id="rId2" Type="http://schemas.openxmlformats.org/officeDocument/2006/relationships/notesSlide" Target="../notesSlides/notesSlide573.xml"/><Relationship Id="rId1" Type="http://schemas.openxmlformats.org/officeDocument/2006/relationships/slideLayout" Target="../slideLayouts/slideLayout2.xml"/></Relationships>
</file>

<file path=ppt/slides/_rels/slide575.xml.rels><?xml version="1.0" encoding="UTF-8" standalone="yes"?>
<Relationships xmlns="http://schemas.openxmlformats.org/package/2006/relationships"><Relationship Id="rId3" Type="http://schemas.openxmlformats.org/officeDocument/2006/relationships/hyperlink" Target="https://www.ebi.ac.uk/interpro/entry/pfam/PF17252" TargetMode="External"/><Relationship Id="rId2" Type="http://schemas.openxmlformats.org/officeDocument/2006/relationships/notesSlide" Target="../notesSlides/notesSlide574.xml"/><Relationship Id="rId1" Type="http://schemas.openxmlformats.org/officeDocument/2006/relationships/slideLayout" Target="../slideLayouts/slideLayout3.xml"/></Relationships>
</file>

<file path=ppt/slides/_rels/slide576.xml.rels><?xml version="1.0" encoding="UTF-8" standalone="yes"?>
<Relationships xmlns="http://schemas.openxmlformats.org/package/2006/relationships"><Relationship Id="rId2" Type="http://schemas.openxmlformats.org/officeDocument/2006/relationships/notesSlide" Target="../notesSlides/notesSlide575.xml"/><Relationship Id="rId1" Type="http://schemas.openxmlformats.org/officeDocument/2006/relationships/slideLayout" Target="../slideLayouts/slideLayout3.xml"/></Relationships>
</file>

<file path=ppt/slides/_rels/slide577.xml.rels><?xml version="1.0" encoding="UTF-8" standalone="yes"?>
<Relationships xmlns="http://schemas.openxmlformats.org/package/2006/relationships"><Relationship Id="rId2" Type="http://schemas.openxmlformats.org/officeDocument/2006/relationships/notesSlide" Target="../notesSlides/notesSlide576.xml"/><Relationship Id="rId1" Type="http://schemas.openxmlformats.org/officeDocument/2006/relationships/slideLayout" Target="../slideLayouts/slideLayout2.xml"/></Relationships>
</file>

<file path=ppt/slides/_rels/slide578.xml.rels><?xml version="1.0" encoding="UTF-8" standalone="yes"?>
<Relationships xmlns="http://schemas.openxmlformats.org/package/2006/relationships"><Relationship Id="rId2" Type="http://schemas.openxmlformats.org/officeDocument/2006/relationships/notesSlide" Target="../notesSlides/notesSlide577.xml"/><Relationship Id="rId1" Type="http://schemas.openxmlformats.org/officeDocument/2006/relationships/slideLayout" Target="../slideLayouts/slideLayout3.xml"/></Relationships>
</file>

<file path=ppt/slides/_rels/slide579.xml.rels><?xml version="1.0" encoding="UTF-8" standalone="yes"?>
<Relationships xmlns="http://schemas.openxmlformats.org/package/2006/relationships"><Relationship Id="rId2" Type="http://schemas.openxmlformats.org/officeDocument/2006/relationships/notesSlide" Target="../notesSlides/notesSlide578.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80.xml.rels><?xml version="1.0" encoding="UTF-8" standalone="yes"?>
<Relationships xmlns="http://schemas.openxmlformats.org/package/2006/relationships"><Relationship Id="rId2" Type="http://schemas.openxmlformats.org/officeDocument/2006/relationships/notesSlide" Target="../notesSlides/notesSlide579.xml"/><Relationship Id="rId1" Type="http://schemas.openxmlformats.org/officeDocument/2006/relationships/slideLayout" Target="../slideLayouts/slideLayout2.xml"/></Relationships>
</file>

<file path=ppt/slides/_rels/slide581.xml.rels><?xml version="1.0" encoding="UTF-8" standalone="yes"?>
<Relationships xmlns="http://schemas.openxmlformats.org/package/2006/relationships"><Relationship Id="rId2" Type="http://schemas.openxmlformats.org/officeDocument/2006/relationships/notesSlide" Target="../notesSlides/notesSlide580.xml"/><Relationship Id="rId1" Type="http://schemas.openxmlformats.org/officeDocument/2006/relationships/slideLayout" Target="../slideLayouts/slideLayout3.xml"/></Relationships>
</file>

<file path=ppt/slides/_rels/slide582.xml.rels><?xml version="1.0" encoding="UTF-8" standalone="yes"?>
<Relationships xmlns="http://schemas.openxmlformats.org/package/2006/relationships"><Relationship Id="rId2" Type="http://schemas.openxmlformats.org/officeDocument/2006/relationships/notesSlide" Target="../notesSlides/notesSlide581.xml"/><Relationship Id="rId1" Type="http://schemas.openxmlformats.org/officeDocument/2006/relationships/slideLayout" Target="../slideLayouts/slideLayout3.xml"/></Relationships>
</file>

<file path=ppt/slides/_rels/slide583.xml.rels><?xml version="1.0" encoding="UTF-8" standalone="yes"?>
<Relationships xmlns="http://schemas.openxmlformats.org/package/2006/relationships"><Relationship Id="rId2" Type="http://schemas.openxmlformats.org/officeDocument/2006/relationships/notesSlide" Target="../notesSlides/notesSlide582.xml"/><Relationship Id="rId1" Type="http://schemas.openxmlformats.org/officeDocument/2006/relationships/slideLayout" Target="../slideLayouts/slideLayout2.xml"/></Relationships>
</file>

<file path=ppt/slides/_rels/slide584.xml.rels><?xml version="1.0" encoding="UTF-8" standalone="yes"?>
<Relationships xmlns="http://schemas.openxmlformats.org/package/2006/relationships"><Relationship Id="rId2" Type="http://schemas.openxmlformats.org/officeDocument/2006/relationships/notesSlide" Target="../notesSlides/notesSlide583.xml"/><Relationship Id="rId1" Type="http://schemas.openxmlformats.org/officeDocument/2006/relationships/slideLayout" Target="../slideLayouts/slideLayout3.xml"/></Relationships>
</file>

<file path=ppt/slides/_rels/slide585.xml.rels><?xml version="1.0" encoding="UTF-8" standalone="yes"?>
<Relationships xmlns="http://schemas.openxmlformats.org/package/2006/relationships"><Relationship Id="rId2" Type="http://schemas.openxmlformats.org/officeDocument/2006/relationships/notesSlide" Target="../notesSlides/notesSlide584.xml"/><Relationship Id="rId1" Type="http://schemas.openxmlformats.org/officeDocument/2006/relationships/slideLayout" Target="../slideLayouts/slideLayout3.xml"/></Relationships>
</file>

<file path=ppt/slides/_rels/slide586.xml.rels><?xml version="1.0" encoding="UTF-8" standalone="yes"?>
<Relationships xmlns="http://schemas.openxmlformats.org/package/2006/relationships"><Relationship Id="rId2" Type="http://schemas.openxmlformats.org/officeDocument/2006/relationships/notesSlide" Target="../notesSlides/notesSlide585.xml"/><Relationship Id="rId1" Type="http://schemas.openxmlformats.org/officeDocument/2006/relationships/slideLayout" Target="../slideLayouts/slideLayout2.xml"/></Relationships>
</file>

<file path=ppt/slides/_rels/slide587.xml.rels><?xml version="1.0" encoding="UTF-8" standalone="yes"?>
<Relationships xmlns="http://schemas.openxmlformats.org/package/2006/relationships"><Relationship Id="rId3" Type="http://schemas.openxmlformats.org/officeDocument/2006/relationships/hyperlink" Target="https://www.ebi.ac.uk/interpro/entry/pfam/PF08525.16" TargetMode="External"/><Relationship Id="rId2" Type="http://schemas.openxmlformats.org/officeDocument/2006/relationships/notesSlide" Target="../notesSlides/notesSlide586.xml"/><Relationship Id="rId1" Type="http://schemas.openxmlformats.org/officeDocument/2006/relationships/slideLayout" Target="../slideLayouts/slideLayout3.xml"/></Relationships>
</file>

<file path=ppt/slides/_rels/slide588.xml.rels><?xml version="1.0" encoding="UTF-8" standalone="yes"?>
<Relationships xmlns="http://schemas.openxmlformats.org/package/2006/relationships"><Relationship Id="rId3" Type="http://schemas.openxmlformats.org/officeDocument/2006/relationships/hyperlink" Target="https://www.ebi.ac.uk/interpro/entry/pfam/PF08525" TargetMode="External"/><Relationship Id="rId2" Type="http://schemas.openxmlformats.org/officeDocument/2006/relationships/notesSlide" Target="../notesSlides/notesSlide587.xml"/><Relationship Id="rId1" Type="http://schemas.openxmlformats.org/officeDocument/2006/relationships/slideLayout" Target="../slideLayouts/slideLayout3.xml"/></Relationships>
</file>

<file path=ppt/slides/_rels/slide589.xml.rels><?xml version="1.0" encoding="UTF-8" standalone="yes"?>
<Relationships xmlns="http://schemas.openxmlformats.org/package/2006/relationships"><Relationship Id="rId2" Type="http://schemas.openxmlformats.org/officeDocument/2006/relationships/notesSlide" Target="../notesSlides/notesSlide58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590.xml.rels><?xml version="1.0" encoding="UTF-8" standalone="yes"?>
<Relationships xmlns="http://schemas.openxmlformats.org/package/2006/relationships"><Relationship Id="rId2" Type="http://schemas.openxmlformats.org/officeDocument/2006/relationships/notesSlide" Target="../notesSlides/notesSlide589.xml"/><Relationship Id="rId1" Type="http://schemas.openxmlformats.org/officeDocument/2006/relationships/slideLayout" Target="../slideLayouts/slideLayout3.xml"/></Relationships>
</file>

<file path=ppt/slides/_rels/slide591.xml.rels><?xml version="1.0" encoding="UTF-8" standalone="yes"?>
<Relationships xmlns="http://schemas.openxmlformats.org/package/2006/relationships"><Relationship Id="rId2" Type="http://schemas.openxmlformats.org/officeDocument/2006/relationships/notesSlide" Target="../notesSlides/notesSlide590.xml"/><Relationship Id="rId1" Type="http://schemas.openxmlformats.org/officeDocument/2006/relationships/slideLayout" Target="../slideLayouts/slideLayout3.xml"/></Relationships>
</file>

<file path=ppt/slides/_rels/slide592.xml.rels><?xml version="1.0" encoding="UTF-8" standalone="yes"?>
<Relationships xmlns="http://schemas.openxmlformats.org/package/2006/relationships"><Relationship Id="rId2" Type="http://schemas.openxmlformats.org/officeDocument/2006/relationships/notesSlide" Target="../notesSlides/notesSlide591.xml"/><Relationship Id="rId1" Type="http://schemas.openxmlformats.org/officeDocument/2006/relationships/slideLayout" Target="../slideLayouts/slideLayout2.xml"/></Relationships>
</file>

<file path=ppt/slides/_rels/slide593.xml.rels><?xml version="1.0" encoding="UTF-8" standalone="yes"?>
<Relationships xmlns="http://schemas.openxmlformats.org/package/2006/relationships"><Relationship Id="rId2" Type="http://schemas.openxmlformats.org/officeDocument/2006/relationships/notesSlide" Target="../notesSlides/notesSlide592.xml"/><Relationship Id="rId1" Type="http://schemas.openxmlformats.org/officeDocument/2006/relationships/slideLayout" Target="../slideLayouts/slideLayout3.xml"/></Relationships>
</file>

<file path=ppt/slides/_rels/slide594.xml.rels><?xml version="1.0" encoding="UTF-8" standalone="yes"?>
<Relationships xmlns="http://schemas.openxmlformats.org/package/2006/relationships"><Relationship Id="rId3" Type="http://schemas.openxmlformats.org/officeDocument/2006/relationships/hyperlink" Target="https://www.ebi.ac.uk/interpro/entry/pfam/PF18133" TargetMode="External"/><Relationship Id="rId2" Type="http://schemas.openxmlformats.org/officeDocument/2006/relationships/notesSlide" Target="../notesSlides/notesSlide593.xml"/><Relationship Id="rId1" Type="http://schemas.openxmlformats.org/officeDocument/2006/relationships/slideLayout" Target="../slideLayouts/slideLayout3.xml"/></Relationships>
</file>

<file path=ppt/slides/_rels/slide595.xml.rels><?xml version="1.0" encoding="UTF-8" standalone="yes"?>
<Relationships xmlns="http://schemas.openxmlformats.org/package/2006/relationships"><Relationship Id="rId2" Type="http://schemas.openxmlformats.org/officeDocument/2006/relationships/notesSlide" Target="../notesSlides/notesSlide594.xml"/><Relationship Id="rId1" Type="http://schemas.openxmlformats.org/officeDocument/2006/relationships/slideLayout" Target="../slideLayouts/slideLayout3.xml"/></Relationships>
</file>

<file path=ppt/slides/_rels/slide596.xml.rels><?xml version="1.0" encoding="UTF-8" standalone="yes"?>
<Relationships xmlns="http://schemas.openxmlformats.org/package/2006/relationships"><Relationship Id="rId2" Type="http://schemas.openxmlformats.org/officeDocument/2006/relationships/notesSlide" Target="../notesSlides/notesSlide595.xml"/><Relationship Id="rId1" Type="http://schemas.openxmlformats.org/officeDocument/2006/relationships/slideLayout" Target="../slideLayouts/slideLayout2.xml"/></Relationships>
</file>

<file path=ppt/slides/_rels/slide597.xml.rels><?xml version="1.0" encoding="UTF-8" standalone="yes"?>
<Relationships xmlns="http://schemas.openxmlformats.org/package/2006/relationships"><Relationship Id="rId2" Type="http://schemas.openxmlformats.org/officeDocument/2006/relationships/notesSlide" Target="../notesSlides/notesSlide596.xml"/><Relationship Id="rId1" Type="http://schemas.openxmlformats.org/officeDocument/2006/relationships/slideLayout" Target="../slideLayouts/slideLayout3.xml"/></Relationships>
</file>

<file path=ppt/slides/_rels/slide598.xml.rels><?xml version="1.0" encoding="UTF-8" standalone="yes"?>
<Relationships xmlns="http://schemas.openxmlformats.org/package/2006/relationships"><Relationship Id="rId2" Type="http://schemas.openxmlformats.org/officeDocument/2006/relationships/notesSlide" Target="../notesSlides/notesSlide597.xml"/><Relationship Id="rId1" Type="http://schemas.openxmlformats.org/officeDocument/2006/relationships/slideLayout" Target="../slideLayouts/slideLayout3.xml"/></Relationships>
</file>

<file path=ppt/slides/_rels/slide599.xml.rels><?xml version="1.0" encoding="UTF-8" standalone="yes"?>
<Relationships xmlns="http://schemas.openxmlformats.org/package/2006/relationships"><Relationship Id="rId2" Type="http://schemas.openxmlformats.org/officeDocument/2006/relationships/notesSlide" Target="../notesSlides/notesSlide59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00.xml.rels><?xml version="1.0" encoding="UTF-8" standalone="yes"?>
<Relationships xmlns="http://schemas.openxmlformats.org/package/2006/relationships"><Relationship Id="rId2" Type="http://schemas.openxmlformats.org/officeDocument/2006/relationships/notesSlide" Target="../notesSlides/notesSlide599.xml"/><Relationship Id="rId1" Type="http://schemas.openxmlformats.org/officeDocument/2006/relationships/slideLayout" Target="../slideLayouts/slideLayout3.xml"/></Relationships>
</file>

<file path=ppt/slides/_rels/slide601.xml.rels><?xml version="1.0" encoding="UTF-8" standalone="yes"?>
<Relationships xmlns="http://schemas.openxmlformats.org/package/2006/relationships"><Relationship Id="rId2" Type="http://schemas.openxmlformats.org/officeDocument/2006/relationships/notesSlide" Target="../notesSlides/notesSlide600.xml"/><Relationship Id="rId1" Type="http://schemas.openxmlformats.org/officeDocument/2006/relationships/slideLayout" Target="../slideLayouts/slideLayout3.xml"/></Relationships>
</file>

<file path=ppt/slides/_rels/slide602.xml.rels><?xml version="1.0" encoding="UTF-8" standalone="yes"?>
<Relationships xmlns="http://schemas.openxmlformats.org/package/2006/relationships"><Relationship Id="rId2" Type="http://schemas.openxmlformats.org/officeDocument/2006/relationships/notesSlide" Target="../notesSlides/notesSlide601.xml"/><Relationship Id="rId1" Type="http://schemas.openxmlformats.org/officeDocument/2006/relationships/slideLayout" Target="../slideLayouts/slideLayout2.xml"/></Relationships>
</file>

<file path=ppt/slides/_rels/slide603.xml.rels><?xml version="1.0" encoding="UTF-8" standalone="yes"?>
<Relationships xmlns="http://schemas.openxmlformats.org/package/2006/relationships"><Relationship Id="rId2" Type="http://schemas.openxmlformats.org/officeDocument/2006/relationships/notesSlide" Target="../notesSlides/notesSlide602.xml"/><Relationship Id="rId1" Type="http://schemas.openxmlformats.org/officeDocument/2006/relationships/slideLayout" Target="../slideLayouts/slideLayout3.xml"/></Relationships>
</file>

<file path=ppt/slides/_rels/slide604.xml.rels><?xml version="1.0" encoding="UTF-8" standalone="yes"?>
<Relationships xmlns="http://schemas.openxmlformats.org/package/2006/relationships"><Relationship Id="rId2" Type="http://schemas.openxmlformats.org/officeDocument/2006/relationships/notesSlide" Target="../notesSlides/notesSlide603.xml"/><Relationship Id="rId1" Type="http://schemas.openxmlformats.org/officeDocument/2006/relationships/slideLayout" Target="../slideLayouts/slideLayout3.xml"/></Relationships>
</file>

<file path=ppt/slides/_rels/slide605.xml.rels><?xml version="1.0" encoding="UTF-8" standalone="yes"?>
<Relationships xmlns="http://schemas.openxmlformats.org/package/2006/relationships"><Relationship Id="rId2" Type="http://schemas.openxmlformats.org/officeDocument/2006/relationships/notesSlide" Target="../notesSlides/notesSlide604.xml"/><Relationship Id="rId1" Type="http://schemas.openxmlformats.org/officeDocument/2006/relationships/slideLayout" Target="../slideLayouts/slideLayout2.xml"/></Relationships>
</file>

<file path=ppt/slides/_rels/slide606.xml.rels><?xml version="1.0" encoding="UTF-8" standalone="yes"?>
<Relationships xmlns="http://schemas.openxmlformats.org/package/2006/relationships"><Relationship Id="rId2" Type="http://schemas.openxmlformats.org/officeDocument/2006/relationships/notesSlide" Target="../notesSlides/notesSlide605.xml"/><Relationship Id="rId1" Type="http://schemas.openxmlformats.org/officeDocument/2006/relationships/slideLayout" Target="../slideLayouts/slideLayout3.xml"/></Relationships>
</file>

<file path=ppt/slides/_rels/slide607.xml.rels><?xml version="1.0" encoding="UTF-8" standalone="yes"?>
<Relationships xmlns="http://schemas.openxmlformats.org/package/2006/relationships"><Relationship Id="rId3" Type="http://schemas.openxmlformats.org/officeDocument/2006/relationships/hyperlink" Target="http://www.rcsb.org/pdb/explore/explore.do?structureId=3NCT_A" TargetMode="External"/><Relationship Id="rId2" Type="http://schemas.openxmlformats.org/officeDocument/2006/relationships/notesSlide" Target="../notesSlides/notesSlide606.xml"/><Relationship Id="rId1" Type="http://schemas.openxmlformats.org/officeDocument/2006/relationships/slideLayout" Target="../slideLayouts/slideLayout3.xml"/></Relationships>
</file>

<file path=ppt/slides/_rels/slide608.xml.rels><?xml version="1.0" encoding="UTF-8" standalone="yes"?>
<Relationships xmlns="http://schemas.openxmlformats.org/package/2006/relationships"><Relationship Id="rId2" Type="http://schemas.openxmlformats.org/officeDocument/2006/relationships/notesSlide" Target="../notesSlides/notesSlide607.xml"/><Relationship Id="rId1" Type="http://schemas.openxmlformats.org/officeDocument/2006/relationships/slideLayout" Target="../slideLayouts/slideLayout3.xml"/></Relationships>
</file>

<file path=ppt/slides/_rels/slide609.xml.rels><?xml version="1.0" encoding="UTF-8" standalone="yes"?>
<Relationships xmlns="http://schemas.openxmlformats.org/package/2006/relationships"><Relationship Id="rId2" Type="http://schemas.openxmlformats.org/officeDocument/2006/relationships/notesSlide" Target="../notesSlides/notesSlide60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ebi.ac.uk/interpro/entry/pfam/PF19837" TargetMode="External"/><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10.xml.rels><?xml version="1.0" encoding="UTF-8" standalone="yes"?>
<Relationships xmlns="http://schemas.openxmlformats.org/package/2006/relationships"><Relationship Id="rId2" Type="http://schemas.openxmlformats.org/officeDocument/2006/relationships/notesSlide" Target="../notesSlides/notesSlide609.xml"/><Relationship Id="rId1" Type="http://schemas.openxmlformats.org/officeDocument/2006/relationships/slideLayout" Target="../slideLayouts/slideLayout3.xml"/></Relationships>
</file>

<file path=ppt/slides/_rels/slide611.xml.rels><?xml version="1.0" encoding="UTF-8" standalone="yes"?>
<Relationships xmlns="http://schemas.openxmlformats.org/package/2006/relationships"><Relationship Id="rId2" Type="http://schemas.openxmlformats.org/officeDocument/2006/relationships/notesSlide" Target="../notesSlides/notesSlide610.xml"/><Relationship Id="rId1" Type="http://schemas.openxmlformats.org/officeDocument/2006/relationships/slideLayout" Target="../slideLayouts/slideLayout3.xml"/></Relationships>
</file>

<file path=ppt/slides/_rels/slide612.xml.rels><?xml version="1.0" encoding="UTF-8" standalone="yes"?>
<Relationships xmlns="http://schemas.openxmlformats.org/package/2006/relationships"><Relationship Id="rId2" Type="http://schemas.openxmlformats.org/officeDocument/2006/relationships/notesSlide" Target="../notesSlides/notesSlide611.xml"/><Relationship Id="rId1" Type="http://schemas.openxmlformats.org/officeDocument/2006/relationships/slideLayout" Target="../slideLayouts/slideLayout2.xml"/></Relationships>
</file>

<file path=ppt/slides/_rels/slide613.xml.rels><?xml version="1.0" encoding="UTF-8" standalone="yes"?>
<Relationships xmlns="http://schemas.openxmlformats.org/package/2006/relationships"><Relationship Id="rId2" Type="http://schemas.openxmlformats.org/officeDocument/2006/relationships/notesSlide" Target="../notesSlides/notesSlide612.xml"/><Relationship Id="rId1" Type="http://schemas.openxmlformats.org/officeDocument/2006/relationships/slideLayout" Target="../slideLayouts/slideLayout3.xml"/></Relationships>
</file>

<file path=ppt/slides/_rels/slide614.xml.rels><?xml version="1.0" encoding="UTF-8" standalone="yes"?>
<Relationships xmlns="http://schemas.openxmlformats.org/package/2006/relationships"><Relationship Id="rId3" Type="http://schemas.openxmlformats.org/officeDocument/2006/relationships/hyperlink" Target="http://www.ncbi.nlm.nih.gov/Structure/cdd/cddsrv.cgi?uid=cd20301" TargetMode="External"/><Relationship Id="rId2" Type="http://schemas.openxmlformats.org/officeDocument/2006/relationships/notesSlide" Target="../notesSlides/notesSlide613.xml"/><Relationship Id="rId1" Type="http://schemas.openxmlformats.org/officeDocument/2006/relationships/slideLayout" Target="../slideLayouts/slideLayout3.xml"/></Relationships>
</file>

<file path=ppt/slides/_rels/slide615.xml.rels><?xml version="1.0" encoding="UTF-8" standalone="yes"?>
<Relationships xmlns="http://schemas.openxmlformats.org/package/2006/relationships"><Relationship Id="rId2" Type="http://schemas.openxmlformats.org/officeDocument/2006/relationships/notesSlide" Target="../notesSlides/notesSlide614.xml"/><Relationship Id="rId1" Type="http://schemas.openxmlformats.org/officeDocument/2006/relationships/slideLayout" Target="../slideLayouts/slideLayout2.xml"/></Relationships>
</file>

<file path=ppt/slides/_rels/slide616.xml.rels><?xml version="1.0" encoding="UTF-8" standalone="yes"?>
<Relationships xmlns="http://schemas.openxmlformats.org/package/2006/relationships"><Relationship Id="rId2" Type="http://schemas.openxmlformats.org/officeDocument/2006/relationships/notesSlide" Target="../notesSlides/notesSlide615.xml"/><Relationship Id="rId1" Type="http://schemas.openxmlformats.org/officeDocument/2006/relationships/slideLayout" Target="../slideLayouts/slideLayout3.xml"/></Relationships>
</file>

<file path=ppt/slides/_rels/slide617.xml.rels><?xml version="1.0" encoding="UTF-8" standalone="yes"?>
<Relationships xmlns="http://schemas.openxmlformats.org/package/2006/relationships"><Relationship Id="rId2" Type="http://schemas.openxmlformats.org/officeDocument/2006/relationships/notesSlide" Target="../notesSlides/notesSlide616.xml"/><Relationship Id="rId1" Type="http://schemas.openxmlformats.org/officeDocument/2006/relationships/slideLayout" Target="../slideLayouts/slideLayout3.xml"/></Relationships>
</file>

<file path=ppt/slides/_rels/slide618.xml.rels><?xml version="1.0" encoding="UTF-8" standalone="yes"?>
<Relationships xmlns="http://schemas.openxmlformats.org/package/2006/relationships"><Relationship Id="rId2" Type="http://schemas.openxmlformats.org/officeDocument/2006/relationships/notesSlide" Target="../notesSlides/notesSlide617.xml"/><Relationship Id="rId1" Type="http://schemas.openxmlformats.org/officeDocument/2006/relationships/slideLayout" Target="../slideLayouts/slideLayout2.xml"/></Relationships>
</file>

<file path=ppt/slides/_rels/slide619.xml.rels><?xml version="1.0" encoding="UTF-8" standalone="yes"?>
<Relationships xmlns="http://schemas.openxmlformats.org/package/2006/relationships"><Relationship Id="rId3" Type="http://schemas.openxmlformats.org/officeDocument/2006/relationships/hyperlink" Target="http://www.rcsb.org/pdb/explore/explore.do?structureId=6YXY_EG" TargetMode="External"/><Relationship Id="rId2" Type="http://schemas.openxmlformats.org/officeDocument/2006/relationships/notesSlide" Target="../notesSlides/notesSlide61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20.xml.rels><?xml version="1.0" encoding="UTF-8" standalone="yes"?>
<Relationships xmlns="http://schemas.openxmlformats.org/package/2006/relationships"><Relationship Id="rId3" Type="http://schemas.openxmlformats.org/officeDocument/2006/relationships/hyperlink" Target="http://www.rcsb.org/pdb/explore/explore.do?structureId=6YXY" TargetMode="External"/><Relationship Id="rId2" Type="http://schemas.openxmlformats.org/officeDocument/2006/relationships/notesSlide" Target="../notesSlides/notesSlide619.xml"/><Relationship Id="rId1" Type="http://schemas.openxmlformats.org/officeDocument/2006/relationships/slideLayout" Target="../slideLayouts/slideLayout3.xml"/></Relationships>
</file>

<file path=ppt/slides/_rels/slide621.xml.rels><?xml version="1.0" encoding="UTF-8" standalone="yes"?>
<Relationships xmlns="http://schemas.openxmlformats.org/package/2006/relationships"><Relationship Id="rId2" Type="http://schemas.openxmlformats.org/officeDocument/2006/relationships/notesSlide" Target="../notesSlides/notesSlide620.xml"/><Relationship Id="rId1" Type="http://schemas.openxmlformats.org/officeDocument/2006/relationships/slideLayout" Target="../slideLayouts/slideLayout2.xml"/></Relationships>
</file>

<file path=ppt/slides/_rels/slide622.xml.rels><?xml version="1.0" encoding="UTF-8" standalone="yes"?>
<Relationships xmlns="http://schemas.openxmlformats.org/package/2006/relationships"><Relationship Id="rId2" Type="http://schemas.openxmlformats.org/officeDocument/2006/relationships/notesSlide" Target="../notesSlides/notesSlide621.xml"/><Relationship Id="rId1" Type="http://schemas.openxmlformats.org/officeDocument/2006/relationships/slideLayout" Target="../slideLayouts/slideLayout3.xml"/></Relationships>
</file>

<file path=ppt/slides/_rels/slide623.xml.rels><?xml version="1.0" encoding="UTF-8" standalone="yes"?>
<Relationships xmlns="http://schemas.openxmlformats.org/package/2006/relationships"><Relationship Id="rId2" Type="http://schemas.openxmlformats.org/officeDocument/2006/relationships/notesSlide" Target="../notesSlides/notesSlide622.xml"/><Relationship Id="rId1" Type="http://schemas.openxmlformats.org/officeDocument/2006/relationships/slideLayout" Target="../slideLayouts/slideLayout3.xml"/></Relationships>
</file>

<file path=ppt/slides/_rels/slide624.xml.rels><?xml version="1.0" encoding="UTF-8" standalone="yes"?>
<Relationships xmlns="http://schemas.openxmlformats.org/package/2006/relationships"><Relationship Id="rId2" Type="http://schemas.openxmlformats.org/officeDocument/2006/relationships/notesSlide" Target="../notesSlides/notesSlide623.xml"/><Relationship Id="rId1" Type="http://schemas.openxmlformats.org/officeDocument/2006/relationships/slideLayout" Target="../slideLayouts/slideLayout3.xml"/></Relationships>
</file>

<file path=ppt/slides/_rels/slide625.xml.rels><?xml version="1.0" encoding="UTF-8" standalone="yes"?>
<Relationships xmlns="http://schemas.openxmlformats.org/package/2006/relationships"><Relationship Id="rId2" Type="http://schemas.openxmlformats.org/officeDocument/2006/relationships/notesSlide" Target="../notesSlides/notesSlide624.xml"/><Relationship Id="rId1" Type="http://schemas.openxmlformats.org/officeDocument/2006/relationships/slideLayout" Target="../slideLayouts/slideLayout2.xml"/></Relationships>
</file>

<file path=ppt/slides/_rels/slide626.xml.rels><?xml version="1.0" encoding="UTF-8" standalone="yes"?>
<Relationships xmlns="http://schemas.openxmlformats.org/package/2006/relationships"><Relationship Id="rId2" Type="http://schemas.openxmlformats.org/officeDocument/2006/relationships/notesSlide" Target="../notesSlides/notesSlide625.xml"/><Relationship Id="rId1" Type="http://schemas.openxmlformats.org/officeDocument/2006/relationships/slideLayout" Target="../slideLayouts/slideLayout3.xml"/></Relationships>
</file>

<file path=ppt/slides/_rels/slide627.xml.rels><?xml version="1.0" encoding="UTF-8" standalone="yes"?>
<Relationships xmlns="http://schemas.openxmlformats.org/package/2006/relationships"><Relationship Id="rId3" Type="http://schemas.openxmlformats.org/officeDocument/2006/relationships/hyperlink" Target="https://www.ebi.ac.uk/interpro/entry/pfam/PF04055" TargetMode="External"/><Relationship Id="rId2" Type="http://schemas.openxmlformats.org/officeDocument/2006/relationships/notesSlide" Target="../notesSlides/notesSlide626.xml"/><Relationship Id="rId1" Type="http://schemas.openxmlformats.org/officeDocument/2006/relationships/slideLayout" Target="../slideLayouts/slideLayout3.xml"/></Relationships>
</file>

<file path=ppt/slides/_rels/slide628.xml.rels><?xml version="1.0" encoding="UTF-8" standalone="yes"?>
<Relationships xmlns="http://schemas.openxmlformats.org/package/2006/relationships"><Relationship Id="rId2" Type="http://schemas.openxmlformats.org/officeDocument/2006/relationships/notesSlide" Target="../notesSlides/notesSlide627.xml"/><Relationship Id="rId1" Type="http://schemas.openxmlformats.org/officeDocument/2006/relationships/slideLayout" Target="../slideLayouts/slideLayout2.xml"/></Relationships>
</file>

<file path=ppt/slides/_rels/slide629.xml.rels><?xml version="1.0" encoding="UTF-8" standalone="yes"?>
<Relationships xmlns="http://schemas.openxmlformats.org/package/2006/relationships"><Relationship Id="rId2" Type="http://schemas.openxmlformats.org/officeDocument/2006/relationships/notesSlide" Target="../notesSlides/notesSlide628.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30.xml.rels><?xml version="1.0" encoding="UTF-8" standalone="yes"?>
<Relationships xmlns="http://schemas.openxmlformats.org/package/2006/relationships"><Relationship Id="rId3" Type="http://schemas.openxmlformats.org/officeDocument/2006/relationships/hyperlink" Target="https://www.rcsb.org/structure/7QRU" TargetMode="External"/><Relationship Id="rId2" Type="http://schemas.openxmlformats.org/officeDocument/2006/relationships/notesSlide" Target="../notesSlides/notesSlide629.xml"/><Relationship Id="rId1" Type="http://schemas.openxmlformats.org/officeDocument/2006/relationships/slideLayout" Target="../slideLayouts/slideLayout3.xml"/></Relationships>
</file>

<file path=ppt/slides/_rels/slide631.xml.rels><?xml version="1.0" encoding="UTF-8" standalone="yes"?>
<Relationships xmlns="http://schemas.openxmlformats.org/package/2006/relationships"><Relationship Id="rId2" Type="http://schemas.openxmlformats.org/officeDocument/2006/relationships/notesSlide" Target="../notesSlides/notesSlide630.xml"/><Relationship Id="rId1" Type="http://schemas.openxmlformats.org/officeDocument/2006/relationships/slideLayout" Target="../slideLayouts/slideLayout2.xml"/></Relationships>
</file>

<file path=ppt/slides/_rels/slide632.xml.rels><?xml version="1.0" encoding="UTF-8" standalone="yes"?>
<Relationships xmlns="http://schemas.openxmlformats.org/package/2006/relationships"><Relationship Id="rId3" Type="http://schemas.openxmlformats.org/officeDocument/2006/relationships/hyperlink" Target="http://www.rcsb.org/pdb/explore/explore.do?structureId=5IU0" TargetMode="External"/><Relationship Id="rId2" Type="http://schemas.openxmlformats.org/officeDocument/2006/relationships/notesSlide" Target="../notesSlides/notesSlide631.xml"/><Relationship Id="rId1" Type="http://schemas.openxmlformats.org/officeDocument/2006/relationships/slideLayout" Target="../slideLayouts/slideLayout3.xml"/></Relationships>
</file>

<file path=ppt/slides/_rels/slide633.xml.rels><?xml version="1.0" encoding="UTF-8" standalone="yes"?>
<Relationships xmlns="http://schemas.openxmlformats.org/package/2006/relationships"><Relationship Id="rId2" Type="http://schemas.openxmlformats.org/officeDocument/2006/relationships/notesSlide" Target="../notesSlides/notesSlide632.xml"/><Relationship Id="rId1" Type="http://schemas.openxmlformats.org/officeDocument/2006/relationships/slideLayout" Target="../slideLayouts/slideLayout3.xml"/></Relationships>
</file>

<file path=ppt/slides/_rels/slide634.xml.rels><?xml version="1.0" encoding="UTF-8" standalone="yes"?>
<Relationships xmlns="http://schemas.openxmlformats.org/package/2006/relationships"><Relationship Id="rId2" Type="http://schemas.openxmlformats.org/officeDocument/2006/relationships/notesSlide" Target="../notesSlides/notesSlide633.xml"/><Relationship Id="rId1" Type="http://schemas.openxmlformats.org/officeDocument/2006/relationships/slideLayout" Target="../slideLayouts/slideLayout2.xml"/></Relationships>
</file>

<file path=ppt/slides/_rels/slide635.xml.rels><?xml version="1.0" encoding="UTF-8" standalone="yes"?>
<Relationships xmlns="http://schemas.openxmlformats.org/package/2006/relationships"><Relationship Id="rId2" Type="http://schemas.openxmlformats.org/officeDocument/2006/relationships/notesSlide" Target="../notesSlides/notesSlide634.xml"/><Relationship Id="rId1" Type="http://schemas.openxmlformats.org/officeDocument/2006/relationships/slideLayout" Target="../slideLayouts/slideLayout3.xml"/></Relationships>
</file>

<file path=ppt/slides/_rels/slide636.xml.rels><?xml version="1.0" encoding="UTF-8" standalone="yes"?>
<Relationships xmlns="http://schemas.openxmlformats.org/package/2006/relationships"><Relationship Id="rId3" Type="http://schemas.openxmlformats.org/officeDocument/2006/relationships/hyperlink" Target="http://www.rcsb.org/pdb/explore/explore.do?structureId=3C75" TargetMode="External"/><Relationship Id="rId2" Type="http://schemas.openxmlformats.org/officeDocument/2006/relationships/notesSlide" Target="../notesSlides/notesSlide635.xml"/><Relationship Id="rId1" Type="http://schemas.openxmlformats.org/officeDocument/2006/relationships/slideLayout" Target="../slideLayouts/slideLayout3.xml"/></Relationships>
</file>

<file path=ppt/slides/_rels/slide637.xml.rels><?xml version="1.0" encoding="UTF-8" standalone="yes"?>
<Relationships xmlns="http://schemas.openxmlformats.org/package/2006/relationships"><Relationship Id="rId2" Type="http://schemas.openxmlformats.org/officeDocument/2006/relationships/notesSlide" Target="../notesSlides/notesSlide636.xml"/><Relationship Id="rId1" Type="http://schemas.openxmlformats.org/officeDocument/2006/relationships/slideLayout" Target="../slideLayouts/slideLayout2.xml"/></Relationships>
</file>

<file path=ppt/slides/_rels/slide638.xml.rels><?xml version="1.0" encoding="UTF-8" standalone="yes"?>
<Relationships xmlns="http://schemas.openxmlformats.org/package/2006/relationships"><Relationship Id="rId2" Type="http://schemas.openxmlformats.org/officeDocument/2006/relationships/notesSlide" Target="../notesSlides/notesSlide637.xml"/><Relationship Id="rId1" Type="http://schemas.openxmlformats.org/officeDocument/2006/relationships/slideLayout" Target="../slideLayouts/slideLayout3.xml"/></Relationships>
</file>

<file path=ppt/slides/_rels/slide639.xml.rels><?xml version="1.0" encoding="UTF-8" standalone="yes"?>
<Relationships xmlns="http://schemas.openxmlformats.org/package/2006/relationships"><Relationship Id="rId2" Type="http://schemas.openxmlformats.org/officeDocument/2006/relationships/notesSlide" Target="../notesSlides/notesSlide638.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40.xml.rels><?xml version="1.0" encoding="UTF-8" standalone="yes"?>
<Relationships xmlns="http://schemas.openxmlformats.org/package/2006/relationships"><Relationship Id="rId2" Type="http://schemas.openxmlformats.org/officeDocument/2006/relationships/notesSlide" Target="../notesSlides/notesSlide639.xml"/><Relationship Id="rId1" Type="http://schemas.openxmlformats.org/officeDocument/2006/relationships/slideLayout" Target="../slideLayouts/slideLayout2.xml"/></Relationships>
</file>

<file path=ppt/slides/_rels/slide641.xml.rels><?xml version="1.0" encoding="UTF-8" standalone="yes"?>
<Relationships xmlns="http://schemas.openxmlformats.org/package/2006/relationships"><Relationship Id="rId2" Type="http://schemas.openxmlformats.org/officeDocument/2006/relationships/notesSlide" Target="../notesSlides/notesSlide640.xml"/><Relationship Id="rId1" Type="http://schemas.openxmlformats.org/officeDocument/2006/relationships/slideLayout" Target="../slideLayouts/slideLayout3.xml"/></Relationships>
</file>

<file path=ppt/slides/_rels/slide642.xml.rels><?xml version="1.0" encoding="UTF-8" standalone="yes"?>
<Relationships xmlns="http://schemas.openxmlformats.org/package/2006/relationships"><Relationship Id="rId2" Type="http://schemas.openxmlformats.org/officeDocument/2006/relationships/notesSlide" Target="../notesSlides/notesSlide641.xml"/><Relationship Id="rId1" Type="http://schemas.openxmlformats.org/officeDocument/2006/relationships/slideLayout" Target="../slideLayouts/slideLayout3.xml"/></Relationships>
</file>

<file path=ppt/slides/_rels/slide643.xml.rels><?xml version="1.0" encoding="UTF-8" standalone="yes"?>
<Relationships xmlns="http://schemas.openxmlformats.org/package/2006/relationships"><Relationship Id="rId2" Type="http://schemas.openxmlformats.org/officeDocument/2006/relationships/notesSlide" Target="../notesSlides/notesSlide642.xml"/><Relationship Id="rId1" Type="http://schemas.openxmlformats.org/officeDocument/2006/relationships/slideLayout" Target="../slideLayouts/slideLayout2.xml"/></Relationships>
</file>

<file path=ppt/slides/_rels/slide644.xml.rels><?xml version="1.0" encoding="UTF-8" standalone="yes"?>
<Relationships xmlns="http://schemas.openxmlformats.org/package/2006/relationships"><Relationship Id="rId2" Type="http://schemas.openxmlformats.org/officeDocument/2006/relationships/notesSlide" Target="../notesSlides/notesSlide643.xml"/><Relationship Id="rId1" Type="http://schemas.openxmlformats.org/officeDocument/2006/relationships/slideLayout" Target="../slideLayouts/slideLayout3.xml"/></Relationships>
</file>

<file path=ppt/slides/_rels/slide645.xml.rels><?xml version="1.0" encoding="UTF-8" standalone="yes"?>
<Relationships xmlns="http://schemas.openxmlformats.org/package/2006/relationships"><Relationship Id="rId2" Type="http://schemas.openxmlformats.org/officeDocument/2006/relationships/notesSlide" Target="../notesSlides/notesSlide644.xml"/><Relationship Id="rId1" Type="http://schemas.openxmlformats.org/officeDocument/2006/relationships/slideLayout" Target="../slideLayouts/slideLayout3.xml"/></Relationships>
</file>

<file path=ppt/slides/_rels/slide646.xml.rels><?xml version="1.0" encoding="UTF-8" standalone="yes"?>
<Relationships xmlns="http://schemas.openxmlformats.org/package/2006/relationships"><Relationship Id="rId2" Type="http://schemas.openxmlformats.org/officeDocument/2006/relationships/notesSlide" Target="../notesSlides/notesSlide645.xml"/><Relationship Id="rId1" Type="http://schemas.openxmlformats.org/officeDocument/2006/relationships/slideLayout" Target="../slideLayouts/slideLayout3.xml"/></Relationships>
</file>

<file path=ppt/slides/_rels/slide647.xml.rels><?xml version="1.0" encoding="UTF-8" standalone="yes"?>
<Relationships xmlns="http://schemas.openxmlformats.org/package/2006/relationships"><Relationship Id="rId2" Type="http://schemas.openxmlformats.org/officeDocument/2006/relationships/notesSlide" Target="../notesSlides/notesSlide646.xml"/><Relationship Id="rId1" Type="http://schemas.openxmlformats.org/officeDocument/2006/relationships/slideLayout" Target="../slideLayouts/slideLayout2.xml"/></Relationships>
</file>

<file path=ppt/slides/_rels/slide648.xml.rels><?xml version="1.0" encoding="UTF-8" standalone="yes"?>
<Relationships xmlns="http://schemas.openxmlformats.org/package/2006/relationships"><Relationship Id="rId3" Type="http://schemas.openxmlformats.org/officeDocument/2006/relationships/hyperlink" Target="https://www.ebi.ac.uk/interpro/entry/pfam/PF19662/" TargetMode="External"/><Relationship Id="rId2" Type="http://schemas.openxmlformats.org/officeDocument/2006/relationships/notesSlide" Target="../notesSlides/notesSlide647.xml"/><Relationship Id="rId1" Type="http://schemas.openxmlformats.org/officeDocument/2006/relationships/slideLayout" Target="../slideLayouts/slideLayout3.xml"/></Relationships>
</file>

<file path=ppt/slides/_rels/slide649.xml.rels><?xml version="1.0" encoding="UTF-8" standalone="yes"?>
<Relationships xmlns="http://schemas.openxmlformats.org/package/2006/relationships"><Relationship Id="rId2" Type="http://schemas.openxmlformats.org/officeDocument/2006/relationships/notesSlide" Target="../notesSlides/notesSlide648.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50.xml.rels><?xml version="1.0" encoding="UTF-8" standalone="yes"?>
<Relationships xmlns="http://schemas.openxmlformats.org/package/2006/relationships"><Relationship Id="rId2" Type="http://schemas.openxmlformats.org/officeDocument/2006/relationships/notesSlide" Target="../notesSlides/notesSlide649.xml"/><Relationship Id="rId1" Type="http://schemas.openxmlformats.org/officeDocument/2006/relationships/slideLayout" Target="../slideLayouts/slideLayout3.xml"/></Relationships>
</file>

<file path=ppt/slides/_rels/slide651.xml.rels><?xml version="1.0" encoding="UTF-8" standalone="yes"?>
<Relationships xmlns="http://schemas.openxmlformats.org/package/2006/relationships"><Relationship Id="rId2" Type="http://schemas.openxmlformats.org/officeDocument/2006/relationships/notesSlide" Target="../notesSlides/notesSlide650.xml"/><Relationship Id="rId1" Type="http://schemas.openxmlformats.org/officeDocument/2006/relationships/slideLayout" Target="../slideLayouts/slideLayout2.xml"/></Relationships>
</file>

<file path=ppt/slides/_rels/slide652.xml.rels><?xml version="1.0" encoding="UTF-8" standalone="yes"?>
<Relationships xmlns="http://schemas.openxmlformats.org/package/2006/relationships"><Relationship Id="rId2" Type="http://schemas.openxmlformats.org/officeDocument/2006/relationships/notesSlide" Target="../notesSlides/notesSlide651.xml"/><Relationship Id="rId1" Type="http://schemas.openxmlformats.org/officeDocument/2006/relationships/slideLayout" Target="../slideLayouts/slideLayout3.xml"/></Relationships>
</file>

<file path=ppt/slides/_rels/slide653.xml.rels><?xml version="1.0" encoding="UTF-8" standalone="yes"?>
<Relationships xmlns="http://schemas.openxmlformats.org/package/2006/relationships"><Relationship Id="rId2" Type="http://schemas.openxmlformats.org/officeDocument/2006/relationships/notesSlide" Target="../notesSlides/notesSlide652.xml"/><Relationship Id="rId1" Type="http://schemas.openxmlformats.org/officeDocument/2006/relationships/slideLayout" Target="../slideLayouts/slideLayout3.xml"/></Relationships>
</file>

<file path=ppt/slides/_rels/slide654.xml.rels><?xml version="1.0" encoding="UTF-8" standalone="yes"?>
<Relationships xmlns="http://schemas.openxmlformats.org/package/2006/relationships"><Relationship Id="rId2" Type="http://schemas.openxmlformats.org/officeDocument/2006/relationships/notesSlide" Target="../notesSlides/notesSlide653.xml"/><Relationship Id="rId1" Type="http://schemas.openxmlformats.org/officeDocument/2006/relationships/slideLayout" Target="../slideLayouts/slideLayout3.xml"/></Relationships>
</file>

<file path=ppt/slides/_rels/slide655.xml.rels><?xml version="1.0" encoding="UTF-8" standalone="yes"?>
<Relationships xmlns="http://schemas.openxmlformats.org/package/2006/relationships"><Relationship Id="rId2" Type="http://schemas.openxmlformats.org/officeDocument/2006/relationships/notesSlide" Target="../notesSlides/notesSlide654.xml"/><Relationship Id="rId1" Type="http://schemas.openxmlformats.org/officeDocument/2006/relationships/slideLayout" Target="../slideLayouts/slideLayout2.xml"/></Relationships>
</file>

<file path=ppt/slides/_rels/slide656.xml.rels><?xml version="1.0" encoding="UTF-8" standalone="yes"?>
<Relationships xmlns="http://schemas.openxmlformats.org/package/2006/relationships"><Relationship Id="rId2" Type="http://schemas.openxmlformats.org/officeDocument/2006/relationships/notesSlide" Target="../notesSlides/notesSlide655.xml"/><Relationship Id="rId1" Type="http://schemas.openxmlformats.org/officeDocument/2006/relationships/slideLayout" Target="../slideLayouts/slideLayout3.xml"/></Relationships>
</file>

<file path=ppt/slides/_rels/slide657.xml.rels><?xml version="1.0" encoding="UTF-8" standalone="yes"?>
<Relationships xmlns="http://schemas.openxmlformats.org/package/2006/relationships"><Relationship Id="rId2" Type="http://schemas.openxmlformats.org/officeDocument/2006/relationships/notesSlide" Target="../notesSlides/notesSlide656.xml"/><Relationship Id="rId1" Type="http://schemas.openxmlformats.org/officeDocument/2006/relationships/slideLayout" Target="../slideLayouts/slideLayout3.xml"/></Relationships>
</file>

<file path=ppt/slides/_rels/slide658.xml.rels><?xml version="1.0" encoding="UTF-8" standalone="yes"?>
<Relationships xmlns="http://schemas.openxmlformats.org/package/2006/relationships"><Relationship Id="rId2" Type="http://schemas.openxmlformats.org/officeDocument/2006/relationships/notesSlide" Target="../notesSlides/notesSlide657.xml"/><Relationship Id="rId1" Type="http://schemas.openxmlformats.org/officeDocument/2006/relationships/slideLayout" Target="../slideLayouts/slideLayout2.xml"/></Relationships>
</file>

<file path=ppt/slides/_rels/slide659.xml.rels><?xml version="1.0" encoding="UTF-8" standalone="yes"?>
<Relationships xmlns="http://schemas.openxmlformats.org/package/2006/relationships"><Relationship Id="rId2" Type="http://schemas.openxmlformats.org/officeDocument/2006/relationships/notesSlide" Target="../notesSlides/notesSlide658.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60.xml.rels><?xml version="1.0" encoding="UTF-8" standalone="yes"?>
<Relationships xmlns="http://schemas.openxmlformats.org/package/2006/relationships"><Relationship Id="rId2" Type="http://schemas.openxmlformats.org/officeDocument/2006/relationships/notesSlide" Target="../notesSlides/notesSlide659.xml"/><Relationship Id="rId1" Type="http://schemas.openxmlformats.org/officeDocument/2006/relationships/slideLayout" Target="../slideLayouts/slideLayout3.xml"/></Relationships>
</file>

<file path=ppt/slides/_rels/slide661.xml.rels><?xml version="1.0" encoding="UTF-8" standalone="yes"?>
<Relationships xmlns="http://schemas.openxmlformats.org/package/2006/relationships"><Relationship Id="rId2" Type="http://schemas.openxmlformats.org/officeDocument/2006/relationships/notesSlide" Target="../notesSlides/notesSlide660.xml"/><Relationship Id="rId1" Type="http://schemas.openxmlformats.org/officeDocument/2006/relationships/slideLayout" Target="../slideLayouts/slideLayout2.xml"/></Relationships>
</file>

<file path=ppt/slides/_rels/slide662.xml.rels><?xml version="1.0" encoding="UTF-8" standalone="yes"?>
<Relationships xmlns="http://schemas.openxmlformats.org/package/2006/relationships"><Relationship Id="rId2" Type="http://schemas.openxmlformats.org/officeDocument/2006/relationships/notesSlide" Target="../notesSlides/notesSlide661.xml"/><Relationship Id="rId1" Type="http://schemas.openxmlformats.org/officeDocument/2006/relationships/slideLayout" Target="../slideLayouts/slideLayout3.xml"/></Relationships>
</file>

<file path=ppt/slides/_rels/slide663.xml.rels><?xml version="1.0" encoding="UTF-8" standalone="yes"?>
<Relationships xmlns="http://schemas.openxmlformats.org/package/2006/relationships"><Relationship Id="rId2" Type="http://schemas.openxmlformats.org/officeDocument/2006/relationships/notesSlide" Target="../notesSlides/notesSlide662.xml"/><Relationship Id="rId1" Type="http://schemas.openxmlformats.org/officeDocument/2006/relationships/slideLayout" Target="../slideLayouts/slideLayout3.xml"/></Relationships>
</file>

<file path=ppt/slides/_rels/slide664.xml.rels><?xml version="1.0" encoding="UTF-8" standalone="yes"?>
<Relationships xmlns="http://schemas.openxmlformats.org/package/2006/relationships"><Relationship Id="rId2" Type="http://schemas.openxmlformats.org/officeDocument/2006/relationships/notesSlide" Target="../notesSlides/notesSlide663.xml"/><Relationship Id="rId1" Type="http://schemas.openxmlformats.org/officeDocument/2006/relationships/slideLayout" Target="../slideLayouts/slideLayout2.xml"/></Relationships>
</file>

<file path=ppt/slides/_rels/slide665.xml.rels><?xml version="1.0" encoding="UTF-8" standalone="yes"?>
<Relationships xmlns="http://schemas.openxmlformats.org/package/2006/relationships"><Relationship Id="rId2" Type="http://schemas.openxmlformats.org/officeDocument/2006/relationships/notesSlide" Target="../notesSlides/notesSlide664.xml"/><Relationship Id="rId1" Type="http://schemas.openxmlformats.org/officeDocument/2006/relationships/slideLayout" Target="../slideLayouts/slideLayout3.xml"/></Relationships>
</file>

<file path=ppt/slides/_rels/slide666.xml.rels><?xml version="1.0" encoding="UTF-8" standalone="yes"?>
<Relationships xmlns="http://schemas.openxmlformats.org/package/2006/relationships"><Relationship Id="rId2" Type="http://schemas.openxmlformats.org/officeDocument/2006/relationships/notesSlide" Target="../notesSlides/notesSlide665.xml"/><Relationship Id="rId1" Type="http://schemas.openxmlformats.org/officeDocument/2006/relationships/slideLayout" Target="../slideLayouts/slideLayout3.xml"/></Relationships>
</file>

<file path=ppt/slides/_rels/slide667.xml.rels><?xml version="1.0" encoding="UTF-8" standalone="yes"?>
<Relationships xmlns="http://schemas.openxmlformats.org/package/2006/relationships"><Relationship Id="rId2" Type="http://schemas.openxmlformats.org/officeDocument/2006/relationships/notesSlide" Target="../notesSlides/notesSlide666.xml"/><Relationship Id="rId1" Type="http://schemas.openxmlformats.org/officeDocument/2006/relationships/slideLayout" Target="../slideLayouts/slideLayout2.xml"/></Relationships>
</file>

<file path=ppt/slides/_rels/slide668.xml.rels><?xml version="1.0" encoding="UTF-8" standalone="yes"?>
<Relationships xmlns="http://schemas.openxmlformats.org/package/2006/relationships"><Relationship Id="rId2" Type="http://schemas.openxmlformats.org/officeDocument/2006/relationships/notesSlide" Target="../notesSlides/notesSlide667.xml"/><Relationship Id="rId1" Type="http://schemas.openxmlformats.org/officeDocument/2006/relationships/slideLayout" Target="../slideLayouts/slideLayout3.xml"/></Relationships>
</file>

<file path=ppt/slides/_rels/slide669.xml.rels><?xml version="1.0" encoding="UTF-8" standalone="yes"?>
<Relationships xmlns="http://schemas.openxmlformats.org/package/2006/relationships"><Relationship Id="rId2" Type="http://schemas.openxmlformats.org/officeDocument/2006/relationships/notesSlide" Target="../notesSlides/notesSlide668.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hyperlink" Target="http://www.rcsb.org/pdb/explore/explore.do?structureId=9D9X_Pa" TargetMode="External"/><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70.xml.rels><?xml version="1.0" encoding="UTF-8" standalone="yes"?>
<Relationships xmlns="http://schemas.openxmlformats.org/package/2006/relationships"><Relationship Id="rId2" Type="http://schemas.openxmlformats.org/officeDocument/2006/relationships/notesSlide" Target="../notesSlides/notesSlide669.xml"/><Relationship Id="rId1" Type="http://schemas.openxmlformats.org/officeDocument/2006/relationships/slideLayout" Target="../slideLayouts/slideLayout2.xml"/></Relationships>
</file>

<file path=ppt/slides/_rels/slide671.xml.rels><?xml version="1.0" encoding="UTF-8" standalone="yes"?>
<Relationships xmlns="http://schemas.openxmlformats.org/package/2006/relationships"><Relationship Id="rId2" Type="http://schemas.openxmlformats.org/officeDocument/2006/relationships/notesSlide" Target="../notesSlides/notesSlide670.xml"/><Relationship Id="rId1" Type="http://schemas.openxmlformats.org/officeDocument/2006/relationships/slideLayout" Target="../slideLayouts/slideLayout3.xml"/></Relationships>
</file>

<file path=ppt/slides/_rels/slide672.xml.rels><?xml version="1.0" encoding="UTF-8" standalone="yes"?>
<Relationships xmlns="http://schemas.openxmlformats.org/package/2006/relationships"><Relationship Id="rId3" Type="http://schemas.openxmlformats.org/officeDocument/2006/relationships/hyperlink" Target="http://www.rcsb.org/pdb/explore/explore.do?structureId=1J9I" TargetMode="External"/><Relationship Id="rId2" Type="http://schemas.openxmlformats.org/officeDocument/2006/relationships/notesSlide" Target="../notesSlides/notesSlide671.xml"/><Relationship Id="rId1" Type="http://schemas.openxmlformats.org/officeDocument/2006/relationships/slideLayout" Target="../slideLayouts/slideLayout3.xml"/></Relationships>
</file>

<file path=ppt/slides/_rels/slide673.xml.rels><?xml version="1.0" encoding="UTF-8" standalone="yes"?>
<Relationships xmlns="http://schemas.openxmlformats.org/package/2006/relationships"><Relationship Id="rId2" Type="http://schemas.openxmlformats.org/officeDocument/2006/relationships/notesSlide" Target="../notesSlides/notesSlide672.xml"/><Relationship Id="rId1" Type="http://schemas.openxmlformats.org/officeDocument/2006/relationships/slideLayout" Target="../slideLayouts/slideLayout3.xml"/></Relationships>
</file>

<file path=ppt/slides/_rels/slide674.xml.rels><?xml version="1.0" encoding="UTF-8" standalone="yes"?>
<Relationships xmlns="http://schemas.openxmlformats.org/package/2006/relationships"><Relationship Id="rId2" Type="http://schemas.openxmlformats.org/officeDocument/2006/relationships/notesSlide" Target="../notesSlides/notesSlide673.xml"/><Relationship Id="rId1" Type="http://schemas.openxmlformats.org/officeDocument/2006/relationships/slideLayout" Target="../slideLayouts/slideLayout2.xml"/></Relationships>
</file>

<file path=ppt/slides/_rels/slide675.xml.rels><?xml version="1.0" encoding="UTF-8" standalone="yes"?>
<Relationships xmlns="http://schemas.openxmlformats.org/package/2006/relationships"><Relationship Id="rId3" Type="http://schemas.openxmlformats.org/officeDocument/2006/relationships/hyperlink" Target="https://www.ebi.ac.uk/interpro/entry/pfam/PF19150/" TargetMode="External"/><Relationship Id="rId2" Type="http://schemas.openxmlformats.org/officeDocument/2006/relationships/notesSlide" Target="../notesSlides/notesSlide674.xml"/><Relationship Id="rId1" Type="http://schemas.openxmlformats.org/officeDocument/2006/relationships/slideLayout" Target="../slideLayouts/slideLayout3.xml"/></Relationships>
</file>

<file path=ppt/slides/_rels/slide676.xml.rels><?xml version="1.0" encoding="UTF-8" standalone="yes"?>
<Relationships xmlns="http://schemas.openxmlformats.org/package/2006/relationships"><Relationship Id="rId3" Type="http://schemas.openxmlformats.org/officeDocument/2006/relationships/hyperlink" Target="https://www.ebi.ac.uk/interpro/entry/pfam/PF19150" TargetMode="External"/><Relationship Id="rId2" Type="http://schemas.openxmlformats.org/officeDocument/2006/relationships/notesSlide" Target="../notesSlides/notesSlide675.xml"/><Relationship Id="rId1" Type="http://schemas.openxmlformats.org/officeDocument/2006/relationships/slideLayout" Target="../slideLayouts/slideLayout3.xml"/></Relationships>
</file>

<file path=ppt/slides/_rels/slide677.xml.rels><?xml version="1.0" encoding="UTF-8" standalone="yes"?>
<Relationships xmlns="http://schemas.openxmlformats.org/package/2006/relationships"><Relationship Id="rId2" Type="http://schemas.openxmlformats.org/officeDocument/2006/relationships/notesSlide" Target="../notesSlides/notesSlide676.xml"/><Relationship Id="rId1" Type="http://schemas.openxmlformats.org/officeDocument/2006/relationships/slideLayout" Target="../slideLayouts/slideLayout2.xml"/></Relationships>
</file>

<file path=ppt/slides/_rels/slide678.xml.rels><?xml version="1.0" encoding="UTF-8" standalone="yes"?>
<Relationships xmlns="http://schemas.openxmlformats.org/package/2006/relationships"><Relationship Id="rId2" Type="http://schemas.openxmlformats.org/officeDocument/2006/relationships/notesSlide" Target="../notesSlides/notesSlide677.xml"/><Relationship Id="rId1" Type="http://schemas.openxmlformats.org/officeDocument/2006/relationships/slideLayout" Target="../slideLayouts/slideLayout3.xml"/></Relationships>
</file>

<file path=ppt/slides/_rels/slide679.xml.rels><?xml version="1.0" encoding="UTF-8" standalone="yes"?>
<Relationships xmlns="http://schemas.openxmlformats.org/package/2006/relationships"><Relationship Id="rId2" Type="http://schemas.openxmlformats.org/officeDocument/2006/relationships/notesSlide" Target="../notesSlides/notesSlide67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80.xml.rels><?xml version="1.0" encoding="UTF-8" standalone="yes"?>
<Relationships xmlns="http://schemas.openxmlformats.org/package/2006/relationships"><Relationship Id="rId2" Type="http://schemas.openxmlformats.org/officeDocument/2006/relationships/notesSlide" Target="../notesSlides/notesSlide679.xml"/><Relationship Id="rId1" Type="http://schemas.openxmlformats.org/officeDocument/2006/relationships/slideLayout" Target="../slideLayouts/slideLayout3.xml"/></Relationships>
</file>

<file path=ppt/slides/_rels/slide681.xml.rels><?xml version="1.0" encoding="UTF-8" standalone="yes"?>
<Relationships xmlns="http://schemas.openxmlformats.org/package/2006/relationships"><Relationship Id="rId2" Type="http://schemas.openxmlformats.org/officeDocument/2006/relationships/notesSlide" Target="../notesSlides/notesSlide680.xml"/><Relationship Id="rId1" Type="http://schemas.openxmlformats.org/officeDocument/2006/relationships/slideLayout" Target="../slideLayouts/slideLayout3.xml"/></Relationships>
</file>

<file path=ppt/slides/_rels/slide682.xml.rels><?xml version="1.0" encoding="UTF-8" standalone="yes"?>
<Relationships xmlns="http://schemas.openxmlformats.org/package/2006/relationships"><Relationship Id="rId2" Type="http://schemas.openxmlformats.org/officeDocument/2006/relationships/notesSlide" Target="../notesSlides/notesSlide681.xml"/><Relationship Id="rId1" Type="http://schemas.openxmlformats.org/officeDocument/2006/relationships/slideLayout" Target="../slideLayouts/slideLayout3.xml"/></Relationships>
</file>

<file path=ppt/slides/_rels/slide683.xml.rels><?xml version="1.0" encoding="UTF-8" standalone="yes"?>
<Relationships xmlns="http://schemas.openxmlformats.org/package/2006/relationships"><Relationship Id="rId2" Type="http://schemas.openxmlformats.org/officeDocument/2006/relationships/notesSlide" Target="../notesSlides/notesSlide682.xml"/><Relationship Id="rId1" Type="http://schemas.openxmlformats.org/officeDocument/2006/relationships/slideLayout" Target="../slideLayouts/slideLayout2.xml"/></Relationships>
</file>

<file path=ppt/slides/_rels/slide684.xml.rels><?xml version="1.0" encoding="UTF-8" standalone="yes"?>
<Relationships xmlns="http://schemas.openxmlformats.org/package/2006/relationships"><Relationship Id="rId2" Type="http://schemas.openxmlformats.org/officeDocument/2006/relationships/notesSlide" Target="../notesSlides/notesSlide683.xml"/><Relationship Id="rId1" Type="http://schemas.openxmlformats.org/officeDocument/2006/relationships/slideLayout" Target="../slideLayouts/slideLayout3.xml"/></Relationships>
</file>

<file path=ppt/slides/_rels/slide685.xml.rels><?xml version="1.0" encoding="UTF-8" standalone="yes"?>
<Relationships xmlns="http://schemas.openxmlformats.org/package/2006/relationships"><Relationship Id="rId3" Type="http://schemas.openxmlformats.org/officeDocument/2006/relationships/hyperlink" Target="http://www.rcsb.org/pdb/explore/explore.do?structureId=8B4I" TargetMode="External"/><Relationship Id="rId2" Type="http://schemas.openxmlformats.org/officeDocument/2006/relationships/notesSlide" Target="../notesSlides/notesSlide684.xml"/><Relationship Id="rId1" Type="http://schemas.openxmlformats.org/officeDocument/2006/relationships/slideLayout" Target="../slideLayouts/slideLayout3.xml"/></Relationships>
</file>

<file path=ppt/slides/_rels/slide686.xml.rels><?xml version="1.0" encoding="UTF-8" standalone="yes"?>
<Relationships xmlns="http://schemas.openxmlformats.org/package/2006/relationships"><Relationship Id="rId2" Type="http://schemas.openxmlformats.org/officeDocument/2006/relationships/notesSlide" Target="../notesSlides/notesSlide685.xml"/><Relationship Id="rId1" Type="http://schemas.openxmlformats.org/officeDocument/2006/relationships/slideLayout" Target="../slideLayouts/slideLayout2.xml"/></Relationships>
</file>

<file path=ppt/slides/_rels/slide687.xml.rels><?xml version="1.0" encoding="UTF-8" standalone="yes"?>
<Relationships xmlns="http://schemas.openxmlformats.org/package/2006/relationships"><Relationship Id="rId2" Type="http://schemas.openxmlformats.org/officeDocument/2006/relationships/notesSlide" Target="../notesSlides/notesSlide686.xml"/><Relationship Id="rId1" Type="http://schemas.openxmlformats.org/officeDocument/2006/relationships/slideLayout" Target="../slideLayouts/slideLayout3.xml"/></Relationships>
</file>

<file path=ppt/slides/_rels/slide688.xml.rels><?xml version="1.0" encoding="UTF-8" standalone="yes"?>
<Relationships xmlns="http://schemas.openxmlformats.org/package/2006/relationships"><Relationship Id="rId2" Type="http://schemas.openxmlformats.org/officeDocument/2006/relationships/notesSlide" Target="../notesSlides/notesSlide687.xml"/><Relationship Id="rId1" Type="http://schemas.openxmlformats.org/officeDocument/2006/relationships/slideLayout" Target="../slideLayouts/slideLayout2.xml"/></Relationships>
</file>

<file path=ppt/slides/_rels/slide689.xml.rels><?xml version="1.0" encoding="UTF-8" standalone="yes"?>
<Relationships xmlns="http://schemas.openxmlformats.org/package/2006/relationships"><Relationship Id="rId2" Type="http://schemas.openxmlformats.org/officeDocument/2006/relationships/notesSlide" Target="../notesSlides/notesSlide68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690.xml.rels><?xml version="1.0" encoding="UTF-8" standalone="yes"?>
<Relationships xmlns="http://schemas.openxmlformats.org/package/2006/relationships"><Relationship Id="rId2" Type="http://schemas.openxmlformats.org/officeDocument/2006/relationships/notesSlide" Target="../notesSlides/notesSlide689.xml"/><Relationship Id="rId1" Type="http://schemas.openxmlformats.org/officeDocument/2006/relationships/slideLayout" Target="../slideLayouts/slideLayout3.xml"/></Relationships>
</file>

<file path=ppt/slides/_rels/slide691.xml.rels><?xml version="1.0" encoding="UTF-8" standalone="yes"?>
<Relationships xmlns="http://schemas.openxmlformats.org/package/2006/relationships"><Relationship Id="rId2" Type="http://schemas.openxmlformats.org/officeDocument/2006/relationships/notesSlide" Target="../notesSlides/notesSlide690.xml"/><Relationship Id="rId1" Type="http://schemas.openxmlformats.org/officeDocument/2006/relationships/slideLayout" Target="../slideLayouts/slideLayout2.xml"/></Relationships>
</file>

<file path=ppt/slides/_rels/slide692.xml.rels><?xml version="1.0" encoding="UTF-8" standalone="yes"?>
<Relationships xmlns="http://schemas.openxmlformats.org/package/2006/relationships"><Relationship Id="rId2" Type="http://schemas.openxmlformats.org/officeDocument/2006/relationships/notesSlide" Target="../notesSlides/notesSlide691.xml"/><Relationship Id="rId1" Type="http://schemas.openxmlformats.org/officeDocument/2006/relationships/slideLayout" Target="../slideLayouts/slideLayout3.xml"/></Relationships>
</file>

<file path=ppt/slides/_rels/slide693.xml.rels><?xml version="1.0" encoding="UTF-8" standalone="yes"?>
<Relationships xmlns="http://schemas.openxmlformats.org/package/2006/relationships"><Relationship Id="rId2" Type="http://schemas.openxmlformats.org/officeDocument/2006/relationships/notesSlide" Target="../notesSlides/notesSlide692.xml"/><Relationship Id="rId1" Type="http://schemas.openxmlformats.org/officeDocument/2006/relationships/slideLayout" Target="../slideLayouts/slideLayout3.xml"/></Relationships>
</file>

<file path=ppt/slides/_rels/slide694.xml.rels><?xml version="1.0" encoding="UTF-8" standalone="yes"?>
<Relationships xmlns="http://schemas.openxmlformats.org/package/2006/relationships"><Relationship Id="rId2" Type="http://schemas.openxmlformats.org/officeDocument/2006/relationships/notesSlide" Target="../notesSlides/notesSlide693.xml"/><Relationship Id="rId1" Type="http://schemas.openxmlformats.org/officeDocument/2006/relationships/slideLayout" Target="../slideLayouts/slideLayout3.xml"/></Relationships>
</file>

<file path=ppt/slides/_rels/slide695.xml.rels><?xml version="1.0" encoding="UTF-8" standalone="yes"?>
<Relationships xmlns="http://schemas.openxmlformats.org/package/2006/relationships"><Relationship Id="rId2" Type="http://schemas.openxmlformats.org/officeDocument/2006/relationships/notesSlide" Target="../notesSlides/notesSlide694.xml"/><Relationship Id="rId1" Type="http://schemas.openxmlformats.org/officeDocument/2006/relationships/slideLayout" Target="../slideLayouts/slideLayout2.xml"/></Relationships>
</file>

<file path=ppt/slides/_rels/slide696.xml.rels><?xml version="1.0" encoding="UTF-8" standalone="yes"?>
<Relationships xmlns="http://schemas.openxmlformats.org/package/2006/relationships"><Relationship Id="rId2" Type="http://schemas.openxmlformats.org/officeDocument/2006/relationships/notesSlide" Target="../notesSlides/notesSlide695.xml"/><Relationship Id="rId1" Type="http://schemas.openxmlformats.org/officeDocument/2006/relationships/slideLayout" Target="../slideLayouts/slideLayout3.xml"/></Relationships>
</file>

<file path=ppt/slides/_rels/slide697.xml.rels><?xml version="1.0" encoding="UTF-8" standalone="yes"?>
<Relationships xmlns="http://schemas.openxmlformats.org/package/2006/relationships"><Relationship Id="rId2" Type="http://schemas.openxmlformats.org/officeDocument/2006/relationships/notesSlide" Target="../notesSlides/notesSlide696.xml"/><Relationship Id="rId1" Type="http://schemas.openxmlformats.org/officeDocument/2006/relationships/slideLayout" Target="../slideLayouts/slideLayout3.xml"/></Relationships>
</file>

<file path=ppt/slides/_rels/slide698.xml.rels><?xml version="1.0" encoding="UTF-8" standalone="yes"?>
<Relationships xmlns="http://schemas.openxmlformats.org/package/2006/relationships"><Relationship Id="rId2" Type="http://schemas.openxmlformats.org/officeDocument/2006/relationships/notesSlide" Target="../notesSlides/notesSlide697.xml"/><Relationship Id="rId1" Type="http://schemas.openxmlformats.org/officeDocument/2006/relationships/slideLayout" Target="../slideLayouts/slideLayout2.xml"/></Relationships>
</file>

<file path=ppt/slides/_rels/slide699.xml.rels><?xml version="1.0" encoding="UTF-8" standalone="yes"?>
<Relationships xmlns="http://schemas.openxmlformats.org/package/2006/relationships"><Relationship Id="rId3" Type="http://schemas.openxmlformats.org/officeDocument/2006/relationships/hyperlink" Target="https://www.ebi.ac.uk/interpro/entry/pfam/PF19735" TargetMode="External"/><Relationship Id="rId2" Type="http://schemas.openxmlformats.org/officeDocument/2006/relationships/notesSlide" Target="../notesSlides/notesSlide69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00.xml.rels><?xml version="1.0" encoding="UTF-8" standalone="yes"?>
<Relationships xmlns="http://schemas.openxmlformats.org/package/2006/relationships"><Relationship Id="rId2" Type="http://schemas.openxmlformats.org/officeDocument/2006/relationships/notesSlide" Target="../notesSlides/notesSlide699.xml"/><Relationship Id="rId1" Type="http://schemas.openxmlformats.org/officeDocument/2006/relationships/slideLayout" Target="../slideLayouts/slideLayout3.xml"/></Relationships>
</file>

<file path=ppt/slides/_rels/slide701.xml.rels><?xml version="1.0" encoding="UTF-8" standalone="yes"?>
<Relationships xmlns="http://schemas.openxmlformats.org/package/2006/relationships"><Relationship Id="rId2" Type="http://schemas.openxmlformats.org/officeDocument/2006/relationships/notesSlide" Target="../notesSlides/notesSlide700.xml"/><Relationship Id="rId1" Type="http://schemas.openxmlformats.org/officeDocument/2006/relationships/slideLayout" Target="../slideLayouts/slideLayout2.xml"/></Relationships>
</file>

<file path=ppt/slides/_rels/slide702.xml.rels><?xml version="1.0" encoding="UTF-8" standalone="yes"?>
<Relationships xmlns="http://schemas.openxmlformats.org/package/2006/relationships"><Relationship Id="rId3" Type="http://schemas.openxmlformats.org/officeDocument/2006/relationships/hyperlink" Target="http://www.ncbi.nlm.nih.gov/Structure/cdd/cddsrv.cgi?uid=cd20413" TargetMode="External"/><Relationship Id="rId2" Type="http://schemas.openxmlformats.org/officeDocument/2006/relationships/notesSlide" Target="../notesSlides/notesSlide701.xml"/><Relationship Id="rId1" Type="http://schemas.openxmlformats.org/officeDocument/2006/relationships/slideLayout" Target="../slideLayouts/slideLayout3.xml"/></Relationships>
</file>

<file path=ppt/slides/_rels/slide703.xml.rels><?xml version="1.0" encoding="UTF-8" standalone="yes"?>
<Relationships xmlns="http://schemas.openxmlformats.org/package/2006/relationships"><Relationship Id="rId2" Type="http://schemas.openxmlformats.org/officeDocument/2006/relationships/notesSlide" Target="../notesSlides/notesSlide702.xml"/><Relationship Id="rId1" Type="http://schemas.openxmlformats.org/officeDocument/2006/relationships/slideLayout" Target="../slideLayouts/slideLayout3.xml"/></Relationships>
</file>

<file path=ppt/slides/_rels/slide704.xml.rels><?xml version="1.0" encoding="UTF-8" standalone="yes"?>
<Relationships xmlns="http://schemas.openxmlformats.org/package/2006/relationships"><Relationship Id="rId2" Type="http://schemas.openxmlformats.org/officeDocument/2006/relationships/notesSlide" Target="../notesSlides/notesSlide703.xml"/><Relationship Id="rId1" Type="http://schemas.openxmlformats.org/officeDocument/2006/relationships/slideLayout" Target="../slideLayouts/slideLayout2.xml"/></Relationships>
</file>

<file path=ppt/slides/_rels/slide705.xml.rels><?xml version="1.0" encoding="UTF-8" standalone="yes"?>
<Relationships xmlns="http://schemas.openxmlformats.org/package/2006/relationships"><Relationship Id="rId2" Type="http://schemas.openxmlformats.org/officeDocument/2006/relationships/notesSlide" Target="../notesSlides/notesSlide704.xml"/><Relationship Id="rId1" Type="http://schemas.openxmlformats.org/officeDocument/2006/relationships/slideLayout" Target="../slideLayouts/slideLayout3.xml"/></Relationships>
</file>

<file path=ppt/slides/_rels/slide706.xml.rels><?xml version="1.0" encoding="UTF-8" standalone="yes"?>
<Relationships xmlns="http://schemas.openxmlformats.org/package/2006/relationships"><Relationship Id="rId3" Type="http://schemas.openxmlformats.org/officeDocument/2006/relationships/hyperlink" Target="https://www.rcsb.org/structure/3UQZ" TargetMode="External"/><Relationship Id="rId2" Type="http://schemas.openxmlformats.org/officeDocument/2006/relationships/notesSlide" Target="../notesSlides/notesSlide705.xml"/><Relationship Id="rId1" Type="http://schemas.openxmlformats.org/officeDocument/2006/relationships/slideLayout" Target="../slideLayouts/slideLayout3.xml"/></Relationships>
</file>

<file path=ppt/slides/_rels/slide707.xml.rels><?xml version="1.0" encoding="UTF-8" standalone="yes"?>
<Relationships xmlns="http://schemas.openxmlformats.org/package/2006/relationships"><Relationship Id="rId2" Type="http://schemas.openxmlformats.org/officeDocument/2006/relationships/notesSlide" Target="../notesSlides/notesSlide706.xml"/><Relationship Id="rId1" Type="http://schemas.openxmlformats.org/officeDocument/2006/relationships/slideLayout" Target="../slideLayouts/slideLayout2.xml"/></Relationships>
</file>

<file path=ppt/slides/_rels/slide708.xml.rels><?xml version="1.0" encoding="UTF-8" standalone="yes"?>
<Relationships xmlns="http://schemas.openxmlformats.org/package/2006/relationships"><Relationship Id="rId3" Type="http://schemas.openxmlformats.org/officeDocument/2006/relationships/hyperlink" Target="https://www.rcsb.org/structure/3ZMD" TargetMode="External"/><Relationship Id="rId2" Type="http://schemas.openxmlformats.org/officeDocument/2006/relationships/notesSlide" Target="../notesSlides/notesSlide707.xml"/><Relationship Id="rId1" Type="http://schemas.openxmlformats.org/officeDocument/2006/relationships/slideLayout" Target="../slideLayouts/slideLayout3.xml"/></Relationships>
</file>

<file path=ppt/slides/_rels/slide709.xml.rels><?xml version="1.0" encoding="UTF-8" standalone="yes"?>
<Relationships xmlns="http://schemas.openxmlformats.org/package/2006/relationships"><Relationship Id="rId2" Type="http://schemas.openxmlformats.org/officeDocument/2006/relationships/notesSlide" Target="../notesSlides/notesSlide708.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10.xml.rels><?xml version="1.0" encoding="UTF-8" standalone="yes"?>
<Relationships xmlns="http://schemas.openxmlformats.org/package/2006/relationships"><Relationship Id="rId2" Type="http://schemas.openxmlformats.org/officeDocument/2006/relationships/notesSlide" Target="../notesSlides/notesSlide709.xml"/><Relationship Id="rId1" Type="http://schemas.openxmlformats.org/officeDocument/2006/relationships/slideLayout" Target="../slideLayouts/slideLayout2.xml"/></Relationships>
</file>

<file path=ppt/slides/_rels/slide711.xml.rels><?xml version="1.0" encoding="UTF-8" standalone="yes"?>
<Relationships xmlns="http://schemas.openxmlformats.org/package/2006/relationships"><Relationship Id="rId2" Type="http://schemas.openxmlformats.org/officeDocument/2006/relationships/notesSlide" Target="../notesSlides/notesSlide710.xml"/><Relationship Id="rId1" Type="http://schemas.openxmlformats.org/officeDocument/2006/relationships/slideLayout" Target="../slideLayouts/slideLayout3.xml"/></Relationships>
</file>

<file path=ppt/slides/_rels/slide712.xml.rels><?xml version="1.0" encoding="UTF-8" standalone="yes"?>
<Relationships xmlns="http://schemas.openxmlformats.org/package/2006/relationships"><Relationship Id="rId3" Type="http://schemas.openxmlformats.org/officeDocument/2006/relationships/hyperlink" Target="http://scop.berkeley.edu/sid=d5lhxa_" TargetMode="External"/><Relationship Id="rId2" Type="http://schemas.openxmlformats.org/officeDocument/2006/relationships/notesSlide" Target="../notesSlides/notesSlide711.xml"/><Relationship Id="rId1" Type="http://schemas.openxmlformats.org/officeDocument/2006/relationships/slideLayout" Target="../slideLayouts/slideLayout3.xml"/></Relationships>
</file>

<file path=ppt/slides/_rels/slide713.xml.rels><?xml version="1.0" encoding="UTF-8" standalone="yes"?>
<Relationships xmlns="http://schemas.openxmlformats.org/package/2006/relationships"><Relationship Id="rId2" Type="http://schemas.openxmlformats.org/officeDocument/2006/relationships/notesSlide" Target="../notesSlides/notesSlide712.xml"/><Relationship Id="rId1" Type="http://schemas.openxmlformats.org/officeDocument/2006/relationships/slideLayout" Target="../slideLayouts/slideLayout2.xml"/></Relationships>
</file>

<file path=ppt/slides/_rels/slide714.xml.rels><?xml version="1.0" encoding="UTF-8" standalone="yes"?>
<Relationships xmlns="http://schemas.openxmlformats.org/package/2006/relationships"><Relationship Id="rId2" Type="http://schemas.openxmlformats.org/officeDocument/2006/relationships/notesSlide" Target="../notesSlides/notesSlide713.xml"/><Relationship Id="rId1" Type="http://schemas.openxmlformats.org/officeDocument/2006/relationships/slideLayout" Target="../slideLayouts/slideLayout3.xml"/></Relationships>
</file>

<file path=ppt/slides/_rels/slide715.xml.rels><?xml version="1.0" encoding="UTF-8" standalone="yes"?>
<Relationships xmlns="http://schemas.openxmlformats.org/package/2006/relationships"><Relationship Id="rId2" Type="http://schemas.openxmlformats.org/officeDocument/2006/relationships/notesSlide" Target="../notesSlides/notesSlide714.xml"/><Relationship Id="rId1" Type="http://schemas.openxmlformats.org/officeDocument/2006/relationships/slideLayout" Target="../slideLayouts/slideLayout3.xml"/></Relationships>
</file>

<file path=ppt/slides/_rels/slide716.xml.rels><?xml version="1.0" encoding="UTF-8" standalone="yes"?>
<Relationships xmlns="http://schemas.openxmlformats.org/package/2006/relationships"><Relationship Id="rId2" Type="http://schemas.openxmlformats.org/officeDocument/2006/relationships/notesSlide" Target="../notesSlides/notesSlide715.xml"/><Relationship Id="rId1" Type="http://schemas.openxmlformats.org/officeDocument/2006/relationships/slideLayout" Target="../slideLayouts/slideLayout2.xml"/></Relationships>
</file>

<file path=ppt/slides/_rels/slide717.xml.rels><?xml version="1.0" encoding="UTF-8" standalone="yes"?>
<Relationships xmlns="http://schemas.openxmlformats.org/package/2006/relationships"><Relationship Id="rId2" Type="http://schemas.openxmlformats.org/officeDocument/2006/relationships/notesSlide" Target="../notesSlides/notesSlide716.xml"/><Relationship Id="rId1" Type="http://schemas.openxmlformats.org/officeDocument/2006/relationships/slideLayout" Target="../slideLayouts/slideLayout3.xml"/></Relationships>
</file>

<file path=ppt/slides/_rels/slide718.xml.rels><?xml version="1.0" encoding="UTF-8" standalone="yes"?>
<Relationships xmlns="http://schemas.openxmlformats.org/package/2006/relationships"><Relationship Id="rId3" Type="http://schemas.openxmlformats.org/officeDocument/2006/relationships/hyperlink" Target="http://scop.berkeley.edu/sid=d2gb5a2" TargetMode="External"/><Relationship Id="rId2" Type="http://schemas.openxmlformats.org/officeDocument/2006/relationships/notesSlide" Target="../notesSlides/notesSlide717.xml"/><Relationship Id="rId1" Type="http://schemas.openxmlformats.org/officeDocument/2006/relationships/slideLayout" Target="../slideLayouts/slideLayout3.xml"/></Relationships>
</file>

<file path=ppt/slides/_rels/slide719.xml.rels><?xml version="1.0" encoding="UTF-8" standalone="yes"?>
<Relationships xmlns="http://schemas.openxmlformats.org/package/2006/relationships"><Relationship Id="rId2" Type="http://schemas.openxmlformats.org/officeDocument/2006/relationships/notesSlide" Target="../notesSlides/notesSlide718.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20.xml.rels><?xml version="1.0" encoding="UTF-8" standalone="yes"?>
<Relationships xmlns="http://schemas.openxmlformats.org/package/2006/relationships"><Relationship Id="rId2" Type="http://schemas.openxmlformats.org/officeDocument/2006/relationships/notesSlide" Target="../notesSlides/notesSlide719.xml"/><Relationship Id="rId1" Type="http://schemas.openxmlformats.org/officeDocument/2006/relationships/slideLayout" Target="../slideLayouts/slideLayout2.xml"/></Relationships>
</file>

<file path=ppt/slides/_rels/slide721.xml.rels><?xml version="1.0" encoding="UTF-8" standalone="yes"?>
<Relationships xmlns="http://schemas.openxmlformats.org/package/2006/relationships"><Relationship Id="rId2" Type="http://schemas.openxmlformats.org/officeDocument/2006/relationships/notesSlide" Target="../notesSlides/notesSlide720.xml"/><Relationship Id="rId1" Type="http://schemas.openxmlformats.org/officeDocument/2006/relationships/slideLayout" Target="../slideLayouts/slideLayout3.xml"/></Relationships>
</file>

<file path=ppt/slides/_rels/slide722.xml.rels><?xml version="1.0" encoding="UTF-8" standalone="yes"?>
<Relationships xmlns="http://schemas.openxmlformats.org/package/2006/relationships"><Relationship Id="rId2" Type="http://schemas.openxmlformats.org/officeDocument/2006/relationships/notesSlide" Target="../notesSlides/notesSlide721.xml"/><Relationship Id="rId1" Type="http://schemas.openxmlformats.org/officeDocument/2006/relationships/slideLayout" Target="../slideLayouts/slideLayout3.xml"/></Relationships>
</file>

<file path=ppt/slides/_rels/slide723.xml.rels><?xml version="1.0" encoding="UTF-8" standalone="yes"?>
<Relationships xmlns="http://schemas.openxmlformats.org/package/2006/relationships"><Relationship Id="rId2" Type="http://schemas.openxmlformats.org/officeDocument/2006/relationships/notesSlide" Target="../notesSlides/notesSlide722.xml"/><Relationship Id="rId1" Type="http://schemas.openxmlformats.org/officeDocument/2006/relationships/slideLayout" Target="../slideLayouts/slideLayout2.xml"/></Relationships>
</file>

<file path=ppt/slides/_rels/slide724.xml.rels><?xml version="1.0" encoding="UTF-8" standalone="yes"?>
<Relationships xmlns="http://schemas.openxmlformats.org/package/2006/relationships"><Relationship Id="rId2" Type="http://schemas.openxmlformats.org/officeDocument/2006/relationships/notesSlide" Target="../notesSlides/notesSlide723.xml"/><Relationship Id="rId1" Type="http://schemas.openxmlformats.org/officeDocument/2006/relationships/slideLayout" Target="../slideLayouts/slideLayout3.xml"/></Relationships>
</file>

<file path=ppt/slides/_rels/slide725.xml.rels><?xml version="1.0" encoding="UTF-8" standalone="yes"?>
<Relationships xmlns="http://schemas.openxmlformats.org/package/2006/relationships"><Relationship Id="rId2" Type="http://schemas.openxmlformats.org/officeDocument/2006/relationships/notesSlide" Target="../notesSlides/notesSlide724.xml"/><Relationship Id="rId1" Type="http://schemas.openxmlformats.org/officeDocument/2006/relationships/slideLayout" Target="../slideLayouts/slideLayout3.xml"/></Relationships>
</file>

<file path=ppt/slides/_rels/slide726.xml.rels><?xml version="1.0" encoding="UTF-8" standalone="yes"?>
<Relationships xmlns="http://schemas.openxmlformats.org/package/2006/relationships"><Relationship Id="rId2" Type="http://schemas.openxmlformats.org/officeDocument/2006/relationships/notesSlide" Target="../notesSlides/notesSlide725.xml"/><Relationship Id="rId1" Type="http://schemas.openxmlformats.org/officeDocument/2006/relationships/slideLayout" Target="../slideLayouts/slideLayout2.xml"/></Relationships>
</file>

<file path=ppt/slides/_rels/slide727.xml.rels><?xml version="1.0" encoding="UTF-8" standalone="yes"?>
<Relationships xmlns="http://schemas.openxmlformats.org/package/2006/relationships"><Relationship Id="rId3" Type="http://schemas.openxmlformats.org/officeDocument/2006/relationships/hyperlink" Target="https://www.ebi.ac.uk/interpro/entry/pfam/PF07750/" TargetMode="External"/><Relationship Id="rId2" Type="http://schemas.openxmlformats.org/officeDocument/2006/relationships/notesSlide" Target="../notesSlides/notesSlide726.xml"/><Relationship Id="rId1" Type="http://schemas.openxmlformats.org/officeDocument/2006/relationships/slideLayout" Target="../slideLayouts/slideLayout3.xml"/></Relationships>
</file>

<file path=ppt/slides/_rels/slide728.xml.rels><?xml version="1.0" encoding="UTF-8" standalone="yes"?>
<Relationships xmlns="http://schemas.openxmlformats.org/package/2006/relationships"><Relationship Id="rId2" Type="http://schemas.openxmlformats.org/officeDocument/2006/relationships/notesSlide" Target="../notesSlides/notesSlide727.xml"/><Relationship Id="rId1" Type="http://schemas.openxmlformats.org/officeDocument/2006/relationships/slideLayout" Target="../slideLayouts/slideLayout3.xml"/></Relationships>
</file>

<file path=ppt/slides/_rels/slide729.xml.rels><?xml version="1.0" encoding="UTF-8" standalone="yes"?>
<Relationships xmlns="http://schemas.openxmlformats.org/package/2006/relationships"><Relationship Id="rId2" Type="http://schemas.openxmlformats.org/officeDocument/2006/relationships/notesSlide" Target="../notesSlides/notesSlide72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30.xml.rels><?xml version="1.0" encoding="UTF-8" standalone="yes"?>
<Relationships xmlns="http://schemas.openxmlformats.org/package/2006/relationships"><Relationship Id="rId2" Type="http://schemas.openxmlformats.org/officeDocument/2006/relationships/notesSlide" Target="../notesSlides/notesSlide729.xml"/><Relationship Id="rId1" Type="http://schemas.openxmlformats.org/officeDocument/2006/relationships/slideLayout" Target="../slideLayouts/slideLayout3.xml"/></Relationships>
</file>

<file path=ppt/slides/_rels/slide731.xml.rels><?xml version="1.0" encoding="UTF-8" standalone="yes"?>
<Relationships xmlns="http://schemas.openxmlformats.org/package/2006/relationships"><Relationship Id="rId2" Type="http://schemas.openxmlformats.org/officeDocument/2006/relationships/notesSlide" Target="../notesSlides/notesSlide730.xml"/><Relationship Id="rId1" Type="http://schemas.openxmlformats.org/officeDocument/2006/relationships/slideLayout" Target="../slideLayouts/slideLayout3.xml"/></Relationships>
</file>

<file path=ppt/slides/_rels/slide732.xml.rels><?xml version="1.0" encoding="UTF-8" standalone="yes"?>
<Relationships xmlns="http://schemas.openxmlformats.org/package/2006/relationships"><Relationship Id="rId2" Type="http://schemas.openxmlformats.org/officeDocument/2006/relationships/notesSlide" Target="../notesSlides/notesSlide731.xml"/><Relationship Id="rId1" Type="http://schemas.openxmlformats.org/officeDocument/2006/relationships/slideLayout" Target="../slideLayouts/slideLayout2.xml"/></Relationships>
</file>

<file path=ppt/slides/_rels/slide733.xml.rels><?xml version="1.0" encoding="UTF-8" standalone="yes"?>
<Relationships xmlns="http://schemas.openxmlformats.org/package/2006/relationships"><Relationship Id="rId2" Type="http://schemas.openxmlformats.org/officeDocument/2006/relationships/notesSlide" Target="../notesSlides/notesSlide732.xml"/><Relationship Id="rId1" Type="http://schemas.openxmlformats.org/officeDocument/2006/relationships/slideLayout" Target="../slideLayouts/slideLayout3.xml"/></Relationships>
</file>

<file path=ppt/slides/_rels/slide734.xml.rels><?xml version="1.0" encoding="UTF-8" standalone="yes"?>
<Relationships xmlns="http://schemas.openxmlformats.org/package/2006/relationships"><Relationship Id="rId3" Type="http://schemas.openxmlformats.org/officeDocument/2006/relationships/hyperlink" Target="https://blast.ncbi.nlm.nih.gov/Blast.cgi#alnHdr_UAK38406" TargetMode="External"/><Relationship Id="rId2" Type="http://schemas.openxmlformats.org/officeDocument/2006/relationships/notesSlide" Target="../notesSlides/notesSlide733.xml"/><Relationship Id="rId1" Type="http://schemas.openxmlformats.org/officeDocument/2006/relationships/slideLayout" Target="../slideLayouts/slideLayout3.xml"/></Relationships>
</file>

<file path=ppt/slides/_rels/slide735.xml.rels><?xml version="1.0" encoding="UTF-8" standalone="yes"?>
<Relationships xmlns="http://schemas.openxmlformats.org/package/2006/relationships"><Relationship Id="rId2" Type="http://schemas.openxmlformats.org/officeDocument/2006/relationships/notesSlide" Target="../notesSlides/notesSlide734.xml"/><Relationship Id="rId1" Type="http://schemas.openxmlformats.org/officeDocument/2006/relationships/slideLayout" Target="../slideLayouts/slideLayout3.xml"/></Relationships>
</file>

<file path=ppt/slides/_rels/slide736.xml.rels><?xml version="1.0" encoding="UTF-8" standalone="yes"?>
<Relationships xmlns="http://schemas.openxmlformats.org/package/2006/relationships"><Relationship Id="rId2" Type="http://schemas.openxmlformats.org/officeDocument/2006/relationships/notesSlide" Target="../notesSlides/notesSlide735.xml"/><Relationship Id="rId1" Type="http://schemas.openxmlformats.org/officeDocument/2006/relationships/slideLayout" Target="../slideLayouts/slideLayout2.xml"/></Relationships>
</file>

<file path=ppt/slides/_rels/slide737.xml.rels><?xml version="1.0" encoding="UTF-8" standalone="yes"?>
<Relationships xmlns="http://schemas.openxmlformats.org/package/2006/relationships"><Relationship Id="rId2" Type="http://schemas.openxmlformats.org/officeDocument/2006/relationships/notesSlide" Target="../notesSlides/notesSlide736.xml"/><Relationship Id="rId1" Type="http://schemas.openxmlformats.org/officeDocument/2006/relationships/slideLayout" Target="../slideLayouts/slideLayout3.xml"/></Relationships>
</file>

<file path=ppt/slides/_rels/slide738.xml.rels><?xml version="1.0" encoding="UTF-8" standalone="yes"?>
<Relationships xmlns="http://schemas.openxmlformats.org/package/2006/relationships"><Relationship Id="rId2" Type="http://schemas.openxmlformats.org/officeDocument/2006/relationships/notesSlide" Target="../notesSlides/notesSlide737.xml"/><Relationship Id="rId1" Type="http://schemas.openxmlformats.org/officeDocument/2006/relationships/slideLayout" Target="../slideLayouts/slideLayout3.xml"/></Relationships>
</file>

<file path=ppt/slides/_rels/slide739.xml.rels><?xml version="1.0" encoding="UTF-8" standalone="yes"?>
<Relationships xmlns="http://schemas.openxmlformats.org/package/2006/relationships"><Relationship Id="rId2" Type="http://schemas.openxmlformats.org/officeDocument/2006/relationships/notesSlide" Target="../notesSlides/notesSlide73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blast.ncbi.nlm.nih.gov/Blast.cgi#alnHdr_AZF93658" TargetMode="External"/><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40.xml.rels><?xml version="1.0" encoding="UTF-8" standalone="yes"?>
<Relationships xmlns="http://schemas.openxmlformats.org/package/2006/relationships"><Relationship Id="rId2" Type="http://schemas.openxmlformats.org/officeDocument/2006/relationships/notesSlide" Target="../notesSlides/notesSlide739.xml"/><Relationship Id="rId1" Type="http://schemas.openxmlformats.org/officeDocument/2006/relationships/slideLayout" Target="../slideLayouts/slideLayout3.xml"/></Relationships>
</file>

<file path=ppt/slides/_rels/slide741.xml.rels><?xml version="1.0" encoding="UTF-8" standalone="yes"?>
<Relationships xmlns="http://schemas.openxmlformats.org/package/2006/relationships"><Relationship Id="rId2" Type="http://schemas.openxmlformats.org/officeDocument/2006/relationships/notesSlide" Target="../notesSlides/notesSlide740.xml"/><Relationship Id="rId1" Type="http://schemas.openxmlformats.org/officeDocument/2006/relationships/slideLayout" Target="../slideLayouts/slideLayout3.xml"/></Relationships>
</file>

<file path=ppt/slides/_rels/slide742.xml.rels><?xml version="1.0" encoding="UTF-8" standalone="yes"?>
<Relationships xmlns="http://schemas.openxmlformats.org/package/2006/relationships"><Relationship Id="rId2" Type="http://schemas.openxmlformats.org/officeDocument/2006/relationships/notesSlide" Target="../notesSlides/notesSlide741.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hyperlink" Target="https://www.ebi.ac.uk/interpro/entry/pfam/PF16945/" TargetMode="External"/><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www.rcsb.org/structure/5XBJ" TargetMode="External"/><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hyperlink" Target="http://www.rcsb.org/pdb/explore/explore.do?structureId=5XBJ_A" TargetMode="External"/><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hyperlink" Target="http://www.rcsb.org/pdb/explore/explore.do?structureId=9D93" TargetMode="External"/><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hyperlink" Target="http://www.rcsb.org/pdb/explore/explore.do?structureId=6TE9" TargetMode="External"/><Relationship Id="rId2" Type="http://schemas.openxmlformats.org/officeDocument/2006/relationships/notesSlide" Target="../notesSlides/notesSlide98.xml"/><Relationship Id="rId1" Type="http://schemas.openxmlformats.org/officeDocument/2006/relationships/slideLayout" Target="../slideLayouts/slideLayout3.xml"/><Relationship Id="rId4" Type="http://schemas.openxmlformats.org/officeDocument/2006/relationships/hyperlink" Target="http://www.ncbi.nlm.nih.gov/Structure/cdd/cddsrv.cgi?uid=cd08054" TargetMode="Externa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Causa (AI)</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Annotation notes - Hope College 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Causa_2</a:t>
            </a:r>
            <a:endParaRPr/>
          </a:p>
        </p:txBody>
      </p:sp>
      <p:graphicFrame>
        <p:nvGraphicFramePr>
          <p:cNvPr id="118" name="Google Shape;118;p24"/>
          <p:cNvGraphicFramePr/>
          <p:nvPr/>
        </p:nvGraphicFramePr>
        <p:xfrm>
          <a:off x="3076200" y="4328975"/>
          <a:ext cx="5943600" cy="669925"/>
        </p:xfrm>
        <a:graphic>
          <a:graphicData uri="http://schemas.openxmlformats.org/drawingml/2006/table">
            <a:tbl>
              <a:tblPr>
                <a:noFill/>
                <a:tableStyleId>{3C0A0301-2ED3-4F20-BBFC-280630635A42}</a:tableStyleId>
              </a:tblPr>
              <a:tblGrid>
                <a:gridCol w="587150">
                  <a:extLst>
                    <a:ext uri="{9D8B030D-6E8A-4147-A177-3AD203B41FA5}">
                      <a16:colId xmlns:a16="http://schemas.microsoft.com/office/drawing/2014/main" val="20000"/>
                    </a:ext>
                  </a:extLst>
                </a:gridCol>
                <a:gridCol w="5356450">
                  <a:extLst>
                    <a:ext uri="{9D8B030D-6E8A-4147-A177-3AD203B41FA5}">
                      <a16:colId xmlns:a16="http://schemas.microsoft.com/office/drawing/2014/main" val="20001"/>
                    </a:ext>
                  </a:extLst>
                </a:gridCol>
              </a:tblGrid>
              <a:tr h="669925">
                <a:tc>
                  <a:txBody>
                    <a:bodyPr/>
                    <a:lstStyle/>
                    <a:p>
                      <a:pPr marL="0" lvl="0" indent="0" algn="l" rtl="0">
                        <a:lnSpc>
                          <a:spcPct val="115000"/>
                        </a:lnSpc>
                        <a:spcBef>
                          <a:spcPts val="0"/>
                        </a:spcBef>
                        <a:spcAft>
                          <a:spcPts val="0"/>
                        </a:spcAft>
                        <a:buNone/>
                      </a:pP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1R71_D</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Transcriptional repressor protein korB; IncP, plasmid partitioning, protein-DNA complex, heilx-turn-helix motif, transcr</a:t>
                      </a:r>
                      <a:endParaRPr sz="950">
                        <a:solidFill>
                          <a:srgbClr val="212529"/>
                        </a:solidFill>
                        <a:latin typeface="Verdana"/>
                        <a:ea typeface="Verdana"/>
                        <a:cs typeface="Verdana"/>
                        <a:sym typeface="Verdana"/>
                      </a:endParaRPr>
                    </a:p>
                    <a:p>
                      <a:pPr marL="0" lvl="0" indent="0" algn="l" rtl="0">
                        <a:lnSpc>
                          <a:spcPct val="115000"/>
                        </a:lnSpc>
                        <a:spcBef>
                          <a:spcPts val="0"/>
                        </a:spcBef>
                        <a:spcAft>
                          <a:spcPts val="0"/>
                        </a:spcAft>
                        <a:buNone/>
                      </a:pP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19" name="Google Shape;119;p24"/>
          <p:cNvSpPr txBox="1"/>
          <p:nvPr/>
        </p:nvSpPr>
        <p:spPr>
          <a:xfrm>
            <a:off x="0" y="1136350"/>
            <a:ext cx="9019800" cy="3671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900">
                <a:latin typeface="Times New Roman"/>
                <a:ea typeface="Times New Roman"/>
                <a:cs typeface="Times New Roman"/>
                <a:sym typeface="Times New Roman"/>
              </a:rPr>
              <a:t>Gene Call and Functional Annotation Checklist and Notes – MW</a:t>
            </a:r>
            <a:endParaRPr sz="9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900">
                <a:latin typeface="Times New Roman"/>
                <a:ea typeface="Times New Roman"/>
                <a:cs typeface="Times New Roman"/>
                <a:sym typeface="Times New Roman"/>
              </a:rPr>
              <a:t> </a:t>
            </a:r>
            <a:endParaRPr sz="9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900">
                <a:latin typeface="Times New Roman"/>
                <a:ea typeface="Times New Roman"/>
                <a:cs typeface="Times New Roman"/>
                <a:sym typeface="Times New Roman"/>
              </a:rPr>
              <a:t>Gene assignment- Causa_2</a:t>
            </a:r>
            <a:endParaRPr sz="9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900">
                <a:latin typeface="Times New Roman"/>
                <a:ea typeface="Times New Roman"/>
                <a:cs typeface="Times New Roman"/>
                <a:sym typeface="Times New Roman"/>
              </a:rPr>
              <a:t>Original Glimmer calls at base pair 428 </a:t>
            </a:r>
            <a:endParaRPr sz="9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900">
                <a:latin typeface="Times New Roman"/>
                <a:ea typeface="Times New Roman"/>
                <a:cs typeface="Times New Roman"/>
                <a:sym typeface="Times New Roman"/>
              </a:rPr>
              <a:t>Gene Call Annotation -</a:t>
            </a:r>
            <a:endParaRPr sz="9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900">
                <a:latin typeface="Times New Roman"/>
                <a:ea typeface="Times New Roman"/>
                <a:cs typeface="Times New Roman"/>
                <a:sym typeface="Times New Roman"/>
              </a:rPr>
              <a:t>Coding Potential: There are two other potential start sites between gene 1 and 2 </a:t>
            </a:r>
            <a:endParaRPr sz="9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900">
                <a:latin typeface="Times New Roman"/>
                <a:ea typeface="Times New Roman"/>
                <a:cs typeface="Times New Roman"/>
                <a:sym typeface="Times New Roman"/>
              </a:rPr>
              <a:t>Start codon: ATG</a:t>
            </a:r>
            <a:endParaRPr sz="9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900">
                <a:latin typeface="Times New Roman"/>
                <a:ea typeface="Times New Roman"/>
                <a:cs typeface="Times New Roman"/>
                <a:sym typeface="Times New Roman"/>
              </a:rPr>
              <a:t>BLASTp: On DNA Master top hits were not 1:1 but hits further in the sequence were 1:1</a:t>
            </a:r>
            <a:endParaRPr sz="9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900">
                <a:latin typeface="Times New Roman"/>
                <a:ea typeface="Times New Roman"/>
                <a:cs typeface="Times New Roman"/>
                <a:sym typeface="Times New Roman"/>
              </a:rPr>
              <a:t>Phagesdb e-111</a:t>
            </a:r>
            <a:endParaRPr sz="9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900">
                <a:latin typeface="Times New Roman"/>
                <a:ea typeface="Times New Roman"/>
                <a:cs typeface="Times New Roman"/>
                <a:sym typeface="Times New Roman"/>
              </a:rPr>
              <a:t>Gap/Overlap: There is a Gap of 205 base pairs</a:t>
            </a:r>
            <a:endParaRPr sz="9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900">
                <a:latin typeface="Times New Roman"/>
                <a:ea typeface="Times New Roman"/>
                <a:cs typeface="Times New Roman"/>
                <a:sym typeface="Times New Roman"/>
              </a:rPr>
              <a:t>RBS: The ribosome binding site information is not great but does not have me suspecting a different start site</a:t>
            </a:r>
            <a:endParaRPr sz="9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900">
                <a:latin typeface="Times New Roman"/>
                <a:ea typeface="Times New Roman"/>
                <a:cs typeface="Times New Roman"/>
                <a:sym typeface="Times New Roman"/>
              </a:rPr>
              <a:t>Starterator: 27 other genes called the same start site I would say the start site is supported </a:t>
            </a:r>
            <a:endParaRPr sz="9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900">
                <a:latin typeface="Times New Roman"/>
                <a:ea typeface="Times New Roman"/>
                <a:cs typeface="Times New Roman"/>
                <a:sym typeface="Times New Roman"/>
              </a:rPr>
              <a:t>Is this a gene: Yes </a:t>
            </a:r>
            <a:endParaRPr sz="9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900">
                <a:latin typeface="Times New Roman"/>
                <a:ea typeface="Times New Roman"/>
                <a:cs typeface="Times New Roman"/>
                <a:sym typeface="Times New Roman"/>
              </a:rPr>
              <a:t>Suggested start site (first base coordinate):  428</a:t>
            </a:r>
            <a:endParaRPr sz="9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900">
                <a:latin typeface="Times New Roman"/>
                <a:ea typeface="Times New Roman"/>
                <a:cs typeface="Times New Roman"/>
                <a:sym typeface="Times New Roman"/>
              </a:rPr>
              <a:t> </a:t>
            </a:r>
            <a:endParaRPr sz="9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900">
                <a:latin typeface="Times New Roman"/>
                <a:ea typeface="Times New Roman"/>
                <a:cs typeface="Times New Roman"/>
                <a:sym typeface="Times New Roman"/>
              </a:rPr>
              <a:t>Functional Annotation –</a:t>
            </a:r>
            <a:endParaRPr sz="9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900">
                <a:latin typeface="Times New Roman"/>
                <a:ea typeface="Times New Roman"/>
                <a:cs typeface="Times New Roman"/>
                <a:sym typeface="Times New Roman"/>
              </a:rPr>
              <a:t>BLASTp:  All top hits reflect a final annotation of ParB-like nuclease domain protein </a:t>
            </a:r>
            <a:endParaRPr sz="9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900">
                <a:latin typeface="Times New Roman"/>
                <a:ea typeface="Times New Roman"/>
                <a:cs typeface="Times New Roman"/>
                <a:sym typeface="Times New Roman"/>
              </a:rPr>
              <a:t>HHpred: The following is the top hit (only hit) with the probability data </a:t>
            </a:r>
            <a:endParaRPr sz="9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900">
                <a:latin typeface="Times New Roman"/>
                <a:ea typeface="Times New Roman"/>
                <a:cs typeface="Times New Roman"/>
                <a:sym typeface="Times New Roman"/>
              </a:rPr>
              <a:t>Synteny: Supports ParB-like nuclease domain protein </a:t>
            </a:r>
            <a:endParaRPr sz="9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900">
                <a:latin typeface="Times New Roman"/>
                <a:ea typeface="Times New Roman"/>
                <a:cs typeface="Times New Roman"/>
                <a:sym typeface="Times New Roman"/>
              </a:rPr>
              <a:t>TMD: Straight line </a:t>
            </a:r>
            <a:endParaRPr sz="9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900">
                <a:latin typeface="Times New Roman"/>
                <a:ea typeface="Times New Roman"/>
                <a:cs typeface="Times New Roman"/>
                <a:sym typeface="Times New Roman"/>
              </a:rPr>
              <a:t>Predicted gene function: </a:t>
            </a:r>
            <a:r>
              <a:rPr lang="en" sz="550"/>
              <a:t>ParB-N-terminal-like domain</a:t>
            </a:r>
            <a:endParaRPr sz="55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1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Causa_29</a:t>
            </a:r>
            <a:endParaRPr/>
          </a:p>
        </p:txBody>
      </p:sp>
      <p:sp>
        <p:nvSpPr>
          <p:cNvPr id="808" name="Google Shape;808;p1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Causa_29 (20871-21404) Glimmer and GeneMark called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Coding potential is all covered with this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Most top hits do not contain 1:1 alignment, but they all contain low e-values.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There is a 4-bp overlap, indicating the start site should remain the same.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Contains a high Z score and a low final score, but there are some other sites that contain better RBS scores, but this would lead to a gap of at least 100 bps, so the site should be kept the same.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Many other phages contain the same start site, suggesting it should remain the same.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20871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indicate an unknown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Does not contain any hits with high probabilities, suggesting the function is unknown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Cannot identify a function</a:t>
            </a:r>
            <a:endParaRPr sz="13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 (No 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144"/>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Causa_29</a:t>
            </a:r>
            <a:endParaRPr/>
          </a:p>
        </p:txBody>
      </p:sp>
      <p:sp>
        <p:nvSpPr>
          <p:cNvPr id="814" name="Google Shape;814;p144"/>
          <p:cNvSpPr txBox="1">
            <a:spLocks noGrp="1"/>
          </p:cNvSpPr>
          <p:nvPr>
            <p:ph type="body" idx="1"/>
          </p:nvPr>
        </p:nvSpPr>
        <p:spPr>
          <a:xfrm>
            <a:off x="311700" y="865325"/>
            <a:ext cx="8520600" cy="37035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Causa_29 (20871-21404) Glimmer and GeneMark made the same call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Mostly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ATG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There are some 1;1 top hits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4-bp 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Best possible z-value and final scores (only reasonable/possible starting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Starterator: </a:t>
            </a:r>
            <a:r>
              <a:rPr lang="en" sz="1200">
                <a:solidFill>
                  <a:schemeClr val="dk1"/>
                </a:solidFill>
                <a:latin typeface="Times New Roman"/>
                <a:ea typeface="Times New Roman"/>
                <a:cs typeface="Times New Roman"/>
                <a:sym typeface="Times New Roman"/>
              </a:rPr>
              <a:t>most other tracks made the same call as original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Suggested start site (first base coordinate):</a:t>
            </a:r>
            <a:r>
              <a:rPr lang="en" sz="1200">
                <a:solidFill>
                  <a:schemeClr val="dk1"/>
                </a:solidFill>
                <a:latin typeface="Times New Roman"/>
                <a:ea typeface="Times New Roman"/>
                <a:cs typeface="Times New Roman"/>
                <a:sym typeface="Times New Roman"/>
              </a:rPr>
              <a:t> 20871(no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Functional Annotation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BLASTp:</a:t>
            </a:r>
            <a:r>
              <a:rPr lang="en" sz="1200">
                <a:solidFill>
                  <a:schemeClr val="dk1"/>
                </a:solidFill>
                <a:latin typeface="Times New Roman"/>
                <a:ea typeface="Times New Roman"/>
                <a:cs typeface="Times New Roman"/>
                <a:sym typeface="Times New Roman"/>
              </a:rPr>
              <a:t>  hypothetical protein [Tomitella gaofuii]</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HHpred:</a:t>
            </a:r>
            <a:r>
              <a:rPr lang="en" sz="1200">
                <a:solidFill>
                  <a:schemeClr val="dk1"/>
                </a:solidFill>
                <a:latin typeface="Times New Roman"/>
                <a:ea typeface="Times New Roman"/>
                <a:cs typeface="Times New Roman"/>
                <a:sym typeface="Times New Roman"/>
              </a:rPr>
              <a:t> Adaptor protein Rcc01688; "neck", "portal", "capsid", "tail tube", VIRUS; 3.58A {Rhodobacter capsulatus}, </a:t>
            </a:r>
            <a:r>
              <a:rPr lang="en" sz="950" u="sng">
                <a:solidFill>
                  <a:schemeClr val="dk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6TE9_C</a:t>
            </a:r>
            <a:r>
              <a:rPr lang="en" sz="1200">
                <a:solidFill>
                  <a:schemeClr val="dk1"/>
                </a:solidFill>
                <a:latin typeface="Times New Roman"/>
                <a:ea typeface="Times New Roman"/>
                <a:cs typeface="Times New Roman"/>
                <a:sym typeface="Times New Roman"/>
              </a:rPr>
              <a:t>, </a:t>
            </a:r>
            <a:r>
              <a:rPr lang="en" sz="950">
                <a:solidFill>
                  <a:schemeClr val="dk1"/>
                </a:solidFill>
                <a:latin typeface="Verdana"/>
                <a:ea typeface="Verdana"/>
                <a:cs typeface="Verdana"/>
                <a:sym typeface="Verdana"/>
              </a:rPr>
              <a:t>99.23%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Synteny: </a:t>
            </a:r>
            <a:r>
              <a:rPr lang="en" sz="1200">
                <a:solidFill>
                  <a:schemeClr val="dk1"/>
                </a:solidFill>
                <a:latin typeface="Times New Roman"/>
                <a:ea typeface="Times New Roman"/>
                <a:cs typeface="Times New Roman"/>
                <a:sym typeface="Times New Roman"/>
              </a:rPr>
              <a:t>NKF - StAugustine - 27,  head-to-tail adaptor - StAugustine-26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TMD: </a:t>
            </a:r>
            <a:r>
              <a:rPr lang="en" sz="1200">
                <a:solidFill>
                  <a:schemeClr val="dk1"/>
                </a:solidFill>
                <a:latin typeface="Times New Roman"/>
                <a:ea typeface="Times New Roman"/>
                <a:cs typeface="Times New Roman"/>
                <a:sym typeface="Times New Roman"/>
              </a:rPr>
              <a:t>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Predicted gene function:</a:t>
            </a:r>
            <a:r>
              <a:rPr lang="en" sz="1200">
                <a:solidFill>
                  <a:schemeClr val="dk1"/>
                </a:solidFill>
                <a:latin typeface="Times New Roman"/>
                <a:ea typeface="Times New Roman"/>
                <a:cs typeface="Times New Roman"/>
                <a:sym typeface="Times New Roman"/>
              </a:rPr>
              <a:t> NKF</a:t>
            </a:r>
            <a:endParaRPr>
              <a:solidFill>
                <a:schemeClr val="dk1"/>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14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Causa_30</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1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Causa_30</a:t>
            </a:r>
            <a:endParaRPr/>
          </a:p>
        </p:txBody>
      </p:sp>
      <p:sp>
        <p:nvSpPr>
          <p:cNvPr id="831" name="Google Shape;831;p1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Causa_30 (21415-21792)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some strong coding potential uncovered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one BLAST alignment 5:6 with e-value 5e</a:t>
            </a:r>
            <a:r>
              <a:rPr lang="en" sz="1200" baseline="30000">
                <a:solidFill>
                  <a:schemeClr val="dk1"/>
                </a:solidFill>
                <a:latin typeface="Times New Roman"/>
                <a:ea typeface="Times New Roman"/>
                <a:cs typeface="Times New Roman"/>
                <a:sym typeface="Times New Roman"/>
              </a:rPr>
              <a:t>-5</a:t>
            </a:r>
            <a:r>
              <a:rPr lang="en" sz="1200">
                <a:solidFill>
                  <a:schemeClr val="dk1"/>
                </a:solidFill>
                <a:latin typeface="Times New Roman"/>
                <a:ea typeface="Times New Roman"/>
                <a:cs typeface="Times New Roman"/>
                <a:sym typeface="Times New Roman"/>
              </a:rPr>
              <a:t> on DNA master; 1:1 alignment with St. Augustine on NCBI BLAST, extended gene does not show better alignment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9 bp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indicates auto-annotated start site is most optimal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not helpful, only reveals that start site aligns with manually annotated start site for St. Augustine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21415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hypothetical protein, but those hits down have strong similarity with Causa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does not predict a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Predicted gene function: NKF</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1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Causa_30</a:t>
            </a:r>
            <a:endParaRPr/>
          </a:p>
        </p:txBody>
      </p:sp>
      <p:sp>
        <p:nvSpPr>
          <p:cNvPr id="837" name="Google Shape;837;p1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Causa_30 (21415, 21792)</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21415 has strength 8.06</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Does not cover all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GTG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1:1 alignment with low e value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gap over 12 bp</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RBS score supports start codon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Inconclusive because there was only 1 track.</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No change, 21415</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St Augustine has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hypothetical protein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EFEFE"/>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cd21697</a:t>
            </a:r>
            <a:r>
              <a:rPr lang="en" sz="1200" b="1">
                <a:solidFill>
                  <a:schemeClr val="dk1"/>
                </a:solidFill>
                <a:highlight>
                  <a:srgbClr val="FEFEFE"/>
                </a:highlight>
                <a:latin typeface="Times New Roman"/>
                <a:ea typeface="Times New Roman"/>
                <a:cs typeface="Times New Roman"/>
                <a:sym typeface="Times New Roman"/>
              </a:rPr>
              <a:t> GINS_B_archaea_Gins23; beta-strand (B) domain of archaeal GINS complex protein Gins23. The GINS (named from the Japanese go-ichi-ni-san, meaning 5-1-2-3 for the Sld5, Psf1, Psf2, and Psf3 subunits) complex is involved in both initiation and elongation stages of eukaryotic chromosome replication, with GINS being the component that most likely serves as the replicative helicase that unwinds duplex DNA ahead of the moving replication fork.</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Supports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No TMD’s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a:t>
            </a:r>
            <a:r>
              <a:rPr lang="en" sz="1200" b="1">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15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Causa_31</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1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Causa_31</a:t>
            </a:r>
            <a:endParaRPr/>
          </a:p>
        </p:txBody>
      </p:sp>
      <p:sp>
        <p:nvSpPr>
          <p:cNvPr id="854" name="Google Shape;854;p1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Causa_31 (21851-22081) Glimmer and GeneMark called same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seems to cover all strong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over 20 hits on DNAMaster, no 1:1, many alignments similar to 5:66 and 3:69, e-value 3.0E-13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about 60 bp gap between gene 30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not super applicable, similar z-values and final scores for surrounding start sites. Site with best data would cause too much overlap with gene 30.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21851 (no change)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 is hypothetical protein, e-value 3E-17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is minor capsid protein (97.44%)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gene 29 on StAugustine, which doesn’t have a function listed. No other similar genes on phagesdb.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 </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1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Causa_31</a:t>
            </a:r>
            <a:endParaRPr dirty="0"/>
          </a:p>
        </p:txBody>
      </p:sp>
      <p:sp>
        <p:nvSpPr>
          <p:cNvPr id="930" name="Google Shape;930;p16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Gene Call and Functional Annotation Checklist and Notes – DB</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Gene assignment:  Causa_31 (21851-22081) FWD Glimmer and </a:t>
            </a:r>
            <a:r>
              <a:rPr lang="en" sz="1200" dirty="0" err="1">
                <a:solidFill>
                  <a:schemeClr val="dk1"/>
                </a:solidFill>
                <a:latin typeface="Times New Roman"/>
                <a:ea typeface="Times New Roman"/>
                <a:cs typeface="Times New Roman"/>
                <a:sym typeface="Times New Roman"/>
              </a:rPr>
              <a:t>Genemark</a:t>
            </a:r>
            <a:r>
              <a:rPr lang="en" sz="1200" dirty="0">
                <a:solidFill>
                  <a:schemeClr val="dk1"/>
                </a:solidFill>
                <a:latin typeface="Times New Roman"/>
                <a:ea typeface="Times New Roman"/>
                <a:cs typeface="Times New Roman"/>
                <a:sym typeface="Times New Roman"/>
              </a:rPr>
              <a:t> call the same start site</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Gene Call Annotation -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Coding Potential: Coding potential extends far beyond called start site of the gene (~200 bp). Start site could be extended to be covered by all of coding potential. Coding potential on tuberculosis and </a:t>
            </a:r>
            <a:r>
              <a:rPr lang="en" sz="1200" dirty="0" err="1">
                <a:solidFill>
                  <a:schemeClr val="dk1"/>
                </a:solidFill>
                <a:latin typeface="Times New Roman"/>
                <a:ea typeface="Times New Roman"/>
                <a:cs typeface="Times New Roman"/>
                <a:sym typeface="Times New Roman"/>
              </a:rPr>
              <a:t>msmeg</a:t>
            </a:r>
            <a:r>
              <a:rPr lang="en" sz="1200" dirty="0">
                <a:solidFill>
                  <a:schemeClr val="dk1"/>
                </a:solidFill>
                <a:latin typeface="Times New Roman"/>
                <a:ea typeface="Times New Roman"/>
                <a:cs typeface="Times New Roman"/>
                <a:sym typeface="Times New Roman"/>
              </a:rPr>
              <a:t> cover whole of gene.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Start codon: ATG</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err="1">
                <a:solidFill>
                  <a:schemeClr val="dk1"/>
                </a:solidFill>
                <a:latin typeface="Times New Roman"/>
                <a:ea typeface="Times New Roman"/>
                <a:cs typeface="Times New Roman"/>
                <a:sym typeface="Times New Roman"/>
              </a:rPr>
              <a:t>BLASTp</a:t>
            </a:r>
            <a:r>
              <a:rPr lang="en" sz="1200" dirty="0">
                <a:solidFill>
                  <a:schemeClr val="dk1"/>
                </a:solidFill>
                <a:latin typeface="Times New Roman"/>
                <a:ea typeface="Times New Roman"/>
                <a:cs typeface="Times New Roman"/>
                <a:sym typeface="Times New Roman"/>
              </a:rPr>
              <a:t>: All hits have poor alignments and relatively low e values (no e values of 0). No significant changes when </a:t>
            </a:r>
            <a:r>
              <a:rPr lang="en" sz="1200" dirty="0" err="1">
                <a:solidFill>
                  <a:schemeClr val="dk1"/>
                </a:solidFill>
                <a:latin typeface="Times New Roman"/>
                <a:ea typeface="Times New Roman"/>
                <a:cs typeface="Times New Roman"/>
                <a:sym typeface="Times New Roman"/>
              </a:rPr>
              <a:t>reblasted</a:t>
            </a:r>
            <a:r>
              <a:rPr lang="en" sz="1200" dirty="0">
                <a:solidFill>
                  <a:schemeClr val="dk1"/>
                </a:solidFill>
                <a:latin typeface="Times New Roman"/>
                <a:ea typeface="Times New Roman"/>
                <a:cs typeface="Times New Roman"/>
                <a:sym typeface="Times New Roman"/>
              </a:rPr>
              <a:t>, no e </a:t>
            </a:r>
            <a:r>
              <a:rPr lang="en" sz="1200" dirty="0" err="1">
                <a:solidFill>
                  <a:schemeClr val="dk1"/>
                </a:solidFill>
                <a:latin typeface="Times New Roman"/>
                <a:ea typeface="Times New Roman"/>
                <a:cs typeface="Times New Roman"/>
                <a:sym typeface="Times New Roman"/>
              </a:rPr>
              <a:t>vals</a:t>
            </a:r>
            <a:r>
              <a:rPr lang="en" sz="1200" dirty="0">
                <a:solidFill>
                  <a:schemeClr val="dk1"/>
                </a:solidFill>
                <a:latin typeface="Times New Roman"/>
                <a:ea typeface="Times New Roman"/>
                <a:cs typeface="Times New Roman"/>
                <a:sym typeface="Times New Roman"/>
              </a:rPr>
              <a:t> of 0.</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Gap/Overlap: 60 bp gap with the start of gene 31 and end of gene 30. Extending the gene would create a very large overlap (~150 bp at the largest)</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RBS: Poor RBS score at the called start site. RBS score upstream is significantly better.</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err="1">
                <a:solidFill>
                  <a:schemeClr val="dk1"/>
                </a:solidFill>
                <a:latin typeface="Times New Roman"/>
                <a:ea typeface="Times New Roman"/>
                <a:cs typeface="Times New Roman"/>
                <a:sym typeface="Times New Roman"/>
              </a:rPr>
              <a:t>Starterator</a:t>
            </a:r>
            <a:r>
              <a:rPr lang="en" sz="1200" dirty="0">
                <a:solidFill>
                  <a:schemeClr val="dk1"/>
                </a:solidFill>
                <a:latin typeface="Times New Roman"/>
                <a:ea typeface="Times New Roman"/>
                <a:cs typeface="Times New Roman"/>
                <a:sym typeface="Times New Roman"/>
              </a:rPr>
              <a:t>: Not significantly helpful in this case. </a:t>
            </a:r>
            <a:r>
              <a:rPr lang="en" sz="1200" dirty="0" err="1">
                <a:solidFill>
                  <a:schemeClr val="dk1"/>
                </a:solidFill>
                <a:latin typeface="Times New Roman"/>
                <a:ea typeface="Times New Roman"/>
                <a:cs typeface="Times New Roman"/>
                <a:sym typeface="Times New Roman"/>
              </a:rPr>
              <a:t>StAugustine</a:t>
            </a:r>
            <a:r>
              <a:rPr lang="en" sz="1200" dirty="0">
                <a:solidFill>
                  <a:schemeClr val="dk1"/>
                </a:solidFill>
                <a:latin typeface="Times New Roman"/>
                <a:ea typeface="Times New Roman"/>
                <a:cs typeface="Times New Roman"/>
                <a:sym typeface="Times New Roman"/>
              </a:rPr>
              <a:t> and Causa share the same start site but are the only two genes in the </a:t>
            </a:r>
            <a:r>
              <a:rPr lang="en" sz="1200" dirty="0" err="1">
                <a:solidFill>
                  <a:schemeClr val="dk1"/>
                </a:solidFill>
                <a:latin typeface="Times New Roman"/>
                <a:ea typeface="Times New Roman"/>
                <a:cs typeface="Times New Roman"/>
                <a:sym typeface="Times New Roman"/>
              </a:rPr>
              <a:t>pham</a:t>
            </a:r>
            <a:r>
              <a:rPr lang="en" sz="1200" dirty="0">
                <a:solidFill>
                  <a:schemeClr val="dk1"/>
                </a:solidFill>
                <a:latin typeface="Times New Roman"/>
                <a:ea typeface="Times New Roman"/>
                <a:cs typeface="Times New Roman"/>
                <a:sym typeface="Times New Roman"/>
              </a:rPr>
              <a:t>.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Is this a gene: YES</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Suggested start site (first base coordinate): 21851 (no change)</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Functional Annotation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err="1">
                <a:solidFill>
                  <a:schemeClr val="dk1"/>
                </a:solidFill>
                <a:latin typeface="Times New Roman"/>
                <a:ea typeface="Times New Roman"/>
                <a:cs typeface="Times New Roman"/>
                <a:sym typeface="Times New Roman"/>
              </a:rPr>
              <a:t>BLASTp</a:t>
            </a:r>
            <a:r>
              <a:rPr lang="en" sz="1200" dirty="0">
                <a:solidFill>
                  <a:schemeClr val="dk1"/>
                </a:solidFill>
                <a:latin typeface="Times New Roman"/>
                <a:ea typeface="Times New Roman"/>
                <a:cs typeface="Times New Roman"/>
                <a:sym typeface="Times New Roman"/>
              </a:rPr>
              <a:t>:  Top hits show hypothetical proteins with relatively low e values. Some results also show tail assembly chaperone, also with good e values. Extended gene shows tail assembly chaperones first. Also have low e values. No e values of zero.</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err="1">
                <a:solidFill>
                  <a:schemeClr val="dk1"/>
                </a:solidFill>
                <a:latin typeface="Times New Roman"/>
                <a:ea typeface="Times New Roman"/>
                <a:cs typeface="Times New Roman"/>
                <a:sym typeface="Times New Roman"/>
              </a:rPr>
              <a:t>HHpred</a:t>
            </a:r>
            <a:r>
              <a:rPr lang="en" sz="1200" dirty="0">
                <a:solidFill>
                  <a:schemeClr val="dk1"/>
                </a:solidFill>
                <a:latin typeface="Times New Roman"/>
                <a:ea typeface="Times New Roman"/>
                <a:cs typeface="Times New Roman"/>
                <a:sym typeface="Times New Roman"/>
              </a:rPr>
              <a:t>: No significant results, all probabilities below 45%. Extended sequence shows minor capsid protein with a probability of 99%. Some following results show family of unknown function with good probabilities. Multiple genes corresponding to tail components were shown with very high probabilities.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Synteny:  Located in a similar area in </a:t>
            </a:r>
            <a:r>
              <a:rPr lang="en" sz="1200" dirty="0" err="1">
                <a:solidFill>
                  <a:schemeClr val="dk1"/>
                </a:solidFill>
                <a:latin typeface="Times New Roman"/>
                <a:ea typeface="Times New Roman"/>
                <a:cs typeface="Times New Roman"/>
                <a:sym typeface="Times New Roman"/>
              </a:rPr>
              <a:t>StAugustine</a:t>
            </a:r>
            <a:r>
              <a:rPr lang="en" sz="1200" dirty="0">
                <a:solidFill>
                  <a:schemeClr val="dk1"/>
                </a:solidFill>
                <a:latin typeface="Times New Roman"/>
                <a:ea typeface="Times New Roman"/>
                <a:cs typeface="Times New Roman"/>
                <a:sym typeface="Times New Roman"/>
              </a:rPr>
              <a:t>, which is also unannotated.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TMD: Not working at time of annotation. No TMDs</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Predicted gene function: NKF</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Notes: </a:t>
            </a:r>
            <a:r>
              <a:rPr lang="en" sz="1200" dirty="0" err="1">
                <a:solidFill>
                  <a:schemeClr val="dk1"/>
                </a:solidFill>
                <a:latin typeface="Times New Roman"/>
                <a:ea typeface="Times New Roman"/>
                <a:cs typeface="Times New Roman"/>
                <a:sym typeface="Times New Roman"/>
              </a:rPr>
              <a:t>Reblasted</a:t>
            </a:r>
            <a:r>
              <a:rPr lang="en" sz="1200" dirty="0">
                <a:solidFill>
                  <a:schemeClr val="dk1"/>
                </a:solidFill>
                <a:latin typeface="Times New Roman"/>
                <a:ea typeface="Times New Roman"/>
                <a:cs typeface="Times New Roman"/>
                <a:sym typeface="Times New Roman"/>
              </a:rPr>
              <a:t> in NCBI with extended and original sequence to check for better alignments/e values. No functionally annotated genes in </a:t>
            </a:r>
            <a:r>
              <a:rPr lang="en" sz="1200" dirty="0" err="1">
                <a:solidFill>
                  <a:schemeClr val="dk1"/>
                </a:solidFill>
                <a:latin typeface="Times New Roman"/>
                <a:ea typeface="Times New Roman"/>
                <a:cs typeface="Times New Roman"/>
                <a:sym typeface="Times New Roman"/>
              </a:rPr>
              <a:t>phagesdb</a:t>
            </a:r>
            <a:r>
              <a:rPr lang="en" sz="1200" dirty="0">
                <a:solidFill>
                  <a:schemeClr val="dk1"/>
                </a:solidFill>
                <a:latin typeface="Times New Roman"/>
                <a:ea typeface="Times New Roman"/>
                <a:cs typeface="Times New Roman"/>
                <a:sym typeface="Times New Roman"/>
              </a:rPr>
              <a:t>. The gene may benefit from extending. A function would not be possible to decide on but </a:t>
            </a:r>
            <a:r>
              <a:rPr lang="en" sz="1200" dirty="0" err="1">
                <a:solidFill>
                  <a:schemeClr val="dk1"/>
                </a:solidFill>
                <a:latin typeface="Times New Roman"/>
                <a:ea typeface="Times New Roman"/>
                <a:cs typeface="Times New Roman"/>
                <a:sym typeface="Times New Roman"/>
              </a:rPr>
              <a:t>hhpred</a:t>
            </a:r>
            <a:r>
              <a:rPr lang="en" sz="1200" dirty="0">
                <a:solidFill>
                  <a:schemeClr val="dk1"/>
                </a:solidFill>
                <a:latin typeface="Times New Roman"/>
                <a:ea typeface="Times New Roman"/>
                <a:cs typeface="Times New Roman"/>
                <a:sym typeface="Times New Roman"/>
              </a:rPr>
              <a:t> showed significantly better results with the extended sequence.</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dirty="0"/>
          </a:p>
        </p:txBody>
      </p:sp>
    </p:spTree>
    <p:extLst>
      <p:ext uri="{BB962C8B-B14F-4D97-AF65-F5344CB8AC3E}">
        <p14:creationId xmlns:p14="http://schemas.microsoft.com/office/powerpoint/2010/main" val="146105581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15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Causa_32</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1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Causa_32</a:t>
            </a:r>
            <a:endParaRPr/>
          </a:p>
        </p:txBody>
      </p:sp>
      <p:sp>
        <p:nvSpPr>
          <p:cNvPr id="877" name="Google Shape;877;p1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Causa_32 (</a:t>
            </a:r>
            <a:r>
              <a:rPr lang="en" sz="1200">
                <a:solidFill>
                  <a:schemeClr val="dk1"/>
                </a:solidFill>
              </a:rPr>
              <a:t>22117</a:t>
            </a:r>
            <a:r>
              <a:rPr lang="en" sz="1200">
                <a:solidFill>
                  <a:schemeClr val="dk1"/>
                </a:solidFill>
                <a:latin typeface="Times New Roman"/>
                <a:ea typeface="Times New Roman"/>
                <a:cs typeface="Times New Roman"/>
                <a:sym typeface="Times New Roman"/>
              </a:rPr>
              <a:t>-</a:t>
            </a:r>
            <a:r>
              <a:rPr lang="en" sz="1200">
                <a:solidFill>
                  <a:schemeClr val="dk1"/>
                </a:solidFill>
              </a:rPr>
              <a:t>22809</a:t>
            </a: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Scores in the low 200’s 10</a:t>
            </a:r>
            <a:r>
              <a:rPr lang="en" sz="1200" baseline="30000">
                <a:solidFill>
                  <a:schemeClr val="dk1"/>
                </a:solidFill>
                <a:latin typeface="Times New Roman"/>
                <a:ea typeface="Times New Roman"/>
                <a:cs typeface="Times New Roman"/>
                <a:sym typeface="Times New Roman"/>
              </a:rPr>
              <a:t>-19</a:t>
            </a:r>
            <a:r>
              <a:rPr lang="en" sz="1100">
                <a:solidFill>
                  <a:schemeClr val="dk1"/>
                </a:solidFill>
              </a:rPr>
              <a:t> around 50 percent similarity and identity</a:t>
            </a:r>
            <a:endParaRPr sz="11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No, end 3’ 22809 for gene 32 and gene 33 end 5’ 22831</a:t>
            </a:r>
            <a:endParaRPr sz="11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yes supports , Higher Z-Value with a middle of the round final score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Starterator:Supports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most likely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a:solidFill>
                  <a:schemeClr val="dk1"/>
                </a:solidFill>
              </a:rPr>
              <a:t>22117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BLASTp:hypothetical protein SEA_LITTLEMUNCHKIN_25 [Gordonia phage LittleMunchkin], tail assembly chaperone [Gordonia phage Sisko], hypothetical protein SEA_ANCLAR_24 [Gordonia phage AnClar] (70% positives)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Synteny:Does not line up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TMD:Zero found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HHpred:[PF10963.13]; Phage_TAC_10 ; Phage tail assembly chaperone(95.03) probability.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Potential start sites: (suggested)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Causa_3</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1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Causa_32</a:t>
            </a:r>
            <a:endParaRPr/>
          </a:p>
        </p:txBody>
      </p:sp>
      <p:graphicFrame>
        <p:nvGraphicFramePr>
          <p:cNvPr id="883" name="Google Shape;883;p156"/>
          <p:cNvGraphicFramePr/>
          <p:nvPr/>
        </p:nvGraphicFramePr>
        <p:xfrm>
          <a:off x="2888700" y="3769175"/>
          <a:ext cx="5943600" cy="517525"/>
        </p:xfrm>
        <a:graphic>
          <a:graphicData uri="http://schemas.openxmlformats.org/drawingml/2006/table">
            <a:tbl>
              <a:tblPr>
                <a:noFill/>
                <a:tableStyleId>{3C0A0301-2ED3-4F20-BBFC-280630635A42}</a:tableStyleId>
              </a:tblPr>
              <a:tblGrid>
                <a:gridCol w="1217600">
                  <a:extLst>
                    <a:ext uri="{9D8B030D-6E8A-4147-A177-3AD203B41FA5}">
                      <a16:colId xmlns:a16="http://schemas.microsoft.com/office/drawing/2014/main" val="20000"/>
                    </a:ext>
                  </a:extLst>
                </a:gridCol>
                <a:gridCol w="3948425">
                  <a:extLst>
                    <a:ext uri="{9D8B030D-6E8A-4147-A177-3AD203B41FA5}">
                      <a16:colId xmlns:a16="http://schemas.microsoft.com/office/drawing/2014/main" val="20001"/>
                    </a:ext>
                  </a:extLst>
                </a:gridCol>
                <a:gridCol w="777575">
                  <a:extLst>
                    <a:ext uri="{9D8B030D-6E8A-4147-A177-3AD203B41FA5}">
                      <a16:colId xmlns:a16="http://schemas.microsoft.com/office/drawing/2014/main" val="20002"/>
                    </a:ext>
                  </a:extLst>
                </a:gridCol>
              </a:tblGrid>
              <a:tr h="517525">
                <a:tc>
                  <a:txBody>
                    <a:bodyPr/>
                    <a:lstStyle/>
                    <a:p>
                      <a:pPr marL="0" lvl="0" indent="0" algn="l" rtl="0">
                        <a:lnSpc>
                          <a:spcPct val="115000"/>
                        </a:lnSpc>
                        <a:spcBef>
                          <a:spcPts val="0"/>
                        </a:spcBef>
                        <a:spcAft>
                          <a:spcPts val="0"/>
                        </a:spcAft>
                        <a:buNone/>
                      </a:pP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PF10963.13</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 Phage_TAC_10 ; Phage tail assembly chaperone</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95.03</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884" name="Google Shape;884;p156"/>
          <p:cNvSpPr txBox="1"/>
          <p:nvPr/>
        </p:nvSpPr>
        <p:spPr>
          <a:xfrm>
            <a:off x="393475" y="1677325"/>
            <a:ext cx="71700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G</a:t>
            </a:r>
            <a:r>
              <a:rPr lang="en" sz="1000">
                <a:latin typeface="Times New Roman"/>
                <a:ea typeface="Times New Roman"/>
                <a:cs typeface="Times New Roman"/>
                <a:sym typeface="Times New Roman"/>
              </a:rPr>
              <a:t>ene Call and Functional Annotation Checklist and Notes – MW</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assignment- Causa_32</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Original Glimmer call at base pair 22117</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Call Annotation -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Coding Potential: All coding potential is covered and there are no other potential start sites</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 codon: ATG</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On DNA Master there are no 1:1 hits and all hits seem to have at least a 20 score difference the e value is e=131</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Gap/Overlap: there is not a significant gap between gene 31 and 32</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RBS: The RBS values are bouncing around but are not leading me to change the start site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Starterator: Does not suggest another start site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Is this a gene: yes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Suggested start site (first base coordinate): 22117</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Functional Annotation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Does not suggest a function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HHpred: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Synteny: Does not suggest a strong start site option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TMD: Straight line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Predicted gene function: NKF</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15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Causa_33</a:t>
            </a:r>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1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Causa_33</a:t>
            </a:r>
            <a:endParaRPr/>
          </a:p>
        </p:txBody>
      </p:sp>
      <p:sp>
        <p:nvSpPr>
          <p:cNvPr id="901" name="Google Shape;901;p15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a:t>
            </a:r>
            <a:r>
              <a:rPr lang="en" sz="1200" b="1">
                <a:solidFill>
                  <a:schemeClr val="dk1"/>
                </a:solidFill>
                <a:latin typeface="Times New Roman"/>
                <a:ea typeface="Times New Roman"/>
                <a:cs typeface="Times New Roman"/>
                <a:sym typeface="Times New Roman"/>
              </a:rPr>
              <a:t>Causa_33 (22831-29331) Glimmer called same starts- Glimmer at 22831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it looks like gene 32 kinda covers a bit of gene 33’s coding potential. There is the littlest bit of coding potential that is not covered towards the beginning; not sure if this is significant though</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r>
              <a:rPr lang="en" sz="1200" b="1">
                <a:solidFill>
                  <a:schemeClr val="dk1"/>
                </a:solidFill>
                <a:latin typeface="Times New Roman"/>
                <a:ea typeface="Times New Roman"/>
                <a:cs typeface="Times New Roman"/>
                <a:sym typeface="Times New Roman"/>
              </a:rPr>
              <a:t>GTG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Contains around 25 hits with none of them having 1:1 alignments. However the E values are all 0.0E0</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contains a 23 length gap between genes 32 and 33; and a 11 length gap between genes 33 and 34.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z-value: 1.941; and final score: -6.025. Not the best but not the worst RBS score.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does not support the auto annotation site; there is no green line and the other starts do align with the other tracks.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a:t>
            </a:r>
            <a:r>
              <a:rPr lang="en" sz="1200" b="1">
                <a:solidFill>
                  <a:schemeClr val="dk1"/>
                </a:solidFill>
                <a:latin typeface="Times New Roman"/>
                <a:ea typeface="Times New Roman"/>
                <a:cs typeface="Times New Roman"/>
                <a:sym typeface="Times New Roman"/>
              </a:rPr>
              <a:t>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b="1">
                <a:solidFill>
                  <a:schemeClr val="dk1"/>
                </a:solidFill>
                <a:latin typeface="Times New Roman"/>
                <a:ea typeface="Times New Roman"/>
                <a:cs typeface="Times New Roman"/>
                <a:sym typeface="Times New Roman"/>
              </a:rPr>
              <a:t>no change (22831)</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r>
              <a:rPr lang="en" sz="1200" b="1">
                <a:solidFill>
                  <a:schemeClr val="dk1"/>
                </a:solidFill>
                <a:latin typeface="Times New Roman"/>
                <a:ea typeface="Times New Roman"/>
                <a:cs typeface="Times New Roman"/>
                <a:sym typeface="Times New Roman"/>
              </a:rPr>
              <a:t>top hits call tape measure protein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a:t>
            </a:r>
            <a:r>
              <a:rPr lang="en" sz="950" b="1">
                <a:solidFill>
                  <a:srgbClr val="212529"/>
                </a:solidFill>
                <a:latin typeface="Verdana"/>
                <a:ea typeface="Verdana"/>
                <a:cs typeface="Verdana"/>
                <a:sym typeface="Verdana"/>
              </a:rPr>
              <a:t>Tape Measure Protein, gp57; phage tail, tail tip, tape measure protein, VIRAL PROTEIN; 3.7A {Staphylococcus virus 80alph (probabilty- 98.98) </a:t>
            </a:r>
            <a:r>
              <a:rPr lang="en" sz="950"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r>
              <a:rPr lang="en" sz="1200" b="1">
                <a:solidFill>
                  <a:schemeClr val="dk1"/>
                </a:solidFill>
                <a:latin typeface="Times New Roman"/>
                <a:ea typeface="Times New Roman"/>
                <a:cs typeface="Times New Roman"/>
                <a:sym typeface="Times New Roman"/>
              </a:rPr>
              <a:t>adjacent to </a:t>
            </a:r>
            <a:r>
              <a:rPr lang="en" sz="1100" b="1">
                <a:solidFill>
                  <a:srgbClr val="555555"/>
                </a:solidFill>
                <a:latin typeface="Times New Roman"/>
                <a:ea typeface="Times New Roman"/>
                <a:cs typeface="Times New Roman"/>
                <a:sym typeface="Times New Roman"/>
              </a:rPr>
              <a:t>tape measure protein (</a:t>
            </a:r>
            <a:r>
              <a:rPr lang="en" sz="1000" b="1">
                <a:solidFill>
                  <a:srgbClr val="555555"/>
                </a:solidFill>
                <a:latin typeface="Times New Roman"/>
                <a:ea typeface="Times New Roman"/>
                <a:cs typeface="Times New Roman"/>
                <a:sym typeface="Times New Roman"/>
              </a:rPr>
              <a:t>StAugustine gene 31)</a:t>
            </a:r>
            <a:endParaRPr sz="1100" b="1">
              <a:solidFill>
                <a:srgbClr val="555555"/>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r>
              <a:rPr lang="en" sz="1200" b="1">
                <a:solidFill>
                  <a:schemeClr val="dk1"/>
                </a:solidFill>
                <a:latin typeface="Times New Roman"/>
                <a:ea typeface="Times New Roman"/>
                <a:cs typeface="Times New Roman"/>
                <a:sym typeface="Times New Roman"/>
              </a:rPr>
              <a:t>contains one small transmembrane domain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000" b="1">
                <a:solidFill>
                  <a:schemeClr val="dk1"/>
                </a:solidFill>
              </a:rPr>
              <a:t>tape measure protein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tape measure protein:</a:t>
            </a:r>
            <a:r>
              <a:rPr lang="en" sz="1350">
                <a:solidFill>
                  <a:schemeClr val="dk1"/>
                </a:solidFill>
                <a:latin typeface="Roboto"/>
                <a:ea typeface="Roboto"/>
                <a:cs typeface="Roboto"/>
                <a:sym typeface="Roboto"/>
              </a:rPr>
              <a:t>a protein found in the tail of a bacteriophage (virus that infects bacteria) that determines the length of the tail</a:t>
            </a:r>
            <a:r>
              <a:rPr lang="en" sz="1350">
                <a:solidFill>
                  <a:srgbClr val="001D35"/>
                </a:solidFill>
                <a:highlight>
                  <a:srgbClr val="FFFFFF"/>
                </a:highlight>
                <a:latin typeface="Roboto"/>
                <a:ea typeface="Roboto"/>
                <a:cs typeface="Roboto"/>
                <a:sym typeface="Roboto"/>
              </a:rPr>
              <a:t>,</a:t>
            </a:r>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1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Causa_33</a:t>
            </a:r>
            <a:endParaRPr/>
          </a:p>
        </p:txBody>
      </p:sp>
      <p:sp>
        <p:nvSpPr>
          <p:cNvPr id="907" name="Google Shape;907;p16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Cuasa_33 (22831-29331) Glimmer and GeneMark called start site 22831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Covers all strong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Alignments for BLASTp have a varying range not even close to 1:1 with and E-value of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10-bp gap to gene 34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 site because shortening the RBS site wouldn’t work for the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22831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Multiple top hits tape measure protein [Mycobacterium phage Indlovu]</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Probability 98.98%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6V8I_BF</a:t>
            </a:r>
            <a:r>
              <a:rPr lang="en" sz="1200">
                <a:solidFill>
                  <a:schemeClr val="dk1"/>
                </a:solidFill>
                <a:latin typeface="Times New Roman"/>
                <a:ea typeface="Times New Roman"/>
                <a:cs typeface="Times New Roman"/>
                <a:sym typeface="Times New Roman"/>
              </a:rPr>
              <a:t> Tape Measure Protein, gp57; phage tail, tail tip, tape measure protein, VIRAL PROTEIN; 3.7A {Staphylococcus virus 80alph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Tape measure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Tape measure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Startorator shows no applicable start sites. The gene itself shouldn't be shortened because shortening the gene would cause a too large gap between genes.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This Gene has overwhelming evidence that it's a Tape measure protein and there’s no data that proves otherwise.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16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Causa_34</a:t>
            </a:r>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1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Causa_34</a:t>
            </a:r>
            <a:endParaRPr/>
          </a:p>
        </p:txBody>
      </p:sp>
      <p:sp>
        <p:nvSpPr>
          <p:cNvPr id="924" name="Google Shape;924;p16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and Functional Annotation Checklist and Notes – MKay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assignment:  Causa_34 (29341-30771) glimmer call: 29314 GeneMark call: same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Annotation -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Coding Potential: (almost?) fully covered</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 codon: atg</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1:1 top hits (e: 0.0)</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Gap/Overlap: 10bp gap</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RBS: not highest rbs (z: 2.357 ; -4.124) but the best cuts the length in half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Starterator: supports anno-call</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Is this a gene: yes</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Suggested start site (first base coordinate): 29341 (no change)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Functional Annotation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many minor tail protein but no “good” e-value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HHpred: prob: 90- Minor tail protein; Bacteriophage, tail tip, VIRAL PROTEIN;{Mycobacterium phage Bxb1}</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a:ea typeface="Comfortaa"/>
                <a:cs typeface="Comfortaa"/>
                <a:sym typeface="Comfortaa"/>
              </a:rPr>
              <a:t>Synteny:  minor tail protein</a:t>
            </a:r>
            <a:endParaRPr sz="1200">
              <a:solidFill>
                <a:schemeClr val="dk1"/>
              </a:solidFill>
              <a:latin typeface="Comfortaa"/>
              <a:ea typeface="Comfortaa"/>
              <a:cs typeface="Comfortaa"/>
              <a:sym typeface="Comfortaa"/>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a:ea typeface="Comfortaa"/>
                <a:cs typeface="Comfortaa"/>
                <a:sym typeface="Comfortaa"/>
              </a:rPr>
              <a:t>	Phagesdb: minor tail protein</a:t>
            </a:r>
            <a:endParaRPr sz="1200">
              <a:solidFill>
                <a:schemeClr val="dk1"/>
              </a:solidFill>
              <a:latin typeface="Comfortaa"/>
              <a:ea typeface="Comfortaa"/>
              <a:cs typeface="Comfortaa"/>
              <a:sym typeface="Comfortaa"/>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TMD: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Predicted gene function: minor tail protein</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29341 → minor tail protein</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Notes: </a:t>
            </a:r>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1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Causa_34</a:t>
            </a:r>
            <a:endParaRPr/>
          </a:p>
        </p:txBody>
      </p:sp>
      <p:sp>
        <p:nvSpPr>
          <p:cNvPr id="936" name="Google Shape;936;p16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Causa_34 (29341-30771) Glimmer and genemark called same start site at 29341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coding potential is covered by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1:1 alignment with minor tail protein, very low e-value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10 bp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Valid RBS score for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original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29341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100% alignment with minor tail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supports minor tail protein and distal tail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StAugustine similar gene reported as minor tail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a:t>
            </a:r>
            <a:r>
              <a:rPr lang="en" sz="1000">
                <a:solidFill>
                  <a:schemeClr val="dk1"/>
                </a:solidFill>
                <a:highlight>
                  <a:srgbClr val="FFFFFF"/>
                </a:highlight>
              </a:rPr>
              <a:t>minor tail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16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Causa_35</a:t>
            </a:r>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1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Causa_35</a:t>
            </a:r>
            <a:endParaRPr/>
          </a:p>
        </p:txBody>
      </p:sp>
      <p:sp>
        <p:nvSpPr>
          <p:cNvPr id="947" name="Google Shape;947;p16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Causa_35 (30771-31865)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E-Value is 0 (700+ score) on DNA Master for top hits and the average rounded alignment is around 90% and similarity of around 60% average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Yes Gene 34 ends at 30771 and gene 35 starts on 30771 overlap of 1 bp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yes supports, ,Higher  Z-Value with a middle of the road final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start site overall when looking at St.Augustine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most evidence points towards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coordinate):30771 is looking good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BLASTp:minor tail protein [Mycobacterium phage Saguaro], Identity 154/359(43%)	Positives 223/359(62%) minor tail protein [Gordonia phage CloverMinnie], minor tail protein [Gordonia phage AnarQue],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HHpred:[PF14594.11]	; Sipho_Gp37 ; Siphovirus ReqiPepy6 Gp37-like protein99.81 probability)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does not line up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TMD:None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Minor Tail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Potential start sites: (suggested)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Google Shape;952;p1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Causa_35</a:t>
            </a:r>
            <a:endParaRPr/>
          </a:p>
        </p:txBody>
      </p:sp>
      <p:sp>
        <p:nvSpPr>
          <p:cNvPr id="953" name="Google Shape;953;p16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Causa_35 (30771-31865) FWD  Glimmer and Genemark call the same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Gene is covered by all of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Most top hits 1:1 or 2:3, all with e vals of 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2 bp overlap with the end of gene 34 and start of gene 35.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Good RBS score.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Not very helpful in this case, Causa has its own track. Causa does not have the most annotated start. Called start site supports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30771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show minor tail proteins with very good e values. Other top hits also show hypothetical protein, also with extremely good e values. Many results also show Gordonia and Mycobacterium phages. All significant results with e values show minor tail protein.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shows siphovirus Gp-37-like protein with probability of 99%. Following two results show minor tail protein and tail protein, both with probabilities above 99%. Many results show some form of tail protein with good probabilities.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Located in similar locations as other tail proteins called in other phages. Corresponding gene in StAugustine shows minor tail protein. Annotated genes in phagesdb show minor tail proteins as function, which are also located approximately between gene 25 and gene 40.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minor tail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Annotated genes list minor tail protein as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7"/>
          <p:cNvSpPr txBox="1">
            <a:spLocks noGrp="1"/>
          </p:cNvSpPr>
          <p:nvPr>
            <p:ph type="title"/>
          </p:nvPr>
        </p:nvSpPr>
        <p:spPr>
          <a:xfrm>
            <a:off x="159300" y="213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Causa_3</a:t>
            </a:r>
            <a:endParaRPr/>
          </a:p>
        </p:txBody>
      </p:sp>
      <p:sp>
        <p:nvSpPr>
          <p:cNvPr id="136" name="Google Shape;136;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endParaRPr sz="1200">
              <a:solidFill>
                <a:schemeClr val="dk1"/>
              </a:solidFill>
              <a:latin typeface="Comfortaa"/>
              <a:ea typeface="Comfortaa"/>
              <a:cs typeface="Comfortaa"/>
              <a:sym typeface="Comfortaa"/>
            </a:endParaRPr>
          </a:p>
          <a:p>
            <a:pPr marL="0" lvl="0" indent="0" algn="l" rtl="0">
              <a:spcBef>
                <a:spcPts val="0"/>
              </a:spcBef>
              <a:spcAft>
                <a:spcPts val="1200"/>
              </a:spcAft>
              <a:buNone/>
            </a:pPr>
            <a:endParaRPr/>
          </a:p>
        </p:txBody>
      </p:sp>
      <p:graphicFrame>
        <p:nvGraphicFramePr>
          <p:cNvPr id="137" name="Google Shape;137;p27"/>
          <p:cNvGraphicFramePr/>
          <p:nvPr/>
        </p:nvGraphicFramePr>
        <p:xfrm>
          <a:off x="1562750" y="4041925"/>
          <a:ext cx="5617650" cy="443357"/>
        </p:xfrm>
        <a:graphic>
          <a:graphicData uri="http://schemas.openxmlformats.org/drawingml/2006/table">
            <a:tbl>
              <a:tblPr>
                <a:noFill/>
                <a:tableStyleId>{3C0A0301-2ED3-4F20-BBFC-280630635A42}</a:tableStyleId>
              </a:tblPr>
              <a:tblGrid>
                <a:gridCol w="880600">
                  <a:extLst>
                    <a:ext uri="{9D8B030D-6E8A-4147-A177-3AD203B41FA5}">
                      <a16:colId xmlns:a16="http://schemas.microsoft.com/office/drawing/2014/main" val="20000"/>
                    </a:ext>
                  </a:extLst>
                </a:gridCol>
                <a:gridCol w="4737050">
                  <a:extLst>
                    <a:ext uri="{9D8B030D-6E8A-4147-A177-3AD203B41FA5}">
                      <a16:colId xmlns:a16="http://schemas.microsoft.com/office/drawing/2014/main" val="20001"/>
                    </a:ext>
                  </a:extLst>
                </a:gridCol>
              </a:tblGrid>
              <a:tr h="307300">
                <a:tc>
                  <a:txBody>
                    <a:bodyPr/>
                    <a:lstStyle/>
                    <a:p>
                      <a:pPr marL="0" lvl="0" indent="0" algn="l" rtl="0">
                        <a:lnSpc>
                          <a:spcPct val="115000"/>
                        </a:lnSpc>
                        <a:spcBef>
                          <a:spcPts val="0"/>
                        </a:spcBef>
                        <a:spcAft>
                          <a:spcPts val="0"/>
                        </a:spcAft>
                        <a:buNone/>
                      </a:pP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5M1S_D</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DNA polymerase III subunit epsilon; DNA editing Proofreading Exonuclease Polymerase, DNA Binding protein; 6.7A {Escheric</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38" name="Google Shape;138;p27"/>
          <p:cNvSpPr txBox="1"/>
          <p:nvPr/>
        </p:nvSpPr>
        <p:spPr>
          <a:xfrm>
            <a:off x="0" y="785825"/>
            <a:ext cx="8839200" cy="3990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dirty="0">
                <a:latin typeface="Comfortaa Medium"/>
                <a:ea typeface="Comfortaa Medium"/>
                <a:cs typeface="Comfortaa Medium"/>
                <a:sym typeface="Comfortaa Medium"/>
              </a:rPr>
              <a:t>Gene Call and Functional Annotation Checklist and Notes – MKay </a:t>
            </a:r>
            <a:endParaRPr sz="1100" dirty="0">
              <a:latin typeface="Comfortaa Medium"/>
              <a:ea typeface="Comfortaa Medium"/>
              <a:cs typeface="Comfortaa Medium"/>
              <a:sym typeface="Comfortaa Medium"/>
            </a:endParaRPr>
          </a:p>
          <a:p>
            <a:pPr marL="0" lvl="0" indent="0" algn="l" rtl="0">
              <a:lnSpc>
                <a:spcPct val="115000"/>
              </a:lnSpc>
              <a:spcBef>
                <a:spcPts val="0"/>
              </a:spcBef>
              <a:spcAft>
                <a:spcPts val="0"/>
              </a:spcAft>
              <a:buNone/>
            </a:pPr>
            <a:r>
              <a:rPr lang="en" sz="1100" dirty="0">
                <a:latin typeface="Comfortaa Medium"/>
                <a:ea typeface="Comfortaa Medium"/>
                <a:cs typeface="Comfortaa Medium"/>
                <a:sym typeface="Comfortaa Medium"/>
              </a:rPr>
              <a:t> </a:t>
            </a:r>
            <a:endParaRPr sz="1100" dirty="0">
              <a:latin typeface="Comfortaa Medium"/>
              <a:ea typeface="Comfortaa Medium"/>
              <a:cs typeface="Comfortaa Medium"/>
              <a:sym typeface="Comfortaa Medium"/>
            </a:endParaRPr>
          </a:p>
          <a:p>
            <a:pPr marL="0" lvl="0" indent="0" algn="l" rtl="0">
              <a:lnSpc>
                <a:spcPct val="115000"/>
              </a:lnSpc>
              <a:spcBef>
                <a:spcPts val="0"/>
              </a:spcBef>
              <a:spcAft>
                <a:spcPts val="0"/>
              </a:spcAft>
              <a:buNone/>
            </a:pPr>
            <a:r>
              <a:rPr lang="en" sz="1100" dirty="0">
                <a:latin typeface="Comfortaa Medium"/>
                <a:ea typeface="Comfortaa Medium"/>
                <a:cs typeface="Comfortaa Medium"/>
                <a:sym typeface="Comfortaa Medium"/>
              </a:rPr>
              <a:t>Gene assignment:  Causa_03 (1052-1630) glimmer call: 1052 </a:t>
            </a:r>
            <a:r>
              <a:rPr lang="en" sz="1100" dirty="0" err="1">
                <a:latin typeface="Comfortaa Medium"/>
                <a:ea typeface="Comfortaa Medium"/>
                <a:cs typeface="Comfortaa Medium"/>
                <a:sym typeface="Comfortaa Medium"/>
              </a:rPr>
              <a:t>GeneMark</a:t>
            </a:r>
            <a:r>
              <a:rPr lang="en" sz="1100" dirty="0">
                <a:latin typeface="Comfortaa Medium"/>
                <a:ea typeface="Comfortaa Medium"/>
                <a:cs typeface="Comfortaa Medium"/>
                <a:sym typeface="Comfortaa Medium"/>
              </a:rPr>
              <a:t> call: same</a:t>
            </a:r>
            <a:endParaRPr sz="1100" dirty="0">
              <a:latin typeface="Comfortaa Medium"/>
              <a:ea typeface="Comfortaa Medium"/>
              <a:cs typeface="Comfortaa Medium"/>
              <a:sym typeface="Comfortaa Medium"/>
            </a:endParaRPr>
          </a:p>
          <a:p>
            <a:pPr marL="0" lvl="0" indent="0" algn="l" rtl="0">
              <a:lnSpc>
                <a:spcPct val="115000"/>
              </a:lnSpc>
              <a:spcBef>
                <a:spcPts val="0"/>
              </a:spcBef>
              <a:spcAft>
                <a:spcPts val="0"/>
              </a:spcAft>
              <a:buNone/>
            </a:pPr>
            <a:endParaRPr sz="1100" dirty="0">
              <a:latin typeface="Comfortaa Medium"/>
              <a:ea typeface="Comfortaa Medium"/>
              <a:cs typeface="Comfortaa Medium"/>
              <a:sym typeface="Comfortaa Medium"/>
            </a:endParaRPr>
          </a:p>
          <a:p>
            <a:pPr marL="0" lvl="0" indent="0" algn="l" rtl="0">
              <a:lnSpc>
                <a:spcPct val="115000"/>
              </a:lnSpc>
              <a:spcBef>
                <a:spcPts val="0"/>
              </a:spcBef>
              <a:spcAft>
                <a:spcPts val="0"/>
              </a:spcAft>
              <a:buNone/>
            </a:pPr>
            <a:r>
              <a:rPr lang="en" sz="1100" dirty="0">
                <a:latin typeface="Comfortaa Medium"/>
                <a:ea typeface="Comfortaa Medium"/>
                <a:cs typeface="Comfortaa Medium"/>
                <a:sym typeface="Comfortaa Medium"/>
              </a:rPr>
              <a:t>Gene Call Annotation - </a:t>
            </a:r>
            <a:endParaRPr sz="1100" dirty="0">
              <a:latin typeface="Comfortaa Medium"/>
              <a:ea typeface="Comfortaa Medium"/>
              <a:cs typeface="Comfortaa Medium"/>
              <a:sym typeface="Comfortaa Medium"/>
            </a:endParaRPr>
          </a:p>
          <a:p>
            <a:pPr marL="0" lvl="0" indent="0" algn="l" rtl="0">
              <a:lnSpc>
                <a:spcPct val="115000"/>
              </a:lnSpc>
              <a:spcBef>
                <a:spcPts val="0"/>
              </a:spcBef>
              <a:spcAft>
                <a:spcPts val="0"/>
              </a:spcAft>
              <a:buNone/>
            </a:pPr>
            <a:r>
              <a:rPr lang="en" sz="1100" dirty="0">
                <a:latin typeface="Comfortaa Medium"/>
                <a:ea typeface="Comfortaa Medium"/>
                <a:cs typeface="Comfortaa Medium"/>
                <a:sym typeface="Comfortaa Medium"/>
              </a:rPr>
              <a:t>Coding Potential: almost fully covered</a:t>
            </a:r>
            <a:endParaRPr sz="1100" dirty="0">
              <a:latin typeface="Comfortaa Medium"/>
              <a:ea typeface="Comfortaa Medium"/>
              <a:cs typeface="Comfortaa Medium"/>
              <a:sym typeface="Comfortaa Medium"/>
            </a:endParaRPr>
          </a:p>
          <a:p>
            <a:pPr marL="0" lvl="0" indent="0" algn="l" rtl="0">
              <a:lnSpc>
                <a:spcPct val="115000"/>
              </a:lnSpc>
              <a:spcBef>
                <a:spcPts val="0"/>
              </a:spcBef>
              <a:spcAft>
                <a:spcPts val="0"/>
              </a:spcAft>
              <a:buNone/>
            </a:pPr>
            <a:r>
              <a:rPr lang="en" sz="1100" dirty="0">
                <a:latin typeface="Comfortaa Medium"/>
                <a:ea typeface="Comfortaa Medium"/>
                <a:cs typeface="Comfortaa Medium"/>
                <a:sym typeface="Comfortaa Medium"/>
              </a:rPr>
              <a:t>Start codon: GTG</a:t>
            </a:r>
            <a:endParaRPr sz="1100" dirty="0">
              <a:latin typeface="Comfortaa Medium"/>
              <a:ea typeface="Comfortaa Medium"/>
              <a:cs typeface="Comfortaa Medium"/>
              <a:sym typeface="Comfortaa Medium"/>
            </a:endParaRPr>
          </a:p>
          <a:p>
            <a:pPr marL="0" lvl="0" indent="0" algn="l" rtl="0">
              <a:lnSpc>
                <a:spcPct val="115000"/>
              </a:lnSpc>
              <a:spcBef>
                <a:spcPts val="0"/>
              </a:spcBef>
              <a:spcAft>
                <a:spcPts val="0"/>
              </a:spcAft>
              <a:buNone/>
            </a:pPr>
            <a:r>
              <a:rPr lang="en" sz="1100" dirty="0" err="1">
                <a:latin typeface="Comfortaa Medium"/>
                <a:ea typeface="Comfortaa Medium"/>
                <a:cs typeface="Comfortaa Medium"/>
                <a:sym typeface="Comfortaa Medium"/>
              </a:rPr>
              <a:t>BLASTp</a:t>
            </a:r>
            <a:r>
              <a:rPr lang="en" sz="1100" dirty="0">
                <a:latin typeface="Comfortaa Medium"/>
                <a:ea typeface="Comfortaa Medium"/>
                <a:cs typeface="Comfortaa Medium"/>
                <a:sym typeface="Comfortaa Medium"/>
              </a:rPr>
              <a:t>: top two hits 1:1 </a:t>
            </a:r>
            <a:endParaRPr sz="1100" dirty="0">
              <a:latin typeface="Comfortaa Medium"/>
              <a:ea typeface="Comfortaa Medium"/>
              <a:cs typeface="Comfortaa Medium"/>
              <a:sym typeface="Comfortaa Medium"/>
            </a:endParaRPr>
          </a:p>
          <a:p>
            <a:pPr marL="0" lvl="0" indent="0" algn="l" rtl="0">
              <a:lnSpc>
                <a:spcPct val="115000"/>
              </a:lnSpc>
              <a:spcBef>
                <a:spcPts val="0"/>
              </a:spcBef>
              <a:spcAft>
                <a:spcPts val="0"/>
              </a:spcAft>
              <a:buNone/>
            </a:pPr>
            <a:r>
              <a:rPr lang="en" sz="1100" dirty="0">
                <a:latin typeface="Comfortaa Medium"/>
                <a:ea typeface="Comfortaa Medium"/>
                <a:cs typeface="Comfortaa Medium"/>
                <a:sym typeface="Comfortaa Medium"/>
              </a:rPr>
              <a:t>Gap/Overlap: 37 bp gap with gene 2</a:t>
            </a:r>
            <a:endParaRPr sz="1100" dirty="0">
              <a:latin typeface="Comfortaa Medium"/>
              <a:ea typeface="Comfortaa Medium"/>
              <a:cs typeface="Comfortaa Medium"/>
              <a:sym typeface="Comfortaa Medium"/>
            </a:endParaRPr>
          </a:p>
          <a:p>
            <a:pPr marL="0" lvl="0" indent="0" algn="l" rtl="0">
              <a:lnSpc>
                <a:spcPct val="115000"/>
              </a:lnSpc>
              <a:spcBef>
                <a:spcPts val="0"/>
              </a:spcBef>
              <a:spcAft>
                <a:spcPts val="0"/>
              </a:spcAft>
              <a:buNone/>
            </a:pPr>
            <a:r>
              <a:rPr lang="en" sz="1100" dirty="0">
                <a:latin typeface="Comfortaa Medium"/>
                <a:ea typeface="Comfortaa Medium"/>
                <a:cs typeface="Comfortaa Medium"/>
                <a:sym typeface="Comfortaa Medium"/>
              </a:rPr>
              <a:t>RBS: best score (Z: 2.764 &amp; Final: -3.269)</a:t>
            </a:r>
            <a:endParaRPr sz="1100" dirty="0">
              <a:latin typeface="Comfortaa Medium"/>
              <a:ea typeface="Comfortaa Medium"/>
              <a:cs typeface="Comfortaa Medium"/>
              <a:sym typeface="Comfortaa Medium"/>
            </a:endParaRPr>
          </a:p>
          <a:p>
            <a:pPr marL="0" lvl="0" indent="0" algn="l" rtl="0">
              <a:lnSpc>
                <a:spcPct val="115000"/>
              </a:lnSpc>
              <a:spcBef>
                <a:spcPts val="0"/>
              </a:spcBef>
              <a:spcAft>
                <a:spcPts val="0"/>
              </a:spcAft>
              <a:buNone/>
            </a:pPr>
            <a:r>
              <a:rPr lang="en" sz="1100" dirty="0" err="1">
                <a:latin typeface="Comfortaa Medium"/>
                <a:ea typeface="Comfortaa Medium"/>
                <a:cs typeface="Comfortaa Medium"/>
                <a:sym typeface="Comfortaa Medium"/>
              </a:rPr>
              <a:t>Starterator</a:t>
            </a:r>
            <a:r>
              <a:rPr lang="en" sz="1100" dirty="0">
                <a:latin typeface="Comfortaa Medium"/>
                <a:ea typeface="Comfortaa Medium"/>
                <a:cs typeface="Comfortaa Medium"/>
                <a:sym typeface="Comfortaa Medium"/>
              </a:rPr>
              <a:t>: supports auto animation- (1054)</a:t>
            </a:r>
            <a:endParaRPr sz="1100" dirty="0">
              <a:latin typeface="Comfortaa Medium"/>
              <a:ea typeface="Comfortaa Medium"/>
              <a:cs typeface="Comfortaa Medium"/>
              <a:sym typeface="Comfortaa Medium"/>
            </a:endParaRPr>
          </a:p>
          <a:p>
            <a:pPr marL="0" lvl="0" indent="0" algn="l" rtl="0">
              <a:lnSpc>
                <a:spcPct val="115000"/>
              </a:lnSpc>
              <a:spcBef>
                <a:spcPts val="0"/>
              </a:spcBef>
              <a:spcAft>
                <a:spcPts val="0"/>
              </a:spcAft>
              <a:buNone/>
            </a:pPr>
            <a:r>
              <a:rPr lang="en" sz="1100" dirty="0">
                <a:latin typeface="Comfortaa Medium"/>
                <a:ea typeface="Comfortaa Medium"/>
                <a:cs typeface="Comfortaa Medium"/>
                <a:sym typeface="Comfortaa Medium"/>
              </a:rPr>
              <a:t>Is this a gene: yes</a:t>
            </a:r>
            <a:endParaRPr sz="1100" dirty="0">
              <a:latin typeface="Comfortaa Medium"/>
              <a:ea typeface="Comfortaa Medium"/>
              <a:cs typeface="Comfortaa Medium"/>
              <a:sym typeface="Comfortaa Medium"/>
            </a:endParaRPr>
          </a:p>
          <a:p>
            <a:pPr marL="0" lvl="0" indent="0" algn="l" rtl="0">
              <a:lnSpc>
                <a:spcPct val="115000"/>
              </a:lnSpc>
              <a:spcBef>
                <a:spcPts val="0"/>
              </a:spcBef>
              <a:spcAft>
                <a:spcPts val="0"/>
              </a:spcAft>
              <a:buNone/>
            </a:pPr>
            <a:r>
              <a:rPr lang="en" sz="1100" dirty="0">
                <a:latin typeface="Comfortaa Medium"/>
                <a:ea typeface="Comfortaa Medium"/>
                <a:cs typeface="Comfortaa Medium"/>
                <a:sym typeface="Comfortaa Medium"/>
              </a:rPr>
              <a:t>Suggested start site (first base coordinate): 1052 no change</a:t>
            </a:r>
            <a:endParaRPr sz="1100" dirty="0">
              <a:latin typeface="Comfortaa Medium"/>
              <a:ea typeface="Comfortaa Medium"/>
              <a:cs typeface="Comfortaa Medium"/>
              <a:sym typeface="Comfortaa Medium"/>
            </a:endParaRPr>
          </a:p>
          <a:p>
            <a:pPr marL="0" lvl="0" indent="0" algn="l" rtl="0">
              <a:lnSpc>
                <a:spcPct val="115000"/>
              </a:lnSpc>
              <a:spcBef>
                <a:spcPts val="0"/>
              </a:spcBef>
              <a:spcAft>
                <a:spcPts val="0"/>
              </a:spcAft>
              <a:buNone/>
            </a:pPr>
            <a:r>
              <a:rPr lang="en" sz="1100" dirty="0">
                <a:latin typeface="Comfortaa Medium"/>
                <a:ea typeface="Comfortaa Medium"/>
                <a:cs typeface="Comfortaa Medium"/>
                <a:sym typeface="Comfortaa Medium"/>
              </a:rPr>
              <a:t> </a:t>
            </a:r>
            <a:endParaRPr sz="1100" dirty="0">
              <a:latin typeface="Comfortaa Medium"/>
              <a:ea typeface="Comfortaa Medium"/>
              <a:cs typeface="Comfortaa Medium"/>
              <a:sym typeface="Comfortaa Medium"/>
            </a:endParaRPr>
          </a:p>
          <a:p>
            <a:pPr marL="0" lvl="0" indent="0" algn="l" rtl="0">
              <a:lnSpc>
                <a:spcPct val="115000"/>
              </a:lnSpc>
              <a:spcBef>
                <a:spcPts val="0"/>
              </a:spcBef>
              <a:spcAft>
                <a:spcPts val="0"/>
              </a:spcAft>
              <a:buNone/>
            </a:pPr>
            <a:r>
              <a:rPr lang="en" sz="1100" dirty="0">
                <a:latin typeface="Comfortaa Medium"/>
                <a:ea typeface="Comfortaa Medium"/>
                <a:cs typeface="Comfortaa Medium"/>
                <a:sym typeface="Comfortaa Medium"/>
              </a:rPr>
              <a:t>Functional Annotation –</a:t>
            </a:r>
            <a:endParaRPr sz="1100" dirty="0">
              <a:latin typeface="Comfortaa Medium"/>
              <a:ea typeface="Comfortaa Medium"/>
              <a:cs typeface="Comfortaa Medium"/>
              <a:sym typeface="Comfortaa Medium"/>
            </a:endParaRPr>
          </a:p>
          <a:p>
            <a:pPr marL="0" lvl="0" indent="0" algn="l" rtl="0">
              <a:lnSpc>
                <a:spcPct val="115000"/>
              </a:lnSpc>
              <a:spcBef>
                <a:spcPts val="0"/>
              </a:spcBef>
              <a:spcAft>
                <a:spcPts val="0"/>
              </a:spcAft>
              <a:buNone/>
            </a:pPr>
            <a:r>
              <a:rPr lang="en" sz="1100" dirty="0" err="1">
                <a:latin typeface="Comfortaa Medium"/>
                <a:ea typeface="Comfortaa Medium"/>
                <a:cs typeface="Comfortaa Medium"/>
                <a:sym typeface="Comfortaa Medium"/>
              </a:rPr>
              <a:t>BLASTp</a:t>
            </a:r>
            <a:r>
              <a:rPr lang="en" sz="1100" dirty="0">
                <a:latin typeface="Comfortaa Medium"/>
                <a:ea typeface="Comfortaa Medium"/>
                <a:cs typeface="Comfortaa Medium"/>
                <a:sym typeface="Comfortaa Medium"/>
              </a:rPr>
              <a:t>:  </a:t>
            </a:r>
            <a:r>
              <a:rPr lang="en" sz="1100" dirty="0" err="1">
                <a:latin typeface="Comfortaa Medium"/>
                <a:ea typeface="Comfortaa Medium"/>
                <a:cs typeface="Comfortaa Medium"/>
                <a:sym typeface="Comfortaa Medium"/>
              </a:rPr>
              <a:t>Nsh</a:t>
            </a:r>
            <a:endParaRPr sz="1100" dirty="0">
              <a:latin typeface="Comfortaa Medium"/>
              <a:ea typeface="Comfortaa Medium"/>
              <a:cs typeface="Comfortaa Medium"/>
              <a:sym typeface="Comfortaa Medium"/>
            </a:endParaRPr>
          </a:p>
          <a:p>
            <a:pPr marL="0" lvl="0" indent="0" algn="l" rtl="0">
              <a:lnSpc>
                <a:spcPct val="115000"/>
              </a:lnSpc>
              <a:spcBef>
                <a:spcPts val="0"/>
              </a:spcBef>
              <a:spcAft>
                <a:spcPts val="0"/>
              </a:spcAft>
              <a:buNone/>
            </a:pPr>
            <a:r>
              <a:rPr lang="en" sz="1100" dirty="0" err="1">
                <a:latin typeface="Comfortaa Medium"/>
                <a:ea typeface="Comfortaa Medium"/>
                <a:cs typeface="Comfortaa Medium"/>
                <a:sym typeface="Comfortaa Medium"/>
              </a:rPr>
              <a:t>HHpred</a:t>
            </a:r>
            <a:r>
              <a:rPr lang="en" sz="1100" dirty="0">
                <a:latin typeface="Comfortaa Medium"/>
                <a:ea typeface="Comfortaa Medium"/>
                <a:cs typeface="Comfortaa Medium"/>
                <a:sym typeface="Comfortaa Medium"/>
              </a:rPr>
              <a:t>: prob: 99.28</a:t>
            </a:r>
            <a:endParaRPr sz="1100" dirty="0">
              <a:latin typeface="Comfortaa Medium"/>
              <a:ea typeface="Comfortaa Medium"/>
              <a:cs typeface="Comfortaa Medium"/>
              <a:sym typeface="Comfortaa Medium"/>
            </a:endParaRPr>
          </a:p>
          <a:p>
            <a:pPr marL="0" lvl="0" indent="0" algn="l" rtl="0">
              <a:lnSpc>
                <a:spcPct val="115000"/>
              </a:lnSpc>
              <a:spcBef>
                <a:spcPts val="0"/>
              </a:spcBef>
              <a:spcAft>
                <a:spcPts val="0"/>
              </a:spcAft>
              <a:buNone/>
            </a:pPr>
            <a:endParaRPr sz="1100" dirty="0">
              <a:latin typeface="Comfortaa Medium"/>
              <a:ea typeface="Comfortaa Medium"/>
              <a:cs typeface="Comfortaa Medium"/>
              <a:sym typeface="Comfortaa Medium"/>
            </a:endParaRPr>
          </a:p>
          <a:p>
            <a:pPr marL="0" lvl="0" indent="0" algn="l" rtl="0">
              <a:lnSpc>
                <a:spcPct val="115000"/>
              </a:lnSpc>
              <a:spcBef>
                <a:spcPts val="0"/>
              </a:spcBef>
              <a:spcAft>
                <a:spcPts val="0"/>
              </a:spcAft>
              <a:buNone/>
            </a:pPr>
            <a:r>
              <a:rPr lang="en" sz="1100" dirty="0">
                <a:latin typeface="Comfortaa Medium"/>
                <a:ea typeface="Comfortaa Medium"/>
                <a:cs typeface="Comfortaa Medium"/>
                <a:sym typeface="Comfortaa Medium"/>
              </a:rPr>
              <a:t>Synteny:  </a:t>
            </a:r>
            <a:r>
              <a:rPr lang="en" sz="900" dirty="0" err="1">
                <a:solidFill>
                  <a:srgbClr val="555555"/>
                </a:solidFill>
                <a:highlight>
                  <a:srgbClr val="FAFAFA"/>
                </a:highlight>
                <a:latin typeface="Comfortaa Medium"/>
                <a:ea typeface="Comfortaa Medium"/>
                <a:cs typeface="Comfortaa Medium"/>
                <a:sym typeface="Comfortaa Medium"/>
              </a:rPr>
              <a:t>DnaQ</a:t>
            </a:r>
            <a:r>
              <a:rPr lang="en" sz="900" dirty="0">
                <a:solidFill>
                  <a:srgbClr val="555555"/>
                </a:solidFill>
                <a:highlight>
                  <a:srgbClr val="FAFAFA"/>
                </a:highlight>
                <a:latin typeface="Comfortaa Medium"/>
                <a:ea typeface="Comfortaa Medium"/>
                <a:cs typeface="Comfortaa Medium"/>
                <a:sym typeface="Comfortaa Medium"/>
              </a:rPr>
              <a:t>-like (DNA polymerase III subunit)</a:t>
            </a:r>
            <a:endParaRPr sz="900" dirty="0">
              <a:solidFill>
                <a:srgbClr val="555555"/>
              </a:solidFill>
              <a:highlight>
                <a:srgbClr val="FAFAFA"/>
              </a:highlight>
              <a:latin typeface="Comfortaa Medium"/>
              <a:ea typeface="Comfortaa Medium"/>
              <a:cs typeface="Comfortaa Medium"/>
              <a:sym typeface="Comfortaa Medium"/>
            </a:endParaRPr>
          </a:p>
          <a:p>
            <a:pPr marL="0" lvl="0" indent="0" algn="l" rtl="0">
              <a:lnSpc>
                <a:spcPct val="115000"/>
              </a:lnSpc>
              <a:spcBef>
                <a:spcPts val="0"/>
              </a:spcBef>
              <a:spcAft>
                <a:spcPts val="0"/>
              </a:spcAft>
              <a:buNone/>
            </a:pPr>
            <a:r>
              <a:rPr lang="en" sz="900" dirty="0">
                <a:solidFill>
                  <a:srgbClr val="555555"/>
                </a:solidFill>
                <a:highlight>
                  <a:srgbClr val="FAFAFA"/>
                </a:highlight>
                <a:latin typeface="Comfortaa Medium"/>
                <a:ea typeface="Comfortaa Medium"/>
                <a:cs typeface="Comfortaa Medium"/>
                <a:sym typeface="Comfortaa Medium"/>
              </a:rPr>
              <a:t>	</a:t>
            </a:r>
            <a:r>
              <a:rPr lang="en" sz="900" dirty="0" err="1">
                <a:solidFill>
                  <a:srgbClr val="555555"/>
                </a:solidFill>
                <a:highlight>
                  <a:srgbClr val="FAFAFA"/>
                </a:highlight>
                <a:latin typeface="Comfortaa Medium"/>
                <a:ea typeface="Comfortaa Medium"/>
                <a:cs typeface="Comfortaa Medium"/>
                <a:sym typeface="Comfortaa Medium"/>
              </a:rPr>
              <a:t>Phagesdb</a:t>
            </a:r>
            <a:r>
              <a:rPr lang="en" sz="900" dirty="0">
                <a:solidFill>
                  <a:srgbClr val="555555"/>
                </a:solidFill>
                <a:highlight>
                  <a:srgbClr val="FAFAFA"/>
                </a:highlight>
                <a:latin typeface="Comfortaa Medium"/>
                <a:ea typeface="Comfortaa Medium"/>
                <a:cs typeface="Comfortaa Medium"/>
                <a:sym typeface="Comfortaa Medium"/>
              </a:rPr>
              <a:t>: </a:t>
            </a:r>
            <a:r>
              <a:rPr lang="en" sz="900" dirty="0" err="1">
                <a:solidFill>
                  <a:srgbClr val="555555"/>
                </a:solidFill>
                <a:highlight>
                  <a:srgbClr val="FAFAFA"/>
                </a:highlight>
                <a:latin typeface="Comfortaa Medium"/>
                <a:ea typeface="Comfortaa Medium"/>
                <a:cs typeface="Comfortaa Medium"/>
                <a:sym typeface="Comfortaa Medium"/>
              </a:rPr>
              <a:t>DnaQ</a:t>
            </a:r>
            <a:r>
              <a:rPr lang="en" sz="900" dirty="0">
                <a:solidFill>
                  <a:srgbClr val="555555"/>
                </a:solidFill>
                <a:highlight>
                  <a:srgbClr val="FAFAFA"/>
                </a:highlight>
                <a:latin typeface="Comfortaa Medium"/>
                <a:ea typeface="Comfortaa Medium"/>
                <a:cs typeface="Comfortaa Medium"/>
                <a:sym typeface="Comfortaa Medium"/>
              </a:rPr>
              <a:t>-like </a:t>
            </a:r>
            <a:r>
              <a:rPr lang="en" sz="900" dirty="0" err="1">
                <a:solidFill>
                  <a:srgbClr val="555555"/>
                </a:solidFill>
                <a:highlight>
                  <a:srgbClr val="FAFAFA"/>
                </a:highlight>
                <a:latin typeface="Comfortaa Medium"/>
                <a:ea typeface="Comfortaa Medium"/>
                <a:cs typeface="Comfortaa Medium"/>
                <a:sym typeface="Comfortaa Medium"/>
              </a:rPr>
              <a:t>dna</a:t>
            </a:r>
            <a:r>
              <a:rPr lang="en" sz="900" dirty="0">
                <a:solidFill>
                  <a:srgbClr val="555555"/>
                </a:solidFill>
                <a:highlight>
                  <a:srgbClr val="FAFAFA"/>
                </a:highlight>
                <a:latin typeface="Comfortaa Medium"/>
                <a:ea typeface="Comfortaa Medium"/>
                <a:cs typeface="Comfortaa Medium"/>
                <a:sym typeface="Comfortaa Medium"/>
              </a:rPr>
              <a:t> polymerase III subunit</a:t>
            </a:r>
            <a:endParaRPr sz="900" dirty="0">
              <a:solidFill>
                <a:srgbClr val="555555"/>
              </a:solidFill>
              <a:highlight>
                <a:srgbClr val="FAFAFA"/>
              </a:highlight>
              <a:latin typeface="Comfortaa Medium"/>
              <a:ea typeface="Comfortaa Medium"/>
              <a:cs typeface="Comfortaa Medium"/>
              <a:sym typeface="Comfortaa Medium"/>
            </a:endParaRPr>
          </a:p>
          <a:p>
            <a:pPr marL="0" lvl="0" indent="0" algn="l" rtl="0">
              <a:lnSpc>
                <a:spcPct val="115000"/>
              </a:lnSpc>
              <a:spcBef>
                <a:spcPts val="0"/>
              </a:spcBef>
              <a:spcAft>
                <a:spcPts val="0"/>
              </a:spcAft>
              <a:buNone/>
            </a:pPr>
            <a:r>
              <a:rPr lang="en" sz="1100" dirty="0">
                <a:latin typeface="Comfortaa Medium"/>
                <a:ea typeface="Comfortaa Medium"/>
                <a:cs typeface="Comfortaa Medium"/>
                <a:sym typeface="Comfortaa Medium"/>
              </a:rPr>
              <a:t>TMD: </a:t>
            </a:r>
            <a:endParaRPr sz="1100" dirty="0">
              <a:latin typeface="Comfortaa Medium"/>
              <a:ea typeface="Comfortaa Medium"/>
              <a:cs typeface="Comfortaa Medium"/>
              <a:sym typeface="Comfortaa Medium"/>
            </a:endParaRPr>
          </a:p>
          <a:p>
            <a:pPr marL="0" lvl="0" indent="0" algn="l" rtl="0">
              <a:lnSpc>
                <a:spcPct val="115000"/>
              </a:lnSpc>
              <a:spcBef>
                <a:spcPts val="0"/>
              </a:spcBef>
              <a:spcAft>
                <a:spcPts val="0"/>
              </a:spcAft>
              <a:buNone/>
            </a:pPr>
            <a:r>
              <a:rPr lang="en" sz="1100" dirty="0">
                <a:latin typeface="Comfortaa Medium"/>
                <a:ea typeface="Comfortaa Medium"/>
                <a:cs typeface="Comfortaa Medium"/>
                <a:sym typeface="Comfortaa Medium"/>
              </a:rPr>
              <a:t>Predicted gene function: </a:t>
            </a:r>
            <a:r>
              <a:rPr lang="en" sz="1100" dirty="0" err="1">
                <a:latin typeface="Comfortaa Medium"/>
                <a:ea typeface="Comfortaa Medium"/>
                <a:cs typeface="Comfortaa Medium"/>
                <a:sym typeface="Comfortaa Medium"/>
              </a:rPr>
              <a:t>DnaQ</a:t>
            </a:r>
            <a:r>
              <a:rPr lang="en" sz="1100" dirty="0">
                <a:latin typeface="Comfortaa Medium"/>
                <a:ea typeface="Comfortaa Medium"/>
                <a:cs typeface="Comfortaa Medium"/>
                <a:sym typeface="Comfortaa Medium"/>
              </a:rPr>
              <a:t>-like (DNA polymerase III subunit): </a:t>
            </a:r>
            <a:endParaRPr sz="1100" dirty="0">
              <a:latin typeface="Comfortaa Medium"/>
              <a:ea typeface="Comfortaa Medium"/>
              <a:cs typeface="Comfortaa Medium"/>
              <a:sym typeface="Comfortaa Medium"/>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17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Causa_36</a:t>
            </a:r>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1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Causa_36</a:t>
            </a:r>
            <a:endParaRPr/>
          </a:p>
        </p:txBody>
      </p:sp>
      <p:sp>
        <p:nvSpPr>
          <p:cNvPr id="970" name="Google Shape;970;p17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Causa_36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glimmer called it at 31862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 a bit weak at the beginning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E value is 0, not aligned 1:1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 with gene 35, 1 bp overlap with gene 37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best score was the original position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100.0% of time when present (only one other to compare though)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31862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minor tail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minor tail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100% minor tail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minor tail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minor tail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1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Causa_36</a:t>
            </a:r>
            <a:endParaRPr/>
          </a:p>
        </p:txBody>
      </p:sp>
      <p:sp>
        <p:nvSpPr>
          <p:cNvPr id="976" name="Google Shape;976;p17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Causa36(31862-33766) DNA Master  - DH</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a:t>
            </a:r>
            <a:endParaRPr sz="1200">
              <a:solidFill>
                <a:schemeClr val="dk1"/>
              </a:solidFill>
              <a:latin typeface="Times New Roman"/>
              <a:ea typeface="Times New Roman"/>
              <a:cs typeface="Times New Roman"/>
              <a:sym typeface="Times New Roman"/>
            </a:endParaRPr>
          </a:p>
          <a:p>
            <a:pPr marL="457200" lvl="0" indent="-293370" algn="l" rtl="0">
              <a:spcBef>
                <a:spcPts val="120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Coding Potential: All coding potential covered</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 codon:GTG</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BLASTp:  PhagesDB BLAST suggests an E-value of e0 with a score of</a:t>
            </a:r>
            <a:r>
              <a:rPr lang="en" sz="1200">
                <a:solidFill>
                  <a:schemeClr val="dk1"/>
                </a:solidFill>
                <a:highlight>
                  <a:srgbClr val="FFFFFF"/>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 </a:t>
            </a:r>
            <a:r>
              <a:rPr lang="en" sz="1200">
                <a:solidFill>
                  <a:schemeClr val="dk1"/>
                </a:solidFill>
                <a:latin typeface="Times New Roman"/>
                <a:ea typeface="Times New Roman"/>
                <a:cs typeface="Times New Roman"/>
                <a:sym typeface="Times New Roman"/>
              </a:rPr>
              <a:t>1269 bits​ and 50% for minor tail protein</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Gap/Overlap: 4bps overlap </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RBS: The start site does have the greatest Z-score and has the closest  final score to zero </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Starterator: No significant compared to others</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Suggested start site (first base coordinate):  31862</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BLASTp:minor tail protein [Mycobacterium phage JacoRen57], minor tail protein [Mycobacterium phage Benzema], minor tail protein [Mycobacterium phage PBI1]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[9D93_Pb]	Minor tail protein; Bacteriophage, tail tip, VIRAL PROTEIN;{Mycobacterium phage Bxb1} (100%, significant)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synteny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Phamerator confirm 1 but deeptmhh affirms that there is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minor tail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17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Causa_37</a:t>
            </a:r>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Google Shape;992;p17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Causa_37</a:t>
            </a:r>
            <a:endParaRPr/>
          </a:p>
        </p:txBody>
      </p:sp>
      <p:sp>
        <p:nvSpPr>
          <p:cNvPr id="993" name="Google Shape;993;p17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Causa_37 (33759-35762) Glimmer and GeneMark called same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seems to cover all strong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over 25 hits on DNAMaster, most being 1:1 (e-value 0.0E0)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8 bp overlap with gene 36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not very helpful, all the z-values and final scores are very similar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33759 (no change)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 is with minor tail protein (e-value 0.0)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with minor tail protein (100%)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gene 35 on StAugustine, which has function: </a:t>
            </a:r>
            <a:r>
              <a:rPr lang="en" sz="1100">
                <a:solidFill>
                  <a:schemeClr val="dk1"/>
                </a:solidFill>
                <a:highlight>
                  <a:srgbClr val="FAFAFA"/>
                </a:highlight>
                <a:latin typeface="Times New Roman"/>
                <a:ea typeface="Times New Roman"/>
                <a:cs typeface="Times New Roman"/>
                <a:sym typeface="Times New Roman"/>
              </a:rPr>
              <a:t>minor tail protein, D-ala-D-ala carboxypeptidase. Many similar genes on phagesdb, most with minor tail protein function, some with specifically  D-ala-D-ala carboxypeptidas</a:t>
            </a:r>
            <a:r>
              <a:rPr lang="en" sz="1200">
                <a:solidFill>
                  <a:schemeClr val="dk1"/>
                </a:solidFill>
                <a:latin typeface="Times New Roman"/>
                <a:ea typeface="Times New Roman"/>
                <a:cs typeface="Times New Roman"/>
                <a:sym typeface="Times New Roman"/>
              </a:rPr>
              <a: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minor tail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p1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Causa_37</a:t>
            </a:r>
            <a:endParaRPr/>
          </a:p>
        </p:txBody>
      </p:sp>
      <p:graphicFrame>
        <p:nvGraphicFramePr>
          <p:cNvPr id="999" name="Google Shape;999;p176"/>
          <p:cNvGraphicFramePr/>
          <p:nvPr/>
        </p:nvGraphicFramePr>
        <p:xfrm>
          <a:off x="2888700" y="4195775"/>
          <a:ext cx="3000000" cy="3000000"/>
        </p:xfrm>
        <a:graphic>
          <a:graphicData uri="http://schemas.openxmlformats.org/drawingml/2006/table">
            <a:tbl>
              <a:tblPr>
                <a:noFill/>
                <a:tableStyleId>{3C0A0301-2ED3-4F20-BBFC-280630635A42}</a:tableStyleId>
              </a:tblPr>
              <a:tblGrid>
                <a:gridCol w="698400">
                  <a:extLst>
                    <a:ext uri="{9D8B030D-6E8A-4147-A177-3AD203B41FA5}">
                      <a16:colId xmlns:a16="http://schemas.microsoft.com/office/drawing/2014/main" val="20000"/>
                    </a:ext>
                  </a:extLst>
                </a:gridCol>
                <a:gridCol w="4164100">
                  <a:extLst>
                    <a:ext uri="{9D8B030D-6E8A-4147-A177-3AD203B41FA5}">
                      <a16:colId xmlns:a16="http://schemas.microsoft.com/office/drawing/2014/main" val="20001"/>
                    </a:ext>
                  </a:extLst>
                </a:gridCol>
                <a:gridCol w="447275">
                  <a:extLst>
                    <a:ext uri="{9D8B030D-6E8A-4147-A177-3AD203B41FA5}">
                      <a16:colId xmlns:a16="http://schemas.microsoft.com/office/drawing/2014/main" val="20002"/>
                    </a:ext>
                  </a:extLst>
                </a:gridCol>
                <a:gridCol w="633825">
                  <a:extLst>
                    <a:ext uri="{9D8B030D-6E8A-4147-A177-3AD203B41FA5}">
                      <a16:colId xmlns:a16="http://schemas.microsoft.com/office/drawing/2014/main" val="20003"/>
                    </a:ext>
                  </a:extLst>
                </a:gridCol>
              </a:tblGrid>
              <a:tr h="669925">
                <a:tc>
                  <a:txBody>
                    <a:bodyPr/>
                    <a:lstStyle/>
                    <a:p>
                      <a:pPr marL="0" lvl="0" indent="0" algn="l" rtl="0">
                        <a:lnSpc>
                          <a:spcPct val="115000"/>
                        </a:lnSpc>
                        <a:spcBef>
                          <a:spcPts val="0"/>
                        </a:spcBef>
                        <a:spcAft>
                          <a:spcPts val="0"/>
                        </a:spcAft>
                        <a:buNone/>
                      </a:pP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9D93_Sa</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Minor tail protein; Bacteriophage, tail tip, VIRAL PROTEIN;{Mycobacterium phage Bxb1}</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100</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4.8e-40</a:t>
                      </a:r>
                      <a:endParaRPr sz="950">
                        <a:solidFill>
                          <a:srgbClr val="212529"/>
                        </a:solidFill>
                        <a:latin typeface="Verdana"/>
                        <a:ea typeface="Verdana"/>
                        <a:cs typeface="Verdana"/>
                        <a:sym typeface="Verdana"/>
                      </a:endParaRPr>
                    </a:p>
                    <a:p>
                      <a:pPr marL="0" lvl="0" indent="0" algn="l" rtl="0">
                        <a:lnSpc>
                          <a:spcPct val="115000"/>
                        </a:lnSpc>
                        <a:spcBef>
                          <a:spcPts val="0"/>
                        </a:spcBef>
                        <a:spcAft>
                          <a:spcPts val="0"/>
                        </a:spcAft>
                        <a:buNone/>
                      </a:pP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000" name="Google Shape;1000;p176"/>
          <p:cNvSpPr txBox="1"/>
          <p:nvPr/>
        </p:nvSpPr>
        <p:spPr>
          <a:xfrm>
            <a:off x="311700" y="1436200"/>
            <a:ext cx="91440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Call and Functional Annotation Checklist and Notes – MW</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assignment-  Causa_37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Original Glimmer call at base pair 33759</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Call Annotation -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Coding Potential: All coding potential has been covered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 codon: ATG</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Majority of hits are 1:1 and all top hits are 1:1</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highlight>
                  <a:srgbClr val="FFFFFF"/>
                </a:highlight>
                <a:latin typeface="Times New Roman"/>
                <a:ea typeface="Times New Roman"/>
                <a:cs typeface="Times New Roman"/>
                <a:sym typeface="Times New Roman"/>
              </a:rPr>
              <a:t>StAugustine_19, function unknown, 130 </a:t>
            </a:r>
            <a:r>
              <a:rPr lang="en" sz="1000">
                <a:highlight>
                  <a:srgbClr val="FFFFFF"/>
                </a:highlight>
                <a:uFill>
                  <a:noFill/>
                </a:uFill>
                <a:latin typeface="Times New Roman"/>
                <a:ea typeface="Times New Roman"/>
                <a:cs typeface="Times New Roman"/>
                <a:sym typeface="Times New Roman"/>
                <a:hlinkClick r:id="rId4"/>
              </a:rPr>
              <a:t> </a:t>
            </a:r>
            <a:r>
              <a:rPr lang="en" sz="1000" u="sng">
                <a:solidFill>
                  <a:srgbClr val="1155CC"/>
                </a:solidFill>
                <a:highlight>
                  <a:srgbClr val="FFFFFF"/>
                </a:highlight>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255</a:t>
            </a:r>
            <a:r>
              <a:rPr lang="en" sz="1000">
                <a:highlight>
                  <a:srgbClr val="FFFFFF"/>
                </a:highlight>
                <a:latin typeface="Times New Roman"/>
                <a:ea typeface="Times New Roman"/>
                <a:cs typeface="Times New Roman"/>
                <a:sym typeface="Times New Roman"/>
              </a:rPr>
              <a:t> 3e-68</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Gap/Overlap: Overlap of 4 base pairs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RBS: No other suggested start sites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Starterator: Same suggested start site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Is this a gene: Yes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Suggested start site (first base coordinate): 33759</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Functional Annotation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All top hit suggest minor tail protein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HHpred:</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Synteny: No other function is supported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TMD: Straight line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Predicted gene function: </a:t>
            </a:r>
            <a:r>
              <a:rPr lang="en" sz="550"/>
              <a:t>minor tail protein</a:t>
            </a:r>
            <a:endParaRPr sz="1000">
              <a:latin typeface="Times New Roman"/>
              <a:ea typeface="Times New Roman"/>
              <a:cs typeface="Times New Roman"/>
              <a:sym typeface="Times New Roman"/>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sp>
        <p:nvSpPr>
          <p:cNvPr id="1011" name="Google Shape;1011;p17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Causa_38</a:t>
            </a:r>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7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Causa_38</a:t>
            </a:r>
            <a:endParaRPr/>
          </a:p>
        </p:txBody>
      </p:sp>
      <p:sp>
        <p:nvSpPr>
          <p:cNvPr id="1017" name="Google Shape;1017;p17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Causa_38 (35766-36791) Glimmer and GeneMark called same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seems to cover all strong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14 hits on DNAMaster, no 1:1 but top several hits are 118:455 (e-value 5.5E-18)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5 bp overlap with gene 37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supports auto-annotated start site, highest z-value and final score closest to 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 green on Causa track, but StAugustine called start similar to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35766 (no change)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 is with minor tail protein (e-value 7E-22)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hits about 10%, top hit is with protein of unknown function (5.37%)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gene 36 on StAugustine, which has no function listed. No other similar genes listed on phagesdb.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 </a:t>
            </a:r>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p1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Causa_38</a:t>
            </a:r>
            <a:endParaRPr/>
          </a:p>
        </p:txBody>
      </p:sp>
      <p:graphicFrame>
        <p:nvGraphicFramePr>
          <p:cNvPr id="1023" name="Google Shape;1023;p180"/>
          <p:cNvGraphicFramePr/>
          <p:nvPr/>
        </p:nvGraphicFramePr>
        <p:xfrm>
          <a:off x="2888700" y="4232175"/>
          <a:ext cx="3000000" cy="3000000"/>
        </p:xfrm>
        <a:graphic>
          <a:graphicData uri="http://schemas.openxmlformats.org/drawingml/2006/table">
            <a:tbl>
              <a:tblPr>
                <a:noFill/>
                <a:tableStyleId>{3C0A0301-2ED3-4F20-BBFC-280630635A42}</a:tableStyleId>
              </a:tblPr>
              <a:tblGrid>
                <a:gridCol w="1185800">
                  <a:extLst>
                    <a:ext uri="{9D8B030D-6E8A-4147-A177-3AD203B41FA5}">
                      <a16:colId xmlns:a16="http://schemas.microsoft.com/office/drawing/2014/main" val="20000"/>
                    </a:ext>
                  </a:extLst>
                </a:gridCol>
                <a:gridCol w="4091825">
                  <a:extLst>
                    <a:ext uri="{9D8B030D-6E8A-4147-A177-3AD203B41FA5}">
                      <a16:colId xmlns:a16="http://schemas.microsoft.com/office/drawing/2014/main" val="20001"/>
                    </a:ext>
                  </a:extLst>
                </a:gridCol>
                <a:gridCol w="665975">
                  <a:extLst>
                    <a:ext uri="{9D8B030D-6E8A-4147-A177-3AD203B41FA5}">
                      <a16:colId xmlns:a16="http://schemas.microsoft.com/office/drawing/2014/main" val="20002"/>
                    </a:ext>
                  </a:extLst>
                </a:gridCol>
              </a:tblGrid>
              <a:tr h="669925">
                <a:tc>
                  <a:txBody>
                    <a:bodyPr/>
                    <a:lstStyle/>
                    <a:p>
                      <a:pPr marL="0" lvl="0" indent="0" algn="l" rtl="0">
                        <a:lnSpc>
                          <a:spcPct val="115000"/>
                        </a:lnSpc>
                        <a:spcBef>
                          <a:spcPts val="0"/>
                        </a:spcBef>
                        <a:spcAft>
                          <a:spcPts val="0"/>
                        </a:spcAft>
                        <a:buNone/>
                      </a:pP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PF12244.13</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 DUF3606 ; Protein of unknown function (DUF3606)</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5.37</a:t>
                      </a:r>
                      <a:endParaRPr sz="950">
                        <a:solidFill>
                          <a:srgbClr val="212529"/>
                        </a:solidFill>
                        <a:latin typeface="Verdana"/>
                        <a:ea typeface="Verdana"/>
                        <a:cs typeface="Verdana"/>
                        <a:sym typeface="Verdana"/>
                      </a:endParaRPr>
                    </a:p>
                    <a:p>
                      <a:pPr marL="0" lvl="0" indent="0" algn="l" rtl="0">
                        <a:lnSpc>
                          <a:spcPct val="115000"/>
                        </a:lnSpc>
                        <a:spcBef>
                          <a:spcPts val="0"/>
                        </a:spcBef>
                        <a:spcAft>
                          <a:spcPts val="0"/>
                        </a:spcAft>
                        <a:buNone/>
                      </a:pP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024" name="Google Shape;1024;p180"/>
          <p:cNvSpPr txBox="1"/>
          <p:nvPr/>
        </p:nvSpPr>
        <p:spPr>
          <a:xfrm>
            <a:off x="152400" y="1473300"/>
            <a:ext cx="88392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Call and Functional Annotation Checklist and Notes – MW</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assignment- Causa_38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Original Glimmer call at base pair 35766</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Call Annotation -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Coding Potential: gene 38 covers all coding potential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 codon: GTG</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None of the DNA Master hits are 1:1 but some of the lower hits are near 1:1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All top e values are 0.0</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Gap/Overlap: Gap of 5 base pair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RBS: The ribosome binding site does not suggest any other start site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Starterator: The Starterator suggest the same call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Is this a gene: Yes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Suggested start site (first base coordinate): 35766</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Functional Annotation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No evidence to support a function</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HHpred:</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Synteny: No evidence to support a function</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TMD: Starts low but evens out and plateaus</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Predicted gene function: NKF</a:t>
            </a:r>
            <a:endParaRPr sz="1000">
              <a:latin typeface="Times New Roman"/>
              <a:ea typeface="Times New Roman"/>
              <a:cs typeface="Times New Roman"/>
              <a:sym typeface="Times New Roman"/>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18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Causa_38.5 (gap)</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Causa_3</a:t>
            </a:r>
            <a:endParaRPr/>
          </a:p>
        </p:txBody>
      </p:sp>
      <p:sp>
        <p:nvSpPr>
          <p:cNvPr id="144" name="Google Shape;144;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Causa_3 (1052-1630)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glimmer called it at 1052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 (except at the very end)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aligned 4:6, E value of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3 bp gap between 3 and 4, around 40 bp gap between 2 and 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Highest score by far is at the current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other AI called it here, but generally not a common start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1052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–DnaQ-like DNA polymerase III subunit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DNA polymerase III subunit scores favorably, there is a 3'-5' exoribonuclease domain-containing protein that scores a bit better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3'-5' exoribonuclease is the top hit, but DNA polymerase III subunit in in the top 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DNA polymerase III subunit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3'-5' exoribonuclease domain-containing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It’s not aligned, but other than that it looks good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18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Causa_38.5 (gap)</a:t>
            </a:r>
            <a:endParaRPr/>
          </a:p>
        </p:txBody>
      </p:sp>
      <p:sp>
        <p:nvSpPr>
          <p:cNvPr id="1041" name="Google Shape;1041;p18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and Functional Annotation Checklist and Notes – MKay</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assignment:  Causa_gap38.5 (36791-36847)</a:t>
            </a:r>
            <a:endParaRPr sz="1300">
              <a:solidFill>
                <a:srgbClr val="FF0000"/>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Annotation -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Coding Potential: strong, covered- no separation between gap and gene 39- all one thing</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 codon: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Gap/Overlap: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RBS: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Starterator:</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Is this a gene: no-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Suggested start site (first base coordinate): not a gene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Functional Annotation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HHpred: Prob: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Synteny: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Phagesdb: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TMD: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Predicted gene function:</a:t>
            </a:r>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18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Causa_38.5 (gap)</a:t>
            </a:r>
            <a:endParaRPr/>
          </a:p>
        </p:txBody>
      </p:sp>
      <p:sp>
        <p:nvSpPr>
          <p:cNvPr id="1047" name="Google Shape;1047;p18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Causa Gap_38.5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No strong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no</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1058" name="Google Shape;1058;p18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Causa_39</a:t>
            </a:r>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18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Causa_39</a:t>
            </a:r>
            <a:endParaRPr/>
          </a:p>
        </p:txBody>
      </p:sp>
      <p:sp>
        <p:nvSpPr>
          <p:cNvPr id="1064" name="Google Shape;1064;p18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Causa_39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Glimmer called it at 36847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Aligned 1:1! E value: 7 x 10^-34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60 bp gap between 38 and 39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original start site was the highest scoring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Called 100.0% of time when present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36847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are all hypothetical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Mostly family of unknown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listed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Google Shape;1069;p18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Causa_39</a:t>
            </a:r>
            <a:endParaRPr/>
          </a:p>
        </p:txBody>
      </p:sp>
      <p:sp>
        <p:nvSpPr>
          <p:cNvPr id="1070" name="Google Shape;1070;p18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Causa39(36847-37173) DNA Master -DH</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a:t>
            </a:r>
            <a:endParaRPr sz="1200">
              <a:solidFill>
                <a:schemeClr val="dk1"/>
              </a:solidFill>
              <a:latin typeface="Times New Roman"/>
              <a:ea typeface="Times New Roman"/>
              <a:cs typeface="Times New Roman"/>
              <a:sym typeface="Times New Roman"/>
            </a:endParaRPr>
          </a:p>
          <a:p>
            <a:pPr marL="457200" lvl="0" indent="-299085" algn="l" rtl="0">
              <a:spcBef>
                <a:spcPts val="120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Coding Potential: All coding potential cover</a:t>
            </a:r>
            <a:endParaRPr sz="1200">
              <a:solidFill>
                <a:schemeClr val="dk1"/>
              </a:solidFill>
              <a:latin typeface="Times New Roman"/>
              <a:ea typeface="Times New Roman"/>
              <a:cs typeface="Times New Roman"/>
              <a:sym typeface="Times New Roman"/>
            </a:endParaRPr>
          </a:p>
          <a:p>
            <a:pPr marL="457200" lvl="0" indent="-29908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 codon:ATG</a:t>
            </a:r>
            <a:endParaRPr sz="1200">
              <a:solidFill>
                <a:schemeClr val="dk1"/>
              </a:solidFill>
              <a:latin typeface="Times New Roman"/>
              <a:ea typeface="Times New Roman"/>
              <a:cs typeface="Times New Roman"/>
              <a:sym typeface="Times New Roman"/>
            </a:endParaRPr>
          </a:p>
          <a:p>
            <a:pPr marL="457200" lvl="0" indent="-29908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BLASTp: DNAmaster BLAST suggests an E-value of 7e-34 with a score of</a:t>
            </a:r>
            <a:r>
              <a:rPr lang="en" sz="1200">
                <a:solidFill>
                  <a:schemeClr val="dk1"/>
                </a:solidFill>
                <a:highlight>
                  <a:srgbClr val="FFFFFF"/>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 </a:t>
            </a:r>
            <a:r>
              <a:rPr lang="en" sz="1200">
                <a:solidFill>
                  <a:schemeClr val="dk1"/>
                </a:solidFill>
                <a:latin typeface="Times New Roman"/>
                <a:ea typeface="Times New Roman"/>
                <a:cs typeface="Times New Roman"/>
                <a:sym typeface="Times New Roman"/>
              </a:rPr>
              <a:t>124 bits​ and Phagesdb 8e-57 with a score of 217 bits.</a:t>
            </a:r>
            <a:endParaRPr sz="1200">
              <a:solidFill>
                <a:schemeClr val="dk1"/>
              </a:solidFill>
              <a:latin typeface="Times New Roman"/>
              <a:ea typeface="Times New Roman"/>
              <a:cs typeface="Times New Roman"/>
              <a:sym typeface="Times New Roman"/>
            </a:endParaRPr>
          </a:p>
          <a:p>
            <a:pPr marL="457200" lvl="0" indent="-29908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Gap/Overlap: There is a really big gap between 39 and 38 (2 gaps according to dnamaster)</a:t>
            </a:r>
            <a:endParaRPr sz="1200">
              <a:solidFill>
                <a:schemeClr val="dk1"/>
              </a:solidFill>
              <a:latin typeface="Times New Roman"/>
              <a:ea typeface="Times New Roman"/>
              <a:cs typeface="Times New Roman"/>
              <a:sym typeface="Times New Roman"/>
            </a:endParaRPr>
          </a:p>
          <a:p>
            <a:pPr marL="457200" lvl="0" indent="-29908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RBS: The start site does have the greatest Z-score and has the closest  final score to zero </a:t>
            </a:r>
            <a:endParaRPr sz="1200">
              <a:solidFill>
                <a:schemeClr val="dk1"/>
              </a:solidFill>
              <a:latin typeface="Times New Roman"/>
              <a:ea typeface="Times New Roman"/>
              <a:cs typeface="Times New Roman"/>
              <a:sym typeface="Times New Roman"/>
            </a:endParaRPr>
          </a:p>
          <a:p>
            <a:pPr marL="457200" lvl="0" indent="-29908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Starterator: Complete auto annotation</a:t>
            </a:r>
            <a:endParaRPr sz="1200">
              <a:solidFill>
                <a:schemeClr val="dk1"/>
              </a:solidFill>
              <a:latin typeface="Times New Roman"/>
              <a:ea typeface="Times New Roman"/>
              <a:cs typeface="Times New Roman"/>
              <a:sym typeface="Times New Roman"/>
            </a:endParaRPr>
          </a:p>
          <a:p>
            <a:pPr marL="457200" lvl="0" indent="-29908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457200" lvl="0" indent="-29908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Suggested start site (first base coordinate):  36847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gp33 [Mycobacterium phage Troll4], gp34 [Mycobacterium phage PLot],hypothetical protein SEA_HELPFUL_34 [Mycobacterium phage Helpful]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HHpred:[PF20225.3]	; DUF6584 ; Family of unknown function (DUF6584) (</a:t>
            </a:r>
            <a:r>
              <a:rPr lang="en" sz="950">
                <a:solidFill>
                  <a:srgbClr val="212529"/>
                </a:solidFill>
                <a:latin typeface="Verdana"/>
                <a:ea typeface="Verdana"/>
                <a:cs typeface="Verdana"/>
                <a:sym typeface="Verdana"/>
              </a:rPr>
              <a:t>85.69 significant)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synteny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 or hypothetical protein</a:t>
            </a:r>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1081" name="Google Shape;1081;p19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Causa_40</a:t>
            </a:r>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1086" name="Google Shape;1086;p19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Causa_40</a:t>
            </a:r>
            <a:endParaRPr/>
          </a:p>
        </p:txBody>
      </p:sp>
      <p:sp>
        <p:nvSpPr>
          <p:cNvPr id="1087" name="Google Shape;1087;p19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and Functional Annotation Checklist and Notes – MKay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assignment:  Causa_40 (37185-37623) glimmer call: 37185 GeneMark call: same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Annotation -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Coding Potential: (almost) fully covered</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 codon: atg</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1:1 hits? (E: 2e-74; 5e-74; 6e-59, etc)</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Gap/Overlap: 12bp gap</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RBS: best score (Z: 2.729 ; fin: -3.384)</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Starterator: supports anno call</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Is this a gene: yes</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Suggested start site (first base coordinate): 37185 (no change)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Functional Annotation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nsh</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HHpred: nsh</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Synteny:  none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TMD: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Predicted gene function: NKF</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37185 → NKF</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Notes: </a:t>
            </a:r>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Google Shape;1092;p19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Causa_40</a:t>
            </a:r>
            <a:endParaRPr/>
          </a:p>
        </p:txBody>
      </p:sp>
      <p:sp>
        <p:nvSpPr>
          <p:cNvPr id="1093" name="Google Shape;1093;p19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Causa_40 (37185-37613) Genemark and Glimmer called same start site at 37185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Most coding potential is covered, very small amount left off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100% identity with virion structural protein, 1:1 alignment, very low e-value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100 bp gap, but largest possible ORF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Good RBS score for current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original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37185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100% identity with virion structural protein, high identity with hypothetical proteins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Close to high probability with virion associated phage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gene in StAugustine was called as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a:t>
            </a:r>
            <a:r>
              <a:rPr lang="en" sz="1000">
                <a:solidFill>
                  <a:schemeClr val="dk1"/>
                </a:solidFill>
                <a:highlight>
                  <a:srgbClr val="FFFFFF"/>
                </a:highlight>
              </a:rPr>
              <a:t>minor tail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100000"/>
              <a:buFont typeface="Arial"/>
              <a:buNone/>
            </a:pPr>
            <a:r>
              <a:rPr lang="en" sz="1100">
                <a:solidFill>
                  <a:schemeClr val="dk1"/>
                </a:solidFill>
              </a:rPr>
              <a:t>Checked alpha fold structure between GP4_fiber1 and Causa_40 which showed very similar structures in alpha helix and beta sheet structures. Evidenced by “</a:t>
            </a:r>
            <a:r>
              <a:rPr lang="en" sz="1100">
                <a:solidFill>
                  <a:srgbClr val="333333"/>
                </a:solidFill>
              </a:rPr>
              <a:t>Asymmetric Structure of Podophage GP4 Reveals a Novel Architecture of Three Types of Tail Fibers (2023).”</a:t>
            </a:r>
            <a:endParaRPr sz="1100">
              <a:solidFill>
                <a:srgbClr val="333333"/>
              </a:solidFill>
            </a:endParaRPr>
          </a:p>
          <a:p>
            <a:pPr marL="0" lvl="0" indent="0" algn="l" rtl="0">
              <a:spcBef>
                <a:spcPts val="0"/>
              </a:spcBef>
              <a:spcAft>
                <a:spcPts val="0"/>
              </a:spcAft>
              <a:buClr>
                <a:schemeClr val="dk1"/>
              </a:buClr>
              <a:buSzPct val="100000"/>
              <a:buFont typeface="Arial"/>
              <a:buNone/>
            </a:pPr>
            <a:endParaRPr sz="1100">
              <a:solidFill>
                <a:schemeClr val="dk1"/>
              </a:solidFill>
            </a:endParaRPr>
          </a:p>
          <a:p>
            <a:pPr marL="0" lvl="0" indent="0" algn="l" rtl="0">
              <a:spcBef>
                <a:spcPts val="0"/>
              </a:spcBef>
              <a:spcAft>
                <a:spcPts val="1200"/>
              </a:spcAft>
              <a:buNone/>
            </a:pPr>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1104" name="Google Shape;1104;p19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Causa_41</a:t>
            </a:r>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09" name="Google Shape;1109;p19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Causa_41</a:t>
            </a:r>
            <a:endParaRPr/>
          </a:p>
        </p:txBody>
      </p:sp>
      <p:sp>
        <p:nvSpPr>
          <p:cNvPr id="1110" name="Google Shape;1110;p19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Causa41(37614-37850 ) DNA Master-DH</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a:t>
            </a:r>
            <a:endParaRPr sz="1200">
              <a:solidFill>
                <a:schemeClr val="dk1"/>
              </a:solidFill>
              <a:latin typeface="Times New Roman"/>
              <a:ea typeface="Times New Roman"/>
              <a:cs typeface="Times New Roman"/>
              <a:sym typeface="Times New Roman"/>
            </a:endParaRPr>
          </a:p>
          <a:p>
            <a:pPr marL="457200" lvl="0" indent="-293370" algn="l" rtl="0">
              <a:spcBef>
                <a:spcPts val="120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Coding Potential: All coding potential cover</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BLASTp: First 2 top hits shown to be 1:1 alignment with really low e values</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Gap/Overlap: 4bp overlap</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RBS: The start site does have the greatest Z-score and has the closest final score to zero </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Starterator: Supports the early start site</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Is this a gene? Yes </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Suggested start site (first base coordinate):  37614</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significant similarity found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HHpred:[PF07957.16]	; DUF3294 ; Protein of unknown function (DUF3294) (</a:t>
            </a:r>
            <a:r>
              <a:rPr lang="en" sz="950">
                <a:solidFill>
                  <a:srgbClr val="212529"/>
                </a:solidFill>
                <a:latin typeface="Verdana"/>
                <a:ea typeface="Verdana"/>
                <a:cs typeface="Verdana"/>
                <a:sym typeface="Verdana"/>
              </a:rPr>
              <a:t>84.27%, significant)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synteny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Causa_4</a:t>
            </a:r>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114"/>
        <p:cNvGrpSpPr/>
        <p:nvPr/>
      </p:nvGrpSpPr>
      <p:grpSpPr>
        <a:xfrm>
          <a:off x="0" y="0"/>
          <a:ext cx="0" cy="0"/>
          <a:chOff x="0" y="0"/>
          <a:chExt cx="0" cy="0"/>
        </a:xfrm>
      </p:grpSpPr>
      <p:sp>
        <p:nvSpPr>
          <p:cNvPr id="1115" name="Google Shape;1115;p19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Causa_41</a:t>
            </a:r>
            <a:endParaRPr/>
          </a:p>
        </p:txBody>
      </p:sp>
      <p:sp>
        <p:nvSpPr>
          <p:cNvPr id="1116" name="Google Shape;1116;p19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Cuasa_41 (37614 - 37850) Glimmer and GeneMark called start site 37614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Covers all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Alignment is 1:1 with an E-value higher than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4-bp overlap to gene 42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37614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Multiple top hits function unknown [StAugustine_39]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Probability 84.27%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PF07957.16</a:t>
            </a:r>
            <a:r>
              <a:rPr lang="en" sz="1200">
                <a:solidFill>
                  <a:schemeClr val="dk1"/>
                </a:solidFill>
                <a:latin typeface="Times New Roman"/>
                <a:ea typeface="Times New Roman"/>
                <a:cs typeface="Times New Roman"/>
                <a:sym typeface="Times New Roman"/>
              </a:rPr>
              <a:t> ; DUF3294 ; Protein of unknown function (DUF3294)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N/A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Unknown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There is no reason to change the potion of this gene by any means.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There is not enough information to classify this gene as anything other than unknown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27" name="Google Shape;1127;p19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Causa_42</a:t>
            </a:r>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19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Causa_42</a:t>
            </a:r>
            <a:endParaRPr/>
          </a:p>
        </p:txBody>
      </p:sp>
      <p:sp>
        <p:nvSpPr>
          <p:cNvPr id="1133" name="Google Shape;1133;p19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Gene Call and Functional Annotation Checklist and Notes – MK</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 </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Gene assignment:</a:t>
            </a:r>
            <a:r>
              <a:rPr lang="en" sz="1130" b="1">
                <a:solidFill>
                  <a:schemeClr val="dk1"/>
                </a:solidFill>
                <a:latin typeface="Times New Roman"/>
                <a:ea typeface="Times New Roman"/>
                <a:cs typeface="Times New Roman"/>
                <a:sym typeface="Times New Roman"/>
              </a:rPr>
              <a:t>Causa_42 (37847-38473) Glimmer called similar starts- Glimmer at 37847</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Gene Call Annotation -</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Coding Potential:</a:t>
            </a:r>
            <a:r>
              <a:rPr lang="en" sz="1130" b="1">
                <a:solidFill>
                  <a:schemeClr val="dk1"/>
                </a:solidFill>
                <a:latin typeface="Times New Roman"/>
                <a:ea typeface="Times New Roman"/>
                <a:cs typeface="Times New Roman"/>
                <a:sym typeface="Times New Roman"/>
              </a:rPr>
              <a:t> covers all of the strong coding potential </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Start codon: </a:t>
            </a:r>
            <a:r>
              <a:rPr lang="en" sz="1130" b="1">
                <a:solidFill>
                  <a:schemeClr val="dk1"/>
                </a:solidFill>
                <a:latin typeface="Times New Roman"/>
                <a:ea typeface="Times New Roman"/>
                <a:cs typeface="Times New Roman"/>
                <a:sym typeface="Times New Roman"/>
              </a:rPr>
              <a:t>GTG</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BLASTp:</a:t>
            </a:r>
            <a:r>
              <a:rPr lang="en" sz="1130" b="1">
                <a:solidFill>
                  <a:schemeClr val="dk1"/>
                </a:solidFill>
                <a:latin typeface="Times New Roman"/>
                <a:ea typeface="Times New Roman"/>
                <a:cs typeface="Times New Roman"/>
                <a:sym typeface="Times New Roman"/>
              </a:rPr>
              <a:t> contains a total of 25 hits, with 7 containing 1:1 alignments. All hits contain an E value of 0.0E0.</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Gap/Overlap: </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RBS: </a:t>
            </a:r>
            <a:r>
              <a:rPr lang="en" sz="1130" b="1">
                <a:solidFill>
                  <a:schemeClr val="dk1"/>
                </a:solidFill>
                <a:latin typeface="Times New Roman"/>
                <a:ea typeface="Times New Roman"/>
                <a:cs typeface="Times New Roman"/>
                <a:sym typeface="Times New Roman"/>
              </a:rPr>
              <a:t>BRS score strongly supports annotation site. Z value: 2.835; Final score: -2.916 (best score out of all of the start sites)</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Starterator: </a:t>
            </a:r>
            <a:r>
              <a:rPr lang="en" sz="1130" b="1">
                <a:solidFill>
                  <a:schemeClr val="dk1"/>
                </a:solidFill>
                <a:latin typeface="Times New Roman"/>
                <a:ea typeface="Times New Roman"/>
                <a:cs typeface="Times New Roman"/>
                <a:sym typeface="Times New Roman"/>
              </a:rPr>
              <a:t>does not support auto annotation site. Green line and the other starting site are not aligned with the other tracks </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Is this a gene: </a:t>
            </a:r>
            <a:r>
              <a:rPr lang="en" sz="1130" b="1">
                <a:solidFill>
                  <a:schemeClr val="dk1"/>
                </a:solidFill>
                <a:latin typeface="Times New Roman"/>
                <a:ea typeface="Times New Roman"/>
                <a:cs typeface="Times New Roman"/>
                <a:sym typeface="Times New Roman"/>
              </a:rPr>
              <a:t>yes</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Suggested start site (first base coordinate): </a:t>
            </a:r>
            <a:r>
              <a:rPr lang="en" sz="1130" b="1">
                <a:solidFill>
                  <a:schemeClr val="dk1"/>
                </a:solidFill>
                <a:latin typeface="Times New Roman"/>
                <a:ea typeface="Times New Roman"/>
                <a:cs typeface="Times New Roman"/>
                <a:sym typeface="Times New Roman"/>
              </a:rPr>
              <a:t> no change (37847)</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Functional Annotation –</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BLASTp:  </a:t>
            </a:r>
            <a:r>
              <a:rPr lang="en" sz="1130" b="1">
                <a:solidFill>
                  <a:schemeClr val="dk1"/>
                </a:solidFill>
                <a:latin typeface="Times New Roman"/>
                <a:ea typeface="Times New Roman"/>
                <a:cs typeface="Times New Roman"/>
                <a:sym typeface="Times New Roman"/>
              </a:rPr>
              <a:t>top hits all call hypothetical protein</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HHpred:</a:t>
            </a:r>
            <a:r>
              <a:rPr lang="en" sz="936" b="1">
                <a:solidFill>
                  <a:srgbClr val="212529"/>
                </a:solidFill>
                <a:latin typeface="Verdana"/>
                <a:ea typeface="Verdana"/>
                <a:cs typeface="Verdana"/>
                <a:sym typeface="Verdana"/>
              </a:rPr>
              <a:t>; DUF6807 ; Family of unknown function (DUF6807) (probability-50.54) </a:t>
            </a:r>
            <a:r>
              <a:rPr lang="en" sz="936"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Synteny:  </a:t>
            </a:r>
            <a:r>
              <a:rPr lang="en" sz="1130" b="1">
                <a:solidFill>
                  <a:schemeClr val="dk1"/>
                </a:solidFill>
                <a:latin typeface="Times New Roman"/>
                <a:ea typeface="Times New Roman"/>
                <a:cs typeface="Times New Roman"/>
                <a:sym typeface="Times New Roman"/>
              </a:rPr>
              <a:t>not adjacent to any known function genes in St. Augustine</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TMD: </a:t>
            </a:r>
            <a:r>
              <a:rPr lang="en" sz="1130" b="1">
                <a:solidFill>
                  <a:schemeClr val="dk1"/>
                </a:solidFill>
                <a:latin typeface="Times New Roman"/>
                <a:ea typeface="Times New Roman"/>
                <a:cs typeface="Times New Roman"/>
                <a:sym typeface="Times New Roman"/>
              </a:rPr>
              <a:t>contains no transmembrane domains</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Predicted gene function: </a:t>
            </a:r>
            <a:r>
              <a:rPr lang="en" sz="1130" b="1">
                <a:solidFill>
                  <a:schemeClr val="dk1"/>
                </a:solidFill>
                <a:latin typeface="Times New Roman"/>
                <a:ea typeface="Times New Roman"/>
                <a:cs typeface="Times New Roman"/>
                <a:sym typeface="Times New Roman"/>
              </a:rPr>
              <a:t>NKF</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 </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SzPts val="852"/>
              <a:buNone/>
            </a:pPr>
            <a:r>
              <a:rPr lang="en" sz="1130">
                <a:solidFill>
                  <a:schemeClr val="dk1"/>
                </a:solidFill>
                <a:latin typeface="Times New Roman"/>
                <a:ea typeface="Times New Roman"/>
                <a:cs typeface="Times New Roman"/>
                <a:sym typeface="Times New Roman"/>
              </a:rPr>
              <a:t>Notes: </a:t>
            </a:r>
            <a:endParaRPr sz="1595"/>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38" name="Google Shape;1138;p2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Causa_42</a:t>
            </a:r>
            <a:endParaRPr/>
          </a:p>
        </p:txBody>
      </p:sp>
      <p:sp>
        <p:nvSpPr>
          <p:cNvPr id="1139" name="Google Shape;1139;p20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Cuasa_ 42 (37847-38473) Glimmer and GeneMark called start site 37847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Covers all strong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Some top hits have an alignment of 1:1 and others are varying ranges and E-values of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4-bp overlap to gene 43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37847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Multiple top hits hypothetical protein I5G57_gp035 [Mycobacterium phage Thonko]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Probability 50.54%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PF14100.11</a:t>
            </a:r>
            <a:r>
              <a:rPr lang="en" sz="1200">
                <a:solidFill>
                  <a:schemeClr val="dk1"/>
                </a:solidFill>
                <a:latin typeface="Times New Roman"/>
                <a:ea typeface="Times New Roman"/>
                <a:cs typeface="Times New Roman"/>
                <a:sym typeface="Times New Roman"/>
              </a:rPr>
              <a:t> ; DUF6807 ; Family of unknown function (DUF6807)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N/A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There is no data that shows that the gene should be shortened or extended.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Even though the BLASTp data shows that the probability is low there is still other supporting data that shows this is a hypothetical protein.</a:t>
            </a:r>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1150" name="Google Shape;1150;p20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Causa_43</a:t>
            </a:r>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p20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Causa_43</a:t>
            </a:r>
            <a:endParaRPr/>
          </a:p>
        </p:txBody>
      </p:sp>
      <p:sp>
        <p:nvSpPr>
          <p:cNvPr id="1156" name="Google Shape;1156;p20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Causa_43 (38470, 39078)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small amount of coding potential uncovered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 few 1:1 and 2:4 alignments on DNA master; no significant alignments on NCBI BLAST, but extended gene does appear to have higher e 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supports auto-annotated start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site, matches auto-annotated start site in corresponding St. Augustine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38470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all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does not predict gene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Predicted gene function: NKF</a:t>
            </a:r>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Google Shape;1161;p20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Causa_43</a:t>
            </a:r>
            <a:endParaRPr/>
          </a:p>
        </p:txBody>
      </p:sp>
      <p:sp>
        <p:nvSpPr>
          <p:cNvPr id="1162" name="Google Shape;1162;p20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Causa_43 (38470, 39078)</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38470 has strength 10.64</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Covers all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ATG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1:1 alignment with low e-value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Overlap with 4 bp</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RBS score supports start codon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does not support the data</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No change, 38470</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St Augustine has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hypothetical protein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EFEFE"/>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PF14100.11</a:t>
            </a:r>
            <a:r>
              <a:rPr lang="en" sz="1200" b="1">
                <a:solidFill>
                  <a:schemeClr val="dk1"/>
                </a:solidFill>
                <a:highlight>
                  <a:srgbClr val="FEFEFE"/>
                </a:highlight>
                <a:latin typeface="Times New Roman"/>
                <a:ea typeface="Times New Roman"/>
                <a:cs typeface="Times New Roman"/>
                <a:sym typeface="Times New Roman"/>
              </a:rPr>
              <a:t> ; DUF6807 ; Family of unknown function (DUF6807)</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Supports KNF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Some TMD hits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Google Shape;1173;p20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Causa_44</a:t>
            </a:r>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177"/>
        <p:cNvGrpSpPr/>
        <p:nvPr/>
      </p:nvGrpSpPr>
      <p:grpSpPr>
        <a:xfrm>
          <a:off x="0" y="0"/>
          <a:ext cx="0" cy="0"/>
          <a:chOff x="0" y="0"/>
          <a:chExt cx="0" cy="0"/>
        </a:xfrm>
      </p:grpSpPr>
      <p:sp>
        <p:nvSpPr>
          <p:cNvPr id="1178" name="Google Shape;1178;p20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Causa_44</a:t>
            </a:r>
            <a:endParaRPr/>
          </a:p>
        </p:txBody>
      </p:sp>
      <p:sp>
        <p:nvSpPr>
          <p:cNvPr id="1179" name="Google Shape;1179;p20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20000"/>
          </a:bodyPr>
          <a:lstStyle/>
          <a:p>
            <a:pPr marL="0" marR="0">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Gene Call and Functional Annotation Checklist and Notes – JS</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effectLst/>
                <a:latin typeface="Times New Roman" panose="02020603050405020304" pitchFamily="18" charset="0"/>
                <a:ea typeface="Arial" panose="020B0604020202020204" pitchFamily="34" charset="0"/>
              </a:rPr>
              <a:t>Gene assignment:   Causa_44 (39078-40742)</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effectLst/>
                <a:latin typeface="Times New Roman" panose="02020603050405020304" pitchFamily="18" charset="0"/>
                <a:ea typeface="Times New Roman" panose="02020603050405020304" pitchFamily="18" charset="0"/>
              </a:rPr>
              <a:t> </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Gene Call Annotation - </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Coding Potential:  YES </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Start codon:  39078</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err="1">
                <a:solidFill>
                  <a:srgbClr val="000000"/>
                </a:solidFill>
                <a:effectLst/>
                <a:latin typeface="Times New Roman" panose="02020603050405020304" pitchFamily="18" charset="0"/>
                <a:ea typeface="Times New Roman" panose="02020603050405020304" pitchFamily="18" charset="0"/>
              </a:rPr>
              <a:t>BLASTp</a:t>
            </a:r>
            <a:r>
              <a:rPr lang="en-US" sz="1800" dirty="0">
                <a:solidFill>
                  <a:srgbClr val="000000"/>
                </a:solidFill>
                <a:effectLst/>
                <a:latin typeface="Times New Roman" panose="02020603050405020304" pitchFamily="18" charset="0"/>
                <a:ea typeface="Times New Roman" panose="02020603050405020304" pitchFamily="18" charset="0"/>
              </a:rPr>
              <a:t>: Shortening gene results in 1:1 alignment with StAugustine_90</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Gap/Overlap: original start site had 31 bp overlap, moving up to 67163 reduces that overlap to 8, covers region of low atypical CP</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RBS: acceptable, only small reduction in quality at new start site</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err="1">
                <a:solidFill>
                  <a:srgbClr val="000000"/>
                </a:solidFill>
                <a:effectLst/>
                <a:latin typeface="Times New Roman" panose="02020603050405020304" pitchFamily="18" charset="0"/>
                <a:ea typeface="Times New Roman" panose="02020603050405020304" pitchFamily="18" charset="0"/>
              </a:rPr>
              <a:t>Starterator</a:t>
            </a:r>
            <a:r>
              <a:rPr lang="en-US" sz="1800" dirty="0">
                <a:solidFill>
                  <a:srgbClr val="000000"/>
                </a:solidFill>
                <a:effectLst/>
                <a:latin typeface="Times New Roman" panose="02020603050405020304" pitchFamily="18" charset="0"/>
                <a:ea typeface="Times New Roman" panose="02020603050405020304" pitchFamily="18" charset="0"/>
              </a:rPr>
              <a:t>:  not helpful</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Is this a gene:  YES</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Suggested start site (first base coordinate):   67163</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Functional Annotation –</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err="1">
                <a:solidFill>
                  <a:srgbClr val="000000"/>
                </a:solidFill>
                <a:effectLst/>
                <a:latin typeface="Times New Roman" panose="02020603050405020304" pitchFamily="18" charset="0"/>
                <a:ea typeface="Times New Roman" panose="02020603050405020304" pitchFamily="18" charset="0"/>
              </a:rPr>
              <a:t>BLASTp</a:t>
            </a:r>
            <a:r>
              <a:rPr lang="en-US" sz="1800" dirty="0">
                <a:solidFill>
                  <a:srgbClr val="000000"/>
                </a:solidFill>
                <a:effectLst/>
                <a:latin typeface="Times New Roman" panose="02020603050405020304" pitchFamily="18" charset="0"/>
                <a:ea typeface="Times New Roman" panose="02020603050405020304" pitchFamily="18" charset="0"/>
              </a:rPr>
              <a:t>:  No significant hits </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err="1">
                <a:solidFill>
                  <a:srgbClr val="000000"/>
                </a:solidFill>
                <a:effectLst/>
                <a:latin typeface="Times New Roman" panose="02020603050405020304" pitchFamily="18" charset="0"/>
                <a:ea typeface="Times New Roman" panose="02020603050405020304" pitchFamily="18" charset="0"/>
              </a:rPr>
              <a:t>HHpred</a:t>
            </a:r>
            <a:r>
              <a:rPr lang="en-US" sz="1800" dirty="0">
                <a:solidFill>
                  <a:srgbClr val="000000"/>
                </a:solidFill>
                <a:effectLst/>
                <a:latin typeface="Times New Roman" panose="02020603050405020304" pitchFamily="18" charset="0"/>
                <a:ea typeface="Times New Roman" panose="02020603050405020304" pitchFamily="18" charset="0"/>
              </a:rPr>
              <a:t>:  No significant hits</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Synteny:  No evidence</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TMD: no TMDs</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Predicted gene function:  NKF</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effectLst/>
                <a:latin typeface="Times New Roman" panose="02020603050405020304" pitchFamily="18" charset="0"/>
                <a:ea typeface="Times New Roman" panose="02020603050405020304" pitchFamily="18" charset="0"/>
              </a:rPr>
              <a:t> </a:t>
            </a:r>
            <a:endParaRPr lang="en-US" sz="1800" dirty="0">
              <a:effectLst/>
              <a:latin typeface="Arial" panose="020B0604020202020204" pitchFamily="34" charset="0"/>
              <a:ea typeface="Arial" panose="020B0604020202020204" pitchFamily="34" charset="0"/>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195"/>
        <p:cNvGrpSpPr/>
        <p:nvPr/>
      </p:nvGrpSpPr>
      <p:grpSpPr>
        <a:xfrm>
          <a:off x="0" y="0"/>
          <a:ext cx="0" cy="0"/>
          <a:chOff x="0" y="0"/>
          <a:chExt cx="0" cy="0"/>
        </a:xfrm>
      </p:grpSpPr>
      <p:sp>
        <p:nvSpPr>
          <p:cNvPr id="1196" name="Google Shape;1196;p21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Causa_45</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Causa_4</a:t>
            </a:r>
            <a:endParaRPr/>
          </a:p>
        </p:txBody>
      </p:sp>
      <p:sp>
        <p:nvSpPr>
          <p:cNvPr id="161" name="Google Shape;161;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Causa_4 (1633-2544) Glimmer and GeneMark called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coding potential is covered at this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 few of the top hits contain 1:1 alignment, but all the hits have an e-value of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Gap of 4 bps, so this start site is recommended.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The current start site does not contain a better RBS, but the higher RBS score is located on the same reading frame and would overlap with gene 3, so this start site is not recommended. Additionally, if the gene was extended, there would be a significant overlap, so the current start site should be kept.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the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1633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support DpdA-like tRNA-guanine transglycosylase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DNA-guanine transglycosylase; 2'-deoxy-7-cyano-7-deazaguanosine, dPreQ0, DNA modification, DNA-guanine transglycosylase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dpdA-like tRNA-guanine transglycosylase - StAugustine_4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Do not need to reference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dpdA-like tRNA-guanine transglycosylase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200"/>
        <p:cNvGrpSpPr/>
        <p:nvPr/>
      </p:nvGrpSpPr>
      <p:grpSpPr>
        <a:xfrm>
          <a:off x="0" y="0"/>
          <a:ext cx="0" cy="0"/>
          <a:chOff x="0" y="0"/>
          <a:chExt cx="0" cy="0"/>
        </a:xfrm>
      </p:grpSpPr>
      <p:sp>
        <p:nvSpPr>
          <p:cNvPr id="1201" name="Google Shape;1201;p21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Causa_45</a:t>
            </a:r>
            <a:endParaRPr/>
          </a:p>
        </p:txBody>
      </p:sp>
      <p:sp>
        <p:nvSpPr>
          <p:cNvPr id="1202" name="Google Shape;1202;p21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Causa_45 (40745-41437) Glimmer and GeneMark called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Most top hits are not 1:1 alignment, but the e-values are very low for the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Contains a 4-bp overlap, suggesting that this start site should be kept.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Contains a high Z score with a low final score, indicating the current start site is favorable.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Has the same start site as StAugustine, but slightly different site than the others, but since StAugustine is from the same cluster, this should be the basis for determining the start site and therefore it should be kept.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40745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suggest there is no function for this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indicates there could potentially be a known function, but the probability is only 93% and since blast data and synteny all support no function, it is likely the suggested function is not probable.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Cannot identify a function</a:t>
            </a:r>
            <a:endParaRPr sz="13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 (No 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a:t>
            </a:r>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206"/>
        <p:cNvGrpSpPr/>
        <p:nvPr/>
      </p:nvGrpSpPr>
      <p:grpSpPr>
        <a:xfrm>
          <a:off x="0" y="0"/>
          <a:ext cx="0" cy="0"/>
          <a:chOff x="0" y="0"/>
          <a:chExt cx="0" cy="0"/>
        </a:xfrm>
      </p:grpSpPr>
      <p:sp>
        <p:nvSpPr>
          <p:cNvPr id="1207" name="Google Shape;1207;p2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Causa_45</a:t>
            </a:r>
            <a:endParaRPr/>
          </a:p>
        </p:txBody>
      </p:sp>
      <p:sp>
        <p:nvSpPr>
          <p:cNvPr id="1208" name="Google Shape;1208;p212"/>
          <p:cNvSpPr txBox="1">
            <a:spLocks noGrp="1"/>
          </p:cNvSpPr>
          <p:nvPr>
            <p:ph type="body" idx="1"/>
          </p:nvPr>
        </p:nvSpPr>
        <p:spPr>
          <a:xfrm>
            <a:off x="311700" y="1152475"/>
            <a:ext cx="8520600" cy="38232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Causa_45 (40745-41437) GeneMark and glimmer make the same call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Fully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ATG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BLASTp:</a:t>
            </a:r>
            <a:r>
              <a:rPr lang="en" sz="1200">
                <a:solidFill>
                  <a:schemeClr val="dk1"/>
                </a:solidFill>
                <a:latin typeface="Times New Roman"/>
                <a:ea typeface="Times New Roman"/>
                <a:cs typeface="Times New Roman"/>
                <a:sym typeface="Times New Roman"/>
              </a:rPr>
              <a:t> there are two hits with 1:1. Other top hits are close like 3:2, 3:4, and 3:6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3-bp Gap with gene 44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Best z-score and final value (only possible starting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Starterator: </a:t>
            </a:r>
            <a:r>
              <a:rPr lang="en" sz="1200">
                <a:solidFill>
                  <a:schemeClr val="dk1"/>
                </a:solidFill>
                <a:latin typeface="Times New Roman"/>
                <a:ea typeface="Times New Roman"/>
                <a:cs typeface="Times New Roman"/>
                <a:sym typeface="Times New Roman"/>
              </a:rPr>
              <a:t>very other track made the same call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Suggested start site (first base coordinate):</a:t>
            </a:r>
            <a:r>
              <a:rPr lang="en" sz="1200">
                <a:solidFill>
                  <a:schemeClr val="dk1"/>
                </a:solidFill>
                <a:latin typeface="Times New Roman"/>
                <a:ea typeface="Times New Roman"/>
                <a:cs typeface="Times New Roman"/>
                <a:sym typeface="Times New Roman"/>
              </a:rPr>
              <a:t> 40745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rgbClr val="222222"/>
                </a:solidFill>
                <a:latin typeface="Times New Roman"/>
                <a:ea typeface="Times New Roman"/>
                <a:cs typeface="Times New Roman"/>
                <a:sym typeface="Times New Roman"/>
              </a:rPr>
              <a:t>Functional Annotation –</a:t>
            </a:r>
            <a:endParaRPr sz="1200" b="1">
              <a:solidFill>
                <a:srgbClr val="222222"/>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rgbClr val="222222"/>
                </a:solidFill>
                <a:latin typeface="Times New Roman"/>
                <a:ea typeface="Times New Roman"/>
                <a:cs typeface="Times New Roman"/>
                <a:sym typeface="Times New Roman"/>
              </a:rPr>
              <a:t>BLASTp:  </a:t>
            </a:r>
            <a:r>
              <a:rPr lang="en" sz="1200">
                <a:solidFill>
                  <a:srgbClr val="222222"/>
                </a:solidFill>
                <a:latin typeface="Times New Roman"/>
                <a:ea typeface="Times New Roman"/>
                <a:cs typeface="Times New Roman"/>
                <a:sym typeface="Times New Roman"/>
              </a:rPr>
              <a:t>DUF7240 domain-containing protein [Mycobacterium aquaticum]</a:t>
            </a:r>
            <a:endParaRPr sz="1200">
              <a:solidFill>
                <a:srgbClr val="222222"/>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rgbClr val="222222"/>
                </a:solidFill>
                <a:latin typeface="Times New Roman"/>
                <a:ea typeface="Times New Roman"/>
                <a:cs typeface="Times New Roman"/>
                <a:sym typeface="Times New Roman"/>
              </a:rPr>
              <a:t>HHpred:</a:t>
            </a:r>
            <a:r>
              <a:rPr lang="en" sz="1200">
                <a:solidFill>
                  <a:srgbClr val="222222"/>
                </a:solidFill>
                <a:latin typeface="Times New Roman"/>
                <a:ea typeface="Times New Roman"/>
                <a:cs typeface="Times New Roman"/>
                <a:sym typeface="Times New Roman"/>
              </a:rPr>
              <a:t> </a:t>
            </a:r>
            <a:r>
              <a:rPr lang="en" sz="950">
                <a:solidFill>
                  <a:srgbClr val="222222"/>
                </a:solidFill>
                <a:latin typeface="Verdana"/>
                <a:ea typeface="Verdana"/>
                <a:cs typeface="Verdana"/>
                <a:sym typeface="Verdana"/>
              </a:rPr>
              <a:t>; Phage_TAC_10 ; Phage</a:t>
            </a:r>
            <a:r>
              <a:rPr lang="en" sz="950">
                <a:solidFill>
                  <a:srgbClr val="212529"/>
                </a:solidFill>
                <a:latin typeface="Verdana"/>
                <a:ea typeface="Verdana"/>
                <a:cs typeface="Verdana"/>
                <a:sym typeface="Verdana"/>
              </a:rPr>
              <a:t> tail assembly chaperone, </a:t>
            </a: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PF10963.13</a:t>
            </a:r>
            <a:r>
              <a:rPr lang="en" sz="1200">
                <a:solidFill>
                  <a:schemeClr val="dk1"/>
                </a:solidFill>
                <a:latin typeface="Times New Roman"/>
                <a:ea typeface="Times New Roman"/>
                <a:cs typeface="Times New Roman"/>
                <a:sym typeface="Times New Roman"/>
              </a:rPr>
              <a:t>, </a:t>
            </a:r>
            <a:r>
              <a:rPr lang="en" sz="950">
                <a:solidFill>
                  <a:srgbClr val="212529"/>
                </a:solidFill>
                <a:latin typeface="Verdana"/>
                <a:ea typeface="Verdana"/>
                <a:cs typeface="Verdana"/>
                <a:sym typeface="Verdana"/>
              </a:rPr>
              <a:t>93.11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Synteny: </a:t>
            </a:r>
            <a:r>
              <a:rPr lang="en" sz="1200">
                <a:solidFill>
                  <a:schemeClr val="dk1"/>
                </a:solidFill>
                <a:latin typeface="Times New Roman"/>
                <a:ea typeface="Times New Roman"/>
                <a:cs typeface="Times New Roman"/>
                <a:sym typeface="Times New Roman"/>
              </a:rPr>
              <a:t>No other function called nearby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TMD: </a:t>
            </a:r>
            <a:r>
              <a:rPr lang="en" sz="1200">
                <a:solidFill>
                  <a:schemeClr val="dk1"/>
                </a:solidFill>
                <a:latin typeface="Times New Roman"/>
                <a:ea typeface="Times New Roman"/>
                <a:cs typeface="Times New Roman"/>
                <a:sym typeface="Times New Roman"/>
              </a:rPr>
              <a:t>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Predicted gene function: </a:t>
            </a:r>
            <a:r>
              <a:rPr lang="en" sz="1200">
                <a:solidFill>
                  <a:schemeClr val="dk1"/>
                </a:solidFill>
                <a:latin typeface="Times New Roman"/>
                <a:ea typeface="Times New Roman"/>
                <a:cs typeface="Times New Roman"/>
                <a:sym typeface="Times New Roman"/>
              </a:rPr>
              <a:t>NKF</a:t>
            </a:r>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sp>
        <p:nvSpPr>
          <p:cNvPr id="1219" name="Google Shape;1219;p2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Causa_46</a:t>
            </a:r>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Google Shape;1224;p2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Causa_46</a:t>
            </a:r>
            <a:endParaRPr/>
          </a:p>
        </p:txBody>
      </p:sp>
      <p:sp>
        <p:nvSpPr>
          <p:cNvPr id="1225" name="Google Shape;1225;p2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Causa_46 (41448-41864) Glimmer and GeneMark called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Coding potential is all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contain 1:1 alignment with low e-values.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Has about a 10-bp overlap, indicating the start site could potentially be altered if remainder of data supports it.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Contains the highest Z score and lowest final score, suggesting the start site should not be changed.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Almost all other phages have the same site, so this site should remain as it is.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41448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Some top hits indicate a function of tail fiber protein, but the majority of top hits suggest no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The only hit contains a severely low probability, indicating there is no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Cannot identify a function.</a:t>
            </a:r>
            <a:endParaRPr sz="13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Contains four TMD’s, indicating there is a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membrane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a:t>
            </a:r>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229"/>
        <p:cNvGrpSpPr/>
        <p:nvPr/>
      </p:nvGrpSpPr>
      <p:grpSpPr>
        <a:xfrm>
          <a:off x="0" y="0"/>
          <a:ext cx="0" cy="0"/>
          <a:chOff x="0" y="0"/>
          <a:chExt cx="0" cy="0"/>
        </a:xfrm>
      </p:grpSpPr>
      <p:sp>
        <p:nvSpPr>
          <p:cNvPr id="1230" name="Google Shape;1230;p2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Causa_46</a:t>
            </a:r>
            <a:endParaRPr/>
          </a:p>
        </p:txBody>
      </p:sp>
      <p:sp>
        <p:nvSpPr>
          <p:cNvPr id="1231" name="Google Shape;1231;p2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Causa_46 (41448-41864) genemark and glimmer make the same call </a:t>
            </a:r>
            <a:r>
              <a:rPr lang="en" sz="1200" b="1">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Fully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ATG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most hits are 1:1 with significant e-values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11-bp gap with gene 45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Best z-value and final score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a:t>
            </a:r>
            <a:r>
              <a:rPr lang="en" sz="1200">
                <a:solidFill>
                  <a:schemeClr val="dk1"/>
                </a:solidFill>
                <a:latin typeface="Times New Roman"/>
                <a:ea typeface="Times New Roman"/>
                <a:cs typeface="Times New Roman"/>
                <a:sym typeface="Times New Roman"/>
              </a:rPr>
              <a:t>Most other nearby tracks made the same start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Times New Roman"/>
                <a:ea typeface="Times New Roman"/>
                <a:cs typeface="Times New Roman"/>
                <a:sym typeface="Times New Roman"/>
              </a:rPr>
              <a:t>41448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Functional Annotation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 tail fiber protein [Mycobacterium phage BrownCNA]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a:t>
            </a:r>
            <a:r>
              <a:rPr lang="en" sz="1200">
                <a:solidFill>
                  <a:schemeClr val="dk1"/>
                </a:solidFill>
                <a:latin typeface="Times New Roman"/>
                <a:ea typeface="Times New Roman"/>
                <a:cs typeface="Times New Roman"/>
                <a:sym typeface="Times New Roman"/>
              </a:rPr>
              <a:t> </a:t>
            </a:r>
            <a:r>
              <a:rPr lang="en" sz="950">
                <a:solidFill>
                  <a:srgbClr val="212529"/>
                </a:solidFill>
                <a:latin typeface="Verdana"/>
                <a:ea typeface="Verdana"/>
                <a:cs typeface="Verdana"/>
                <a:sym typeface="Verdana"/>
              </a:rPr>
              <a:t>DUF6898 ; Domain of unknown function (DUF6898) 5.82% </a:t>
            </a:r>
            <a:r>
              <a:rPr lang="en" sz="950" u="sng">
                <a:solidFill>
                  <a:srgbClr val="1B524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PF21839.1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r>
              <a:rPr lang="en" sz="1200">
                <a:solidFill>
                  <a:schemeClr val="dk1"/>
                </a:solidFill>
                <a:latin typeface="Times New Roman"/>
                <a:ea typeface="Times New Roman"/>
                <a:cs typeface="Times New Roman"/>
                <a:sym typeface="Times New Roman"/>
              </a:rPr>
              <a:t>no other functions called nearby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r>
              <a:rPr lang="en" sz="1200">
                <a:solidFill>
                  <a:schemeClr val="dk1"/>
                </a:solidFill>
                <a:latin typeface="Times New Roman"/>
                <a:ea typeface="Times New Roman"/>
                <a:cs typeface="Times New Roman"/>
                <a:sym typeface="Times New Roman"/>
              </a:rPr>
              <a:t>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 </a:t>
            </a:r>
            <a:r>
              <a:rPr lang="en" sz="1200">
                <a:solidFill>
                  <a:schemeClr val="dk1"/>
                </a:solidFill>
                <a:latin typeface="Times New Roman"/>
                <a:ea typeface="Times New Roman"/>
                <a:cs typeface="Times New Roman"/>
                <a:sym typeface="Times New Roman"/>
              </a:rPr>
              <a:t>NKF</a:t>
            </a:r>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241"/>
        <p:cNvGrpSpPr/>
        <p:nvPr/>
      </p:nvGrpSpPr>
      <p:grpSpPr>
        <a:xfrm>
          <a:off x="0" y="0"/>
          <a:ext cx="0" cy="0"/>
          <a:chOff x="0" y="0"/>
          <a:chExt cx="0" cy="0"/>
        </a:xfrm>
      </p:grpSpPr>
      <p:sp>
        <p:nvSpPr>
          <p:cNvPr id="1242" name="Google Shape;1242;p21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Causa_47</a:t>
            </a:r>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sp>
        <p:nvSpPr>
          <p:cNvPr id="1247" name="Google Shape;1247;p2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Causa_47</a:t>
            </a:r>
            <a:endParaRPr/>
          </a:p>
        </p:txBody>
      </p:sp>
      <p:sp>
        <p:nvSpPr>
          <p:cNvPr id="1248" name="Google Shape;1248;p2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Causa_47 (41864-43060)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strong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some 1:1 and 3:7 alignments in DNA master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 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supports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because it aligns with St. Augustine manually annotated start for corresponding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41864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minor tail protein, some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does not predict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No earlier start site to consider; for functional annotation, BLAST showed a lot of minor tail proteins but there is no other data to support this call. Most corresponding genes in phages db did not assign this gene a function</a:t>
            </a:r>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252"/>
        <p:cNvGrpSpPr/>
        <p:nvPr/>
      </p:nvGrpSpPr>
      <p:grpSpPr>
        <a:xfrm>
          <a:off x="0" y="0"/>
          <a:ext cx="0" cy="0"/>
          <a:chOff x="0" y="0"/>
          <a:chExt cx="0" cy="0"/>
        </a:xfrm>
      </p:grpSpPr>
      <p:sp>
        <p:nvSpPr>
          <p:cNvPr id="1253" name="Google Shape;1253;p2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Causa_47</a:t>
            </a:r>
            <a:endParaRPr/>
          </a:p>
        </p:txBody>
      </p:sp>
      <p:sp>
        <p:nvSpPr>
          <p:cNvPr id="1254" name="Google Shape;1254;p2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Causa_47 (41864, 43060)</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41864 has strength 10.46</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Covers all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ATG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1:1 alignment with e value of 0</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overlap of 1 bp</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RBS supports start codon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Supports start codon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No change, 41864</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St Augustine has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minor tail protein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EFEFE"/>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4B1M_C</a:t>
            </a:r>
            <a:r>
              <a:rPr lang="en" sz="1200" b="1">
                <a:solidFill>
                  <a:schemeClr val="dk1"/>
                </a:solidFill>
                <a:highlight>
                  <a:srgbClr val="FEFEFE"/>
                </a:highlight>
                <a:latin typeface="Times New Roman"/>
                <a:ea typeface="Times New Roman"/>
                <a:cs typeface="Times New Roman"/>
                <a:sym typeface="Times New Roman"/>
              </a:rPr>
              <a:t> LEVANASE; HYDROLASE, CBM66; HET: FRU; 1.1A {BACILLUS SUBTILIS}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Supports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Has some TMD hits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a:t>
            </a:r>
            <a:r>
              <a:rPr lang="en" sz="1200" b="1">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264"/>
        <p:cNvGrpSpPr/>
        <p:nvPr/>
      </p:nvGrpSpPr>
      <p:grpSpPr>
        <a:xfrm>
          <a:off x="0" y="0"/>
          <a:ext cx="0" cy="0"/>
          <a:chOff x="0" y="0"/>
          <a:chExt cx="0" cy="0"/>
        </a:xfrm>
      </p:grpSpPr>
      <p:sp>
        <p:nvSpPr>
          <p:cNvPr id="1265" name="Google Shape;1265;p22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Causa_47.5 (gap)</a:t>
            </a:r>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sp>
        <p:nvSpPr>
          <p:cNvPr id="1270" name="Google Shape;1270;p223"/>
          <p:cNvSpPr txBox="1">
            <a:spLocks noGrp="1"/>
          </p:cNvSpPr>
          <p:nvPr>
            <p:ph type="title"/>
          </p:nvPr>
        </p:nvSpPr>
        <p:spPr>
          <a:xfrm>
            <a:off x="311700" y="478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Causa_47.5 (gap)</a:t>
            </a:r>
            <a:endParaRPr/>
          </a:p>
        </p:txBody>
      </p:sp>
      <p:sp>
        <p:nvSpPr>
          <p:cNvPr id="1271" name="Google Shape;1271;p2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Causa_47.5 gap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There is coding potential. Very little gap between genes 47 and 48.</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r>
              <a:rPr lang="en" sz="1200" b="1">
                <a:solidFill>
                  <a:schemeClr val="dk1"/>
                </a:solidFill>
                <a:latin typeface="Times New Roman"/>
                <a:ea typeface="Times New Roman"/>
                <a:cs typeface="Times New Roman"/>
                <a:sym typeface="Times New Roman"/>
              </a:rPr>
              <a:t>none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none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t>
            </a:r>
            <a:r>
              <a:rPr lang="en" sz="1200" b="1">
                <a:solidFill>
                  <a:schemeClr val="dk1"/>
                </a:solidFill>
                <a:latin typeface="Times New Roman"/>
                <a:ea typeface="Times New Roman"/>
                <a:cs typeface="Times New Roman"/>
                <a:sym typeface="Times New Roman"/>
              </a:rPr>
              <a:t>none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none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a:t>
            </a:r>
            <a:r>
              <a:rPr lang="en" sz="1200" b="1">
                <a:solidFill>
                  <a:schemeClr val="dk1"/>
                </a:solidFill>
                <a:latin typeface="Times New Roman"/>
                <a:ea typeface="Times New Roman"/>
                <a:cs typeface="Times New Roman"/>
                <a:sym typeface="Times New Roman"/>
              </a:rPr>
              <a:t>none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a:t>
            </a:r>
            <a:r>
              <a:rPr lang="en" sz="1200" b="1">
                <a:solidFill>
                  <a:schemeClr val="dk1"/>
                </a:solidFill>
                <a:latin typeface="Times New Roman"/>
                <a:ea typeface="Times New Roman"/>
                <a:cs typeface="Times New Roman"/>
                <a:sym typeface="Times New Roman"/>
              </a:rPr>
              <a:t>no/ not even sure if it is a gap because it is so small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950">
                <a:solidFill>
                  <a:srgbClr val="212529"/>
                </a:solidFill>
                <a:latin typeface="Verdana"/>
                <a:ea typeface="Verdana"/>
                <a:cs typeface="Verdana"/>
                <a:sym typeface="Verdana"/>
              </a:rPr>
              <a:t>; </a:t>
            </a:r>
            <a:endParaRPr sz="950" b="1">
              <a:solidFill>
                <a:srgbClr val="212529"/>
              </a:solidFill>
              <a:latin typeface="Verdana"/>
              <a:ea typeface="Verdana"/>
              <a:cs typeface="Verdana"/>
              <a:sym typeface="Verdana"/>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Causa_4</a:t>
            </a:r>
            <a:endParaRPr/>
          </a:p>
        </p:txBody>
      </p:sp>
      <p:sp>
        <p:nvSpPr>
          <p:cNvPr id="167" name="Google Shape;167;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Gene Call and Functional Annotation Checklist and Notes – MK</a:t>
            </a:r>
            <a:endParaRPr sz="939">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 </a:t>
            </a:r>
            <a:endParaRPr sz="939">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Gene assignment:</a:t>
            </a:r>
            <a:r>
              <a:rPr lang="en" sz="939" b="1">
                <a:solidFill>
                  <a:schemeClr val="dk1"/>
                </a:solidFill>
                <a:latin typeface="Times New Roman"/>
                <a:ea typeface="Times New Roman"/>
                <a:cs typeface="Times New Roman"/>
                <a:sym typeface="Times New Roman"/>
              </a:rPr>
              <a:t>Causa_4  (1633-2544) Glimmer called similar starts- Glimmer at 1633</a:t>
            </a:r>
            <a:endParaRPr sz="939"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endParaRPr sz="939">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Gene Call Annotation -</a:t>
            </a:r>
            <a:endParaRPr sz="939">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Coding Potential:</a:t>
            </a:r>
            <a:r>
              <a:rPr lang="en" sz="939" b="1">
                <a:solidFill>
                  <a:schemeClr val="dk1"/>
                </a:solidFill>
                <a:latin typeface="Times New Roman"/>
                <a:ea typeface="Times New Roman"/>
                <a:cs typeface="Times New Roman"/>
                <a:sym typeface="Times New Roman"/>
              </a:rPr>
              <a:t>covers all of strong coding potential</a:t>
            </a:r>
            <a:endParaRPr sz="939"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Start codon: </a:t>
            </a:r>
            <a:r>
              <a:rPr lang="en" sz="939" b="1">
                <a:solidFill>
                  <a:schemeClr val="dk1"/>
                </a:solidFill>
                <a:latin typeface="Times New Roman"/>
                <a:ea typeface="Times New Roman"/>
                <a:cs typeface="Times New Roman"/>
                <a:sym typeface="Times New Roman"/>
              </a:rPr>
              <a:t>GTG</a:t>
            </a:r>
            <a:endParaRPr sz="939"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BLASTp:</a:t>
            </a:r>
            <a:r>
              <a:rPr lang="en" sz="939" b="1">
                <a:solidFill>
                  <a:schemeClr val="dk1"/>
                </a:solidFill>
                <a:latin typeface="Times New Roman"/>
                <a:ea typeface="Times New Roman"/>
                <a:cs typeface="Times New Roman"/>
                <a:sym typeface="Times New Roman"/>
              </a:rPr>
              <a:t> contains a total of 25 hits with 3 of them having 1:1 alignments. However, all of them contain an E value of 0.0E0.</a:t>
            </a:r>
            <a:endParaRPr sz="939"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Gap/Overlap:</a:t>
            </a:r>
            <a:r>
              <a:rPr lang="en" sz="939" b="1">
                <a:solidFill>
                  <a:schemeClr val="dk1"/>
                </a:solidFill>
                <a:latin typeface="Times New Roman"/>
                <a:ea typeface="Times New Roman"/>
                <a:cs typeface="Times New Roman"/>
                <a:sym typeface="Times New Roman"/>
              </a:rPr>
              <a:t> contains a 14 length gap between genes 4 and 5. Also contains a 4 length gap between genes 3 and 4. </a:t>
            </a:r>
            <a:endParaRPr sz="939"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RBS: </a:t>
            </a:r>
            <a:r>
              <a:rPr lang="en" sz="939" b="1">
                <a:solidFill>
                  <a:schemeClr val="dk1"/>
                </a:solidFill>
                <a:latin typeface="Times New Roman"/>
                <a:ea typeface="Times New Roman"/>
                <a:cs typeface="Times New Roman"/>
                <a:sym typeface="Times New Roman"/>
              </a:rPr>
              <a:t>RBS score is average. Not the worst score but not the best score either. However, if we extend the gene, it will greatly overlap with gene 3. </a:t>
            </a:r>
            <a:endParaRPr sz="939"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Starterator:</a:t>
            </a:r>
            <a:r>
              <a:rPr lang="en" sz="939" b="1">
                <a:solidFill>
                  <a:schemeClr val="dk1"/>
                </a:solidFill>
                <a:latin typeface="Times New Roman"/>
                <a:ea typeface="Times New Roman"/>
                <a:cs typeface="Times New Roman"/>
                <a:sym typeface="Times New Roman"/>
              </a:rPr>
              <a:t>it contains some start sites that are aligned with the other tracks but none of them are 100% aligned. The most aligned would be phage St.Augustine.</a:t>
            </a:r>
            <a:endParaRPr sz="939">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Is this a gene: </a:t>
            </a:r>
            <a:r>
              <a:rPr lang="en" sz="939" b="1">
                <a:solidFill>
                  <a:schemeClr val="dk1"/>
                </a:solidFill>
                <a:latin typeface="Times New Roman"/>
                <a:ea typeface="Times New Roman"/>
                <a:cs typeface="Times New Roman"/>
                <a:sym typeface="Times New Roman"/>
              </a:rPr>
              <a:t>yes</a:t>
            </a:r>
            <a:endParaRPr sz="939"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Suggested start site (first base coordinate):  </a:t>
            </a:r>
            <a:r>
              <a:rPr lang="en" sz="939" b="1">
                <a:solidFill>
                  <a:schemeClr val="dk1"/>
                </a:solidFill>
                <a:latin typeface="Times New Roman"/>
                <a:ea typeface="Times New Roman"/>
                <a:cs typeface="Times New Roman"/>
                <a:sym typeface="Times New Roman"/>
              </a:rPr>
              <a:t>no change (1633)</a:t>
            </a:r>
            <a:endParaRPr sz="939"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endParaRPr sz="939">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Functional Annotation –</a:t>
            </a:r>
            <a:endParaRPr sz="939">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BLASTp:  </a:t>
            </a:r>
            <a:r>
              <a:rPr lang="en" sz="939" b="1">
                <a:solidFill>
                  <a:schemeClr val="dk1"/>
                </a:solidFill>
                <a:latin typeface="Times New Roman"/>
                <a:ea typeface="Times New Roman"/>
                <a:cs typeface="Times New Roman"/>
                <a:sym typeface="Times New Roman"/>
              </a:rPr>
              <a:t>top hits call </a:t>
            </a:r>
            <a:r>
              <a:rPr lang="en" sz="939" b="1">
                <a:solidFill>
                  <a:schemeClr val="accent2"/>
                </a:solidFill>
                <a:latin typeface="Roboto"/>
                <a:ea typeface="Roboto"/>
                <a:cs typeface="Roboto"/>
                <a:sym typeface="Roboto"/>
              </a:rPr>
              <a:t>queuine tRNA-ribosyltransferase </a:t>
            </a:r>
            <a:endParaRPr sz="939"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HHpred:</a:t>
            </a:r>
            <a:r>
              <a:rPr lang="en" sz="765" b="1">
                <a:solidFill>
                  <a:srgbClr val="212529"/>
                </a:solidFill>
                <a:latin typeface="Verdana"/>
                <a:ea typeface="Verdana"/>
                <a:cs typeface="Verdana"/>
                <a:sym typeface="Verdana"/>
              </a:rPr>
              <a:t>Queuine tRNA-ribosyltransferase; tm1561, Queuine tRNA-ribosyltransferase, tRNA-guanine, Structural Genomics, Joint Cente (probability-99.92) </a:t>
            </a:r>
            <a:r>
              <a:rPr lang="en" sz="765"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939"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Synteny:  </a:t>
            </a:r>
            <a:r>
              <a:rPr lang="en" sz="939" b="1">
                <a:solidFill>
                  <a:schemeClr val="dk1"/>
                </a:solidFill>
                <a:latin typeface="Times New Roman"/>
                <a:ea typeface="Times New Roman"/>
                <a:cs typeface="Times New Roman"/>
                <a:sym typeface="Times New Roman"/>
              </a:rPr>
              <a:t>adjacent to </a:t>
            </a:r>
            <a:r>
              <a:rPr lang="en" sz="870" b="1">
                <a:solidFill>
                  <a:srgbClr val="555555"/>
                </a:solidFill>
                <a:latin typeface="Times New Roman"/>
                <a:ea typeface="Times New Roman"/>
                <a:cs typeface="Times New Roman"/>
                <a:sym typeface="Times New Roman"/>
              </a:rPr>
              <a:t>dpdA-like tRNA-guanine transglycosylase (</a:t>
            </a:r>
            <a:r>
              <a:rPr lang="en" sz="800" b="1">
                <a:solidFill>
                  <a:srgbClr val="555555"/>
                </a:solidFill>
                <a:latin typeface="Times New Roman"/>
                <a:ea typeface="Times New Roman"/>
                <a:cs typeface="Times New Roman"/>
                <a:sym typeface="Times New Roman"/>
              </a:rPr>
              <a:t>StAugustine gene 4); </a:t>
            </a:r>
            <a:r>
              <a:rPr lang="en" sz="870" b="1">
                <a:solidFill>
                  <a:srgbClr val="555555"/>
                </a:solidFill>
                <a:latin typeface="Times New Roman"/>
                <a:ea typeface="Times New Roman"/>
                <a:cs typeface="Times New Roman"/>
                <a:sym typeface="Times New Roman"/>
              </a:rPr>
              <a:t>Pre Qo pathway, queC-like (</a:t>
            </a:r>
            <a:r>
              <a:rPr lang="en" sz="800" b="1">
                <a:solidFill>
                  <a:srgbClr val="555555"/>
                </a:solidFill>
                <a:latin typeface="Times New Roman"/>
                <a:ea typeface="Times New Roman"/>
                <a:cs typeface="Times New Roman"/>
                <a:sym typeface="Times New Roman"/>
              </a:rPr>
              <a:t>StAugustine gene 5); </a:t>
            </a:r>
            <a:r>
              <a:rPr lang="en" sz="870" b="1">
                <a:solidFill>
                  <a:srgbClr val="555555"/>
                </a:solidFill>
                <a:latin typeface="Times New Roman"/>
                <a:ea typeface="Times New Roman"/>
                <a:cs typeface="Times New Roman"/>
                <a:sym typeface="Times New Roman"/>
              </a:rPr>
              <a:t>DnaQ-like (DNA polymerase III subunit) (</a:t>
            </a:r>
            <a:r>
              <a:rPr lang="en" sz="800" b="1">
                <a:solidFill>
                  <a:srgbClr val="555555"/>
                </a:solidFill>
                <a:latin typeface="Times New Roman"/>
                <a:ea typeface="Times New Roman"/>
                <a:cs typeface="Times New Roman"/>
                <a:sym typeface="Times New Roman"/>
              </a:rPr>
              <a:t>StAugustine gene 3)</a:t>
            </a:r>
            <a:endParaRPr sz="870" b="1">
              <a:solidFill>
                <a:srgbClr val="555555"/>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TMD: </a:t>
            </a:r>
            <a:r>
              <a:rPr lang="en" sz="939" b="1">
                <a:solidFill>
                  <a:schemeClr val="dk1"/>
                </a:solidFill>
                <a:latin typeface="Times New Roman"/>
                <a:ea typeface="Times New Roman"/>
                <a:cs typeface="Times New Roman"/>
                <a:sym typeface="Times New Roman"/>
              </a:rPr>
              <a:t>no transmembrane domains</a:t>
            </a:r>
            <a:endParaRPr sz="939"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Predicted gene function:</a:t>
            </a:r>
            <a:r>
              <a:rPr lang="en" sz="800" b="1">
                <a:solidFill>
                  <a:schemeClr val="dk1"/>
                </a:solidFill>
                <a:highlight>
                  <a:srgbClr val="FFFFFF"/>
                </a:highlight>
              </a:rPr>
              <a:t>dpdA-like tRNA-guanine transglycosylase</a:t>
            </a:r>
            <a:endParaRPr sz="939"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 </a:t>
            </a:r>
            <a:endParaRPr sz="939">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Notes: </a:t>
            </a:r>
            <a:r>
              <a:rPr lang="en" sz="939" b="1">
                <a:solidFill>
                  <a:schemeClr val="dk1"/>
                </a:solidFill>
                <a:latin typeface="Times New Roman"/>
                <a:ea typeface="Times New Roman"/>
                <a:cs typeface="Times New Roman"/>
                <a:sym typeface="Times New Roman"/>
              </a:rPr>
              <a:t>phagesDB pham members contain function like </a:t>
            </a:r>
            <a:r>
              <a:rPr lang="en" sz="730" b="1">
                <a:solidFill>
                  <a:schemeClr val="dk1"/>
                </a:solidFill>
                <a:latin typeface="Verdana"/>
                <a:ea typeface="Verdana"/>
                <a:cs typeface="Verdana"/>
                <a:sym typeface="Verdana"/>
              </a:rPr>
              <a:t>queuine tRNA-ribosyltransferase and DpdA-like tRNA-guanine transglycosylase</a:t>
            </a:r>
            <a:endParaRPr sz="730" b="1">
              <a:solidFill>
                <a:schemeClr val="dk1"/>
              </a:solidFill>
              <a:latin typeface="Verdana"/>
              <a:ea typeface="Verdana"/>
              <a:cs typeface="Verdana"/>
              <a:sym typeface="Verdana"/>
            </a:endParaRPr>
          </a:p>
          <a:p>
            <a:pPr marL="0" lvl="0" indent="0" algn="l" rtl="0">
              <a:lnSpc>
                <a:spcPct val="95000"/>
              </a:lnSpc>
              <a:spcBef>
                <a:spcPts val="0"/>
              </a:spcBef>
              <a:spcAft>
                <a:spcPts val="0"/>
              </a:spcAft>
              <a:buSzPts val="770"/>
              <a:buNone/>
            </a:pPr>
            <a:r>
              <a:rPr lang="en" sz="730" b="1">
                <a:solidFill>
                  <a:schemeClr val="dk1"/>
                </a:solidFill>
                <a:latin typeface="Verdana"/>
                <a:ea typeface="Verdana"/>
                <a:cs typeface="Verdana"/>
                <a:sym typeface="Verdana"/>
              </a:rPr>
              <a:t>Function: </a:t>
            </a:r>
            <a:r>
              <a:rPr lang="en" sz="1045" b="1">
                <a:solidFill>
                  <a:schemeClr val="dk1"/>
                </a:solidFill>
                <a:latin typeface="Roboto"/>
                <a:ea typeface="Roboto"/>
                <a:cs typeface="Roboto"/>
                <a:sym typeface="Roboto"/>
              </a:rPr>
              <a:t> responsible for modifying the DNA of the phage by replacing specific guanine bases with a 7-deazaguanine derivative, acting as a defense mechanism against host restriction enzymes</a:t>
            </a:r>
            <a:r>
              <a:rPr lang="en" sz="1045" b="1">
                <a:solidFill>
                  <a:srgbClr val="001D35"/>
                </a:solidFill>
                <a:highlight>
                  <a:srgbClr val="FFFFFF"/>
                </a:highlight>
                <a:latin typeface="Roboto"/>
                <a:ea typeface="Roboto"/>
                <a:cs typeface="Roboto"/>
                <a:sym typeface="Roboto"/>
              </a:rPr>
              <a:t>;</a:t>
            </a:r>
            <a:endParaRPr sz="136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sp>
        <p:nvSpPr>
          <p:cNvPr id="1276" name="Google Shape;1276;p2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Causa_47.5 (gap)</a:t>
            </a:r>
            <a:endParaRPr/>
          </a:p>
        </p:txBody>
      </p:sp>
      <p:sp>
        <p:nvSpPr>
          <p:cNvPr id="1277" name="Google Shape;1277;p2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Not a gene (Stella) – note added by JS</a:t>
            </a:r>
            <a:endParaRPr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8" name="Google Shape;1288;p22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Causa_48</a:t>
            </a:r>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sp>
        <p:nvSpPr>
          <p:cNvPr id="1293" name="Google Shape;1293;p2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Causa_48</a:t>
            </a:r>
            <a:endParaRPr/>
          </a:p>
        </p:txBody>
      </p:sp>
      <p:sp>
        <p:nvSpPr>
          <p:cNvPr id="1294" name="Google Shape;1294;p2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Causa_48 (43096-43251) Glimmer and GeneMark called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 coding potential at this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There are no other phages to compare this gene with.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Gap of over 30 bps, suggesting the gene could be extended if other data supports it.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Current start site has highest Z score and lowest final score, suggesting that the current start site is kept.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43096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on phages db indicate an unknown function, and top hits on blast suggest a DUF6131 family protein which has an unknown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DUF6131 ; Family of unknown function (DUF6131)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Cannot identify a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Contains 3 TMD’s, indicating it is a membrane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membrane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298"/>
        <p:cNvGrpSpPr/>
        <p:nvPr/>
      </p:nvGrpSpPr>
      <p:grpSpPr>
        <a:xfrm>
          <a:off x="0" y="0"/>
          <a:ext cx="0" cy="0"/>
          <a:chOff x="0" y="0"/>
          <a:chExt cx="0" cy="0"/>
        </a:xfrm>
      </p:grpSpPr>
      <p:sp>
        <p:nvSpPr>
          <p:cNvPr id="1299" name="Google Shape;1299;p2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Causa_48</a:t>
            </a:r>
            <a:endParaRPr/>
          </a:p>
        </p:txBody>
      </p:sp>
      <p:sp>
        <p:nvSpPr>
          <p:cNvPr id="1300" name="Google Shape;1300;p228"/>
          <p:cNvSpPr txBox="1">
            <a:spLocks noGrp="1"/>
          </p:cNvSpPr>
          <p:nvPr>
            <p:ph type="body" idx="1"/>
          </p:nvPr>
        </p:nvSpPr>
        <p:spPr>
          <a:xfrm>
            <a:off x="311700" y="1152475"/>
            <a:ext cx="8520600" cy="39909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Clr>
                <a:schemeClr val="dk1"/>
              </a:buClr>
              <a:buSzPts val="1100"/>
              <a:buFont typeface="Arial"/>
              <a:buNone/>
            </a:pPr>
            <a:r>
              <a:rPr lang="en" sz="1300">
                <a:solidFill>
                  <a:schemeClr val="dk1"/>
                </a:solidFill>
                <a:latin typeface="Comfortaa Medium"/>
                <a:ea typeface="Comfortaa Medium"/>
                <a:cs typeface="Comfortaa Medium"/>
                <a:sym typeface="Comfortaa Medium"/>
              </a:rPr>
              <a:t>Gene assignment:  Causa_48 (43096-43251) glimmer call: 43096 GeneMark call: same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ts val="1100"/>
              <a:buFont typeface="Arial"/>
              <a:buNone/>
            </a:pP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ts val="1100"/>
              <a:buFont typeface="Arial"/>
              <a:buNone/>
            </a:pPr>
            <a:r>
              <a:rPr lang="en" sz="1300">
                <a:solidFill>
                  <a:schemeClr val="dk1"/>
                </a:solidFill>
                <a:latin typeface="Comfortaa Medium"/>
                <a:ea typeface="Comfortaa Medium"/>
                <a:cs typeface="Comfortaa Medium"/>
                <a:sym typeface="Comfortaa Medium"/>
              </a:rPr>
              <a:t>Gene Call Annotation -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ts val="1100"/>
              <a:buFont typeface="Arial"/>
              <a:buNone/>
            </a:pPr>
            <a:r>
              <a:rPr lang="en" sz="1300">
                <a:solidFill>
                  <a:schemeClr val="dk1"/>
                </a:solidFill>
                <a:latin typeface="Comfortaa Medium"/>
                <a:ea typeface="Comfortaa Medium"/>
                <a:cs typeface="Comfortaa Medium"/>
                <a:sym typeface="Comfortaa Medium"/>
              </a:rPr>
              <a:t>Coding Potential: no strong potential- some weak potential over half of it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ts val="1100"/>
              <a:buFont typeface="Arial"/>
              <a:buNone/>
            </a:pPr>
            <a:r>
              <a:rPr lang="en" sz="1300">
                <a:solidFill>
                  <a:schemeClr val="dk1"/>
                </a:solidFill>
                <a:latin typeface="Comfortaa Medium"/>
                <a:ea typeface="Comfortaa Medium"/>
                <a:cs typeface="Comfortaa Medium"/>
                <a:sym typeface="Comfortaa Medium"/>
              </a:rPr>
              <a:t>Start codon: atg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ts val="1100"/>
              <a:buFont typeface="Arial"/>
              <a:buNone/>
            </a:pPr>
            <a:r>
              <a:rPr lang="en" sz="1300">
                <a:solidFill>
                  <a:schemeClr val="dk1"/>
                </a:solidFill>
                <a:latin typeface="Comfortaa Medium"/>
                <a:ea typeface="Comfortaa Medium"/>
                <a:cs typeface="Comfortaa Medium"/>
                <a:sym typeface="Comfortaa Medium"/>
              </a:rPr>
              <a:t>BLASTp: 1:1 (e: 2e-07)</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ts val="1100"/>
              <a:buFont typeface="Arial"/>
              <a:buNone/>
            </a:pPr>
            <a:r>
              <a:rPr lang="en" sz="1300">
                <a:solidFill>
                  <a:schemeClr val="dk1"/>
                </a:solidFill>
                <a:latin typeface="Comfortaa Medium"/>
                <a:ea typeface="Comfortaa Medium"/>
                <a:cs typeface="Comfortaa Medium"/>
                <a:sym typeface="Comfortaa Medium"/>
              </a:rPr>
              <a:t>Gap/Overlap: 36bp gap</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ts val="1100"/>
              <a:buFont typeface="Arial"/>
              <a:buNone/>
            </a:pPr>
            <a:r>
              <a:rPr lang="en" sz="1300">
                <a:solidFill>
                  <a:schemeClr val="dk1"/>
                </a:solidFill>
                <a:latin typeface="Comfortaa Medium"/>
                <a:ea typeface="Comfortaa Medium"/>
                <a:cs typeface="Comfortaa Medium"/>
                <a:sym typeface="Comfortaa Medium"/>
              </a:rPr>
              <a:t>RBS: best rbs (z: 2.605; Fin: -3.867)</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ts val="1100"/>
              <a:buFont typeface="Arial"/>
              <a:buNone/>
            </a:pPr>
            <a:r>
              <a:rPr lang="en" sz="1300">
                <a:solidFill>
                  <a:schemeClr val="dk1"/>
                </a:solidFill>
                <a:latin typeface="Comfortaa Medium"/>
                <a:ea typeface="Comfortaa Medium"/>
                <a:cs typeface="Comfortaa Medium"/>
                <a:sym typeface="Comfortaa Medium"/>
              </a:rPr>
              <a:t>Starterator: supports anno-call</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ts val="1100"/>
              <a:buFont typeface="Arial"/>
              <a:buNone/>
            </a:pPr>
            <a:r>
              <a:rPr lang="en" sz="1300">
                <a:solidFill>
                  <a:schemeClr val="dk1"/>
                </a:solidFill>
                <a:latin typeface="Comfortaa Medium"/>
                <a:ea typeface="Comfortaa Medium"/>
                <a:cs typeface="Comfortaa Medium"/>
                <a:sym typeface="Comfortaa Medium"/>
              </a:rPr>
              <a:t>Is this a gene: yes?</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ts val="1100"/>
              <a:buFont typeface="Arial"/>
              <a:buNone/>
            </a:pPr>
            <a:r>
              <a:rPr lang="en" sz="1300">
                <a:solidFill>
                  <a:schemeClr val="dk1"/>
                </a:solidFill>
                <a:latin typeface="Comfortaa Medium"/>
                <a:ea typeface="Comfortaa Medium"/>
                <a:cs typeface="Comfortaa Medium"/>
                <a:sym typeface="Comfortaa Medium"/>
              </a:rPr>
              <a:t>Suggested start site (first base coordinate): 43096 nc</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ts val="1100"/>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ts val="1100"/>
              <a:buFont typeface="Arial"/>
              <a:buNone/>
            </a:pPr>
            <a:r>
              <a:rPr lang="en" sz="1300">
                <a:solidFill>
                  <a:schemeClr val="dk1"/>
                </a:solidFill>
                <a:latin typeface="Comfortaa Medium"/>
                <a:ea typeface="Comfortaa Medium"/>
                <a:cs typeface="Comfortaa Medium"/>
                <a:sym typeface="Comfortaa Medium"/>
              </a:rPr>
              <a:t>Functional Annotation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ts val="1100"/>
              <a:buFont typeface="Arial"/>
              <a:buNone/>
            </a:pPr>
            <a:r>
              <a:rPr lang="en" sz="1300">
                <a:solidFill>
                  <a:schemeClr val="dk1"/>
                </a:solidFill>
                <a:latin typeface="Comfortaa Medium"/>
                <a:ea typeface="Comfortaa Medium"/>
                <a:cs typeface="Comfortaa Medium"/>
                <a:sym typeface="Comfortaa Medium"/>
              </a:rPr>
              <a:t>BLASTp: duf6131 family protein (e: 1e-08)</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ts val="1100"/>
              <a:buFont typeface="Arial"/>
              <a:buNone/>
            </a:pPr>
            <a:r>
              <a:rPr lang="en" sz="1300">
                <a:solidFill>
                  <a:schemeClr val="dk1"/>
                </a:solidFill>
                <a:latin typeface="Comfortaa Medium"/>
                <a:ea typeface="Comfortaa Medium"/>
                <a:cs typeface="Comfortaa Medium"/>
                <a:sym typeface="Comfortaa Medium"/>
              </a:rPr>
              <a:t>HHpred: Prob: 99.84 (nkf)</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ts val="1100"/>
              <a:buFont typeface="Arial"/>
              <a:buNone/>
            </a:pPr>
            <a:r>
              <a:rPr lang="en" sz="1300">
                <a:solidFill>
                  <a:schemeClr val="dk1"/>
                </a:solidFill>
                <a:latin typeface="Comfortaa Medium"/>
                <a:ea typeface="Comfortaa Medium"/>
                <a:cs typeface="Comfortaa Medium"/>
                <a:sym typeface="Comfortaa Medium"/>
              </a:rPr>
              <a:t>Synteny: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ts val="1100"/>
              <a:buFont typeface="Arial"/>
              <a:buNone/>
            </a:pPr>
            <a:r>
              <a:rPr lang="en" sz="1300">
                <a:solidFill>
                  <a:schemeClr val="dk1"/>
                </a:solidFill>
                <a:latin typeface="Comfortaa Medium"/>
                <a:ea typeface="Comfortaa Medium"/>
                <a:cs typeface="Comfortaa Medium"/>
                <a:sym typeface="Comfortaa Medium"/>
              </a:rPr>
              <a:t>	Phagesdb: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ts val="1100"/>
              <a:buFont typeface="Arial"/>
              <a:buNone/>
            </a:pPr>
            <a:r>
              <a:rPr lang="en" sz="1300">
                <a:solidFill>
                  <a:schemeClr val="dk1"/>
                </a:solidFill>
                <a:latin typeface="Comfortaa Medium"/>
                <a:ea typeface="Comfortaa Medium"/>
                <a:cs typeface="Comfortaa Medium"/>
                <a:sym typeface="Comfortaa Medium"/>
              </a:rPr>
              <a:t>TMD: 2 domains</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ts val="1100"/>
              <a:buFont typeface="Arial"/>
              <a:buNone/>
            </a:pPr>
            <a:r>
              <a:rPr lang="en" sz="1300">
                <a:solidFill>
                  <a:schemeClr val="dk1"/>
                </a:solidFill>
                <a:latin typeface="Comfortaa Medium"/>
                <a:ea typeface="Comfortaa Medium"/>
                <a:cs typeface="Comfortaa Medium"/>
                <a:sym typeface="Comfortaa Medium"/>
              </a:rPr>
              <a:t>Predicted gene function: NKF</a:t>
            </a:r>
            <a:endParaRPr/>
          </a:p>
        </p:txBody>
      </p:sp>
      <p:pic>
        <p:nvPicPr>
          <p:cNvPr id="1301" name="Google Shape;1301;p228"/>
          <p:cNvPicPr preferRelativeResize="0"/>
          <p:nvPr/>
        </p:nvPicPr>
        <p:blipFill>
          <a:blip r:embed="rId3">
            <a:alphaModFix/>
          </a:blip>
          <a:stretch>
            <a:fillRect/>
          </a:stretch>
        </p:blipFill>
        <p:spPr>
          <a:xfrm>
            <a:off x="4165400" y="3466575"/>
            <a:ext cx="1560025" cy="1170025"/>
          </a:xfrm>
          <a:prstGeom prst="rect">
            <a:avLst/>
          </a:prstGeom>
          <a:noFill/>
          <a:ln>
            <a:noFill/>
          </a:ln>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1311"/>
        <p:cNvGrpSpPr/>
        <p:nvPr/>
      </p:nvGrpSpPr>
      <p:grpSpPr>
        <a:xfrm>
          <a:off x="0" y="0"/>
          <a:ext cx="0" cy="0"/>
          <a:chOff x="0" y="0"/>
          <a:chExt cx="0" cy="0"/>
        </a:xfrm>
      </p:grpSpPr>
      <p:sp>
        <p:nvSpPr>
          <p:cNvPr id="1312" name="Google Shape;1312;p23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Causa_49 (tRNA)</a:t>
            </a:r>
            <a:endParaRPr/>
          </a:p>
          <a:p>
            <a:pPr marL="0" lvl="0" indent="0" algn="ctr" rtl="0">
              <a:spcBef>
                <a:spcPts val="0"/>
              </a:spcBef>
              <a:spcAft>
                <a:spcPts val="0"/>
              </a:spcAft>
              <a:buNone/>
            </a:pPr>
            <a:r>
              <a:rPr lang="en"/>
              <a:t>43322-43393</a:t>
            </a:r>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1316"/>
        <p:cNvGrpSpPr/>
        <p:nvPr/>
      </p:nvGrpSpPr>
      <p:grpSpPr>
        <a:xfrm>
          <a:off x="0" y="0"/>
          <a:ext cx="0" cy="0"/>
          <a:chOff x="0" y="0"/>
          <a:chExt cx="0" cy="0"/>
        </a:xfrm>
      </p:grpSpPr>
      <p:sp>
        <p:nvSpPr>
          <p:cNvPr id="1317" name="Google Shape;1317;p2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Causa_49 (tRNA, 43322-43393)</a:t>
            </a:r>
            <a:endParaRPr/>
          </a:p>
        </p:txBody>
      </p:sp>
      <p:sp>
        <p:nvSpPr>
          <p:cNvPr id="1318" name="Google Shape;1318;p2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Class analysis – </a:t>
            </a:r>
          </a:p>
          <a:p>
            <a:pPr marL="0" lvl="0" indent="0" algn="l" rtl="0">
              <a:spcBef>
                <a:spcPts val="0"/>
              </a:spcBef>
              <a:spcAft>
                <a:spcPts val="1200"/>
              </a:spcAft>
              <a:buNone/>
            </a:pPr>
            <a:r>
              <a:rPr lang="en-US" dirty="0"/>
              <a:t>tRNA-Glu(</a:t>
            </a:r>
            <a:r>
              <a:rPr lang="en-US" dirty="0" err="1"/>
              <a:t>ctc</a:t>
            </a:r>
            <a:r>
              <a:rPr lang="en-US" dirty="0"/>
              <a:t>)</a:t>
            </a:r>
          </a:p>
          <a:p>
            <a:pPr marL="0" lvl="0" indent="0" algn="l" rtl="0">
              <a:spcBef>
                <a:spcPts val="0"/>
              </a:spcBef>
              <a:spcAft>
                <a:spcPts val="1200"/>
              </a:spcAft>
              <a:buNone/>
            </a:pPr>
            <a:r>
              <a:rPr lang="en-US" dirty="0"/>
              <a:t>    72 bases, Infernal score 70.3</a:t>
            </a:r>
          </a:p>
          <a:p>
            <a:pPr marL="0" lvl="0" indent="0" algn="l" rtl="0">
              <a:spcBef>
                <a:spcPts val="0"/>
              </a:spcBef>
              <a:spcAft>
                <a:spcPts val="1200"/>
              </a:spcAft>
              <a:buNone/>
            </a:pPr>
            <a:r>
              <a:rPr lang="en-US" dirty="0"/>
              <a:t>    Sequence [43322,43393]</a:t>
            </a:r>
          </a:p>
          <a:p>
            <a:pPr marL="0" lvl="0" indent="0" algn="l" rtl="0">
              <a:spcBef>
                <a:spcPts val="0"/>
              </a:spcBef>
              <a:spcAft>
                <a:spcPts val="1200"/>
              </a:spcAft>
              <a:buNone/>
            </a:pPr>
            <a:endParaRPr lang="en-US" dirty="0"/>
          </a:p>
          <a:p>
            <a:pPr marL="0" lvl="0" indent="0" algn="l" rtl="0">
              <a:spcBef>
                <a:spcPts val="0"/>
              </a:spcBef>
              <a:spcAft>
                <a:spcPts val="1200"/>
              </a:spcAft>
              <a:buNone/>
            </a:pPr>
            <a:endParaRPr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sp>
        <p:nvSpPr>
          <p:cNvPr id="1335" name="Google Shape;1335;p23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Causa_50</a:t>
            </a:r>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339"/>
        <p:cNvGrpSpPr/>
        <p:nvPr/>
      </p:nvGrpSpPr>
      <p:grpSpPr>
        <a:xfrm>
          <a:off x="0" y="0"/>
          <a:ext cx="0" cy="0"/>
          <a:chOff x="0" y="0"/>
          <a:chExt cx="0" cy="0"/>
        </a:xfrm>
      </p:grpSpPr>
      <p:sp>
        <p:nvSpPr>
          <p:cNvPr id="1340" name="Google Shape;1340;p2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Causa_50</a:t>
            </a:r>
            <a:endParaRPr/>
          </a:p>
        </p:txBody>
      </p:sp>
      <p:sp>
        <p:nvSpPr>
          <p:cNvPr id="1341" name="Google Shape;1341;p2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 Causa_50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 Glimmer called it at 43599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 no strong coding potential (some atypical)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 no results in DNA master, none in BLASTp either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 around 13 bp gap between 49 and 52, gene 51 is fully overlapped by 50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 current start is most favorable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 no data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Suggested start site (first base coordinate): N/A</a:t>
            </a:r>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345"/>
        <p:cNvGrpSpPr/>
        <p:nvPr/>
      </p:nvGrpSpPr>
      <p:grpSpPr>
        <a:xfrm>
          <a:off x="0" y="0"/>
          <a:ext cx="0" cy="0"/>
          <a:chOff x="0" y="0"/>
          <a:chExt cx="0" cy="0"/>
        </a:xfrm>
      </p:grpSpPr>
      <p:sp>
        <p:nvSpPr>
          <p:cNvPr id="1346" name="Google Shape;1346;p2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Causa_50</a:t>
            </a:r>
            <a:endParaRPr/>
          </a:p>
        </p:txBody>
      </p:sp>
      <p:sp>
        <p:nvSpPr>
          <p:cNvPr id="1347" name="Google Shape;1347;p2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Causa_50 (43599, 43420)</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43599 has strength 5.40 ** not called by GeneMark</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Atypical coding potential in s, no coding potential in tb and smeg.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GTG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1:1 alignment with low e value. Only one hit on Blastp</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tRNA is completely imbedded in protein 50. The next tRNA is 20 bp upstream and the next protein is 200 bp upstream</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RBS score does not support the start codon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No starterator presented</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No</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1345">
          <a:extLst>
            <a:ext uri="{FF2B5EF4-FFF2-40B4-BE49-F238E27FC236}">
              <a16:creationId xmlns:a16="http://schemas.microsoft.com/office/drawing/2014/main" id="{7772920C-C51C-B293-91E6-32E9D3F2043C}"/>
            </a:ext>
          </a:extLst>
        </p:cNvPr>
        <p:cNvGrpSpPr/>
        <p:nvPr/>
      </p:nvGrpSpPr>
      <p:grpSpPr>
        <a:xfrm>
          <a:off x="0" y="0"/>
          <a:ext cx="0" cy="0"/>
          <a:chOff x="0" y="0"/>
          <a:chExt cx="0" cy="0"/>
        </a:xfrm>
      </p:grpSpPr>
      <p:sp>
        <p:nvSpPr>
          <p:cNvPr id="1346" name="Google Shape;1346;p236">
            <a:extLst>
              <a:ext uri="{FF2B5EF4-FFF2-40B4-BE49-F238E27FC236}">
                <a16:creationId xmlns:a16="http://schemas.microsoft.com/office/drawing/2014/main" id="{ED1F3D5D-6A2A-120C-BDC5-9C7E074D8663}"/>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Causa_50</a:t>
            </a:r>
            <a:endParaRPr/>
          </a:p>
        </p:txBody>
      </p:sp>
      <p:sp>
        <p:nvSpPr>
          <p:cNvPr id="3" name="Text Placeholder 2">
            <a:extLst>
              <a:ext uri="{FF2B5EF4-FFF2-40B4-BE49-F238E27FC236}">
                <a16:creationId xmlns:a16="http://schemas.microsoft.com/office/drawing/2014/main" id="{49C43752-C597-227E-5285-B2BC72E5BDA6}"/>
              </a:ext>
            </a:extLst>
          </p:cNvPr>
          <p:cNvSpPr>
            <a:spLocks noGrp="1"/>
          </p:cNvSpPr>
          <p:nvPr>
            <p:ph type="body" idx="1"/>
          </p:nvPr>
        </p:nvSpPr>
        <p:spPr/>
        <p:txBody>
          <a:bodyPr/>
          <a:lstStyle/>
          <a:p>
            <a:pPr marL="114300" indent="0">
              <a:buNone/>
            </a:pPr>
            <a:r>
              <a:rPr lang="en-US" dirty="0"/>
              <a:t>Note added by JS</a:t>
            </a:r>
          </a:p>
          <a:p>
            <a:pPr marL="114300" indent="0">
              <a:buNone/>
            </a:pPr>
            <a:endParaRPr lang="en-US" dirty="0"/>
          </a:p>
          <a:p>
            <a:pPr marL="114300" indent="0">
              <a:buNone/>
            </a:pPr>
            <a:r>
              <a:rPr lang="en-US" dirty="0"/>
              <a:t>original gene 50 (43420-43599, REV)- deleted, no CP and overlaps with Aragorn-called tRNA; neither has strong metrics but tRNA was called by Aragorn</a:t>
            </a:r>
          </a:p>
        </p:txBody>
      </p:sp>
    </p:spTree>
    <p:extLst>
      <p:ext uri="{BB962C8B-B14F-4D97-AF65-F5344CB8AC3E}">
        <p14:creationId xmlns:p14="http://schemas.microsoft.com/office/powerpoint/2010/main" val="2620598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Causa_5</a:t>
            </a:r>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sp>
        <p:nvSpPr>
          <p:cNvPr id="1358" name="Google Shape;1358;p23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Causa_51 (tRNA)</a:t>
            </a:r>
            <a:endParaRPr/>
          </a:p>
          <a:p>
            <a:pPr marL="0" lvl="0" indent="0" algn="ctr" rtl="0">
              <a:spcBef>
                <a:spcPts val="0"/>
              </a:spcBef>
              <a:spcAft>
                <a:spcPts val="0"/>
              </a:spcAft>
              <a:buNone/>
            </a:pPr>
            <a:r>
              <a:rPr lang="en"/>
              <a:t>43440-43524</a:t>
            </a:r>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1363" name="Google Shape;1363;p2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Causa_51 (tRNA, 43440-43524)</a:t>
            </a:r>
            <a:endParaRPr/>
          </a:p>
        </p:txBody>
      </p:sp>
      <p:sp>
        <p:nvSpPr>
          <p:cNvPr id="1364" name="Google Shape;1364;p2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Class analysis – </a:t>
            </a:r>
          </a:p>
          <a:p>
            <a:pPr marL="0" lvl="0" indent="0" algn="l" rtl="0">
              <a:spcBef>
                <a:spcPts val="0"/>
              </a:spcBef>
              <a:spcAft>
                <a:spcPts val="1200"/>
              </a:spcAft>
              <a:buNone/>
            </a:pPr>
            <a:r>
              <a:rPr lang="en-US" dirty="0"/>
              <a:t>tRNA-Ser(</a:t>
            </a:r>
            <a:r>
              <a:rPr lang="en-US" dirty="0" err="1"/>
              <a:t>gct</a:t>
            </a:r>
            <a:r>
              <a:rPr lang="en-US" dirty="0"/>
              <a:t>)</a:t>
            </a:r>
          </a:p>
          <a:p>
            <a:pPr marL="0" lvl="0" indent="0" algn="l" rtl="0">
              <a:spcBef>
                <a:spcPts val="0"/>
              </a:spcBef>
              <a:spcAft>
                <a:spcPts val="1200"/>
              </a:spcAft>
              <a:buNone/>
            </a:pPr>
            <a:r>
              <a:rPr lang="en-US" dirty="0"/>
              <a:t>    85 bases, Infernal score 24.8 (but identified in Aragorn)</a:t>
            </a:r>
          </a:p>
          <a:p>
            <a:pPr marL="0" lvl="0" indent="0" algn="l" rtl="0">
              <a:spcBef>
                <a:spcPts val="0"/>
              </a:spcBef>
              <a:spcAft>
                <a:spcPts val="1200"/>
              </a:spcAft>
              <a:buNone/>
            </a:pPr>
            <a:r>
              <a:rPr lang="en-US" dirty="0"/>
              <a:t>    Sequence [43440,43524]</a:t>
            </a:r>
            <a:endParaRPr dirty="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sp>
        <p:nvSpPr>
          <p:cNvPr id="1387" name="Google Shape;1387;p24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Causa_52 (tRNA)</a:t>
            </a:r>
            <a:endParaRPr/>
          </a:p>
          <a:p>
            <a:pPr marL="0" lvl="0" indent="0" algn="ctr" rtl="0">
              <a:spcBef>
                <a:spcPts val="0"/>
              </a:spcBef>
              <a:spcAft>
                <a:spcPts val="0"/>
              </a:spcAft>
              <a:buNone/>
            </a:pPr>
            <a:r>
              <a:rPr lang="en"/>
              <a:t>43617-43691</a:t>
            </a:r>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1400"/>
        <p:cNvGrpSpPr/>
        <p:nvPr/>
      </p:nvGrpSpPr>
      <p:grpSpPr>
        <a:xfrm>
          <a:off x="0" y="0"/>
          <a:ext cx="0" cy="0"/>
          <a:chOff x="0" y="0"/>
          <a:chExt cx="0" cy="0"/>
        </a:xfrm>
      </p:grpSpPr>
      <p:sp>
        <p:nvSpPr>
          <p:cNvPr id="1401" name="Google Shape;1401;p2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Causa_52 (tRNA, 43617-43691)</a:t>
            </a:r>
            <a:endParaRPr/>
          </a:p>
        </p:txBody>
      </p:sp>
      <p:sp>
        <p:nvSpPr>
          <p:cNvPr id="1402" name="Google Shape;1402;p2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Class analysis – </a:t>
            </a:r>
          </a:p>
          <a:p>
            <a:pPr marL="0" lvl="0" indent="0" algn="l" rtl="0">
              <a:spcBef>
                <a:spcPts val="0"/>
              </a:spcBef>
              <a:spcAft>
                <a:spcPts val="1200"/>
              </a:spcAft>
              <a:buNone/>
            </a:pPr>
            <a:r>
              <a:rPr lang="en-US" dirty="0"/>
              <a:t>tRNA-Leu(cag)</a:t>
            </a:r>
          </a:p>
          <a:p>
            <a:pPr marL="0" lvl="0" indent="0" algn="l" rtl="0">
              <a:spcBef>
                <a:spcPts val="0"/>
              </a:spcBef>
              <a:spcAft>
                <a:spcPts val="1200"/>
              </a:spcAft>
              <a:buNone/>
            </a:pPr>
            <a:r>
              <a:rPr lang="en-US" dirty="0"/>
              <a:t>    75 bases, Infernal score 48.1</a:t>
            </a:r>
          </a:p>
          <a:p>
            <a:pPr marL="0" lvl="0" indent="0" algn="l" rtl="0">
              <a:spcBef>
                <a:spcPts val="0"/>
              </a:spcBef>
              <a:spcAft>
                <a:spcPts val="1200"/>
              </a:spcAft>
              <a:buNone/>
            </a:pPr>
            <a:r>
              <a:rPr lang="en-US" dirty="0"/>
              <a:t>    Sequence [43617,43691]</a:t>
            </a:r>
            <a:endParaRPr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1418"/>
        <p:cNvGrpSpPr/>
        <p:nvPr/>
      </p:nvGrpSpPr>
      <p:grpSpPr>
        <a:xfrm>
          <a:off x="0" y="0"/>
          <a:ext cx="0" cy="0"/>
          <a:chOff x="0" y="0"/>
          <a:chExt cx="0" cy="0"/>
        </a:xfrm>
      </p:grpSpPr>
      <p:sp>
        <p:nvSpPr>
          <p:cNvPr id="1419" name="Google Shape;1419;p24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Causa_53 (tRNA)</a:t>
            </a:r>
            <a:endParaRPr/>
          </a:p>
          <a:p>
            <a:pPr marL="0" lvl="0" indent="0" algn="ctr" rtl="0">
              <a:spcBef>
                <a:spcPts val="0"/>
              </a:spcBef>
              <a:spcAft>
                <a:spcPts val="0"/>
              </a:spcAft>
              <a:buNone/>
            </a:pPr>
            <a:r>
              <a:rPr lang="en"/>
              <a:t>43701-43776</a:t>
            </a:r>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1424" name="Google Shape;1424;p2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Causa_53 (tRNA, 43701-43776)</a:t>
            </a:r>
            <a:endParaRPr/>
          </a:p>
        </p:txBody>
      </p:sp>
      <p:sp>
        <p:nvSpPr>
          <p:cNvPr id="1425" name="Google Shape;1425;p24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tRNAscan-SE tRNA#5 (43701-43776)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Aragorn tRNA#4 (43701-43776)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DNA Master Causa_53 (43701-43776)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all programs have called this RNA, with the same tRNA type, tRNA-Pro: 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the anticodon loop is the preferred 7 base length and has an easily identified anticodon sequence </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9 bp, but easily identified anticodon sequence (GAA)</a:t>
            </a:r>
            <a:endParaRPr sz="1200">
              <a:solidFill>
                <a:schemeClr val="dk1"/>
              </a:solidFill>
              <a:latin typeface="Times New Roman"/>
              <a:ea typeface="Times New Roman"/>
              <a:cs typeface="Times New Roman"/>
              <a:sym typeface="Times New Roman"/>
            </a:endParaRPr>
          </a:p>
          <a:p>
            <a:pPr marL="45720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the essential features of each loop and stem are present: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the total length is 70-85 nucleotides: YES, 76 bp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the tRNA length is correctly identified in the Aragorn tRNA (1.2.41) on-line version: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the charged amino acid is one of the standard amino acids: YES- Phe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Infernal score in tRNAScan-SE is &gt;35: YES, 58.6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the tRNA gene does not overlap a protein-coding gene: Correct</a:t>
            </a:r>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1444"/>
        <p:cNvGrpSpPr/>
        <p:nvPr/>
      </p:nvGrpSpPr>
      <p:grpSpPr>
        <a:xfrm>
          <a:off x="0" y="0"/>
          <a:ext cx="0" cy="0"/>
          <a:chOff x="0" y="0"/>
          <a:chExt cx="0" cy="0"/>
        </a:xfrm>
      </p:grpSpPr>
      <p:sp>
        <p:nvSpPr>
          <p:cNvPr id="1445" name="Google Shape;1445;p2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Causa_53 (tRNA, 43701-43776)</a:t>
            </a:r>
            <a:endParaRPr/>
          </a:p>
        </p:txBody>
      </p:sp>
      <p:sp>
        <p:nvSpPr>
          <p:cNvPr id="1446" name="Google Shape;1446;p25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Class analysis – </a:t>
            </a:r>
          </a:p>
          <a:p>
            <a:pPr marL="0" lvl="0" indent="0" algn="l" rtl="0">
              <a:spcBef>
                <a:spcPts val="0"/>
              </a:spcBef>
              <a:spcAft>
                <a:spcPts val="1200"/>
              </a:spcAft>
              <a:buNone/>
            </a:pPr>
            <a:r>
              <a:rPr lang="en-US" dirty="0"/>
              <a:t>tRNA-</a:t>
            </a:r>
            <a:r>
              <a:rPr lang="en-US" dirty="0" err="1"/>
              <a:t>Phe</a:t>
            </a:r>
            <a:r>
              <a:rPr lang="en-US" dirty="0"/>
              <a:t>(</a:t>
            </a:r>
            <a:r>
              <a:rPr lang="en-US" dirty="0" err="1"/>
              <a:t>gaa</a:t>
            </a:r>
            <a:r>
              <a:rPr lang="en-US" dirty="0"/>
              <a:t>)</a:t>
            </a:r>
          </a:p>
          <a:p>
            <a:pPr marL="0" lvl="0" indent="0" algn="l" rtl="0">
              <a:spcBef>
                <a:spcPts val="0"/>
              </a:spcBef>
              <a:spcAft>
                <a:spcPts val="1200"/>
              </a:spcAft>
              <a:buNone/>
            </a:pPr>
            <a:r>
              <a:rPr lang="en-US" dirty="0"/>
              <a:t>    76 bases, Infernal score 58.6</a:t>
            </a:r>
          </a:p>
          <a:p>
            <a:pPr marL="0" lvl="0" indent="0" algn="l" rtl="0">
              <a:spcBef>
                <a:spcPts val="0"/>
              </a:spcBef>
              <a:spcAft>
                <a:spcPts val="1200"/>
              </a:spcAft>
              <a:buNone/>
            </a:pPr>
            <a:r>
              <a:rPr lang="en-US" dirty="0"/>
              <a:t>    Sequence [43701,43776]</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1450"/>
        <p:cNvGrpSpPr/>
        <p:nvPr/>
      </p:nvGrpSpPr>
      <p:grpSpPr>
        <a:xfrm>
          <a:off x="0" y="0"/>
          <a:ext cx="0" cy="0"/>
          <a:chOff x="0" y="0"/>
          <a:chExt cx="0" cy="0"/>
        </a:xfrm>
      </p:grpSpPr>
      <p:sp>
        <p:nvSpPr>
          <p:cNvPr id="1451" name="Google Shape;1451;p25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Causa_54</a:t>
            </a:r>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1455"/>
        <p:cNvGrpSpPr/>
        <p:nvPr/>
      </p:nvGrpSpPr>
      <p:grpSpPr>
        <a:xfrm>
          <a:off x="0" y="0"/>
          <a:ext cx="0" cy="0"/>
          <a:chOff x="0" y="0"/>
          <a:chExt cx="0" cy="0"/>
        </a:xfrm>
      </p:grpSpPr>
      <p:sp>
        <p:nvSpPr>
          <p:cNvPr id="1456" name="Google Shape;1456;p2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Causa_54</a:t>
            </a:r>
            <a:endParaRPr/>
          </a:p>
        </p:txBody>
      </p:sp>
      <p:sp>
        <p:nvSpPr>
          <p:cNvPr id="1457" name="Google Shape;1457;p25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Gene Call and Functional Annotation Checklist and Notes – MK</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 </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Gene assignment:</a:t>
            </a:r>
            <a:r>
              <a:rPr lang="en" sz="1130" b="1">
                <a:solidFill>
                  <a:schemeClr val="dk1"/>
                </a:solidFill>
                <a:latin typeface="Times New Roman"/>
                <a:ea typeface="Times New Roman"/>
                <a:cs typeface="Times New Roman"/>
                <a:sym typeface="Times New Roman"/>
              </a:rPr>
              <a:t>Causa_54 (43799-44098) Glimmer called same starts- Glimmer at 43799</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Gene Call Annotation -</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Coding Potential:</a:t>
            </a:r>
            <a:r>
              <a:rPr lang="en" sz="1130" b="1">
                <a:solidFill>
                  <a:schemeClr val="dk1"/>
                </a:solidFill>
                <a:latin typeface="Times New Roman"/>
                <a:ea typeface="Times New Roman"/>
                <a:cs typeface="Times New Roman"/>
                <a:sym typeface="Times New Roman"/>
              </a:rPr>
              <a:t> covers all of coding potential</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Start codon: </a:t>
            </a:r>
            <a:r>
              <a:rPr lang="en" sz="1130" b="1">
                <a:solidFill>
                  <a:schemeClr val="dk1"/>
                </a:solidFill>
                <a:latin typeface="Times New Roman"/>
                <a:ea typeface="Times New Roman"/>
                <a:cs typeface="Times New Roman"/>
                <a:sym typeface="Times New Roman"/>
              </a:rPr>
              <a:t>ATG</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BLASTp:</a:t>
            </a:r>
            <a:r>
              <a:rPr lang="en" sz="1130" b="1">
                <a:solidFill>
                  <a:schemeClr val="dk1"/>
                </a:solidFill>
                <a:latin typeface="Times New Roman"/>
                <a:ea typeface="Times New Roman"/>
                <a:cs typeface="Times New Roman"/>
                <a:sym typeface="Times New Roman"/>
              </a:rPr>
              <a:t>. Contains only one hit with a 1:1 alignment with a E value of 4.8E-4</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Gap/Overlap:</a:t>
            </a:r>
            <a:r>
              <a:rPr lang="en" sz="1130" b="1">
                <a:solidFill>
                  <a:schemeClr val="dk1"/>
                </a:solidFill>
                <a:latin typeface="Times New Roman"/>
                <a:ea typeface="Times New Roman"/>
                <a:cs typeface="Times New Roman"/>
                <a:sym typeface="Times New Roman"/>
              </a:rPr>
              <a:t> contains a 24 length gap between genes 52 and 54. Also contains a 125 length gap between gene 54 and 55.</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RBS: </a:t>
            </a:r>
            <a:r>
              <a:rPr lang="en" sz="1130" b="1">
                <a:solidFill>
                  <a:schemeClr val="dk1"/>
                </a:solidFill>
                <a:latin typeface="Times New Roman"/>
                <a:ea typeface="Times New Roman"/>
                <a:cs typeface="Times New Roman"/>
                <a:sym typeface="Times New Roman"/>
              </a:rPr>
              <a:t>RBS score is ok; z value: 1.185 and final score: -6.664; has the worst z value but the best final score</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Starterator: </a:t>
            </a:r>
            <a:r>
              <a:rPr lang="en" sz="1130" b="1">
                <a:solidFill>
                  <a:schemeClr val="dk1"/>
                </a:solidFill>
                <a:latin typeface="Times New Roman"/>
                <a:ea typeface="Times New Roman"/>
                <a:cs typeface="Times New Roman"/>
                <a:sym typeface="Times New Roman"/>
              </a:rPr>
              <a:t>somewhat supports auto annotation site. Some of the start sites are aligned with other tracks. None of them are 100% aligned however, </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Is this a gene: </a:t>
            </a:r>
            <a:r>
              <a:rPr lang="en" sz="1130" b="1">
                <a:solidFill>
                  <a:schemeClr val="dk1"/>
                </a:solidFill>
                <a:latin typeface="Times New Roman"/>
                <a:ea typeface="Times New Roman"/>
                <a:cs typeface="Times New Roman"/>
                <a:sym typeface="Times New Roman"/>
              </a:rPr>
              <a:t>yes</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Suggested start site (first base coordinate):</a:t>
            </a:r>
            <a:r>
              <a:rPr lang="en" sz="1130" b="1">
                <a:solidFill>
                  <a:schemeClr val="dk1"/>
                </a:solidFill>
                <a:latin typeface="Times New Roman"/>
                <a:ea typeface="Times New Roman"/>
                <a:cs typeface="Times New Roman"/>
                <a:sym typeface="Times New Roman"/>
              </a:rPr>
              <a:t>  no change (43799)</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Functional Annotation –</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BLASTp:  </a:t>
            </a:r>
            <a:r>
              <a:rPr lang="en" sz="1130" b="1">
                <a:solidFill>
                  <a:schemeClr val="dk1"/>
                </a:solidFill>
                <a:latin typeface="Times New Roman"/>
                <a:ea typeface="Times New Roman"/>
                <a:cs typeface="Times New Roman"/>
                <a:sym typeface="Times New Roman"/>
              </a:rPr>
              <a:t>contains only 5 hits with all of them calling hypothetical proteins</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HHpred:</a:t>
            </a:r>
            <a:r>
              <a:rPr lang="en" sz="936">
                <a:solidFill>
                  <a:srgbClr val="212529"/>
                </a:solidFill>
                <a:latin typeface="Verdana"/>
                <a:ea typeface="Verdana"/>
                <a:cs typeface="Verdana"/>
                <a:sym typeface="Verdana"/>
              </a:rPr>
              <a:t>;</a:t>
            </a:r>
            <a:r>
              <a:rPr lang="en" sz="936" b="1">
                <a:solidFill>
                  <a:srgbClr val="212529"/>
                </a:solidFill>
                <a:latin typeface="Verdana"/>
                <a:ea typeface="Verdana"/>
                <a:cs typeface="Verdana"/>
                <a:sym typeface="Verdana"/>
              </a:rPr>
              <a:t> EII-GUT ; PTS system enzyme II sorbitol-specific factor (probability-72.41) </a:t>
            </a:r>
            <a:r>
              <a:rPr lang="en" sz="936"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Synteny:  </a:t>
            </a:r>
            <a:r>
              <a:rPr lang="en" sz="1130" b="1">
                <a:solidFill>
                  <a:schemeClr val="dk1"/>
                </a:solidFill>
                <a:latin typeface="Times New Roman"/>
                <a:ea typeface="Times New Roman"/>
                <a:cs typeface="Times New Roman"/>
                <a:sym typeface="Times New Roman"/>
              </a:rPr>
              <a:t>adjacent to </a:t>
            </a:r>
            <a:r>
              <a:rPr lang="en" sz="1052" b="1">
                <a:solidFill>
                  <a:srgbClr val="555555"/>
                </a:solidFill>
                <a:latin typeface="Times New Roman"/>
                <a:ea typeface="Times New Roman"/>
                <a:cs typeface="Times New Roman"/>
                <a:sym typeface="Times New Roman"/>
              </a:rPr>
              <a:t>lysin A (</a:t>
            </a:r>
            <a:r>
              <a:rPr lang="en" sz="975" b="1">
                <a:solidFill>
                  <a:srgbClr val="555555"/>
                </a:solidFill>
                <a:latin typeface="Times New Roman"/>
                <a:ea typeface="Times New Roman"/>
                <a:cs typeface="Times New Roman"/>
                <a:sym typeface="Times New Roman"/>
              </a:rPr>
              <a:t>StAugustine gene 53)</a:t>
            </a:r>
            <a:endParaRPr sz="1052" b="1">
              <a:solidFill>
                <a:srgbClr val="555555"/>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TMD: </a:t>
            </a:r>
            <a:r>
              <a:rPr lang="en" sz="1130" b="1">
                <a:solidFill>
                  <a:schemeClr val="dk1"/>
                </a:solidFill>
                <a:latin typeface="Times New Roman"/>
                <a:ea typeface="Times New Roman"/>
                <a:cs typeface="Times New Roman"/>
                <a:sym typeface="Times New Roman"/>
              </a:rPr>
              <a:t>no transmembrane domains</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Predicted gene function: </a:t>
            </a:r>
            <a:r>
              <a:rPr lang="en" sz="1130" b="1">
                <a:solidFill>
                  <a:schemeClr val="dk1"/>
                </a:solidFill>
                <a:latin typeface="Times New Roman"/>
                <a:ea typeface="Times New Roman"/>
                <a:cs typeface="Times New Roman"/>
                <a:sym typeface="Times New Roman"/>
              </a:rPr>
              <a:t>NKF</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 </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SzPts val="852"/>
              <a:buNone/>
            </a:pPr>
            <a:r>
              <a:rPr lang="en" sz="1130">
                <a:solidFill>
                  <a:schemeClr val="dk1"/>
                </a:solidFill>
                <a:latin typeface="Times New Roman"/>
                <a:ea typeface="Times New Roman"/>
                <a:cs typeface="Times New Roman"/>
                <a:sym typeface="Times New Roman"/>
              </a:rPr>
              <a:t>Notes: </a:t>
            </a:r>
            <a:endParaRPr sz="1595"/>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1461"/>
        <p:cNvGrpSpPr/>
        <p:nvPr/>
      </p:nvGrpSpPr>
      <p:grpSpPr>
        <a:xfrm>
          <a:off x="0" y="0"/>
          <a:ext cx="0" cy="0"/>
          <a:chOff x="0" y="0"/>
          <a:chExt cx="0" cy="0"/>
        </a:xfrm>
      </p:grpSpPr>
      <p:sp>
        <p:nvSpPr>
          <p:cNvPr id="1462" name="Google Shape;1462;p2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Causa_54</a:t>
            </a:r>
            <a:endParaRPr/>
          </a:p>
        </p:txBody>
      </p:sp>
      <p:sp>
        <p:nvSpPr>
          <p:cNvPr id="1463" name="Google Shape;1463;p2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Cuasa_54 (43799-44098)  Glimmer and GeneMark called start site 43799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Covers all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Alignment is 1:1 with an E-value higher than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74-bp gap to gene 55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43799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Multiple top hits hypothetical protein SEA_ZENTENO07_39 [Mycobacterium phage Zenteno07]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Probability 72.41%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PF03608.18</a:t>
            </a:r>
            <a:r>
              <a:rPr lang="en" sz="1200">
                <a:solidFill>
                  <a:schemeClr val="dk1"/>
                </a:solidFill>
                <a:latin typeface="Times New Roman"/>
                <a:ea typeface="Times New Roman"/>
                <a:cs typeface="Times New Roman"/>
                <a:sym typeface="Times New Roman"/>
              </a:rPr>
              <a:t> ; EII-GUT ; PTS system enzyme II sorbitol-specific factor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There was no startorator data that was able to help with my decision however, I still concluded this must be a gene that shouldn’t extend or reduce.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There is not enough support that shows this isn’t a hypothetical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Causa_5</a:t>
            </a:r>
            <a:endParaRPr/>
          </a:p>
        </p:txBody>
      </p:sp>
      <p:sp>
        <p:nvSpPr>
          <p:cNvPr id="184" name="Google Shape;184;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Cuasa_5 (2557-3972) Glimmer and GeneMark called start site 2557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Covers all CP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1:1 alignment hits with an E-value =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4-bp overlap gene 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 applicable data from starterator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2557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Multiple top hits 7-cyano-7-deazaguanine synthase [Arthrobacter sulfonylureivorans]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Probability 99.93%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1CT9_A</a:t>
            </a:r>
            <a:r>
              <a:rPr lang="en" sz="1200">
                <a:solidFill>
                  <a:schemeClr val="dk1"/>
                </a:solidFill>
                <a:latin typeface="Times New Roman"/>
                <a:ea typeface="Times New Roman"/>
                <a:cs typeface="Times New Roman"/>
                <a:sym typeface="Times New Roman"/>
              </a:rPr>
              <a:t> ASPARAGINE SYNTHETASE B; AMIDOTRANSFERASE, SUBSTRATE CHANNELING, ASPARAGINE BIOSYNTHESIS, LIGASE; HET: GLN, AMP, IUM; 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Pre Qo pathway, queC-like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Pre Qo pathway, queC-like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All data shows there is no reason to extend or shorten the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Calibri"/>
                <a:ea typeface="Calibri"/>
                <a:cs typeface="Calibri"/>
                <a:sym typeface="Calibri"/>
              </a:rPr>
              <a:t>Notes: The data shown dictates that this gene spot definitely holds a </a:t>
            </a:r>
            <a:r>
              <a:rPr lang="en" sz="1200">
                <a:solidFill>
                  <a:schemeClr val="dk1"/>
                </a:solidFill>
                <a:latin typeface="Times New Roman"/>
                <a:ea typeface="Times New Roman"/>
                <a:cs typeface="Times New Roman"/>
                <a:sym typeface="Times New Roman"/>
              </a:rPr>
              <a:t>Pre Qo pathway queC-like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1473"/>
        <p:cNvGrpSpPr/>
        <p:nvPr/>
      </p:nvGrpSpPr>
      <p:grpSpPr>
        <a:xfrm>
          <a:off x="0" y="0"/>
          <a:ext cx="0" cy="0"/>
          <a:chOff x="0" y="0"/>
          <a:chExt cx="0" cy="0"/>
        </a:xfrm>
      </p:grpSpPr>
      <p:sp>
        <p:nvSpPr>
          <p:cNvPr id="1474" name="Google Shape;1474;p25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Causa_55 (tRNA)</a:t>
            </a:r>
            <a:endParaRPr/>
          </a:p>
          <a:p>
            <a:pPr marL="0" lvl="0" indent="0" algn="ctr" rtl="0">
              <a:spcBef>
                <a:spcPts val="0"/>
              </a:spcBef>
              <a:spcAft>
                <a:spcPts val="0"/>
              </a:spcAft>
              <a:buNone/>
            </a:pPr>
            <a:r>
              <a:rPr lang="en"/>
              <a:t>44172-44246</a:t>
            </a:r>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1478"/>
        <p:cNvGrpSpPr/>
        <p:nvPr/>
      </p:nvGrpSpPr>
      <p:grpSpPr>
        <a:xfrm>
          <a:off x="0" y="0"/>
          <a:ext cx="0" cy="0"/>
          <a:chOff x="0" y="0"/>
          <a:chExt cx="0" cy="0"/>
        </a:xfrm>
      </p:grpSpPr>
      <p:sp>
        <p:nvSpPr>
          <p:cNvPr id="1479" name="Google Shape;1479;p2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Causa_55 (tRNA, 44172-44246)</a:t>
            </a:r>
            <a:endParaRPr/>
          </a:p>
        </p:txBody>
      </p:sp>
      <p:sp>
        <p:nvSpPr>
          <p:cNvPr id="1480" name="Google Shape;1480;p25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tRNAscan-SE tRNA#6 (44172-44245)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Aragorn tRNA #5 (44172-44246)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DNA Master Causa_55 (44172-44248)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all programs have called this RNA, with the same tRNA type, tRNA-Pro: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the anticodon loop is the preferred 7 base length and has an easily identified anticodon sequence </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9 bp, anticodon sequence- TTG</a:t>
            </a:r>
            <a:endParaRPr sz="1200">
              <a:solidFill>
                <a:schemeClr val="dk1"/>
              </a:solidFill>
              <a:latin typeface="Times New Roman"/>
              <a:ea typeface="Times New Roman"/>
              <a:cs typeface="Times New Roman"/>
              <a:sym typeface="Times New Roman"/>
            </a:endParaRPr>
          </a:p>
          <a:p>
            <a:pPr marL="45720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the essential features of each loop and stem are present: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the total length is 70-85 nucleotides: YES, 75 bp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the tRNA length is correctly identified in the Aragorn tRNA (1.2.41) on-line version: YES</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Change DNA Master to  (44172-44246)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the charged amino acid is one of the standard amino acids: YES, Pro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Infernal score in tRNAScan-SE is &gt;35: YES, 66.8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the tRNA gene does not overlap a protein-coding gene: Correct</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1485" name="Google Shape;1485;p2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Causa_55 (tRNA, 44172-44246) – do not know source</a:t>
            </a:r>
            <a:endParaRPr dirty="0"/>
          </a:p>
        </p:txBody>
      </p:sp>
      <p:pic>
        <p:nvPicPr>
          <p:cNvPr id="1486" name="Google Shape;1486;p259"/>
          <p:cNvPicPr preferRelativeResize="0"/>
          <p:nvPr/>
        </p:nvPicPr>
        <p:blipFill>
          <a:blip r:embed="rId3">
            <a:alphaModFix/>
          </a:blip>
          <a:stretch>
            <a:fillRect/>
          </a:stretch>
        </p:blipFill>
        <p:spPr>
          <a:xfrm>
            <a:off x="6103589" y="1232450"/>
            <a:ext cx="3014761" cy="3401774"/>
          </a:xfrm>
          <a:prstGeom prst="rect">
            <a:avLst/>
          </a:prstGeom>
          <a:noFill/>
          <a:ln>
            <a:noFill/>
          </a:ln>
        </p:spPr>
      </p:pic>
      <p:pic>
        <p:nvPicPr>
          <p:cNvPr id="1487" name="Google Shape;1487;p259" title="Screenshot 2025-04-22 224931.png"/>
          <p:cNvPicPr preferRelativeResize="0"/>
          <p:nvPr/>
        </p:nvPicPr>
        <p:blipFill>
          <a:blip r:embed="rId4">
            <a:alphaModFix/>
          </a:blip>
          <a:stretch>
            <a:fillRect/>
          </a:stretch>
        </p:blipFill>
        <p:spPr>
          <a:xfrm>
            <a:off x="-25650" y="1232450"/>
            <a:ext cx="2841062" cy="3401774"/>
          </a:xfrm>
          <a:prstGeom prst="rect">
            <a:avLst/>
          </a:prstGeom>
          <a:noFill/>
          <a:ln>
            <a:noFill/>
          </a:ln>
        </p:spPr>
      </p:pic>
      <p:pic>
        <p:nvPicPr>
          <p:cNvPr id="1488" name="Google Shape;1488;p259" title="Screenshot 2025-04-22 224955.png"/>
          <p:cNvPicPr preferRelativeResize="0"/>
          <p:nvPr/>
        </p:nvPicPr>
        <p:blipFill>
          <a:blip r:embed="rId5">
            <a:alphaModFix/>
          </a:blip>
          <a:stretch>
            <a:fillRect/>
          </a:stretch>
        </p:blipFill>
        <p:spPr>
          <a:xfrm>
            <a:off x="2815412" y="1232450"/>
            <a:ext cx="3288181" cy="3401775"/>
          </a:xfrm>
          <a:prstGeom prst="rect">
            <a:avLst/>
          </a:prstGeom>
          <a:noFill/>
          <a:ln>
            <a:noFill/>
          </a:ln>
        </p:spPr>
      </p:pic>
      <p:sp>
        <p:nvSpPr>
          <p:cNvPr id="1489" name="Google Shape;1489;p259"/>
          <p:cNvSpPr txBox="1"/>
          <p:nvPr/>
        </p:nvSpPr>
        <p:spPr>
          <a:xfrm>
            <a:off x="945300" y="4634225"/>
            <a:ext cx="7253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solidFill>
                  <a:schemeClr val="hlink"/>
                </a:solidFill>
                <a:hlinkClick r:id="rId6"/>
              </a:rPr>
              <a:t>Link to notebook pages</a:t>
            </a:r>
            <a:endParaRPr sz="1800">
              <a:solidFill>
                <a:schemeClr val="dk2"/>
              </a:solidFill>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sp>
        <p:nvSpPr>
          <p:cNvPr id="1494" name="Google Shape;1494;p2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Causa_55 (tRNA, 44172-44246)</a:t>
            </a:r>
            <a:endParaRPr/>
          </a:p>
        </p:txBody>
      </p:sp>
      <p:sp>
        <p:nvSpPr>
          <p:cNvPr id="1495" name="Google Shape;1495;p26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Class analysis – </a:t>
            </a:r>
          </a:p>
          <a:p>
            <a:pPr marL="0" lvl="0" indent="0" algn="l" rtl="0">
              <a:spcBef>
                <a:spcPts val="0"/>
              </a:spcBef>
              <a:spcAft>
                <a:spcPts val="1200"/>
              </a:spcAft>
              <a:buNone/>
            </a:pPr>
            <a:r>
              <a:rPr lang="en-US" dirty="0"/>
              <a:t>tRNA-Pro(</a:t>
            </a:r>
            <a:r>
              <a:rPr lang="en-US" dirty="0" err="1"/>
              <a:t>tgg</a:t>
            </a:r>
            <a:r>
              <a:rPr lang="en-US" dirty="0"/>
              <a:t>)</a:t>
            </a:r>
          </a:p>
          <a:p>
            <a:pPr marL="0" lvl="0" indent="0" algn="l" rtl="0">
              <a:spcBef>
                <a:spcPts val="0"/>
              </a:spcBef>
              <a:spcAft>
                <a:spcPts val="1200"/>
              </a:spcAft>
              <a:buNone/>
            </a:pPr>
            <a:r>
              <a:rPr lang="en-US" dirty="0"/>
              <a:t>    75 bases, Infernal score 66.8</a:t>
            </a:r>
          </a:p>
          <a:p>
            <a:pPr marL="0" lvl="0" indent="0" algn="l" rtl="0">
              <a:spcBef>
                <a:spcPts val="0"/>
              </a:spcBef>
              <a:spcAft>
                <a:spcPts val="1200"/>
              </a:spcAft>
              <a:buNone/>
            </a:pPr>
            <a:r>
              <a:rPr lang="en-US" dirty="0"/>
              <a:t>    Sequence [44172,44246]</a:t>
            </a:r>
            <a:endParaRPr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1505"/>
        <p:cNvGrpSpPr/>
        <p:nvPr/>
      </p:nvGrpSpPr>
      <p:grpSpPr>
        <a:xfrm>
          <a:off x="0" y="0"/>
          <a:ext cx="0" cy="0"/>
          <a:chOff x="0" y="0"/>
          <a:chExt cx="0" cy="0"/>
        </a:xfrm>
      </p:grpSpPr>
      <p:sp>
        <p:nvSpPr>
          <p:cNvPr id="1506" name="Google Shape;1506;p26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Causa_56</a:t>
            </a:r>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1510"/>
        <p:cNvGrpSpPr/>
        <p:nvPr/>
      </p:nvGrpSpPr>
      <p:grpSpPr>
        <a:xfrm>
          <a:off x="0" y="0"/>
          <a:ext cx="0" cy="0"/>
          <a:chOff x="0" y="0"/>
          <a:chExt cx="0" cy="0"/>
        </a:xfrm>
      </p:grpSpPr>
      <p:sp>
        <p:nvSpPr>
          <p:cNvPr id="1511" name="Google Shape;1511;p2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Causa_56</a:t>
            </a:r>
            <a:endParaRPr/>
          </a:p>
        </p:txBody>
      </p:sp>
      <p:sp>
        <p:nvSpPr>
          <p:cNvPr id="1512" name="Google Shape;1512;p26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Causa_56 (44247-44432)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 called by GeneMark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very minimal, only atypical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significant hits on DNA master BLASTp or PhagesDB BLASTp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18 bp overlap with gene 57 transcribed in opposite direction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 for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does not exist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not a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significant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not found in St. Augustine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Not a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very little coding potential, doesn’t match anything in the databases</a:t>
            </a:r>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1516"/>
        <p:cNvGrpSpPr/>
        <p:nvPr/>
      </p:nvGrpSpPr>
      <p:grpSpPr>
        <a:xfrm>
          <a:off x="0" y="0"/>
          <a:ext cx="0" cy="0"/>
          <a:chOff x="0" y="0"/>
          <a:chExt cx="0" cy="0"/>
        </a:xfrm>
      </p:grpSpPr>
      <p:sp>
        <p:nvSpPr>
          <p:cNvPr id="1517" name="Google Shape;1517;p2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Causa_56</a:t>
            </a:r>
            <a:endParaRPr/>
          </a:p>
        </p:txBody>
      </p:sp>
      <p:sp>
        <p:nvSpPr>
          <p:cNvPr id="1518" name="Google Shape;1518;p26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770"/>
              <a:buFont typeface="Arial"/>
              <a:buNone/>
            </a:pPr>
            <a:r>
              <a:rPr lang="en" sz="1040">
                <a:solidFill>
                  <a:schemeClr val="dk1"/>
                </a:solidFill>
                <a:latin typeface="Times New Roman"/>
                <a:ea typeface="Times New Roman"/>
                <a:cs typeface="Times New Roman"/>
                <a:sym typeface="Times New Roman"/>
              </a:rPr>
              <a:t>G</a:t>
            </a:r>
            <a:r>
              <a:rPr lang="en" sz="1130">
                <a:solidFill>
                  <a:schemeClr val="dk1"/>
                </a:solidFill>
                <a:latin typeface="Times New Roman"/>
                <a:ea typeface="Times New Roman"/>
                <a:cs typeface="Times New Roman"/>
                <a:sym typeface="Times New Roman"/>
              </a:rPr>
              <a:t>ene Call and Functional Annotation Checklist and Notes – MK</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1130">
                <a:solidFill>
                  <a:schemeClr val="dk1"/>
                </a:solidFill>
                <a:latin typeface="Times New Roman"/>
                <a:ea typeface="Times New Roman"/>
                <a:cs typeface="Times New Roman"/>
                <a:sym typeface="Times New Roman"/>
              </a:rPr>
              <a:t> </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1130">
                <a:solidFill>
                  <a:schemeClr val="dk1"/>
                </a:solidFill>
                <a:latin typeface="Times New Roman"/>
                <a:ea typeface="Times New Roman"/>
                <a:cs typeface="Times New Roman"/>
                <a:sym typeface="Times New Roman"/>
              </a:rPr>
              <a:t>Gene assignment:</a:t>
            </a:r>
            <a:r>
              <a:rPr lang="en" sz="1130" b="1">
                <a:solidFill>
                  <a:schemeClr val="dk1"/>
                </a:solidFill>
                <a:latin typeface="Times New Roman"/>
                <a:ea typeface="Times New Roman"/>
                <a:cs typeface="Times New Roman"/>
                <a:sym typeface="Times New Roman"/>
              </a:rPr>
              <a:t>Causa_56 (44247-44432) Glimmer at 44432*not called by genemark</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1130">
                <a:solidFill>
                  <a:schemeClr val="dk1"/>
                </a:solidFill>
                <a:latin typeface="Times New Roman"/>
                <a:ea typeface="Times New Roman"/>
                <a:cs typeface="Times New Roman"/>
                <a:sym typeface="Times New Roman"/>
              </a:rPr>
              <a:t>Gene Call Annotation -</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1130">
                <a:solidFill>
                  <a:schemeClr val="dk1"/>
                </a:solidFill>
                <a:latin typeface="Times New Roman"/>
                <a:ea typeface="Times New Roman"/>
                <a:cs typeface="Times New Roman"/>
                <a:sym typeface="Times New Roman"/>
              </a:rPr>
              <a:t>Coding Potential:</a:t>
            </a:r>
            <a:r>
              <a:rPr lang="en" sz="1130" b="1">
                <a:solidFill>
                  <a:schemeClr val="dk1"/>
                </a:solidFill>
                <a:latin typeface="Times New Roman"/>
                <a:ea typeface="Times New Roman"/>
                <a:cs typeface="Times New Roman"/>
                <a:sym typeface="Times New Roman"/>
              </a:rPr>
              <a:t> no strong coding potential to be found on GeneMark</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1130">
                <a:solidFill>
                  <a:schemeClr val="dk1"/>
                </a:solidFill>
                <a:latin typeface="Times New Roman"/>
                <a:ea typeface="Times New Roman"/>
                <a:cs typeface="Times New Roman"/>
                <a:sym typeface="Times New Roman"/>
              </a:rPr>
              <a:t>Start codon: GTG</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1130">
                <a:solidFill>
                  <a:schemeClr val="dk1"/>
                </a:solidFill>
                <a:latin typeface="Times New Roman"/>
                <a:ea typeface="Times New Roman"/>
                <a:cs typeface="Times New Roman"/>
                <a:sym typeface="Times New Roman"/>
              </a:rPr>
              <a:t>BLASTp:</a:t>
            </a:r>
            <a:r>
              <a:rPr lang="en" sz="1130" b="1">
                <a:solidFill>
                  <a:schemeClr val="dk1"/>
                </a:solidFill>
                <a:latin typeface="Times New Roman"/>
                <a:ea typeface="Times New Roman"/>
                <a:cs typeface="Times New Roman"/>
                <a:sym typeface="Times New Roman"/>
              </a:rPr>
              <a:t> only contains only one hit that is a 21:885 alignment and an E value of 9. 20</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1130">
                <a:solidFill>
                  <a:schemeClr val="dk1"/>
                </a:solidFill>
                <a:latin typeface="Times New Roman"/>
                <a:ea typeface="Times New Roman"/>
                <a:cs typeface="Times New Roman"/>
                <a:sym typeface="Times New Roman"/>
              </a:rPr>
              <a:t>Gap/Overlap:  </a:t>
            </a:r>
            <a:r>
              <a:rPr lang="en" sz="1130" b="1">
                <a:solidFill>
                  <a:schemeClr val="dk1"/>
                </a:solidFill>
                <a:latin typeface="Times New Roman"/>
                <a:ea typeface="Times New Roman"/>
                <a:cs typeface="Times New Roman"/>
                <a:sym typeface="Times New Roman"/>
              </a:rPr>
              <a:t>contains an 18 base/pair overlap between genes 56 and 57. Also contains a 2 base/pair overlap between genes 55 and 56. </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1130">
                <a:solidFill>
                  <a:schemeClr val="dk1"/>
                </a:solidFill>
                <a:latin typeface="Times New Roman"/>
                <a:ea typeface="Times New Roman"/>
                <a:cs typeface="Times New Roman"/>
                <a:sym typeface="Times New Roman"/>
              </a:rPr>
              <a:t>RBS: </a:t>
            </a:r>
            <a:r>
              <a:rPr lang="en" sz="1130" b="1">
                <a:solidFill>
                  <a:schemeClr val="dk1"/>
                </a:solidFill>
                <a:latin typeface="Times New Roman"/>
                <a:ea typeface="Times New Roman"/>
                <a:cs typeface="Times New Roman"/>
                <a:sym typeface="Times New Roman"/>
              </a:rPr>
              <a:t>does not support auto annotation site. Z value: 1.305; Final score: -6.060</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1130">
                <a:solidFill>
                  <a:schemeClr val="dk1"/>
                </a:solidFill>
                <a:latin typeface="Times New Roman"/>
                <a:ea typeface="Times New Roman"/>
                <a:cs typeface="Times New Roman"/>
                <a:sym typeface="Times New Roman"/>
              </a:rPr>
              <a:t>Starterator: </a:t>
            </a:r>
            <a:r>
              <a:rPr lang="en" sz="1130" b="1">
                <a:solidFill>
                  <a:schemeClr val="dk1"/>
                </a:solidFill>
                <a:latin typeface="Times New Roman"/>
                <a:ea typeface="Times New Roman"/>
                <a:cs typeface="Times New Roman"/>
                <a:sym typeface="Times New Roman"/>
              </a:rPr>
              <a:t>phamerator says ” </a:t>
            </a:r>
            <a:r>
              <a:rPr lang="en" sz="920" b="1">
                <a:solidFill>
                  <a:schemeClr val="dk1"/>
                </a:solidFill>
                <a:latin typeface="Verdana"/>
                <a:ea typeface="Verdana"/>
                <a:cs typeface="Verdana"/>
                <a:sym typeface="Verdana"/>
              </a:rPr>
              <a:t>Orpham, no data”</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1130">
                <a:solidFill>
                  <a:schemeClr val="dk1"/>
                </a:solidFill>
                <a:latin typeface="Times New Roman"/>
                <a:ea typeface="Times New Roman"/>
                <a:cs typeface="Times New Roman"/>
                <a:sym typeface="Times New Roman"/>
              </a:rPr>
              <a:t>Is this a gene: </a:t>
            </a:r>
            <a:r>
              <a:rPr lang="en" sz="1130" b="1">
                <a:solidFill>
                  <a:schemeClr val="dk1"/>
                </a:solidFill>
                <a:latin typeface="Times New Roman"/>
                <a:ea typeface="Times New Roman"/>
                <a:cs typeface="Times New Roman"/>
                <a:sym typeface="Times New Roman"/>
              </a:rPr>
              <a:t>no</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1130">
                <a:solidFill>
                  <a:schemeClr val="dk1"/>
                </a:solidFill>
                <a:latin typeface="Times New Roman"/>
                <a:ea typeface="Times New Roman"/>
                <a:cs typeface="Times New Roman"/>
                <a:sym typeface="Times New Roman"/>
              </a:rPr>
              <a:t>Suggested start site (first base coordinate):  </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1130">
                <a:solidFill>
                  <a:schemeClr val="dk1"/>
                </a:solidFill>
                <a:latin typeface="Times New Roman"/>
                <a:ea typeface="Times New Roman"/>
                <a:cs typeface="Times New Roman"/>
                <a:sym typeface="Times New Roman"/>
              </a:rPr>
              <a:t>Functional Annotation –</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1130">
                <a:solidFill>
                  <a:schemeClr val="dk1"/>
                </a:solidFill>
                <a:latin typeface="Times New Roman"/>
                <a:ea typeface="Times New Roman"/>
                <a:cs typeface="Times New Roman"/>
                <a:sym typeface="Times New Roman"/>
              </a:rPr>
              <a:t>BLASTp:  </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1130">
                <a:solidFill>
                  <a:schemeClr val="dk1"/>
                </a:solidFill>
                <a:latin typeface="Times New Roman"/>
                <a:ea typeface="Times New Roman"/>
                <a:cs typeface="Times New Roman"/>
                <a:sym typeface="Times New Roman"/>
              </a:rPr>
              <a:t>HHpred:</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1130">
                <a:solidFill>
                  <a:schemeClr val="dk1"/>
                </a:solidFill>
                <a:latin typeface="Times New Roman"/>
                <a:ea typeface="Times New Roman"/>
                <a:cs typeface="Times New Roman"/>
                <a:sym typeface="Times New Roman"/>
              </a:rPr>
              <a:t>Synteny:  </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1130">
                <a:solidFill>
                  <a:schemeClr val="dk1"/>
                </a:solidFill>
                <a:latin typeface="Times New Roman"/>
                <a:ea typeface="Times New Roman"/>
                <a:cs typeface="Times New Roman"/>
                <a:sym typeface="Times New Roman"/>
              </a:rPr>
              <a:t>TMD: </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1130">
                <a:solidFill>
                  <a:schemeClr val="dk1"/>
                </a:solidFill>
                <a:latin typeface="Times New Roman"/>
                <a:ea typeface="Times New Roman"/>
                <a:cs typeface="Times New Roman"/>
                <a:sym typeface="Times New Roman"/>
              </a:rPr>
              <a:t>Predicted gene function:</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1130">
                <a:solidFill>
                  <a:schemeClr val="dk1"/>
                </a:solidFill>
                <a:latin typeface="Times New Roman"/>
                <a:ea typeface="Times New Roman"/>
                <a:cs typeface="Times New Roman"/>
                <a:sym typeface="Times New Roman"/>
              </a:rPr>
              <a:t> </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SzPts val="770"/>
              <a:buNone/>
            </a:pPr>
            <a:r>
              <a:rPr lang="en" sz="1130">
                <a:solidFill>
                  <a:schemeClr val="dk1"/>
                </a:solidFill>
                <a:latin typeface="Times New Roman"/>
                <a:ea typeface="Times New Roman"/>
                <a:cs typeface="Times New Roman"/>
                <a:sym typeface="Times New Roman"/>
              </a:rPr>
              <a:t>Notes: </a:t>
            </a:r>
            <a:endParaRPr sz="155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1516">
          <a:extLst>
            <a:ext uri="{FF2B5EF4-FFF2-40B4-BE49-F238E27FC236}">
              <a16:creationId xmlns:a16="http://schemas.microsoft.com/office/drawing/2014/main" id="{5B7742D5-87D4-F272-3F18-E370ED4B9A25}"/>
            </a:ext>
          </a:extLst>
        </p:cNvPr>
        <p:cNvGrpSpPr/>
        <p:nvPr/>
      </p:nvGrpSpPr>
      <p:grpSpPr>
        <a:xfrm>
          <a:off x="0" y="0"/>
          <a:ext cx="0" cy="0"/>
          <a:chOff x="0" y="0"/>
          <a:chExt cx="0" cy="0"/>
        </a:xfrm>
      </p:grpSpPr>
      <p:sp>
        <p:nvSpPr>
          <p:cNvPr id="1517" name="Google Shape;1517;p264">
            <a:extLst>
              <a:ext uri="{FF2B5EF4-FFF2-40B4-BE49-F238E27FC236}">
                <a16:creationId xmlns:a16="http://schemas.microsoft.com/office/drawing/2014/main" id="{1FE4C30E-A852-A010-EF80-B7C5323A994D}"/>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Causa_56</a:t>
            </a:r>
            <a:endParaRPr/>
          </a:p>
        </p:txBody>
      </p:sp>
      <p:sp>
        <p:nvSpPr>
          <p:cNvPr id="3" name="Text Placeholder 2">
            <a:extLst>
              <a:ext uri="{FF2B5EF4-FFF2-40B4-BE49-F238E27FC236}">
                <a16:creationId xmlns:a16="http://schemas.microsoft.com/office/drawing/2014/main" id="{5744A43D-C1CE-37A5-A2D7-D200BB4AED81}"/>
              </a:ext>
            </a:extLst>
          </p:cNvPr>
          <p:cNvSpPr>
            <a:spLocks noGrp="1"/>
          </p:cNvSpPr>
          <p:nvPr>
            <p:ph type="body" idx="1"/>
          </p:nvPr>
        </p:nvSpPr>
        <p:spPr/>
        <p:txBody>
          <a:bodyPr/>
          <a:lstStyle/>
          <a:p>
            <a:pPr marL="114300" indent="0">
              <a:buNone/>
            </a:pPr>
            <a:r>
              <a:rPr lang="en-US" dirty="0"/>
              <a:t>Note added by JS – </a:t>
            </a:r>
          </a:p>
          <a:p>
            <a:pPr marL="114300" indent="0">
              <a:buNone/>
            </a:pPr>
            <a:endParaRPr lang="en-US" dirty="0"/>
          </a:p>
          <a:p>
            <a:pPr marL="114300" indent="0">
              <a:buNone/>
            </a:pPr>
            <a:r>
              <a:rPr lang="en-US" dirty="0"/>
              <a:t>original gene 56 (44247-44432, REV) - deleted, no CP, little sequence opportunity for divergent promoter sequences required for this gene and gene 57</a:t>
            </a:r>
          </a:p>
        </p:txBody>
      </p:sp>
    </p:spTree>
    <p:extLst>
      <p:ext uri="{BB962C8B-B14F-4D97-AF65-F5344CB8AC3E}">
        <p14:creationId xmlns:p14="http://schemas.microsoft.com/office/powerpoint/2010/main" val="414805928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1528"/>
        <p:cNvGrpSpPr/>
        <p:nvPr/>
      </p:nvGrpSpPr>
      <p:grpSpPr>
        <a:xfrm>
          <a:off x="0" y="0"/>
          <a:ext cx="0" cy="0"/>
          <a:chOff x="0" y="0"/>
          <a:chExt cx="0" cy="0"/>
        </a:xfrm>
      </p:grpSpPr>
      <p:sp>
        <p:nvSpPr>
          <p:cNvPr id="1529" name="Google Shape;1529;p26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Causa_57</a:t>
            </a:r>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1533"/>
        <p:cNvGrpSpPr/>
        <p:nvPr/>
      </p:nvGrpSpPr>
      <p:grpSpPr>
        <a:xfrm>
          <a:off x="0" y="0"/>
          <a:ext cx="0" cy="0"/>
          <a:chOff x="0" y="0"/>
          <a:chExt cx="0" cy="0"/>
        </a:xfrm>
      </p:grpSpPr>
      <p:sp>
        <p:nvSpPr>
          <p:cNvPr id="1534" name="Google Shape;1534;p2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Causa_57</a:t>
            </a:r>
            <a:endParaRPr/>
          </a:p>
        </p:txBody>
      </p:sp>
      <p:sp>
        <p:nvSpPr>
          <p:cNvPr id="1535" name="Google Shape;1535;p26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Causa57(44415-45965) DNA Master -DH</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a:t>
            </a:r>
            <a:endParaRPr sz="1200">
              <a:solidFill>
                <a:schemeClr val="dk1"/>
              </a:solidFill>
              <a:latin typeface="Times New Roman"/>
              <a:ea typeface="Times New Roman"/>
              <a:cs typeface="Times New Roman"/>
              <a:sym typeface="Times New Roman"/>
            </a:endParaRPr>
          </a:p>
          <a:p>
            <a:pPr marL="457200" lvl="0" indent="-287655" algn="l" rtl="0">
              <a:spcBef>
                <a:spcPts val="120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Coding Potential: All coding potential cover</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 codon:GTG</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BLASTp: First 3 top hits shown to be 1:1 alignment with 0 e value</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Gap/Overlap: No relevant</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RBS: The start site does have the greatest Z-score and has the second closest final score to zero   </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Starterator: Support auto annotation</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Suggested start site (first base coordinate): 44415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endolysin [Mycobacterium phage Thonko], endolysin [Mycobacterium phage Saguaro], endolysin [Mycobacterium phage CRB2]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HHpred:3D2Y_A	N-acetylmuramoyl-L-alanine amidase amiD; ZINC AMIDASE, PGRP, Peptidoglycan Recognizing Protein, AmpD, N-ACETYLMURAMYL-L- (</a:t>
            </a:r>
            <a:r>
              <a:rPr lang="en" sz="950">
                <a:solidFill>
                  <a:srgbClr val="212529"/>
                </a:solidFill>
                <a:latin typeface="Verdana"/>
                <a:ea typeface="Verdana"/>
                <a:cs typeface="Verdana"/>
                <a:sym typeface="Verdana"/>
              </a:rPr>
              <a:t>99.3%, significant)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synteny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function:endolysin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Causa_5</a:t>
            </a:r>
            <a:endParaRPr/>
          </a:p>
        </p:txBody>
      </p:sp>
      <p:sp>
        <p:nvSpPr>
          <p:cNvPr id="190" name="Google Shape;190;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Causa_5 (2557-3972) FWD. Genemark and Glimmer call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Gene is covered by coding potential, however, there is a sharp drop in coding potential about 100 bp after the called start.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Almost all hits 1:1 with e val of 0 (one hit of 1:8 also with e val of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13 bp gap with the end of gene 4 and start of gene 5.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Very good RBS score.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Not helpful in this case, Causa does not have the most annotated start site and also has its own track.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2557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call for 7-cyano-7-deazaguanine synthase and 7-cyano-7-deazaguanine synthase QueC with relatively low e values.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shows asparagine synthetase B w/ a probability of 99.93%. Second top hit shows hydroxyamidotransferase with a probability of 99.92%. Third hit shows same as first. Following hits show QueC with very good probabilities as well. Many hits show very high probabilities, but there are many different functional calls.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Located in the same position as “Pre Qo pathway, queC-like” in St. Augustine. Also located in a similar location to other annotated genes in phagesdb.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PreQ0 pathway, queC-like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Annotated genes in phagesdb (only four) show Pre Qo pathways, queC-like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1539"/>
        <p:cNvGrpSpPr/>
        <p:nvPr/>
      </p:nvGrpSpPr>
      <p:grpSpPr>
        <a:xfrm>
          <a:off x="0" y="0"/>
          <a:ext cx="0" cy="0"/>
          <a:chOff x="0" y="0"/>
          <a:chExt cx="0" cy="0"/>
        </a:xfrm>
      </p:grpSpPr>
      <p:sp>
        <p:nvSpPr>
          <p:cNvPr id="1540" name="Google Shape;1540;p2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Causa_57</a:t>
            </a:r>
            <a:endParaRPr/>
          </a:p>
        </p:txBody>
      </p:sp>
      <p:sp>
        <p:nvSpPr>
          <p:cNvPr id="1541" name="Google Shape;1541;p26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Causa_57 (44415-45965) Glimmer called start at 44415, GeneMark called start at 44367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seems to cover all strong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1:1, top hits are 1:20, e-value 0.0E0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18 bp overlap with gene 56, GeneMark start site would cause 66 bp 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supports Glimmer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Glimmer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44415 (original Glimmer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 is endolysin (e-value 0.0)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is Peptidoglycan Recognizing Protein (99.3%)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gene 53 on StAugustine, which has function: lysin A. Many other similar genes on phagesdb also are listed as lysin A.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lysin A</a:t>
            </a:r>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1539">
          <a:extLst>
            <a:ext uri="{FF2B5EF4-FFF2-40B4-BE49-F238E27FC236}">
              <a16:creationId xmlns:a16="http://schemas.microsoft.com/office/drawing/2014/main" id="{C674DFCC-2A2E-282E-902D-21F614830E35}"/>
            </a:ext>
          </a:extLst>
        </p:cNvPr>
        <p:cNvGrpSpPr/>
        <p:nvPr/>
      </p:nvGrpSpPr>
      <p:grpSpPr>
        <a:xfrm>
          <a:off x="0" y="0"/>
          <a:ext cx="0" cy="0"/>
          <a:chOff x="0" y="0"/>
          <a:chExt cx="0" cy="0"/>
        </a:xfrm>
      </p:grpSpPr>
      <p:sp>
        <p:nvSpPr>
          <p:cNvPr id="1540" name="Google Shape;1540;p268">
            <a:extLst>
              <a:ext uri="{FF2B5EF4-FFF2-40B4-BE49-F238E27FC236}">
                <a16:creationId xmlns:a16="http://schemas.microsoft.com/office/drawing/2014/main" id="{4092E977-3F00-D773-5C8F-F06326519825}"/>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Causa_57</a:t>
            </a:r>
            <a:endParaRPr/>
          </a:p>
        </p:txBody>
      </p:sp>
      <p:sp>
        <p:nvSpPr>
          <p:cNvPr id="3" name="Text Placeholder 2">
            <a:extLst>
              <a:ext uri="{FF2B5EF4-FFF2-40B4-BE49-F238E27FC236}">
                <a16:creationId xmlns:a16="http://schemas.microsoft.com/office/drawing/2014/main" id="{196B4433-39A1-0C52-3203-C0B1C52B782B}"/>
              </a:ext>
            </a:extLst>
          </p:cNvPr>
          <p:cNvSpPr>
            <a:spLocks noGrp="1"/>
          </p:cNvSpPr>
          <p:nvPr>
            <p:ph type="body" idx="1"/>
          </p:nvPr>
        </p:nvSpPr>
        <p:spPr/>
        <p:txBody>
          <a:bodyPr/>
          <a:lstStyle/>
          <a:p>
            <a:pPr marL="114300" indent="0">
              <a:buNone/>
            </a:pPr>
            <a:r>
              <a:rPr lang="en-US" dirty="0"/>
              <a:t>Re-evaluation by JS – </a:t>
            </a:r>
          </a:p>
          <a:p>
            <a:pPr marL="114300" indent="0">
              <a:buNone/>
            </a:pPr>
            <a:endParaRPr lang="en-US" dirty="0"/>
          </a:p>
          <a:p>
            <a:pPr marL="114300" indent="0">
              <a:buNone/>
            </a:pPr>
            <a:r>
              <a:rPr lang="en-US" dirty="0"/>
              <a:t>Leave original start site at 44367; do not change as suggested by students</a:t>
            </a:r>
          </a:p>
        </p:txBody>
      </p:sp>
    </p:spTree>
    <p:extLst>
      <p:ext uri="{BB962C8B-B14F-4D97-AF65-F5344CB8AC3E}">
        <p14:creationId xmlns:p14="http://schemas.microsoft.com/office/powerpoint/2010/main" val="90401429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1551"/>
        <p:cNvGrpSpPr/>
        <p:nvPr/>
      </p:nvGrpSpPr>
      <p:grpSpPr>
        <a:xfrm>
          <a:off x="0" y="0"/>
          <a:ext cx="0" cy="0"/>
          <a:chOff x="0" y="0"/>
          <a:chExt cx="0" cy="0"/>
        </a:xfrm>
      </p:grpSpPr>
      <p:sp>
        <p:nvSpPr>
          <p:cNvPr id="1552" name="Google Shape;1552;p27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Causa_58</a:t>
            </a:r>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1556"/>
        <p:cNvGrpSpPr/>
        <p:nvPr/>
      </p:nvGrpSpPr>
      <p:grpSpPr>
        <a:xfrm>
          <a:off x="0" y="0"/>
          <a:ext cx="0" cy="0"/>
          <a:chOff x="0" y="0"/>
          <a:chExt cx="0" cy="0"/>
        </a:xfrm>
      </p:grpSpPr>
      <p:sp>
        <p:nvSpPr>
          <p:cNvPr id="1557" name="Google Shape;1557;p2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Causa_58</a:t>
            </a:r>
            <a:endParaRPr/>
          </a:p>
        </p:txBody>
      </p:sp>
      <p:sp>
        <p:nvSpPr>
          <p:cNvPr id="1558" name="Google Shape;1558;p27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and Functional Annotation Checklist and Notes – MKay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b="1">
                <a:solidFill>
                  <a:schemeClr val="dk1"/>
                </a:solidFill>
                <a:latin typeface="Comfortaa"/>
                <a:ea typeface="Comfortaa"/>
                <a:cs typeface="Comfortaa"/>
                <a:sym typeface="Comfortaa"/>
              </a:rPr>
              <a:t>Gene assignment:  Causa_58 (45965-47167) glimmer call: 45965 GeneMark call: same</a:t>
            </a:r>
            <a:endParaRPr sz="1300" b="1">
              <a:solidFill>
                <a:schemeClr val="dk1"/>
              </a:solidFill>
              <a:latin typeface="Comfortaa"/>
              <a:ea typeface="Comfortaa"/>
              <a:cs typeface="Comfortaa"/>
              <a:sym typeface="Comfortaa"/>
            </a:endParaRPr>
          </a:p>
          <a:p>
            <a:pPr marL="0" lvl="0" indent="0" algn="l" rtl="0">
              <a:spcBef>
                <a:spcPts val="0"/>
              </a:spcBef>
              <a:spcAft>
                <a:spcPts val="0"/>
              </a:spcAft>
              <a:buClr>
                <a:schemeClr val="dk1"/>
              </a:buClr>
              <a:buSzPct val="84615"/>
              <a:buFont typeface="Arial"/>
              <a:buNone/>
            </a:pP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Annotation -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Coding Potential: fully covered</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 codon: atg</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top 3 are 1:1 (e: 0.0; e-178)</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Gap/Overlap: no gap/overlap</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RBS: not best- (z: 1.584 ; fin: -5.789) but best rbs cuts gene by well over half</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Starterator: supports anno-call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Is this a gene: yes</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Suggested start site (first base coordinate): 45965 (nc)</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Functional Annotation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lysin B (e: 0.0)</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HHpred: so many many with 90+ probability but theyre almost all different and non line up with the function lysin B that everything called</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Synteny: lysin B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Phagesdb: lysin B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TMD: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300">
                <a:solidFill>
                  <a:schemeClr val="dk1"/>
                </a:solidFill>
                <a:latin typeface="Comfortaa Medium"/>
                <a:ea typeface="Comfortaa Medium"/>
                <a:cs typeface="Comfortaa Medium"/>
                <a:sym typeface="Comfortaa Medium"/>
              </a:rPr>
              <a:t>Predicted gene function: lysin B</a:t>
            </a:r>
            <a:endParaRPr>
              <a:solidFill>
                <a:schemeClr val="dk1"/>
              </a:solidFill>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1562"/>
        <p:cNvGrpSpPr/>
        <p:nvPr/>
      </p:nvGrpSpPr>
      <p:grpSpPr>
        <a:xfrm>
          <a:off x="0" y="0"/>
          <a:ext cx="0" cy="0"/>
          <a:chOff x="0" y="0"/>
          <a:chExt cx="0" cy="0"/>
        </a:xfrm>
      </p:grpSpPr>
      <p:sp>
        <p:nvSpPr>
          <p:cNvPr id="1563" name="Google Shape;1563;p2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Causa_58</a:t>
            </a:r>
            <a:endParaRPr/>
          </a:p>
        </p:txBody>
      </p:sp>
      <p:sp>
        <p:nvSpPr>
          <p:cNvPr id="1564" name="Google Shape;1564;p27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Causa_58 (45965-47167) Genemark and Glimmer called same start site at 45965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Coding potential is covered by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1:1 alignment with Lysin B, very low e-values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 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RBS score is valid for original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original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45965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100% identity with Lysin B protein, low e-value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gives conflicting results, 99.9% prob with alpha/beta sandwich, no lysin B hits on HHpred but lots of other results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gene in StAugustine is called as lysine-b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a:t>
            </a:r>
            <a:r>
              <a:rPr lang="en" sz="1000">
                <a:solidFill>
                  <a:schemeClr val="dk1"/>
                </a:solidFill>
                <a:highlight>
                  <a:srgbClr val="FFFFFF"/>
                </a:highlight>
              </a:rPr>
              <a:t>lysin 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Check with the class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1200"/>
              </a:spcAft>
              <a:buNone/>
            </a:pPr>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1574"/>
        <p:cNvGrpSpPr/>
        <p:nvPr/>
      </p:nvGrpSpPr>
      <p:grpSpPr>
        <a:xfrm>
          <a:off x="0" y="0"/>
          <a:ext cx="0" cy="0"/>
          <a:chOff x="0" y="0"/>
          <a:chExt cx="0" cy="0"/>
        </a:xfrm>
      </p:grpSpPr>
      <p:sp>
        <p:nvSpPr>
          <p:cNvPr id="1575" name="Google Shape;1575;p27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Causa_58.5 (gap)</a:t>
            </a:r>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1579"/>
        <p:cNvGrpSpPr/>
        <p:nvPr/>
      </p:nvGrpSpPr>
      <p:grpSpPr>
        <a:xfrm>
          <a:off x="0" y="0"/>
          <a:ext cx="0" cy="0"/>
          <a:chOff x="0" y="0"/>
          <a:chExt cx="0" cy="0"/>
        </a:xfrm>
      </p:grpSpPr>
      <p:sp>
        <p:nvSpPr>
          <p:cNvPr id="1580" name="Google Shape;1580;p27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Causa_58.5 (gap)</a:t>
            </a:r>
            <a:endParaRPr/>
          </a:p>
        </p:txBody>
      </p:sp>
      <p:sp>
        <p:nvSpPr>
          <p:cNvPr id="1581" name="Google Shape;1581;p27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Causa Gap_58.5</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No strong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No</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1585"/>
        <p:cNvGrpSpPr/>
        <p:nvPr/>
      </p:nvGrpSpPr>
      <p:grpSpPr>
        <a:xfrm>
          <a:off x="0" y="0"/>
          <a:ext cx="0" cy="0"/>
          <a:chOff x="0" y="0"/>
          <a:chExt cx="0" cy="0"/>
        </a:xfrm>
      </p:grpSpPr>
      <p:sp>
        <p:nvSpPr>
          <p:cNvPr id="1586" name="Google Shape;1586;p2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Causa_58.5 (gap)</a:t>
            </a:r>
            <a:endParaRPr/>
          </a:p>
        </p:txBody>
      </p:sp>
      <p:sp>
        <p:nvSpPr>
          <p:cNvPr id="1587" name="Google Shape;1587;p27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 gap 58.5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No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1603"/>
        <p:cNvGrpSpPr/>
        <p:nvPr/>
      </p:nvGrpSpPr>
      <p:grpSpPr>
        <a:xfrm>
          <a:off x="0" y="0"/>
          <a:ext cx="0" cy="0"/>
          <a:chOff x="0" y="0"/>
          <a:chExt cx="0" cy="0"/>
        </a:xfrm>
      </p:grpSpPr>
      <p:sp>
        <p:nvSpPr>
          <p:cNvPr id="1604" name="Google Shape;1604;p27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Causa_59</a:t>
            </a:r>
            <a:endParaR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1608"/>
        <p:cNvGrpSpPr/>
        <p:nvPr/>
      </p:nvGrpSpPr>
      <p:grpSpPr>
        <a:xfrm>
          <a:off x="0" y="0"/>
          <a:ext cx="0" cy="0"/>
          <a:chOff x="0" y="0"/>
          <a:chExt cx="0" cy="0"/>
        </a:xfrm>
      </p:grpSpPr>
      <p:sp>
        <p:nvSpPr>
          <p:cNvPr id="1609" name="Google Shape;1609;p2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Causa_59</a:t>
            </a:r>
            <a:endParaRPr/>
          </a:p>
        </p:txBody>
      </p:sp>
      <p:sp>
        <p:nvSpPr>
          <p:cNvPr id="1610" name="Google Shape;1610;p28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Causa_59 (</a:t>
            </a:r>
            <a:r>
              <a:rPr lang="en" sz="1200">
                <a:solidFill>
                  <a:schemeClr val="dk1"/>
                </a:solidFill>
              </a:rPr>
              <a:t>47350</a:t>
            </a:r>
            <a:r>
              <a:rPr lang="en" sz="1200">
                <a:solidFill>
                  <a:schemeClr val="dk1"/>
                </a:solidFill>
                <a:latin typeface="Times New Roman"/>
                <a:ea typeface="Times New Roman"/>
                <a:cs typeface="Times New Roman"/>
                <a:sym typeface="Times New Roman"/>
              </a:rPr>
              <a:t>-</a:t>
            </a:r>
            <a:r>
              <a:rPr lang="en" sz="1200">
                <a:solidFill>
                  <a:schemeClr val="dk1"/>
                </a:solidFill>
              </a:rPr>
              <a:t>47532</a:t>
            </a:r>
            <a:r>
              <a:rPr lang="en" sz="1200">
                <a:solidFill>
                  <a:schemeClr val="dk1"/>
                </a:solidFill>
                <a:latin typeface="Times New Roman"/>
                <a:ea typeface="Times New Roman"/>
                <a:cs typeface="Times New Roman"/>
                <a:sym typeface="Times New Roman"/>
              </a:rPr>
              <a:t>) (reverse)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No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one hit) E-Value is 0.08 (90 score) on DNA Master the average rounded alignment is around 62% and similarity of around 67% average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Yes Gene 60 ends at </a:t>
            </a:r>
            <a:r>
              <a:rPr lang="en" sz="1200">
                <a:solidFill>
                  <a:schemeClr val="dk1"/>
                </a:solidFill>
              </a:rPr>
              <a:t>47532 </a:t>
            </a:r>
            <a:r>
              <a:rPr lang="en" sz="1200">
                <a:solidFill>
                  <a:schemeClr val="dk1"/>
                </a:solidFill>
                <a:latin typeface="Times New Roman"/>
                <a:ea typeface="Times New Roman"/>
                <a:cs typeface="Times New Roman"/>
                <a:sym typeface="Times New Roman"/>
              </a:rPr>
              <a:t>and gene 59 starts on </a:t>
            </a:r>
            <a:r>
              <a:rPr lang="en" sz="1200">
                <a:solidFill>
                  <a:schemeClr val="dk1"/>
                </a:solidFill>
              </a:rPr>
              <a:t>47532</a:t>
            </a:r>
            <a:r>
              <a:rPr lang="en" sz="1200">
                <a:solidFill>
                  <a:schemeClr val="dk1"/>
                </a:solidFill>
                <a:latin typeface="Times New Roman"/>
                <a:ea typeface="Times New Roman"/>
                <a:cs typeface="Times New Roman"/>
                <a:sym typeface="Times New Roman"/>
              </a:rPr>
              <a:t> overlap of 1 bp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yes supports ,Higher  Z-Value with a low final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start site overall when looking at St.Augustine and other variables.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Not certain but going off of an educated guess. I would yes but very questionable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coordinate):30771 is looking good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BLASTp:Nothing comes up on the website only on DNA master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does not line up nor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HHpred:[PF13471.11]	; Transglut_core3 ; Transglutaminase-like superfamily[51.68] Probability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TMD:Zero found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X</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Potential start sites: (suggested)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Causa_6</a:t>
            </a:r>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1614"/>
        <p:cNvGrpSpPr/>
        <p:nvPr/>
      </p:nvGrpSpPr>
      <p:grpSpPr>
        <a:xfrm>
          <a:off x="0" y="0"/>
          <a:ext cx="0" cy="0"/>
          <a:chOff x="0" y="0"/>
          <a:chExt cx="0" cy="0"/>
        </a:xfrm>
      </p:grpSpPr>
      <p:sp>
        <p:nvSpPr>
          <p:cNvPr id="1615" name="Google Shape;1615;p28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Causa_59</a:t>
            </a:r>
            <a:endParaRPr/>
          </a:p>
        </p:txBody>
      </p:sp>
      <p:sp>
        <p:nvSpPr>
          <p:cNvPr id="1616" name="Google Shape;1616;p28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Causa_59 (47350-47532) REV Glimmer and Genemark call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Gene is NOT covered by all of coding potential. Coding potential extends at least 30 bp upstream of called start site. Only available site for extension would still not cover all of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one blastp result, 9:14, to mycobacterium phage LilMcDreamy. After blasting extended genome in NCBI, no results were found. Usual sequence also showed no results.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 bp overlap with the end of gene 60. Extending the gene to compensate for the extra coding potential would create a 19 bp overlap with gene 60.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Okay RBS score; final value is very high. Other possible start site (for extension) has a worse RBS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Not very helpful. Only two members, Causa and StAugustine, both of which have their own track. Causa has the most annotated start but does not call it, though this is not very significant due to the fact that this pham has only one other member and only one other manual annotation to reference.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47532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significant similarities were found.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results. All results show probabilities below 55%.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Located in a similar area as compared to StAugustine. StAugustine’s corresponding gene is located downstream of DNA binding protein.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transmembrane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r>
              <a:rPr lang="en" sz="1200" b="1">
                <a:solidFill>
                  <a:schemeClr val="dk1"/>
                </a:solidFill>
                <a:latin typeface="Times New Roman"/>
                <a:ea typeface="Times New Roman"/>
                <a:cs typeface="Times New Roman"/>
                <a:sym typeface="Times New Roman"/>
              </a:rPr>
              <a:t>Returned to BLASTp after checking starterator to blast extended gene.</a:t>
            </a:r>
            <a:r>
              <a:rPr lang="en" sz="1200">
                <a:solidFill>
                  <a:schemeClr val="dk1"/>
                </a:solidFill>
                <a:latin typeface="Times New Roman"/>
                <a:ea typeface="Times New Roman"/>
                <a:cs typeface="Times New Roman"/>
                <a:sym typeface="Times New Roman"/>
              </a:rPr>
              <a:t> Only one other gene in phagesdb, no functional annotations listed. Only other member is StAugustine.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Shape 1614">
          <a:extLst>
            <a:ext uri="{FF2B5EF4-FFF2-40B4-BE49-F238E27FC236}">
              <a16:creationId xmlns:a16="http://schemas.microsoft.com/office/drawing/2014/main" id="{941ACD7B-FE6E-FA1A-AD8C-AF528B7DFB2F}"/>
            </a:ext>
          </a:extLst>
        </p:cNvPr>
        <p:cNvGrpSpPr/>
        <p:nvPr/>
      </p:nvGrpSpPr>
      <p:grpSpPr>
        <a:xfrm>
          <a:off x="0" y="0"/>
          <a:ext cx="0" cy="0"/>
          <a:chOff x="0" y="0"/>
          <a:chExt cx="0" cy="0"/>
        </a:xfrm>
      </p:grpSpPr>
      <p:sp>
        <p:nvSpPr>
          <p:cNvPr id="1615" name="Google Shape;1615;p281">
            <a:extLst>
              <a:ext uri="{FF2B5EF4-FFF2-40B4-BE49-F238E27FC236}">
                <a16:creationId xmlns:a16="http://schemas.microsoft.com/office/drawing/2014/main" id="{52B1C7E9-600B-1C32-668A-534F23626760}"/>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Causa_59</a:t>
            </a:r>
            <a:endParaRPr/>
          </a:p>
        </p:txBody>
      </p:sp>
      <p:sp>
        <p:nvSpPr>
          <p:cNvPr id="3" name="Text Placeholder 2">
            <a:extLst>
              <a:ext uri="{FF2B5EF4-FFF2-40B4-BE49-F238E27FC236}">
                <a16:creationId xmlns:a16="http://schemas.microsoft.com/office/drawing/2014/main" id="{E2C56D13-B27C-30E5-4670-BD953CA48340}"/>
              </a:ext>
            </a:extLst>
          </p:cNvPr>
          <p:cNvSpPr>
            <a:spLocks noGrp="1"/>
          </p:cNvSpPr>
          <p:nvPr>
            <p:ph type="body" idx="1"/>
          </p:nvPr>
        </p:nvSpPr>
        <p:spPr/>
        <p:txBody>
          <a:bodyPr/>
          <a:lstStyle/>
          <a:p>
            <a:pPr marL="114300" indent="0">
              <a:buNone/>
            </a:pPr>
            <a:r>
              <a:rPr lang="en-US" dirty="0"/>
              <a:t>Note added by JS – </a:t>
            </a:r>
          </a:p>
          <a:p>
            <a:pPr marL="114300" indent="0">
              <a:buNone/>
            </a:pPr>
            <a:endParaRPr lang="en-US" dirty="0"/>
          </a:p>
          <a:p>
            <a:pPr marL="114300" indent="0">
              <a:buNone/>
            </a:pPr>
            <a:r>
              <a:rPr lang="en-US" dirty="0"/>
              <a:t>original gene 59 (47350-47532, REV) - strong CP upstream of called start but results in larger 18 bp overlap, upstream start also has poorer RBS, extension provides no benefit to </a:t>
            </a:r>
            <a:r>
              <a:rPr lang="en-US" dirty="0" err="1"/>
              <a:t>BlastP</a:t>
            </a:r>
            <a:r>
              <a:rPr lang="en-US" dirty="0"/>
              <a:t> results (still no significant hits)</a:t>
            </a:r>
          </a:p>
          <a:p>
            <a:pPr marL="114300" indent="0">
              <a:buNone/>
            </a:pPr>
            <a:endParaRPr lang="en-US" dirty="0"/>
          </a:p>
        </p:txBody>
      </p:sp>
    </p:spTree>
    <p:extLst>
      <p:ext uri="{BB962C8B-B14F-4D97-AF65-F5344CB8AC3E}">
        <p14:creationId xmlns:p14="http://schemas.microsoft.com/office/powerpoint/2010/main" val="316834165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Shape 1626"/>
        <p:cNvGrpSpPr/>
        <p:nvPr/>
      </p:nvGrpSpPr>
      <p:grpSpPr>
        <a:xfrm>
          <a:off x="0" y="0"/>
          <a:ext cx="0" cy="0"/>
          <a:chOff x="0" y="0"/>
          <a:chExt cx="0" cy="0"/>
        </a:xfrm>
      </p:grpSpPr>
      <p:sp>
        <p:nvSpPr>
          <p:cNvPr id="1627" name="Google Shape;1627;p28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Causa_60</a:t>
            </a:r>
            <a:endParaRP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28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Causa_60</a:t>
            </a:r>
            <a:endParaRPr/>
          </a:p>
        </p:txBody>
      </p:sp>
      <p:sp>
        <p:nvSpPr>
          <p:cNvPr id="1633" name="Google Shape;1633;p28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Causa_60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glimmer called it at 47828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aligned 38:46, E value is 5.4 x10^-10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small gap (around 10 bp) between 60 and 61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original start site has the highest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only one track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47828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DNA binding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DNA binding protein was a top hit, helix-turn-helix DNA binding domain protein was the next highest hit.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helix-turn-helix was top hit, DNA binding protein was second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DNA binding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DNA binding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Shape 1637"/>
        <p:cNvGrpSpPr/>
        <p:nvPr/>
      </p:nvGrpSpPr>
      <p:grpSpPr>
        <a:xfrm>
          <a:off x="0" y="0"/>
          <a:ext cx="0" cy="0"/>
          <a:chOff x="0" y="0"/>
          <a:chExt cx="0" cy="0"/>
        </a:xfrm>
      </p:grpSpPr>
      <p:sp>
        <p:nvSpPr>
          <p:cNvPr id="1638" name="Google Shape;1638;p28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Causa_60</a:t>
            </a:r>
            <a:endParaRPr/>
          </a:p>
        </p:txBody>
      </p:sp>
      <p:sp>
        <p:nvSpPr>
          <p:cNvPr id="1639" name="Google Shape;1639;p28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Causa60(47532-47828) DNA Master- DH</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a:t>
            </a:r>
            <a:endParaRPr sz="1200">
              <a:solidFill>
                <a:schemeClr val="dk1"/>
              </a:solidFill>
              <a:latin typeface="Times New Roman"/>
              <a:ea typeface="Times New Roman"/>
              <a:cs typeface="Times New Roman"/>
              <a:sym typeface="Times New Roman"/>
            </a:endParaRPr>
          </a:p>
          <a:p>
            <a:pPr marL="457200" lvl="0" indent="-293370" algn="l" rtl="0">
              <a:spcBef>
                <a:spcPts val="120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Coding Potential: All coding potential cover</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 codon:ATG</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BLASTp: PhagesDB BLAST suggests an E-value of </a:t>
            </a:r>
            <a:r>
              <a:rPr lang="en" sz="1200">
                <a:solidFill>
                  <a:schemeClr val="dk1"/>
                </a:solidFill>
                <a:highlight>
                  <a:srgbClr val="FFFFFF"/>
                </a:highlight>
                <a:latin typeface="Times New Roman"/>
                <a:ea typeface="Times New Roman"/>
                <a:cs typeface="Times New Roman"/>
                <a:sym typeface="Times New Roman"/>
              </a:rPr>
              <a:t>5e-54</a:t>
            </a:r>
            <a:r>
              <a:rPr lang="en" sz="1200">
                <a:solidFill>
                  <a:schemeClr val="dk1"/>
                </a:solidFill>
                <a:latin typeface="Times New Roman"/>
                <a:ea typeface="Times New Roman"/>
                <a:cs typeface="Times New Roman"/>
                <a:sym typeface="Times New Roman"/>
              </a:rPr>
              <a:t> with a score of</a:t>
            </a:r>
            <a:r>
              <a:rPr lang="en" sz="1200">
                <a:solidFill>
                  <a:schemeClr val="dk1"/>
                </a:solidFill>
                <a:highlight>
                  <a:srgbClr val="FFFFFF"/>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 </a:t>
            </a:r>
            <a:r>
              <a:rPr lang="en" sz="1200">
                <a:solidFill>
                  <a:schemeClr val="dk1"/>
                </a:solidFill>
                <a:highlight>
                  <a:srgbClr val="FFFFFF"/>
                </a:highlight>
                <a:latin typeface="Times New Roman"/>
                <a:ea typeface="Times New Roman"/>
                <a:cs typeface="Times New Roman"/>
                <a:sym typeface="Times New Roman"/>
              </a:rPr>
              <a:t>208 </a:t>
            </a:r>
            <a:r>
              <a:rPr lang="en" sz="1200">
                <a:solidFill>
                  <a:schemeClr val="dk1"/>
                </a:solidFill>
                <a:latin typeface="Times New Roman"/>
                <a:ea typeface="Times New Roman"/>
                <a:cs typeface="Times New Roman"/>
                <a:sym typeface="Times New Roman"/>
              </a:rPr>
              <a:t>bits​.</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Gap/Overlap: 1 bp overlap with 0 gaps</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RBS: The start site does have the second greatest Z-score and has the closest final score to zero </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Starterator: support Auto start</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Suggested start site (first base coordinate):  47828</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hypothetical protein [Mycobacterium sp. OTB74], DNA binding protein [Mycobacterium phage Phaedrus], helix-turn-helix DNA-binding protein [Mycobacterium phage Mortcellus]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HHpred:[8DGL_C]	Recombination Directionality Factor RdfS; Excisionase, Recombination Directionality Factor, winged helix-turn-helix, sup (</a:t>
            </a:r>
            <a:r>
              <a:rPr lang="en" sz="950">
                <a:solidFill>
                  <a:srgbClr val="212529"/>
                </a:solidFill>
                <a:latin typeface="Verdana"/>
                <a:ea typeface="Verdana"/>
                <a:cs typeface="Verdana"/>
                <a:sym typeface="Verdana"/>
              </a:rPr>
              <a:t>98.91%, significant)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synteny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DNA binding protein</a:t>
            </a:r>
            <a:endParaRP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Shape 1637">
          <a:extLst>
            <a:ext uri="{FF2B5EF4-FFF2-40B4-BE49-F238E27FC236}">
              <a16:creationId xmlns:a16="http://schemas.microsoft.com/office/drawing/2014/main" id="{746A2171-8DC1-BA4D-E909-B601467F8441}"/>
            </a:ext>
          </a:extLst>
        </p:cNvPr>
        <p:cNvGrpSpPr/>
        <p:nvPr/>
      </p:nvGrpSpPr>
      <p:grpSpPr>
        <a:xfrm>
          <a:off x="0" y="0"/>
          <a:ext cx="0" cy="0"/>
          <a:chOff x="0" y="0"/>
          <a:chExt cx="0" cy="0"/>
        </a:xfrm>
      </p:grpSpPr>
      <p:sp>
        <p:nvSpPr>
          <p:cNvPr id="1638" name="Google Shape;1638;p285">
            <a:extLst>
              <a:ext uri="{FF2B5EF4-FFF2-40B4-BE49-F238E27FC236}">
                <a16:creationId xmlns:a16="http://schemas.microsoft.com/office/drawing/2014/main" id="{38832F52-DEDD-808B-3C94-7A851C7352E4}"/>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Causa_60</a:t>
            </a:r>
            <a:endParaRPr/>
          </a:p>
        </p:txBody>
      </p:sp>
      <p:sp>
        <p:nvSpPr>
          <p:cNvPr id="3" name="Text Placeholder 2">
            <a:extLst>
              <a:ext uri="{FF2B5EF4-FFF2-40B4-BE49-F238E27FC236}">
                <a16:creationId xmlns:a16="http://schemas.microsoft.com/office/drawing/2014/main" id="{8ABEB32F-9EB0-49D4-C03A-130664C87661}"/>
              </a:ext>
            </a:extLst>
          </p:cNvPr>
          <p:cNvSpPr>
            <a:spLocks noGrp="1"/>
          </p:cNvSpPr>
          <p:nvPr>
            <p:ph type="body" idx="1"/>
          </p:nvPr>
        </p:nvSpPr>
        <p:spPr/>
        <p:txBody>
          <a:bodyPr/>
          <a:lstStyle/>
          <a:p>
            <a:pPr marL="114300" indent="0">
              <a:buNone/>
            </a:pPr>
            <a:r>
              <a:rPr lang="en-US" dirty="0"/>
              <a:t>Re-evaluation by JS – </a:t>
            </a:r>
          </a:p>
          <a:p>
            <a:pPr marL="114300" indent="0">
              <a:buNone/>
            </a:pPr>
            <a:endParaRPr lang="en-US" dirty="0"/>
          </a:p>
          <a:p>
            <a:pPr marL="114300" indent="0">
              <a:buNone/>
            </a:pPr>
            <a:r>
              <a:rPr lang="en-US" dirty="0"/>
              <a:t>original gene 60 (47532-47828, REV) - suggest extension to start 47937 resulting in 4-bp overlap with equally strong RBS, extension of 3 codons has CP coverage support and does not impact structure prediction</a:t>
            </a:r>
          </a:p>
          <a:p>
            <a:pPr marL="114300" indent="0">
              <a:buNone/>
            </a:pPr>
            <a:endParaRPr lang="en-US" dirty="0"/>
          </a:p>
        </p:txBody>
      </p:sp>
    </p:spTree>
    <p:extLst>
      <p:ext uri="{BB962C8B-B14F-4D97-AF65-F5344CB8AC3E}">
        <p14:creationId xmlns:p14="http://schemas.microsoft.com/office/powerpoint/2010/main" val="366553478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sp>
        <p:nvSpPr>
          <p:cNvPr id="1650" name="Google Shape;1650;p28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Causa_61</a:t>
            </a:r>
            <a:endParaRP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Shape 1654"/>
        <p:cNvGrpSpPr/>
        <p:nvPr/>
      </p:nvGrpSpPr>
      <p:grpSpPr>
        <a:xfrm>
          <a:off x="0" y="0"/>
          <a:ext cx="0" cy="0"/>
          <a:chOff x="0" y="0"/>
          <a:chExt cx="0" cy="0"/>
        </a:xfrm>
      </p:grpSpPr>
      <p:sp>
        <p:nvSpPr>
          <p:cNvPr id="1655" name="Google Shape;1655;p28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Causa_61</a:t>
            </a:r>
            <a:endParaRPr/>
          </a:p>
        </p:txBody>
      </p:sp>
      <p:sp>
        <p:nvSpPr>
          <p:cNvPr id="1656" name="Google Shape;1656;p28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Causa_61 (48193-47834) Glimmer and GeneMark called same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seems to cover all strong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over 20 hits on DNAMaster, no 1:1, top hit is 7:6 (e-value 7.3E-25)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 with gene 62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supports auto-annotated start site (highest z-value and final score closest to 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 green on Causa track, but similar start sites were called on others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48193 (no change)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are all helix-turn-helix DNA binding domain proteins (e-value 7E-25)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second to top hit is DNA-binding domain (97%)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StAugustine gene 57, which has function: </a:t>
            </a:r>
            <a:r>
              <a:rPr lang="en" sz="1100">
                <a:solidFill>
                  <a:schemeClr val="dk1"/>
                </a:solidFill>
                <a:highlight>
                  <a:srgbClr val="FAFAFA"/>
                </a:highlight>
                <a:latin typeface="Times New Roman"/>
                <a:ea typeface="Times New Roman"/>
                <a:cs typeface="Times New Roman"/>
                <a:sym typeface="Times New Roman"/>
              </a:rPr>
              <a:t>DNA binding protein. Most similar genes on phagesdb are listed as helix-turn-helix DNA binding domain proteins.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helix-turn-helix DNA binding domain</a:t>
            </a:r>
            <a:endParaRP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Shape 1660"/>
        <p:cNvGrpSpPr/>
        <p:nvPr/>
      </p:nvGrpSpPr>
      <p:grpSpPr>
        <a:xfrm>
          <a:off x="0" y="0"/>
          <a:ext cx="0" cy="0"/>
          <a:chOff x="0" y="0"/>
          <a:chExt cx="0" cy="0"/>
        </a:xfrm>
      </p:grpSpPr>
      <p:sp>
        <p:nvSpPr>
          <p:cNvPr id="1661" name="Google Shape;1661;p28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Causa_61</a:t>
            </a:r>
            <a:endParaRPr/>
          </a:p>
        </p:txBody>
      </p:sp>
      <p:graphicFrame>
        <p:nvGraphicFramePr>
          <p:cNvPr id="1662" name="Google Shape;1662;p289"/>
          <p:cNvGraphicFramePr/>
          <p:nvPr/>
        </p:nvGraphicFramePr>
        <p:xfrm>
          <a:off x="2888700" y="4214325"/>
          <a:ext cx="3000000" cy="3000000"/>
        </p:xfrm>
        <a:graphic>
          <a:graphicData uri="http://schemas.openxmlformats.org/drawingml/2006/table">
            <a:tbl>
              <a:tblPr>
                <a:noFill/>
                <a:tableStyleId>{3C0A0301-2ED3-4F20-BBFC-280630635A42}</a:tableStyleId>
              </a:tblPr>
              <a:tblGrid>
                <a:gridCol w="631025">
                  <a:extLst>
                    <a:ext uri="{9D8B030D-6E8A-4147-A177-3AD203B41FA5}">
                      <a16:colId xmlns:a16="http://schemas.microsoft.com/office/drawing/2014/main" val="20000"/>
                    </a:ext>
                  </a:extLst>
                </a:gridCol>
                <a:gridCol w="4774400">
                  <a:extLst>
                    <a:ext uri="{9D8B030D-6E8A-4147-A177-3AD203B41FA5}">
                      <a16:colId xmlns:a16="http://schemas.microsoft.com/office/drawing/2014/main" val="20001"/>
                    </a:ext>
                  </a:extLst>
                </a:gridCol>
                <a:gridCol w="538175">
                  <a:extLst>
                    <a:ext uri="{9D8B030D-6E8A-4147-A177-3AD203B41FA5}">
                      <a16:colId xmlns:a16="http://schemas.microsoft.com/office/drawing/2014/main" val="20002"/>
                    </a:ext>
                  </a:extLst>
                </a:gridCol>
              </a:tblGrid>
              <a:tr h="669925">
                <a:tc>
                  <a:txBody>
                    <a:bodyPr/>
                    <a:lstStyle/>
                    <a:p>
                      <a:pPr marL="0" lvl="0" indent="0" algn="l" rtl="0">
                        <a:lnSpc>
                          <a:spcPct val="115000"/>
                        </a:lnSpc>
                        <a:spcBef>
                          <a:spcPts val="0"/>
                        </a:spcBef>
                        <a:spcAft>
                          <a:spcPts val="0"/>
                        </a:spcAft>
                        <a:buNone/>
                      </a:pP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5FD4_B</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ComR; Streptococcus, Competence, Quorum sensing, ComR, TRANSCRIPTION REGULATOR; 2.9A {Streptococcus suis (strain 05ZYH33</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97.54</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663" name="Google Shape;1663;p289"/>
          <p:cNvSpPr txBox="1"/>
          <p:nvPr/>
        </p:nvSpPr>
        <p:spPr>
          <a:xfrm>
            <a:off x="41100" y="1436200"/>
            <a:ext cx="90618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Call and Functional Annotation Checklist and Notes – MW</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assignment- Causa_61</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Original Glimmer call at base pair 48193</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Call Annotation -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Coding Potential: All coding potential is covered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 codon: ATG</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DNA Master hits are not 1:1 but they are close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Gap/Overlap: Gap of 366 base pair no other potential start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RBS: Does not suggest any other start site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Starterator: Another start site is not suggested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Is this a gene: Yes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Suggested start site (first base coordinate): 48193</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Functional Annotation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Suggests a helix-turn-helix DNA binding domain</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HHpred:</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Synteny:  does not suggest another function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TMD: Straight line no concern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Predicted gene function: </a:t>
            </a:r>
            <a:r>
              <a:rPr lang="en" sz="550"/>
              <a:t>helix-turn-helix DNA binding domain</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Shape 1673"/>
        <p:cNvGrpSpPr/>
        <p:nvPr/>
      </p:nvGrpSpPr>
      <p:grpSpPr>
        <a:xfrm>
          <a:off x="0" y="0"/>
          <a:ext cx="0" cy="0"/>
          <a:chOff x="0" y="0"/>
          <a:chExt cx="0" cy="0"/>
        </a:xfrm>
      </p:grpSpPr>
      <p:sp>
        <p:nvSpPr>
          <p:cNvPr id="1674" name="Google Shape;1674;p29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Causa_62</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Causa_6</a:t>
            </a:r>
            <a:endParaRPr/>
          </a:p>
        </p:txBody>
      </p:sp>
      <p:sp>
        <p:nvSpPr>
          <p:cNvPr id="207" name="Google Shape;207;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Causa_6 (3969-4454) FWD Glimmer and Genemark call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Gene is covered by all of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Most hits 1:1 or close to with good e values. Only one 1:30 hit with an e value of 0.0.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 with the start of gene 6 and end of gene 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Good RBS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Causa has its own track and also does not even have the most called start site in its genome, though the called start site is supported by starterator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3969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show QueD-like and PreQo pathway QueD-like, all with low and good e values.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result shows QueD-like protein like the protein from </a:t>
            </a:r>
            <a:r>
              <a:rPr lang="en" sz="1200" i="1">
                <a:solidFill>
                  <a:schemeClr val="dk1"/>
                </a:solidFill>
                <a:latin typeface="Times New Roman"/>
                <a:ea typeface="Times New Roman"/>
                <a:cs typeface="Times New Roman"/>
                <a:sym typeface="Times New Roman"/>
              </a:rPr>
              <a:t>E. coli </a:t>
            </a:r>
            <a:r>
              <a:rPr lang="en" sz="1200">
                <a:solidFill>
                  <a:schemeClr val="dk1"/>
                </a:solidFill>
                <a:latin typeface="Times New Roman"/>
                <a:ea typeface="Times New Roman"/>
                <a:cs typeface="Times New Roman"/>
                <a:sym typeface="Times New Roman"/>
              </a:rPr>
              <a:t>with a probability of 99%. Most other results show tetrahydropterin synthase and queuosine, also with good probability 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Located in a very similar place as compared to StAugustine and the annotated phages in phagesdb.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PreQ0 pathway, queD-like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Annotated genes in phagesdb show Pre Qo pathway QueD-like protein and queosine like biosynthesis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Shape 1678"/>
        <p:cNvGrpSpPr/>
        <p:nvPr/>
      </p:nvGrpSpPr>
      <p:grpSpPr>
        <a:xfrm>
          <a:off x="0" y="0"/>
          <a:ext cx="0" cy="0"/>
          <a:chOff x="0" y="0"/>
          <a:chExt cx="0" cy="0"/>
        </a:xfrm>
      </p:grpSpPr>
      <p:sp>
        <p:nvSpPr>
          <p:cNvPr id="1679" name="Google Shape;1679;p29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Causa_62</a:t>
            </a:r>
            <a:endParaRPr/>
          </a:p>
        </p:txBody>
      </p:sp>
      <p:sp>
        <p:nvSpPr>
          <p:cNvPr id="1680" name="Google Shape;1680;p29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Causa_62 (48531-48190) Glimmer called start at 48531, GeneMark called start at 48537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some 1:1 hits, some 1:5 hits, top hit is 1:5 (e-value 1.2E-21)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about 170 bp gap between gene 63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not helpful in this case, z-values and final scores are almost identical for both starts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 green on Causa track, but StAugustine called start site similar to the 48531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48531 (Glimmer-called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 is hypothetical protein (e-value 3E-26)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is T4 endonuclease V (99.95%)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gene 58 on StAugustine, which has no function listed. No other similar genes listed on phagesdb.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 </a:t>
            </a:r>
            <a:endParaRP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Shape 1684"/>
        <p:cNvGrpSpPr/>
        <p:nvPr/>
      </p:nvGrpSpPr>
      <p:grpSpPr>
        <a:xfrm>
          <a:off x="0" y="0"/>
          <a:ext cx="0" cy="0"/>
          <a:chOff x="0" y="0"/>
          <a:chExt cx="0" cy="0"/>
        </a:xfrm>
      </p:grpSpPr>
      <p:sp>
        <p:nvSpPr>
          <p:cNvPr id="1685" name="Google Shape;1685;p29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Causa_62</a:t>
            </a:r>
            <a:endParaRPr/>
          </a:p>
        </p:txBody>
      </p:sp>
      <p:graphicFrame>
        <p:nvGraphicFramePr>
          <p:cNvPr id="1686" name="Google Shape;1686;p293"/>
          <p:cNvGraphicFramePr/>
          <p:nvPr/>
        </p:nvGraphicFramePr>
        <p:xfrm>
          <a:off x="2888700" y="4288525"/>
          <a:ext cx="5943600" cy="669925"/>
        </p:xfrm>
        <a:graphic>
          <a:graphicData uri="http://schemas.openxmlformats.org/drawingml/2006/table">
            <a:tbl>
              <a:tblPr>
                <a:noFill/>
                <a:tableStyleId>{3C0A0301-2ED3-4F20-BBFC-280630635A42}</a:tableStyleId>
              </a:tblPr>
              <a:tblGrid>
                <a:gridCol w="995400">
                  <a:extLst>
                    <a:ext uri="{9D8B030D-6E8A-4147-A177-3AD203B41FA5}">
                      <a16:colId xmlns:a16="http://schemas.microsoft.com/office/drawing/2014/main" val="20000"/>
                    </a:ext>
                  </a:extLst>
                </a:gridCol>
                <a:gridCol w="4406125">
                  <a:extLst>
                    <a:ext uri="{9D8B030D-6E8A-4147-A177-3AD203B41FA5}">
                      <a16:colId xmlns:a16="http://schemas.microsoft.com/office/drawing/2014/main" val="20001"/>
                    </a:ext>
                  </a:extLst>
                </a:gridCol>
                <a:gridCol w="542075">
                  <a:extLst>
                    <a:ext uri="{9D8B030D-6E8A-4147-A177-3AD203B41FA5}">
                      <a16:colId xmlns:a16="http://schemas.microsoft.com/office/drawing/2014/main" val="20002"/>
                    </a:ext>
                  </a:extLst>
                </a:gridCol>
              </a:tblGrid>
              <a:tr h="669925">
                <a:tc>
                  <a:txBody>
                    <a:bodyPr/>
                    <a:lstStyle/>
                    <a:p>
                      <a:pPr marL="0" lvl="0" indent="0" algn="l" rtl="0">
                        <a:lnSpc>
                          <a:spcPct val="115000"/>
                        </a:lnSpc>
                        <a:spcBef>
                          <a:spcPts val="0"/>
                        </a:spcBef>
                        <a:spcAft>
                          <a:spcPts val="0"/>
                        </a:spcAft>
                        <a:buNone/>
                      </a:pP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SCOP_d2enda_</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a.18.1.1 (A:) T4 endonuclease V {Bacteriophage T4 [TaxId: 10665]} | CLASS: All alpha proteins, FOLD: T4 endonuclease V,</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99.95</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687" name="Google Shape;1687;p293"/>
          <p:cNvSpPr txBox="1"/>
          <p:nvPr/>
        </p:nvSpPr>
        <p:spPr>
          <a:xfrm>
            <a:off x="541950" y="1528950"/>
            <a:ext cx="80601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Call and Functional Annotation Checklist and Notes – MW</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assignment- Causa_62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Original Glimmer call at base pair 48531 and Genemark calls at base pair 48537</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Call Annotation -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Coding Potential: All coding potential is covered</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 codon: ATG</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Nearly all hits are 1:1 ratio</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highlight>
                  <a:srgbClr val="FFFFFF"/>
                </a:highlight>
                <a:latin typeface="Times New Roman"/>
                <a:ea typeface="Times New Roman"/>
                <a:cs typeface="Times New Roman"/>
                <a:sym typeface="Times New Roman"/>
              </a:rPr>
              <a:t>Causa_Draft_62, function unknown, 113                                </a:t>
            </a:r>
            <a:r>
              <a:rPr lang="en" sz="1000">
                <a:highlight>
                  <a:srgbClr val="FFFFFF"/>
                </a:highlight>
                <a:uFill>
                  <a:noFill/>
                </a:uFill>
                <a:latin typeface="Times New Roman"/>
                <a:ea typeface="Times New Roman"/>
                <a:cs typeface="Times New Roman"/>
                <a:sym typeface="Times New Roman"/>
                <a:hlinkClick r:id="rId4"/>
              </a:rPr>
              <a:t> </a:t>
            </a:r>
            <a:r>
              <a:rPr lang="en" sz="1000" u="sng">
                <a:solidFill>
                  <a:srgbClr val="1155CC"/>
                </a:solidFill>
                <a:highlight>
                  <a:srgbClr val="FFFFFF"/>
                </a:highlight>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235</a:t>
            </a:r>
            <a:r>
              <a:rPr lang="en" sz="1000">
                <a:highlight>
                  <a:srgbClr val="FFFFFF"/>
                </a:highlight>
                <a:latin typeface="Times New Roman"/>
                <a:ea typeface="Times New Roman"/>
                <a:cs typeface="Times New Roman"/>
                <a:sym typeface="Times New Roman"/>
              </a:rPr>
              <a:t>   4e-62 </a:t>
            </a:r>
            <a:endParaRPr sz="1000">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highlight>
                  <a:srgbClr val="FFFFFF"/>
                </a:highlight>
                <a:latin typeface="Times New Roman"/>
                <a:ea typeface="Times New Roman"/>
                <a:cs typeface="Times New Roman"/>
                <a:sym typeface="Times New Roman"/>
              </a:rPr>
              <a:t>StAugustine_58, function unknown, 148                                </a:t>
            </a:r>
            <a:r>
              <a:rPr lang="en" sz="1000">
                <a:highlight>
                  <a:srgbClr val="FFFFFF"/>
                </a:highlight>
                <a:uFill>
                  <a:noFill/>
                </a:uFill>
                <a:latin typeface="Times New Roman"/>
                <a:ea typeface="Times New Roman"/>
                <a:cs typeface="Times New Roman"/>
                <a:sym typeface="Times New Roman"/>
                <a:hlinkClick r:id="rId5"/>
              </a:rPr>
              <a:t> </a:t>
            </a:r>
            <a:r>
              <a:rPr lang="en" sz="1000" u="sng">
                <a:solidFill>
                  <a:srgbClr val="1155CC"/>
                </a:solidFill>
                <a:highlight>
                  <a:srgbClr val="FFFFFF"/>
                </a:highlight>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231</a:t>
            </a:r>
            <a:r>
              <a:rPr lang="en" sz="1000">
                <a:highlight>
                  <a:srgbClr val="FFFFFF"/>
                </a:highlight>
                <a:latin typeface="Times New Roman"/>
                <a:ea typeface="Times New Roman"/>
                <a:cs typeface="Times New Roman"/>
                <a:sym typeface="Times New Roman"/>
              </a:rPr>
              <a:t>   7e-61</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Gap/Overlap: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RBS: No other suggested call site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Starterator: Supports the original Glimmer call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Is this a gene: yes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Suggested start site (first base coordinate): 48531</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Functional Annotation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does not support a function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HHpred:</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Synteny:  does not support a function</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TMD: Straight Line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Predicted gene function: NKF</a:t>
            </a:r>
            <a:endParaRPr sz="1000">
              <a:latin typeface="Times New Roman"/>
              <a:ea typeface="Times New Roman"/>
              <a:cs typeface="Times New Roman"/>
              <a:sym typeface="Times New Roman"/>
            </a:endParaRP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Shape 1678">
          <a:extLst>
            <a:ext uri="{FF2B5EF4-FFF2-40B4-BE49-F238E27FC236}">
              <a16:creationId xmlns:a16="http://schemas.microsoft.com/office/drawing/2014/main" id="{F6D1DBDB-285E-3E74-0CCA-1D44349AD55E}"/>
            </a:ext>
          </a:extLst>
        </p:cNvPr>
        <p:cNvGrpSpPr/>
        <p:nvPr/>
      </p:nvGrpSpPr>
      <p:grpSpPr>
        <a:xfrm>
          <a:off x="0" y="0"/>
          <a:ext cx="0" cy="0"/>
          <a:chOff x="0" y="0"/>
          <a:chExt cx="0" cy="0"/>
        </a:xfrm>
      </p:grpSpPr>
      <p:sp>
        <p:nvSpPr>
          <p:cNvPr id="1679" name="Google Shape;1679;p292">
            <a:extLst>
              <a:ext uri="{FF2B5EF4-FFF2-40B4-BE49-F238E27FC236}">
                <a16:creationId xmlns:a16="http://schemas.microsoft.com/office/drawing/2014/main" id="{5DBBB289-FFE0-4C3E-D72D-D16307FF59ED}"/>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Causa_62</a:t>
            </a:r>
            <a:endParaRPr/>
          </a:p>
        </p:txBody>
      </p:sp>
      <p:sp>
        <p:nvSpPr>
          <p:cNvPr id="3" name="Text Placeholder 2">
            <a:extLst>
              <a:ext uri="{FF2B5EF4-FFF2-40B4-BE49-F238E27FC236}">
                <a16:creationId xmlns:a16="http://schemas.microsoft.com/office/drawing/2014/main" id="{1D28B1AB-DAEE-C3C2-9E2E-AAE6D9379043}"/>
              </a:ext>
            </a:extLst>
          </p:cNvPr>
          <p:cNvSpPr>
            <a:spLocks noGrp="1"/>
          </p:cNvSpPr>
          <p:nvPr>
            <p:ph type="body" idx="1"/>
          </p:nvPr>
        </p:nvSpPr>
        <p:spPr/>
        <p:txBody>
          <a:bodyPr/>
          <a:lstStyle/>
          <a:p>
            <a:pPr marL="114300" indent="0">
              <a:buNone/>
            </a:pPr>
            <a:r>
              <a:rPr lang="en-US" dirty="0"/>
              <a:t>Re-evaluation by JS – </a:t>
            </a:r>
          </a:p>
          <a:p>
            <a:pPr marL="114300" indent="0">
              <a:buNone/>
            </a:pPr>
            <a:endParaRPr lang="en-US" dirty="0"/>
          </a:p>
          <a:p>
            <a:pPr marL="114300" indent="0">
              <a:buNone/>
            </a:pPr>
            <a:r>
              <a:rPr lang="en-US" dirty="0"/>
              <a:t>original gene 62 (48190-48531, REV) - suggest start at 48543, supported by CP, reduces gap to adjacent 5'-side gene, retains strong RBS, improves (slightly) </a:t>
            </a:r>
            <a:r>
              <a:rPr lang="en-US" dirty="0" err="1"/>
              <a:t>BlastP</a:t>
            </a:r>
            <a:r>
              <a:rPr lang="en-US" dirty="0"/>
              <a:t> hit results</a:t>
            </a:r>
          </a:p>
          <a:p>
            <a:pPr marL="114300" indent="0">
              <a:buNone/>
            </a:pPr>
            <a:endParaRPr lang="en-US" dirty="0"/>
          </a:p>
        </p:txBody>
      </p:sp>
    </p:spTree>
    <p:extLst>
      <p:ext uri="{BB962C8B-B14F-4D97-AF65-F5344CB8AC3E}">
        <p14:creationId xmlns:p14="http://schemas.microsoft.com/office/powerpoint/2010/main" val="267124549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Shape 1697"/>
        <p:cNvGrpSpPr/>
        <p:nvPr/>
      </p:nvGrpSpPr>
      <p:grpSpPr>
        <a:xfrm>
          <a:off x="0" y="0"/>
          <a:ext cx="0" cy="0"/>
          <a:chOff x="0" y="0"/>
          <a:chExt cx="0" cy="0"/>
        </a:xfrm>
      </p:grpSpPr>
      <p:sp>
        <p:nvSpPr>
          <p:cNvPr id="1698" name="Google Shape;1698;p29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Causa_62.5 (gap)</a:t>
            </a:r>
            <a:endParaRP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Shape 1702"/>
        <p:cNvGrpSpPr/>
        <p:nvPr/>
      </p:nvGrpSpPr>
      <p:grpSpPr>
        <a:xfrm>
          <a:off x="0" y="0"/>
          <a:ext cx="0" cy="0"/>
          <a:chOff x="0" y="0"/>
          <a:chExt cx="0" cy="0"/>
        </a:xfrm>
      </p:grpSpPr>
      <p:sp>
        <p:nvSpPr>
          <p:cNvPr id="1703" name="Google Shape;1703;p29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Causa_62.5 (gap)</a:t>
            </a:r>
            <a:endParaRPr/>
          </a:p>
        </p:txBody>
      </p:sp>
      <p:sp>
        <p:nvSpPr>
          <p:cNvPr id="1704" name="Google Shape;1704;p29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 18.5 DNA Master-DH</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no cp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HHpred:mo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Shape 1708"/>
        <p:cNvGrpSpPr/>
        <p:nvPr/>
      </p:nvGrpSpPr>
      <p:grpSpPr>
        <a:xfrm>
          <a:off x="0" y="0"/>
          <a:ext cx="0" cy="0"/>
          <a:chOff x="0" y="0"/>
          <a:chExt cx="0" cy="0"/>
        </a:xfrm>
      </p:grpSpPr>
      <p:sp>
        <p:nvSpPr>
          <p:cNvPr id="1709" name="Google Shape;1709;p29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Causa_62.5 (gap)</a:t>
            </a:r>
            <a:endParaRPr/>
          </a:p>
        </p:txBody>
      </p:sp>
      <p:sp>
        <p:nvSpPr>
          <p:cNvPr id="1710" name="Google Shape;1710;p29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  Gap between 62 (48531) and 63 (48883)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 No strong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Shape 1726"/>
        <p:cNvGrpSpPr/>
        <p:nvPr/>
      </p:nvGrpSpPr>
      <p:grpSpPr>
        <a:xfrm>
          <a:off x="0" y="0"/>
          <a:ext cx="0" cy="0"/>
          <a:chOff x="0" y="0"/>
          <a:chExt cx="0" cy="0"/>
        </a:xfrm>
      </p:grpSpPr>
      <p:sp>
        <p:nvSpPr>
          <p:cNvPr id="1727" name="Google Shape;1727;p30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Causa_63</a:t>
            </a:r>
            <a:endParaRP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Shape 1731"/>
        <p:cNvGrpSpPr/>
        <p:nvPr/>
      </p:nvGrpSpPr>
      <p:grpSpPr>
        <a:xfrm>
          <a:off x="0" y="0"/>
          <a:ext cx="0" cy="0"/>
          <a:chOff x="0" y="0"/>
          <a:chExt cx="0" cy="0"/>
        </a:xfrm>
      </p:grpSpPr>
      <p:sp>
        <p:nvSpPr>
          <p:cNvPr id="1732" name="Google Shape;1732;p30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Causa_63</a:t>
            </a:r>
            <a:endParaRPr/>
          </a:p>
        </p:txBody>
      </p:sp>
      <p:sp>
        <p:nvSpPr>
          <p:cNvPr id="1733" name="Google Shape;1733;p30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Causa_63 (</a:t>
            </a:r>
            <a:r>
              <a:rPr lang="en" sz="1200">
                <a:solidFill>
                  <a:schemeClr val="dk1"/>
                </a:solidFill>
              </a:rPr>
              <a:t>48605</a:t>
            </a:r>
            <a:r>
              <a:rPr lang="en" sz="1200">
                <a:solidFill>
                  <a:schemeClr val="dk1"/>
                </a:solidFill>
                <a:latin typeface="Times New Roman"/>
                <a:ea typeface="Times New Roman"/>
                <a:cs typeface="Times New Roman"/>
                <a:sym typeface="Times New Roman"/>
              </a:rPr>
              <a:t>-</a:t>
            </a:r>
            <a:r>
              <a:rPr lang="en" sz="1200">
                <a:solidFill>
                  <a:schemeClr val="dk1"/>
                </a:solidFill>
              </a:rPr>
              <a:t>48886</a:t>
            </a:r>
            <a:r>
              <a:rPr lang="en" sz="1200">
                <a:solidFill>
                  <a:schemeClr val="dk1"/>
                </a:solidFill>
                <a:latin typeface="Times New Roman"/>
                <a:ea typeface="Times New Roman"/>
                <a:cs typeface="Times New Roman"/>
                <a:sym typeface="Times New Roman"/>
              </a:rPr>
              <a:t>) (reverse)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Potential:Virtually all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x nothing on DNA master</a:t>
            </a:r>
            <a:endParaRPr sz="11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No, end 3’ 8010 for gene 12 and gene 13 end 5’8072</a:t>
            </a:r>
            <a:endParaRPr sz="11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Yes supports (mostly) , Medium Z-Value with a low final score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start only one track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evidence says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a:solidFill>
                  <a:schemeClr val="dk1"/>
                </a:solidFill>
              </a:rPr>
              <a:t>48886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x (nothing detected)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Synteny:does not line up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TMD:Zero found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HHpred:[SCOP_d3lupa1] c.119.1.0 (A:1-282) automated matches {Streptococcus agalactiae [TaxId: 208435]} | CLASS: Alpha and beta proteins (a/b),	(91.4) probability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Potential start sites: (suggested)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Shape 1737"/>
        <p:cNvGrpSpPr/>
        <p:nvPr/>
      </p:nvGrpSpPr>
      <p:grpSpPr>
        <a:xfrm>
          <a:off x="0" y="0"/>
          <a:ext cx="0" cy="0"/>
          <a:chOff x="0" y="0"/>
          <a:chExt cx="0" cy="0"/>
        </a:xfrm>
      </p:grpSpPr>
      <p:sp>
        <p:nvSpPr>
          <p:cNvPr id="1738" name="Google Shape;1738;p30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Causa_63</a:t>
            </a:r>
            <a:endParaRPr/>
          </a:p>
        </p:txBody>
      </p:sp>
      <p:sp>
        <p:nvSpPr>
          <p:cNvPr id="1739" name="Google Shape;1739;p30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Causa_63 (48886, 48605)</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48886 has strength 8.46</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Strong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AGT</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1:1 alignment with low e value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Overlap with gene 64 over 4 bp.</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RBS score supports start value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Only one track so inconclusive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No change (48886)</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St Augustine calls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Does not show any function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a:t>
            </a:r>
            <a:r>
              <a:rPr lang="en" sz="1200" b="1" u="sng">
                <a:solidFill>
                  <a:schemeClr val="dk1"/>
                </a:solidFill>
                <a:highlight>
                  <a:srgbClr val="FEFEFE"/>
                </a:highlight>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SCOP_d3lupa1</a:t>
            </a:r>
            <a:r>
              <a:rPr lang="en" sz="1200" b="1">
                <a:solidFill>
                  <a:schemeClr val="dk1"/>
                </a:solidFill>
                <a:highlight>
                  <a:srgbClr val="FEFEFE"/>
                </a:highlight>
                <a:latin typeface="Times New Roman"/>
                <a:ea typeface="Times New Roman"/>
                <a:cs typeface="Times New Roman"/>
                <a:sym typeface="Times New Roman"/>
              </a:rPr>
              <a:t> c.119.1.0 (A:1-282) automated matches {Streptococcus agalactiae [TaxId: 208435]} | CLASS: Alpha and beta proteins (a/b), FOLD: DAK1/DegV-like, SUPFAM: DAK1/DegV-like, FAM: automated matches with probability of 91%</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Supports NKF with St Augustine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a:t>
            </a:r>
            <a:r>
              <a:rPr lang="en" sz="1200" b="1">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Shape 1749"/>
        <p:cNvGrpSpPr/>
        <p:nvPr/>
      </p:nvGrpSpPr>
      <p:grpSpPr>
        <a:xfrm>
          <a:off x="0" y="0"/>
          <a:ext cx="0" cy="0"/>
          <a:chOff x="0" y="0"/>
          <a:chExt cx="0" cy="0"/>
        </a:xfrm>
      </p:grpSpPr>
      <p:sp>
        <p:nvSpPr>
          <p:cNvPr id="1750" name="Google Shape;1750;p30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Causa_64</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Causa_6</a:t>
            </a:r>
            <a:endParaRPr/>
          </a:p>
        </p:txBody>
      </p:sp>
      <p:sp>
        <p:nvSpPr>
          <p:cNvPr id="213" name="Google Shape;213;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Causa_6 (3969, 4454)</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3969 has strength 11.45</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covers all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ATG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1:1 alignment will low e value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Overlap with 4 bp.</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RBS score supports the start codon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Supports start codon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No change (3969)</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St Augistin has a </a:t>
            </a:r>
            <a:r>
              <a:rPr lang="en" sz="1200" b="1">
                <a:solidFill>
                  <a:schemeClr val="dk1"/>
                </a:solidFill>
                <a:highlight>
                  <a:srgbClr val="FAFAFA"/>
                </a:highlight>
                <a:latin typeface="Times New Roman"/>
                <a:ea typeface="Times New Roman"/>
                <a:cs typeface="Times New Roman"/>
                <a:sym typeface="Times New Roman"/>
              </a:rPr>
              <a:t>Pre Qo pathway, queD-like function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FFFFF"/>
                </a:highlight>
                <a:latin typeface="Times New Roman"/>
                <a:ea typeface="Times New Roman"/>
                <a:cs typeface="Times New Roman"/>
                <a:sym typeface="Times New Roman"/>
              </a:rPr>
              <a:t>QueD-like 6-pyruvoyl-tetrahydropterin synthase [Gordonia phage Sour]</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a:t>
            </a:r>
            <a:r>
              <a:rPr lang="en" sz="1200" b="1" u="sng">
                <a:solidFill>
                  <a:schemeClr val="dk1"/>
                </a:solidFill>
                <a:highlight>
                  <a:srgbClr val="FEFEFE"/>
                </a:highlight>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SCOP_d4ntka_</a:t>
            </a:r>
            <a:r>
              <a:rPr lang="en" sz="1200" b="1">
                <a:solidFill>
                  <a:schemeClr val="dk1"/>
                </a:solidFill>
                <a:highlight>
                  <a:srgbClr val="FEFEFE"/>
                </a:highlight>
                <a:latin typeface="Times New Roman"/>
                <a:ea typeface="Times New Roman"/>
                <a:cs typeface="Times New Roman"/>
                <a:sym typeface="Times New Roman"/>
              </a:rPr>
              <a:t> d.96.1.0 (A:) automated matches {Escherichia coli [TaxId: 469008]} | CLASS: Alpha and beta proteins (a+b), FOLD: T-fold, SUPFAM: Tetrahydrobiopterin biosynthesis enzymes-like, FAM: automated matches with over 99% probability</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Supports St Augustine function of </a:t>
            </a:r>
            <a:r>
              <a:rPr lang="en" sz="1200" b="1">
                <a:solidFill>
                  <a:schemeClr val="dk1"/>
                </a:solidFill>
                <a:highlight>
                  <a:srgbClr val="FAFAFA"/>
                </a:highlight>
                <a:latin typeface="Times New Roman"/>
                <a:ea typeface="Times New Roman"/>
                <a:cs typeface="Times New Roman"/>
                <a:sym typeface="Times New Roman"/>
              </a:rPr>
              <a:t>Pre Qo pathway, queD-like function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No TMD hits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AFAFA"/>
                </a:highlight>
                <a:latin typeface="Times New Roman"/>
                <a:ea typeface="Times New Roman"/>
                <a:cs typeface="Times New Roman"/>
                <a:sym typeface="Times New Roman"/>
              </a:rPr>
              <a:t>Pre Qo pathway, queD-like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Shape 1754"/>
        <p:cNvGrpSpPr/>
        <p:nvPr/>
      </p:nvGrpSpPr>
      <p:grpSpPr>
        <a:xfrm>
          <a:off x="0" y="0"/>
          <a:ext cx="0" cy="0"/>
          <a:chOff x="0" y="0"/>
          <a:chExt cx="0" cy="0"/>
        </a:xfrm>
      </p:grpSpPr>
      <p:sp>
        <p:nvSpPr>
          <p:cNvPr id="1755" name="Google Shape;1755;p30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Causa_64</a:t>
            </a:r>
            <a:endParaRPr/>
          </a:p>
        </p:txBody>
      </p:sp>
      <p:sp>
        <p:nvSpPr>
          <p:cNvPr id="1756" name="Google Shape;1756;p30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and Functional Annotation Checklist and Notes – MKay</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assignment:  Causa_64 (48883-49158) rev glimmer call: 49158 GeneMark call: same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Annotation -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Coding Potential: strong- fully covered</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 codon: ATG</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only causa and StAugustine are 1:1 (e:2e-46)</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Gap/Overlap: 4 bp overlap</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RBS: 2nd best (z: 2.764; Fin: -3.356)</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Starterator: supports auto-anno</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Is this a gene: yes</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Suggested start site (first base coordinate): 49158- nc</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Functional Annotation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nsh</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HHpred: nsh</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Synteny: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Phagesdb: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TMD: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Predicted gene function: NKF</a:t>
            </a:r>
            <a:endParaRP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Shape 1760"/>
        <p:cNvGrpSpPr/>
        <p:nvPr/>
      </p:nvGrpSpPr>
      <p:grpSpPr>
        <a:xfrm>
          <a:off x="0" y="0"/>
          <a:ext cx="0" cy="0"/>
          <a:chOff x="0" y="0"/>
          <a:chExt cx="0" cy="0"/>
        </a:xfrm>
      </p:grpSpPr>
      <p:sp>
        <p:nvSpPr>
          <p:cNvPr id="1761" name="Google Shape;1761;p30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Causa_64</a:t>
            </a:r>
            <a:endParaRPr/>
          </a:p>
        </p:txBody>
      </p:sp>
      <p:sp>
        <p:nvSpPr>
          <p:cNvPr id="1762" name="Google Shape;1762;p30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Causa_64 (49158-48883) Glimmer and genemark called same start at 49158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Coding potential is covered, possible extension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high alignments, high e-value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 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Support extension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 original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49158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hits detected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high probability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gene in St Augustine has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b="1">
              <a:solidFill>
                <a:schemeClr val="dk1"/>
              </a:solidFill>
              <a:latin typeface="Times New Roman"/>
              <a:ea typeface="Times New Roman"/>
              <a:cs typeface="Times New Roman"/>
              <a:sym typeface="Times New Roman"/>
            </a:endParaRPr>
          </a:p>
          <a:p>
            <a:pPr marL="0" lvl="0" indent="0" algn="l" rtl="0">
              <a:spcBef>
                <a:spcPts val="1200"/>
              </a:spcBef>
              <a:spcAft>
                <a:spcPts val="1200"/>
              </a:spcAft>
              <a:buNone/>
            </a:pPr>
            <a:endParaRP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Shape 1760">
          <a:extLst>
            <a:ext uri="{FF2B5EF4-FFF2-40B4-BE49-F238E27FC236}">
              <a16:creationId xmlns:a16="http://schemas.microsoft.com/office/drawing/2014/main" id="{B2A68E92-C252-4219-022C-04FF895468D5}"/>
            </a:ext>
          </a:extLst>
        </p:cNvPr>
        <p:cNvGrpSpPr/>
        <p:nvPr/>
      </p:nvGrpSpPr>
      <p:grpSpPr>
        <a:xfrm>
          <a:off x="0" y="0"/>
          <a:ext cx="0" cy="0"/>
          <a:chOff x="0" y="0"/>
          <a:chExt cx="0" cy="0"/>
        </a:xfrm>
      </p:grpSpPr>
      <p:sp>
        <p:nvSpPr>
          <p:cNvPr id="1761" name="Google Shape;1761;p306">
            <a:extLst>
              <a:ext uri="{FF2B5EF4-FFF2-40B4-BE49-F238E27FC236}">
                <a16:creationId xmlns:a16="http://schemas.microsoft.com/office/drawing/2014/main" id="{5BFBFA3D-12C8-976D-FAF4-51E851B9DA50}"/>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Causa_64</a:t>
            </a:r>
            <a:endParaRPr/>
          </a:p>
        </p:txBody>
      </p:sp>
      <p:sp>
        <p:nvSpPr>
          <p:cNvPr id="3" name="Text Placeholder 2">
            <a:extLst>
              <a:ext uri="{FF2B5EF4-FFF2-40B4-BE49-F238E27FC236}">
                <a16:creationId xmlns:a16="http://schemas.microsoft.com/office/drawing/2014/main" id="{CB1AC7A9-A6A3-24D7-DC93-EF48D58F3815}"/>
              </a:ext>
            </a:extLst>
          </p:cNvPr>
          <p:cNvSpPr>
            <a:spLocks noGrp="1"/>
          </p:cNvSpPr>
          <p:nvPr>
            <p:ph type="body" idx="1"/>
          </p:nvPr>
        </p:nvSpPr>
        <p:spPr/>
        <p:txBody>
          <a:bodyPr/>
          <a:lstStyle/>
          <a:p>
            <a:pPr marL="114300" indent="0">
              <a:buNone/>
            </a:pPr>
            <a:r>
              <a:rPr lang="en-US" dirty="0"/>
              <a:t>Note added by JS – </a:t>
            </a:r>
          </a:p>
          <a:p>
            <a:pPr marL="114300" indent="0">
              <a:buNone/>
            </a:pPr>
            <a:endParaRPr lang="en-US" dirty="0"/>
          </a:p>
          <a:p>
            <a:pPr marL="114300" indent="0">
              <a:buNone/>
            </a:pPr>
            <a:r>
              <a:rPr lang="en-US" dirty="0"/>
              <a:t>original gene 64 - leave start, no evidence supporting extension</a:t>
            </a:r>
          </a:p>
        </p:txBody>
      </p:sp>
    </p:spTree>
    <p:extLst>
      <p:ext uri="{BB962C8B-B14F-4D97-AF65-F5344CB8AC3E}">
        <p14:creationId xmlns:p14="http://schemas.microsoft.com/office/powerpoint/2010/main" val="2822075463"/>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Shape 1772"/>
        <p:cNvGrpSpPr/>
        <p:nvPr/>
      </p:nvGrpSpPr>
      <p:grpSpPr>
        <a:xfrm>
          <a:off x="0" y="0"/>
          <a:ext cx="0" cy="0"/>
          <a:chOff x="0" y="0"/>
          <a:chExt cx="0" cy="0"/>
        </a:xfrm>
      </p:grpSpPr>
      <p:sp>
        <p:nvSpPr>
          <p:cNvPr id="1773" name="Google Shape;1773;p30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Causa_64.5 (gap)</a:t>
            </a:r>
            <a:endParaRP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Shape 1777"/>
        <p:cNvGrpSpPr/>
        <p:nvPr/>
      </p:nvGrpSpPr>
      <p:grpSpPr>
        <a:xfrm>
          <a:off x="0" y="0"/>
          <a:ext cx="0" cy="0"/>
          <a:chOff x="0" y="0"/>
          <a:chExt cx="0" cy="0"/>
        </a:xfrm>
      </p:grpSpPr>
      <p:sp>
        <p:nvSpPr>
          <p:cNvPr id="1778" name="Google Shape;1778;p30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Causa_64.5 (gap)</a:t>
            </a:r>
            <a:endParaRPr/>
          </a:p>
        </p:txBody>
      </p:sp>
      <p:sp>
        <p:nvSpPr>
          <p:cNvPr id="1779" name="Google Shape;1779;p30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Cuasa_ 64.5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No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213-bp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N/A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There is no data that proves this gap is a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Shape 1783"/>
        <p:cNvGrpSpPr/>
        <p:nvPr/>
      </p:nvGrpSpPr>
      <p:grpSpPr>
        <a:xfrm>
          <a:off x="0" y="0"/>
          <a:ext cx="0" cy="0"/>
          <a:chOff x="0" y="0"/>
          <a:chExt cx="0" cy="0"/>
        </a:xfrm>
      </p:grpSpPr>
      <p:sp>
        <p:nvSpPr>
          <p:cNvPr id="1784" name="Google Shape;1784;p31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Causa_64.5 (gap)</a:t>
            </a:r>
            <a:endParaRPr/>
          </a:p>
        </p:txBody>
      </p:sp>
      <p:sp>
        <p:nvSpPr>
          <p:cNvPr id="1785" name="Google Shape;1785;p31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Not a gene (Stella) – note added by JS</a:t>
            </a:r>
            <a:endParaRPr dirty="0"/>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Shape 1795"/>
        <p:cNvGrpSpPr/>
        <p:nvPr/>
      </p:nvGrpSpPr>
      <p:grpSpPr>
        <a:xfrm>
          <a:off x="0" y="0"/>
          <a:ext cx="0" cy="0"/>
          <a:chOff x="0" y="0"/>
          <a:chExt cx="0" cy="0"/>
        </a:xfrm>
      </p:grpSpPr>
      <p:sp>
        <p:nvSpPr>
          <p:cNvPr id="1796" name="Google Shape;1796;p31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Causa_65</a:t>
            </a:r>
            <a:endParaRP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Shape 1800"/>
        <p:cNvGrpSpPr/>
        <p:nvPr/>
      </p:nvGrpSpPr>
      <p:grpSpPr>
        <a:xfrm>
          <a:off x="0" y="0"/>
          <a:ext cx="0" cy="0"/>
          <a:chOff x="0" y="0"/>
          <a:chExt cx="0" cy="0"/>
        </a:xfrm>
      </p:grpSpPr>
      <p:sp>
        <p:nvSpPr>
          <p:cNvPr id="1801" name="Google Shape;1801;p3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Causa_65</a:t>
            </a:r>
            <a:endParaRPr/>
          </a:p>
        </p:txBody>
      </p:sp>
      <p:sp>
        <p:nvSpPr>
          <p:cNvPr id="1802" name="Google Shape;1802;p3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Causa_65 (49371-50066) Glimmer and GeneMark called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the coding potential is covered at the 50066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Alignment for top hit is 123:2, and even though all top hits contain low e-values, this data suggests the start site could be extended.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Contains an overlap of 4 bps, so it is not recommended that this gene be extended.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Has a high Z score with a low final score, indicating the current start site is favored.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Only compared against StAugustine, but they both called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50066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indicate an unknown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hits contain low probabilities, supporting the gene having no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Cannot identify a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 (no 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Shape 1806"/>
        <p:cNvGrpSpPr/>
        <p:nvPr/>
      </p:nvGrpSpPr>
      <p:grpSpPr>
        <a:xfrm>
          <a:off x="0" y="0"/>
          <a:ext cx="0" cy="0"/>
          <a:chOff x="0" y="0"/>
          <a:chExt cx="0" cy="0"/>
        </a:xfrm>
      </p:grpSpPr>
      <p:sp>
        <p:nvSpPr>
          <p:cNvPr id="1807" name="Google Shape;1807;p3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Causa_65</a:t>
            </a:r>
            <a:endParaRPr/>
          </a:p>
        </p:txBody>
      </p:sp>
      <p:sp>
        <p:nvSpPr>
          <p:cNvPr id="1808" name="Google Shape;1808;p3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Causa_65 (49371-50066) REV. Genemark called the same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Gene is covered by all of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poor alignments with good e 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 with the end of gene 66 and start of gene 65.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poor RBS score but gene cannot be extended or shortened without creating a large gap or overlap, and RBS scores are worse at other sites.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Causa and StAugustine are the only two phages and each share different lanes. Support each other’s start sites.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50066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show hypothetical proteins with relatively low e 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results. Very low e 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Located in an area that is also unannotated in StAugustine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StAugustine is the only other gene in phagesdb, unannotated.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Shape 1818"/>
        <p:cNvGrpSpPr/>
        <p:nvPr/>
      </p:nvGrpSpPr>
      <p:grpSpPr>
        <a:xfrm>
          <a:off x="0" y="0"/>
          <a:ext cx="0" cy="0"/>
          <a:chOff x="0" y="0"/>
          <a:chExt cx="0" cy="0"/>
        </a:xfrm>
      </p:grpSpPr>
      <p:sp>
        <p:nvSpPr>
          <p:cNvPr id="1819" name="Google Shape;1819;p31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Causa_66</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Causa_7</a:t>
            </a:r>
            <a:endParaRP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Shape 1823"/>
        <p:cNvGrpSpPr/>
        <p:nvPr/>
      </p:nvGrpSpPr>
      <p:grpSpPr>
        <a:xfrm>
          <a:off x="0" y="0"/>
          <a:ext cx="0" cy="0"/>
          <a:chOff x="0" y="0"/>
          <a:chExt cx="0" cy="0"/>
        </a:xfrm>
      </p:grpSpPr>
      <p:sp>
        <p:nvSpPr>
          <p:cNvPr id="1824" name="Google Shape;1824;p3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Causa_66</a:t>
            </a:r>
            <a:endParaRPr/>
          </a:p>
        </p:txBody>
      </p:sp>
      <p:sp>
        <p:nvSpPr>
          <p:cNvPr id="1825" name="Google Shape;1825;p3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Causa_66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coding potential gap around pb 50200, an upper strand has a lot of coding potential that overlaps the gap at 50200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aligned 1-110, E value is 3.26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 with 67 and 1 bp overlap with 65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not great score, start at 50200 is best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1 track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50332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similarities found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DNA Binding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function listed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odd coding potential pattern</a:t>
            </a:r>
            <a:endParaRP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Shape 1829"/>
        <p:cNvGrpSpPr/>
        <p:nvPr/>
      </p:nvGrpSpPr>
      <p:grpSpPr>
        <a:xfrm>
          <a:off x="0" y="0"/>
          <a:ext cx="0" cy="0"/>
          <a:chOff x="0" y="0"/>
          <a:chExt cx="0" cy="0"/>
        </a:xfrm>
      </p:grpSpPr>
      <p:sp>
        <p:nvSpPr>
          <p:cNvPr id="1830" name="Google Shape;1830;p3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Causa_66</a:t>
            </a:r>
            <a:endParaRPr/>
          </a:p>
        </p:txBody>
      </p:sp>
      <p:sp>
        <p:nvSpPr>
          <p:cNvPr id="1831" name="Google Shape;1831;p3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Causa66(50063-50332) DNA Master-DH</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a:t>
            </a:r>
            <a:endParaRPr sz="1200">
              <a:solidFill>
                <a:schemeClr val="dk1"/>
              </a:solidFill>
              <a:latin typeface="Times New Roman"/>
              <a:ea typeface="Times New Roman"/>
              <a:cs typeface="Times New Roman"/>
              <a:sym typeface="Times New Roman"/>
            </a:endParaRPr>
          </a:p>
          <a:p>
            <a:pPr marL="457200" lvl="0" indent="-293370" algn="l" rtl="0">
              <a:spcBef>
                <a:spcPts val="120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Coding Potential: All coding potential cover</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 codon:ATG</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BLASTp: two top hits are 1:1 with a difference of e2 small</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Gap/Overlap: Has a 4bp overlap</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RBS:  The start site does have the third greatest Z-score and has the second closest final score to zero </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Starterator: supports auto annotation</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Suggested start site (first base coordinate):  50332</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results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[6K5X_A]	UPF0335 protein CCNA_03428; C. crescentus, NAPs, DNA BINDING Domain, DNA BINDING PROTEIN; 2.086A {Caulobacter vibrioides   (90.4%, significant)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synteny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Shape 1841"/>
        <p:cNvGrpSpPr/>
        <p:nvPr/>
      </p:nvGrpSpPr>
      <p:grpSpPr>
        <a:xfrm>
          <a:off x="0" y="0"/>
          <a:ext cx="0" cy="0"/>
          <a:chOff x="0" y="0"/>
          <a:chExt cx="0" cy="0"/>
        </a:xfrm>
      </p:grpSpPr>
      <p:sp>
        <p:nvSpPr>
          <p:cNvPr id="1842" name="Google Shape;1842;p32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Causa_67</a:t>
            </a:r>
            <a:endParaRP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Shape 1846"/>
        <p:cNvGrpSpPr/>
        <p:nvPr/>
      </p:nvGrpSpPr>
      <p:grpSpPr>
        <a:xfrm>
          <a:off x="0" y="0"/>
          <a:ext cx="0" cy="0"/>
          <a:chOff x="0" y="0"/>
          <a:chExt cx="0" cy="0"/>
        </a:xfrm>
      </p:grpSpPr>
      <p:sp>
        <p:nvSpPr>
          <p:cNvPr id="1847" name="Google Shape;1847;p3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Causa_67</a:t>
            </a:r>
            <a:endParaRPr/>
          </a:p>
        </p:txBody>
      </p:sp>
      <p:sp>
        <p:nvSpPr>
          <p:cNvPr id="1848" name="Google Shape;1848;p3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Causa_67 (</a:t>
            </a:r>
            <a:r>
              <a:rPr lang="en" sz="1200">
                <a:solidFill>
                  <a:schemeClr val="dk1"/>
                </a:solidFill>
              </a:rPr>
              <a:t>51033</a:t>
            </a:r>
            <a:r>
              <a:rPr lang="en" sz="1200">
                <a:solidFill>
                  <a:schemeClr val="dk1"/>
                </a:solidFill>
                <a:latin typeface="Times New Roman"/>
                <a:ea typeface="Times New Roman"/>
                <a:cs typeface="Times New Roman"/>
                <a:sym typeface="Times New Roman"/>
              </a:rPr>
              <a:t>-</a:t>
            </a:r>
            <a:r>
              <a:rPr lang="en" sz="1200">
                <a:solidFill>
                  <a:schemeClr val="dk1"/>
                </a:solidFill>
              </a:rPr>
              <a:t>50329</a:t>
            </a:r>
            <a:r>
              <a:rPr lang="en" sz="1200">
                <a:solidFill>
                  <a:schemeClr val="dk1"/>
                </a:solidFill>
                <a:latin typeface="Times New Roman"/>
                <a:ea typeface="Times New Roman"/>
                <a:cs typeface="Times New Roman"/>
                <a:sym typeface="Times New Roman"/>
              </a:rPr>
              <a:t>) (reverse)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Partial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(great hits returned) E-Value is 0 (600-700 score) on DNA Master the average rounded alignment is around almost 100% and similarity of around 70% average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No, Gene 68 ends 5’ at </a:t>
            </a:r>
            <a:r>
              <a:rPr lang="en" sz="1200">
                <a:solidFill>
                  <a:schemeClr val="dk1"/>
                </a:solidFill>
              </a:rPr>
              <a:t>51119 </a:t>
            </a:r>
            <a:r>
              <a:rPr lang="en" sz="1200">
                <a:solidFill>
                  <a:schemeClr val="dk1"/>
                </a:solidFill>
                <a:latin typeface="Times New Roman"/>
                <a:ea typeface="Times New Roman"/>
                <a:cs typeface="Times New Roman"/>
                <a:sym typeface="Times New Roman"/>
              </a:rPr>
              <a:t>and gene 67 starts on </a:t>
            </a:r>
            <a:r>
              <a:rPr lang="en" sz="1200">
                <a:solidFill>
                  <a:schemeClr val="dk1"/>
                </a:solidFill>
              </a:rPr>
              <a:t>50329 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yes supports ,Higher  Z-Value with a low final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I don't believe this supports the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Not certain again i'm going to say most likely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a:solidFill>
                  <a:schemeClr val="dk1"/>
                </a:solidFill>
              </a:rPr>
              <a:t>50329</a:t>
            </a:r>
            <a:r>
              <a:rPr lang="en" sz="1200">
                <a:solidFill>
                  <a:schemeClr val="dk1"/>
                </a:solidFill>
                <a:latin typeface="Times New Roman"/>
                <a:ea typeface="Times New Roman"/>
                <a:cs typeface="Times New Roman"/>
                <a:sym typeface="Times New Roman"/>
              </a:rPr>
              <a:t> is looking good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BLASTp:FAD-dependent thymidylate synthase [Mycobacterium marinum], FAD-dependent thymidylate synthase [Mycobacterium marinum], FAD-dependent thymidylate synthase [Mycobacterium marinum], e value in the x10</a:t>
            </a:r>
            <a:r>
              <a:rPr lang="en" sz="1200" baseline="30000">
                <a:solidFill>
                  <a:schemeClr val="dk1"/>
                </a:solidFill>
                <a:latin typeface="Times New Roman"/>
                <a:ea typeface="Times New Roman"/>
                <a:cs typeface="Times New Roman"/>
                <a:sym typeface="Times New Roman"/>
              </a:rPr>
              <a:t>-90</a:t>
            </a:r>
            <a:r>
              <a:rPr lang="en" sz="1100">
                <a:solidFill>
                  <a:schemeClr val="dk1"/>
                </a:solidFill>
              </a:rPr>
              <a:t> areas. Score of 280</a:t>
            </a:r>
            <a:endParaRPr sz="1100" baseline="300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does not line up nor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[ 4P5A_D]Thymidylate synthase ThyX; Tetramer, UMP/dUMP methylase, ThyX homolog, TRANSFERASE; HET: FAD, 5BU; 1.76A {Streptomyces c[100 probability]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TMD:Zero found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ThyX-like thymidylate synthase)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every hit is the same for the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Potential start sites: (suggested)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Shape 1852"/>
        <p:cNvGrpSpPr/>
        <p:nvPr/>
      </p:nvGrpSpPr>
      <p:grpSpPr>
        <a:xfrm>
          <a:off x="0" y="0"/>
          <a:ext cx="0" cy="0"/>
          <a:chOff x="0" y="0"/>
          <a:chExt cx="0" cy="0"/>
        </a:xfrm>
      </p:grpSpPr>
      <p:sp>
        <p:nvSpPr>
          <p:cNvPr id="1853" name="Google Shape;1853;p3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Causa_67</a:t>
            </a:r>
            <a:endParaRPr/>
          </a:p>
        </p:txBody>
      </p:sp>
      <p:sp>
        <p:nvSpPr>
          <p:cNvPr id="1854" name="Google Shape;1854;p3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Causa_67 (50329-51033) REV Glimmer and Genemark call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Gene is covered by all of coding potential, but coding potential extends about 50 bp beyond called start site. There are available start sites upstream of called start that would cover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Results show 1:1, 4:3, 6:15, 4:1. 3:4, etc., all with e values of 0.0.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~90 bp gap with the end of gene 68 and start of gene 67. Extending the gene would close the gap some, making it only about 40 bp long.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Good RBS score. Extending the gene would have a poorer RBS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called start site, though Causa has its own track.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51033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show FAD-dependent thymidylate synthase, ThyX-like thymidylate synthase, and thymidylate synthase, all with very good e 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results show thymidylate synthase and ThyX-like thymidylate with probabilities of 100%.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StAugustine does not show a corresponding gene. In phagesdb, some annotated phages in the genelist are located in a similar area in the genome as compared to Causa, though it appears that there is great variability in where this gene is located.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ThyX-like thymidylate synthase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Functional annotated genes in phagesdb show ThyX-like thymidylate synthase.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Shape 1852">
          <a:extLst>
            <a:ext uri="{FF2B5EF4-FFF2-40B4-BE49-F238E27FC236}">
              <a16:creationId xmlns:a16="http://schemas.microsoft.com/office/drawing/2014/main" id="{753D820C-3789-4811-7D5D-DAA84B8A2BD1}"/>
            </a:ext>
          </a:extLst>
        </p:cNvPr>
        <p:cNvGrpSpPr/>
        <p:nvPr/>
      </p:nvGrpSpPr>
      <p:grpSpPr>
        <a:xfrm>
          <a:off x="0" y="0"/>
          <a:ext cx="0" cy="0"/>
          <a:chOff x="0" y="0"/>
          <a:chExt cx="0" cy="0"/>
        </a:xfrm>
      </p:grpSpPr>
      <p:sp>
        <p:nvSpPr>
          <p:cNvPr id="1853" name="Google Shape;1853;p322">
            <a:extLst>
              <a:ext uri="{FF2B5EF4-FFF2-40B4-BE49-F238E27FC236}">
                <a16:creationId xmlns:a16="http://schemas.microsoft.com/office/drawing/2014/main" id="{48B86546-FAC1-9267-EE1C-BA7ADA233F72}"/>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Causa_67</a:t>
            </a:r>
            <a:endParaRPr/>
          </a:p>
        </p:txBody>
      </p:sp>
      <p:sp>
        <p:nvSpPr>
          <p:cNvPr id="3" name="Text Placeholder 2">
            <a:extLst>
              <a:ext uri="{FF2B5EF4-FFF2-40B4-BE49-F238E27FC236}">
                <a16:creationId xmlns:a16="http://schemas.microsoft.com/office/drawing/2014/main" id="{186997EA-2B4D-9A33-59A5-640BC55C885F}"/>
              </a:ext>
            </a:extLst>
          </p:cNvPr>
          <p:cNvSpPr>
            <a:spLocks noGrp="1"/>
          </p:cNvSpPr>
          <p:nvPr>
            <p:ph type="body" idx="1"/>
          </p:nvPr>
        </p:nvSpPr>
        <p:spPr/>
        <p:txBody>
          <a:bodyPr/>
          <a:lstStyle/>
          <a:p>
            <a:pPr marL="114300" indent="0">
              <a:buNone/>
            </a:pPr>
            <a:r>
              <a:rPr lang="en-US" dirty="0"/>
              <a:t>Note added by JS – </a:t>
            </a:r>
          </a:p>
          <a:p>
            <a:pPr marL="114300" indent="0">
              <a:buNone/>
            </a:pPr>
            <a:endParaRPr lang="en-US" dirty="0"/>
          </a:p>
          <a:p>
            <a:pPr marL="114300" indent="0">
              <a:buNone/>
            </a:pPr>
            <a:r>
              <a:rPr lang="en-US" dirty="0"/>
              <a:t>original gene 67 (53029-51033, REV) - can change start to 51081 based on strong CP up to this point in sequence (can we leave strong CP?); however, this change does not improve other metrics, is NOT identified in other annotated genes, and results in big reduction in RBS.  Kept starting site as is based on preponderance of evidence - but still question strong CP through upstream sequence.</a:t>
            </a:r>
          </a:p>
          <a:p>
            <a:pPr marL="114300" indent="0">
              <a:buNone/>
            </a:pPr>
            <a:endParaRPr lang="en-US" dirty="0"/>
          </a:p>
        </p:txBody>
      </p:sp>
    </p:spTree>
    <p:extLst>
      <p:ext uri="{BB962C8B-B14F-4D97-AF65-F5344CB8AC3E}">
        <p14:creationId xmlns:p14="http://schemas.microsoft.com/office/powerpoint/2010/main" val="1337964598"/>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Shape 1864"/>
        <p:cNvGrpSpPr/>
        <p:nvPr/>
      </p:nvGrpSpPr>
      <p:grpSpPr>
        <a:xfrm>
          <a:off x="0" y="0"/>
          <a:ext cx="0" cy="0"/>
          <a:chOff x="0" y="0"/>
          <a:chExt cx="0" cy="0"/>
        </a:xfrm>
      </p:grpSpPr>
      <p:sp>
        <p:nvSpPr>
          <p:cNvPr id="1865" name="Google Shape;1865;p32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Causa_68</a:t>
            </a:r>
            <a:endParaRP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Shape 1869"/>
        <p:cNvGrpSpPr/>
        <p:nvPr/>
      </p:nvGrpSpPr>
      <p:grpSpPr>
        <a:xfrm>
          <a:off x="0" y="0"/>
          <a:ext cx="0" cy="0"/>
          <a:chOff x="0" y="0"/>
          <a:chExt cx="0" cy="0"/>
        </a:xfrm>
      </p:grpSpPr>
      <p:sp>
        <p:nvSpPr>
          <p:cNvPr id="1870" name="Google Shape;1870;p3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Causa_68</a:t>
            </a:r>
            <a:endParaRPr/>
          </a:p>
        </p:txBody>
      </p:sp>
      <p:sp>
        <p:nvSpPr>
          <p:cNvPr id="1871" name="Google Shape;1871;p3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Cuasa_68  (51119 - 51649) Glimmer and GeneMark called start site 51649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Covers all strong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varying ranganges not close to 1:1 top hit being query 36 - 169 target 45 - 172 with an E-value higher than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4-bp overlap to gene 69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51649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Multiple top hits hypothetical protein SEA_EVAA_43 [Gordonia phage Evaa]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Probability 30.67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6WMK_D</a:t>
            </a:r>
            <a:r>
              <a:rPr lang="en" sz="1200">
                <a:solidFill>
                  <a:schemeClr val="dk1"/>
                </a:solidFill>
                <a:latin typeface="Times New Roman"/>
                <a:ea typeface="Times New Roman"/>
                <a:cs typeface="Times New Roman"/>
                <a:sym typeface="Times New Roman"/>
              </a:rPr>
              <a:t> Beta sheet heterodimer LHD29 - Chain B; Transferrin, DE NOVO DESIGN, DE NOVO PROTEIN; 2.2A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N/A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Hypothetical proteins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There is no information that shows me I should change the position of this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Even though the HHpred results didn’t show any hypothetical proteins the probabilities were too low to use them as any guidelines</a:t>
            </a:r>
            <a:endParaRP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Shape 1875"/>
        <p:cNvGrpSpPr/>
        <p:nvPr/>
      </p:nvGrpSpPr>
      <p:grpSpPr>
        <a:xfrm>
          <a:off x="0" y="0"/>
          <a:ext cx="0" cy="0"/>
          <a:chOff x="0" y="0"/>
          <a:chExt cx="0" cy="0"/>
        </a:xfrm>
      </p:grpSpPr>
      <p:sp>
        <p:nvSpPr>
          <p:cNvPr id="1876" name="Google Shape;1876;p3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Causa_68</a:t>
            </a:r>
            <a:endParaRPr/>
          </a:p>
        </p:txBody>
      </p:sp>
      <p:sp>
        <p:nvSpPr>
          <p:cNvPr id="1877" name="Google Shape;1877;p3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Causa_68 (51649-51119) Genemark and Glimmer called same start site at 51649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Coding potential is covered by the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strong hits with high e-values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 with gene 69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Good RBS score  for current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 original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51649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strong hits with blastp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strong hits, high e-value and low probability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gene in StAugustine has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transmembrane domains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Shape 1887"/>
        <p:cNvGrpSpPr/>
        <p:nvPr/>
      </p:nvGrpSpPr>
      <p:grpSpPr>
        <a:xfrm>
          <a:off x="0" y="0"/>
          <a:ext cx="0" cy="0"/>
          <a:chOff x="0" y="0"/>
          <a:chExt cx="0" cy="0"/>
        </a:xfrm>
      </p:grpSpPr>
      <p:sp>
        <p:nvSpPr>
          <p:cNvPr id="1888" name="Google Shape;1888;p32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Causa_69</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Causa_7</a:t>
            </a:r>
            <a:endParaRPr/>
          </a:p>
        </p:txBody>
      </p:sp>
      <p:sp>
        <p:nvSpPr>
          <p:cNvPr id="230" name="Google Shape;230;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Gene assignment:   Causa_7 (4451-5209)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Coding Potential: all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BLASTp: one 14:14 alignment, some 17:3 alignments, e value: </a:t>
            </a:r>
            <a:r>
              <a:rPr lang="en" sz="1200">
                <a:solidFill>
                  <a:schemeClr val="dk1"/>
                </a:solidFill>
                <a:highlight>
                  <a:srgbClr val="FFFFFF"/>
                </a:highlight>
                <a:latin typeface="Times New Roman"/>
                <a:ea typeface="Times New Roman"/>
                <a:cs typeface="Times New Roman"/>
                <a:sym typeface="Times New Roman"/>
              </a:rPr>
              <a:t>3e-85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Gap/Overlap: 4 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RBS: acceptable for auto-annotation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Starterator: matches start site of St. Augustine, does not have the otherwise most annotated start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Suggested start site (first base coordinate): 4451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BLASTp:  top hits all Pre Qo pathway QueE-like protein, QueE-like radical SAM domain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HHpred: </a:t>
            </a:r>
            <a:r>
              <a:rPr lang="en" sz="950">
                <a:solidFill>
                  <a:srgbClr val="212529"/>
                </a:solidFill>
                <a:latin typeface="Verdana"/>
                <a:ea typeface="Verdana"/>
                <a:cs typeface="Verdana"/>
                <a:sym typeface="Verdana"/>
              </a:rPr>
              <a:t>7-carboxy-7-deazaguanine synthase; S-Adenosylmethionine radical enzyme, 7-Carboxy-7-deazaguanine synthase; Cytosylglucuronate decarboxylase; Radical SAM Enzyme, Dehydratase, Blasticidin S, BIOSYNTHETIC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Synteny:  </a:t>
            </a:r>
            <a:r>
              <a:rPr lang="en" sz="1100">
                <a:solidFill>
                  <a:schemeClr val="dk1"/>
                </a:solidFill>
                <a:latin typeface="Times New Roman"/>
                <a:ea typeface="Times New Roman"/>
                <a:cs typeface="Times New Roman"/>
                <a:sym typeface="Times New Roman"/>
              </a:rPr>
              <a:t>Pre Qo pathway, queE-like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Predicted gene function: </a:t>
            </a:r>
            <a:r>
              <a:rPr lang="en" sz="1000">
                <a:solidFill>
                  <a:schemeClr val="dk1"/>
                </a:solidFill>
                <a:highlight>
                  <a:srgbClr val="FFFFFF"/>
                </a:highlight>
              </a:rPr>
              <a:t>PreQ0 pathway, queE-like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No earlier start site and no reason to shorten genes and remove 4 bp overlap. In addition, it matches the called start site for St. Augustine.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Shape 1892"/>
        <p:cNvGrpSpPr/>
        <p:nvPr/>
      </p:nvGrpSpPr>
      <p:grpSpPr>
        <a:xfrm>
          <a:off x="0" y="0"/>
          <a:ext cx="0" cy="0"/>
          <a:chOff x="0" y="0"/>
          <a:chExt cx="0" cy="0"/>
        </a:xfrm>
      </p:grpSpPr>
      <p:sp>
        <p:nvSpPr>
          <p:cNvPr id="1893" name="Google Shape;1893;p3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Causa_69</a:t>
            </a:r>
            <a:endParaRPr/>
          </a:p>
        </p:txBody>
      </p:sp>
      <p:sp>
        <p:nvSpPr>
          <p:cNvPr id="1894" name="Google Shape;1894;p3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Causa_69 (51646-52851)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strong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1:1 and 1:157 and 1:160 alignments, e-value: 1e</a:t>
            </a:r>
            <a:r>
              <a:rPr lang="en" sz="1200" baseline="30000">
                <a:solidFill>
                  <a:schemeClr val="dk1"/>
                </a:solidFill>
                <a:latin typeface="Times New Roman"/>
                <a:ea typeface="Times New Roman"/>
                <a:cs typeface="Times New Roman"/>
                <a:sym typeface="Times New Roman"/>
              </a:rPr>
              <a:t>-86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146 bp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supports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only shows alignment with St. Augustine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52851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exonuclease and hypothetical proteins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a:t>
            </a:r>
            <a:r>
              <a:rPr lang="en" sz="950">
                <a:solidFill>
                  <a:srgbClr val="212529"/>
                </a:solidFill>
                <a:latin typeface="Verdana"/>
                <a:ea typeface="Verdana"/>
                <a:cs typeface="Verdana"/>
                <a:sym typeface="Verdana"/>
              </a:rPr>
              <a:t>Mitochondrial genome maintenance exonuclease 1; human MGME1, DNA complex, DNA exonuclease, DNA BINDING PROTEIN; UvrD/REP helicase; DNA, DNA BINDING PROTEIN, DNA BINDING PROTEIN-DNA complex</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RecB-like exonuclease/helicase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RecB-like exonuclease/helicase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No earlier start site to consider</a:t>
            </a:r>
            <a:endParaRP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Shape 1898"/>
        <p:cNvGrpSpPr/>
        <p:nvPr/>
      </p:nvGrpSpPr>
      <p:grpSpPr>
        <a:xfrm>
          <a:off x="0" y="0"/>
          <a:ext cx="0" cy="0"/>
          <a:chOff x="0" y="0"/>
          <a:chExt cx="0" cy="0"/>
        </a:xfrm>
      </p:grpSpPr>
      <p:sp>
        <p:nvSpPr>
          <p:cNvPr id="1899" name="Google Shape;1899;p3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Causa_69</a:t>
            </a:r>
            <a:endParaRPr/>
          </a:p>
        </p:txBody>
      </p:sp>
      <p:sp>
        <p:nvSpPr>
          <p:cNvPr id="1900" name="Google Shape;1900;p3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Causa_69 (51646-52851) Glimmer called same starts- Glimmer at 52851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covers all of coding potential and could even extend.</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r>
              <a:rPr lang="en" sz="1200" b="1">
                <a:solidFill>
                  <a:schemeClr val="dk1"/>
                </a:solidFill>
                <a:latin typeface="Times New Roman"/>
                <a:ea typeface="Times New Roman"/>
                <a:cs typeface="Times New Roman"/>
                <a:sym typeface="Times New Roman"/>
              </a:rPr>
              <a:t>ATG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shows 25 total hits with only one showing a 1:1 alignment.  However all e values are 0.0E0</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contains a 4 base/pair overlap between genes 68 and 69. Also contains a 146 gap between genes 69 and 70(has a gap in between these 2 genes)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t>
            </a:r>
            <a:r>
              <a:rPr lang="en" sz="1200" b="1">
                <a:solidFill>
                  <a:schemeClr val="dk1"/>
                </a:solidFill>
                <a:latin typeface="Times New Roman"/>
                <a:ea typeface="Times New Roman"/>
                <a:cs typeface="Times New Roman"/>
                <a:sym typeface="Times New Roman"/>
              </a:rPr>
              <a:t>supports the auto annotation site. Z value: 2.516; and a final score: -4.416</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a:t>
            </a:r>
            <a:r>
              <a:rPr lang="en" sz="1200" b="1">
                <a:solidFill>
                  <a:schemeClr val="dk1"/>
                </a:solidFill>
                <a:latin typeface="Times New Roman"/>
                <a:ea typeface="Times New Roman"/>
                <a:cs typeface="Times New Roman"/>
                <a:sym typeface="Times New Roman"/>
              </a:rPr>
              <a:t>does not really support auto annotation sites. The only track that is aligned with Causa_69 is St.Augustine. The rest of the tracks do not really align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b="1">
                <a:solidFill>
                  <a:schemeClr val="dk1"/>
                </a:solidFill>
                <a:latin typeface="Times New Roman"/>
                <a:ea typeface="Times New Roman"/>
                <a:cs typeface="Times New Roman"/>
                <a:sym typeface="Times New Roman"/>
              </a:rPr>
              <a:t>no change (52851)</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r>
              <a:rPr lang="en" sz="1200" b="1">
                <a:solidFill>
                  <a:schemeClr val="dk1"/>
                </a:solidFill>
                <a:latin typeface="Times New Roman"/>
                <a:ea typeface="Times New Roman"/>
                <a:cs typeface="Times New Roman"/>
                <a:sym typeface="Times New Roman"/>
              </a:rPr>
              <a:t> top hits call exonuclease or hypothetical proteins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950" b="1">
                <a:solidFill>
                  <a:srgbClr val="212529"/>
                </a:solidFill>
                <a:latin typeface="Verdana"/>
                <a:ea typeface="Verdana"/>
                <a:cs typeface="Verdana"/>
                <a:sym typeface="Verdana"/>
              </a:rPr>
              <a:t>Mitochondrial genome maintenance exonuclease 1; human MGME1, DNA complex, DNA exonuclease, DNA BINDING PROTEIN; 2.702A { (probability-99.78) </a:t>
            </a:r>
            <a:r>
              <a:rPr lang="en" sz="950"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r>
              <a:rPr lang="en" sz="1200" b="1">
                <a:solidFill>
                  <a:schemeClr val="dk1"/>
                </a:solidFill>
                <a:latin typeface="Times New Roman"/>
                <a:ea typeface="Times New Roman"/>
                <a:cs typeface="Times New Roman"/>
                <a:sym typeface="Times New Roman"/>
              </a:rPr>
              <a:t> not adjacent to any known function gene compared with St.Augustine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r>
              <a:rPr lang="en" sz="1200" b="1">
                <a:solidFill>
                  <a:schemeClr val="dk1"/>
                </a:solidFill>
                <a:latin typeface="Times New Roman"/>
                <a:ea typeface="Times New Roman"/>
                <a:cs typeface="Times New Roman"/>
                <a:sym typeface="Times New Roman"/>
              </a:rPr>
              <a:t>non transmembrane domain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a:t>
            </a:r>
            <a:r>
              <a:rPr lang="en" sz="1000" b="1">
                <a:solidFill>
                  <a:schemeClr val="dk1"/>
                </a:solidFill>
              </a:rPr>
              <a:t>RecB-like exonuclease/helicase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r>
              <a:rPr lang="en" sz="1200" b="1">
                <a:solidFill>
                  <a:schemeClr val="dk1"/>
                </a:solidFill>
                <a:latin typeface="Times New Roman"/>
                <a:ea typeface="Times New Roman"/>
                <a:cs typeface="Times New Roman"/>
                <a:sym typeface="Times New Roman"/>
              </a:rPr>
              <a:t>phagesDB pham members contain functions like exonuclease, and helicase subunits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000" b="1">
                <a:solidFill>
                  <a:schemeClr val="dk1"/>
                </a:solidFill>
              </a:rPr>
              <a:t>RecB-like exonuclease/helicase-can be referred to as an enzyme</a:t>
            </a:r>
            <a:endParaRP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Shape 1910"/>
        <p:cNvGrpSpPr/>
        <p:nvPr/>
      </p:nvGrpSpPr>
      <p:grpSpPr>
        <a:xfrm>
          <a:off x="0" y="0"/>
          <a:ext cx="0" cy="0"/>
          <a:chOff x="0" y="0"/>
          <a:chExt cx="0" cy="0"/>
        </a:xfrm>
      </p:grpSpPr>
      <p:sp>
        <p:nvSpPr>
          <p:cNvPr id="1911" name="Google Shape;1911;p33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Causa_69.5 (gap)</a:t>
            </a:r>
            <a:endParaRP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Shape 1915"/>
        <p:cNvGrpSpPr/>
        <p:nvPr/>
      </p:nvGrpSpPr>
      <p:grpSpPr>
        <a:xfrm>
          <a:off x="0" y="0"/>
          <a:ext cx="0" cy="0"/>
          <a:chOff x="0" y="0"/>
          <a:chExt cx="0" cy="0"/>
        </a:xfrm>
      </p:grpSpPr>
      <p:sp>
        <p:nvSpPr>
          <p:cNvPr id="1916" name="Google Shape;1916;p3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Causa_69.5 (gap)</a:t>
            </a:r>
            <a:endParaRPr/>
          </a:p>
        </p:txBody>
      </p:sp>
      <p:sp>
        <p:nvSpPr>
          <p:cNvPr id="1917" name="Google Shape;1917;p3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Causa_69.5_GAP (</a:t>
            </a:r>
            <a:r>
              <a:rPr lang="en" sz="1200">
                <a:solidFill>
                  <a:schemeClr val="dk1"/>
                </a:solidFill>
              </a:rPr>
              <a:t>52851</a:t>
            </a:r>
            <a:r>
              <a:rPr lang="en" sz="1200">
                <a:solidFill>
                  <a:schemeClr val="dk1"/>
                </a:solidFill>
                <a:latin typeface="Times New Roman"/>
                <a:ea typeface="Times New Roman"/>
                <a:cs typeface="Times New Roman"/>
                <a:sym typeface="Times New Roman"/>
              </a:rPr>
              <a:t>-</a:t>
            </a:r>
            <a:r>
              <a:rPr lang="en" sz="1200">
                <a:solidFill>
                  <a:schemeClr val="dk1"/>
                </a:solidFill>
              </a:rPr>
              <a:t>52997</a:t>
            </a: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partial coding potential covered in the first half (ish)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TTG (X) does not matter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BLASTp:DNA master says Singe hit at 82 score and a 4.54	</a:t>
            </a:r>
            <a:r>
              <a:rPr lang="en" sz="1100">
                <a:solidFill>
                  <a:schemeClr val="dk1"/>
                </a:solidFill>
              </a:rPr>
              <a:t>e-value 50.00 percent identity, 61% similarity. 8.5 percent aligned </a:t>
            </a:r>
            <a:endParaRPr sz="11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t>
            </a:r>
            <a:r>
              <a:rPr lang="en" sz="1200">
                <a:solidFill>
                  <a:schemeClr val="dk1"/>
                </a:solidFill>
              </a:rPr>
              <a:t>52851</a:t>
            </a:r>
            <a:r>
              <a:rPr lang="en" sz="1200">
                <a:solidFill>
                  <a:schemeClr val="dk1"/>
                </a:solidFill>
                <a:latin typeface="Times New Roman"/>
                <a:ea typeface="Times New Roman"/>
                <a:cs typeface="Times New Roman"/>
                <a:sym typeface="Times New Roman"/>
              </a:rPr>
              <a:t>-</a:t>
            </a:r>
            <a:r>
              <a:rPr lang="en" sz="1200">
                <a:solidFill>
                  <a:schemeClr val="dk1"/>
                </a:solidFill>
              </a:rPr>
              <a:t>52997</a:t>
            </a: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one hit 1.145 Z-Value, final score -6.9 final score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x</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Educated guess saying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a:solidFill>
                  <a:schemeClr val="dk1"/>
                </a:solidFill>
              </a:rPr>
              <a:t>52997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Nothing lines up with any other gaps (no support)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X (nothing comes up even when comparing with other sources or on NCIB)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ZERO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[2KZ5_A]Transcription factor NF-E2 45 kDa subunit; Structural Genomics, NORTHEAST STRUCTURAL GENOMICS CONSORTIUM (NESG), PSI-2,(13.87 probability)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Shape 1921"/>
        <p:cNvGrpSpPr/>
        <p:nvPr/>
      </p:nvGrpSpPr>
      <p:grpSpPr>
        <a:xfrm>
          <a:off x="0" y="0"/>
          <a:ext cx="0" cy="0"/>
          <a:chOff x="0" y="0"/>
          <a:chExt cx="0" cy="0"/>
        </a:xfrm>
      </p:grpSpPr>
      <p:sp>
        <p:nvSpPr>
          <p:cNvPr id="1922" name="Google Shape;1922;p3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Causa_69.5 (gap)</a:t>
            </a:r>
            <a:endParaRPr/>
          </a:p>
        </p:txBody>
      </p:sp>
      <p:sp>
        <p:nvSpPr>
          <p:cNvPr id="1923" name="Google Shape;1923;p3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MW</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  Causa Gap between genes 69 and 70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sp>
        <p:nvSpPr>
          <p:cNvPr id="1934" name="Google Shape;1934;p33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Causa_70</a:t>
            </a:r>
            <a:endParaRP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Shape 1938"/>
        <p:cNvGrpSpPr/>
        <p:nvPr/>
      </p:nvGrpSpPr>
      <p:grpSpPr>
        <a:xfrm>
          <a:off x="0" y="0"/>
          <a:ext cx="0" cy="0"/>
          <a:chOff x="0" y="0"/>
          <a:chExt cx="0" cy="0"/>
        </a:xfrm>
      </p:grpSpPr>
      <p:sp>
        <p:nvSpPr>
          <p:cNvPr id="1939" name="Google Shape;1939;p3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Causa_70</a:t>
            </a:r>
            <a:endParaRPr/>
          </a:p>
        </p:txBody>
      </p:sp>
      <p:sp>
        <p:nvSpPr>
          <p:cNvPr id="1940" name="Google Shape;1940;p3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Causa_70 (52997-53212) Glimmer and GeneMark called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Most of the coding potential is accounted for at the 53212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one hit with a high e-value, indicating there are not any genes similar to this.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No gap or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Current start site has the highest Z value and lowest final score, so it should be kept.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Does not exist because there are no similar genes.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53212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The top hits contained high e-values because there are no genes similar to this, so this information can not be utilized in the function analysis.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Suggested two potential functions for this gene: transcription initiation factor or CPXC protein. However, this specific gene is likely not used for transcription and the CPXC protein found in phages tends to have a length slightly greater than 200, but in this gene, the length is slightly greater than 40. Since it is about ⅕ of the typical length, it has a wide variation and therefore this function can not be called in confidence, so this gene does not have a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other genes similar to this, so synteny is not useful.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 (No 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a:t>
            </a:r>
            <a:endParaRP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Shape 1944"/>
        <p:cNvGrpSpPr/>
        <p:nvPr/>
      </p:nvGrpSpPr>
      <p:grpSpPr>
        <a:xfrm>
          <a:off x="0" y="0"/>
          <a:ext cx="0" cy="0"/>
          <a:chOff x="0" y="0"/>
          <a:chExt cx="0" cy="0"/>
        </a:xfrm>
      </p:grpSpPr>
      <p:sp>
        <p:nvSpPr>
          <p:cNvPr id="1945" name="Google Shape;1945;p3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Causa_70</a:t>
            </a:r>
            <a:endParaRPr/>
          </a:p>
        </p:txBody>
      </p:sp>
      <p:sp>
        <p:nvSpPr>
          <p:cNvPr id="1946" name="Google Shape;1946;p3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Causa_70 (53212, 52997)</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53212 has strength 9.33</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Covers all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ATG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1:1 alignment with one low e value and the rest are still 1:1 alignment with higher e values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overlap with gene 71 over 1 bp</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RBS score supports start codon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No data</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No change (53212)</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doesn’t have hits on Blastp but DNA Master its a hypothetical protein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EFEFE"/>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1VD4_A</a:t>
            </a:r>
            <a:r>
              <a:rPr lang="en" sz="1200" b="1">
                <a:solidFill>
                  <a:schemeClr val="dk1"/>
                </a:solidFill>
                <a:highlight>
                  <a:srgbClr val="FEFEFE"/>
                </a:highlight>
                <a:latin typeface="Times New Roman"/>
                <a:ea typeface="Times New Roman"/>
                <a:cs typeface="Times New Roman"/>
                <a:sym typeface="Times New Roman"/>
              </a:rPr>
              <a:t> Transcription initiation factor IIE, alpha subunit; ZINC FINGER, Transcription; HET: ZN; NMR {Homo sapiens} SCOP: g.41.3.1 with probability of 94%</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Supports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No TMD hits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a:t>
            </a:r>
            <a:r>
              <a:rPr lang="en" sz="1200" b="1">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Shape 1956"/>
        <p:cNvGrpSpPr/>
        <p:nvPr/>
      </p:nvGrpSpPr>
      <p:grpSpPr>
        <a:xfrm>
          <a:off x="0" y="0"/>
          <a:ext cx="0" cy="0"/>
          <a:chOff x="0" y="0"/>
          <a:chExt cx="0" cy="0"/>
        </a:xfrm>
      </p:grpSpPr>
      <p:sp>
        <p:nvSpPr>
          <p:cNvPr id="1957" name="Google Shape;1957;p34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Causa_71</a:t>
            </a:r>
            <a:endParaRP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Shape 1961"/>
        <p:cNvGrpSpPr/>
        <p:nvPr/>
      </p:nvGrpSpPr>
      <p:grpSpPr>
        <a:xfrm>
          <a:off x="0" y="0"/>
          <a:ext cx="0" cy="0"/>
          <a:chOff x="0" y="0"/>
          <a:chExt cx="0" cy="0"/>
        </a:xfrm>
      </p:grpSpPr>
      <p:sp>
        <p:nvSpPr>
          <p:cNvPr id="1962" name="Google Shape;1962;p3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Causa_71</a:t>
            </a:r>
            <a:endParaRPr/>
          </a:p>
        </p:txBody>
      </p:sp>
      <p:sp>
        <p:nvSpPr>
          <p:cNvPr id="1963" name="Google Shape;1963;p3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Causa_71 (53212-54963) Glimmer and GeneMark called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 coding potential at 54963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Most top hits are not 1:1 alignment, but all contain e-values of 0, so it is recommended that the start site is kept.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There is over a 90-bp gap, but this gene can not be extended any further.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Contains a high Z score and low final score, suggesting the start site is kept.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Many other phages contain the same start site, so it should remain as it is.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54963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indicate a function of DNA helicase.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ATP-dependent DNA helicase uvsW; ATP-dependant helicase, T4-bacteriophage, Recombination, HYDROLASE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DNA helicase - StAugustine_69</a:t>
            </a:r>
            <a:endParaRPr sz="13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need to reference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DNA helicase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Causa_7</a:t>
            </a:r>
            <a:endParaRPr/>
          </a:p>
        </p:txBody>
      </p:sp>
      <p:sp>
        <p:nvSpPr>
          <p:cNvPr id="236" name="Google Shape;236;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Causa_7 (4451-5209) Glimmer and Genemark called same start site at 4451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Coding potential is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94% alignment with top hit, very low e-value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2 bp gap, no possible extension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Valid RBS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original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4451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 has low identity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99.91% probability with </a:t>
            </a:r>
            <a:r>
              <a:rPr lang="en" sz="1000">
                <a:solidFill>
                  <a:schemeClr val="dk1"/>
                </a:solidFill>
                <a:highlight>
                  <a:srgbClr val="FFFFFF"/>
                </a:highlight>
              </a:rPr>
              <a:t>PreQ0 pathway, queF-like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similar genes identified in StAugustine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a:t>
            </a:r>
            <a:r>
              <a:rPr lang="en" sz="1000">
                <a:solidFill>
                  <a:schemeClr val="dk1"/>
                </a:solidFill>
                <a:highlight>
                  <a:srgbClr val="FFFFFF"/>
                </a:highlight>
              </a:rPr>
              <a:t>PreQ0 pathway, queF-like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Shape 1967"/>
        <p:cNvGrpSpPr/>
        <p:nvPr/>
      </p:nvGrpSpPr>
      <p:grpSpPr>
        <a:xfrm>
          <a:off x="0" y="0"/>
          <a:ext cx="0" cy="0"/>
          <a:chOff x="0" y="0"/>
          <a:chExt cx="0" cy="0"/>
        </a:xfrm>
      </p:grpSpPr>
      <p:sp>
        <p:nvSpPr>
          <p:cNvPr id="1968" name="Google Shape;1968;p3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Causa_71</a:t>
            </a:r>
            <a:endParaRPr/>
          </a:p>
        </p:txBody>
      </p:sp>
      <p:sp>
        <p:nvSpPr>
          <p:cNvPr id="1969" name="Google Shape;1969;p3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Causa_71 (53212-54963) Glimmer and Genemark made the same call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Fully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ATG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There were some 1:1 hits but most of the top hits were also pretty close like 9:8 and 7:2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Around a 292-bp gap with Gene 72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best z-value and final score (only possible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 </a:t>
            </a:r>
            <a:r>
              <a:rPr lang="en" sz="1200">
                <a:solidFill>
                  <a:schemeClr val="dk1"/>
                </a:solidFill>
                <a:latin typeface="Times New Roman"/>
                <a:ea typeface="Times New Roman"/>
                <a:cs typeface="Times New Roman"/>
                <a:sym typeface="Times New Roman"/>
              </a:rPr>
              <a:t>All other tracks made the same call. Causa was on its own track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Times New Roman"/>
                <a:ea typeface="Times New Roman"/>
                <a:cs typeface="Times New Roman"/>
                <a:sym typeface="Times New Roman"/>
              </a:rPr>
              <a:t>54963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Functional Annotation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 DNA helicase [Mycobacterium phage BirdsNest]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a:t>
            </a:r>
            <a:r>
              <a:rPr lang="en" sz="1200">
                <a:solidFill>
                  <a:schemeClr val="dk1"/>
                </a:solidFill>
                <a:latin typeface="Times New Roman"/>
                <a:ea typeface="Times New Roman"/>
                <a:cs typeface="Times New Roman"/>
                <a:sym typeface="Times New Roman"/>
              </a:rPr>
              <a:t> ATP-dependent DNA helicase uvsW; ATP-dependant helicase, T4-bacteriophage, Recombination, HYDROLASE; 2.7A {Enterobacteri, 100%, </a:t>
            </a:r>
            <a:r>
              <a:rPr lang="en" sz="950" u="sng">
                <a:solidFill>
                  <a:schemeClr val="dk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2OCA_A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r>
              <a:rPr lang="en" sz="1200">
                <a:solidFill>
                  <a:schemeClr val="dk1"/>
                </a:solidFill>
                <a:latin typeface="Times New Roman"/>
                <a:ea typeface="Times New Roman"/>
                <a:cs typeface="Times New Roman"/>
                <a:sym typeface="Times New Roman"/>
              </a:rPr>
              <a:t>No other function called nearby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a:t>
            </a:r>
            <a:r>
              <a:rPr lang="en" sz="1200">
                <a:solidFill>
                  <a:schemeClr val="dk1"/>
                </a:solidFill>
                <a:latin typeface="Times New Roman"/>
                <a:ea typeface="Times New Roman"/>
                <a:cs typeface="Times New Roman"/>
                <a:sym typeface="Times New Roman"/>
              </a:rPr>
              <a:t> None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 </a:t>
            </a:r>
            <a:r>
              <a:rPr lang="en" sz="1200">
                <a:solidFill>
                  <a:schemeClr val="dk1"/>
                </a:solidFill>
                <a:latin typeface="Times New Roman"/>
                <a:ea typeface="Times New Roman"/>
                <a:cs typeface="Times New Roman"/>
                <a:sym typeface="Times New Roman"/>
              </a:rPr>
              <a:t>DNA helicase </a:t>
            </a:r>
            <a:endParaRP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Shape 1979"/>
        <p:cNvGrpSpPr/>
        <p:nvPr/>
      </p:nvGrpSpPr>
      <p:grpSpPr>
        <a:xfrm>
          <a:off x="0" y="0"/>
          <a:ext cx="0" cy="0"/>
          <a:chOff x="0" y="0"/>
          <a:chExt cx="0" cy="0"/>
        </a:xfrm>
      </p:grpSpPr>
      <p:sp>
        <p:nvSpPr>
          <p:cNvPr id="1980" name="Google Shape;1980;p34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Causa_71.5 (gap)</a:t>
            </a:r>
            <a:endParaRP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Shape 1984"/>
        <p:cNvGrpSpPr/>
        <p:nvPr/>
      </p:nvGrpSpPr>
      <p:grpSpPr>
        <a:xfrm>
          <a:off x="0" y="0"/>
          <a:ext cx="0" cy="0"/>
          <a:chOff x="0" y="0"/>
          <a:chExt cx="0" cy="0"/>
        </a:xfrm>
      </p:grpSpPr>
      <p:sp>
        <p:nvSpPr>
          <p:cNvPr id="1985" name="Google Shape;1985;p3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Causa_71.5 (gap)</a:t>
            </a:r>
            <a:endParaRPr/>
          </a:p>
        </p:txBody>
      </p:sp>
      <p:sp>
        <p:nvSpPr>
          <p:cNvPr id="1986" name="Google Shape;1986;p3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Causa_71.5 (54964-55406) Not called by Glimmer or GeneMark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no strong coding potential at 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found within 442 bp gap between genes 71 and 72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endParaRP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Shape 1990"/>
        <p:cNvGrpSpPr/>
        <p:nvPr/>
      </p:nvGrpSpPr>
      <p:grpSpPr>
        <a:xfrm>
          <a:off x="0" y="0"/>
          <a:ext cx="0" cy="0"/>
          <a:chOff x="0" y="0"/>
          <a:chExt cx="0" cy="0"/>
        </a:xfrm>
      </p:grpSpPr>
      <p:sp>
        <p:nvSpPr>
          <p:cNvPr id="1991" name="Google Shape;1991;p3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Causa_71.5 (gap)</a:t>
            </a:r>
            <a:endParaRPr/>
          </a:p>
        </p:txBody>
      </p:sp>
      <p:sp>
        <p:nvSpPr>
          <p:cNvPr id="1992" name="Google Shape;1992;p3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Not a gene (Stella) – note added by JS</a:t>
            </a:r>
            <a:endParaRPr dirty="0"/>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Shape 2002"/>
        <p:cNvGrpSpPr/>
        <p:nvPr/>
      </p:nvGrpSpPr>
      <p:grpSpPr>
        <a:xfrm>
          <a:off x="0" y="0"/>
          <a:ext cx="0" cy="0"/>
          <a:chOff x="0" y="0"/>
          <a:chExt cx="0" cy="0"/>
        </a:xfrm>
      </p:grpSpPr>
      <p:sp>
        <p:nvSpPr>
          <p:cNvPr id="2003" name="Google Shape;2003;p34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Causa_72</a:t>
            </a:r>
            <a:endParaRP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Shape 2007"/>
        <p:cNvGrpSpPr/>
        <p:nvPr/>
      </p:nvGrpSpPr>
      <p:grpSpPr>
        <a:xfrm>
          <a:off x="0" y="0"/>
          <a:ext cx="0" cy="0"/>
          <a:chOff x="0" y="0"/>
          <a:chExt cx="0" cy="0"/>
        </a:xfrm>
      </p:grpSpPr>
      <p:sp>
        <p:nvSpPr>
          <p:cNvPr id="2008" name="Google Shape;2008;p3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Causa_72</a:t>
            </a:r>
            <a:endParaRPr/>
          </a:p>
        </p:txBody>
      </p:sp>
      <p:sp>
        <p:nvSpPr>
          <p:cNvPr id="2009" name="Google Shape;2009;p34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Causa_72 (55255-55407) REV. Glimmer and Genemark call the same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Gene is mostly covered by all of the strong coding potential. Coding potential starts a few basepairs upstream of called start and stops a few bp short of called end. Coding potential in smeg and tuberculosis support og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significant results. No significant results in ncbi. Extended sequence aligns well with StAugustine in phagesdb, very good e value.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40 bp gap from the start of gene 72 and end of gene 73. Gene can be extended to close the gap, creating a 4 bp 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Okay final score. Extending the gene would have a slightly better RBS score, but not a significant change.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Not entirely helpful, Causa and StAugustine share different tracks. Causa does not have the most annotated start, and the start in StAugustine can be called in this case. Data leaning to support this extension.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55449 (extend)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results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Only one results over 90% (91%), shows zinc-ribbon. Not very significant.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Located toward the middle of the genome. Corresponding gene in StAugustine is also unannotated, and is located in an area that is not annotated.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transmembrane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Returned to NCBI/phagesdb to blast extended sequence. StAugustine and Causa are the only two genes in phagesdb.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Shape 2013"/>
        <p:cNvGrpSpPr/>
        <p:nvPr/>
      </p:nvGrpSpPr>
      <p:grpSpPr>
        <a:xfrm>
          <a:off x="0" y="0"/>
          <a:ext cx="0" cy="0"/>
          <a:chOff x="0" y="0"/>
          <a:chExt cx="0" cy="0"/>
        </a:xfrm>
      </p:grpSpPr>
      <p:sp>
        <p:nvSpPr>
          <p:cNvPr id="2014" name="Google Shape;2014;p3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Causa_72</a:t>
            </a:r>
            <a:endParaRPr/>
          </a:p>
        </p:txBody>
      </p:sp>
      <p:graphicFrame>
        <p:nvGraphicFramePr>
          <p:cNvPr id="2015" name="Google Shape;2015;p350"/>
          <p:cNvGraphicFramePr/>
          <p:nvPr/>
        </p:nvGraphicFramePr>
        <p:xfrm>
          <a:off x="2888725" y="3695000"/>
          <a:ext cx="5943575" cy="517525"/>
        </p:xfrm>
        <a:graphic>
          <a:graphicData uri="http://schemas.openxmlformats.org/drawingml/2006/table">
            <a:tbl>
              <a:tblPr>
                <a:noFill/>
                <a:tableStyleId>{3C0A0301-2ED3-4F20-BBFC-280630635A42}</a:tableStyleId>
              </a:tblPr>
              <a:tblGrid>
                <a:gridCol w="1439100">
                  <a:extLst>
                    <a:ext uri="{9D8B030D-6E8A-4147-A177-3AD203B41FA5}">
                      <a16:colId xmlns:a16="http://schemas.microsoft.com/office/drawing/2014/main" val="20000"/>
                    </a:ext>
                  </a:extLst>
                </a:gridCol>
                <a:gridCol w="3597750">
                  <a:extLst>
                    <a:ext uri="{9D8B030D-6E8A-4147-A177-3AD203B41FA5}">
                      <a16:colId xmlns:a16="http://schemas.microsoft.com/office/drawing/2014/main" val="20001"/>
                    </a:ext>
                  </a:extLst>
                </a:gridCol>
                <a:gridCol w="906725">
                  <a:extLst>
                    <a:ext uri="{9D8B030D-6E8A-4147-A177-3AD203B41FA5}">
                      <a16:colId xmlns:a16="http://schemas.microsoft.com/office/drawing/2014/main" val="20002"/>
                    </a:ext>
                  </a:extLst>
                </a:gridCol>
              </a:tblGrid>
              <a:tr h="517525">
                <a:tc>
                  <a:txBody>
                    <a:bodyPr/>
                    <a:lstStyle/>
                    <a:p>
                      <a:pPr marL="0" lvl="0" indent="0" algn="l" rtl="0">
                        <a:lnSpc>
                          <a:spcPct val="115000"/>
                        </a:lnSpc>
                        <a:spcBef>
                          <a:spcPts val="0"/>
                        </a:spcBef>
                        <a:spcAft>
                          <a:spcPts val="0"/>
                        </a:spcAft>
                        <a:buNone/>
                      </a:pP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PF17032.10</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 zinc_ribbon_15 ; zinc-ribbon family</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93.08</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016" name="Google Shape;2016;p350"/>
          <p:cNvSpPr txBox="1"/>
          <p:nvPr/>
        </p:nvSpPr>
        <p:spPr>
          <a:xfrm>
            <a:off x="311700" y="1566025"/>
            <a:ext cx="85206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Call and Functional Annotation Checklist and Notes – MW</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assignment- Causa_72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Original Glimmer call at base pair 55407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Call Annotation -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Coding Potential: All coding potential is covered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 codon: GTG</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DNA Master shows no blast results e value 3e-25</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Gap/Overlap: Gap</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RBS: Scores do not suggest another start site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Starterator: Results are good and suggest the same start site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Is this a gene: Yes</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Suggested start site (first base coordinate): 55407</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Functional Annotation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Does not suggest a clear function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HHpred: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Synteny: Does not suggest a clear function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TMD: Straight line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Predicted gene function: NKF</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Shape 2007">
          <a:extLst>
            <a:ext uri="{FF2B5EF4-FFF2-40B4-BE49-F238E27FC236}">
              <a16:creationId xmlns:a16="http://schemas.microsoft.com/office/drawing/2014/main" id="{54F2BB50-96DC-8E95-714C-383D56D6BFD8}"/>
            </a:ext>
          </a:extLst>
        </p:cNvPr>
        <p:cNvGrpSpPr/>
        <p:nvPr/>
      </p:nvGrpSpPr>
      <p:grpSpPr>
        <a:xfrm>
          <a:off x="0" y="0"/>
          <a:ext cx="0" cy="0"/>
          <a:chOff x="0" y="0"/>
          <a:chExt cx="0" cy="0"/>
        </a:xfrm>
      </p:grpSpPr>
      <p:sp>
        <p:nvSpPr>
          <p:cNvPr id="2008" name="Google Shape;2008;p349">
            <a:extLst>
              <a:ext uri="{FF2B5EF4-FFF2-40B4-BE49-F238E27FC236}">
                <a16:creationId xmlns:a16="http://schemas.microsoft.com/office/drawing/2014/main" id="{2184E873-52C3-ADF3-8763-E4DC042A2134}"/>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Causa_72</a:t>
            </a:r>
            <a:endParaRPr/>
          </a:p>
        </p:txBody>
      </p:sp>
      <p:sp>
        <p:nvSpPr>
          <p:cNvPr id="3" name="Text Placeholder 2">
            <a:extLst>
              <a:ext uri="{FF2B5EF4-FFF2-40B4-BE49-F238E27FC236}">
                <a16:creationId xmlns:a16="http://schemas.microsoft.com/office/drawing/2014/main" id="{8B92C708-E60E-3653-C97F-9F5B4793CFE3}"/>
              </a:ext>
            </a:extLst>
          </p:cNvPr>
          <p:cNvSpPr>
            <a:spLocks noGrp="1"/>
          </p:cNvSpPr>
          <p:nvPr>
            <p:ph type="body" idx="1"/>
          </p:nvPr>
        </p:nvSpPr>
        <p:spPr/>
        <p:txBody>
          <a:bodyPr/>
          <a:lstStyle/>
          <a:p>
            <a:pPr marL="114300" indent="0">
              <a:buNone/>
            </a:pPr>
            <a:r>
              <a:rPr lang="en-US" dirty="0"/>
              <a:t>Re-evaluation by JS – </a:t>
            </a:r>
          </a:p>
          <a:p>
            <a:pPr marL="114300" indent="0">
              <a:buNone/>
            </a:pPr>
            <a:endParaRPr lang="en-US" dirty="0"/>
          </a:p>
          <a:p>
            <a:pPr marL="114300" indent="0">
              <a:buNone/>
            </a:pPr>
            <a:r>
              <a:rPr lang="en-US" dirty="0"/>
              <a:t>Assign start at 55449</a:t>
            </a:r>
          </a:p>
        </p:txBody>
      </p:sp>
    </p:spTree>
    <p:extLst>
      <p:ext uri="{BB962C8B-B14F-4D97-AF65-F5344CB8AC3E}">
        <p14:creationId xmlns:p14="http://schemas.microsoft.com/office/powerpoint/2010/main" val="320008489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Shape 2026"/>
        <p:cNvGrpSpPr/>
        <p:nvPr/>
      </p:nvGrpSpPr>
      <p:grpSpPr>
        <a:xfrm>
          <a:off x="0" y="0"/>
          <a:ext cx="0" cy="0"/>
          <a:chOff x="0" y="0"/>
          <a:chExt cx="0" cy="0"/>
        </a:xfrm>
      </p:grpSpPr>
      <p:sp>
        <p:nvSpPr>
          <p:cNvPr id="2027" name="Google Shape;2027;p35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Causa_73</a:t>
            </a:r>
            <a:endParaRP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Shape 2031"/>
        <p:cNvGrpSpPr/>
        <p:nvPr/>
      </p:nvGrpSpPr>
      <p:grpSpPr>
        <a:xfrm>
          <a:off x="0" y="0"/>
          <a:ext cx="0" cy="0"/>
          <a:chOff x="0" y="0"/>
          <a:chExt cx="0" cy="0"/>
        </a:xfrm>
      </p:grpSpPr>
      <p:sp>
        <p:nvSpPr>
          <p:cNvPr id="2032" name="Google Shape;2032;p3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Causa_73</a:t>
            </a:r>
            <a:endParaRPr/>
          </a:p>
        </p:txBody>
      </p:sp>
      <p:sp>
        <p:nvSpPr>
          <p:cNvPr id="2033" name="Google Shape;2033;p3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Causa_73 (55446-55910)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some less strong coding potential uncovered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1:1 alignment with St. Augustine with e value: 3e</a:t>
            </a:r>
            <a:r>
              <a:rPr lang="en" sz="1200" baseline="30000">
                <a:solidFill>
                  <a:schemeClr val="dk1"/>
                </a:solidFill>
                <a:latin typeface="Times New Roman"/>
                <a:ea typeface="Times New Roman"/>
                <a:cs typeface="Times New Roman"/>
                <a:sym typeface="Times New Roman"/>
              </a:rPr>
              <a:t>-86</a:t>
            </a:r>
            <a:r>
              <a:rPr lang="en" sz="1200">
                <a:solidFill>
                  <a:schemeClr val="dk1"/>
                </a:solidFill>
                <a:latin typeface="Times New Roman"/>
                <a:ea typeface="Times New Roman"/>
                <a:cs typeface="Times New Roman"/>
                <a:sym typeface="Times New Roman"/>
              </a:rPr>
              <a:t>, no other significant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6 bp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supports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only shows alignment with St. Augustine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55910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does not predict gene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Predicted gene function: NKF</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Causa_8</a:t>
            </a:r>
            <a:endParaRP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2038" name="Google Shape;2038;p3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Causa_73</a:t>
            </a:r>
            <a:endParaRPr/>
          </a:p>
        </p:txBody>
      </p:sp>
      <p:sp>
        <p:nvSpPr>
          <p:cNvPr id="2039" name="Google Shape;2039;p35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Causa_73 (55910, 55446)</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55910 has strength 3.51</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strong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ATG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1:1 alignment with one having a low e value and the rest having very high e values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Gap with gene 74 with 7 bp</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RBS score supports start codon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Supports start codon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No change (55910)</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St Augustine has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doesn’t have hits on Blastp but DNA Master its a hypothetical protein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EFEFE"/>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7VGQ_B</a:t>
            </a:r>
            <a:r>
              <a:rPr lang="en" sz="1200" b="1">
                <a:solidFill>
                  <a:schemeClr val="dk1"/>
                </a:solidFill>
                <a:highlight>
                  <a:srgbClr val="FEFEFE"/>
                </a:highlight>
                <a:latin typeface="Times New Roman"/>
                <a:ea typeface="Times New Roman"/>
                <a:cs typeface="Times New Roman"/>
                <a:sym typeface="Times New Roman"/>
              </a:rPr>
              <a:t> Maltose/maltodextrin-binding periplasmic protein,RING finger protein Z; Polymerase, matrix protein, complex, VIRAL PROTEIN; 4.0A {Machupo virus} with a probability of over 82%</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Supports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No TMD hits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Shape 2049"/>
        <p:cNvGrpSpPr/>
        <p:nvPr/>
      </p:nvGrpSpPr>
      <p:grpSpPr>
        <a:xfrm>
          <a:off x="0" y="0"/>
          <a:ext cx="0" cy="0"/>
          <a:chOff x="0" y="0"/>
          <a:chExt cx="0" cy="0"/>
        </a:xfrm>
      </p:grpSpPr>
      <p:sp>
        <p:nvSpPr>
          <p:cNvPr id="2050" name="Google Shape;2050;p35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Causa_74</a:t>
            </a:r>
            <a:endParaRP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Shape 2054"/>
        <p:cNvGrpSpPr/>
        <p:nvPr/>
      </p:nvGrpSpPr>
      <p:grpSpPr>
        <a:xfrm>
          <a:off x="0" y="0"/>
          <a:ext cx="0" cy="0"/>
          <a:chOff x="0" y="0"/>
          <a:chExt cx="0" cy="0"/>
        </a:xfrm>
      </p:grpSpPr>
      <p:sp>
        <p:nvSpPr>
          <p:cNvPr id="2055" name="Google Shape;2055;p3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Causa_74</a:t>
            </a:r>
            <a:endParaRPr/>
          </a:p>
        </p:txBody>
      </p:sp>
      <p:sp>
        <p:nvSpPr>
          <p:cNvPr id="2056" name="Google Shape;2056;p357"/>
          <p:cNvSpPr txBox="1">
            <a:spLocks noGrp="1"/>
          </p:cNvSpPr>
          <p:nvPr>
            <p:ph type="body" idx="1"/>
          </p:nvPr>
        </p:nvSpPr>
        <p:spPr>
          <a:xfrm>
            <a:off x="311700" y="11636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358"/>
              <a:buFont typeface="Arial"/>
              <a:buNone/>
            </a:pPr>
            <a:r>
              <a:rPr lang="en" sz="490">
                <a:solidFill>
                  <a:schemeClr val="dk1"/>
                </a:solidFill>
                <a:latin typeface="Times New Roman"/>
                <a:ea typeface="Times New Roman"/>
                <a:cs typeface="Times New Roman"/>
                <a:sym typeface="Times New Roman"/>
              </a:rPr>
              <a:t>*****</a:t>
            </a:r>
            <a:r>
              <a:rPr lang="en" sz="797">
                <a:solidFill>
                  <a:schemeClr val="dk1"/>
                </a:solidFill>
                <a:latin typeface="Times New Roman"/>
                <a:ea typeface="Times New Roman"/>
                <a:cs typeface="Times New Roman"/>
                <a:sym typeface="Times New Roman"/>
              </a:rPr>
              <a:t>***********************************************************************</a:t>
            </a:r>
            <a:endParaRPr sz="797">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358"/>
              <a:buFont typeface="Arial"/>
              <a:buNone/>
            </a:pPr>
            <a:r>
              <a:rPr lang="en" sz="797">
                <a:solidFill>
                  <a:schemeClr val="dk1"/>
                </a:solidFill>
                <a:latin typeface="Times New Roman"/>
                <a:ea typeface="Times New Roman"/>
                <a:cs typeface="Times New Roman"/>
                <a:sym typeface="Times New Roman"/>
              </a:rPr>
              <a:t>Gene Call and Functional Annotation Checklist and Notes – MK</a:t>
            </a:r>
            <a:endParaRPr sz="797">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358"/>
              <a:buFont typeface="Arial"/>
              <a:buNone/>
            </a:pPr>
            <a:r>
              <a:rPr lang="en" sz="797">
                <a:solidFill>
                  <a:schemeClr val="dk1"/>
                </a:solidFill>
                <a:latin typeface="Times New Roman"/>
                <a:ea typeface="Times New Roman"/>
                <a:cs typeface="Times New Roman"/>
                <a:sym typeface="Times New Roman"/>
              </a:rPr>
              <a:t> </a:t>
            </a:r>
            <a:endParaRPr sz="797">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358"/>
              <a:buFont typeface="Arial"/>
              <a:buNone/>
            </a:pPr>
            <a:r>
              <a:rPr lang="en" sz="797">
                <a:solidFill>
                  <a:schemeClr val="dk1"/>
                </a:solidFill>
                <a:latin typeface="Times New Roman"/>
                <a:ea typeface="Times New Roman"/>
                <a:cs typeface="Times New Roman"/>
                <a:sym typeface="Times New Roman"/>
              </a:rPr>
              <a:t>Gene assignment:</a:t>
            </a:r>
            <a:r>
              <a:rPr lang="en" sz="797" b="1">
                <a:solidFill>
                  <a:schemeClr val="dk1"/>
                </a:solidFill>
                <a:latin typeface="Times New Roman"/>
                <a:ea typeface="Times New Roman"/>
                <a:cs typeface="Times New Roman"/>
                <a:sym typeface="Times New Roman"/>
              </a:rPr>
              <a:t>Causa_74 (55916-57157) Glimmer called same starts- Glimmer at 57157</a:t>
            </a:r>
            <a:endParaRPr sz="797">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358"/>
              <a:buFont typeface="Arial"/>
              <a:buNone/>
            </a:pPr>
            <a:endParaRPr sz="797">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358"/>
              <a:buFont typeface="Arial"/>
              <a:buNone/>
            </a:pPr>
            <a:r>
              <a:rPr lang="en" sz="797">
                <a:solidFill>
                  <a:schemeClr val="dk1"/>
                </a:solidFill>
                <a:latin typeface="Times New Roman"/>
                <a:ea typeface="Times New Roman"/>
                <a:cs typeface="Times New Roman"/>
                <a:sym typeface="Times New Roman"/>
              </a:rPr>
              <a:t>Gene Call Annotation -</a:t>
            </a:r>
            <a:endParaRPr sz="797">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358"/>
              <a:buFont typeface="Arial"/>
              <a:buNone/>
            </a:pPr>
            <a:r>
              <a:rPr lang="en" sz="797">
                <a:solidFill>
                  <a:schemeClr val="dk1"/>
                </a:solidFill>
                <a:latin typeface="Times New Roman"/>
                <a:ea typeface="Times New Roman"/>
                <a:cs typeface="Times New Roman"/>
                <a:sym typeface="Times New Roman"/>
              </a:rPr>
              <a:t>Coding Potential:</a:t>
            </a:r>
            <a:r>
              <a:rPr lang="en" sz="797" b="1">
                <a:solidFill>
                  <a:schemeClr val="dk1"/>
                </a:solidFill>
                <a:latin typeface="Times New Roman"/>
                <a:ea typeface="Times New Roman"/>
                <a:cs typeface="Times New Roman"/>
                <a:sym typeface="Times New Roman"/>
              </a:rPr>
              <a:t> covers all of the coding potential</a:t>
            </a:r>
            <a:endParaRPr sz="797"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358"/>
              <a:buFont typeface="Arial"/>
              <a:buNone/>
            </a:pPr>
            <a:r>
              <a:rPr lang="en" sz="797">
                <a:solidFill>
                  <a:schemeClr val="dk1"/>
                </a:solidFill>
                <a:latin typeface="Times New Roman"/>
                <a:ea typeface="Times New Roman"/>
                <a:cs typeface="Times New Roman"/>
                <a:sym typeface="Times New Roman"/>
              </a:rPr>
              <a:t>Start codon: </a:t>
            </a:r>
            <a:r>
              <a:rPr lang="en" sz="797" b="1">
                <a:solidFill>
                  <a:schemeClr val="dk1"/>
                </a:solidFill>
                <a:latin typeface="Times New Roman"/>
                <a:ea typeface="Times New Roman"/>
                <a:cs typeface="Times New Roman"/>
                <a:sym typeface="Times New Roman"/>
              </a:rPr>
              <a:t>ATG</a:t>
            </a:r>
            <a:endParaRPr sz="797"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358"/>
              <a:buFont typeface="Arial"/>
              <a:buNone/>
            </a:pPr>
            <a:r>
              <a:rPr lang="en" sz="797">
                <a:solidFill>
                  <a:schemeClr val="dk1"/>
                </a:solidFill>
                <a:latin typeface="Times New Roman"/>
                <a:ea typeface="Times New Roman"/>
                <a:cs typeface="Times New Roman"/>
                <a:sym typeface="Times New Roman"/>
              </a:rPr>
              <a:t>BLASTp:</a:t>
            </a:r>
            <a:r>
              <a:rPr lang="en" sz="797" b="1">
                <a:solidFill>
                  <a:schemeClr val="dk1"/>
                </a:solidFill>
                <a:latin typeface="Times New Roman"/>
                <a:ea typeface="Times New Roman"/>
                <a:cs typeface="Times New Roman"/>
                <a:sym typeface="Times New Roman"/>
              </a:rPr>
              <a:t> contains a 7 length gap between genes 73 and 74; also contains a98 length gap between genes 74 and 75. </a:t>
            </a:r>
            <a:endParaRPr sz="797"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358"/>
              <a:buFont typeface="Arial"/>
              <a:buNone/>
            </a:pPr>
            <a:r>
              <a:rPr lang="en" sz="797">
                <a:solidFill>
                  <a:schemeClr val="dk1"/>
                </a:solidFill>
                <a:latin typeface="Times New Roman"/>
                <a:ea typeface="Times New Roman"/>
                <a:cs typeface="Times New Roman"/>
                <a:sym typeface="Times New Roman"/>
              </a:rPr>
              <a:t>Gap/Overlap: </a:t>
            </a:r>
            <a:endParaRPr sz="797"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358"/>
              <a:buFont typeface="Arial"/>
              <a:buNone/>
            </a:pPr>
            <a:r>
              <a:rPr lang="en" sz="797">
                <a:solidFill>
                  <a:schemeClr val="dk1"/>
                </a:solidFill>
                <a:latin typeface="Times New Roman"/>
                <a:ea typeface="Times New Roman"/>
                <a:cs typeface="Times New Roman"/>
                <a:sym typeface="Times New Roman"/>
              </a:rPr>
              <a:t>RBS: </a:t>
            </a:r>
            <a:r>
              <a:rPr lang="en" sz="797" b="1">
                <a:solidFill>
                  <a:schemeClr val="dk1"/>
                </a:solidFill>
                <a:latin typeface="Times New Roman"/>
                <a:ea typeface="Times New Roman"/>
                <a:cs typeface="Times New Roman"/>
                <a:sym typeface="Times New Roman"/>
              </a:rPr>
              <a:t>good RBS value. Z value: 2.516; and a final score of -3.508. </a:t>
            </a:r>
            <a:endParaRPr sz="797"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358"/>
              <a:buFont typeface="Arial"/>
              <a:buNone/>
            </a:pPr>
            <a:r>
              <a:rPr lang="en" sz="797">
                <a:solidFill>
                  <a:schemeClr val="dk1"/>
                </a:solidFill>
                <a:latin typeface="Times New Roman"/>
                <a:ea typeface="Times New Roman"/>
                <a:cs typeface="Times New Roman"/>
                <a:sym typeface="Times New Roman"/>
              </a:rPr>
              <a:t>Starterator: </a:t>
            </a:r>
            <a:r>
              <a:rPr lang="en" sz="797" b="1">
                <a:solidFill>
                  <a:schemeClr val="dk1"/>
                </a:solidFill>
                <a:latin typeface="Times New Roman"/>
                <a:ea typeface="Times New Roman"/>
                <a:cs typeface="Times New Roman"/>
                <a:sym typeface="Times New Roman"/>
              </a:rPr>
              <a:t>somewhat supports the auto annotation site. It contains many alignments pertaining to St. Augustine and some other tracks as well. However not all of them are aligned .</a:t>
            </a:r>
            <a:endParaRPr sz="797"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358"/>
              <a:buFont typeface="Arial"/>
              <a:buNone/>
            </a:pPr>
            <a:r>
              <a:rPr lang="en" sz="797">
                <a:solidFill>
                  <a:schemeClr val="dk1"/>
                </a:solidFill>
                <a:latin typeface="Times New Roman"/>
                <a:ea typeface="Times New Roman"/>
                <a:cs typeface="Times New Roman"/>
                <a:sym typeface="Times New Roman"/>
              </a:rPr>
              <a:t>Is this a gene: </a:t>
            </a:r>
            <a:r>
              <a:rPr lang="en" sz="797" b="1">
                <a:solidFill>
                  <a:schemeClr val="dk1"/>
                </a:solidFill>
                <a:latin typeface="Times New Roman"/>
                <a:ea typeface="Times New Roman"/>
                <a:cs typeface="Times New Roman"/>
                <a:sym typeface="Times New Roman"/>
              </a:rPr>
              <a:t>yes</a:t>
            </a:r>
            <a:endParaRPr sz="797"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358"/>
              <a:buFont typeface="Arial"/>
              <a:buNone/>
            </a:pPr>
            <a:r>
              <a:rPr lang="en" sz="797">
                <a:solidFill>
                  <a:schemeClr val="dk1"/>
                </a:solidFill>
                <a:latin typeface="Times New Roman"/>
                <a:ea typeface="Times New Roman"/>
                <a:cs typeface="Times New Roman"/>
                <a:sym typeface="Times New Roman"/>
              </a:rPr>
              <a:t>Suggested start site (first base coordinate):  </a:t>
            </a:r>
            <a:r>
              <a:rPr lang="en" sz="797" b="1">
                <a:solidFill>
                  <a:schemeClr val="dk1"/>
                </a:solidFill>
                <a:latin typeface="Times New Roman"/>
                <a:ea typeface="Times New Roman"/>
                <a:cs typeface="Times New Roman"/>
                <a:sym typeface="Times New Roman"/>
              </a:rPr>
              <a:t>no change (57157)</a:t>
            </a:r>
            <a:endParaRPr sz="797"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358"/>
              <a:buFont typeface="Arial"/>
              <a:buNone/>
            </a:pPr>
            <a:endParaRPr sz="797">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358"/>
              <a:buFont typeface="Arial"/>
              <a:buNone/>
            </a:pPr>
            <a:r>
              <a:rPr lang="en" sz="797">
                <a:solidFill>
                  <a:schemeClr val="dk1"/>
                </a:solidFill>
                <a:latin typeface="Times New Roman"/>
                <a:ea typeface="Times New Roman"/>
                <a:cs typeface="Times New Roman"/>
                <a:sym typeface="Times New Roman"/>
              </a:rPr>
              <a:t>Functional Annotation –</a:t>
            </a:r>
            <a:endParaRPr sz="797">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358"/>
              <a:buFont typeface="Arial"/>
              <a:buNone/>
            </a:pPr>
            <a:r>
              <a:rPr lang="en" sz="797">
                <a:solidFill>
                  <a:schemeClr val="dk1"/>
                </a:solidFill>
                <a:latin typeface="Times New Roman"/>
                <a:ea typeface="Times New Roman"/>
                <a:cs typeface="Times New Roman"/>
                <a:sym typeface="Times New Roman"/>
              </a:rPr>
              <a:t>BLASTp: </a:t>
            </a:r>
            <a:r>
              <a:rPr lang="en" sz="797" b="1">
                <a:solidFill>
                  <a:schemeClr val="dk1"/>
                </a:solidFill>
                <a:latin typeface="Times New Roman"/>
                <a:ea typeface="Times New Roman"/>
                <a:cs typeface="Times New Roman"/>
                <a:sym typeface="Times New Roman"/>
              </a:rPr>
              <a:t> top hits call RtcB family protein</a:t>
            </a:r>
            <a:endParaRPr sz="797"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358"/>
              <a:buFont typeface="Arial"/>
              <a:buNone/>
            </a:pPr>
            <a:r>
              <a:rPr lang="en" sz="797">
                <a:solidFill>
                  <a:schemeClr val="dk1"/>
                </a:solidFill>
                <a:latin typeface="Times New Roman"/>
                <a:ea typeface="Times New Roman"/>
                <a:cs typeface="Times New Roman"/>
                <a:sym typeface="Times New Roman"/>
              </a:rPr>
              <a:t>HHpred: </a:t>
            </a:r>
            <a:r>
              <a:rPr lang="en" sz="715" b="1">
                <a:solidFill>
                  <a:srgbClr val="212529"/>
                </a:solidFill>
                <a:latin typeface="Verdana"/>
                <a:ea typeface="Verdana"/>
                <a:cs typeface="Verdana"/>
                <a:sym typeface="Verdana"/>
              </a:rPr>
              <a:t>Hypothetical protein TTHA1785; Alpha-beta fold, Structural Genomics, NPPSFA, National Project on Protein Structural and (proability- 100) </a:t>
            </a:r>
            <a:r>
              <a:rPr lang="en" sz="715"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797"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358"/>
              <a:buFont typeface="Arial"/>
              <a:buNone/>
            </a:pPr>
            <a:r>
              <a:rPr lang="en" sz="797">
                <a:solidFill>
                  <a:schemeClr val="dk1"/>
                </a:solidFill>
                <a:latin typeface="Times New Roman"/>
                <a:ea typeface="Times New Roman"/>
                <a:cs typeface="Times New Roman"/>
                <a:sym typeface="Times New Roman"/>
              </a:rPr>
              <a:t>Synteny: </a:t>
            </a:r>
            <a:r>
              <a:rPr lang="en" sz="797" b="1">
                <a:solidFill>
                  <a:schemeClr val="dk1"/>
                </a:solidFill>
                <a:latin typeface="Times New Roman"/>
                <a:ea typeface="Times New Roman"/>
                <a:cs typeface="Times New Roman"/>
                <a:sym typeface="Times New Roman"/>
              </a:rPr>
              <a:t> adjacent to </a:t>
            </a:r>
            <a:r>
              <a:rPr lang="en" sz="764" b="1">
                <a:solidFill>
                  <a:srgbClr val="555555"/>
                </a:solidFill>
                <a:latin typeface="Times New Roman"/>
                <a:ea typeface="Times New Roman"/>
                <a:cs typeface="Times New Roman"/>
                <a:sym typeface="Times New Roman"/>
              </a:rPr>
              <a:t>rtcB-like RNA ligase 9(</a:t>
            </a:r>
            <a:r>
              <a:rPr lang="en" sz="732" b="1">
                <a:solidFill>
                  <a:srgbClr val="555555"/>
                </a:solidFill>
                <a:latin typeface="Times New Roman"/>
                <a:ea typeface="Times New Roman"/>
                <a:cs typeface="Times New Roman"/>
                <a:sym typeface="Times New Roman"/>
              </a:rPr>
              <a:t>StAugustine gene 72)</a:t>
            </a:r>
            <a:endParaRPr sz="764" b="1">
              <a:solidFill>
                <a:srgbClr val="555555"/>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358"/>
              <a:buFont typeface="Arial"/>
              <a:buNone/>
            </a:pPr>
            <a:r>
              <a:rPr lang="en" sz="797">
                <a:solidFill>
                  <a:schemeClr val="dk1"/>
                </a:solidFill>
                <a:latin typeface="Times New Roman"/>
                <a:ea typeface="Times New Roman"/>
                <a:cs typeface="Times New Roman"/>
                <a:sym typeface="Times New Roman"/>
              </a:rPr>
              <a:t>TMD: </a:t>
            </a:r>
            <a:r>
              <a:rPr lang="en" sz="797" b="1">
                <a:solidFill>
                  <a:schemeClr val="dk1"/>
                </a:solidFill>
                <a:latin typeface="Times New Roman"/>
                <a:ea typeface="Times New Roman"/>
                <a:cs typeface="Times New Roman"/>
                <a:sym typeface="Times New Roman"/>
              </a:rPr>
              <a:t>no transmembrane domains</a:t>
            </a:r>
            <a:endParaRPr sz="797"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358"/>
              <a:buFont typeface="Arial"/>
              <a:buNone/>
            </a:pPr>
            <a:r>
              <a:rPr lang="en" sz="797">
                <a:solidFill>
                  <a:schemeClr val="dk1"/>
                </a:solidFill>
                <a:latin typeface="Times New Roman"/>
                <a:ea typeface="Times New Roman"/>
                <a:cs typeface="Times New Roman"/>
                <a:sym typeface="Times New Roman"/>
              </a:rPr>
              <a:t>Predicted gene function: </a:t>
            </a:r>
            <a:r>
              <a:rPr lang="en" sz="732" b="1">
                <a:solidFill>
                  <a:schemeClr val="dk1"/>
                </a:solidFill>
              </a:rPr>
              <a:t>rtcB-like RNA ligase</a:t>
            </a:r>
            <a:endParaRPr sz="797"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358"/>
              <a:buFont typeface="Arial"/>
              <a:buNone/>
            </a:pPr>
            <a:r>
              <a:rPr lang="en" sz="797">
                <a:solidFill>
                  <a:schemeClr val="dk1"/>
                </a:solidFill>
                <a:latin typeface="Times New Roman"/>
                <a:ea typeface="Times New Roman"/>
                <a:cs typeface="Times New Roman"/>
                <a:sym typeface="Times New Roman"/>
              </a:rPr>
              <a:t> </a:t>
            </a:r>
            <a:endParaRPr sz="797">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358"/>
              <a:buFont typeface="Arial"/>
              <a:buNone/>
            </a:pPr>
            <a:r>
              <a:rPr lang="en" sz="797">
                <a:solidFill>
                  <a:schemeClr val="dk1"/>
                </a:solidFill>
                <a:latin typeface="Times New Roman"/>
                <a:ea typeface="Times New Roman"/>
                <a:cs typeface="Times New Roman"/>
                <a:sym typeface="Times New Roman"/>
              </a:rPr>
              <a:t>Notes: </a:t>
            </a:r>
            <a:r>
              <a:rPr lang="en" sz="797" b="1">
                <a:solidFill>
                  <a:schemeClr val="dk1"/>
                </a:solidFill>
                <a:latin typeface="Times New Roman"/>
                <a:ea typeface="Times New Roman"/>
                <a:cs typeface="Times New Roman"/>
                <a:sym typeface="Times New Roman"/>
              </a:rPr>
              <a:t>phagesDB pham members contain functions like </a:t>
            </a:r>
            <a:r>
              <a:rPr lang="en" sz="699" b="1">
                <a:solidFill>
                  <a:schemeClr val="dk1"/>
                </a:solidFill>
                <a:latin typeface="Verdana"/>
                <a:ea typeface="Verdana"/>
                <a:cs typeface="Verdana"/>
                <a:sym typeface="Verdana"/>
              </a:rPr>
              <a:t>rtcB-like R</a:t>
            </a:r>
            <a:endParaRPr sz="699" b="1">
              <a:solidFill>
                <a:schemeClr val="dk1"/>
              </a:solidFill>
              <a:latin typeface="Verdana"/>
              <a:ea typeface="Verdana"/>
              <a:cs typeface="Verdana"/>
              <a:sym typeface="Verdana"/>
            </a:endParaRPr>
          </a:p>
          <a:p>
            <a:pPr marL="0" lvl="0" indent="0" algn="l" rtl="0">
              <a:spcBef>
                <a:spcPts val="0"/>
              </a:spcBef>
              <a:spcAft>
                <a:spcPts val="0"/>
              </a:spcAft>
              <a:buSzPts val="358"/>
              <a:buNone/>
            </a:pPr>
            <a:r>
              <a:rPr lang="en" sz="845" b="1">
                <a:solidFill>
                  <a:srgbClr val="001D35"/>
                </a:solidFill>
                <a:latin typeface="Roboto"/>
                <a:ea typeface="Roboto"/>
                <a:cs typeface="Roboto"/>
                <a:sym typeface="Roboto"/>
              </a:rPr>
              <a:t>Function: capable of joining broken RNA strands together, particularly those with a 2',3'-cyclic phosphate end to a 5'-hydroxyl end, and utilizing GTP as its energy source for the re</a:t>
            </a:r>
            <a:r>
              <a:rPr lang="en" sz="845" b="1">
                <a:solidFill>
                  <a:schemeClr val="dk1"/>
                </a:solidFill>
                <a:latin typeface="Roboto"/>
                <a:ea typeface="Roboto"/>
                <a:cs typeface="Roboto"/>
                <a:sym typeface="Roboto"/>
              </a:rPr>
              <a:t>action</a:t>
            </a:r>
            <a:r>
              <a:rPr lang="en" sz="699" b="1">
                <a:solidFill>
                  <a:schemeClr val="dk1"/>
                </a:solidFill>
                <a:latin typeface="Verdana"/>
                <a:ea typeface="Verdana"/>
                <a:cs typeface="Verdana"/>
                <a:sym typeface="Verdana"/>
              </a:rPr>
              <a:t>NA ligase</a:t>
            </a:r>
            <a:endParaRPr sz="992">
              <a:solidFill>
                <a:schemeClr val="dk1"/>
              </a:solidFill>
            </a:endParaRP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Shape 2060"/>
        <p:cNvGrpSpPr/>
        <p:nvPr/>
      </p:nvGrpSpPr>
      <p:grpSpPr>
        <a:xfrm>
          <a:off x="0" y="0"/>
          <a:ext cx="0" cy="0"/>
          <a:chOff x="0" y="0"/>
          <a:chExt cx="0" cy="0"/>
        </a:xfrm>
      </p:grpSpPr>
      <p:sp>
        <p:nvSpPr>
          <p:cNvPr id="2061" name="Google Shape;2061;p3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Causa_74</a:t>
            </a:r>
            <a:endParaRPr/>
          </a:p>
        </p:txBody>
      </p:sp>
      <p:sp>
        <p:nvSpPr>
          <p:cNvPr id="2062" name="Google Shape;2062;p35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Causa_74 (55916-57157) Genemark and glimmer made the same call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Fully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there were a couple of 1:1 hits Most top hits were 15:9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around a 97-bp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Best z-value and final score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a:t>
            </a:r>
            <a:r>
              <a:rPr lang="en" sz="1200">
                <a:solidFill>
                  <a:schemeClr val="dk1"/>
                </a:solidFill>
                <a:latin typeface="Times New Roman"/>
                <a:ea typeface="Times New Roman"/>
                <a:cs typeface="Times New Roman"/>
                <a:sym typeface="Times New Roman"/>
              </a:rPr>
              <a:t> The tracks closest so causa made the same cal but some other nearby trucks made an earlier call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a:t>
            </a:r>
            <a:r>
              <a:rPr lang="en" sz="1200">
                <a:solidFill>
                  <a:schemeClr val="dk1"/>
                </a:solidFill>
                <a:latin typeface="Times New Roman"/>
                <a:ea typeface="Times New Roman"/>
                <a:cs typeface="Times New Roman"/>
                <a:sym typeface="Times New Roman"/>
              </a:rPr>
              <a:t> 57157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Functional Annotation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a:t>
            </a:r>
            <a:r>
              <a:rPr lang="en" sz="1200">
                <a:solidFill>
                  <a:schemeClr val="dk1"/>
                </a:solidFill>
                <a:latin typeface="Times New Roman"/>
                <a:ea typeface="Times New Roman"/>
                <a:cs typeface="Times New Roman"/>
                <a:sym typeface="Times New Roman"/>
              </a:rPr>
              <a:t>  RtcB family protein [Mycobacterium sp. 852013-50091_SCH5140682]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a:t>
            </a:r>
            <a:r>
              <a:rPr lang="en" sz="1200">
                <a:solidFill>
                  <a:schemeClr val="dk1"/>
                </a:solidFill>
                <a:latin typeface="Times New Roman"/>
                <a:ea typeface="Times New Roman"/>
                <a:cs typeface="Times New Roman"/>
                <a:sym typeface="Times New Roman"/>
              </a:rPr>
              <a:t> </a:t>
            </a:r>
            <a:r>
              <a:rPr lang="en" sz="950">
                <a:solidFill>
                  <a:srgbClr val="212529"/>
                </a:solidFill>
                <a:latin typeface="Verdana"/>
                <a:ea typeface="Verdana"/>
                <a:cs typeface="Verdana"/>
                <a:sym typeface="Verdana"/>
              </a:rPr>
              <a:t>tRNA-splicing ligase RtcB; RNA ligase, RtcB, Mn2+, LIGASE; HET: FRU, GLC, SO4; 1.48A {Pyrococcus horikoshii} SCOP: d.261, 100%, </a:t>
            </a: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4DWR_C</a:t>
            </a:r>
            <a:endParaRPr sz="950">
              <a:solidFill>
                <a:srgbClr val="212529"/>
              </a:solidFill>
              <a:highlight>
                <a:srgbClr val="FEFEFE"/>
              </a:highlight>
              <a:latin typeface="Verdana"/>
              <a:ea typeface="Verdana"/>
              <a:cs typeface="Verdana"/>
              <a:sym typeface="Verdana"/>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r>
              <a:rPr lang="en" sz="1200">
                <a:solidFill>
                  <a:schemeClr val="dk1"/>
                </a:solidFill>
                <a:latin typeface="Times New Roman"/>
                <a:ea typeface="Times New Roman"/>
                <a:cs typeface="Times New Roman"/>
                <a:sym typeface="Times New Roman"/>
              </a:rPr>
              <a:t>No other function called nearby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r>
              <a:rPr lang="en" sz="1200">
                <a:solidFill>
                  <a:schemeClr val="dk1"/>
                </a:solidFill>
                <a:latin typeface="Times New Roman"/>
                <a:ea typeface="Times New Roman"/>
                <a:cs typeface="Times New Roman"/>
                <a:sym typeface="Times New Roman"/>
              </a:rPr>
              <a:t>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a:t>
            </a:r>
            <a:r>
              <a:rPr lang="en" sz="1200">
                <a:solidFill>
                  <a:schemeClr val="dk1"/>
                </a:solidFill>
                <a:latin typeface="Times New Roman"/>
                <a:ea typeface="Times New Roman"/>
                <a:cs typeface="Times New Roman"/>
                <a:sym typeface="Times New Roman"/>
              </a:rPr>
              <a:t> rtcB-like RNA ligase</a:t>
            </a:r>
            <a:endParaRP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Shape 2060">
          <a:extLst>
            <a:ext uri="{FF2B5EF4-FFF2-40B4-BE49-F238E27FC236}">
              <a16:creationId xmlns:a16="http://schemas.microsoft.com/office/drawing/2014/main" id="{D5C525A5-6D9B-2EBA-3680-215A9DB44D2F}"/>
            </a:ext>
          </a:extLst>
        </p:cNvPr>
        <p:cNvGrpSpPr/>
        <p:nvPr/>
      </p:nvGrpSpPr>
      <p:grpSpPr>
        <a:xfrm>
          <a:off x="0" y="0"/>
          <a:ext cx="0" cy="0"/>
          <a:chOff x="0" y="0"/>
          <a:chExt cx="0" cy="0"/>
        </a:xfrm>
      </p:grpSpPr>
      <p:sp>
        <p:nvSpPr>
          <p:cNvPr id="2061" name="Google Shape;2061;p358">
            <a:extLst>
              <a:ext uri="{FF2B5EF4-FFF2-40B4-BE49-F238E27FC236}">
                <a16:creationId xmlns:a16="http://schemas.microsoft.com/office/drawing/2014/main" id="{943DFF18-FAB0-B139-7C54-4A315F6A18A7}"/>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Causa_74</a:t>
            </a:r>
            <a:endParaRPr/>
          </a:p>
        </p:txBody>
      </p:sp>
      <p:sp>
        <p:nvSpPr>
          <p:cNvPr id="3" name="Text Placeholder 2">
            <a:extLst>
              <a:ext uri="{FF2B5EF4-FFF2-40B4-BE49-F238E27FC236}">
                <a16:creationId xmlns:a16="http://schemas.microsoft.com/office/drawing/2014/main" id="{4F8AA338-687A-84A3-DECE-8AA2F72CD038}"/>
              </a:ext>
            </a:extLst>
          </p:cNvPr>
          <p:cNvSpPr>
            <a:spLocks noGrp="1"/>
          </p:cNvSpPr>
          <p:nvPr>
            <p:ph type="body" idx="1"/>
          </p:nvPr>
        </p:nvSpPr>
        <p:spPr/>
        <p:txBody>
          <a:bodyPr/>
          <a:lstStyle/>
          <a:p>
            <a:pPr marL="114300" indent="0">
              <a:buNone/>
            </a:pPr>
            <a:r>
              <a:rPr lang="en-US" dirty="0"/>
              <a:t>Note added by JS – </a:t>
            </a:r>
          </a:p>
          <a:p>
            <a:pPr marL="114300" indent="0">
              <a:buNone/>
            </a:pPr>
            <a:endParaRPr lang="en-US" dirty="0"/>
          </a:p>
          <a:p>
            <a:pPr marL="114300" indent="0">
              <a:buNone/>
            </a:pPr>
            <a:r>
              <a:rPr lang="en-US" dirty="0"/>
              <a:t>original gene 74 - leave start, no evidence supporting extension, would just shorten gap but still leave a gap</a:t>
            </a:r>
          </a:p>
          <a:p>
            <a:pPr marL="114300" indent="0">
              <a:buNone/>
            </a:pPr>
            <a:endParaRPr lang="en-US" dirty="0"/>
          </a:p>
        </p:txBody>
      </p:sp>
    </p:spTree>
    <p:extLst>
      <p:ext uri="{BB962C8B-B14F-4D97-AF65-F5344CB8AC3E}">
        <p14:creationId xmlns:p14="http://schemas.microsoft.com/office/powerpoint/2010/main" val="3916008738"/>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Shape 2072"/>
        <p:cNvGrpSpPr/>
        <p:nvPr/>
      </p:nvGrpSpPr>
      <p:grpSpPr>
        <a:xfrm>
          <a:off x="0" y="0"/>
          <a:ext cx="0" cy="0"/>
          <a:chOff x="0" y="0"/>
          <a:chExt cx="0" cy="0"/>
        </a:xfrm>
      </p:grpSpPr>
      <p:sp>
        <p:nvSpPr>
          <p:cNvPr id="2073" name="Google Shape;2073;p36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Causa_74.5 (gap)</a:t>
            </a:r>
            <a:endParaRP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Shape 2077"/>
        <p:cNvGrpSpPr/>
        <p:nvPr/>
      </p:nvGrpSpPr>
      <p:grpSpPr>
        <a:xfrm>
          <a:off x="0" y="0"/>
          <a:ext cx="0" cy="0"/>
          <a:chOff x="0" y="0"/>
          <a:chExt cx="0" cy="0"/>
        </a:xfrm>
      </p:grpSpPr>
      <p:sp>
        <p:nvSpPr>
          <p:cNvPr id="2078" name="Google Shape;2078;p3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Causa_74.5 (gap)</a:t>
            </a:r>
            <a:endParaRPr/>
          </a:p>
        </p:txBody>
      </p:sp>
      <p:sp>
        <p:nvSpPr>
          <p:cNvPr id="2079" name="Google Shape;2079;p36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 Gap Causa_74.5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 No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 Not a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Notes: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Shape 2083"/>
        <p:cNvGrpSpPr/>
        <p:nvPr/>
      </p:nvGrpSpPr>
      <p:grpSpPr>
        <a:xfrm>
          <a:off x="0" y="0"/>
          <a:ext cx="0" cy="0"/>
          <a:chOff x="0" y="0"/>
          <a:chExt cx="0" cy="0"/>
        </a:xfrm>
      </p:grpSpPr>
      <p:sp>
        <p:nvSpPr>
          <p:cNvPr id="2084" name="Google Shape;2084;p3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Causa_74.5 (gap)</a:t>
            </a:r>
            <a:endParaRPr/>
          </a:p>
        </p:txBody>
      </p:sp>
      <p:sp>
        <p:nvSpPr>
          <p:cNvPr id="2085" name="Google Shape;2085;p36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DH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 Gap Causa_74.5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 No cp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 Not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Shape 2095"/>
        <p:cNvGrpSpPr/>
        <p:nvPr/>
      </p:nvGrpSpPr>
      <p:grpSpPr>
        <a:xfrm>
          <a:off x="0" y="0"/>
          <a:ext cx="0" cy="0"/>
          <a:chOff x="0" y="0"/>
          <a:chExt cx="0" cy="0"/>
        </a:xfrm>
      </p:grpSpPr>
      <p:sp>
        <p:nvSpPr>
          <p:cNvPr id="2096" name="Google Shape;2096;p36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Causa_75</a:t>
            </a:r>
            <a:endParaRP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Shape 2100"/>
        <p:cNvGrpSpPr/>
        <p:nvPr/>
      </p:nvGrpSpPr>
      <p:grpSpPr>
        <a:xfrm>
          <a:off x="0" y="0"/>
          <a:ext cx="0" cy="0"/>
          <a:chOff x="0" y="0"/>
          <a:chExt cx="0" cy="0"/>
        </a:xfrm>
      </p:grpSpPr>
      <p:sp>
        <p:nvSpPr>
          <p:cNvPr id="2101" name="Google Shape;2101;p3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Causa_75</a:t>
            </a:r>
            <a:endParaRPr/>
          </a:p>
        </p:txBody>
      </p:sp>
      <p:sp>
        <p:nvSpPr>
          <p:cNvPr id="2102" name="Google Shape;2102;p36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Cuasa_75 (57254 - 57379) Glimmer and GeneMark called start site 57379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covers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one top hit with an alignment not close to 1:1. A query of 7 - 40 and target of 3 - 36 and E-value of 0.32.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10-bp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original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N/A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Multiple top hits function unknown [StAugustine_74]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Probability 65.33%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PF18083.6</a:t>
            </a:r>
            <a:r>
              <a:rPr lang="en" sz="1200">
                <a:solidFill>
                  <a:schemeClr val="dk1"/>
                </a:solidFill>
                <a:latin typeface="Times New Roman"/>
                <a:ea typeface="Times New Roman"/>
                <a:cs typeface="Times New Roman"/>
                <a:sym typeface="Times New Roman"/>
              </a:rPr>
              <a:t> ; PutA_N ; Proline utilization A N-terminal domain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N/A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The data of this gene doesn’t show me that there is any reason to extend or reduce this.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Even though the HHpred shows N-terminal domain, I don’t believe that this is that gene because the probability is too low.</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Causa_8</a:t>
            </a:r>
            <a:endParaRPr/>
          </a:p>
        </p:txBody>
      </p:sp>
      <p:sp>
        <p:nvSpPr>
          <p:cNvPr id="253" name="Google Shape;253;p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 Causa_8 (5211-5327) Glimmer called 5211, GeneMark did not call this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 There is no strong coding potential within these coordinates, indicating this is not a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 Does not contain any significant hits; the only hit there is has a high e-value of 4.05, so this hit is not connected to this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 Small 2 base pair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 Contains a higher Z score than the other option in addition to having a lower final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 No other phages contain the same start site, so it is not helpful in this case.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Suggested start site (first base coordinate): Not a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Notes: When comparing Causa to StAugustine in Phamerator, StAugustine did not contain this gene and instead had a gap in the spot where the gene would have been. Additionally, when looking at GeneMark, there was another strand that contained a small amount of coding potential, but after further analysis, this was a dead end and illustrated this is not a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Shape 2106"/>
        <p:cNvGrpSpPr/>
        <p:nvPr/>
      </p:nvGrpSpPr>
      <p:grpSpPr>
        <a:xfrm>
          <a:off x="0" y="0"/>
          <a:ext cx="0" cy="0"/>
          <a:chOff x="0" y="0"/>
          <a:chExt cx="0" cy="0"/>
        </a:xfrm>
      </p:grpSpPr>
      <p:sp>
        <p:nvSpPr>
          <p:cNvPr id="2107" name="Google Shape;2107;p3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Causa_75</a:t>
            </a:r>
            <a:endParaRPr/>
          </a:p>
        </p:txBody>
      </p:sp>
      <p:sp>
        <p:nvSpPr>
          <p:cNvPr id="2108" name="Google Shape;2108;p36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Causa_75 (57379-57254) Genemark and Glimmer called same start site at 57379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Coding potential is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1 hit with 55% alignment and high e-value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around a 15 base pair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Good RBS score, only 1 possible frame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Not helpful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57379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similarities found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hits with high probabilities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gene in StAugustine has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transmembrane domains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1200"/>
              </a:spcAft>
              <a:buNone/>
            </a:pPr>
            <a:endParaRP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Shape 2106">
          <a:extLst>
            <a:ext uri="{FF2B5EF4-FFF2-40B4-BE49-F238E27FC236}">
              <a16:creationId xmlns:a16="http://schemas.microsoft.com/office/drawing/2014/main" id="{6AA2EF0C-7D53-4388-8B17-FED096B5AC58}"/>
            </a:ext>
          </a:extLst>
        </p:cNvPr>
        <p:cNvGrpSpPr/>
        <p:nvPr/>
      </p:nvGrpSpPr>
      <p:grpSpPr>
        <a:xfrm>
          <a:off x="0" y="0"/>
          <a:ext cx="0" cy="0"/>
          <a:chOff x="0" y="0"/>
          <a:chExt cx="0" cy="0"/>
        </a:xfrm>
      </p:grpSpPr>
      <p:sp>
        <p:nvSpPr>
          <p:cNvPr id="2107" name="Google Shape;2107;p366">
            <a:extLst>
              <a:ext uri="{FF2B5EF4-FFF2-40B4-BE49-F238E27FC236}">
                <a16:creationId xmlns:a16="http://schemas.microsoft.com/office/drawing/2014/main" id="{941D0E87-7F68-1FDB-A53A-88F31AB4DCDA}"/>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Causa_75</a:t>
            </a:r>
            <a:endParaRPr/>
          </a:p>
        </p:txBody>
      </p:sp>
      <p:sp>
        <p:nvSpPr>
          <p:cNvPr id="3" name="Text Placeholder 2">
            <a:extLst>
              <a:ext uri="{FF2B5EF4-FFF2-40B4-BE49-F238E27FC236}">
                <a16:creationId xmlns:a16="http://schemas.microsoft.com/office/drawing/2014/main" id="{57C6BA89-3B3F-7C8D-06F0-8F2B54C6E422}"/>
              </a:ext>
            </a:extLst>
          </p:cNvPr>
          <p:cNvSpPr>
            <a:spLocks noGrp="1"/>
          </p:cNvSpPr>
          <p:nvPr>
            <p:ph type="body" idx="1"/>
          </p:nvPr>
        </p:nvSpPr>
        <p:spPr/>
        <p:txBody>
          <a:bodyPr/>
          <a:lstStyle/>
          <a:p>
            <a:pPr marL="114300" indent="0">
              <a:buNone/>
            </a:pPr>
            <a:r>
              <a:rPr lang="en-US" dirty="0"/>
              <a:t>Note added by JS – </a:t>
            </a:r>
          </a:p>
          <a:p>
            <a:pPr marL="114300" indent="0">
              <a:buNone/>
            </a:pPr>
            <a:endParaRPr lang="en-US" dirty="0"/>
          </a:p>
          <a:p>
            <a:pPr marL="114300" indent="0">
              <a:buNone/>
            </a:pPr>
            <a:r>
              <a:rPr lang="en-US" dirty="0"/>
              <a:t>original gene 75 - has 17 bp overlap but only possible start, existing site has CP support</a:t>
            </a:r>
          </a:p>
          <a:p>
            <a:pPr marL="114300" indent="0">
              <a:buNone/>
            </a:pPr>
            <a:endParaRPr lang="en-US" dirty="0"/>
          </a:p>
        </p:txBody>
      </p:sp>
    </p:spTree>
    <p:extLst>
      <p:ext uri="{BB962C8B-B14F-4D97-AF65-F5344CB8AC3E}">
        <p14:creationId xmlns:p14="http://schemas.microsoft.com/office/powerpoint/2010/main" val="326328545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Shape 2118"/>
        <p:cNvGrpSpPr/>
        <p:nvPr/>
      </p:nvGrpSpPr>
      <p:grpSpPr>
        <a:xfrm>
          <a:off x="0" y="0"/>
          <a:ext cx="0" cy="0"/>
          <a:chOff x="0" y="0"/>
          <a:chExt cx="0" cy="0"/>
        </a:xfrm>
      </p:grpSpPr>
      <p:sp>
        <p:nvSpPr>
          <p:cNvPr id="2119" name="Google Shape;2119;p36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Causa_76</a:t>
            </a:r>
            <a:endParaRP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Shape 2123"/>
        <p:cNvGrpSpPr/>
        <p:nvPr/>
      </p:nvGrpSpPr>
      <p:grpSpPr>
        <a:xfrm>
          <a:off x="0" y="0"/>
          <a:ext cx="0" cy="0"/>
          <a:chOff x="0" y="0"/>
          <a:chExt cx="0" cy="0"/>
        </a:xfrm>
      </p:grpSpPr>
      <p:sp>
        <p:nvSpPr>
          <p:cNvPr id="2124" name="Google Shape;2124;p3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Causa_76</a:t>
            </a:r>
            <a:endParaRPr/>
          </a:p>
        </p:txBody>
      </p:sp>
      <p:sp>
        <p:nvSpPr>
          <p:cNvPr id="2125" name="Google Shape;2125;p36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and Functional Annotation Checklist and Notes – MKay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assignment:  Causa_76 (57363-57500) rev glimmer call: 57500 GeneMark call: same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Annotation -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Coding Potential: fully covered</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 codon: ATG</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1:1 w/ stAug (e:4e-20)</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Gap/Overlap: 16(17?) bp overlap (w/ 75) ; 10 bp gap (w/77)</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RBS: not best (z: 2.208 ; Fin: -4.437) — best moves start to 57410 causing 100bp gap- score isn't much better anyway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Starterator: most annotated (just causa and StAug tho…)</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Is this a gene: yes</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Suggested start site (first base coordinate): 57500 (nc)</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Functional Annotation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nsh</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HHpred: nsh</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Synteny: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Phagesdb: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TMD: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300">
                <a:solidFill>
                  <a:schemeClr val="dk1"/>
                </a:solidFill>
                <a:latin typeface="Comfortaa Medium"/>
                <a:ea typeface="Comfortaa Medium"/>
                <a:cs typeface="Comfortaa Medium"/>
                <a:sym typeface="Comfortaa Medium"/>
              </a:rPr>
              <a:t>Predicted gene function: NKF</a:t>
            </a:r>
            <a:endParaRP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Shape 2129"/>
        <p:cNvGrpSpPr/>
        <p:nvPr/>
      </p:nvGrpSpPr>
      <p:grpSpPr>
        <a:xfrm>
          <a:off x="0" y="0"/>
          <a:ext cx="0" cy="0"/>
          <a:chOff x="0" y="0"/>
          <a:chExt cx="0" cy="0"/>
        </a:xfrm>
      </p:grpSpPr>
      <p:sp>
        <p:nvSpPr>
          <p:cNvPr id="2130" name="Google Shape;2130;p37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Causa_76</a:t>
            </a:r>
            <a:endParaRPr/>
          </a:p>
        </p:txBody>
      </p:sp>
      <p:sp>
        <p:nvSpPr>
          <p:cNvPr id="2131" name="Google Shape;2131;p37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Causa_76 (57363-57500) REV. Glimmer and Genemark call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Gene is covered by all of coding potential. However, coding potential extends into the following gene.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one result with an alignment of 7:3 and an e value of 0.32.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10 bp gap with the end of gene 77 and start of gene 76.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Okay RBS score. Slightly better RBS score downstream of called start, though this would create a very large gap and the score is not significant enough to mean anything.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Not significant in this case, StAugustine and Causa are the only two listed members. Both have the same start site and share a track.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57500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results shown.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results shown (all hits below 90%).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Located in a similar area as compared to StAugustine, which is unannotated as well. Gene in StAugustine is located downstream of an rtcB-like RNA ligase.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transmembrane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Only two listed members in the genelist in phagesdb, Cause and StAugustine, StAugustine not having an annotated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Shape 2141"/>
        <p:cNvGrpSpPr/>
        <p:nvPr/>
      </p:nvGrpSpPr>
      <p:grpSpPr>
        <a:xfrm>
          <a:off x="0" y="0"/>
          <a:ext cx="0" cy="0"/>
          <a:chOff x="0" y="0"/>
          <a:chExt cx="0" cy="0"/>
        </a:xfrm>
      </p:grpSpPr>
      <p:sp>
        <p:nvSpPr>
          <p:cNvPr id="2142" name="Google Shape;2142;p37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Causa_77</a:t>
            </a:r>
            <a:endParaRP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Shape 2146"/>
        <p:cNvGrpSpPr/>
        <p:nvPr/>
      </p:nvGrpSpPr>
      <p:grpSpPr>
        <a:xfrm>
          <a:off x="0" y="0"/>
          <a:ext cx="0" cy="0"/>
          <a:chOff x="0" y="0"/>
          <a:chExt cx="0" cy="0"/>
        </a:xfrm>
      </p:grpSpPr>
      <p:sp>
        <p:nvSpPr>
          <p:cNvPr id="2147" name="Google Shape;2147;p3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Causa_77</a:t>
            </a:r>
            <a:endParaRPr/>
          </a:p>
        </p:txBody>
      </p:sp>
      <p:sp>
        <p:nvSpPr>
          <p:cNvPr id="2148" name="Google Shape;2148;p37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Causa_77 (</a:t>
            </a:r>
            <a:r>
              <a:rPr lang="en" sz="1200">
                <a:solidFill>
                  <a:schemeClr val="dk1"/>
                </a:solidFill>
              </a:rPr>
              <a:t>57510</a:t>
            </a:r>
            <a:r>
              <a:rPr lang="en" sz="1200">
                <a:solidFill>
                  <a:schemeClr val="dk1"/>
                </a:solidFill>
                <a:latin typeface="Times New Roman"/>
                <a:ea typeface="Times New Roman"/>
                <a:cs typeface="Times New Roman"/>
                <a:sym typeface="Times New Roman"/>
              </a:rPr>
              <a:t>-</a:t>
            </a:r>
            <a:r>
              <a:rPr lang="en" sz="1200">
                <a:solidFill>
                  <a:schemeClr val="dk1"/>
                </a:solidFill>
              </a:rPr>
              <a:t>60425</a:t>
            </a:r>
            <a:r>
              <a:rPr lang="en" sz="1200">
                <a:solidFill>
                  <a:schemeClr val="dk1"/>
                </a:solidFill>
                <a:latin typeface="Times New Roman"/>
                <a:ea typeface="Times New Roman"/>
                <a:cs typeface="Times New Roman"/>
                <a:sym typeface="Times New Roman"/>
              </a:rPr>
              <a:t>) (reverse)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have zero E-Value almost 100 percent aligned at 65 percent similarity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Yes 4 BP overlaps the Gene 78 3’ ends 60422.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yes supports , Higher Z-Value with a low final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Starterator:Questionable on if it supports start but I believe it does based on the information given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most likely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a:solidFill>
                  <a:schemeClr val="dk1"/>
                </a:solidFill>
              </a:rPr>
              <a:t>60425</a:t>
            </a:r>
            <a:r>
              <a:rPr lang="en" sz="1200">
                <a:solidFill>
                  <a:schemeClr val="dk1"/>
                </a:solidFill>
                <a:latin typeface="Times New Roman"/>
                <a:ea typeface="Times New Roman"/>
                <a:cs typeface="Times New Roman"/>
                <a:sym typeface="Times New Roman"/>
              </a:rPr>
              <a:t> is looking good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DNA primase/helicase [Mycobacterium phage OliverWalter], DNA primase/helicase [Mycobacterium phage RedMaple] DNA primase/helicase [Mycobacterium phage Scrick] (61 percent positives)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Synteny:Does not line up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TMD:Zero found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HHpred:[1NLF_A] Regulatory protein repA; replicative DNA helicase structural changes, REPLICATION; HET: SO4; 1.95A {Escherichia coli} SC	(99.72) probability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function:(DNA primase/polymerase/helicase)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Potential start sites: (suggested)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Shape 2152"/>
        <p:cNvGrpSpPr/>
        <p:nvPr/>
      </p:nvGrpSpPr>
      <p:grpSpPr>
        <a:xfrm>
          <a:off x="0" y="0"/>
          <a:ext cx="0" cy="0"/>
          <a:chOff x="0" y="0"/>
          <a:chExt cx="0" cy="0"/>
        </a:xfrm>
      </p:grpSpPr>
      <p:sp>
        <p:nvSpPr>
          <p:cNvPr id="2153" name="Google Shape;2153;p3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Causa_77</a:t>
            </a:r>
            <a:endParaRPr/>
          </a:p>
        </p:txBody>
      </p:sp>
      <p:sp>
        <p:nvSpPr>
          <p:cNvPr id="2154" name="Google Shape;2154;p37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Causa_77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glimmer called it at 60425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aligned 1:1, E value of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 with 78, gap around 10 bp between 77 and 76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original position has the highest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most annotated start,  called 74.1% of time when present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60425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(DNA primase/helicase)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DNA primase/helicase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DNA primase/helicase is a top hit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listed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DNA primase/helicase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61111"/>
              <a:buFont typeface="Arial"/>
              <a:buNone/>
            </a:pPr>
            <a:endParaRP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Shape 2164"/>
        <p:cNvGrpSpPr/>
        <p:nvPr/>
      </p:nvGrpSpPr>
      <p:grpSpPr>
        <a:xfrm>
          <a:off x="0" y="0"/>
          <a:ext cx="0" cy="0"/>
          <a:chOff x="0" y="0"/>
          <a:chExt cx="0" cy="0"/>
        </a:xfrm>
      </p:grpSpPr>
      <p:sp>
        <p:nvSpPr>
          <p:cNvPr id="2165" name="Google Shape;2165;p37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Causa_78</a:t>
            </a:r>
            <a:endParaRP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Shape 2169"/>
        <p:cNvGrpSpPr/>
        <p:nvPr/>
      </p:nvGrpSpPr>
      <p:grpSpPr>
        <a:xfrm>
          <a:off x="0" y="0"/>
          <a:ext cx="0" cy="0"/>
          <a:chOff x="0" y="0"/>
          <a:chExt cx="0" cy="0"/>
        </a:xfrm>
      </p:grpSpPr>
      <p:sp>
        <p:nvSpPr>
          <p:cNvPr id="2170" name="Google Shape;2170;p37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Causa_78</a:t>
            </a:r>
            <a:endParaRPr/>
          </a:p>
        </p:txBody>
      </p:sp>
      <p:sp>
        <p:nvSpPr>
          <p:cNvPr id="2171" name="Google Shape;2171;p37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Causa_78 (60595, 60422)</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60595 has strength 11.96</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Covers all coding potential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GTG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1:1 alignment with low e value but only 2 hits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overlap with gene 79 over 4 bp</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RBS score supports start and stop codon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inconclusive because only one track provided</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No change (60595)</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St Augustine calls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No hits by either Blastp or DNA Master</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a:t>
            </a:r>
            <a:r>
              <a:rPr lang="en" sz="1200" b="1" u="sng">
                <a:solidFill>
                  <a:schemeClr val="dk1"/>
                </a:solidFill>
                <a:highlight>
                  <a:srgbClr val="FEFEFE"/>
                </a:highlight>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PF08621.15</a:t>
            </a:r>
            <a:r>
              <a:rPr lang="en" sz="1200" b="1">
                <a:solidFill>
                  <a:schemeClr val="dk1"/>
                </a:solidFill>
                <a:highlight>
                  <a:srgbClr val="FEFEFE"/>
                </a:highlight>
                <a:latin typeface="Times New Roman"/>
                <a:ea typeface="Times New Roman"/>
                <a:cs typeface="Times New Roman"/>
                <a:sym typeface="Times New Roman"/>
              </a:rPr>
              <a:t> ; RPAP1_N ; RPAP1-like, N-terminal with probability of 47%</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Supports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No TMD hits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a:t>
            </a:r>
            <a:r>
              <a:rPr lang="en" sz="1200" b="1">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Causa_8</a:t>
            </a:r>
            <a:endParaRPr/>
          </a:p>
        </p:txBody>
      </p:sp>
      <p:sp>
        <p:nvSpPr>
          <p:cNvPr id="259" name="Google Shape;259;p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Gene Call and Functional Annotation Checklist and Notes – MK</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 </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Gene assignment:</a:t>
            </a:r>
            <a:r>
              <a:rPr lang="en" sz="1030" b="1">
                <a:solidFill>
                  <a:schemeClr val="dk1"/>
                </a:solidFill>
                <a:latin typeface="Times New Roman"/>
                <a:ea typeface="Times New Roman"/>
                <a:cs typeface="Times New Roman"/>
                <a:sym typeface="Times New Roman"/>
              </a:rPr>
              <a:t> Causa_8 (5211-5327) Glimmer called start at 5211- not called by GeneMark</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 </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Gene Call Annotation -</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Coding Potential:</a:t>
            </a:r>
            <a:r>
              <a:rPr lang="en" sz="1030" b="1">
                <a:solidFill>
                  <a:schemeClr val="dk1"/>
                </a:solidFill>
                <a:latin typeface="Times New Roman"/>
                <a:ea typeface="Times New Roman"/>
                <a:cs typeface="Times New Roman"/>
                <a:sym typeface="Times New Roman"/>
              </a:rPr>
              <a:t> there is the tiniest bit of coding for this on GeneMark but there is almost nothing. Both on the regular GeneMark and TB and nothing on SMEG</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Start codon: </a:t>
            </a:r>
            <a:r>
              <a:rPr lang="en" sz="1030" b="1">
                <a:solidFill>
                  <a:schemeClr val="dk1"/>
                </a:solidFill>
                <a:latin typeface="Times New Roman"/>
                <a:ea typeface="Times New Roman"/>
                <a:cs typeface="Times New Roman"/>
                <a:sym typeface="Times New Roman"/>
              </a:rPr>
              <a:t>GTG</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BLASTp: </a:t>
            </a:r>
            <a:r>
              <a:rPr lang="en" sz="1030" b="1">
                <a:solidFill>
                  <a:schemeClr val="dk1"/>
                </a:solidFill>
                <a:latin typeface="Times New Roman"/>
                <a:ea typeface="Times New Roman"/>
                <a:cs typeface="Times New Roman"/>
                <a:sym typeface="Times New Roman"/>
              </a:rPr>
              <a:t>contains only one hit. E value: </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Gap/Overlap: </a:t>
            </a:r>
            <a:r>
              <a:rPr lang="en" sz="1030" b="1">
                <a:solidFill>
                  <a:schemeClr val="dk1"/>
                </a:solidFill>
                <a:latin typeface="Times New Roman"/>
                <a:ea typeface="Times New Roman"/>
                <a:cs typeface="Times New Roman"/>
                <a:sym typeface="Times New Roman"/>
              </a:rPr>
              <a:t>There is a 4 base/pair gap between gene 7 and 8 and a 4 base/pair overlap between gene 8 and 9</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RBS:</a:t>
            </a:r>
            <a:r>
              <a:rPr lang="en" sz="1030" b="1">
                <a:solidFill>
                  <a:schemeClr val="dk1"/>
                </a:solidFill>
                <a:latin typeface="Times New Roman"/>
                <a:ea typeface="Times New Roman"/>
                <a:cs typeface="Times New Roman"/>
                <a:sym typeface="Times New Roman"/>
              </a:rPr>
              <a:t> supports auto annotation site; Z value: 2.855; Final score: -2.856. Best start site out of the two. </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Starterator: </a:t>
            </a:r>
            <a:r>
              <a:rPr lang="en" sz="1030" b="1">
                <a:solidFill>
                  <a:schemeClr val="dk1"/>
                </a:solidFill>
                <a:latin typeface="Times New Roman"/>
                <a:ea typeface="Times New Roman"/>
                <a:cs typeface="Times New Roman"/>
                <a:sym typeface="Times New Roman"/>
              </a:rPr>
              <a:t>does not support the auto annotation site. There is no green line and none of the start sites are aligned with the other tracks.</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Is this a gene: </a:t>
            </a:r>
            <a:r>
              <a:rPr lang="en" sz="1030" b="1">
                <a:solidFill>
                  <a:schemeClr val="dk1"/>
                </a:solidFill>
                <a:latin typeface="Times New Roman"/>
                <a:ea typeface="Times New Roman"/>
                <a:cs typeface="Times New Roman"/>
                <a:sym typeface="Times New Roman"/>
              </a:rPr>
              <a:t>no</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Suggested start site (first base coordinate):  </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Functional Annotation –</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BLASTp:  </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HHpred:</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Synteny:  </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TMD: </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Predicted gene function:</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 </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SzPts val="852"/>
              <a:buNone/>
            </a:pPr>
            <a:r>
              <a:rPr lang="en" sz="1030">
                <a:solidFill>
                  <a:schemeClr val="dk1"/>
                </a:solidFill>
                <a:latin typeface="Times New Roman"/>
                <a:ea typeface="Times New Roman"/>
                <a:cs typeface="Times New Roman"/>
                <a:sym typeface="Times New Roman"/>
              </a:rPr>
              <a:t>Notes: </a:t>
            </a:r>
            <a:endParaRPr sz="1495"/>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Shape 2175"/>
        <p:cNvGrpSpPr/>
        <p:nvPr/>
      </p:nvGrpSpPr>
      <p:grpSpPr>
        <a:xfrm>
          <a:off x="0" y="0"/>
          <a:ext cx="0" cy="0"/>
          <a:chOff x="0" y="0"/>
          <a:chExt cx="0" cy="0"/>
        </a:xfrm>
      </p:grpSpPr>
      <p:sp>
        <p:nvSpPr>
          <p:cNvPr id="2176" name="Google Shape;2176;p37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Causa_78</a:t>
            </a:r>
            <a:endParaRPr/>
          </a:p>
        </p:txBody>
      </p:sp>
      <p:sp>
        <p:nvSpPr>
          <p:cNvPr id="2177" name="Google Shape;2177;p37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Causa_78 (60595-60422) Glimmer and genemark called same start at 60595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Coding potential is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hits were detected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Valid RBS score for original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Not helpful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60595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hits detected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high probability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gene in St Augustine has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Shape 2187"/>
        <p:cNvGrpSpPr/>
        <p:nvPr/>
      </p:nvGrpSpPr>
      <p:grpSpPr>
        <a:xfrm>
          <a:off x="0" y="0"/>
          <a:ext cx="0" cy="0"/>
          <a:chOff x="0" y="0"/>
          <a:chExt cx="0" cy="0"/>
        </a:xfrm>
      </p:grpSpPr>
      <p:sp>
        <p:nvSpPr>
          <p:cNvPr id="2188" name="Google Shape;2188;p38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Causa_79</a:t>
            </a:r>
            <a:endParaRP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Shape 2192"/>
        <p:cNvGrpSpPr/>
        <p:nvPr/>
      </p:nvGrpSpPr>
      <p:grpSpPr>
        <a:xfrm>
          <a:off x="0" y="0"/>
          <a:ext cx="0" cy="0"/>
          <a:chOff x="0" y="0"/>
          <a:chExt cx="0" cy="0"/>
        </a:xfrm>
      </p:grpSpPr>
      <p:sp>
        <p:nvSpPr>
          <p:cNvPr id="2193" name="Google Shape;2193;p38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Causa_79</a:t>
            </a:r>
            <a:endParaRPr/>
          </a:p>
        </p:txBody>
      </p:sp>
      <p:sp>
        <p:nvSpPr>
          <p:cNvPr id="2194" name="Google Shape;2194;p38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Causa_79 (60592-61155)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61155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Aligns 63:5 but shortening gene would produce much larger gap and leave out CP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130 bp (longest possible ORF)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Z 2.516, Final -3.571 – both good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not helpful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61155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hits DUF-containing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sigificnat hits to proteins of 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evidence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Shape 2210"/>
        <p:cNvGrpSpPr/>
        <p:nvPr/>
      </p:nvGrpSpPr>
      <p:grpSpPr>
        <a:xfrm>
          <a:off x="0" y="0"/>
          <a:ext cx="0" cy="0"/>
          <a:chOff x="0" y="0"/>
          <a:chExt cx="0" cy="0"/>
        </a:xfrm>
      </p:grpSpPr>
      <p:sp>
        <p:nvSpPr>
          <p:cNvPr id="2211" name="Google Shape;2211;p38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Causa_79.5 (gap)</a:t>
            </a:r>
            <a:endParaRP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Shape 2215"/>
        <p:cNvGrpSpPr/>
        <p:nvPr/>
      </p:nvGrpSpPr>
      <p:grpSpPr>
        <a:xfrm>
          <a:off x="0" y="0"/>
          <a:ext cx="0" cy="0"/>
          <a:chOff x="0" y="0"/>
          <a:chExt cx="0" cy="0"/>
        </a:xfrm>
      </p:grpSpPr>
      <p:sp>
        <p:nvSpPr>
          <p:cNvPr id="2216" name="Google Shape;2216;p38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Causa_79.5 (gap)</a:t>
            </a:r>
            <a:endParaRPr/>
          </a:p>
        </p:txBody>
      </p:sp>
      <p:sp>
        <p:nvSpPr>
          <p:cNvPr id="2217" name="Google Shape;2217;p38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Causa_79.5_GAP (</a:t>
            </a:r>
            <a:r>
              <a:rPr lang="en" sz="1200">
                <a:solidFill>
                  <a:schemeClr val="dk1"/>
                </a:solidFill>
              </a:rPr>
              <a:t>61153</a:t>
            </a:r>
            <a:r>
              <a:rPr lang="en" sz="1200">
                <a:solidFill>
                  <a:schemeClr val="dk1"/>
                </a:solidFill>
                <a:latin typeface="Times New Roman"/>
                <a:ea typeface="Times New Roman"/>
                <a:cs typeface="Times New Roman"/>
                <a:sym typeface="Times New Roman"/>
              </a:rPr>
              <a:t>-</a:t>
            </a:r>
            <a:r>
              <a:rPr lang="en" sz="1200">
                <a:solidFill>
                  <a:schemeClr val="dk1"/>
                </a:solidFill>
              </a:rPr>
              <a:t>61284</a:t>
            </a:r>
            <a:r>
              <a:rPr lang="en" sz="1200">
                <a:solidFill>
                  <a:schemeClr val="dk1"/>
                </a:solidFill>
                <a:latin typeface="Times New Roman"/>
                <a:ea typeface="Times New Roman"/>
                <a:cs typeface="Times New Roman"/>
                <a:sym typeface="Times New Roman"/>
              </a:rPr>
              <a:t>) (reverse)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no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x (no data inputs available)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a:solidFill>
                  <a:schemeClr val="dk1"/>
                </a:solidFill>
              </a:rPr>
              <a:t>61153</a:t>
            </a:r>
            <a:r>
              <a:rPr lang="en" sz="1200">
                <a:solidFill>
                  <a:schemeClr val="dk1"/>
                </a:solidFill>
                <a:latin typeface="Times New Roman"/>
                <a:ea typeface="Times New Roman"/>
                <a:cs typeface="Times New Roman"/>
                <a:sym typeface="Times New Roman"/>
              </a:rPr>
              <a:t>-</a:t>
            </a:r>
            <a:r>
              <a:rPr lang="en" sz="1200">
                <a:solidFill>
                  <a:schemeClr val="dk1"/>
                </a:solidFill>
              </a:rPr>
              <a:t>61284</a:t>
            </a: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two hits low z-value and high final score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x (nothing gives hinta about being a protein in the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most likely not a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a:solidFill>
                  <a:schemeClr val="dk1"/>
                </a:solidFill>
              </a:rPr>
              <a:t>61284 if it is but i don't believe it is.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Nothing lines up with any other gaps (no support)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a single amino acid does not add up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TMD:ZERO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X nothing shows up and there is no hits for this phage,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no known function confused on start sites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function: NFK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Shape 2221">
          <a:extLst>
            <a:ext uri="{FF2B5EF4-FFF2-40B4-BE49-F238E27FC236}">
              <a16:creationId xmlns:a16="http://schemas.microsoft.com/office/drawing/2014/main" id="{8759BDF5-4971-7943-668A-77EF88A937F7}"/>
            </a:ext>
          </a:extLst>
        </p:cNvPr>
        <p:cNvGrpSpPr/>
        <p:nvPr/>
      </p:nvGrpSpPr>
      <p:grpSpPr>
        <a:xfrm>
          <a:off x="0" y="0"/>
          <a:ext cx="0" cy="0"/>
          <a:chOff x="0" y="0"/>
          <a:chExt cx="0" cy="0"/>
        </a:xfrm>
      </p:grpSpPr>
      <p:sp>
        <p:nvSpPr>
          <p:cNvPr id="2222" name="Google Shape;2222;p386">
            <a:extLst>
              <a:ext uri="{FF2B5EF4-FFF2-40B4-BE49-F238E27FC236}">
                <a16:creationId xmlns:a16="http://schemas.microsoft.com/office/drawing/2014/main" id="{792C32CD-B226-7E90-584C-61806E3FF43E}"/>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Causa_79.5 (gap)</a:t>
            </a:r>
            <a:endParaRPr/>
          </a:p>
        </p:txBody>
      </p:sp>
      <p:sp>
        <p:nvSpPr>
          <p:cNvPr id="2223" name="Google Shape;2223;p386">
            <a:extLst>
              <a:ext uri="{FF2B5EF4-FFF2-40B4-BE49-F238E27FC236}">
                <a16:creationId xmlns:a16="http://schemas.microsoft.com/office/drawing/2014/main" id="{DD31A04D-416F-07F1-50D8-C40AE3093594}"/>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Re-evaluation by JS – </a:t>
            </a:r>
          </a:p>
          <a:p>
            <a:pPr marL="0" lvl="0" indent="0" algn="l" rtl="0">
              <a:spcBef>
                <a:spcPts val="0"/>
              </a:spcBef>
              <a:spcAft>
                <a:spcPts val="1200"/>
              </a:spcAft>
              <a:buNone/>
            </a:pPr>
            <a:r>
              <a:rPr lang="en-US" dirty="0"/>
              <a:t>Not a gene</a:t>
            </a:r>
          </a:p>
        </p:txBody>
      </p:sp>
    </p:spTree>
    <p:extLst>
      <p:ext uri="{BB962C8B-B14F-4D97-AF65-F5344CB8AC3E}">
        <p14:creationId xmlns:p14="http://schemas.microsoft.com/office/powerpoint/2010/main" val="3832523314"/>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Shape 2233"/>
        <p:cNvGrpSpPr/>
        <p:nvPr/>
      </p:nvGrpSpPr>
      <p:grpSpPr>
        <a:xfrm>
          <a:off x="0" y="0"/>
          <a:ext cx="0" cy="0"/>
          <a:chOff x="0" y="0"/>
          <a:chExt cx="0" cy="0"/>
        </a:xfrm>
      </p:grpSpPr>
      <p:sp>
        <p:nvSpPr>
          <p:cNvPr id="2234" name="Google Shape;2234;p38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Causa_80</a:t>
            </a:r>
            <a:endParaRP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Shape 2238"/>
        <p:cNvGrpSpPr/>
        <p:nvPr/>
      </p:nvGrpSpPr>
      <p:grpSpPr>
        <a:xfrm>
          <a:off x="0" y="0"/>
          <a:ext cx="0" cy="0"/>
          <a:chOff x="0" y="0"/>
          <a:chExt cx="0" cy="0"/>
        </a:xfrm>
      </p:grpSpPr>
      <p:sp>
        <p:nvSpPr>
          <p:cNvPr id="2239" name="Google Shape;2239;p38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Causa_80</a:t>
            </a:r>
            <a:endParaRPr/>
          </a:p>
        </p:txBody>
      </p:sp>
      <p:sp>
        <p:nvSpPr>
          <p:cNvPr id="2240" name="Google Shape;2240;p38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Gene Call and Functional Annotation Checklist and Notes – MK</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 </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Gene assignment:</a:t>
            </a:r>
            <a:r>
              <a:rPr lang="en" sz="1030" b="1">
                <a:solidFill>
                  <a:schemeClr val="dk1"/>
                </a:solidFill>
                <a:latin typeface="Times New Roman"/>
                <a:ea typeface="Times New Roman"/>
                <a:cs typeface="Times New Roman"/>
                <a:sym typeface="Times New Roman"/>
              </a:rPr>
              <a:t>Causa_80 (61284-61505) Glimmer and GeneMark called similar starts- Glimmer at 61505</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Gene Call Annotation -</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Coding Potential:</a:t>
            </a:r>
            <a:r>
              <a:rPr lang="en" sz="1030" b="1">
                <a:solidFill>
                  <a:schemeClr val="dk1"/>
                </a:solidFill>
                <a:latin typeface="Times New Roman"/>
                <a:ea typeface="Times New Roman"/>
                <a:cs typeface="Times New Roman"/>
                <a:sym typeface="Times New Roman"/>
              </a:rPr>
              <a:t> covers all of the strong coding potential </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Start codon: ATG</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BLASTp:</a:t>
            </a:r>
            <a:r>
              <a:rPr lang="en" sz="1030" b="1">
                <a:solidFill>
                  <a:schemeClr val="dk1"/>
                </a:solidFill>
                <a:latin typeface="Times New Roman"/>
                <a:ea typeface="Times New Roman"/>
                <a:cs typeface="Times New Roman"/>
                <a:sym typeface="Times New Roman"/>
              </a:rPr>
              <a:t> only contains one hit with a 3:932 alignment, E vale is 6.57</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Gap/Overlap: </a:t>
            </a:r>
            <a:r>
              <a:rPr lang="en" sz="1030" b="1">
                <a:solidFill>
                  <a:schemeClr val="dk1"/>
                </a:solidFill>
                <a:latin typeface="Times New Roman"/>
                <a:ea typeface="Times New Roman"/>
                <a:cs typeface="Times New Roman"/>
                <a:sym typeface="Times New Roman"/>
              </a:rPr>
              <a:t>contains a 1 base/pair overlap between genes 81 and 80. Also contains a 130 length gap between genes 79 and 80.</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RBS: </a:t>
            </a:r>
            <a:r>
              <a:rPr lang="en" sz="1030" b="1">
                <a:solidFill>
                  <a:schemeClr val="dk1"/>
                </a:solidFill>
                <a:latin typeface="Times New Roman"/>
                <a:ea typeface="Times New Roman"/>
                <a:cs typeface="Times New Roman"/>
                <a:sym typeface="Times New Roman"/>
              </a:rPr>
              <a:t>RBS supports the auto annotation site. Z value: 2.834;  final score: -2.839 (best score out of all of the start sites. </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Starterator:</a:t>
            </a:r>
            <a:r>
              <a:rPr lang="en" sz="1030" b="1">
                <a:solidFill>
                  <a:schemeClr val="dk1"/>
                </a:solidFill>
                <a:latin typeface="Times New Roman"/>
                <a:ea typeface="Times New Roman"/>
                <a:cs typeface="Times New Roman"/>
                <a:sym typeface="Times New Roman"/>
              </a:rPr>
              <a:t> only contains one track with ST.Augustine being the only other phage</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Is this a gene: </a:t>
            </a:r>
            <a:r>
              <a:rPr lang="en" sz="1030" b="1">
                <a:solidFill>
                  <a:schemeClr val="dk1"/>
                </a:solidFill>
                <a:latin typeface="Times New Roman"/>
                <a:ea typeface="Times New Roman"/>
                <a:cs typeface="Times New Roman"/>
                <a:sym typeface="Times New Roman"/>
              </a:rPr>
              <a:t>yes</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Suggested start site (first base coordinate):  </a:t>
            </a:r>
            <a:r>
              <a:rPr lang="en" sz="1030" b="1">
                <a:solidFill>
                  <a:schemeClr val="dk1"/>
                </a:solidFill>
                <a:latin typeface="Times New Roman"/>
                <a:ea typeface="Times New Roman"/>
                <a:cs typeface="Times New Roman"/>
                <a:sym typeface="Times New Roman"/>
              </a:rPr>
              <a:t>no change (61505)</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Functional Annotation –</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BLASTp:  </a:t>
            </a:r>
            <a:r>
              <a:rPr lang="en" sz="1030" b="1">
                <a:solidFill>
                  <a:schemeClr val="dk1"/>
                </a:solidFill>
                <a:latin typeface="Times New Roman"/>
                <a:ea typeface="Times New Roman"/>
                <a:cs typeface="Times New Roman"/>
                <a:sym typeface="Times New Roman"/>
              </a:rPr>
              <a:t>No hits on BLASTp</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HHpred:</a:t>
            </a:r>
            <a:r>
              <a:rPr lang="en" sz="836" b="1">
                <a:solidFill>
                  <a:srgbClr val="212529"/>
                </a:solidFill>
                <a:latin typeface="Verdana"/>
                <a:ea typeface="Verdana"/>
                <a:cs typeface="Verdana"/>
                <a:sym typeface="Verdana"/>
              </a:rPr>
              <a:t>Translation machinery-associated protein 16; pre-60S ribosome, RIBOSOME; HET: MG; 2.64A {Saccharomyces cerevisiae S288C} (probability-70.59) </a:t>
            </a:r>
            <a:r>
              <a:rPr lang="en" sz="836"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Synteny:   </a:t>
            </a:r>
            <a:r>
              <a:rPr lang="en" sz="1030" b="1">
                <a:solidFill>
                  <a:schemeClr val="dk1"/>
                </a:solidFill>
                <a:latin typeface="Times New Roman"/>
                <a:ea typeface="Times New Roman"/>
                <a:cs typeface="Times New Roman"/>
                <a:sym typeface="Times New Roman"/>
              </a:rPr>
              <a:t>not adjacent to any known function genes in St. Augustine</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TMD: </a:t>
            </a:r>
            <a:r>
              <a:rPr lang="en" sz="1030" b="1">
                <a:solidFill>
                  <a:schemeClr val="dk1"/>
                </a:solidFill>
                <a:latin typeface="Times New Roman"/>
                <a:ea typeface="Times New Roman"/>
                <a:cs typeface="Times New Roman"/>
                <a:sym typeface="Times New Roman"/>
              </a:rPr>
              <a:t>no transmembrane domains</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Predicted gene function: </a:t>
            </a:r>
            <a:r>
              <a:rPr lang="en" sz="1030" b="1">
                <a:solidFill>
                  <a:schemeClr val="dk1"/>
                </a:solidFill>
                <a:latin typeface="Times New Roman"/>
                <a:ea typeface="Times New Roman"/>
                <a:cs typeface="Times New Roman"/>
                <a:sym typeface="Times New Roman"/>
              </a:rPr>
              <a:t>NKF</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 </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SzPts val="852"/>
              <a:buNone/>
            </a:pPr>
            <a:r>
              <a:rPr lang="en" sz="1030">
                <a:solidFill>
                  <a:schemeClr val="dk1"/>
                </a:solidFill>
                <a:latin typeface="Times New Roman"/>
                <a:ea typeface="Times New Roman"/>
                <a:cs typeface="Times New Roman"/>
                <a:sym typeface="Times New Roman"/>
              </a:rPr>
              <a:t>Notes: </a:t>
            </a:r>
            <a:endParaRPr sz="1495"/>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Shape 2244"/>
        <p:cNvGrpSpPr/>
        <p:nvPr/>
      </p:nvGrpSpPr>
      <p:grpSpPr>
        <a:xfrm>
          <a:off x="0" y="0"/>
          <a:ext cx="0" cy="0"/>
          <a:chOff x="0" y="0"/>
          <a:chExt cx="0" cy="0"/>
        </a:xfrm>
      </p:grpSpPr>
      <p:sp>
        <p:nvSpPr>
          <p:cNvPr id="2245" name="Google Shape;2245;p39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Causa_80</a:t>
            </a:r>
            <a:endParaRPr/>
          </a:p>
        </p:txBody>
      </p:sp>
      <p:sp>
        <p:nvSpPr>
          <p:cNvPr id="2246" name="Google Shape;2246;p390"/>
          <p:cNvSpPr txBox="1">
            <a:spLocks noGrp="1"/>
          </p:cNvSpPr>
          <p:nvPr>
            <p:ph type="body" idx="1"/>
          </p:nvPr>
        </p:nvSpPr>
        <p:spPr>
          <a:xfrm>
            <a:off x="311700" y="892600"/>
            <a:ext cx="8520600" cy="36762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Causa_80 (61284-61505) Glimmer and GeneMark made the same call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fully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ATG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There is one hit with an insignificant e-value and a ratio of 3:932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there is a 1-bp overlap with gene 81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It has an identical z-value with another site but original site does have a better final score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 </a:t>
            </a:r>
            <a:r>
              <a:rPr lang="en" sz="1200">
                <a:solidFill>
                  <a:schemeClr val="dk1"/>
                </a:solidFill>
                <a:latin typeface="Times New Roman"/>
                <a:ea typeface="Times New Roman"/>
                <a:cs typeface="Times New Roman"/>
                <a:sym typeface="Times New Roman"/>
              </a:rPr>
              <a:t>There is only one track with causa and St. Augustine but they both made the same call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 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Times New Roman"/>
                <a:ea typeface="Times New Roman"/>
                <a:cs typeface="Times New Roman"/>
                <a:sym typeface="Times New Roman"/>
              </a:rPr>
              <a:t>61505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rgbClr val="4A86E8"/>
                </a:solidFill>
                <a:latin typeface="Times New Roman"/>
                <a:ea typeface="Times New Roman"/>
                <a:cs typeface="Times New Roman"/>
                <a:sym typeface="Times New Roman"/>
              </a:rPr>
              <a:t> </a:t>
            </a:r>
            <a:endParaRPr sz="1200" b="1">
              <a:solidFill>
                <a:srgbClr val="4A86E8"/>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Functional Annotation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Nothing found in blastp, it has 1:1 hits with StAugustine and its says function unknown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a:t>
            </a:r>
            <a:r>
              <a:rPr lang="en" sz="1200">
                <a:solidFill>
                  <a:schemeClr val="dk1"/>
                </a:solidFill>
                <a:latin typeface="Times New Roman"/>
                <a:ea typeface="Times New Roman"/>
                <a:cs typeface="Times New Roman"/>
                <a:sym typeface="Times New Roman"/>
              </a:rPr>
              <a:t> Translation machinery-associated protein 16; pre-60S ribosome, RIBOSOME; HET: MG; 2.64A {Saccharomyces cerevisiae S288C}, </a:t>
            </a: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8HFR_sm</a:t>
            </a:r>
            <a:r>
              <a:rPr lang="en" sz="1200">
                <a:solidFill>
                  <a:schemeClr val="dk1"/>
                </a:solidFill>
                <a:latin typeface="Times New Roman"/>
                <a:ea typeface="Times New Roman"/>
                <a:cs typeface="Times New Roman"/>
                <a:sym typeface="Times New Roman"/>
              </a:rPr>
              <a:t>, </a:t>
            </a:r>
            <a:r>
              <a:rPr lang="en" sz="950">
                <a:solidFill>
                  <a:srgbClr val="212529"/>
                </a:solidFill>
                <a:latin typeface="Verdana"/>
                <a:ea typeface="Verdana"/>
                <a:cs typeface="Verdana"/>
                <a:sym typeface="Verdana"/>
              </a:rPr>
              <a:t>70.59%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r>
              <a:rPr lang="en" sz="1200">
                <a:solidFill>
                  <a:schemeClr val="dk1"/>
                </a:solidFill>
                <a:latin typeface="Times New Roman"/>
                <a:ea typeface="Times New Roman"/>
                <a:cs typeface="Times New Roman"/>
                <a:sym typeface="Times New Roman"/>
              </a:rPr>
              <a:t> No other function called nearby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b="1">
                <a:solidFill>
                  <a:schemeClr val="dk1"/>
                </a:solidFill>
                <a:latin typeface="Times New Roman"/>
                <a:ea typeface="Times New Roman"/>
                <a:cs typeface="Times New Roman"/>
                <a:sym typeface="Times New Roman"/>
              </a:rPr>
              <a:t>TMD: </a:t>
            </a:r>
            <a:r>
              <a:rPr lang="en" sz="1200">
                <a:solidFill>
                  <a:schemeClr val="dk1"/>
                </a:solidFill>
                <a:latin typeface="Times New Roman"/>
                <a:ea typeface="Times New Roman"/>
                <a:cs typeface="Times New Roman"/>
                <a:sym typeface="Times New Roman"/>
              </a:rPr>
              <a:t>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 </a:t>
            </a:r>
            <a:r>
              <a:rPr lang="en" sz="1200">
                <a:solidFill>
                  <a:schemeClr val="dk1"/>
                </a:solidFill>
                <a:latin typeface="Times New Roman"/>
                <a:ea typeface="Times New Roman"/>
                <a:cs typeface="Times New Roman"/>
                <a:sym typeface="Times New Roman"/>
              </a:rPr>
              <a:t>NKF</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sp>
        <p:nvSpPr>
          <p:cNvPr id="2257" name="Google Shape;2257;p39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Causa_81</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7">
          <a:extLst>
            <a:ext uri="{FF2B5EF4-FFF2-40B4-BE49-F238E27FC236}">
              <a16:creationId xmlns:a16="http://schemas.microsoft.com/office/drawing/2014/main" id="{2EC8E706-32E1-2D80-A5BC-78A56614F91D}"/>
            </a:ext>
          </a:extLst>
        </p:cNvPr>
        <p:cNvGrpSpPr/>
        <p:nvPr/>
      </p:nvGrpSpPr>
      <p:grpSpPr>
        <a:xfrm>
          <a:off x="0" y="0"/>
          <a:ext cx="0" cy="0"/>
          <a:chOff x="0" y="0"/>
          <a:chExt cx="0" cy="0"/>
        </a:xfrm>
      </p:grpSpPr>
      <p:sp>
        <p:nvSpPr>
          <p:cNvPr id="258" name="Google Shape;258;p48">
            <a:extLst>
              <a:ext uri="{FF2B5EF4-FFF2-40B4-BE49-F238E27FC236}">
                <a16:creationId xmlns:a16="http://schemas.microsoft.com/office/drawing/2014/main" id="{AB51A82E-3805-33F2-C009-19A062ACDC98}"/>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Causa_8</a:t>
            </a:r>
            <a:endParaRPr/>
          </a:p>
        </p:txBody>
      </p:sp>
      <p:sp>
        <p:nvSpPr>
          <p:cNvPr id="3" name="Text Placeholder 2">
            <a:extLst>
              <a:ext uri="{FF2B5EF4-FFF2-40B4-BE49-F238E27FC236}">
                <a16:creationId xmlns:a16="http://schemas.microsoft.com/office/drawing/2014/main" id="{B59BE8EA-F33C-B9C5-F2A2-459DD28D3C45}"/>
              </a:ext>
            </a:extLst>
          </p:cNvPr>
          <p:cNvSpPr>
            <a:spLocks noGrp="1"/>
          </p:cNvSpPr>
          <p:nvPr>
            <p:ph type="body" idx="1"/>
          </p:nvPr>
        </p:nvSpPr>
        <p:spPr/>
        <p:txBody>
          <a:bodyPr/>
          <a:lstStyle/>
          <a:p>
            <a:pPr marL="114300" indent="0">
              <a:buNone/>
            </a:pPr>
            <a:r>
              <a:rPr lang="en-US" dirty="0"/>
              <a:t>Re-evaluation by JS – </a:t>
            </a:r>
          </a:p>
          <a:p>
            <a:pPr marL="114300" indent="0">
              <a:buNone/>
            </a:pPr>
            <a:endParaRPr lang="en-US" dirty="0"/>
          </a:p>
          <a:p>
            <a:pPr marL="114300" indent="0">
              <a:buNone/>
            </a:pPr>
            <a:r>
              <a:rPr lang="en-US" dirty="0"/>
              <a:t>original gene 8 (5211-5327) - No coding potential but ORF starts following gene 7 after a 1 base gap and does have a strong RBS (Z 2.855, Final -2.856).  No significant NCBI </a:t>
            </a:r>
            <a:r>
              <a:rPr lang="en-US" dirty="0" err="1"/>
              <a:t>BlastP</a:t>
            </a:r>
            <a:r>
              <a:rPr lang="en-US" dirty="0"/>
              <a:t> hits.  But a slightly longer version of this gene (all in same Pham 8108) has been called in about 10 phages.  Short gene, suggest likely translated and therefore keep gene and original coordinates</a:t>
            </a:r>
          </a:p>
        </p:txBody>
      </p:sp>
    </p:spTree>
    <p:extLst>
      <p:ext uri="{BB962C8B-B14F-4D97-AF65-F5344CB8AC3E}">
        <p14:creationId xmlns:p14="http://schemas.microsoft.com/office/powerpoint/2010/main" val="3342300434"/>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Shape 2261"/>
        <p:cNvGrpSpPr/>
        <p:nvPr/>
      </p:nvGrpSpPr>
      <p:grpSpPr>
        <a:xfrm>
          <a:off x="0" y="0"/>
          <a:ext cx="0" cy="0"/>
          <a:chOff x="0" y="0"/>
          <a:chExt cx="0" cy="0"/>
        </a:xfrm>
      </p:grpSpPr>
      <p:sp>
        <p:nvSpPr>
          <p:cNvPr id="2262" name="Google Shape;2262;p39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Causa_81</a:t>
            </a:r>
            <a:endParaRPr/>
          </a:p>
        </p:txBody>
      </p:sp>
      <p:sp>
        <p:nvSpPr>
          <p:cNvPr id="2263" name="Google Shape;2263;p39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Causa_81 (61505-61708) Glimmer and GeneMark called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 coding potential at the 61708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There are no other phages to compare against this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Contains an overlap of over 10 bps and ideally this would be decreased, but there are no other start sites within close enough proximity to lower the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Has a high Z score and a low final score, indicating this start site should be kept.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61708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There are few other phages to compare this gene with, so blastp did not pick up any other phages, but hits from phagesdb indicate there is no function for this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All top hits contain a low probability, suggesting there is not a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Cannot identify a function </a:t>
            </a:r>
            <a:endParaRPr sz="13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 (No 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a:t>
            </a:r>
            <a:endParaRP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Shape 2267"/>
        <p:cNvGrpSpPr/>
        <p:nvPr/>
      </p:nvGrpSpPr>
      <p:grpSpPr>
        <a:xfrm>
          <a:off x="0" y="0"/>
          <a:ext cx="0" cy="0"/>
          <a:chOff x="0" y="0"/>
          <a:chExt cx="0" cy="0"/>
        </a:xfrm>
      </p:grpSpPr>
      <p:sp>
        <p:nvSpPr>
          <p:cNvPr id="2268" name="Google Shape;2268;p39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Causa_81</a:t>
            </a:r>
            <a:endParaRPr/>
          </a:p>
        </p:txBody>
      </p:sp>
      <p:sp>
        <p:nvSpPr>
          <p:cNvPr id="2269" name="Google Shape;2269;p39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Causa_81 (61708, 61505)</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61708 has strength 10.26</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Strongly covers all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GTG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1:1 alignment with low e value with only 3 hits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Overlap with gene 82 over 14 bp</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Start codon 61606 has a stronger RBS value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Inconclusive because only one track is shown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Change start codon to 61606</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St Augustine calls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No hits on Blastp or DNA Master</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EFEFE"/>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PF04478.17</a:t>
            </a:r>
            <a:r>
              <a:rPr lang="en" sz="1200" b="1">
                <a:solidFill>
                  <a:schemeClr val="dk1"/>
                </a:solidFill>
                <a:highlight>
                  <a:srgbClr val="FEFEFE"/>
                </a:highlight>
                <a:latin typeface="Times New Roman"/>
                <a:ea typeface="Times New Roman"/>
                <a:cs typeface="Times New Roman"/>
                <a:sym typeface="Times New Roman"/>
              </a:rPr>
              <a:t> ; Mid2 ; Mid2 like cell wall stress sensor</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Supports NKF with St Augustine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No TMD hits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a:t>
            </a:r>
            <a:r>
              <a:rPr lang="en" sz="1200" b="1">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Shape 2267">
          <a:extLst>
            <a:ext uri="{FF2B5EF4-FFF2-40B4-BE49-F238E27FC236}">
              <a16:creationId xmlns:a16="http://schemas.microsoft.com/office/drawing/2014/main" id="{49927EE6-9BCD-1028-8B8F-1079C74A0ED8}"/>
            </a:ext>
          </a:extLst>
        </p:cNvPr>
        <p:cNvGrpSpPr/>
        <p:nvPr/>
      </p:nvGrpSpPr>
      <p:grpSpPr>
        <a:xfrm>
          <a:off x="0" y="0"/>
          <a:ext cx="0" cy="0"/>
          <a:chOff x="0" y="0"/>
          <a:chExt cx="0" cy="0"/>
        </a:xfrm>
      </p:grpSpPr>
      <p:sp>
        <p:nvSpPr>
          <p:cNvPr id="2268" name="Google Shape;2268;p394">
            <a:extLst>
              <a:ext uri="{FF2B5EF4-FFF2-40B4-BE49-F238E27FC236}">
                <a16:creationId xmlns:a16="http://schemas.microsoft.com/office/drawing/2014/main" id="{DDF531B0-51B8-A170-0586-213DA941BEBD}"/>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Causa_81</a:t>
            </a:r>
            <a:endParaRPr/>
          </a:p>
        </p:txBody>
      </p:sp>
      <p:sp>
        <p:nvSpPr>
          <p:cNvPr id="3" name="Text Placeholder 2">
            <a:extLst>
              <a:ext uri="{FF2B5EF4-FFF2-40B4-BE49-F238E27FC236}">
                <a16:creationId xmlns:a16="http://schemas.microsoft.com/office/drawing/2014/main" id="{E52578B2-906A-21DB-7006-B42B99E83277}"/>
              </a:ext>
            </a:extLst>
          </p:cNvPr>
          <p:cNvSpPr>
            <a:spLocks noGrp="1"/>
          </p:cNvSpPr>
          <p:nvPr>
            <p:ph type="body" idx="1"/>
          </p:nvPr>
        </p:nvSpPr>
        <p:spPr/>
        <p:txBody>
          <a:bodyPr/>
          <a:lstStyle/>
          <a:p>
            <a:pPr marL="114300" indent="0">
              <a:buNone/>
            </a:pPr>
            <a:r>
              <a:rPr lang="en-US" dirty="0"/>
              <a:t>Note added by JS – </a:t>
            </a:r>
          </a:p>
          <a:p>
            <a:pPr marL="114300" indent="0">
              <a:buNone/>
            </a:pPr>
            <a:endParaRPr lang="en-US" dirty="0"/>
          </a:p>
          <a:p>
            <a:pPr marL="114300" indent="0">
              <a:buNone/>
            </a:pPr>
            <a:r>
              <a:rPr lang="en-US" dirty="0"/>
              <a:t>original gene 81 - has 14 bp overlap but shortening would leave large gap, existing site has CP support; leave at original start site (61708)</a:t>
            </a:r>
          </a:p>
          <a:p>
            <a:pPr marL="114300" indent="0">
              <a:buNone/>
            </a:pPr>
            <a:endParaRPr lang="en-US" dirty="0"/>
          </a:p>
        </p:txBody>
      </p:sp>
    </p:spTree>
    <p:extLst>
      <p:ext uri="{BB962C8B-B14F-4D97-AF65-F5344CB8AC3E}">
        <p14:creationId xmlns:p14="http://schemas.microsoft.com/office/powerpoint/2010/main" val="3165671798"/>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Shape 2279"/>
        <p:cNvGrpSpPr/>
        <p:nvPr/>
      </p:nvGrpSpPr>
      <p:grpSpPr>
        <a:xfrm>
          <a:off x="0" y="0"/>
          <a:ext cx="0" cy="0"/>
          <a:chOff x="0" y="0"/>
          <a:chExt cx="0" cy="0"/>
        </a:xfrm>
      </p:grpSpPr>
      <p:sp>
        <p:nvSpPr>
          <p:cNvPr id="2280" name="Google Shape;2280;p39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Causa_82</a:t>
            </a:r>
            <a:endParaRP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Shape 2284"/>
        <p:cNvGrpSpPr/>
        <p:nvPr/>
      </p:nvGrpSpPr>
      <p:grpSpPr>
        <a:xfrm>
          <a:off x="0" y="0"/>
          <a:ext cx="0" cy="0"/>
          <a:chOff x="0" y="0"/>
          <a:chExt cx="0" cy="0"/>
        </a:xfrm>
      </p:grpSpPr>
      <p:sp>
        <p:nvSpPr>
          <p:cNvPr id="2285" name="Google Shape;2285;p39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Causa_82</a:t>
            </a:r>
            <a:endParaRPr/>
          </a:p>
        </p:txBody>
      </p:sp>
      <p:sp>
        <p:nvSpPr>
          <p:cNvPr id="2286" name="Google Shape;2286;p39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Causa_82 (61695-61787)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strong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significant hits on DNA Master or PhagesDB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11 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supports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does not exist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61787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significant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Early endosome antigen 1; PROTEIN-ZINC FINGER COMPLEX, BETA BETA ALPHA FOLD, BETA HAIRPIN, Rab5A GTPase, EEA1, PROTEIN T; Transcriptional repressor CTCF; zinc finger protein, structural genomics,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not present in St. Augustine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HHpred hits seemed to refer to a zinc finger protein, but this is not on the function list</a:t>
            </a:r>
            <a:endParaRP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Shape 2290"/>
        <p:cNvGrpSpPr/>
        <p:nvPr/>
      </p:nvGrpSpPr>
      <p:grpSpPr>
        <a:xfrm>
          <a:off x="0" y="0"/>
          <a:ext cx="0" cy="0"/>
          <a:chOff x="0" y="0"/>
          <a:chExt cx="0" cy="0"/>
        </a:xfrm>
      </p:grpSpPr>
      <p:sp>
        <p:nvSpPr>
          <p:cNvPr id="2291" name="Google Shape;2291;p39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Causa_82</a:t>
            </a:r>
            <a:endParaRPr/>
          </a:p>
        </p:txBody>
      </p:sp>
      <p:sp>
        <p:nvSpPr>
          <p:cNvPr id="2292" name="Google Shape;2292;p39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and Functional Annotation Checklist and Notes – MKay</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b="1">
                <a:solidFill>
                  <a:schemeClr val="dk1"/>
                </a:solidFill>
                <a:latin typeface="Comfortaa"/>
                <a:ea typeface="Comfortaa"/>
                <a:cs typeface="Comfortaa"/>
                <a:sym typeface="Comfortaa"/>
              </a:rPr>
              <a:t>Gene assignment:  Causa_82 (61695-61787) rev glimmer call: 61787 GeneMark call: same</a:t>
            </a:r>
            <a:endParaRPr sz="1300" b="1">
              <a:solidFill>
                <a:schemeClr val="dk1"/>
              </a:solidFill>
              <a:latin typeface="Comfortaa"/>
              <a:ea typeface="Comfortaa"/>
              <a:cs typeface="Comfortaa"/>
              <a:sym typeface="Comfortaa"/>
            </a:endParaRPr>
          </a:p>
          <a:p>
            <a:pPr marL="0" lvl="0" indent="0" algn="l" rtl="0">
              <a:spcBef>
                <a:spcPts val="0"/>
              </a:spcBef>
              <a:spcAft>
                <a:spcPts val="0"/>
              </a:spcAft>
              <a:buClr>
                <a:schemeClr val="dk1"/>
              </a:buClr>
              <a:buSzPct val="84615"/>
              <a:buFont typeface="Arial"/>
              <a:buNone/>
            </a:pP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Annotation -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Coding Potential: mostly covered</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 codon: ATG</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just causa (e: 2e-13)</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Gap/Overlap: 13 (14?) bp overlap (w/81) ; 10bp overlap (w/83)</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RBS: best rbs (z: 3.023; Fin: -2.767)</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Starterator: n/a</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Is this a gene: yes</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Suggested start site (first base coordinate): 61787 nc</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Functional Annotation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a:t>
            </a:r>
            <a:r>
              <a:rPr lang="en" sz="1300" u="sng">
                <a:solidFill>
                  <a:srgbClr val="1155CC"/>
                </a:solidFill>
                <a:latin typeface="Comfortaa Medium"/>
                <a:ea typeface="Comfortaa Medium"/>
                <a:cs typeface="Comfortaa Medium"/>
                <a:sym typeface="Comfortaa Medium"/>
                <a:hlinkClick r:id="rId3">
                  <a:extLst>
                    <a:ext uri="{A12FA001-AC4F-418D-AE19-62706E023703}">
                      <ahyp:hlinkClr xmlns:ahyp="http://schemas.microsoft.com/office/drawing/2018/hyperlinkcolor" val="tx"/>
                    </a:ext>
                  </a:extLst>
                </a:hlinkClick>
              </a:rPr>
              <a:t>hypothetical protein [Mycolicibacterium sphagni]</a:t>
            </a:r>
            <a:r>
              <a:rPr lang="en" sz="1300">
                <a:solidFill>
                  <a:schemeClr val="dk1"/>
                </a:solidFill>
                <a:latin typeface="Comfortaa Medium"/>
                <a:ea typeface="Comfortaa Medium"/>
                <a:cs typeface="Comfortaa Medium"/>
                <a:sym typeface="Comfortaa Medium"/>
              </a:rPr>
              <a:t> (e:1e-05)</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300">
                <a:solidFill>
                  <a:schemeClr val="dk1"/>
                </a:solidFill>
                <a:latin typeface="Comfortaa Medium"/>
                <a:ea typeface="Comfortaa Medium"/>
                <a:cs typeface="Comfortaa Medium"/>
                <a:sym typeface="Comfortaa Medium"/>
              </a:rPr>
              <a:t>HHpred: Prob:  91.98 - Early endosome antigen 1; PROTEIN-ZINC FINGER COMPLEX, BETA BETA ALPHA FOLD, BETA HAIRPIN, Rab5A GTPase, EEA1, PROTEIN T</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300">
                <a:solidFill>
                  <a:schemeClr val="dk1"/>
                </a:solidFill>
                <a:latin typeface="Comfortaa Medium"/>
                <a:ea typeface="Comfortaa Medium"/>
                <a:cs typeface="Comfortaa Medium"/>
                <a:sym typeface="Comfortaa Medium"/>
              </a:rPr>
              <a:t>Synteny: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300">
                <a:solidFill>
                  <a:schemeClr val="dk1"/>
                </a:solidFill>
                <a:latin typeface="Comfortaa Medium"/>
                <a:ea typeface="Comfortaa Medium"/>
                <a:cs typeface="Comfortaa Medium"/>
                <a:sym typeface="Comfortaa Medium"/>
              </a:rPr>
              <a:t>	Phagesdb: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300">
                <a:solidFill>
                  <a:srgbClr val="FF0000"/>
                </a:solidFill>
                <a:latin typeface="Comfortaa Medium"/>
                <a:ea typeface="Comfortaa Medium"/>
                <a:cs typeface="Comfortaa Medium"/>
                <a:sym typeface="Comfortaa Medium"/>
              </a:rPr>
              <a:t>TMD: none</a:t>
            </a:r>
            <a:endParaRPr sz="1300">
              <a:solidFill>
                <a:srgbClr val="FF0000"/>
              </a:solidFill>
              <a:latin typeface="Comfortaa Medium"/>
              <a:ea typeface="Comfortaa Medium"/>
              <a:cs typeface="Comfortaa Medium"/>
              <a:sym typeface="Comfortaa Medium"/>
            </a:endParaRPr>
          </a:p>
          <a:p>
            <a:pPr marL="0" lvl="0" indent="0" algn="l" rtl="0">
              <a:spcBef>
                <a:spcPts val="0"/>
              </a:spcBef>
              <a:spcAft>
                <a:spcPts val="0"/>
              </a:spcAft>
              <a:buNone/>
            </a:pPr>
            <a:r>
              <a:rPr lang="en" sz="1300">
                <a:solidFill>
                  <a:schemeClr val="dk1"/>
                </a:solidFill>
                <a:latin typeface="Comfortaa Medium"/>
                <a:ea typeface="Comfortaa Medium"/>
                <a:cs typeface="Comfortaa Medium"/>
                <a:sym typeface="Comfortaa Medium"/>
              </a:rPr>
              <a:t>Predicted gene function: </a:t>
            </a:r>
            <a:r>
              <a:rPr lang="en" sz="1300" b="1">
                <a:solidFill>
                  <a:schemeClr val="dk1"/>
                </a:solidFill>
                <a:latin typeface="Comfortaa"/>
                <a:ea typeface="Comfortaa"/>
                <a:cs typeface="Comfortaa"/>
                <a:sym typeface="Comfortaa"/>
              </a:rPr>
              <a:t>NKF</a:t>
            </a:r>
            <a:endParaRP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Shape 2290">
          <a:extLst>
            <a:ext uri="{FF2B5EF4-FFF2-40B4-BE49-F238E27FC236}">
              <a16:creationId xmlns:a16="http://schemas.microsoft.com/office/drawing/2014/main" id="{209E62D8-0F35-C49C-7217-994ECA6ECEF5}"/>
            </a:ext>
          </a:extLst>
        </p:cNvPr>
        <p:cNvGrpSpPr/>
        <p:nvPr/>
      </p:nvGrpSpPr>
      <p:grpSpPr>
        <a:xfrm>
          <a:off x="0" y="0"/>
          <a:ext cx="0" cy="0"/>
          <a:chOff x="0" y="0"/>
          <a:chExt cx="0" cy="0"/>
        </a:xfrm>
      </p:grpSpPr>
      <p:sp>
        <p:nvSpPr>
          <p:cNvPr id="2291" name="Google Shape;2291;p398">
            <a:extLst>
              <a:ext uri="{FF2B5EF4-FFF2-40B4-BE49-F238E27FC236}">
                <a16:creationId xmlns:a16="http://schemas.microsoft.com/office/drawing/2014/main" id="{ADD99159-C83D-5A68-7E68-B0E964FED1AE}"/>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Causa_82</a:t>
            </a:r>
            <a:endParaRPr/>
          </a:p>
        </p:txBody>
      </p:sp>
      <p:sp>
        <p:nvSpPr>
          <p:cNvPr id="3" name="Text Placeholder 2">
            <a:extLst>
              <a:ext uri="{FF2B5EF4-FFF2-40B4-BE49-F238E27FC236}">
                <a16:creationId xmlns:a16="http://schemas.microsoft.com/office/drawing/2014/main" id="{0A60FBC7-72D1-1055-1B56-E8CD63F7C99F}"/>
              </a:ext>
            </a:extLst>
          </p:cNvPr>
          <p:cNvSpPr>
            <a:spLocks noGrp="1"/>
          </p:cNvSpPr>
          <p:nvPr>
            <p:ph type="body" idx="1"/>
          </p:nvPr>
        </p:nvSpPr>
        <p:spPr/>
        <p:txBody>
          <a:bodyPr/>
          <a:lstStyle/>
          <a:p>
            <a:pPr marL="114300" indent="0">
              <a:buNone/>
            </a:pPr>
            <a:r>
              <a:rPr lang="en-US" dirty="0"/>
              <a:t>Note added by JS – </a:t>
            </a:r>
          </a:p>
          <a:p>
            <a:pPr marL="114300" indent="0">
              <a:buNone/>
            </a:pPr>
            <a:endParaRPr lang="en-US" dirty="0"/>
          </a:p>
          <a:p>
            <a:pPr marL="114300" indent="0">
              <a:buNone/>
            </a:pPr>
            <a:r>
              <a:rPr lang="en-US" dirty="0"/>
              <a:t>original gene 82 - has 11 bp overlap but shortening would leave gap, existing site has CP support</a:t>
            </a:r>
          </a:p>
          <a:p>
            <a:pPr marL="114300" indent="0">
              <a:buNone/>
            </a:pPr>
            <a:endParaRPr lang="en-US" dirty="0"/>
          </a:p>
        </p:txBody>
      </p:sp>
    </p:spTree>
    <p:extLst>
      <p:ext uri="{BB962C8B-B14F-4D97-AF65-F5344CB8AC3E}">
        <p14:creationId xmlns:p14="http://schemas.microsoft.com/office/powerpoint/2010/main" val="13678951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Shape 2302"/>
        <p:cNvGrpSpPr/>
        <p:nvPr/>
      </p:nvGrpSpPr>
      <p:grpSpPr>
        <a:xfrm>
          <a:off x="0" y="0"/>
          <a:ext cx="0" cy="0"/>
          <a:chOff x="0" y="0"/>
          <a:chExt cx="0" cy="0"/>
        </a:xfrm>
      </p:grpSpPr>
      <p:sp>
        <p:nvSpPr>
          <p:cNvPr id="2303" name="Google Shape;2303;p40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Causa_83</a:t>
            </a:r>
            <a:endParaRP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Shape 2307"/>
        <p:cNvGrpSpPr/>
        <p:nvPr/>
      </p:nvGrpSpPr>
      <p:grpSpPr>
        <a:xfrm>
          <a:off x="0" y="0"/>
          <a:ext cx="0" cy="0"/>
          <a:chOff x="0" y="0"/>
          <a:chExt cx="0" cy="0"/>
        </a:xfrm>
      </p:grpSpPr>
      <p:sp>
        <p:nvSpPr>
          <p:cNvPr id="2308" name="Google Shape;2308;p40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Causa_83</a:t>
            </a:r>
            <a:endParaRPr/>
          </a:p>
        </p:txBody>
      </p:sp>
      <p:sp>
        <p:nvSpPr>
          <p:cNvPr id="2309" name="Google Shape;2309;p40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Causa_83 (</a:t>
            </a:r>
            <a:r>
              <a:rPr lang="en" sz="1200">
                <a:solidFill>
                  <a:schemeClr val="dk1"/>
                </a:solidFill>
              </a:rPr>
              <a:t>61777</a:t>
            </a:r>
            <a:r>
              <a:rPr lang="en" sz="1200">
                <a:solidFill>
                  <a:schemeClr val="dk1"/>
                </a:solidFill>
                <a:latin typeface="Times New Roman"/>
                <a:ea typeface="Times New Roman"/>
                <a:cs typeface="Times New Roman"/>
                <a:sym typeface="Times New Roman"/>
              </a:rPr>
              <a:t>-</a:t>
            </a:r>
            <a:r>
              <a:rPr lang="en" sz="1200">
                <a:solidFill>
                  <a:schemeClr val="dk1"/>
                </a:solidFill>
              </a:rPr>
              <a:t>61986</a:t>
            </a:r>
            <a:r>
              <a:rPr lang="en" sz="1200">
                <a:solidFill>
                  <a:schemeClr val="dk1"/>
                </a:solidFill>
                <a:latin typeface="Times New Roman"/>
                <a:ea typeface="Times New Roman"/>
                <a:cs typeface="Times New Roman"/>
                <a:sym typeface="Times New Roman"/>
              </a:rPr>
              <a:t>) (reverse)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Potential:Partial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BLASTp:Only one match with an E-Value of .20 (100 percent alignment) and (50 similarity) (35 percent identity)  Score 90</a:t>
            </a:r>
            <a:endParaRPr sz="11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No, (3’ </a:t>
            </a:r>
            <a:r>
              <a:rPr lang="en" sz="1200">
                <a:solidFill>
                  <a:schemeClr val="dk1"/>
                </a:solidFill>
              </a:rPr>
              <a:t>61986</a:t>
            </a:r>
            <a:r>
              <a:rPr lang="en" sz="1200">
                <a:solidFill>
                  <a:schemeClr val="dk1"/>
                </a:solidFill>
                <a:latin typeface="Times New Roman"/>
                <a:ea typeface="Times New Roman"/>
                <a:cs typeface="Times New Roman"/>
                <a:sym typeface="Times New Roman"/>
              </a:rPr>
              <a:t> for gene 83 and gene 84 end 5’ 62066</a:t>
            </a:r>
            <a:endParaRPr sz="11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Yes supports (mostly) , Medium Z-Value with a medium final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looking like it does not support  because there is no heavy annotation.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evidence says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a:solidFill>
                  <a:schemeClr val="dk1"/>
                </a:solidFill>
              </a:rPr>
              <a:t>61986 (If it were a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X nothing comes up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Synteny:does not line up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TMD:Zero found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HHpred:[cd20301]cupin_ChrR; anti-ECFsigma factor, ChrR , cupin domain. This family contains bacterial anti-sigma factor ChrR from the ph(62.55% probability)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Potential start sites: (suggested)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Shape 2313"/>
        <p:cNvGrpSpPr/>
        <p:nvPr/>
      </p:nvGrpSpPr>
      <p:grpSpPr>
        <a:xfrm>
          <a:off x="0" y="0"/>
          <a:ext cx="0" cy="0"/>
          <a:chOff x="0" y="0"/>
          <a:chExt cx="0" cy="0"/>
        </a:xfrm>
      </p:grpSpPr>
      <p:sp>
        <p:nvSpPr>
          <p:cNvPr id="2314" name="Google Shape;2314;p40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Causa_83</a:t>
            </a:r>
            <a:endParaRPr/>
          </a:p>
        </p:txBody>
      </p:sp>
      <p:sp>
        <p:nvSpPr>
          <p:cNvPr id="2315" name="Google Shape;2315;p40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Gene Call and Functional Annotation Checklist and Notes – ZG</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Gene assignment:   </a:t>
            </a:r>
            <a:r>
              <a:rPr lang="en" sz="1200" dirty="0" err="1">
                <a:solidFill>
                  <a:schemeClr val="dk1"/>
                </a:solidFill>
                <a:latin typeface="Times New Roman"/>
                <a:ea typeface="Times New Roman"/>
                <a:cs typeface="Times New Roman"/>
                <a:sym typeface="Times New Roman"/>
              </a:rPr>
              <a:t>Cuasa</a:t>
            </a:r>
            <a:r>
              <a:rPr lang="en" sz="1200" dirty="0">
                <a:solidFill>
                  <a:schemeClr val="dk1"/>
                </a:solidFill>
                <a:latin typeface="Times New Roman"/>
                <a:ea typeface="Times New Roman"/>
                <a:cs typeface="Times New Roman"/>
                <a:sym typeface="Times New Roman"/>
              </a:rPr>
              <a:t>_ 83 (61777 - 61986) Glimmer and </a:t>
            </a:r>
            <a:r>
              <a:rPr lang="en" sz="1200" dirty="0" err="1">
                <a:solidFill>
                  <a:schemeClr val="dk1"/>
                </a:solidFill>
                <a:latin typeface="Times New Roman"/>
                <a:ea typeface="Times New Roman"/>
                <a:cs typeface="Times New Roman"/>
                <a:sym typeface="Times New Roman"/>
              </a:rPr>
              <a:t>GeneMark</a:t>
            </a:r>
            <a:r>
              <a:rPr lang="en" sz="1200" dirty="0">
                <a:solidFill>
                  <a:schemeClr val="dk1"/>
                </a:solidFill>
                <a:latin typeface="Times New Roman"/>
                <a:ea typeface="Times New Roman"/>
                <a:cs typeface="Times New Roman"/>
                <a:sym typeface="Times New Roman"/>
              </a:rPr>
              <a:t> called start site 61986</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Gene Call Annotation -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Coding Potential: Doesn’t cover all coding potential</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Start codon: GTG</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err="1">
                <a:solidFill>
                  <a:schemeClr val="dk1"/>
                </a:solidFill>
                <a:latin typeface="Times New Roman"/>
                <a:ea typeface="Times New Roman"/>
                <a:cs typeface="Times New Roman"/>
                <a:sym typeface="Times New Roman"/>
              </a:rPr>
              <a:t>BLASTp</a:t>
            </a:r>
            <a:r>
              <a:rPr lang="en" sz="1200" dirty="0">
                <a:solidFill>
                  <a:schemeClr val="dk1"/>
                </a:solidFill>
                <a:latin typeface="Times New Roman"/>
                <a:ea typeface="Times New Roman"/>
                <a:cs typeface="Times New Roman"/>
                <a:sym typeface="Times New Roman"/>
              </a:rPr>
              <a:t>: Only one hit a 1:1 alignment with a query of 1 - 69 and target of 1 - 77</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Gap/Overlap: 279-bp gap to gene 84</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RBS: Acceptable as going to any earlier start sites would not be possible for this gene.</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err="1">
                <a:solidFill>
                  <a:schemeClr val="dk1"/>
                </a:solidFill>
                <a:latin typeface="Times New Roman"/>
                <a:ea typeface="Times New Roman"/>
                <a:cs typeface="Times New Roman"/>
                <a:sym typeface="Times New Roman"/>
              </a:rPr>
              <a:t>Starterator</a:t>
            </a:r>
            <a:r>
              <a:rPr lang="en" sz="1200" dirty="0">
                <a:solidFill>
                  <a:schemeClr val="dk1"/>
                </a:solidFill>
                <a:latin typeface="Times New Roman"/>
                <a:ea typeface="Times New Roman"/>
                <a:cs typeface="Times New Roman"/>
                <a:sym typeface="Times New Roman"/>
              </a:rPr>
              <a:t>: Supports original start site</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Is this a gene:  Yes</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Suggested start site (first base coordinate):  61986 (No change)</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Functional Annotation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err="1">
                <a:solidFill>
                  <a:schemeClr val="dk1"/>
                </a:solidFill>
                <a:latin typeface="Times New Roman"/>
                <a:ea typeface="Times New Roman"/>
                <a:cs typeface="Times New Roman"/>
                <a:sym typeface="Times New Roman"/>
              </a:rPr>
              <a:t>BLASTp</a:t>
            </a:r>
            <a:r>
              <a:rPr lang="en" sz="1200" dirty="0">
                <a:solidFill>
                  <a:schemeClr val="dk1"/>
                </a:solidFill>
                <a:latin typeface="Times New Roman"/>
                <a:ea typeface="Times New Roman"/>
                <a:cs typeface="Times New Roman"/>
                <a:sym typeface="Times New Roman"/>
              </a:rPr>
              <a:t>: Only one top hit function unknown [StAugustine_80]</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err="1">
                <a:solidFill>
                  <a:schemeClr val="dk1"/>
                </a:solidFill>
                <a:latin typeface="Times New Roman"/>
                <a:ea typeface="Times New Roman"/>
                <a:cs typeface="Times New Roman"/>
                <a:sym typeface="Times New Roman"/>
              </a:rPr>
              <a:t>HHpred</a:t>
            </a:r>
            <a:r>
              <a:rPr lang="en" sz="1200" dirty="0">
                <a:solidFill>
                  <a:schemeClr val="dk1"/>
                </a:solidFill>
                <a:latin typeface="Times New Roman"/>
                <a:ea typeface="Times New Roman"/>
                <a:cs typeface="Times New Roman"/>
                <a:sym typeface="Times New Roman"/>
              </a:rPr>
              <a:t>: Probability 62.55% </a:t>
            </a:r>
            <a:r>
              <a:rPr lang="en" sz="1200" u="sng" dirty="0">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cd2030</a:t>
            </a:r>
            <a:r>
              <a:rPr lang="en" sz="1200" dirty="0">
                <a:solidFill>
                  <a:schemeClr val="dk1"/>
                </a:solidFill>
                <a:latin typeface="Times New Roman"/>
                <a:ea typeface="Times New Roman"/>
                <a:cs typeface="Times New Roman"/>
                <a:sym typeface="Times New Roman"/>
              </a:rPr>
              <a:t> </a:t>
            </a:r>
            <a:r>
              <a:rPr lang="en" sz="1200" dirty="0" err="1">
                <a:solidFill>
                  <a:schemeClr val="dk1"/>
                </a:solidFill>
                <a:latin typeface="Times New Roman"/>
                <a:ea typeface="Times New Roman"/>
                <a:cs typeface="Times New Roman"/>
                <a:sym typeface="Times New Roman"/>
              </a:rPr>
              <a:t>cupin_ChrR</a:t>
            </a:r>
            <a:r>
              <a:rPr lang="en" sz="1200" dirty="0">
                <a:solidFill>
                  <a:schemeClr val="dk1"/>
                </a:solidFill>
                <a:latin typeface="Times New Roman"/>
                <a:ea typeface="Times New Roman"/>
                <a:cs typeface="Times New Roman"/>
                <a:sym typeface="Times New Roman"/>
              </a:rPr>
              <a:t>; anti-</a:t>
            </a:r>
            <a:r>
              <a:rPr lang="en" sz="1200" dirty="0" err="1">
                <a:solidFill>
                  <a:schemeClr val="dk1"/>
                </a:solidFill>
                <a:latin typeface="Times New Roman"/>
                <a:ea typeface="Times New Roman"/>
                <a:cs typeface="Times New Roman"/>
                <a:sym typeface="Times New Roman"/>
              </a:rPr>
              <a:t>ECFsigma</a:t>
            </a:r>
            <a:r>
              <a:rPr lang="en" sz="1200" dirty="0">
                <a:solidFill>
                  <a:schemeClr val="dk1"/>
                </a:solidFill>
                <a:latin typeface="Times New Roman"/>
                <a:ea typeface="Times New Roman"/>
                <a:cs typeface="Times New Roman"/>
                <a:sym typeface="Times New Roman"/>
              </a:rPr>
              <a:t> factor, </a:t>
            </a:r>
            <a:r>
              <a:rPr lang="en" sz="1200" dirty="0" err="1">
                <a:solidFill>
                  <a:schemeClr val="dk1"/>
                </a:solidFill>
                <a:latin typeface="Times New Roman"/>
                <a:ea typeface="Times New Roman"/>
                <a:cs typeface="Times New Roman"/>
                <a:sym typeface="Times New Roman"/>
              </a:rPr>
              <a:t>ChrR</a:t>
            </a:r>
            <a:r>
              <a:rPr lang="en" sz="1200" dirty="0">
                <a:solidFill>
                  <a:schemeClr val="dk1"/>
                </a:solidFill>
                <a:latin typeface="Times New Roman"/>
                <a:ea typeface="Times New Roman"/>
                <a:cs typeface="Times New Roman"/>
                <a:sym typeface="Times New Roman"/>
              </a:rPr>
              <a:t> , </a:t>
            </a:r>
            <a:r>
              <a:rPr lang="en" sz="1200" dirty="0" err="1">
                <a:solidFill>
                  <a:schemeClr val="dk1"/>
                </a:solidFill>
                <a:latin typeface="Times New Roman"/>
                <a:ea typeface="Times New Roman"/>
                <a:cs typeface="Times New Roman"/>
                <a:sym typeface="Times New Roman"/>
              </a:rPr>
              <a:t>cupin</a:t>
            </a:r>
            <a:r>
              <a:rPr lang="en" sz="1200" dirty="0">
                <a:solidFill>
                  <a:schemeClr val="dk1"/>
                </a:solidFill>
                <a:latin typeface="Times New Roman"/>
                <a:ea typeface="Times New Roman"/>
                <a:cs typeface="Times New Roman"/>
                <a:sym typeface="Times New Roman"/>
              </a:rPr>
              <a:t> domain. This family contains bacterial anti-sigma factor </a:t>
            </a:r>
            <a:r>
              <a:rPr lang="en" sz="1200" dirty="0" err="1">
                <a:solidFill>
                  <a:schemeClr val="dk1"/>
                </a:solidFill>
                <a:latin typeface="Times New Roman"/>
                <a:ea typeface="Times New Roman"/>
                <a:cs typeface="Times New Roman"/>
                <a:sym typeface="Times New Roman"/>
              </a:rPr>
              <a:t>ChrR</a:t>
            </a:r>
            <a:r>
              <a:rPr lang="en" sz="1200" dirty="0">
                <a:solidFill>
                  <a:schemeClr val="dk1"/>
                </a:solidFill>
                <a:latin typeface="Times New Roman"/>
                <a:ea typeface="Times New Roman"/>
                <a:cs typeface="Times New Roman"/>
                <a:sym typeface="Times New Roman"/>
              </a:rPr>
              <a:t> from the </a:t>
            </a:r>
            <a:r>
              <a:rPr lang="en" sz="1200" dirty="0" err="1">
                <a:solidFill>
                  <a:schemeClr val="dk1"/>
                </a:solidFill>
                <a:latin typeface="Times New Roman"/>
                <a:ea typeface="Times New Roman"/>
                <a:cs typeface="Times New Roman"/>
                <a:sym typeface="Times New Roman"/>
              </a:rPr>
              <a:t>ph</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Synteny:  N/A</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TMD: 0</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Predicted gene function: Hypothetical protein</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Notes: It’s impossible to enlarge or reduce this gene so we would have to keep the gene the same size.</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dirty="0">
                <a:solidFill>
                  <a:schemeClr val="dk1"/>
                </a:solidFill>
                <a:latin typeface="Times New Roman"/>
                <a:ea typeface="Times New Roman"/>
                <a:cs typeface="Times New Roman"/>
                <a:sym typeface="Times New Roman"/>
              </a:rPr>
              <a:t>Notes: </a:t>
            </a:r>
            <a:r>
              <a:rPr lang="en" sz="1200" dirty="0" err="1">
                <a:solidFill>
                  <a:schemeClr val="dk1"/>
                </a:solidFill>
                <a:latin typeface="Times New Roman"/>
                <a:ea typeface="Times New Roman"/>
                <a:cs typeface="Times New Roman"/>
                <a:sym typeface="Times New Roman"/>
              </a:rPr>
              <a:t>Evenough</a:t>
            </a:r>
            <a:r>
              <a:rPr lang="en" sz="1200" dirty="0">
                <a:solidFill>
                  <a:schemeClr val="dk1"/>
                </a:solidFill>
                <a:latin typeface="Times New Roman"/>
                <a:ea typeface="Times New Roman"/>
                <a:cs typeface="Times New Roman"/>
                <a:sym typeface="Times New Roman"/>
              </a:rPr>
              <a:t> though the </a:t>
            </a:r>
            <a:r>
              <a:rPr lang="en" sz="1200" dirty="0" err="1">
                <a:solidFill>
                  <a:schemeClr val="dk1"/>
                </a:solidFill>
                <a:latin typeface="Times New Roman"/>
                <a:ea typeface="Times New Roman"/>
                <a:cs typeface="Times New Roman"/>
                <a:sym typeface="Times New Roman"/>
              </a:rPr>
              <a:t>HHpred</a:t>
            </a:r>
            <a:r>
              <a:rPr lang="en" sz="1200" dirty="0">
                <a:solidFill>
                  <a:schemeClr val="dk1"/>
                </a:solidFill>
                <a:latin typeface="Times New Roman"/>
                <a:ea typeface="Times New Roman"/>
                <a:cs typeface="Times New Roman"/>
                <a:sym typeface="Times New Roman"/>
              </a:rPr>
              <a:t> calls </a:t>
            </a:r>
            <a:r>
              <a:rPr lang="en" sz="1200" dirty="0" err="1">
                <a:solidFill>
                  <a:schemeClr val="dk1"/>
                </a:solidFill>
                <a:latin typeface="Times New Roman"/>
                <a:ea typeface="Times New Roman"/>
                <a:cs typeface="Times New Roman"/>
                <a:sym typeface="Times New Roman"/>
              </a:rPr>
              <a:t>cupin_ChrR</a:t>
            </a:r>
            <a:r>
              <a:rPr lang="en" sz="1200" dirty="0">
                <a:solidFill>
                  <a:schemeClr val="dk1"/>
                </a:solidFill>
                <a:latin typeface="Times New Roman"/>
                <a:ea typeface="Times New Roman"/>
                <a:cs typeface="Times New Roman"/>
                <a:sym typeface="Times New Roman"/>
              </a:rPr>
              <a:t>  I don’t believe that this is that gene because the probability is too low.</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a:t>
            </a:r>
            <a:endParaRPr/>
          </a:p>
        </p:txBody>
      </p:sp>
      <p:sp>
        <p:nvSpPr>
          <p:cNvPr id="66" name="Google Shape;66;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Causa1(1-222) DNA Master- DH</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a:t>
            </a:r>
            <a:endParaRPr sz="1200">
              <a:solidFill>
                <a:schemeClr val="dk1"/>
              </a:solidFill>
              <a:latin typeface="Times New Roman"/>
              <a:ea typeface="Times New Roman"/>
              <a:cs typeface="Times New Roman"/>
              <a:sym typeface="Times New Roman"/>
            </a:endParaRPr>
          </a:p>
          <a:p>
            <a:pPr marL="457200" lvl="0" indent="-299085" algn="l" rtl="0">
              <a:spcBef>
                <a:spcPts val="120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Coding Potential: All coding potential cover (for now on coding potential detected on genemarkS, and others)</a:t>
            </a:r>
            <a:endParaRPr sz="1200">
              <a:solidFill>
                <a:schemeClr val="dk1"/>
              </a:solidFill>
              <a:latin typeface="Times New Roman"/>
              <a:ea typeface="Times New Roman"/>
              <a:cs typeface="Times New Roman"/>
              <a:sym typeface="Times New Roman"/>
            </a:endParaRPr>
          </a:p>
          <a:p>
            <a:pPr marL="457200" lvl="0" indent="-29908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457200" lvl="0" indent="-29908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BLASTp: No significant similarity found.(no info)(1:1 alignment)</a:t>
            </a:r>
            <a:endParaRPr sz="1200">
              <a:solidFill>
                <a:schemeClr val="dk1"/>
              </a:solidFill>
              <a:latin typeface="Times New Roman"/>
              <a:ea typeface="Times New Roman"/>
              <a:cs typeface="Times New Roman"/>
              <a:sym typeface="Times New Roman"/>
            </a:endParaRPr>
          </a:p>
          <a:p>
            <a:pPr marL="457200" lvl="0" indent="-29908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Gap/Overlap: no comparable since first gene</a:t>
            </a:r>
            <a:endParaRPr sz="1200">
              <a:solidFill>
                <a:schemeClr val="dk1"/>
              </a:solidFill>
              <a:latin typeface="Times New Roman"/>
              <a:ea typeface="Times New Roman"/>
              <a:cs typeface="Times New Roman"/>
              <a:sym typeface="Times New Roman"/>
            </a:endParaRPr>
          </a:p>
          <a:p>
            <a:pPr marL="457200" lvl="0" indent="-29908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RBS:  The start site does have the greatest Z-score and has the closest  final score to zero</a:t>
            </a:r>
            <a:endParaRPr sz="1200">
              <a:solidFill>
                <a:schemeClr val="dk1"/>
              </a:solidFill>
              <a:latin typeface="Times New Roman"/>
              <a:ea typeface="Times New Roman"/>
              <a:cs typeface="Times New Roman"/>
              <a:sym typeface="Times New Roman"/>
            </a:endParaRPr>
          </a:p>
          <a:p>
            <a:pPr marL="457200" lvl="0" indent="-29908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Starterator: No relevant(auto annotation)</a:t>
            </a:r>
            <a:endParaRPr sz="1200">
              <a:solidFill>
                <a:schemeClr val="dk1"/>
              </a:solidFill>
              <a:latin typeface="Times New Roman"/>
              <a:ea typeface="Times New Roman"/>
              <a:cs typeface="Times New Roman"/>
              <a:sym typeface="Times New Roman"/>
            </a:endParaRPr>
          </a:p>
          <a:p>
            <a:pPr marL="457200" lvl="0" indent="-29908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457200" lvl="0" indent="-29908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Suggested start site (first base coordinate):  1</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results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[PF18908.5]	; DUF5663 ; Protein of unknown function (DUF5663) (67%, no significant enough)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synteny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Causa_9</a:t>
            </a:r>
            <a:endParaRP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Shape 2313">
          <a:extLst>
            <a:ext uri="{FF2B5EF4-FFF2-40B4-BE49-F238E27FC236}">
              <a16:creationId xmlns:a16="http://schemas.microsoft.com/office/drawing/2014/main" id="{9AEBDB0C-DB7E-9867-6485-F16DCA09C300}"/>
            </a:ext>
          </a:extLst>
        </p:cNvPr>
        <p:cNvGrpSpPr/>
        <p:nvPr/>
      </p:nvGrpSpPr>
      <p:grpSpPr>
        <a:xfrm>
          <a:off x="0" y="0"/>
          <a:ext cx="0" cy="0"/>
          <a:chOff x="0" y="0"/>
          <a:chExt cx="0" cy="0"/>
        </a:xfrm>
      </p:grpSpPr>
      <p:sp>
        <p:nvSpPr>
          <p:cNvPr id="2314" name="Google Shape;2314;p402">
            <a:extLst>
              <a:ext uri="{FF2B5EF4-FFF2-40B4-BE49-F238E27FC236}">
                <a16:creationId xmlns:a16="http://schemas.microsoft.com/office/drawing/2014/main" id="{7A0CC3C2-EDEC-1712-F18C-82410467A2A6}"/>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Causa_83</a:t>
            </a:r>
            <a:endParaRPr/>
          </a:p>
        </p:txBody>
      </p:sp>
      <p:sp>
        <p:nvSpPr>
          <p:cNvPr id="3" name="Text Placeholder 2">
            <a:extLst>
              <a:ext uri="{FF2B5EF4-FFF2-40B4-BE49-F238E27FC236}">
                <a16:creationId xmlns:a16="http://schemas.microsoft.com/office/drawing/2014/main" id="{6CF89F42-475C-D3DB-CE06-56D9739B1FBF}"/>
              </a:ext>
            </a:extLst>
          </p:cNvPr>
          <p:cNvSpPr>
            <a:spLocks noGrp="1"/>
          </p:cNvSpPr>
          <p:nvPr>
            <p:ph type="body" idx="1"/>
          </p:nvPr>
        </p:nvSpPr>
        <p:spPr/>
        <p:txBody>
          <a:bodyPr/>
          <a:lstStyle/>
          <a:p>
            <a:pPr marL="114300" indent="0">
              <a:buNone/>
            </a:pPr>
            <a:r>
              <a:rPr lang="en-US" dirty="0"/>
              <a:t>Note added by JS – </a:t>
            </a:r>
          </a:p>
          <a:p>
            <a:pPr marL="114300" indent="0">
              <a:buNone/>
            </a:pPr>
            <a:endParaRPr lang="en-US" dirty="0"/>
          </a:p>
          <a:p>
            <a:pPr marL="114300" indent="0">
              <a:buNone/>
            </a:pPr>
            <a:r>
              <a:rPr lang="en-US" dirty="0"/>
              <a:t>original gene 83 (61777-61986, REV) - initial auto-call leaves 80 bp gap, atypical CP exists in extended ORF region, can call start at 62976 resulting in 11-bp overlap and with equal RBS but no supporting </a:t>
            </a:r>
            <a:r>
              <a:rPr lang="en-US" dirty="0" err="1"/>
              <a:t>BlastP</a:t>
            </a:r>
            <a:r>
              <a:rPr lang="en-US" dirty="0"/>
              <a:t> results, all other data not informative.  Decided to leave start at 61986.</a:t>
            </a:r>
          </a:p>
        </p:txBody>
      </p:sp>
    </p:spTree>
    <p:extLst>
      <p:ext uri="{BB962C8B-B14F-4D97-AF65-F5344CB8AC3E}">
        <p14:creationId xmlns:p14="http://schemas.microsoft.com/office/powerpoint/2010/main" val="377942217"/>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Shape 2325"/>
        <p:cNvGrpSpPr/>
        <p:nvPr/>
      </p:nvGrpSpPr>
      <p:grpSpPr>
        <a:xfrm>
          <a:off x="0" y="0"/>
          <a:ext cx="0" cy="0"/>
          <a:chOff x="0" y="0"/>
          <a:chExt cx="0" cy="0"/>
        </a:xfrm>
      </p:grpSpPr>
      <p:sp>
        <p:nvSpPr>
          <p:cNvPr id="2326" name="Google Shape;2326;p40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Causa_84</a:t>
            </a:r>
            <a:endParaRP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Shape 2330"/>
        <p:cNvGrpSpPr/>
        <p:nvPr/>
      </p:nvGrpSpPr>
      <p:grpSpPr>
        <a:xfrm>
          <a:off x="0" y="0"/>
          <a:ext cx="0" cy="0"/>
          <a:chOff x="0" y="0"/>
          <a:chExt cx="0" cy="0"/>
        </a:xfrm>
      </p:grpSpPr>
      <p:sp>
        <p:nvSpPr>
          <p:cNvPr id="2331" name="Google Shape;2331;p40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Causa_84</a:t>
            </a:r>
            <a:endParaRPr/>
          </a:p>
        </p:txBody>
      </p:sp>
      <p:sp>
        <p:nvSpPr>
          <p:cNvPr id="2332" name="Google Shape;2332;p40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Causa84(62066-62272) DNA Master-DH</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a:t>
            </a:r>
            <a:endParaRPr sz="1200">
              <a:solidFill>
                <a:schemeClr val="dk1"/>
              </a:solidFill>
              <a:latin typeface="Times New Roman"/>
              <a:ea typeface="Times New Roman"/>
              <a:cs typeface="Times New Roman"/>
              <a:sym typeface="Times New Roman"/>
            </a:endParaRPr>
          </a:p>
          <a:p>
            <a:pPr marL="457200" lvl="0" indent="-287655" algn="l" rtl="0">
              <a:spcBef>
                <a:spcPts val="1200"/>
              </a:spcBef>
              <a:spcAft>
                <a:spcPts val="0"/>
              </a:spcAft>
              <a:buClr>
                <a:schemeClr val="dk1"/>
              </a:buClr>
              <a:buSzPct val="100000"/>
              <a:buFont typeface="Times New Roman"/>
              <a:buChar char="●"/>
            </a:pPr>
            <a:r>
              <a:rPr lang="en" sz="1200" u="sng">
                <a:solidFill>
                  <a:schemeClr val="dk1"/>
                </a:solidFill>
                <a:latin typeface="Times New Roman"/>
                <a:ea typeface="Times New Roman"/>
                <a:cs typeface="Times New Roman"/>
                <a:sym typeface="Times New Roman"/>
              </a:rPr>
              <a:t>Coding </a:t>
            </a:r>
            <a:r>
              <a:rPr lang="en" sz="1200">
                <a:solidFill>
                  <a:schemeClr val="dk1"/>
                </a:solidFill>
                <a:latin typeface="Times New Roman"/>
                <a:ea typeface="Times New Roman"/>
                <a:cs typeface="Times New Roman"/>
                <a:sym typeface="Times New Roman"/>
              </a:rPr>
              <a:t>Potential: No coding potential</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u="sng">
                <a:solidFill>
                  <a:schemeClr val="dk1"/>
                </a:solidFill>
                <a:latin typeface="Times New Roman"/>
                <a:ea typeface="Times New Roman"/>
                <a:cs typeface="Times New Roman"/>
                <a:sym typeface="Times New Roman"/>
              </a:rPr>
              <a:t>BLASTp</a:t>
            </a:r>
            <a:r>
              <a:rPr lang="en" sz="1200">
                <a:solidFill>
                  <a:schemeClr val="dk1"/>
                </a:solidFill>
                <a:latin typeface="Times New Roman"/>
                <a:ea typeface="Times New Roman"/>
                <a:cs typeface="Times New Roman"/>
                <a:sym typeface="Times New Roman"/>
              </a:rPr>
              <a:t>: No relevance, alignments all mostly different </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Gap/</a:t>
            </a:r>
            <a:r>
              <a:rPr lang="en" sz="1200" u="sng">
                <a:solidFill>
                  <a:schemeClr val="dk1"/>
                </a:solidFill>
                <a:latin typeface="Times New Roman"/>
                <a:ea typeface="Times New Roman"/>
                <a:cs typeface="Times New Roman"/>
                <a:sym typeface="Times New Roman"/>
              </a:rPr>
              <a:t>Overlap</a:t>
            </a:r>
            <a:r>
              <a:rPr lang="en" sz="1200">
                <a:solidFill>
                  <a:schemeClr val="dk1"/>
                </a:solidFill>
                <a:latin typeface="Times New Roman"/>
                <a:ea typeface="Times New Roman"/>
                <a:cs typeface="Times New Roman"/>
                <a:sym typeface="Times New Roman"/>
              </a:rPr>
              <a:t>: Big gap (9 gap)</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RBS: The start site does have the greatest Z-score tied with another one and has the closest final score to zero   </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u="sng">
                <a:solidFill>
                  <a:schemeClr val="dk1"/>
                </a:solidFill>
                <a:latin typeface="Times New Roman"/>
                <a:ea typeface="Times New Roman"/>
                <a:cs typeface="Times New Roman"/>
                <a:sym typeface="Times New Roman"/>
              </a:rPr>
              <a:t>Starterator</a:t>
            </a:r>
            <a:r>
              <a:rPr lang="en" sz="1200">
                <a:solidFill>
                  <a:schemeClr val="dk1"/>
                </a:solidFill>
                <a:latin typeface="Times New Roman"/>
                <a:ea typeface="Times New Roman"/>
                <a:cs typeface="Times New Roman"/>
                <a:sym typeface="Times New Roman"/>
              </a:rPr>
              <a:t>: Supports the early start site</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Suggested start site (first base coordinate):  62272</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response regulator transcription factor [Marinobacter subterrani], response regulator transcription factor [Micromonosporaceae bacterium B7E4], response regulator transcription factor [Marinobacter sp.]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HHpred:[3C3W_B]	TWO COMPONENT TRANSCRIPTIONAL REGULATORY PROTEIN DEVR; RESPONSE REGULATOR, TWO-COMPONENT REGULATORY SYSTEM, DNA-BINDING (98.13%, significant)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synteny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helix-turn-helix * DNA binding domain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Shape 2336"/>
        <p:cNvGrpSpPr/>
        <p:nvPr/>
      </p:nvGrpSpPr>
      <p:grpSpPr>
        <a:xfrm>
          <a:off x="0" y="0"/>
          <a:ext cx="0" cy="0"/>
          <a:chOff x="0" y="0"/>
          <a:chExt cx="0" cy="0"/>
        </a:xfrm>
      </p:grpSpPr>
      <p:sp>
        <p:nvSpPr>
          <p:cNvPr id="2337" name="Google Shape;2337;p40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Causa_84</a:t>
            </a:r>
            <a:endParaRPr/>
          </a:p>
        </p:txBody>
      </p:sp>
      <p:graphicFrame>
        <p:nvGraphicFramePr>
          <p:cNvPr id="2338" name="Google Shape;2338;p406"/>
          <p:cNvGraphicFramePr/>
          <p:nvPr/>
        </p:nvGraphicFramePr>
        <p:xfrm>
          <a:off x="3027275" y="3954675"/>
          <a:ext cx="5943600" cy="669925"/>
        </p:xfrm>
        <a:graphic>
          <a:graphicData uri="http://schemas.openxmlformats.org/drawingml/2006/table">
            <a:tbl>
              <a:tblPr>
                <a:noFill/>
                <a:tableStyleId>{3C0A0301-2ED3-4F20-BBFC-280630635A42}</a:tableStyleId>
              </a:tblPr>
              <a:tblGrid>
                <a:gridCol w="666825">
                  <a:extLst>
                    <a:ext uri="{9D8B030D-6E8A-4147-A177-3AD203B41FA5}">
                      <a16:colId xmlns:a16="http://schemas.microsoft.com/office/drawing/2014/main" val="20000"/>
                    </a:ext>
                  </a:extLst>
                </a:gridCol>
                <a:gridCol w="4732725">
                  <a:extLst>
                    <a:ext uri="{9D8B030D-6E8A-4147-A177-3AD203B41FA5}">
                      <a16:colId xmlns:a16="http://schemas.microsoft.com/office/drawing/2014/main" val="20001"/>
                    </a:ext>
                  </a:extLst>
                </a:gridCol>
                <a:gridCol w="544050">
                  <a:extLst>
                    <a:ext uri="{9D8B030D-6E8A-4147-A177-3AD203B41FA5}">
                      <a16:colId xmlns:a16="http://schemas.microsoft.com/office/drawing/2014/main" val="20002"/>
                    </a:ext>
                  </a:extLst>
                </a:gridCol>
              </a:tblGrid>
              <a:tr h="669925">
                <a:tc>
                  <a:txBody>
                    <a:bodyPr/>
                    <a:lstStyle/>
                    <a:p>
                      <a:pPr marL="0" lvl="0" indent="0" algn="l" rtl="0">
                        <a:lnSpc>
                          <a:spcPct val="115000"/>
                        </a:lnSpc>
                        <a:spcBef>
                          <a:spcPts val="0"/>
                        </a:spcBef>
                        <a:spcAft>
                          <a:spcPts val="0"/>
                        </a:spcAft>
                        <a:buNone/>
                      </a:pP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3C3W_B</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TWO COMPONENT TRANSCRIPTIONAL REGULATORY PROTEIN DEVR; RESPONSE REGULATOR, TWO-COMPONENT REGULATORY SYSTEM, DNA-BINDING</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98.12</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339" name="Google Shape;2339;p406"/>
          <p:cNvSpPr txBox="1"/>
          <p:nvPr/>
        </p:nvSpPr>
        <p:spPr>
          <a:xfrm>
            <a:off x="311700" y="1751500"/>
            <a:ext cx="85206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Call and Functional Annotation Checklist and Notes – MW</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assignment- Causa_84</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Glimmer call at 62272 GeneMark call at 62278</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Call Annotation -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Coding Potential: coding potential is covered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 codon: ATG</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There is only one hit on DNA Master and it is a 1:12 score 3e-33</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Gap/Overlap: 100 base pair overlap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RBS: Score is fine- does not suggest another start site beyond 62272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Starterator: Results look good and do not suggest another start site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Is this a gene: Yes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Suggested start site (first base coordinate): 62272</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Functional Annotation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Does not show a clear function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HHpred: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Synteny:  Does not show a clear function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TMD: Straight line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Predicted gene function: NKF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Shape 2330">
          <a:extLst>
            <a:ext uri="{FF2B5EF4-FFF2-40B4-BE49-F238E27FC236}">
              <a16:creationId xmlns:a16="http://schemas.microsoft.com/office/drawing/2014/main" id="{AD27BA47-06DA-B9A5-07AB-B1AD1514645A}"/>
            </a:ext>
          </a:extLst>
        </p:cNvPr>
        <p:cNvGrpSpPr/>
        <p:nvPr/>
      </p:nvGrpSpPr>
      <p:grpSpPr>
        <a:xfrm>
          <a:off x="0" y="0"/>
          <a:ext cx="0" cy="0"/>
          <a:chOff x="0" y="0"/>
          <a:chExt cx="0" cy="0"/>
        </a:xfrm>
      </p:grpSpPr>
      <p:sp>
        <p:nvSpPr>
          <p:cNvPr id="2331" name="Google Shape;2331;p405">
            <a:extLst>
              <a:ext uri="{FF2B5EF4-FFF2-40B4-BE49-F238E27FC236}">
                <a16:creationId xmlns:a16="http://schemas.microsoft.com/office/drawing/2014/main" id="{E835B187-1B5B-DAB7-C078-28261D226D21}"/>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Causa_84</a:t>
            </a:r>
            <a:endParaRPr/>
          </a:p>
        </p:txBody>
      </p:sp>
      <p:sp>
        <p:nvSpPr>
          <p:cNvPr id="3" name="Text Placeholder 2">
            <a:extLst>
              <a:ext uri="{FF2B5EF4-FFF2-40B4-BE49-F238E27FC236}">
                <a16:creationId xmlns:a16="http://schemas.microsoft.com/office/drawing/2014/main" id="{56063A37-2BC0-7BD3-BECF-0A3C3D6D0443}"/>
              </a:ext>
            </a:extLst>
          </p:cNvPr>
          <p:cNvSpPr>
            <a:spLocks noGrp="1"/>
          </p:cNvSpPr>
          <p:nvPr>
            <p:ph type="body" idx="1"/>
          </p:nvPr>
        </p:nvSpPr>
        <p:spPr/>
        <p:txBody>
          <a:bodyPr/>
          <a:lstStyle/>
          <a:p>
            <a:pPr marL="114300" indent="0">
              <a:buNone/>
            </a:pPr>
            <a:r>
              <a:rPr lang="en-US" dirty="0"/>
              <a:t>Re-evaluation by JS – </a:t>
            </a:r>
          </a:p>
          <a:p>
            <a:pPr marL="114300" indent="0">
              <a:buNone/>
            </a:pPr>
            <a:endParaRPr lang="en-US" dirty="0"/>
          </a:p>
          <a:p>
            <a:pPr marL="114300" indent="0">
              <a:buNone/>
            </a:pPr>
            <a:r>
              <a:rPr lang="en-US" dirty="0"/>
              <a:t>Change start site to 62278; annotate as helix-turn-helix DNA binding domain</a:t>
            </a:r>
          </a:p>
        </p:txBody>
      </p:sp>
    </p:spTree>
    <p:extLst>
      <p:ext uri="{BB962C8B-B14F-4D97-AF65-F5344CB8AC3E}">
        <p14:creationId xmlns:p14="http://schemas.microsoft.com/office/powerpoint/2010/main" val="404110081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Shape 2349"/>
        <p:cNvGrpSpPr/>
        <p:nvPr/>
      </p:nvGrpSpPr>
      <p:grpSpPr>
        <a:xfrm>
          <a:off x="0" y="0"/>
          <a:ext cx="0" cy="0"/>
          <a:chOff x="0" y="0"/>
          <a:chExt cx="0" cy="0"/>
        </a:xfrm>
      </p:grpSpPr>
      <p:sp>
        <p:nvSpPr>
          <p:cNvPr id="2350" name="Google Shape;2350;p40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Causa_85</a:t>
            </a:r>
            <a:endParaRP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2355" name="Google Shape;2355;p40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Causa_85</a:t>
            </a:r>
            <a:endParaRPr/>
          </a:p>
        </p:txBody>
      </p:sp>
      <p:sp>
        <p:nvSpPr>
          <p:cNvPr id="2356" name="Google Shape;2356;p40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Causa_85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glimmer called it at 62490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results in DNA master, BLASTp only gave StAugustine_82 as having a favorable score, of 100% identity with an E value of </a:t>
            </a:r>
            <a:r>
              <a:rPr lang="en" sz="1200">
                <a:solidFill>
                  <a:schemeClr val="dk1"/>
                </a:solidFill>
                <a:highlight>
                  <a:srgbClr val="FFFFFF"/>
                </a:highlight>
                <a:latin typeface="Times New Roman"/>
                <a:ea typeface="Times New Roman"/>
                <a:cs typeface="Times New Roman"/>
                <a:sym typeface="Times New Roman"/>
              </a:rPr>
              <a:t>7e-34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3 bp gap between 84 and 85, no overlap with 86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current score is the most favorable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one track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62490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none found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unknown proteins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listed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Shape 2360"/>
        <p:cNvGrpSpPr/>
        <p:nvPr/>
      </p:nvGrpSpPr>
      <p:grpSpPr>
        <a:xfrm>
          <a:off x="0" y="0"/>
          <a:ext cx="0" cy="0"/>
          <a:chOff x="0" y="0"/>
          <a:chExt cx="0" cy="0"/>
        </a:xfrm>
      </p:grpSpPr>
      <p:sp>
        <p:nvSpPr>
          <p:cNvPr id="2361" name="Google Shape;2361;p41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Causa_85</a:t>
            </a:r>
            <a:endParaRPr/>
          </a:p>
        </p:txBody>
      </p:sp>
      <p:sp>
        <p:nvSpPr>
          <p:cNvPr id="2362" name="Google Shape;2362;p41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Causa_85 (62490-62275) Glimmer and GeneMark called same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seems to cover all strong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data available on DNAMaster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 with gene 86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strong supports auto-annotated start site (largest z-value and final score closest to 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StAugustine called similar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62490 (no change)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results available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hits is family of unknown function (50.07%)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gene 82 on StAugustine, which doesn’t have a function listed. No other similar genes on phagesdb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 </a:t>
            </a:r>
            <a:endParaRP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Shape 2372"/>
        <p:cNvGrpSpPr/>
        <p:nvPr/>
      </p:nvGrpSpPr>
      <p:grpSpPr>
        <a:xfrm>
          <a:off x="0" y="0"/>
          <a:ext cx="0" cy="0"/>
          <a:chOff x="0" y="0"/>
          <a:chExt cx="0" cy="0"/>
        </a:xfrm>
      </p:grpSpPr>
      <p:sp>
        <p:nvSpPr>
          <p:cNvPr id="2373" name="Google Shape;2373;p41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Causa_86</a:t>
            </a:r>
            <a:endParaRP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Shape 2377"/>
        <p:cNvGrpSpPr/>
        <p:nvPr/>
      </p:nvGrpSpPr>
      <p:grpSpPr>
        <a:xfrm>
          <a:off x="0" y="0"/>
          <a:ext cx="0" cy="0"/>
          <a:chOff x="0" y="0"/>
          <a:chExt cx="0" cy="0"/>
        </a:xfrm>
      </p:grpSpPr>
      <p:sp>
        <p:nvSpPr>
          <p:cNvPr id="2378" name="Google Shape;2378;p4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Causa_86</a:t>
            </a:r>
            <a:endParaRPr/>
          </a:p>
        </p:txBody>
      </p:sp>
      <p:sp>
        <p:nvSpPr>
          <p:cNvPr id="2379" name="Google Shape;2379;p4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Causa_86 (62487-62780) REV. Glimmer and Genemark call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Gene is covered by all of strong coding potential. Coding potential extends ~50 bp beyond the called end site and 50 bp before the called start site, though smeg and tuberculosis both cover gene and do not have coding potential that extends beyond.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one result, 15:33 with a very poor e value. Reblasted with an extended sequence in phagesdb: original sequence shows fantastic alignment with StAugustine, e val of 2e-49, extended sequence shows also a good alignment with StAugustine, and a e val of 5e-49.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 with the start of gene 86 and the end of gene 87. Extending the gene would extend this overlap to about 8 bp.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Very good RBS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start site, though Causa has its own track, shared with StAugustine.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62780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significant results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results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Located in a corresponding unannotated area in StAugustine.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transmembrane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StAugustine is the only other member in gene pham. Unannotated.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Causa_9</a:t>
            </a:r>
            <a:endParaRPr/>
          </a:p>
        </p:txBody>
      </p:sp>
      <p:graphicFrame>
        <p:nvGraphicFramePr>
          <p:cNvPr id="276" name="Google Shape;276;p51"/>
          <p:cNvGraphicFramePr/>
          <p:nvPr/>
        </p:nvGraphicFramePr>
        <p:xfrm>
          <a:off x="2936700" y="4140150"/>
          <a:ext cx="5943600" cy="517525"/>
        </p:xfrm>
        <a:graphic>
          <a:graphicData uri="http://schemas.openxmlformats.org/drawingml/2006/table">
            <a:tbl>
              <a:tblPr>
                <a:noFill/>
                <a:tableStyleId>{3C0A0301-2ED3-4F20-BBFC-280630635A42}</a:tableStyleId>
              </a:tblPr>
              <a:tblGrid>
                <a:gridCol w="5465075">
                  <a:extLst>
                    <a:ext uri="{9D8B030D-6E8A-4147-A177-3AD203B41FA5}">
                      <a16:colId xmlns:a16="http://schemas.microsoft.com/office/drawing/2014/main" val="20000"/>
                    </a:ext>
                  </a:extLst>
                </a:gridCol>
                <a:gridCol w="478525">
                  <a:extLst>
                    <a:ext uri="{9D8B030D-6E8A-4147-A177-3AD203B41FA5}">
                      <a16:colId xmlns:a16="http://schemas.microsoft.com/office/drawing/2014/main" val="20001"/>
                    </a:ext>
                  </a:extLst>
                </a:gridCol>
              </a:tblGrid>
              <a:tr h="517525">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Putative uncharacterized protein TB39.8; FhaA, KINASE SUBSTRATE, PROTEIN BINDING; NMR {Mycobacterium tuberculosis}</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81.28</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77" name="Google Shape;277;p51"/>
          <p:cNvSpPr txBox="1"/>
          <p:nvPr/>
        </p:nvSpPr>
        <p:spPr>
          <a:xfrm>
            <a:off x="263700" y="1454750"/>
            <a:ext cx="86166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Call and Functional Annotation Checklist and Notes – MW</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assignment- Causa_9</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Original Glimmer call at base pair 5324</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Call Annotation -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Coding Potential: All coding potential is covered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 codon: GTG</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No blast data is found on DNA Master, Phagesdb suggests an e value of e=2e-24</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Gap/Overlap: 4 base pair overlap</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RBS: no other start is supported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Starterator: These results are good and suggest this is the right start site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Is this a gene: Yes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Suggested start site (first base coordinate):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Functional Annotation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No evidence for a function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HHpred:</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Synteny: Nothing to suggest a function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TMD: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Predicted gene function: NKF </a:t>
            </a:r>
            <a:endParaRPr sz="1000">
              <a:latin typeface="Times New Roman"/>
              <a:ea typeface="Times New Roman"/>
              <a:cs typeface="Times New Roman"/>
              <a:sym typeface="Times New Roman"/>
            </a:endParaRP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Shape 2383"/>
        <p:cNvGrpSpPr/>
        <p:nvPr/>
      </p:nvGrpSpPr>
      <p:grpSpPr>
        <a:xfrm>
          <a:off x="0" y="0"/>
          <a:ext cx="0" cy="0"/>
          <a:chOff x="0" y="0"/>
          <a:chExt cx="0" cy="0"/>
        </a:xfrm>
      </p:grpSpPr>
      <p:sp>
        <p:nvSpPr>
          <p:cNvPr id="2384" name="Google Shape;2384;p4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Causa_86</a:t>
            </a:r>
            <a:endParaRPr/>
          </a:p>
        </p:txBody>
      </p:sp>
      <p:sp>
        <p:nvSpPr>
          <p:cNvPr id="2385" name="Google Shape;2385;p4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Gene Call and Functional Annotation Checklist and Notes – TN</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Gene assignment: Causa_86 (62780-62487) Glimmer and </a:t>
            </a:r>
            <a:r>
              <a:rPr lang="en" sz="1200" dirty="0" err="1">
                <a:solidFill>
                  <a:schemeClr val="dk1"/>
                </a:solidFill>
                <a:latin typeface="Times New Roman"/>
                <a:ea typeface="Times New Roman"/>
                <a:cs typeface="Times New Roman"/>
                <a:sym typeface="Times New Roman"/>
              </a:rPr>
              <a:t>genemark</a:t>
            </a:r>
            <a:r>
              <a:rPr lang="en" sz="1200" dirty="0">
                <a:solidFill>
                  <a:schemeClr val="dk1"/>
                </a:solidFill>
                <a:latin typeface="Times New Roman"/>
                <a:ea typeface="Times New Roman"/>
                <a:cs typeface="Times New Roman"/>
                <a:sym typeface="Times New Roman"/>
              </a:rPr>
              <a:t> called same start site</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Gene Call Annotation -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Coding Potential: Coding potential is left off</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Start codon: GTG</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err="1">
                <a:solidFill>
                  <a:schemeClr val="dk1"/>
                </a:solidFill>
                <a:latin typeface="Times New Roman"/>
                <a:ea typeface="Times New Roman"/>
                <a:cs typeface="Times New Roman"/>
                <a:sym typeface="Times New Roman"/>
              </a:rPr>
              <a:t>BLASTp</a:t>
            </a:r>
            <a:r>
              <a:rPr lang="en" sz="1200" dirty="0">
                <a:solidFill>
                  <a:schemeClr val="dk1"/>
                </a:solidFill>
                <a:latin typeface="Times New Roman"/>
                <a:ea typeface="Times New Roman"/>
                <a:cs typeface="Times New Roman"/>
                <a:sym typeface="Times New Roman"/>
              </a:rPr>
              <a:t>: Only 1 hit with low alignment and high e-value</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Gap/Overlap: 4bp overlap</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RBS: Valid RBS score for original start site</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err="1">
                <a:solidFill>
                  <a:schemeClr val="dk1"/>
                </a:solidFill>
                <a:latin typeface="Times New Roman"/>
                <a:ea typeface="Times New Roman"/>
                <a:cs typeface="Times New Roman"/>
                <a:sym typeface="Times New Roman"/>
              </a:rPr>
              <a:t>Starterator</a:t>
            </a:r>
            <a:r>
              <a:rPr lang="en" sz="1200" dirty="0">
                <a:solidFill>
                  <a:schemeClr val="dk1"/>
                </a:solidFill>
                <a:latin typeface="Times New Roman"/>
                <a:ea typeface="Times New Roman"/>
                <a:cs typeface="Times New Roman"/>
                <a:sym typeface="Times New Roman"/>
              </a:rPr>
              <a:t>: Not helpful</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Is this a gene: YES</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Suggested start site (first base coordinate): 62807  (TYPO – should be 62780)</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Functional Annotation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err="1">
                <a:solidFill>
                  <a:schemeClr val="dk1"/>
                </a:solidFill>
                <a:latin typeface="Times New Roman"/>
                <a:ea typeface="Times New Roman"/>
                <a:cs typeface="Times New Roman"/>
                <a:sym typeface="Times New Roman"/>
              </a:rPr>
              <a:t>BLASTp</a:t>
            </a:r>
            <a:r>
              <a:rPr lang="en" sz="1200" dirty="0">
                <a:solidFill>
                  <a:schemeClr val="dk1"/>
                </a:solidFill>
                <a:latin typeface="Times New Roman"/>
                <a:ea typeface="Times New Roman"/>
                <a:cs typeface="Times New Roman"/>
                <a:sym typeface="Times New Roman"/>
              </a:rPr>
              <a:t>: no hits detected</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err="1">
                <a:solidFill>
                  <a:schemeClr val="dk1"/>
                </a:solidFill>
                <a:latin typeface="Times New Roman"/>
                <a:ea typeface="Times New Roman"/>
                <a:cs typeface="Times New Roman"/>
                <a:sym typeface="Times New Roman"/>
              </a:rPr>
              <a:t>HHpred</a:t>
            </a:r>
            <a:r>
              <a:rPr lang="en" sz="1200" dirty="0">
                <a:solidFill>
                  <a:schemeClr val="dk1"/>
                </a:solidFill>
                <a:latin typeface="Times New Roman"/>
                <a:ea typeface="Times New Roman"/>
                <a:cs typeface="Times New Roman"/>
                <a:sym typeface="Times New Roman"/>
              </a:rPr>
              <a:t>: no high probability hits</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Synteny: Similar gene in St Augustine has NKF</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TMD: No TMD</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Predicted gene function: NKF</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Notes:</a:t>
            </a:r>
            <a:endParaRPr sz="1200"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dirty="0"/>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Shape 2395"/>
        <p:cNvGrpSpPr/>
        <p:nvPr/>
      </p:nvGrpSpPr>
      <p:grpSpPr>
        <a:xfrm>
          <a:off x="0" y="0"/>
          <a:ext cx="0" cy="0"/>
          <a:chOff x="0" y="0"/>
          <a:chExt cx="0" cy="0"/>
        </a:xfrm>
      </p:grpSpPr>
      <p:sp>
        <p:nvSpPr>
          <p:cNvPr id="2396" name="Google Shape;2396;p41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Causa_87</a:t>
            </a:r>
            <a:endParaRP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Shape 2400"/>
        <p:cNvGrpSpPr/>
        <p:nvPr/>
      </p:nvGrpSpPr>
      <p:grpSpPr>
        <a:xfrm>
          <a:off x="0" y="0"/>
          <a:ext cx="0" cy="0"/>
          <a:chOff x="0" y="0"/>
          <a:chExt cx="0" cy="0"/>
        </a:xfrm>
      </p:grpSpPr>
      <p:sp>
        <p:nvSpPr>
          <p:cNvPr id="2401" name="Google Shape;2401;p4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Causa_87</a:t>
            </a:r>
            <a:endParaRPr/>
          </a:p>
        </p:txBody>
      </p:sp>
      <p:sp>
        <p:nvSpPr>
          <p:cNvPr id="2402" name="Google Shape;2402;p4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Gene Call and Functional Annotation Checklist and Notes – MK</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 </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Gene assignment:</a:t>
            </a:r>
            <a:r>
              <a:rPr lang="en" sz="1030" b="1">
                <a:solidFill>
                  <a:schemeClr val="dk1"/>
                </a:solidFill>
                <a:latin typeface="Times New Roman"/>
                <a:ea typeface="Times New Roman"/>
                <a:cs typeface="Times New Roman"/>
                <a:sym typeface="Times New Roman"/>
              </a:rPr>
              <a:t>Causa_87 (62777-62986) Glimmer and GeneMark called similar starts- Glimmer at 62986</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Gene Call Annotation -</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Coding Potential:</a:t>
            </a:r>
            <a:r>
              <a:rPr lang="en" sz="1030" b="1">
                <a:solidFill>
                  <a:schemeClr val="dk1"/>
                </a:solidFill>
                <a:latin typeface="Times New Roman"/>
                <a:ea typeface="Times New Roman"/>
                <a:cs typeface="Times New Roman"/>
                <a:sym typeface="Times New Roman"/>
              </a:rPr>
              <a:t> ok so i do not see any strong coding potential for this gene. Like I see some coding potential but it's not the strong kind that is on the bottom it's the line. </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Start codon: </a:t>
            </a:r>
            <a:r>
              <a:rPr lang="en" sz="1030" b="1">
                <a:solidFill>
                  <a:schemeClr val="dk1"/>
                </a:solidFill>
                <a:latin typeface="Times New Roman"/>
                <a:ea typeface="Times New Roman"/>
                <a:cs typeface="Times New Roman"/>
                <a:sym typeface="Times New Roman"/>
              </a:rPr>
              <a:t>ATG</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BLASTp:</a:t>
            </a:r>
            <a:r>
              <a:rPr lang="en" sz="1030" b="1">
                <a:solidFill>
                  <a:schemeClr val="dk1"/>
                </a:solidFill>
                <a:latin typeface="Times New Roman"/>
                <a:ea typeface="Times New Roman"/>
                <a:cs typeface="Times New Roman"/>
                <a:sym typeface="Times New Roman"/>
              </a:rPr>
              <a:t> no BLASTp for this gene</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Gap/Overlap:</a:t>
            </a:r>
            <a:r>
              <a:rPr lang="en" sz="1030" b="1">
                <a:solidFill>
                  <a:schemeClr val="dk1"/>
                </a:solidFill>
                <a:latin typeface="Times New Roman"/>
                <a:ea typeface="Times New Roman"/>
                <a:cs typeface="Times New Roman"/>
                <a:sym typeface="Times New Roman"/>
              </a:rPr>
              <a:t> contains a 4 base/pair overlap between genes 86 and 87. Contains a 187 length gao between genes 87 and 88 (contains a gap)</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b="1">
                <a:solidFill>
                  <a:schemeClr val="dk1"/>
                </a:solidFill>
                <a:latin typeface="Times New Roman"/>
                <a:ea typeface="Times New Roman"/>
                <a:cs typeface="Times New Roman"/>
                <a:sym typeface="Times New Roman"/>
              </a:rPr>
              <a:t>RBS: RBS score supports the auto annotation site. Z value: 3.004: Final score: -2.479 (best score out of all of the starting sites)</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Starterator:</a:t>
            </a:r>
            <a:r>
              <a:rPr lang="en" sz="1030" b="1">
                <a:solidFill>
                  <a:schemeClr val="dk1"/>
                </a:solidFill>
                <a:latin typeface="Times New Roman"/>
                <a:ea typeface="Times New Roman"/>
                <a:cs typeface="Times New Roman"/>
                <a:sym typeface="Times New Roman"/>
              </a:rPr>
              <a:t>contains only one track with Causa and St.Augustine</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Is this a gene: </a:t>
            </a:r>
            <a:r>
              <a:rPr lang="en" sz="1030" b="1">
                <a:solidFill>
                  <a:schemeClr val="dk1"/>
                </a:solidFill>
                <a:latin typeface="Times New Roman"/>
                <a:ea typeface="Times New Roman"/>
                <a:cs typeface="Times New Roman"/>
                <a:sym typeface="Times New Roman"/>
              </a:rPr>
              <a:t>yes</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Suggested start site (first base coordinate):  no change (</a:t>
            </a:r>
            <a:r>
              <a:rPr lang="en" sz="1030" b="1">
                <a:solidFill>
                  <a:schemeClr val="dk1"/>
                </a:solidFill>
                <a:latin typeface="Times New Roman"/>
                <a:ea typeface="Times New Roman"/>
                <a:cs typeface="Times New Roman"/>
                <a:sym typeface="Times New Roman"/>
              </a:rPr>
              <a:t>62986)</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Functional Annotation –</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BLASTp:  </a:t>
            </a:r>
            <a:r>
              <a:rPr lang="en" sz="1030" b="1">
                <a:solidFill>
                  <a:schemeClr val="dk1"/>
                </a:solidFill>
                <a:latin typeface="Times New Roman"/>
                <a:ea typeface="Times New Roman"/>
                <a:cs typeface="Times New Roman"/>
                <a:sym typeface="Times New Roman"/>
              </a:rPr>
              <a:t>no hits on BLASTp</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HHpred:</a:t>
            </a:r>
            <a:r>
              <a:rPr lang="en" sz="836" b="1">
                <a:solidFill>
                  <a:srgbClr val="212529"/>
                </a:solidFill>
                <a:latin typeface="Verdana"/>
                <a:ea typeface="Verdana"/>
                <a:cs typeface="Verdana"/>
                <a:sym typeface="Verdana"/>
              </a:rPr>
              <a:t>Mitochondrial ribosomal protein L17; MITOCHONDRIAL RIBOSOME, LARGE RIBOSOMAL SUBUNIT, RIBOSOMAL RNA, RIBOSOME; 12.1A {Bo (probability-54.43) </a:t>
            </a:r>
            <a:r>
              <a:rPr lang="en" sz="836"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Synteny:  </a:t>
            </a:r>
            <a:r>
              <a:rPr lang="en" sz="1030" b="1">
                <a:solidFill>
                  <a:schemeClr val="dk1"/>
                </a:solidFill>
                <a:latin typeface="Times New Roman"/>
                <a:ea typeface="Times New Roman"/>
                <a:cs typeface="Times New Roman"/>
                <a:sym typeface="Times New Roman"/>
              </a:rPr>
              <a:t>not adjacent to any known function genes in St. Augustine</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TMD: </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Predicted gene function: </a:t>
            </a:r>
            <a:r>
              <a:rPr lang="en" sz="1030" b="1">
                <a:solidFill>
                  <a:schemeClr val="dk1"/>
                </a:solidFill>
                <a:latin typeface="Times New Roman"/>
                <a:ea typeface="Times New Roman"/>
                <a:cs typeface="Times New Roman"/>
                <a:sym typeface="Times New Roman"/>
              </a:rPr>
              <a:t>NKF</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highlight>
                  <a:srgbClr val="FF9900"/>
                </a:highlight>
                <a:latin typeface="Times New Roman"/>
                <a:ea typeface="Times New Roman"/>
                <a:cs typeface="Times New Roman"/>
                <a:sym typeface="Times New Roman"/>
              </a:rPr>
              <a:t> </a:t>
            </a:r>
            <a:endParaRPr sz="1030">
              <a:solidFill>
                <a:schemeClr val="dk1"/>
              </a:solidFill>
              <a:highlight>
                <a:srgbClr val="FF9900"/>
              </a:highlight>
              <a:latin typeface="Times New Roman"/>
              <a:ea typeface="Times New Roman"/>
              <a:cs typeface="Times New Roman"/>
              <a:sym typeface="Times New Roman"/>
            </a:endParaRPr>
          </a:p>
          <a:p>
            <a:pPr marL="0" lvl="0" indent="0" algn="l" rtl="0">
              <a:lnSpc>
                <a:spcPct val="95000"/>
              </a:lnSpc>
              <a:spcBef>
                <a:spcPts val="0"/>
              </a:spcBef>
              <a:spcAft>
                <a:spcPts val="0"/>
              </a:spcAft>
              <a:buSzPts val="852"/>
              <a:buNone/>
            </a:pPr>
            <a:r>
              <a:rPr lang="en" sz="1030">
                <a:solidFill>
                  <a:schemeClr val="dk1"/>
                </a:solidFill>
                <a:latin typeface="Times New Roman"/>
                <a:ea typeface="Times New Roman"/>
                <a:cs typeface="Times New Roman"/>
                <a:sym typeface="Times New Roman"/>
              </a:rPr>
              <a:t>Notes: </a:t>
            </a:r>
            <a:endParaRPr sz="1495"/>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Shape 2406"/>
        <p:cNvGrpSpPr/>
        <p:nvPr/>
      </p:nvGrpSpPr>
      <p:grpSpPr>
        <a:xfrm>
          <a:off x="0" y="0"/>
          <a:ext cx="0" cy="0"/>
          <a:chOff x="0" y="0"/>
          <a:chExt cx="0" cy="0"/>
        </a:xfrm>
      </p:grpSpPr>
      <p:sp>
        <p:nvSpPr>
          <p:cNvPr id="2407" name="Google Shape;2407;p4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Causa_87</a:t>
            </a:r>
            <a:endParaRPr/>
          </a:p>
        </p:txBody>
      </p:sp>
      <p:sp>
        <p:nvSpPr>
          <p:cNvPr id="2408" name="Google Shape;2408;p4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Causa_87 (62986, 62777)</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62986 has strength 4.31</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Alternative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ATG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1:1 alignment with 2 hits having low e value and th rest having high e values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large gap with gene 88 over around 190 bp</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Strong RBS score supporting start codon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inconclusive because theres only one track</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no change (62986)</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St Augustine supports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No hits with Blastp or DNA Master</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EFEFE"/>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2FTC_J</a:t>
            </a:r>
            <a:r>
              <a:rPr lang="en" sz="1200" b="1">
                <a:solidFill>
                  <a:schemeClr val="dk1"/>
                </a:solidFill>
                <a:highlight>
                  <a:srgbClr val="FEFEFE"/>
                </a:highlight>
                <a:latin typeface="Times New Roman"/>
                <a:ea typeface="Times New Roman"/>
                <a:cs typeface="Times New Roman"/>
                <a:sym typeface="Times New Roman"/>
              </a:rPr>
              <a:t> Mitochondrial ribosomal protein L17; MITOCHONDRIAL RIBOSOME, LARGE RIBOSOMAL SUBUNIT, RIBOSOMAL RNA, RIBOSOME; 12.1A {Bos taurus} probability of 54%</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Supports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No TMD hits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a:t>
            </a:r>
            <a:r>
              <a:rPr lang="en" sz="1200" b="1">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Shape 2418"/>
        <p:cNvGrpSpPr/>
        <p:nvPr/>
      </p:nvGrpSpPr>
      <p:grpSpPr>
        <a:xfrm>
          <a:off x="0" y="0"/>
          <a:ext cx="0" cy="0"/>
          <a:chOff x="0" y="0"/>
          <a:chExt cx="0" cy="0"/>
        </a:xfrm>
      </p:grpSpPr>
      <p:sp>
        <p:nvSpPr>
          <p:cNvPr id="2419" name="Google Shape;2419;p42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Causa_87.5 (gap)</a:t>
            </a:r>
            <a:endParaRP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Shape 2423"/>
        <p:cNvGrpSpPr/>
        <p:nvPr/>
      </p:nvGrpSpPr>
      <p:grpSpPr>
        <a:xfrm>
          <a:off x="0" y="0"/>
          <a:ext cx="0" cy="0"/>
          <a:chOff x="0" y="0"/>
          <a:chExt cx="0" cy="0"/>
        </a:xfrm>
      </p:grpSpPr>
      <p:sp>
        <p:nvSpPr>
          <p:cNvPr id="2424" name="Google Shape;2424;p4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Causa_87.5 (gap)</a:t>
            </a:r>
            <a:endParaRPr/>
          </a:p>
        </p:txBody>
      </p:sp>
      <p:sp>
        <p:nvSpPr>
          <p:cNvPr id="2425" name="Google Shape;2425;p4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   Causa_Gap_87.5 (62986-63172)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 no significant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Shape 2429"/>
        <p:cNvGrpSpPr/>
        <p:nvPr/>
      </p:nvGrpSpPr>
      <p:grpSpPr>
        <a:xfrm>
          <a:off x="0" y="0"/>
          <a:ext cx="0" cy="0"/>
          <a:chOff x="0" y="0"/>
          <a:chExt cx="0" cy="0"/>
        </a:xfrm>
      </p:grpSpPr>
      <p:sp>
        <p:nvSpPr>
          <p:cNvPr id="2430" name="Google Shape;2430;p4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Causa_87.5 (gap)</a:t>
            </a:r>
            <a:endParaRPr/>
          </a:p>
        </p:txBody>
      </p:sp>
      <p:sp>
        <p:nvSpPr>
          <p:cNvPr id="2431" name="Google Shape;2431;p4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and Functional Annotation Checklist and Notes – MKay</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assignment:  Causa_gap87.5 (62986-63172)</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Annotation -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Coding Potential: very little to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 codon: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Gap/Overlap: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RBS: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Starterator:</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b="1">
                <a:solidFill>
                  <a:schemeClr val="dk1"/>
                </a:solidFill>
                <a:latin typeface="Comfortaa"/>
                <a:ea typeface="Comfortaa"/>
                <a:cs typeface="Comfortaa"/>
                <a:sym typeface="Comfortaa"/>
              </a:rPr>
              <a:t>Is this a gene:</a:t>
            </a:r>
            <a:r>
              <a:rPr lang="en" sz="1300" b="1">
                <a:solidFill>
                  <a:srgbClr val="0000FF"/>
                </a:solidFill>
                <a:latin typeface="Comfortaa"/>
                <a:ea typeface="Comfortaa"/>
                <a:cs typeface="Comfortaa"/>
                <a:sym typeface="Comfortaa"/>
              </a:rPr>
              <a:t> </a:t>
            </a:r>
            <a:r>
              <a:rPr lang="en" sz="1300" b="1">
                <a:solidFill>
                  <a:srgbClr val="0B5394"/>
                </a:solidFill>
                <a:latin typeface="Comfortaa"/>
                <a:ea typeface="Comfortaa"/>
                <a:cs typeface="Comfortaa"/>
                <a:sym typeface="Comfortaa"/>
              </a:rPr>
              <a:t>no</a:t>
            </a:r>
            <a:endParaRPr sz="1300" b="1">
              <a:solidFill>
                <a:srgbClr val="0B5394"/>
              </a:solidFill>
              <a:latin typeface="Comfortaa"/>
              <a:ea typeface="Comfortaa"/>
              <a:cs typeface="Comfortaa"/>
              <a:sym typeface="Comfortaa"/>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Suggested start site (first base coordinate):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Functional Annotation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HHpred: Prob: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Synteny: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Phagesdb: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TMD: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Predicted gene function</a:t>
            </a:r>
            <a:endParaRP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Shape 2441"/>
        <p:cNvGrpSpPr/>
        <p:nvPr/>
      </p:nvGrpSpPr>
      <p:grpSpPr>
        <a:xfrm>
          <a:off x="0" y="0"/>
          <a:ext cx="0" cy="0"/>
          <a:chOff x="0" y="0"/>
          <a:chExt cx="0" cy="0"/>
        </a:xfrm>
      </p:grpSpPr>
      <p:sp>
        <p:nvSpPr>
          <p:cNvPr id="2442" name="Google Shape;2442;p42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Causa_88</a:t>
            </a:r>
            <a:endParaRP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Shape 2446"/>
        <p:cNvGrpSpPr/>
        <p:nvPr/>
      </p:nvGrpSpPr>
      <p:grpSpPr>
        <a:xfrm>
          <a:off x="0" y="0"/>
          <a:ext cx="0" cy="0"/>
          <a:chOff x="0" y="0"/>
          <a:chExt cx="0" cy="0"/>
        </a:xfrm>
      </p:grpSpPr>
      <p:sp>
        <p:nvSpPr>
          <p:cNvPr id="2447" name="Google Shape;2447;p4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Causa_88</a:t>
            </a:r>
            <a:endParaRPr/>
          </a:p>
        </p:txBody>
      </p:sp>
      <p:sp>
        <p:nvSpPr>
          <p:cNvPr id="2448" name="Google Shape;2448;p4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Causa_88 (63172-64971) Glimmer and genemark made the same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fully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ATG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Top hits are pretty close like 3:9 or 3:10 and a significant E value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4-bp overlap with gene 89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Best z-value and final score (only possible starting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 </a:t>
            </a:r>
            <a:r>
              <a:rPr lang="en" sz="1200">
                <a:solidFill>
                  <a:schemeClr val="dk1"/>
                </a:solidFill>
                <a:latin typeface="Times New Roman"/>
                <a:ea typeface="Times New Roman"/>
                <a:cs typeface="Times New Roman"/>
                <a:sym typeface="Times New Roman"/>
              </a:rPr>
              <a:t>There are a lot of phages on the Starterator. Nearby tracks made the same call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Times New Roman"/>
                <a:ea typeface="Times New Roman"/>
                <a:cs typeface="Times New Roman"/>
                <a:sym typeface="Times New Roman"/>
              </a:rPr>
              <a:t>64971	(no change)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Functional Annotation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DNA polymerase I</a:t>
            </a:r>
            <a:r>
              <a:rPr lang="en" sz="1200" b="1">
                <a:solidFill>
                  <a:schemeClr val="dk1"/>
                </a:solidFill>
                <a:latin typeface="Times New Roman"/>
                <a:ea typeface="Times New Roman"/>
                <a:cs typeface="Times New Roman"/>
                <a:sym typeface="Times New Roman"/>
              </a:rPr>
              <a:t> [Mycobacterium phage Adawi]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 </a:t>
            </a:r>
            <a:r>
              <a:rPr lang="en" sz="1200">
                <a:solidFill>
                  <a:schemeClr val="dk1"/>
                </a:solidFill>
                <a:latin typeface="Times New Roman"/>
                <a:ea typeface="Times New Roman"/>
                <a:cs typeface="Times New Roman"/>
                <a:sym typeface="Times New Roman"/>
              </a:rPr>
              <a:t>Apicoplast DNA polymerase; DNA polymerase, exonulease, apicoplast, Plasmodium falciparum, REPLICATION, TRANSFERASE; HET: 100%, </a:t>
            </a: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7SXQ_B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r>
              <a:rPr lang="en" sz="1200">
                <a:solidFill>
                  <a:schemeClr val="dk1"/>
                </a:solidFill>
                <a:latin typeface="Times New Roman"/>
                <a:ea typeface="Times New Roman"/>
                <a:cs typeface="Times New Roman"/>
                <a:sym typeface="Times New Roman"/>
              </a:rPr>
              <a:t>No other function called nearby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r>
              <a:rPr lang="en" sz="1200">
                <a:solidFill>
                  <a:schemeClr val="dk1"/>
                </a:solidFill>
                <a:latin typeface="Times New Roman"/>
                <a:ea typeface="Times New Roman"/>
                <a:cs typeface="Times New Roman"/>
                <a:sym typeface="Times New Roman"/>
              </a:rPr>
              <a:t>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 </a:t>
            </a:r>
            <a:r>
              <a:rPr lang="en" sz="1200">
                <a:solidFill>
                  <a:schemeClr val="dk1"/>
                </a:solidFill>
                <a:latin typeface="Times New Roman"/>
                <a:ea typeface="Times New Roman"/>
                <a:cs typeface="Times New Roman"/>
                <a:sym typeface="Times New Roman"/>
              </a:rPr>
              <a:t>DNA polymerase I</a:t>
            </a:r>
            <a:r>
              <a:rPr lang="en" sz="1200" b="1">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Shape 2458"/>
        <p:cNvGrpSpPr/>
        <p:nvPr/>
      </p:nvGrpSpPr>
      <p:grpSpPr>
        <a:xfrm>
          <a:off x="0" y="0"/>
          <a:ext cx="0" cy="0"/>
          <a:chOff x="0" y="0"/>
          <a:chExt cx="0" cy="0"/>
        </a:xfrm>
      </p:grpSpPr>
      <p:sp>
        <p:nvSpPr>
          <p:cNvPr id="2459" name="Google Shape;2459;p4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Causa_88</a:t>
            </a:r>
            <a:endParaRPr/>
          </a:p>
        </p:txBody>
      </p:sp>
      <p:sp>
        <p:nvSpPr>
          <p:cNvPr id="2460" name="Google Shape;2460;p4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Causa_88 (</a:t>
            </a:r>
            <a:r>
              <a:rPr lang="en" sz="1200">
                <a:solidFill>
                  <a:schemeClr val="dk1"/>
                </a:solidFill>
              </a:rPr>
              <a:t>63172</a:t>
            </a:r>
            <a:r>
              <a:rPr lang="en" sz="1200">
                <a:solidFill>
                  <a:schemeClr val="dk1"/>
                </a:solidFill>
                <a:latin typeface="Times New Roman"/>
                <a:ea typeface="Times New Roman"/>
                <a:cs typeface="Times New Roman"/>
                <a:sym typeface="Times New Roman"/>
              </a:rPr>
              <a:t>-</a:t>
            </a:r>
            <a:r>
              <a:rPr lang="en" sz="1200">
                <a:solidFill>
                  <a:schemeClr val="dk1"/>
                </a:solidFill>
              </a:rPr>
              <a:t>64971</a:t>
            </a:r>
            <a:r>
              <a:rPr lang="en" sz="1200">
                <a:solidFill>
                  <a:schemeClr val="dk1"/>
                </a:solidFill>
                <a:latin typeface="Times New Roman"/>
                <a:ea typeface="Times New Roman"/>
                <a:cs typeface="Times New Roman"/>
                <a:sym typeface="Times New Roman"/>
              </a:rPr>
              <a:t>) (reverse)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Potential:All coding potential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BLASTp:Top hits have a score of 1600’s E-value of zero over 95 percent aligned similarity of 70 percent average and 55 percent identity.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No, (3’ </a:t>
            </a:r>
            <a:r>
              <a:rPr lang="en" sz="1200">
                <a:solidFill>
                  <a:schemeClr val="dk1"/>
                </a:solidFill>
              </a:rPr>
              <a:t>64971</a:t>
            </a:r>
            <a:r>
              <a:rPr lang="en" sz="1200">
                <a:solidFill>
                  <a:schemeClr val="dk1"/>
                </a:solidFill>
                <a:latin typeface="Times New Roman"/>
                <a:ea typeface="Times New Roman"/>
                <a:cs typeface="Times New Roman"/>
                <a:sym typeface="Times New Roman"/>
              </a:rPr>
              <a:t> for gene 88 and gene 89 end 5’64968 </a:t>
            </a:r>
            <a:endParaRPr sz="11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Yes supports (mostly) , High  Z-Value with a low final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Only 5 percent of phages have this same start but yes supports the start.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evidence says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a:solidFill>
                  <a:schemeClr val="dk1"/>
                </a:solidFill>
              </a:rPr>
              <a:t>64971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DNA polymerase I [Mycobacterium phage Adawi], DNA polymerase I [Mycobacterium phage JAMaL], DNA polymerase I [Mycobacterium phage Zemanar] (69 percent positives)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Synteny:does not line up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TMD:Zero found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HHpred:[7SXQ_A]Apicoplast DNA polymerase; DNA polymerase, exonulease, apicoplast, Plasmodium falciparum, REPLICATION, TRANSFERASE; HET:	(100% brababiliy)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DNA polymerase I</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Potential start sites: (suggested)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Causa_10</a:t>
            </a:r>
            <a:endParaRP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Shape 2458">
          <a:extLst>
            <a:ext uri="{FF2B5EF4-FFF2-40B4-BE49-F238E27FC236}">
              <a16:creationId xmlns:a16="http://schemas.microsoft.com/office/drawing/2014/main" id="{6152CA0E-1133-7178-BE49-FBFD976AB986}"/>
            </a:ext>
          </a:extLst>
        </p:cNvPr>
        <p:cNvGrpSpPr/>
        <p:nvPr/>
      </p:nvGrpSpPr>
      <p:grpSpPr>
        <a:xfrm>
          <a:off x="0" y="0"/>
          <a:ext cx="0" cy="0"/>
          <a:chOff x="0" y="0"/>
          <a:chExt cx="0" cy="0"/>
        </a:xfrm>
      </p:grpSpPr>
      <p:sp>
        <p:nvSpPr>
          <p:cNvPr id="2459" name="Google Shape;2459;p427">
            <a:extLst>
              <a:ext uri="{FF2B5EF4-FFF2-40B4-BE49-F238E27FC236}">
                <a16:creationId xmlns:a16="http://schemas.microsoft.com/office/drawing/2014/main" id="{187D0822-6842-2FAD-37D9-D2685CA837D8}"/>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Causa_88</a:t>
            </a:r>
            <a:endParaRPr/>
          </a:p>
        </p:txBody>
      </p:sp>
      <p:sp>
        <p:nvSpPr>
          <p:cNvPr id="3" name="Text Placeholder 2">
            <a:extLst>
              <a:ext uri="{FF2B5EF4-FFF2-40B4-BE49-F238E27FC236}">
                <a16:creationId xmlns:a16="http://schemas.microsoft.com/office/drawing/2014/main" id="{F8E73326-448D-0B28-225A-177BB872333B}"/>
              </a:ext>
            </a:extLst>
          </p:cNvPr>
          <p:cNvSpPr>
            <a:spLocks noGrp="1"/>
          </p:cNvSpPr>
          <p:nvPr>
            <p:ph type="body" idx="1"/>
          </p:nvPr>
        </p:nvSpPr>
        <p:spPr/>
        <p:txBody>
          <a:bodyPr/>
          <a:lstStyle/>
          <a:p>
            <a:pPr marL="114300" indent="0">
              <a:buNone/>
            </a:pPr>
            <a:r>
              <a:rPr lang="en-US" dirty="0"/>
              <a:t>Note added by JS - </a:t>
            </a:r>
          </a:p>
          <a:p>
            <a:pPr marL="114300" indent="0">
              <a:buNone/>
            </a:pPr>
            <a:endParaRPr lang="en-US" dirty="0"/>
          </a:p>
          <a:p>
            <a:pPr marL="114300" indent="0">
              <a:buNone/>
            </a:pPr>
            <a:r>
              <a:rPr lang="en-US" dirty="0"/>
              <a:t>original gene 88 - DNA pol I, </a:t>
            </a:r>
            <a:r>
              <a:rPr lang="en-US" dirty="0" err="1"/>
              <a:t>BlastP</a:t>
            </a:r>
            <a:r>
              <a:rPr lang="en-US" dirty="0"/>
              <a:t> alignments not 1:1 but longest possible ORF</a:t>
            </a:r>
          </a:p>
          <a:p>
            <a:pPr marL="114300" indent="0">
              <a:buNone/>
            </a:pPr>
            <a:endParaRPr lang="en-US" dirty="0"/>
          </a:p>
        </p:txBody>
      </p:sp>
    </p:spTree>
    <p:extLst>
      <p:ext uri="{BB962C8B-B14F-4D97-AF65-F5344CB8AC3E}">
        <p14:creationId xmlns:p14="http://schemas.microsoft.com/office/powerpoint/2010/main" val="936497645"/>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Shape 2464"/>
        <p:cNvGrpSpPr/>
        <p:nvPr/>
      </p:nvGrpSpPr>
      <p:grpSpPr>
        <a:xfrm>
          <a:off x="0" y="0"/>
          <a:ext cx="0" cy="0"/>
          <a:chOff x="0" y="0"/>
          <a:chExt cx="0" cy="0"/>
        </a:xfrm>
      </p:grpSpPr>
      <p:sp>
        <p:nvSpPr>
          <p:cNvPr id="2465" name="Google Shape;2465;p42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Causa_89</a:t>
            </a:r>
            <a:endParaRP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Shape 2469"/>
        <p:cNvGrpSpPr/>
        <p:nvPr/>
      </p:nvGrpSpPr>
      <p:grpSpPr>
        <a:xfrm>
          <a:off x="0" y="0"/>
          <a:ext cx="0" cy="0"/>
          <a:chOff x="0" y="0"/>
          <a:chExt cx="0" cy="0"/>
        </a:xfrm>
      </p:grpSpPr>
      <p:sp>
        <p:nvSpPr>
          <p:cNvPr id="2470" name="Google Shape;2470;p4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Causa_89</a:t>
            </a:r>
            <a:endParaRPr/>
          </a:p>
        </p:txBody>
      </p:sp>
      <p:sp>
        <p:nvSpPr>
          <p:cNvPr id="2471" name="Google Shape;2471;p4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Causa_89 (64968-65111) Glimmer and GeneMark called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coding potential is covered at the 65111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There are no BLAST results for this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Contains a 7-bp overlap, but there are no other start sites nearby that would decrease this overlap, so the current start site is recommended.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Has a high Z score and a low final score, indicating the current start site is favored.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65111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Few hits came up from blastp and phagesdb, but they suggest an unknown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All top hits contain low probabilities, indicating there is not a function for this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Cannot identify a function. </a:t>
            </a:r>
            <a:endParaRPr sz="13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 (No 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a:t>
            </a:r>
            <a:endParaRP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4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Causa_89</a:t>
            </a:r>
            <a:endParaRPr/>
          </a:p>
        </p:txBody>
      </p:sp>
      <p:sp>
        <p:nvSpPr>
          <p:cNvPr id="2477" name="Google Shape;2477;p4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Causa89(64968-65111) DNA Master -DH</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a:t>
            </a:r>
            <a:endParaRPr sz="1200">
              <a:solidFill>
                <a:schemeClr val="dk1"/>
              </a:solidFill>
              <a:latin typeface="Times New Roman"/>
              <a:ea typeface="Times New Roman"/>
              <a:cs typeface="Times New Roman"/>
              <a:sym typeface="Times New Roman"/>
            </a:endParaRPr>
          </a:p>
          <a:p>
            <a:pPr marL="457200" lvl="0" indent="-299085" algn="l" rtl="0">
              <a:spcBef>
                <a:spcPts val="120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Coding Potential: All coding potential is covered in partially 2 sections.</a:t>
            </a:r>
            <a:endParaRPr sz="1200">
              <a:solidFill>
                <a:schemeClr val="dk1"/>
              </a:solidFill>
              <a:latin typeface="Times New Roman"/>
              <a:ea typeface="Times New Roman"/>
              <a:cs typeface="Times New Roman"/>
              <a:sym typeface="Times New Roman"/>
            </a:endParaRPr>
          </a:p>
          <a:p>
            <a:pPr marL="457200" lvl="0" indent="-29908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 codon:ATG</a:t>
            </a:r>
            <a:endParaRPr sz="1200">
              <a:solidFill>
                <a:schemeClr val="dk1"/>
              </a:solidFill>
              <a:latin typeface="Times New Roman"/>
              <a:ea typeface="Times New Roman"/>
              <a:cs typeface="Times New Roman"/>
              <a:sym typeface="Times New Roman"/>
            </a:endParaRPr>
          </a:p>
          <a:p>
            <a:pPr marL="457200" lvl="0" indent="-29908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BLASTp: Completely 1:1 alignment</a:t>
            </a:r>
            <a:endParaRPr sz="1200">
              <a:solidFill>
                <a:schemeClr val="dk1"/>
              </a:solidFill>
              <a:latin typeface="Times New Roman"/>
              <a:ea typeface="Times New Roman"/>
              <a:cs typeface="Times New Roman"/>
              <a:sym typeface="Times New Roman"/>
            </a:endParaRPr>
          </a:p>
          <a:p>
            <a:pPr marL="457200" lvl="0" indent="-29908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Gap/Overlap: 4bp gap, no overlap</a:t>
            </a:r>
            <a:endParaRPr sz="1200">
              <a:solidFill>
                <a:schemeClr val="dk1"/>
              </a:solidFill>
              <a:latin typeface="Times New Roman"/>
              <a:ea typeface="Times New Roman"/>
              <a:cs typeface="Times New Roman"/>
              <a:sym typeface="Times New Roman"/>
            </a:endParaRPr>
          </a:p>
          <a:p>
            <a:pPr marL="457200" lvl="0" indent="-29908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RBS:  The start site does have the greatest Z-score and has the closest final score to zero   </a:t>
            </a:r>
            <a:endParaRPr sz="1200">
              <a:solidFill>
                <a:schemeClr val="dk1"/>
              </a:solidFill>
              <a:latin typeface="Times New Roman"/>
              <a:ea typeface="Times New Roman"/>
              <a:cs typeface="Times New Roman"/>
              <a:sym typeface="Times New Roman"/>
            </a:endParaRPr>
          </a:p>
          <a:p>
            <a:pPr marL="457200" lvl="0" indent="-29908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Starterator: Support auto annotation</a:t>
            </a:r>
            <a:endParaRPr sz="1200">
              <a:solidFill>
                <a:schemeClr val="dk1"/>
              </a:solidFill>
              <a:latin typeface="Times New Roman"/>
              <a:ea typeface="Times New Roman"/>
              <a:cs typeface="Times New Roman"/>
              <a:sym typeface="Times New Roman"/>
            </a:endParaRPr>
          </a:p>
          <a:p>
            <a:pPr marL="457200" lvl="0" indent="-29908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457200" lvl="0" indent="-29908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Suggested start site (first base coordinate):  65111</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blast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[PF12691.12] ; Minor_capsid_3 ; Bacteriophage minor capsid protein (48.93%, no significant)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synteny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Shape 2487"/>
        <p:cNvGrpSpPr/>
        <p:nvPr/>
      </p:nvGrpSpPr>
      <p:grpSpPr>
        <a:xfrm>
          <a:off x="0" y="0"/>
          <a:ext cx="0" cy="0"/>
          <a:chOff x="0" y="0"/>
          <a:chExt cx="0" cy="0"/>
        </a:xfrm>
      </p:grpSpPr>
      <p:sp>
        <p:nvSpPr>
          <p:cNvPr id="2488" name="Google Shape;2488;p43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Causa_90</a:t>
            </a:r>
            <a:endParaRP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Shape 2492"/>
        <p:cNvGrpSpPr/>
        <p:nvPr/>
      </p:nvGrpSpPr>
      <p:grpSpPr>
        <a:xfrm>
          <a:off x="0" y="0"/>
          <a:ext cx="0" cy="0"/>
          <a:chOff x="0" y="0"/>
          <a:chExt cx="0" cy="0"/>
        </a:xfrm>
      </p:grpSpPr>
      <p:sp>
        <p:nvSpPr>
          <p:cNvPr id="2493" name="Google Shape;2493;p4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Causa_90</a:t>
            </a:r>
            <a:endParaRPr/>
          </a:p>
        </p:txBody>
      </p:sp>
      <p:sp>
        <p:nvSpPr>
          <p:cNvPr id="2494" name="Google Shape;2494;p4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Cuasa_ 90 (65104 - 65373) Glimmer and GeneMark called start site 65373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Doesn’t cover all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one hit that's far from 1:1 with a query of 1 - 36 and Target 305 - 344, with an E-value of 1.36.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RBS:Acceptable for what it is considering these gene cannot be extended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suggested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65104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one hit function unknown [StAugustine_89]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Probability 43.41%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SCOP_d2oqma1</a:t>
            </a:r>
            <a:r>
              <a:rPr lang="en" sz="1200">
                <a:solidFill>
                  <a:schemeClr val="dk1"/>
                </a:solidFill>
                <a:latin typeface="Times New Roman"/>
                <a:ea typeface="Times New Roman"/>
                <a:cs typeface="Times New Roman"/>
                <a:sym typeface="Times New Roman"/>
              </a:rPr>
              <a:t> a.213.1.3 (A:1-171) Hypothetical protein Sden0562 {Shewanella denitrificans [TaxId: 192073]} | CLASS: All alpha proteins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Since this is a reverse gene it wouldn’t be possible to extend the gene and reducing it would do nothing so it should be kept the same.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Even though the probability is very low there is no other data that supports this gene being anything other than an unknown function.</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Shape 2498"/>
        <p:cNvGrpSpPr/>
        <p:nvPr/>
      </p:nvGrpSpPr>
      <p:grpSpPr>
        <a:xfrm>
          <a:off x="0" y="0"/>
          <a:ext cx="0" cy="0"/>
          <a:chOff x="0" y="0"/>
          <a:chExt cx="0" cy="0"/>
        </a:xfrm>
      </p:grpSpPr>
      <p:sp>
        <p:nvSpPr>
          <p:cNvPr id="2499" name="Google Shape;2499;p4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Causa_90</a:t>
            </a:r>
            <a:endParaRPr/>
          </a:p>
        </p:txBody>
      </p:sp>
      <p:graphicFrame>
        <p:nvGraphicFramePr>
          <p:cNvPr id="2500" name="Google Shape;2500;p434"/>
          <p:cNvGraphicFramePr/>
          <p:nvPr/>
        </p:nvGraphicFramePr>
        <p:xfrm>
          <a:off x="2888700" y="4084500"/>
          <a:ext cx="3000000" cy="3000000"/>
        </p:xfrm>
        <a:graphic>
          <a:graphicData uri="http://schemas.openxmlformats.org/drawingml/2006/table">
            <a:tbl>
              <a:tblPr>
                <a:noFill/>
                <a:tableStyleId>{3C0A0301-2ED3-4F20-BBFC-280630635A42}</a:tableStyleId>
              </a:tblPr>
              <a:tblGrid>
                <a:gridCol w="5464550">
                  <a:extLst>
                    <a:ext uri="{9D8B030D-6E8A-4147-A177-3AD203B41FA5}">
                      <a16:colId xmlns:a16="http://schemas.microsoft.com/office/drawing/2014/main" val="20000"/>
                    </a:ext>
                  </a:extLst>
                </a:gridCol>
                <a:gridCol w="479050">
                  <a:extLst>
                    <a:ext uri="{9D8B030D-6E8A-4147-A177-3AD203B41FA5}">
                      <a16:colId xmlns:a16="http://schemas.microsoft.com/office/drawing/2014/main" val="20001"/>
                    </a:ext>
                  </a:extLst>
                </a:gridCol>
              </a:tblGrid>
              <a:tr h="517525">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a.213.1.3 (A:1-171) Hypothetical protein Sden0562 {Shewanella denitrificans [TaxId: 192073]} | CLASS: All alpha proteins</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43.31</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501" name="Google Shape;2501;p434"/>
          <p:cNvSpPr txBox="1"/>
          <p:nvPr/>
        </p:nvSpPr>
        <p:spPr>
          <a:xfrm>
            <a:off x="152400" y="1213625"/>
            <a:ext cx="89133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000">
                <a:latin typeface="Times New Roman"/>
                <a:ea typeface="Times New Roman"/>
                <a:cs typeface="Times New Roman"/>
                <a:sym typeface="Times New Roman"/>
              </a:rPr>
              <a:t>Gene Call and Functional Annotation Checklist and Notes – MW</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assignment- Causa_90</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Glimmer calls at base pair 65373 GeneMark calls at base pair 65334</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Call Annotation -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Coding Potential: all coding potential is covered</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 codon: ATG</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The DNA Master data showed a alignment of 1:1:305 Phagesdb showed a e value of 2e-43</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Gap/Overlap: Small amount of overlap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RBS: RBS values follow a pretty consistent trend through the final score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Starterator: Report is good and shows glimmer start site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Is this a gene: Yes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Suggested start site (first base coordinate): 65373</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Functional Annotation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Data does not suggest a function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HHpred: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Synteny: Does not depict a function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TMD: Straight line </a:t>
            </a:r>
            <a:endParaRPr sz="1000">
              <a:latin typeface="Times New Roman"/>
              <a:ea typeface="Times New Roman"/>
              <a:cs typeface="Times New Roman"/>
              <a:sym typeface="Times New Roman"/>
            </a:endParaRPr>
          </a:p>
          <a:p>
            <a:pPr marL="0" lvl="0" indent="0" algn="l" rtl="0">
              <a:spcBef>
                <a:spcPts val="0"/>
              </a:spcBef>
              <a:spcAft>
                <a:spcPts val="0"/>
              </a:spcAft>
              <a:buNone/>
            </a:pPr>
            <a:r>
              <a:rPr lang="en" sz="1000">
                <a:latin typeface="Times New Roman"/>
                <a:ea typeface="Times New Roman"/>
                <a:cs typeface="Times New Roman"/>
                <a:sym typeface="Times New Roman"/>
              </a:rPr>
              <a:t>Predicted gene function: NKF </a:t>
            </a:r>
            <a:endParaRPr sz="1200"/>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Shape 2511"/>
        <p:cNvGrpSpPr/>
        <p:nvPr/>
      </p:nvGrpSpPr>
      <p:grpSpPr>
        <a:xfrm>
          <a:off x="0" y="0"/>
          <a:ext cx="0" cy="0"/>
          <a:chOff x="0" y="0"/>
          <a:chExt cx="0" cy="0"/>
        </a:xfrm>
      </p:grpSpPr>
      <p:sp>
        <p:nvSpPr>
          <p:cNvPr id="2512" name="Google Shape;2512;p43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Causa_91</a:t>
            </a:r>
            <a:endParaRP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Shape 2516"/>
        <p:cNvGrpSpPr/>
        <p:nvPr/>
      </p:nvGrpSpPr>
      <p:grpSpPr>
        <a:xfrm>
          <a:off x="0" y="0"/>
          <a:ext cx="0" cy="0"/>
          <a:chOff x="0" y="0"/>
          <a:chExt cx="0" cy="0"/>
        </a:xfrm>
      </p:grpSpPr>
      <p:sp>
        <p:nvSpPr>
          <p:cNvPr id="2517" name="Google Shape;2517;p4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Causa_91</a:t>
            </a:r>
            <a:endParaRPr/>
          </a:p>
        </p:txBody>
      </p:sp>
      <p:sp>
        <p:nvSpPr>
          <p:cNvPr id="2518" name="Google Shape;2518;p4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Gene Call and Functional Annotation Checklist and Notes – MK</a:t>
            </a:r>
            <a:endParaRPr sz="939">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 </a:t>
            </a:r>
            <a:endParaRPr sz="939">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Gene assignment:</a:t>
            </a:r>
            <a:r>
              <a:rPr lang="en" sz="939" b="1">
                <a:solidFill>
                  <a:schemeClr val="dk1"/>
                </a:solidFill>
                <a:latin typeface="Times New Roman"/>
                <a:ea typeface="Times New Roman"/>
                <a:cs typeface="Times New Roman"/>
                <a:sym typeface="Times New Roman"/>
              </a:rPr>
              <a:t>Causa_91 (65373-65681) Glimmer and GeneMark called similar starts- Glimmer at 65681</a:t>
            </a:r>
            <a:endParaRPr sz="939" b="1">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770"/>
              <a:buFont typeface="Arial"/>
              <a:buNone/>
            </a:pPr>
            <a:endParaRPr sz="939">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Gene Call Annotation -</a:t>
            </a:r>
            <a:endParaRPr sz="939">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Coding Potential:</a:t>
            </a:r>
            <a:r>
              <a:rPr lang="en" sz="939" b="1">
                <a:solidFill>
                  <a:schemeClr val="dk1"/>
                </a:solidFill>
                <a:latin typeface="Times New Roman"/>
                <a:ea typeface="Times New Roman"/>
                <a:cs typeface="Times New Roman"/>
                <a:sym typeface="Times New Roman"/>
              </a:rPr>
              <a:t> covers all of strong coding potential</a:t>
            </a:r>
            <a:endParaRPr sz="939" b="1">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Start codon: </a:t>
            </a:r>
            <a:r>
              <a:rPr lang="en" sz="939" b="1">
                <a:solidFill>
                  <a:schemeClr val="dk1"/>
                </a:solidFill>
                <a:latin typeface="Times New Roman"/>
                <a:ea typeface="Times New Roman"/>
                <a:cs typeface="Times New Roman"/>
                <a:sym typeface="Times New Roman"/>
              </a:rPr>
              <a:t>ATG</a:t>
            </a:r>
            <a:endParaRPr sz="939" b="1">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BLASTp:</a:t>
            </a:r>
            <a:r>
              <a:rPr lang="en" sz="939" b="1">
                <a:solidFill>
                  <a:schemeClr val="dk1"/>
                </a:solidFill>
                <a:latin typeface="Times New Roman"/>
                <a:ea typeface="Times New Roman"/>
                <a:cs typeface="Times New Roman"/>
                <a:sym typeface="Times New Roman"/>
              </a:rPr>
              <a:t> contains only one hit with a 25:255 alignment; E value of 6.62 When blasing it with PhagesDb, it does come up with more hits however the E values are large ranging from (1.1-9.1)</a:t>
            </a:r>
            <a:endParaRPr sz="939" b="1">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Gap/Overlap: </a:t>
            </a:r>
            <a:r>
              <a:rPr lang="en" sz="939" b="1">
                <a:solidFill>
                  <a:schemeClr val="dk1"/>
                </a:solidFill>
                <a:latin typeface="Times New Roman"/>
                <a:ea typeface="Times New Roman"/>
                <a:cs typeface="Times New Roman"/>
                <a:sym typeface="Times New Roman"/>
              </a:rPr>
              <a:t>contains a 1 base/pair overlap between genes 90 and 91. Also contains a 597 length gap between genes 91 and 92. We could potentially extend the gene however, its RBS score would not be the best. </a:t>
            </a:r>
            <a:endParaRPr sz="939" b="1">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RBS: </a:t>
            </a:r>
            <a:r>
              <a:rPr lang="en" sz="939" b="1">
                <a:solidFill>
                  <a:schemeClr val="dk1"/>
                </a:solidFill>
                <a:latin typeface="Times New Roman"/>
                <a:ea typeface="Times New Roman"/>
                <a:cs typeface="Times New Roman"/>
                <a:sym typeface="Times New Roman"/>
              </a:rPr>
              <a:t>RBS score strongly supports the auto annotation site. Z value: 2.575; Final score: -3.735 (second best score out of all other start sites)</a:t>
            </a:r>
            <a:endParaRPr sz="939" b="1">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Starterator:</a:t>
            </a:r>
            <a:r>
              <a:rPr lang="en" sz="939" b="1">
                <a:solidFill>
                  <a:schemeClr val="dk1"/>
                </a:solidFill>
                <a:latin typeface="Times New Roman"/>
                <a:ea typeface="Times New Roman"/>
                <a:cs typeface="Times New Roman"/>
                <a:sym typeface="Times New Roman"/>
              </a:rPr>
              <a:t>contains only one track with Causa and St.Augustine</a:t>
            </a:r>
            <a:endParaRPr sz="939">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Is this a gene: </a:t>
            </a:r>
            <a:r>
              <a:rPr lang="en" sz="939" b="1">
                <a:solidFill>
                  <a:schemeClr val="dk1"/>
                </a:solidFill>
                <a:latin typeface="Times New Roman"/>
                <a:ea typeface="Times New Roman"/>
                <a:cs typeface="Times New Roman"/>
                <a:sym typeface="Times New Roman"/>
              </a:rPr>
              <a:t>yes</a:t>
            </a:r>
            <a:endParaRPr sz="939" b="1">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Suggested start site (first base coordinate):  </a:t>
            </a:r>
            <a:r>
              <a:rPr lang="en" sz="939" b="1">
                <a:solidFill>
                  <a:schemeClr val="dk1"/>
                </a:solidFill>
                <a:latin typeface="Times New Roman"/>
                <a:ea typeface="Times New Roman"/>
                <a:cs typeface="Times New Roman"/>
                <a:sym typeface="Times New Roman"/>
              </a:rPr>
              <a:t>no change (65681)</a:t>
            </a:r>
            <a:endParaRPr sz="939" b="1">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770"/>
              <a:buFont typeface="Arial"/>
              <a:buNone/>
            </a:pPr>
            <a:endParaRPr sz="939">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770"/>
              <a:buFont typeface="Arial"/>
              <a:buNone/>
            </a:pPr>
            <a:r>
              <a:rPr lang="en" sz="939" b="1">
                <a:solidFill>
                  <a:schemeClr val="dk1"/>
                </a:solidFill>
                <a:latin typeface="Times New Roman"/>
                <a:ea typeface="Times New Roman"/>
                <a:cs typeface="Times New Roman"/>
                <a:sym typeface="Times New Roman"/>
              </a:rPr>
              <a:t>Functional Annotation –</a:t>
            </a:r>
            <a:endParaRPr sz="939" b="1">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770"/>
              <a:buFont typeface="Arial"/>
              <a:buNone/>
            </a:pPr>
            <a:r>
              <a:rPr lang="en" sz="939" b="1">
                <a:solidFill>
                  <a:schemeClr val="dk1"/>
                </a:solidFill>
                <a:latin typeface="Times New Roman"/>
                <a:ea typeface="Times New Roman"/>
                <a:cs typeface="Times New Roman"/>
                <a:sym typeface="Times New Roman"/>
              </a:rPr>
              <a:t>BLASTp:  </a:t>
            </a:r>
            <a:r>
              <a:rPr lang="en" sz="939">
                <a:solidFill>
                  <a:schemeClr val="dk1"/>
                </a:solidFill>
                <a:latin typeface="Times New Roman"/>
                <a:ea typeface="Times New Roman"/>
                <a:cs typeface="Times New Roman"/>
                <a:sym typeface="Times New Roman"/>
              </a:rPr>
              <a:t> </a:t>
            </a:r>
            <a:r>
              <a:rPr lang="en" sz="939" b="1">
                <a:solidFill>
                  <a:schemeClr val="dk1"/>
                </a:solidFill>
                <a:latin typeface="Times New Roman"/>
                <a:ea typeface="Times New Roman"/>
                <a:cs typeface="Times New Roman"/>
                <a:sym typeface="Times New Roman"/>
              </a:rPr>
              <a:t>No hits on BLASTp</a:t>
            </a:r>
            <a:endParaRPr sz="939" b="1">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770"/>
              <a:buFont typeface="Arial"/>
              <a:buNone/>
            </a:pPr>
            <a:r>
              <a:rPr lang="en" sz="939" b="1">
                <a:solidFill>
                  <a:schemeClr val="dk1"/>
                </a:solidFill>
                <a:latin typeface="Times New Roman"/>
                <a:ea typeface="Times New Roman"/>
                <a:cs typeface="Times New Roman"/>
                <a:sym typeface="Times New Roman"/>
              </a:rPr>
              <a:t>HHpred:</a:t>
            </a:r>
            <a:r>
              <a:rPr lang="en" sz="765" b="1">
                <a:solidFill>
                  <a:srgbClr val="212529"/>
                </a:solidFill>
                <a:latin typeface="Verdana"/>
                <a:ea typeface="Verdana"/>
                <a:cs typeface="Verdana"/>
                <a:sym typeface="Verdana"/>
              </a:rPr>
              <a:t>Nicotinamide-nucleotide adenylyltransferase; inhibitor, TRANSFERASE; HET: NAP; 1.9A {Methanothermobacter thermautotrophi (probability-48.66) </a:t>
            </a:r>
            <a:r>
              <a:rPr lang="en" sz="765"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939" b="1">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770"/>
              <a:buFont typeface="Arial"/>
              <a:buNone/>
            </a:pPr>
            <a:r>
              <a:rPr lang="en" sz="939" b="1">
                <a:solidFill>
                  <a:schemeClr val="dk1"/>
                </a:solidFill>
                <a:latin typeface="Times New Roman"/>
                <a:ea typeface="Times New Roman"/>
                <a:cs typeface="Times New Roman"/>
                <a:sym typeface="Times New Roman"/>
              </a:rPr>
              <a:t>Synteny:  not adjacent to any known function genes in St. Augustine</a:t>
            </a:r>
            <a:endParaRPr sz="939" b="1">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770"/>
              <a:buFont typeface="Arial"/>
              <a:buNone/>
            </a:pPr>
            <a:r>
              <a:rPr lang="en" sz="939" b="1">
                <a:solidFill>
                  <a:schemeClr val="dk1"/>
                </a:solidFill>
                <a:latin typeface="Times New Roman"/>
                <a:ea typeface="Times New Roman"/>
                <a:cs typeface="Times New Roman"/>
                <a:sym typeface="Times New Roman"/>
              </a:rPr>
              <a:t>TMD: no transmembrane domains</a:t>
            </a:r>
            <a:endParaRPr sz="939" b="1">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770"/>
              <a:buFont typeface="Arial"/>
              <a:buNone/>
            </a:pPr>
            <a:r>
              <a:rPr lang="en" sz="939" b="1">
                <a:solidFill>
                  <a:schemeClr val="dk1"/>
                </a:solidFill>
                <a:latin typeface="Times New Roman"/>
                <a:ea typeface="Times New Roman"/>
                <a:cs typeface="Times New Roman"/>
                <a:sym typeface="Times New Roman"/>
              </a:rPr>
              <a:t>Predicted gene function: NKF</a:t>
            </a:r>
            <a:endParaRPr sz="939" b="1">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770"/>
              <a:buFont typeface="Arial"/>
              <a:buNone/>
            </a:pPr>
            <a:r>
              <a:rPr lang="en" sz="939">
                <a:solidFill>
                  <a:schemeClr val="dk1"/>
                </a:solidFill>
                <a:highlight>
                  <a:srgbClr val="FF9900"/>
                </a:highlight>
                <a:latin typeface="Times New Roman"/>
                <a:ea typeface="Times New Roman"/>
                <a:cs typeface="Times New Roman"/>
                <a:sym typeface="Times New Roman"/>
              </a:rPr>
              <a:t> </a:t>
            </a:r>
            <a:endParaRPr sz="939">
              <a:solidFill>
                <a:schemeClr val="dk1"/>
              </a:solidFill>
              <a:highlight>
                <a:srgbClr val="FF9900"/>
              </a:highlight>
              <a:latin typeface="Times New Roman"/>
              <a:ea typeface="Times New Roman"/>
              <a:cs typeface="Times New Roman"/>
              <a:sym typeface="Times New Roman"/>
            </a:endParaRPr>
          </a:p>
          <a:p>
            <a:pPr marL="0" lvl="0" indent="0" algn="l" rtl="0">
              <a:lnSpc>
                <a:spcPct val="105000"/>
              </a:lnSpc>
              <a:spcBef>
                <a:spcPts val="0"/>
              </a:spcBef>
              <a:spcAft>
                <a:spcPts val="0"/>
              </a:spcAft>
              <a:buSzPts val="770"/>
              <a:buNone/>
            </a:pPr>
            <a:r>
              <a:rPr lang="en" sz="939">
                <a:solidFill>
                  <a:schemeClr val="dk1"/>
                </a:solidFill>
                <a:latin typeface="Times New Roman"/>
                <a:ea typeface="Times New Roman"/>
                <a:cs typeface="Times New Roman"/>
                <a:sym typeface="Times New Roman"/>
              </a:rPr>
              <a:t>Notes: </a:t>
            </a:r>
            <a:endParaRPr sz="1360"/>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Shape 2522"/>
        <p:cNvGrpSpPr/>
        <p:nvPr/>
      </p:nvGrpSpPr>
      <p:grpSpPr>
        <a:xfrm>
          <a:off x="0" y="0"/>
          <a:ext cx="0" cy="0"/>
          <a:chOff x="0" y="0"/>
          <a:chExt cx="0" cy="0"/>
        </a:xfrm>
      </p:grpSpPr>
      <p:sp>
        <p:nvSpPr>
          <p:cNvPr id="2523" name="Google Shape;2523;p4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Causa_91</a:t>
            </a:r>
            <a:endParaRPr/>
          </a:p>
        </p:txBody>
      </p:sp>
      <p:sp>
        <p:nvSpPr>
          <p:cNvPr id="2524" name="Google Shape;2524;p4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Causa_91 (65681-65373) Glimmer and GeneMark called same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seems to cover all strong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1 hit, 25:255, e-value 6.62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about 600 bp gap between gene 92, investigate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supports auto-annotated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StAugustine called similar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65681 (no change)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results available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is Nicotinamide-nucleotide adenylyltransferase; inhibitor (48.66%)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gene 88 on StAugustine, which doesn’t have a function listed. No similar genes on phagesdb.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Causa_10</a:t>
            </a:r>
            <a:endParaRPr/>
          </a:p>
        </p:txBody>
      </p:sp>
      <p:sp>
        <p:nvSpPr>
          <p:cNvPr id="300" name="Google Shape;300;p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Causa10(5482-6126) DNA Master -DH</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a:t>
            </a:r>
            <a:endParaRPr sz="1200">
              <a:solidFill>
                <a:schemeClr val="dk1"/>
              </a:solidFill>
              <a:latin typeface="Times New Roman"/>
              <a:ea typeface="Times New Roman"/>
              <a:cs typeface="Times New Roman"/>
              <a:sym typeface="Times New Roman"/>
            </a:endParaRPr>
          </a:p>
          <a:p>
            <a:pPr marL="457200" lvl="0" indent="-287655" algn="l" rtl="0">
              <a:spcBef>
                <a:spcPts val="120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Coding Potential: All coding potential cover</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 codon:ATG</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BLASTp: First 2 top hits shown to be 1;1 alignment with really low e values</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Gap/Overlap: Overlap of 25bp</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RBS:  The start site does have the second greatest Z-score and has the closest final score to zero </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Starterator: Supports auto annotation</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Suggested start site (first base coordinate):  5482</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GTP cyclohydrolase [Mycobacterium phage Saguaro],GTP cyclohydrolase I [Mycobacterium phage Tres], GTP cyclohydrolase [Mycobacterium phage Rosebush]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[1A8R_A]	GTP CYCLOHYDROLASE I; HYDROLASE, GTP, PURINE HYDROLYSIS, PTERINE SYNTHESIS; HET: GTP; 2.1A {Escherichia coli} SCOP: d.96 (100%, significant)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synteny but for st augustine (terminase)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GTP cyclohydrolase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Shape 2534"/>
        <p:cNvGrpSpPr/>
        <p:nvPr/>
      </p:nvGrpSpPr>
      <p:grpSpPr>
        <a:xfrm>
          <a:off x="0" y="0"/>
          <a:ext cx="0" cy="0"/>
          <a:chOff x="0" y="0"/>
          <a:chExt cx="0" cy="0"/>
        </a:xfrm>
      </p:grpSpPr>
      <p:sp>
        <p:nvSpPr>
          <p:cNvPr id="2535" name="Google Shape;2535;p44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Causa_91.5 (gap)</a:t>
            </a:r>
            <a:endParaRP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Shape 2539"/>
        <p:cNvGrpSpPr/>
        <p:nvPr/>
      </p:nvGrpSpPr>
      <p:grpSpPr>
        <a:xfrm>
          <a:off x="0" y="0"/>
          <a:ext cx="0" cy="0"/>
          <a:chOff x="0" y="0"/>
          <a:chExt cx="0" cy="0"/>
        </a:xfrm>
      </p:grpSpPr>
      <p:sp>
        <p:nvSpPr>
          <p:cNvPr id="2540" name="Google Shape;2540;p4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Causa_91.5 (gap)</a:t>
            </a:r>
            <a:endParaRPr/>
          </a:p>
        </p:txBody>
      </p:sp>
      <p:sp>
        <p:nvSpPr>
          <p:cNvPr id="2541" name="Google Shape;2541;p4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DH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 Gap Causa_91.5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 No cp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 Not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Shape 2545"/>
        <p:cNvGrpSpPr/>
        <p:nvPr/>
      </p:nvGrpSpPr>
      <p:grpSpPr>
        <a:xfrm>
          <a:off x="0" y="0"/>
          <a:ext cx="0" cy="0"/>
          <a:chOff x="0" y="0"/>
          <a:chExt cx="0" cy="0"/>
        </a:xfrm>
      </p:grpSpPr>
      <p:sp>
        <p:nvSpPr>
          <p:cNvPr id="2546" name="Google Shape;2546;p4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Causa_91.5 (gap)</a:t>
            </a:r>
            <a:endParaRPr/>
          </a:p>
        </p:txBody>
      </p:sp>
      <p:sp>
        <p:nvSpPr>
          <p:cNvPr id="2547" name="Google Shape;2547;p4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  Gap between 91 and 92 (multiple gap genes?)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 No strong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Shape 2545">
          <a:extLst>
            <a:ext uri="{FF2B5EF4-FFF2-40B4-BE49-F238E27FC236}">
              <a16:creationId xmlns:a16="http://schemas.microsoft.com/office/drawing/2014/main" id="{AB9724AE-FEF2-E395-27EF-556EE3FE0B78}"/>
            </a:ext>
          </a:extLst>
        </p:cNvPr>
        <p:cNvGrpSpPr/>
        <p:nvPr/>
      </p:nvGrpSpPr>
      <p:grpSpPr>
        <a:xfrm>
          <a:off x="0" y="0"/>
          <a:ext cx="0" cy="0"/>
          <a:chOff x="0" y="0"/>
          <a:chExt cx="0" cy="0"/>
        </a:xfrm>
      </p:grpSpPr>
      <p:sp>
        <p:nvSpPr>
          <p:cNvPr id="2546" name="Google Shape;2546;p442">
            <a:extLst>
              <a:ext uri="{FF2B5EF4-FFF2-40B4-BE49-F238E27FC236}">
                <a16:creationId xmlns:a16="http://schemas.microsoft.com/office/drawing/2014/main" id="{17301653-685F-CAF4-F223-104AA3629827}"/>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Causa_91.5 (gap)</a:t>
            </a:r>
            <a:endParaRPr/>
          </a:p>
        </p:txBody>
      </p:sp>
      <p:sp>
        <p:nvSpPr>
          <p:cNvPr id="3" name="Text Placeholder 2">
            <a:extLst>
              <a:ext uri="{FF2B5EF4-FFF2-40B4-BE49-F238E27FC236}">
                <a16:creationId xmlns:a16="http://schemas.microsoft.com/office/drawing/2014/main" id="{156E95C0-72B9-8FC3-AFD2-60026438086E}"/>
              </a:ext>
            </a:extLst>
          </p:cNvPr>
          <p:cNvSpPr>
            <a:spLocks noGrp="1"/>
          </p:cNvSpPr>
          <p:nvPr>
            <p:ph type="body" idx="1"/>
          </p:nvPr>
        </p:nvSpPr>
        <p:spPr/>
        <p:txBody>
          <a:bodyPr/>
          <a:lstStyle/>
          <a:p>
            <a:pPr marL="114300" indent="0">
              <a:buNone/>
            </a:pPr>
            <a:r>
              <a:rPr lang="en-US" dirty="0"/>
              <a:t>Note added by JS – </a:t>
            </a:r>
          </a:p>
          <a:p>
            <a:pPr marL="114300" indent="0">
              <a:buNone/>
            </a:pPr>
            <a:endParaRPr lang="en-US" dirty="0"/>
          </a:p>
          <a:p>
            <a:pPr marL="114300" indent="0">
              <a:buNone/>
            </a:pPr>
            <a:r>
              <a:rPr lang="en-US" dirty="0"/>
              <a:t>gap after original gene call 91 - </a:t>
            </a:r>
            <a:r>
              <a:rPr lang="en-US" dirty="0" err="1"/>
              <a:t>GeneMark</a:t>
            </a:r>
            <a:r>
              <a:rPr lang="en-US" dirty="0"/>
              <a:t> profile shows some and mostly atypical CP but </a:t>
            </a:r>
            <a:r>
              <a:rPr lang="en-US" dirty="0" err="1"/>
              <a:t>BlastP</a:t>
            </a:r>
            <a:r>
              <a:rPr lang="en-US" dirty="0"/>
              <a:t> analysis of sequence did not return any significant hits.  Left this region as a gap; did not add gene call.</a:t>
            </a:r>
          </a:p>
          <a:p>
            <a:pPr marL="114300" indent="0">
              <a:buNone/>
            </a:pPr>
            <a:endParaRPr lang="en-US" dirty="0"/>
          </a:p>
        </p:txBody>
      </p:sp>
    </p:spTree>
    <p:extLst>
      <p:ext uri="{BB962C8B-B14F-4D97-AF65-F5344CB8AC3E}">
        <p14:creationId xmlns:p14="http://schemas.microsoft.com/office/powerpoint/2010/main" val="1408088809"/>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Shape 2557"/>
        <p:cNvGrpSpPr/>
        <p:nvPr/>
      </p:nvGrpSpPr>
      <p:grpSpPr>
        <a:xfrm>
          <a:off x="0" y="0"/>
          <a:ext cx="0" cy="0"/>
          <a:chOff x="0" y="0"/>
          <a:chExt cx="0" cy="0"/>
        </a:xfrm>
      </p:grpSpPr>
      <p:sp>
        <p:nvSpPr>
          <p:cNvPr id="2558" name="Google Shape;2558;p44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Causa_92</a:t>
            </a:r>
            <a:endParaRP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Shape 2562"/>
        <p:cNvGrpSpPr/>
        <p:nvPr/>
      </p:nvGrpSpPr>
      <p:grpSpPr>
        <a:xfrm>
          <a:off x="0" y="0"/>
          <a:ext cx="0" cy="0"/>
          <a:chOff x="0" y="0"/>
          <a:chExt cx="0" cy="0"/>
        </a:xfrm>
      </p:grpSpPr>
      <p:sp>
        <p:nvSpPr>
          <p:cNvPr id="2563" name="Google Shape;2563;p4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Causa_92</a:t>
            </a:r>
            <a:endParaRPr/>
          </a:p>
        </p:txBody>
      </p:sp>
      <p:sp>
        <p:nvSpPr>
          <p:cNvPr id="2564" name="Google Shape;2564;p4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Causa_92 (66277-67171)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*Glimmer calls 66277, GeneMark calls 66262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strong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1:14 alignment with St. Augustine for glimmer call site, e-value: e</a:t>
            </a:r>
            <a:r>
              <a:rPr lang="en" sz="1200" baseline="30000">
                <a:solidFill>
                  <a:schemeClr val="dk1"/>
                </a:solidFill>
                <a:latin typeface="Times New Roman"/>
                <a:ea typeface="Times New Roman"/>
                <a:cs typeface="Times New Roman"/>
                <a:sym typeface="Times New Roman"/>
              </a:rPr>
              <a:t>-147</a:t>
            </a:r>
            <a:r>
              <a:rPr lang="en" sz="1200">
                <a:solidFill>
                  <a:schemeClr val="dk1"/>
                </a:solidFill>
                <a:latin typeface="Times New Roman"/>
                <a:ea typeface="Times New Roman"/>
                <a:cs typeface="Times New Roman"/>
                <a:sym typeface="Times New Roman"/>
              </a:rPr>
              <a:t>; 1:9 alignment at GeneMark call site, 1:1 alignment with St. Augustine at 66238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almost 600 bp gap, area of diverging transcription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more optimal for glimmer call site, GeneMark call site has much lower RBS scores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only shows St. Augustine called earlier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66277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does not predict gene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The coding potential doesn’t support moving gene to same start site as St. Augustine, but an earlier start site as called by GeneMark appears more optimal.</a:t>
            </a:r>
            <a:endParaRP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Shape 2568"/>
        <p:cNvGrpSpPr/>
        <p:nvPr/>
      </p:nvGrpSpPr>
      <p:grpSpPr>
        <a:xfrm>
          <a:off x="0" y="0"/>
          <a:ext cx="0" cy="0"/>
          <a:chOff x="0" y="0"/>
          <a:chExt cx="0" cy="0"/>
        </a:xfrm>
      </p:grpSpPr>
      <p:sp>
        <p:nvSpPr>
          <p:cNvPr id="2569" name="Google Shape;2569;p4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Causa_92</a:t>
            </a:r>
            <a:endParaRPr/>
          </a:p>
        </p:txBody>
      </p:sp>
      <p:sp>
        <p:nvSpPr>
          <p:cNvPr id="2570" name="Google Shape;2570;p4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Causa_92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glimmer called it at 66277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aside from a short dip at 66350, fully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none in DNA master, BLASTp had </a:t>
            </a:r>
            <a:r>
              <a:rPr lang="en" sz="1200">
                <a:solidFill>
                  <a:schemeClr val="dk1"/>
                </a:solidFill>
                <a:highlight>
                  <a:srgbClr val="FFFFFF"/>
                </a:highlight>
                <a:latin typeface="Times New Roman"/>
                <a:ea typeface="Times New Roman"/>
                <a:cs typeface="Times New Roman"/>
                <a:sym typeface="Times New Roman"/>
              </a:rPr>
              <a:t>98% identity with StAugustine_89 e value e-171 </a:t>
            </a:r>
            <a:r>
              <a:rPr lang="en" sz="1200">
                <a:solidFill>
                  <a:schemeClr val="dk1"/>
                </a:solidFill>
                <a:latin typeface="Times New Roman"/>
                <a:ea typeface="Times New Roman"/>
                <a:cs typeface="Times New Roman"/>
                <a:sym typeface="Times New Roman"/>
              </a:rPr>
              <a:t>Gap/Overlap: 600 bp gap between 91 and 92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current start is most favorable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StAugustine called it a different spot (66238 for Causa, not a favorable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66277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none found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hypothetical proteins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listed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Shape 2580"/>
        <p:cNvGrpSpPr/>
        <p:nvPr/>
      </p:nvGrpSpPr>
      <p:grpSpPr>
        <a:xfrm>
          <a:off x="0" y="0"/>
          <a:ext cx="0" cy="0"/>
          <a:chOff x="0" y="0"/>
          <a:chExt cx="0" cy="0"/>
        </a:xfrm>
      </p:grpSpPr>
      <p:sp>
        <p:nvSpPr>
          <p:cNvPr id="2581" name="Google Shape;2581;p44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Causa_93</a:t>
            </a:r>
            <a:endParaRP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Shape 2585"/>
        <p:cNvGrpSpPr/>
        <p:nvPr/>
      </p:nvGrpSpPr>
      <p:grpSpPr>
        <a:xfrm>
          <a:off x="0" y="0"/>
          <a:ext cx="0" cy="0"/>
          <a:chOff x="0" y="0"/>
          <a:chExt cx="0" cy="0"/>
        </a:xfrm>
      </p:grpSpPr>
      <p:sp>
        <p:nvSpPr>
          <p:cNvPr id="2586" name="Google Shape;2586;p4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Causa_93</a:t>
            </a:r>
            <a:endParaRPr/>
          </a:p>
        </p:txBody>
      </p:sp>
      <p:sp>
        <p:nvSpPr>
          <p:cNvPr id="2587" name="Google Shape;2587;p44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Causa_93 (67139-67327)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YES – but mostly atypical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67139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Shortening gene results in 1:1 alignment with StAugustine_90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original start site had 31 bp overlap, moving up to 67163 reduces that overlap to 8, covers region of low atypical CP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 only small reduction in quality at new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not helpful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67163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significant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evidence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Shape 2603"/>
        <p:cNvGrpSpPr/>
        <p:nvPr/>
      </p:nvGrpSpPr>
      <p:grpSpPr>
        <a:xfrm>
          <a:off x="0" y="0"/>
          <a:ext cx="0" cy="0"/>
          <a:chOff x="0" y="0"/>
          <a:chExt cx="0" cy="0"/>
        </a:xfrm>
      </p:grpSpPr>
      <p:sp>
        <p:nvSpPr>
          <p:cNvPr id="2604" name="Google Shape;2604;p45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Causa_93.5 (gap)</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6"/>
          <p:cNvSpPr txBox="1">
            <a:spLocks noGrp="1"/>
          </p:cNvSpPr>
          <p:nvPr>
            <p:ph type="title"/>
          </p:nvPr>
        </p:nvSpPr>
        <p:spPr>
          <a:xfrm>
            <a:off x="311700" y="64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Causa_10</a:t>
            </a:r>
            <a:endParaRPr/>
          </a:p>
        </p:txBody>
      </p:sp>
      <p:sp>
        <p:nvSpPr>
          <p:cNvPr id="306" name="Google Shape;306;p56"/>
          <p:cNvSpPr txBox="1">
            <a:spLocks noGrp="1"/>
          </p:cNvSpPr>
          <p:nvPr>
            <p:ph type="body" idx="1"/>
          </p:nvPr>
        </p:nvSpPr>
        <p:spPr>
          <a:xfrm>
            <a:off x="311700" y="636725"/>
            <a:ext cx="8520600" cy="4340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Causa_10 (5482-6126) Genemark and glimmer made the same call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fully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AUG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There is a wide range for the top hits. Some are 26:2, 29:6, and the closest one is 15:20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There is a 4-bp overlap with gene 9 and a 25-bp overlap with gene 10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Best z-value and final score (only possible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Starterator: </a:t>
            </a:r>
            <a:r>
              <a:rPr lang="en" sz="1200">
                <a:solidFill>
                  <a:schemeClr val="dk1"/>
                </a:solidFill>
                <a:latin typeface="Times New Roman"/>
                <a:ea typeface="Times New Roman"/>
                <a:cs typeface="Times New Roman"/>
                <a:sym typeface="Times New Roman"/>
              </a:rPr>
              <a:t>other tracks make a later start but causa is in a track with phage St. Augustine and they made the same call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b="1">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Times New Roman"/>
                <a:ea typeface="Times New Roman"/>
                <a:cs typeface="Times New Roman"/>
                <a:sym typeface="Times New Roman"/>
              </a:rPr>
              <a:t>5482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b="1">
                <a:solidFill>
                  <a:schemeClr val="dk1"/>
                </a:solidFill>
                <a:latin typeface="Times New Roman"/>
                <a:ea typeface="Times New Roman"/>
                <a:cs typeface="Times New Roman"/>
                <a:sym typeface="Times New Roman"/>
              </a:rPr>
              <a:t>Functional Annotation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GTP cyclohydrolase [Mycobacterium phage Saguaro]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b="1">
                <a:solidFill>
                  <a:schemeClr val="dk1"/>
                </a:solidFill>
                <a:latin typeface="Times New Roman"/>
                <a:ea typeface="Times New Roman"/>
                <a:cs typeface="Times New Roman"/>
                <a:sym typeface="Times New Roman"/>
              </a:rPr>
              <a:t>HHpred:</a:t>
            </a:r>
            <a:r>
              <a:rPr lang="en" sz="1200">
                <a:solidFill>
                  <a:schemeClr val="dk1"/>
                </a:solidFill>
                <a:latin typeface="Times New Roman"/>
                <a:ea typeface="Times New Roman"/>
                <a:cs typeface="Times New Roman"/>
                <a:sym typeface="Times New Roman"/>
              </a:rPr>
              <a:t> GTP CYCLOHYDROLASE I; HYDROLASE, GTP, PURINE HYDROLYSIS, PTERINE SYNTHESIS; </a:t>
            </a: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1A8R_A</a:t>
            </a:r>
            <a:r>
              <a:rPr lang="en" sz="1200">
                <a:solidFill>
                  <a:schemeClr val="dk1"/>
                </a:solidFill>
                <a:latin typeface="Times New Roman"/>
                <a:ea typeface="Times New Roman"/>
                <a:cs typeface="Times New Roman"/>
                <a:sym typeface="Times New Roman"/>
              </a:rPr>
              <a:t>, 100%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b="1">
                <a:solidFill>
                  <a:schemeClr val="dk1"/>
                </a:solidFill>
                <a:latin typeface="Times New Roman"/>
                <a:ea typeface="Times New Roman"/>
                <a:cs typeface="Times New Roman"/>
                <a:sym typeface="Times New Roman"/>
              </a:rPr>
              <a:t>Synteny: </a:t>
            </a:r>
            <a:r>
              <a:rPr lang="en" sz="1100" b="1">
                <a:solidFill>
                  <a:srgbClr val="555555"/>
                </a:solidFill>
                <a:highlight>
                  <a:srgbClr val="FAFAFA"/>
                </a:highlight>
                <a:latin typeface="Times New Roman"/>
                <a:ea typeface="Times New Roman"/>
                <a:cs typeface="Times New Roman"/>
                <a:sym typeface="Times New Roman"/>
              </a:rPr>
              <a:t>folE-like GTP cyclohydrolase I - StAugustine-9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r>
              <a:rPr lang="en" sz="1200" b="1">
                <a:solidFill>
                  <a:schemeClr val="dk1"/>
                </a:solidFill>
                <a:latin typeface="Times New Roman"/>
                <a:ea typeface="Times New Roman"/>
                <a:cs typeface="Times New Roman"/>
                <a:sym typeface="Times New Roman"/>
              </a:rPr>
              <a:t>TMD:</a:t>
            </a:r>
            <a:r>
              <a:rPr lang="en" sz="1200">
                <a:solidFill>
                  <a:schemeClr val="dk1"/>
                </a:solidFill>
                <a:latin typeface="Times New Roman"/>
                <a:ea typeface="Times New Roman"/>
                <a:cs typeface="Times New Roman"/>
                <a:sym typeface="Times New Roman"/>
              </a:rPr>
              <a:t> None</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Shape 2608"/>
        <p:cNvGrpSpPr/>
        <p:nvPr/>
      </p:nvGrpSpPr>
      <p:grpSpPr>
        <a:xfrm>
          <a:off x="0" y="0"/>
          <a:ext cx="0" cy="0"/>
          <a:chOff x="0" y="0"/>
          <a:chExt cx="0" cy="0"/>
        </a:xfrm>
      </p:grpSpPr>
      <p:sp>
        <p:nvSpPr>
          <p:cNvPr id="2609" name="Google Shape;2609;p4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Causa_93.5 (gap)</a:t>
            </a:r>
            <a:endParaRPr/>
          </a:p>
        </p:txBody>
      </p:sp>
      <p:sp>
        <p:nvSpPr>
          <p:cNvPr id="2610" name="Google Shape;2610;p4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Cuasa_ Gap 93.5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103-bp gap between genes 93 and 94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N/A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This is a unanimous no even if it had coding potential it’s way too short to even be called a gene</a:t>
            </a:r>
            <a:endParaRP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Shape 2614"/>
        <p:cNvGrpSpPr/>
        <p:nvPr/>
      </p:nvGrpSpPr>
      <p:grpSpPr>
        <a:xfrm>
          <a:off x="0" y="0"/>
          <a:ext cx="0" cy="0"/>
          <a:chOff x="0" y="0"/>
          <a:chExt cx="0" cy="0"/>
        </a:xfrm>
      </p:grpSpPr>
      <p:sp>
        <p:nvSpPr>
          <p:cNvPr id="2615" name="Google Shape;2615;p4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Causa_93.5 (gap)</a:t>
            </a:r>
            <a:endParaRPr/>
          </a:p>
        </p:txBody>
      </p:sp>
      <p:sp>
        <p:nvSpPr>
          <p:cNvPr id="2616" name="Google Shape;2616;p45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Causa Gap_93.5</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No strong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no</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Shape 2626"/>
        <p:cNvGrpSpPr/>
        <p:nvPr/>
      </p:nvGrpSpPr>
      <p:grpSpPr>
        <a:xfrm>
          <a:off x="0" y="0"/>
          <a:ext cx="0" cy="0"/>
          <a:chOff x="0" y="0"/>
          <a:chExt cx="0" cy="0"/>
        </a:xfrm>
      </p:grpSpPr>
      <p:sp>
        <p:nvSpPr>
          <p:cNvPr id="2627" name="Google Shape;2627;p45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Causa_94</a:t>
            </a:r>
            <a:endParaRP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Shape 2631"/>
        <p:cNvGrpSpPr/>
        <p:nvPr/>
      </p:nvGrpSpPr>
      <p:grpSpPr>
        <a:xfrm>
          <a:off x="0" y="0"/>
          <a:ext cx="0" cy="0"/>
          <a:chOff x="0" y="0"/>
          <a:chExt cx="0" cy="0"/>
        </a:xfrm>
      </p:grpSpPr>
      <p:sp>
        <p:nvSpPr>
          <p:cNvPr id="2632" name="Google Shape;2632;p4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Causa_94</a:t>
            </a:r>
            <a:endParaRPr/>
          </a:p>
        </p:txBody>
      </p:sp>
      <p:sp>
        <p:nvSpPr>
          <p:cNvPr id="2633" name="Google Shape;2633;p45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 Causa_94 (67430-67633) Glimmer called the 67633 start site, but GeneMark did not call anything.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 Coding potential does not begin until around 67500, but it covers the remainder of the sequence, indicating the gene should be shortened or removed.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 There is one hit, but it contains a high e-value, so this cannot be used for comparison.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 There is about a 200 bp overlap, suggesting that this gene should be shortened or removed and there can be a slightly larger gap between 93 and 95.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 There is a higher Z score and lower final score at the 67474 start site. However, if the start site was moved to this new site, the gene would only be about 40 bps long, and none of the coding potential would be covered, suggesting this is not actually a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 There are not any other phages that contain this gene, indicating this might not be a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Suggested start site (first base coordinate): Not a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a:t>
            </a:r>
            <a:endParaRP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Shape 2637"/>
        <p:cNvGrpSpPr/>
        <p:nvPr/>
      </p:nvGrpSpPr>
      <p:grpSpPr>
        <a:xfrm>
          <a:off x="0" y="0"/>
          <a:ext cx="0" cy="0"/>
          <a:chOff x="0" y="0"/>
          <a:chExt cx="0" cy="0"/>
        </a:xfrm>
      </p:grpSpPr>
      <p:sp>
        <p:nvSpPr>
          <p:cNvPr id="2638" name="Google Shape;2638;p4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Causa_94</a:t>
            </a:r>
            <a:endParaRPr/>
          </a:p>
        </p:txBody>
      </p:sp>
      <p:sp>
        <p:nvSpPr>
          <p:cNvPr id="2639" name="Google Shape;2639;p45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and Functional Annotation Checklist and Notes – MKay</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assignment:  Causa_94 (67430-67633) rev glimmer call: 67633 GeneMark call: not called</a:t>
            </a:r>
            <a:endParaRPr sz="1300">
              <a:solidFill>
                <a:schemeClr val="dk1"/>
              </a:solidFill>
              <a:highlight>
                <a:srgbClr val="00FFFF"/>
              </a:highlight>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Annotation -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Coding Potential: little weak to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 codon: ATG</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just causa (e: 3e-34)</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Gap/Overlap: 13bp gap (w/93)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RBS: best score (z: 2.143; Fin: -4.573)</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Starterator: n/a</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Is this a gene: no??</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Suggested start site (first base coordinate): not a gene?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Functional Annotation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nsh</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HHpred: nsh</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Synteny: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Phagesdb: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TMD: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Predicted gene function: NKF</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Notes: **almost fully overlapped with 95**</a:t>
            </a:r>
            <a:endParaRPr>
              <a:solidFill>
                <a:schemeClr val="dk1"/>
              </a:solidFill>
            </a:endParaRP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Shape 2649"/>
        <p:cNvGrpSpPr/>
        <p:nvPr/>
      </p:nvGrpSpPr>
      <p:grpSpPr>
        <a:xfrm>
          <a:off x="0" y="0"/>
          <a:ext cx="0" cy="0"/>
          <a:chOff x="0" y="0"/>
          <a:chExt cx="0" cy="0"/>
        </a:xfrm>
      </p:grpSpPr>
      <p:sp>
        <p:nvSpPr>
          <p:cNvPr id="2650" name="Google Shape;2650;p46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Causa_95</a:t>
            </a:r>
            <a:endParaRP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Shape 2654"/>
        <p:cNvGrpSpPr/>
        <p:nvPr/>
      </p:nvGrpSpPr>
      <p:grpSpPr>
        <a:xfrm>
          <a:off x="0" y="0"/>
          <a:ext cx="0" cy="0"/>
          <a:chOff x="0" y="0"/>
          <a:chExt cx="0" cy="0"/>
        </a:xfrm>
      </p:grpSpPr>
      <p:sp>
        <p:nvSpPr>
          <p:cNvPr id="2655" name="Google Shape;2655;p4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Causa_95</a:t>
            </a:r>
            <a:endParaRPr/>
          </a:p>
        </p:txBody>
      </p:sp>
      <p:sp>
        <p:nvSpPr>
          <p:cNvPr id="2656" name="Google Shape;2656;p46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Gene Call and Functional Annotation Checklist and Notes – SH</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Gene assignment: Causa_95 (67499-67660)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Gene Call Annotation - </a:t>
            </a:r>
            <a:r>
              <a:rPr lang="en" sz="1200" dirty="0" err="1">
                <a:solidFill>
                  <a:schemeClr val="dk1"/>
                </a:solidFill>
                <a:latin typeface="Times New Roman"/>
                <a:ea typeface="Times New Roman"/>
                <a:cs typeface="Times New Roman"/>
                <a:sym typeface="Times New Roman"/>
              </a:rPr>
              <a:t>GeneMark</a:t>
            </a:r>
            <a:r>
              <a:rPr lang="en" sz="1200" dirty="0">
                <a:solidFill>
                  <a:schemeClr val="dk1"/>
                </a:solidFill>
                <a:latin typeface="Times New Roman"/>
                <a:ea typeface="Times New Roman"/>
                <a:cs typeface="Times New Roman"/>
                <a:sym typeface="Times New Roman"/>
              </a:rPr>
              <a:t> called it at 67499 (glimmer did not call)</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Coding Potential: mostly covered, the middle has strong coding potential but it drops off on both sides</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Start codon: GTG</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err="1">
                <a:solidFill>
                  <a:schemeClr val="dk1"/>
                </a:solidFill>
                <a:latin typeface="Times New Roman"/>
                <a:ea typeface="Times New Roman"/>
                <a:cs typeface="Times New Roman"/>
                <a:sym typeface="Times New Roman"/>
              </a:rPr>
              <a:t>BLASTp</a:t>
            </a:r>
            <a:r>
              <a:rPr lang="en" sz="1200" dirty="0">
                <a:solidFill>
                  <a:schemeClr val="dk1"/>
                </a:solidFill>
                <a:latin typeface="Times New Roman"/>
                <a:ea typeface="Times New Roman"/>
                <a:cs typeface="Times New Roman"/>
                <a:sym typeface="Times New Roman"/>
              </a:rPr>
              <a:t>: 1:52 alignment, E-value 9.44</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Gap/Overlap: huge overlap with 94, 4 bp gap with 96</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RBS: current start does not have the best RBS score</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err="1">
                <a:solidFill>
                  <a:schemeClr val="dk1"/>
                </a:solidFill>
                <a:latin typeface="Times New Roman"/>
                <a:ea typeface="Times New Roman"/>
                <a:cs typeface="Times New Roman"/>
                <a:sym typeface="Times New Roman"/>
              </a:rPr>
              <a:t>Starterator</a:t>
            </a:r>
            <a:r>
              <a:rPr lang="en" sz="1200" dirty="0">
                <a:solidFill>
                  <a:schemeClr val="dk1"/>
                </a:solidFill>
                <a:latin typeface="Times New Roman"/>
                <a:ea typeface="Times New Roman"/>
                <a:cs typeface="Times New Roman"/>
                <a:sym typeface="Times New Roman"/>
              </a:rPr>
              <a:t>: </a:t>
            </a:r>
            <a:r>
              <a:rPr lang="en" sz="1200" dirty="0" err="1">
                <a:solidFill>
                  <a:schemeClr val="dk1"/>
                </a:solidFill>
                <a:latin typeface="Times New Roman"/>
                <a:ea typeface="Times New Roman"/>
                <a:cs typeface="Times New Roman"/>
                <a:sym typeface="Times New Roman"/>
              </a:rPr>
              <a:t>StAugustine</a:t>
            </a:r>
            <a:r>
              <a:rPr lang="en" sz="1200" dirty="0">
                <a:solidFill>
                  <a:schemeClr val="dk1"/>
                </a:solidFill>
                <a:latin typeface="Times New Roman"/>
                <a:ea typeface="Times New Roman"/>
                <a:cs typeface="Times New Roman"/>
                <a:sym typeface="Times New Roman"/>
              </a:rPr>
              <a:t> (only other track) called it at a different start (it would be 67457 for Causa, which has a much better RBS score)</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Is this a gene: Yes</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Suggested start site (first base coordinate): 67499 (no change)</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Functional Annotation – NKF</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err="1">
                <a:solidFill>
                  <a:schemeClr val="dk1"/>
                </a:solidFill>
                <a:latin typeface="Times New Roman"/>
                <a:ea typeface="Times New Roman"/>
                <a:cs typeface="Times New Roman"/>
                <a:sym typeface="Times New Roman"/>
              </a:rPr>
              <a:t>BLASTp</a:t>
            </a:r>
            <a:r>
              <a:rPr lang="en" sz="1200" dirty="0">
                <a:solidFill>
                  <a:schemeClr val="dk1"/>
                </a:solidFill>
                <a:latin typeface="Times New Roman"/>
                <a:ea typeface="Times New Roman"/>
                <a:cs typeface="Times New Roman"/>
                <a:sym typeface="Times New Roman"/>
              </a:rPr>
              <a:t>: none found</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err="1">
                <a:solidFill>
                  <a:schemeClr val="dk1"/>
                </a:solidFill>
                <a:latin typeface="Times New Roman"/>
                <a:ea typeface="Times New Roman"/>
                <a:cs typeface="Times New Roman"/>
                <a:sym typeface="Times New Roman"/>
              </a:rPr>
              <a:t>HHpred</a:t>
            </a:r>
            <a:r>
              <a:rPr lang="en" sz="1200" dirty="0">
                <a:solidFill>
                  <a:schemeClr val="dk1"/>
                </a:solidFill>
                <a:latin typeface="Times New Roman"/>
                <a:ea typeface="Times New Roman"/>
                <a:cs typeface="Times New Roman"/>
                <a:sym typeface="Times New Roman"/>
              </a:rPr>
              <a:t>:  </a:t>
            </a:r>
            <a:r>
              <a:rPr lang="en" sz="1200" dirty="0" err="1">
                <a:solidFill>
                  <a:schemeClr val="dk1"/>
                </a:solidFill>
                <a:latin typeface="Times New Roman"/>
                <a:ea typeface="Times New Roman"/>
                <a:cs typeface="Times New Roman"/>
                <a:sym typeface="Times New Roman"/>
              </a:rPr>
              <a:t>ParD</a:t>
            </a:r>
            <a:r>
              <a:rPr lang="en" sz="1200" dirty="0">
                <a:solidFill>
                  <a:schemeClr val="dk1"/>
                </a:solidFill>
                <a:latin typeface="Times New Roman"/>
                <a:ea typeface="Times New Roman"/>
                <a:cs typeface="Times New Roman"/>
                <a:sym typeface="Times New Roman"/>
              </a:rPr>
              <a:t>-like antitoxin of type II bacterial toxin-antitoxin system, or Trafficking protein</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Synteny: no function listed</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dirty="0">
                <a:solidFill>
                  <a:schemeClr val="dk1"/>
                </a:solidFill>
                <a:latin typeface="Times New Roman"/>
                <a:ea typeface="Times New Roman"/>
                <a:cs typeface="Times New Roman"/>
                <a:sym typeface="Times New Roman"/>
              </a:rPr>
              <a:t>TMD: None</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Predicted gene function: NKF</a:t>
            </a:r>
            <a:endParaRPr sz="12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Shape 2666"/>
        <p:cNvGrpSpPr/>
        <p:nvPr/>
      </p:nvGrpSpPr>
      <p:grpSpPr>
        <a:xfrm>
          <a:off x="0" y="0"/>
          <a:ext cx="0" cy="0"/>
          <a:chOff x="0" y="0"/>
          <a:chExt cx="0" cy="0"/>
        </a:xfrm>
      </p:grpSpPr>
      <p:sp>
        <p:nvSpPr>
          <p:cNvPr id="2667" name="Google Shape;2667;p4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Causa_95</a:t>
            </a:r>
            <a:endParaRPr/>
          </a:p>
        </p:txBody>
      </p:sp>
      <p:sp>
        <p:nvSpPr>
          <p:cNvPr id="2668" name="Google Shape;2668;p46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Gene Call and Functional Annotation Checklist and Notes – TN</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Gene assignment: Causa_95 (67499-67660) </a:t>
            </a:r>
            <a:r>
              <a:rPr lang="en" sz="1200" dirty="0" err="1">
                <a:solidFill>
                  <a:schemeClr val="dk1"/>
                </a:solidFill>
                <a:latin typeface="Times New Roman"/>
                <a:ea typeface="Times New Roman"/>
                <a:cs typeface="Times New Roman"/>
                <a:sym typeface="Times New Roman"/>
              </a:rPr>
              <a:t>genemark</a:t>
            </a:r>
            <a:r>
              <a:rPr lang="en" sz="1200" dirty="0">
                <a:solidFill>
                  <a:schemeClr val="dk1"/>
                </a:solidFill>
                <a:latin typeface="Times New Roman"/>
                <a:ea typeface="Times New Roman"/>
                <a:cs typeface="Times New Roman"/>
                <a:sym typeface="Times New Roman"/>
              </a:rPr>
              <a:t> called start at 67499</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Gene Call Annotation -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Coding Potential: Coding potential is covered</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Start codon: GTG</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err="1">
                <a:solidFill>
                  <a:schemeClr val="dk1"/>
                </a:solidFill>
                <a:latin typeface="Times New Roman"/>
                <a:ea typeface="Times New Roman"/>
                <a:cs typeface="Times New Roman"/>
                <a:sym typeface="Times New Roman"/>
              </a:rPr>
              <a:t>BLASTp</a:t>
            </a:r>
            <a:r>
              <a:rPr lang="en" sz="1200" dirty="0">
                <a:solidFill>
                  <a:schemeClr val="dk1"/>
                </a:solidFill>
                <a:latin typeface="Times New Roman"/>
                <a:ea typeface="Times New Roman"/>
                <a:cs typeface="Times New Roman"/>
                <a:sym typeface="Times New Roman"/>
              </a:rPr>
              <a:t>: Only 1 hit with low alignment and high e-value</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Gap/Overlap: 4bp overlap</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RBS: Valid RBS score for original start site</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err="1">
                <a:solidFill>
                  <a:schemeClr val="dk1"/>
                </a:solidFill>
                <a:latin typeface="Times New Roman"/>
                <a:ea typeface="Times New Roman"/>
                <a:cs typeface="Times New Roman"/>
                <a:sym typeface="Times New Roman"/>
              </a:rPr>
              <a:t>Starterator</a:t>
            </a:r>
            <a:r>
              <a:rPr lang="en" sz="1200" dirty="0">
                <a:solidFill>
                  <a:schemeClr val="dk1"/>
                </a:solidFill>
                <a:latin typeface="Times New Roman"/>
                <a:ea typeface="Times New Roman"/>
                <a:cs typeface="Times New Roman"/>
                <a:sym typeface="Times New Roman"/>
              </a:rPr>
              <a:t>: Support original start site</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Is this a gene: YES</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Suggested start site (first base coordinate): 67499</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Functional Annotation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err="1">
                <a:solidFill>
                  <a:schemeClr val="dk1"/>
                </a:solidFill>
                <a:latin typeface="Times New Roman"/>
                <a:ea typeface="Times New Roman"/>
                <a:cs typeface="Times New Roman"/>
                <a:sym typeface="Times New Roman"/>
              </a:rPr>
              <a:t>BLASTp</a:t>
            </a:r>
            <a:r>
              <a:rPr lang="en" sz="1200" dirty="0">
                <a:solidFill>
                  <a:schemeClr val="dk1"/>
                </a:solidFill>
                <a:latin typeface="Times New Roman"/>
                <a:ea typeface="Times New Roman"/>
                <a:cs typeface="Times New Roman"/>
                <a:sym typeface="Times New Roman"/>
              </a:rPr>
              <a:t>: no hits detected</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err="1">
                <a:solidFill>
                  <a:schemeClr val="dk1"/>
                </a:solidFill>
                <a:latin typeface="Times New Roman"/>
                <a:ea typeface="Times New Roman"/>
                <a:cs typeface="Times New Roman"/>
                <a:sym typeface="Times New Roman"/>
              </a:rPr>
              <a:t>HHpred</a:t>
            </a:r>
            <a:r>
              <a:rPr lang="en" sz="1200" dirty="0">
                <a:solidFill>
                  <a:schemeClr val="dk1"/>
                </a:solidFill>
                <a:latin typeface="Times New Roman"/>
                <a:ea typeface="Times New Roman"/>
                <a:cs typeface="Times New Roman"/>
                <a:sym typeface="Times New Roman"/>
              </a:rPr>
              <a:t>: no high probability hits</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Synteny: Similar gene in St Augustine has NKF</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TMD: No TMD</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Predicted gene function: NKF</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Notes:</a:t>
            </a:r>
            <a:endParaRPr sz="1200"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dirty="0"/>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Shape 2672"/>
        <p:cNvGrpSpPr/>
        <p:nvPr/>
      </p:nvGrpSpPr>
      <p:grpSpPr>
        <a:xfrm>
          <a:off x="0" y="0"/>
          <a:ext cx="0" cy="0"/>
          <a:chOff x="0" y="0"/>
          <a:chExt cx="0" cy="0"/>
        </a:xfrm>
      </p:grpSpPr>
      <p:sp>
        <p:nvSpPr>
          <p:cNvPr id="2673" name="Google Shape;2673;p46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Causa_96</a:t>
            </a:r>
            <a:endParaRP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Shape 2677"/>
        <p:cNvGrpSpPr/>
        <p:nvPr/>
      </p:nvGrpSpPr>
      <p:grpSpPr>
        <a:xfrm>
          <a:off x="0" y="0"/>
          <a:ext cx="0" cy="0"/>
          <a:chOff x="0" y="0"/>
          <a:chExt cx="0" cy="0"/>
        </a:xfrm>
      </p:grpSpPr>
      <p:sp>
        <p:nvSpPr>
          <p:cNvPr id="2678" name="Google Shape;2678;p4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Causa_96</a:t>
            </a:r>
            <a:endParaRPr/>
          </a:p>
        </p:txBody>
      </p:sp>
      <p:graphicFrame>
        <p:nvGraphicFramePr>
          <p:cNvPr id="2679" name="Google Shape;2679;p465"/>
          <p:cNvGraphicFramePr/>
          <p:nvPr/>
        </p:nvGraphicFramePr>
        <p:xfrm>
          <a:off x="2545050" y="4344150"/>
          <a:ext cx="5943600" cy="517525"/>
        </p:xfrm>
        <a:graphic>
          <a:graphicData uri="http://schemas.openxmlformats.org/drawingml/2006/table">
            <a:tbl>
              <a:tblPr>
                <a:noFill/>
                <a:tableStyleId>{3C0A0301-2ED3-4F20-BBFC-280630635A42}</a:tableStyleId>
              </a:tblPr>
              <a:tblGrid>
                <a:gridCol w="1173275">
                  <a:extLst>
                    <a:ext uri="{9D8B030D-6E8A-4147-A177-3AD203B41FA5}">
                      <a16:colId xmlns:a16="http://schemas.microsoft.com/office/drawing/2014/main" val="20000"/>
                    </a:ext>
                  </a:extLst>
                </a:gridCol>
                <a:gridCol w="4029200">
                  <a:extLst>
                    <a:ext uri="{9D8B030D-6E8A-4147-A177-3AD203B41FA5}">
                      <a16:colId xmlns:a16="http://schemas.microsoft.com/office/drawing/2014/main" val="20001"/>
                    </a:ext>
                  </a:extLst>
                </a:gridCol>
                <a:gridCol w="741125">
                  <a:extLst>
                    <a:ext uri="{9D8B030D-6E8A-4147-A177-3AD203B41FA5}">
                      <a16:colId xmlns:a16="http://schemas.microsoft.com/office/drawing/2014/main" val="20002"/>
                    </a:ext>
                  </a:extLst>
                </a:gridCol>
              </a:tblGrid>
              <a:tr h="517525">
                <a:tc>
                  <a:txBody>
                    <a:bodyPr/>
                    <a:lstStyle/>
                    <a:p>
                      <a:pPr marL="0" lvl="0" indent="0" algn="l" rtl="0">
                        <a:lnSpc>
                          <a:spcPct val="115000"/>
                        </a:lnSpc>
                        <a:spcBef>
                          <a:spcPts val="0"/>
                        </a:spcBef>
                        <a:spcAft>
                          <a:spcPts val="0"/>
                        </a:spcAft>
                        <a:buNone/>
                      </a:pP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PF11242.13</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 DUF2774 ; Protein of unknown function (DUF2774)</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97.85</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680" name="Google Shape;2680;p465"/>
          <p:cNvSpPr txBox="1"/>
          <p:nvPr/>
        </p:nvSpPr>
        <p:spPr>
          <a:xfrm>
            <a:off x="0" y="1603150"/>
            <a:ext cx="91440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Call and Functional Annotation Checklist and Notes – MW</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assignment- Causa_96</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Original Glimmer calls at bp 67664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Call Annotation -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Coding Potential: All coding potential is covered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 codon: ATG</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All top hits are a one to one ratio</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highlight>
                  <a:srgbClr val="FFFFFF"/>
                </a:highlight>
                <a:latin typeface="Times New Roman"/>
                <a:ea typeface="Times New Roman"/>
                <a:cs typeface="Times New Roman"/>
                <a:sym typeface="Times New Roman"/>
              </a:rPr>
              <a:t>Causa_Draft_96, function unknown, 193                                </a:t>
            </a:r>
            <a:r>
              <a:rPr lang="en" sz="1000">
                <a:highlight>
                  <a:srgbClr val="FFFFFF"/>
                </a:highlight>
                <a:uFill>
                  <a:noFill/>
                </a:uFill>
                <a:latin typeface="Times New Roman"/>
                <a:ea typeface="Times New Roman"/>
                <a:cs typeface="Times New Roman"/>
                <a:sym typeface="Times New Roman"/>
                <a:hlinkClick r:id="rId4"/>
              </a:rPr>
              <a:t> </a:t>
            </a:r>
            <a:r>
              <a:rPr lang="en" sz="1000" u="sng">
                <a:solidFill>
                  <a:srgbClr val="1155CC"/>
                </a:solidFill>
                <a:highlight>
                  <a:srgbClr val="FFFFFF"/>
                </a:highlight>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381</a:t>
            </a:r>
            <a:r>
              <a:rPr lang="en" sz="1000">
                <a:highlight>
                  <a:srgbClr val="FFFFFF"/>
                </a:highlight>
                <a:latin typeface="Times New Roman"/>
                <a:ea typeface="Times New Roman"/>
                <a:cs typeface="Times New Roman"/>
                <a:sym typeface="Times New Roman"/>
              </a:rPr>
              <a:t>   e-106 </a:t>
            </a:r>
            <a:endParaRPr sz="1000">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highlight>
                  <a:srgbClr val="FFFFFF"/>
                </a:highlight>
                <a:latin typeface="Times New Roman"/>
                <a:ea typeface="Times New Roman"/>
                <a:cs typeface="Times New Roman"/>
                <a:sym typeface="Times New Roman"/>
              </a:rPr>
              <a:t>StAugustine_92, helix-turn-helix DNA binding domain, 193             </a:t>
            </a:r>
            <a:r>
              <a:rPr lang="en" sz="1000">
                <a:highlight>
                  <a:srgbClr val="FFFFFF"/>
                </a:highlight>
                <a:uFill>
                  <a:noFill/>
                </a:uFill>
                <a:latin typeface="Times New Roman"/>
                <a:ea typeface="Times New Roman"/>
                <a:cs typeface="Times New Roman"/>
                <a:sym typeface="Times New Roman"/>
                <a:hlinkClick r:id="rId5"/>
              </a:rPr>
              <a:t> </a:t>
            </a:r>
            <a:r>
              <a:rPr lang="en" sz="1000" u="sng">
                <a:solidFill>
                  <a:srgbClr val="1155CC"/>
                </a:solidFill>
                <a:highlight>
                  <a:srgbClr val="FFFFFF"/>
                </a:highlight>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379</a:t>
            </a:r>
            <a:r>
              <a:rPr lang="en" sz="1000">
                <a:highlight>
                  <a:srgbClr val="FFFFFF"/>
                </a:highlight>
                <a:latin typeface="Times New Roman"/>
                <a:ea typeface="Times New Roman"/>
                <a:cs typeface="Times New Roman"/>
                <a:sym typeface="Times New Roman"/>
              </a:rPr>
              <a:t>   e-105</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Gap/Overlap: there is a gap of 6 base pair</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RBS: There is no suggestion of another start site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Starterator: 53 others have been called at the same point- does not suggest another start site</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Is this a gene: Yes</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Suggested start site (first base coordinate): 67664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Functional Annotation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suggest DNA binding protein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HHpred:</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Synteny: Suggest DNA binding protein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TMD: Straight Line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Predicted gene function: </a:t>
            </a:r>
            <a:r>
              <a:rPr lang="en" sz="550"/>
              <a:t>DNA binding protein</a:t>
            </a:r>
            <a:endParaRPr sz="1000">
              <a:latin typeface="Times New Roman"/>
              <a:ea typeface="Times New Roman"/>
              <a:cs typeface="Times New Roman"/>
              <a:sym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Causa_11</a:t>
            </a:r>
            <a:endParaRP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Shape 2660"/>
        <p:cNvGrpSpPr/>
        <p:nvPr/>
      </p:nvGrpSpPr>
      <p:grpSpPr>
        <a:xfrm>
          <a:off x="0" y="0"/>
          <a:ext cx="0" cy="0"/>
          <a:chOff x="0" y="0"/>
          <a:chExt cx="0" cy="0"/>
        </a:xfrm>
      </p:grpSpPr>
      <p:sp>
        <p:nvSpPr>
          <p:cNvPr id="2661" name="Google Shape;2661;p4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Causa_96</a:t>
            </a:r>
            <a:endParaRPr dirty="0"/>
          </a:p>
        </p:txBody>
      </p:sp>
      <p:sp>
        <p:nvSpPr>
          <p:cNvPr id="2662" name="Google Shape;2662;p46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Causa96(67664-68245) DNA Master</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a:t>
            </a:r>
            <a:endParaRPr sz="1200">
              <a:solidFill>
                <a:schemeClr val="dk1"/>
              </a:solidFill>
              <a:latin typeface="Times New Roman"/>
              <a:ea typeface="Times New Roman"/>
              <a:cs typeface="Times New Roman"/>
              <a:sym typeface="Times New Roman"/>
            </a:endParaRPr>
          </a:p>
          <a:p>
            <a:pPr marL="457200" lvl="0" indent="-293370" algn="l" rtl="0">
              <a:spcBef>
                <a:spcPts val="120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Coding Potential:  All coding potential cover</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 codon:ATG</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BLASTp: 1:1 alignment in first top hits (381 score bit and  e-106)</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Gap/Overlap: 3 bp gap, no overlap</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RBS:  The start site does have the greatest Z-score and has the closest final score to zero   </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Starterator:  Supports auto annotation</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Suggested start site (first base coordinate):   67664</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hypothetical protein PBI_CLOVERMINNIE_64 [Gordonia phage CloverMinnie], DNA binding protein [Gordonia phage Wooper], helix-turn-helix DNA-binding domain protein [Gordonia phage AnarQue]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[PF11242.13]; Protein of unknown function (DUF2774) (97.85%)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synteny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DNA binding domain protein because it has various functions with high probabilities, fun thing is that all have DNA association(some examples are gordonia phage, sigma70)</a:t>
            </a:r>
            <a:endParaRPr/>
          </a:p>
        </p:txBody>
      </p:sp>
    </p:spTree>
    <p:extLst>
      <p:ext uri="{BB962C8B-B14F-4D97-AF65-F5344CB8AC3E}">
        <p14:creationId xmlns:p14="http://schemas.microsoft.com/office/powerpoint/2010/main" val="4215969389"/>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Shape 2696"/>
        <p:cNvGrpSpPr/>
        <p:nvPr/>
      </p:nvGrpSpPr>
      <p:grpSpPr>
        <a:xfrm>
          <a:off x="0" y="0"/>
          <a:ext cx="0" cy="0"/>
          <a:chOff x="0" y="0"/>
          <a:chExt cx="0" cy="0"/>
        </a:xfrm>
      </p:grpSpPr>
      <p:sp>
        <p:nvSpPr>
          <p:cNvPr id="2697" name="Google Shape;2697;p46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Causa_97</a:t>
            </a:r>
            <a:endParaRP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Shape 2701"/>
        <p:cNvGrpSpPr/>
        <p:nvPr/>
      </p:nvGrpSpPr>
      <p:grpSpPr>
        <a:xfrm>
          <a:off x="0" y="0"/>
          <a:ext cx="0" cy="0"/>
          <a:chOff x="0" y="0"/>
          <a:chExt cx="0" cy="0"/>
        </a:xfrm>
      </p:grpSpPr>
      <p:sp>
        <p:nvSpPr>
          <p:cNvPr id="2702" name="Google Shape;2702;p4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Causa_97</a:t>
            </a:r>
            <a:endParaRPr/>
          </a:p>
        </p:txBody>
      </p:sp>
      <p:sp>
        <p:nvSpPr>
          <p:cNvPr id="2703" name="Google Shape;2703;p46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Causa_97 (68242-68646)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seems to cover all strong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data available on DNAMaster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 between gene 96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supports auto-annotated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StAugustine called similar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68242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1 hit, hypothetical protein, e-value 0.031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Flagellar motor switch protein FliM; Flagellar motor protein (47.17%)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gene 93 on StAugustine, which doesn’t have a function listed. None of the similar genes on phagesdb have a function either.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 </a:t>
            </a:r>
            <a:endParaRP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Shape 2707"/>
        <p:cNvGrpSpPr/>
        <p:nvPr/>
      </p:nvGrpSpPr>
      <p:grpSpPr>
        <a:xfrm>
          <a:off x="0" y="0"/>
          <a:ext cx="0" cy="0"/>
          <a:chOff x="0" y="0"/>
          <a:chExt cx="0" cy="0"/>
        </a:xfrm>
      </p:grpSpPr>
      <p:sp>
        <p:nvSpPr>
          <p:cNvPr id="2708" name="Google Shape;2708;p47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Causa_97</a:t>
            </a:r>
            <a:endParaRPr/>
          </a:p>
        </p:txBody>
      </p:sp>
      <p:sp>
        <p:nvSpPr>
          <p:cNvPr id="2709" name="Google Shape;2709;p47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Causa_97 (68242-68646) Glimmer and Genemark make the same call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Fully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GTG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there is a 4-bp overlap with gene 96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Best z-value and final score (only possible starting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a:t>
            </a:r>
            <a:r>
              <a:rPr lang="en" sz="1200">
                <a:solidFill>
                  <a:schemeClr val="dk1"/>
                </a:solidFill>
                <a:latin typeface="Times New Roman"/>
                <a:ea typeface="Times New Roman"/>
                <a:cs typeface="Times New Roman"/>
                <a:sym typeface="Times New Roman"/>
              </a:rPr>
              <a:t>The nearest track is st Augustine and they made the same call as causa’s track. Causa is the only phage in its track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a:t>
            </a:r>
            <a:r>
              <a:rPr lang="en" sz="1200">
                <a:solidFill>
                  <a:schemeClr val="dk1"/>
                </a:solidFill>
                <a:latin typeface="Times New Roman"/>
                <a:ea typeface="Times New Roman"/>
                <a:cs typeface="Times New Roman"/>
                <a:sym typeface="Times New Roman"/>
              </a:rPr>
              <a:t> 68242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rgbClr val="000000"/>
                </a:solidFill>
                <a:latin typeface="Times New Roman"/>
                <a:ea typeface="Times New Roman"/>
                <a:cs typeface="Times New Roman"/>
                <a:sym typeface="Times New Roman"/>
              </a:rPr>
              <a:t>Functional Annotation –</a:t>
            </a:r>
            <a:endParaRPr sz="1200" b="1">
              <a:solidFill>
                <a:srgbClr val="000000"/>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a:t>
            </a:r>
            <a:r>
              <a:rPr lang="en" sz="1200">
                <a:solidFill>
                  <a:schemeClr val="dk1"/>
                </a:solidFill>
                <a:latin typeface="Times New Roman"/>
                <a:ea typeface="Times New Roman"/>
                <a:cs typeface="Times New Roman"/>
                <a:sym typeface="Times New Roman"/>
              </a:rPr>
              <a:t>  hypothetical protein CG91_gp069 [Mycobacterium phage 39HC]</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a:t>
            </a:r>
            <a:r>
              <a:rPr lang="en" sz="1200">
                <a:solidFill>
                  <a:schemeClr val="dk1"/>
                </a:solidFill>
                <a:latin typeface="Times New Roman"/>
                <a:ea typeface="Times New Roman"/>
                <a:cs typeface="Times New Roman"/>
                <a:sym typeface="Times New Roman"/>
              </a:rPr>
              <a:t> </a:t>
            </a:r>
            <a:r>
              <a:rPr lang="en" sz="950">
                <a:solidFill>
                  <a:srgbClr val="212529"/>
                </a:solidFill>
                <a:latin typeface="Verdana"/>
                <a:ea typeface="Verdana"/>
                <a:cs typeface="Verdana"/>
                <a:sym typeface="Verdana"/>
              </a:rPr>
              <a:t>Flagellar motor switch protein FliM; Flagellar motor protein, MOTOR PROTEIN; 1.44A {Vibrio alginolyticus}, 47.17% </a:t>
            </a: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7DMA_B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r>
              <a:rPr lang="en" sz="1200">
                <a:solidFill>
                  <a:schemeClr val="dk1"/>
                </a:solidFill>
                <a:latin typeface="Times New Roman"/>
                <a:ea typeface="Times New Roman"/>
                <a:cs typeface="Times New Roman"/>
                <a:sym typeface="Times New Roman"/>
              </a:rPr>
              <a:t>Nearby St. Augustine Gene 92 that says helix-turn helix DNA binding domain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r>
              <a:rPr lang="en" sz="1200">
                <a:solidFill>
                  <a:schemeClr val="dk1"/>
                </a:solidFill>
                <a:latin typeface="Times New Roman"/>
                <a:ea typeface="Times New Roman"/>
                <a:cs typeface="Times New Roman"/>
                <a:sym typeface="Times New Roman"/>
              </a:rPr>
              <a:t>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 </a:t>
            </a:r>
            <a:r>
              <a:rPr lang="en" sz="1200">
                <a:solidFill>
                  <a:schemeClr val="dk1"/>
                </a:solidFill>
                <a:latin typeface="Times New Roman"/>
                <a:ea typeface="Times New Roman"/>
                <a:cs typeface="Times New Roman"/>
                <a:sym typeface="Times New Roman"/>
              </a:rPr>
              <a:t>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Shape 2725"/>
        <p:cNvGrpSpPr/>
        <p:nvPr/>
      </p:nvGrpSpPr>
      <p:grpSpPr>
        <a:xfrm>
          <a:off x="0" y="0"/>
          <a:ext cx="0" cy="0"/>
          <a:chOff x="0" y="0"/>
          <a:chExt cx="0" cy="0"/>
        </a:xfrm>
      </p:grpSpPr>
      <p:sp>
        <p:nvSpPr>
          <p:cNvPr id="2726" name="Google Shape;2726;p47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Causa_97.5 (gap)</a:t>
            </a:r>
            <a:endParaRP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Shape 2719"/>
        <p:cNvGrpSpPr/>
        <p:nvPr/>
      </p:nvGrpSpPr>
      <p:grpSpPr>
        <a:xfrm>
          <a:off x="0" y="0"/>
          <a:ext cx="0" cy="0"/>
          <a:chOff x="0" y="0"/>
          <a:chExt cx="0" cy="0"/>
        </a:xfrm>
      </p:grpSpPr>
      <p:sp>
        <p:nvSpPr>
          <p:cNvPr id="2720" name="Google Shape;2720;p4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Causa_97.5 (gap)</a:t>
            </a:r>
            <a:endParaRPr/>
          </a:p>
        </p:txBody>
      </p:sp>
      <p:sp>
        <p:nvSpPr>
          <p:cNvPr id="2721" name="Google Shape;2721;p47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Causa_97.5_GAP (</a:t>
            </a:r>
            <a:r>
              <a:rPr lang="en" sz="1200">
                <a:solidFill>
                  <a:schemeClr val="dk1"/>
                </a:solidFill>
              </a:rPr>
              <a:t>68644</a:t>
            </a:r>
            <a:r>
              <a:rPr lang="en" sz="1200">
                <a:solidFill>
                  <a:schemeClr val="dk1"/>
                </a:solidFill>
                <a:latin typeface="Times New Roman"/>
                <a:ea typeface="Times New Roman"/>
                <a:cs typeface="Times New Roman"/>
                <a:sym typeface="Times New Roman"/>
              </a:rPr>
              <a:t>-</a:t>
            </a:r>
            <a:r>
              <a:rPr lang="en" sz="1200">
                <a:solidFill>
                  <a:schemeClr val="dk1"/>
                </a:solidFill>
              </a:rPr>
              <a:t>69161)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no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 (not applicable)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x (no data inputs available)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a:solidFill>
                  <a:schemeClr val="dk1"/>
                </a:solidFill>
              </a:rPr>
              <a:t>68644</a:t>
            </a:r>
            <a:r>
              <a:rPr lang="en" sz="1200">
                <a:solidFill>
                  <a:schemeClr val="dk1"/>
                </a:solidFill>
                <a:latin typeface="Times New Roman"/>
                <a:ea typeface="Times New Roman"/>
                <a:cs typeface="Times New Roman"/>
                <a:sym typeface="Times New Roman"/>
              </a:rPr>
              <a:t>-</a:t>
            </a:r>
            <a:r>
              <a:rPr lang="en" sz="1200">
                <a:solidFill>
                  <a:schemeClr val="dk1"/>
                </a:solidFill>
              </a:rPr>
              <a:t>69161)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5 hits low z-value and low final score for bottom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x</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most likely no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a:solidFill>
                  <a:schemeClr val="dk1"/>
                </a:solidFill>
              </a:rPr>
              <a:t>x not a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Nothing lines up with any other gaps (no support)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carboxypeptidase regulatory-like domain-containing protein [Methanomassiliicoccus sp.], Alpha/Beta hydrolase protein [Roridomyces roridus], MAG: amidase [Alphaproteobacteria bacterium] 90 percent average positives</a:t>
            </a:r>
            <a:endParaRPr sz="11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[8UGI_1d] NADH dehydrogenase [ubiquinone] 1 subunit C2; in-situ cryo-EM structure, mammalian, mitochondria, respiratory supercompl (59.19 probability)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TMD:ZERO</a:t>
            </a:r>
            <a:br>
              <a:rPr lang="en" sz="1200">
                <a:solidFill>
                  <a:schemeClr val="dk1"/>
                </a:solidFill>
                <a:latin typeface="Times New Roman"/>
                <a:ea typeface="Times New Roman"/>
                <a:cs typeface="Times New Roman"/>
                <a:sym typeface="Times New Roman"/>
              </a:rPr>
            </a:br>
            <a:r>
              <a:rPr lang="en" sz="1200">
                <a:solidFill>
                  <a:schemeClr val="dk1"/>
                </a:solidFill>
                <a:latin typeface="Times New Roman"/>
                <a:ea typeface="Times New Roman"/>
                <a:cs typeface="Times New Roman"/>
                <a:sym typeface="Times New Roman"/>
              </a:rPr>
              <a:t>Gene function: NFK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no known function confused on start sites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Shape 2730"/>
        <p:cNvGrpSpPr/>
        <p:nvPr/>
      </p:nvGrpSpPr>
      <p:grpSpPr>
        <a:xfrm>
          <a:off x="0" y="0"/>
          <a:ext cx="0" cy="0"/>
          <a:chOff x="0" y="0"/>
          <a:chExt cx="0" cy="0"/>
        </a:xfrm>
      </p:grpSpPr>
      <p:sp>
        <p:nvSpPr>
          <p:cNvPr id="2731" name="Google Shape;2731;p4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Causa_97.5 (gap)</a:t>
            </a:r>
            <a:endParaRPr/>
          </a:p>
        </p:txBody>
      </p:sp>
      <p:sp>
        <p:nvSpPr>
          <p:cNvPr id="2732" name="Google Shape;2732;p47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 97.5 gap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No strong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Shape 2730">
          <a:extLst>
            <a:ext uri="{FF2B5EF4-FFF2-40B4-BE49-F238E27FC236}">
              <a16:creationId xmlns:a16="http://schemas.microsoft.com/office/drawing/2014/main" id="{ABE666AD-5F05-DEAA-A5E8-9183D11A0758}"/>
            </a:ext>
          </a:extLst>
        </p:cNvPr>
        <p:cNvGrpSpPr/>
        <p:nvPr/>
      </p:nvGrpSpPr>
      <p:grpSpPr>
        <a:xfrm>
          <a:off x="0" y="0"/>
          <a:ext cx="0" cy="0"/>
          <a:chOff x="0" y="0"/>
          <a:chExt cx="0" cy="0"/>
        </a:xfrm>
      </p:grpSpPr>
      <p:sp>
        <p:nvSpPr>
          <p:cNvPr id="2731" name="Google Shape;2731;p474">
            <a:extLst>
              <a:ext uri="{FF2B5EF4-FFF2-40B4-BE49-F238E27FC236}">
                <a16:creationId xmlns:a16="http://schemas.microsoft.com/office/drawing/2014/main" id="{2FD3C42B-8222-3375-BB64-639CB3FE2B4B}"/>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Causa_97.5 (gap)</a:t>
            </a:r>
            <a:endParaRPr/>
          </a:p>
        </p:txBody>
      </p:sp>
      <p:sp>
        <p:nvSpPr>
          <p:cNvPr id="3" name="Text Placeholder 2">
            <a:extLst>
              <a:ext uri="{FF2B5EF4-FFF2-40B4-BE49-F238E27FC236}">
                <a16:creationId xmlns:a16="http://schemas.microsoft.com/office/drawing/2014/main" id="{9DD62C56-5255-A945-A2C5-196EB1FF4CBC}"/>
              </a:ext>
            </a:extLst>
          </p:cNvPr>
          <p:cNvSpPr>
            <a:spLocks noGrp="1"/>
          </p:cNvSpPr>
          <p:nvPr>
            <p:ph type="body" idx="1"/>
          </p:nvPr>
        </p:nvSpPr>
        <p:spPr/>
        <p:txBody>
          <a:bodyPr/>
          <a:lstStyle/>
          <a:p>
            <a:pPr marL="114300" indent="0">
              <a:buNone/>
            </a:pPr>
            <a:r>
              <a:rPr lang="en-US" dirty="0"/>
              <a:t>Note added by JS – </a:t>
            </a:r>
          </a:p>
          <a:p>
            <a:pPr marL="114300" indent="0">
              <a:buNone/>
            </a:pPr>
            <a:endParaRPr lang="en-US" dirty="0"/>
          </a:p>
          <a:p>
            <a:pPr marL="114300" indent="0">
              <a:buNone/>
            </a:pPr>
            <a:r>
              <a:rPr lang="en-US" dirty="0"/>
              <a:t>97.5 gap - some atypical CP on reverse strand but no significant </a:t>
            </a:r>
            <a:r>
              <a:rPr lang="en-US" dirty="0" err="1"/>
              <a:t>BlastP</a:t>
            </a:r>
            <a:r>
              <a:rPr lang="en-US" dirty="0"/>
              <a:t> hits for any sequence (tested all 3 reading frames).  Leave as gap, no gene(s) added</a:t>
            </a:r>
          </a:p>
        </p:txBody>
      </p:sp>
    </p:spTree>
    <p:extLst>
      <p:ext uri="{BB962C8B-B14F-4D97-AF65-F5344CB8AC3E}">
        <p14:creationId xmlns:p14="http://schemas.microsoft.com/office/powerpoint/2010/main" val="533677256"/>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Shape 2742"/>
        <p:cNvGrpSpPr/>
        <p:nvPr/>
      </p:nvGrpSpPr>
      <p:grpSpPr>
        <a:xfrm>
          <a:off x="0" y="0"/>
          <a:ext cx="0" cy="0"/>
          <a:chOff x="0" y="0"/>
          <a:chExt cx="0" cy="0"/>
        </a:xfrm>
      </p:grpSpPr>
      <p:sp>
        <p:nvSpPr>
          <p:cNvPr id="2743" name="Google Shape;2743;p47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Causa_98</a:t>
            </a:r>
            <a:endParaRP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Shape 2747"/>
        <p:cNvGrpSpPr/>
        <p:nvPr/>
      </p:nvGrpSpPr>
      <p:grpSpPr>
        <a:xfrm>
          <a:off x="0" y="0"/>
          <a:ext cx="0" cy="0"/>
          <a:chOff x="0" y="0"/>
          <a:chExt cx="0" cy="0"/>
        </a:xfrm>
      </p:grpSpPr>
      <p:sp>
        <p:nvSpPr>
          <p:cNvPr id="2748" name="Google Shape;2748;p47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Causa_98</a:t>
            </a:r>
            <a:endParaRPr/>
          </a:p>
        </p:txBody>
      </p:sp>
      <p:sp>
        <p:nvSpPr>
          <p:cNvPr id="2749" name="Google Shape;2749;p47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Cuasa_ 98 ( 69161 - 69364) Glimmer and GeneMark called start site 69364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Almost covers all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one hit with a 1:1 alignment however has an e value of -35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515 -bp gap to gene 99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Not strong RBS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earlier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69161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one hit with a function unknown [StAugustine_94]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Probability 89.34%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PF18310.6</a:t>
            </a:r>
            <a:r>
              <a:rPr lang="en" sz="1200">
                <a:solidFill>
                  <a:schemeClr val="dk1"/>
                </a:solidFill>
                <a:latin typeface="Times New Roman"/>
                <a:ea typeface="Times New Roman"/>
                <a:cs typeface="Times New Roman"/>
                <a:sym typeface="Times New Roman"/>
              </a:rPr>
              <a:t> ; DUF5605 ; Domain of unknown function (DUF5605)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I believe that this gene can’t really be extended because of it being a reverse gene.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Causa_11</a:t>
            </a:r>
            <a:endParaRPr/>
          </a:p>
        </p:txBody>
      </p:sp>
      <p:sp>
        <p:nvSpPr>
          <p:cNvPr id="323" name="Google Shape;323;p5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Causa_11 (6101-7822) Glimmer and GeneMark called same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seems to cover all strong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over 25 hits on DNAMaster, none 1:1, similar alignments to 23:36, e-value 0.0E0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26 bp overlap with gene 10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not super applicable, similar z-values and final scores for surrounding start sites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seems to support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6101 (no change)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are teminase (e-value 0.0)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is terminase (100%)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gene 10 on StAugustine, which has function: terminase. Many similar genes on phagesdb have function terminase as well.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terminase</a:t>
            </a:r>
            <a:endParaRP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754" name="Google Shape;2754;p47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Causa_98</a:t>
            </a:r>
            <a:endParaRPr/>
          </a:p>
        </p:txBody>
      </p:sp>
      <p:sp>
        <p:nvSpPr>
          <p:cNvPr id="2755" name="Google Shape;2755;p47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Causa_98 (69364, 69161)</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69364 has strength 4.03</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Covers all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ATG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1:1 alignment but only 2 having low e values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Gap with gene 99 over almost 180 bp.</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RBS score does not supports the start codon. It supports lengthening the gene to the start codon 69286.</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Inconclusive because theres only one track</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Change start codon to 69286</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St Augustine calls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No hits on either Blastp or DNA Master</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EFEFE"/>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2KYT_A</a:t>
            </a:r>
            <a:r>
              <a:rPr lang="en" sz="1200" b="1">
                <a:solidFill>
                  <a:schemeClr val="dk1"/>
                </a:solidFill>
                <a:highlight>
                  <a:srgbClr val="FEFEFE"/>
                </a:highlight>
                <a:latin typeface="Times New Roman"/>
                <a:ea typeface="Times New Roman"/>
                <a:cs typeface="Times New Roman"/>
                <a:sym typeface="Times New Roman"/>
              </a:rPr>
              <a:t> Group XVI phospholipase A2; H-REV107, tumor suppressor, phospholipase, N-terminal domain, HYDROLASE; NMR {Homo sapiens} with propability of 82%</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Supports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No cuts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a:t>
            </a:r>
            <a:r>
              <a:rPr lang="en" sz="1200" b="1">
                <a:solidFill>
                  <a:schemeClr val="dk1"/>
                </a:solidFill>
                <a:latin typeface="Times New Roman"/>
                <a:ea typeface="Times New Roman"/>
                <a:cs typeface="Times New Roman"/>
                <a:sym typeface="Times New Roman"/>
              </a:rPr>
              <a:t> I would consider lengthening the gene to 69286 purely because of the RBS score.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Shape 2765"/>
        <p:cNvGrpSpPr/>
        <p:nvPr/>
      </p:nvGrpSpPr>
      <p:grpSpPr>
        <a:xfrm>
          <a:off x="0" y="0"/>
          <a:ext cx="0" cy="0"/>
          <a:chOff x="0" y="0"/>
          <a:chExt cx="0" cy="0"/>
        </a:xfrm>
      </p:grpSpPr>
      <p:sp>
        <p:nvSpPr>
          <p:cNvPr id="2766" name="Google Shape;2766;p48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Causa_98.5 (gap)</a:t>
            </a:r>
            <a:endParaRPr/>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Shape 2770"/>
        <p:cNvGrpSpPr/>
        <p:nvPr/>
      </p:nvGrpSpPr>
      <p:grpSpPr>
        <a:xfrm>
          <a:off x="0" y="0"/>
          <a:ext cx="0" cy="0"/>
          <a:chOff x="0" y="0"/>
          <a:chExt cx="0" cy="0"/>
        </a:xfrm>
      </p:grpSpPr>
      <p:sp>
        <p:nvSpPr>
          <p:cNvPr id="2771" name="Google Shape;2771;p48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Causa_98.5 (gap)</a:t>
            </a:r>
            <a:endParaRPr/>
          </a:p>
        </p:txBody>
      </p:sp>
      <p:sp>
        <p:nvSpPr>
          <p:cNvPr id="2772" name="Google Shape;2772;p48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   Causa_Gap_98.5 (69364-69540)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 small amount of atypical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very little coding potential and there doesn’t seem to be a start/stop site combination that would be a large enough gene</a:t>
            </a:r>
            <a:endParaRPr/>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Shape 2776"/>
        <p:cNvGrpSpPr/>
        <p:nvPr/>
      </p:nvGrpSpPr>
      <p:grpSpPr>
        <a:xfrm>
          <a:off x="0" y="0"/>
          <a:ext cx="0" cy="0"/>
          <a:chOff x="0" y="0"/>
          <a:chExt cx="0" cy="0"/>
        </a:xfrm>
      </p:grpSpPr>
      <p:sp>
        <p:nvSpPr>
          <p:cNvPr id="2777" name="Google Shape;2777;p48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Causa_98.5 (gap)</a:t>
            </a:r>
            <a:endParaRPr/>
          </a:p>
        </p:txBody>
      </p:sp>
      <p:sp>
        <p:nvSpPr>
          <p:cNvPr id="2778" name="Google Shape;2778;p48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and Functional Annotation Checklist and Notes – MKay</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assignment:  Causa_gap98.5 (69364-69540)</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Annotation -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Coding Potential: little, weak, to none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 codon: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Gap/Overlap: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RBS: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Starterator:</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b="1">
                <a:solidFill>
                  <a:schemeClr val="dk1"/>
                </a:solidFill>
                <a:latin typeface="Comfortaa"/>
                <a:ea typeface="Comfortaa"/>
                <a:cs typeface="Comfortaa"/>
                <a:sym typeface="Comfortaa"/>
              </a:rPr>
              <a:t>Is this a gene: no</a:t>
            </a:r>
            <a:endParaRPr sz="1300" b="1">
              <a:solidFill>
                <a:schemeClr val="dk1"/>
              </a:solidFill>
              <a:latin typeface="Comfortaa"/>
              <a:ea typeface="Comfortaa"/>
              <a:cs typeface="Comfortaa"/>
              <a:sym typeface="Comfortaa"/>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Suggested start site (first base coordinate):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Functional Annotation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HHpred: Prob: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Synteny: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Phagesdb: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TMD: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300">
                <a:solidFill>
                  <a:schemeClr val="dk1"/>
                </a:solidFill>
                <a:latin typeface="Comfortaa Medium"/>
                <a:ea typeface="Comfortaa Medium"/>
                <a:cs typeface="Comfortaa Medium"/>
                <a:sym typeface="Comfortaa Medium"/>
              </a:rPr>
              <a:t>Predicted gene function:</a:t>
            </a:r>
            <a:endParaRP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Shape 2788"/>
        <p:cNvGrpSpPr/>
        <p:nvPr/>
      </p:nvGrpSpPr>
      <p:grpSpPr>
        <a:xfrm>
          <a:off x="0" y="0"/>
          <a:ext cx="0" cy="0"/>
          <a:chOff x="0" y="0"/>
          <a:chExt cx="0" cy="0"/>
        </a:xfrm>
      </p:grpSpPr>
      <p:sp>
        <p:nvSpPr>
          <p:cNvPr id="2789" name="Google Shape;2789;p48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Causa_99</a:t>
            </a:r>
            <a:endParaRP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Shape 2793"/>
        <p:cNvGrpSpPr/>
        <p:nvPr/>
      </p:nvGrpSpPr>
      <p:grpSpPr>
        <a:xfrm>
          <a:off x="0" y="0"/>
          <a:ext cx="0" cy="0"/>
          <a:chOff x="0" y="0"/>
          <a:chExt cx="0" cy="0"/>
        </a:xfrm>
      </p:grpSpPr>
      <p:sp>
        <p:nvSpPr>
          <p:cNvPr id="2794" name="Google Shape;2794;p48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Causa_99</a:t>
            </a:r>
            <a:endParaRPr/>
          </a:p>
        </p:txBody>
      </p:sp>
      <p:sp>
        <p:nvSpPr>
          <p:cNvPr id="2795" name="Google Shape;2795;p48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Clr>
                <a:schemeClr val="dk1"/>
              </a:buClr>
              <a:buSzPts val="523"/>
              <a:buFont typeface="Arial"/>
              <a:buNone/>
            </a:pPr>
            <a:r>
              <a:rPr lang="en" sz="670">
                <a:solidFill>
                  <a:schemeClr val="dk1"/>
                </a:solidFill>
                <a:latin typeface="Times New Roman"/>
                <a:ea typeface="Times New Roman"/>
                <a:cs typeface="Times New Roman"/>
                <a:sym typeface="Times New Roman"/>
              </a:rPr>
              <a:t>G</a:t>
            </a:r>
            <a:r>
              <a:rPr lang="en" sz="900">
                <a:solidFill>
                  <a:schemeClr val="dk1"/>
                </a:solidFill>
                <a:latin typeface="Times New Roman"/>
                <a:ea typeface="Times New Roman"/>
                <a:cs typeface="Times New Roman"/>
                <a:sym typeface="Times New Roman"/>
              </a:rPr>
              <a:t>ene Call and Functional Annotation Checklist and Notes – MK</a:t>
            </a:r>
            <a:endParaRPr sz="900">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523"/>
              <a:buFont typeface="Arial"/>
              <a:buNone/>
            </a:pPr>
            <a:r>
              <a:rPr lang="en" sz="900">
                <a:solidFill>
                  <a:schemeClr val="dk1"/>
                </a:solidFill>
                <a:latin typeface="Times New Roman"/>
                <a:ea typeface="Times New Roman"/>
                <a:cs typeface="Times New Roman"/>
                <a:sym typeface="Times New Roman"/>
              </a:rPr>
              <a:t> </a:t>
            </a:r>
            <a:endParaRPr sz="900">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523"/>
              <a:buFont typeface="Arial"/>
              <a:buNone/>
            </a:pPr>
            <a:r>
              <a:rPr lang="en" sz="900">
                <a:solidFill>
                  <a:schemeClr val="dk1"/>
                </a:solidFill>
                <a:latin typeface="Times New Roman"/>
                <a:ea typeface="Times New Roman"/>
                <a:cs typeface="Times New Roman"/>
                <a:sym typeface="Times New Roman"/>
              </a:rPr>
              <a:t>Gene assignment:</a:t>
            </a:r>
            <a:r>
              <a:rPr lang="en" sz="900" b="1">
                <a:solidFill>
                  <a:schemeClr val="dk1"/>
                </a:solidFill>
                <a:latin typeface="Times New Roman"/>
                <a:ea typeface="Times New Roman"/>
                <a:cs typeface="Times New Roman"/>
                <a:sym typeface="Times New Roman"/>
              </a:rPr>
              <a:t>Causa_99 (69540-69758) Glimmer and GeneMark called similar starts- Glimmer at 69540</a:t>
            </a:r>
            <a:endParaRPr sz="900" b="1">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523"/>
              <a:buFont typeface="Arial"/>
              <a:buNone/>
            </a:pPr>
            <a:endParaRPr sz="900">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523"/>
              <a:buFont typeface="Arial"/>
              <a:buNone/>
            </a:pPr>
            <a:r>
              <a:rPr lang="en" sz="900">
                <a:solidFill>
                  <a:schemeClr val="dk1"/>
                </a:solidFill>
                <a:latin typeface="Times New Roman"/>
                <a:ea typeface="Times New Roman"/>
                <a:cs typeface="Times New Roman"/>
                <a:sym typeface="Times New Roman"/>
              </a:rPr>
              <a:t>Gene Call Annotation -</a:t>
            </a:r>
            <a:endParaRPr sz="900">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523"/>
              <a:buFont typeface="Arial"/>
              <a:buNone/>
            </a:pPr>
            <a:r>
              <a:rPr lang="en" sz="900">
                <a:solidFill>
                  <a:schemeClr val="dk1"/>
                </a:solidFill>
                <a:latin typeface="Times New Roman"/>
                <a:ea typeface="Times New Roman"/>
                <a:cs typeface="Times New Roman"/>
                <a:sym typeface="Times New Roman"/>
              </a:rPr>
              <a:t>Coding Potential:</a:t>
            </a:r>
            <a:r>
              <a:rPr lang="en" sz="900" b="1">
                <a:solidFill>
                  <a:schemeClr val="dk1"/>
                </a:solidFill>
                <a:latin typeface="Times New Roman"/>
                <a:ea typeface="Times New Roman"/>
                <a:cs typeface="Times New Roman"/>
                <a:sym typeface="Times New Roman"/>
              </a:rPr>
              <a:t> covers all of strong coding potential</a:t>
            </a:r>
            <a:endParaRPr sz="900" b="1">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523"/>
              <a:buFont typeface="Arial"/>
              <a:buNone/>
            </a:pPr>
            <a:r>
              <a:rPr lang="en" sz="900">
                <a:solidFill>
                  <a:schemeClr val="dk1"/>
                </a:solidFill>
                <a:latin typeface="Times New Roman"/>
                <a:ea typeface="Times New Roman"/>
                <a:cs typeface="Times New Roman"/>
                <a:sym typeface="Times New Roman"/>
              </a:rPr>
              <a:t>Start codon: </a:t>
            </a:r>
            <a:r>
              <a:rPr lang="en" sz="900" b="1">
                <a:solidFill>
                  <a:schemeClr val="dk1"/>
                </a:solidFill>
                <a:latin typeface="Times New Roman"/>
                <a:ea typeface="Times New Roman"/>
                <a:cs typeface="Times New Roman"/>
                <a:sym typeface="Times New Roman"/>
              </a:rPr>
              <a:t>ATG</a:t>
            </a:r>
            <a:endParaRPr sz="900" b="1">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523"/>
              <a:buFont typeface="Arial"/>
              <a:buNone/>
            </a:pPr>
            <a:r>
              <a:rPr lang="en" sz="900">
                <a:solidFill>
                  <a:schemeClr val="dk1"/>
                </a:solidFill>
                <a:latin typeface="Times New Roman"/>
                <a:ea typeface="Times New Roman"/>
                <a:cs typeface="Times New Roman"/>
                <a:sym typeface="Times New Roman"/>
              </a:rPr>
              <a:t>BLASTp:</a:t>
            </a:r>
            <a:r>
              <a:rPr lang="en" sz="900" b="1">
                <a:solidFill>
                  <a:schemeClr val="dk1"/>
                </a:solidFill>
                <a:latin typeface="Times New Roman"/>
                <a:ea typeface="Times New Roman"/>
                <a:cs typeface="Times New Roman"/>
                <a:sym typeface="Times New Roman"/>
              </a:rPr>
              <a:t> does not contain any hits on the DNA master. PhagesDB however shows around 16 hits; however there are no e-values of 0.0E0</a:t>
            </a:r>
            <a:endParaRPr sz="900" b="1">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523"/>
              <a:buFont typeface="Arial"/>
              <a:buNone/>
            </a:pPr>
            <a:r>
              <a:rPr lang="en" sz="900">
                <a:solidFill>
                  <a:schemeClr val="dk1"/>
                </a:solidFill>
                <a:latin typeface="Times New Roman"/>
                <a:ea typeface="Times New Roman"/>
                <a:cs typeface="Times New Roman"/>
                <a:sym typeface="Times New Roman"/>
              </a:rPr>
              <a:t>Gap/Overlap:  </a:t>
            </a:r>
            <a:r>
              <a:rPr lang="en" sz="900" b="1">
                <a:solidFill>
                  <a:schemeClr val="dk1"/>
                </a:solidFill>
                <a:latin typeface="Times New Roman"/>
                <a:ea typeface="Times New Roman"/>
                <a:cs typeface="Times New Roman"/>
                <a:sym typeface="Times New Roman"/>
              </a:rPr>
              <a:t>contains a 177 length gap between genes 98 and 99. Also contains an 80 length gap between genes 99 and 100. Can not extend the gene however because it is already at the first start site. </a:t>
            </a:r>
            <a:endParaRPr sz="900" b="1">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523"/>
              <a:buFont typeface="Arial"/>
              <a:buNone/>
            </a:pPr>
            <a:r>
              <a:rPr lang="en" sz="900">
                <a:solidFill>
                  <a:schemeClr val="dk1"/>
                </a:solidFill>
                <a:latin typeface="Times New Roman"/>
                <a:ea typeface="Times New Roman"/>
                <a:cs typeface="Times New Roman"/>
                <a:sym typeface="Times New Roman"/>
              </a:rPr>
              <a:t>RBS:</a:t>
            </a:r>
            <a:r>
              <a:rPr lang="en" sz="900" b="1">
                <a:solidFill>
                  <a:schemeClr val="dk1"/>
                </a:solidFill>
                <a:latin typeface="Times New Roman"/>
                <a:ea typeface="Times New Roman"/>
                <a:cs typeface="Times New Roman"/>
                <a:sym typeface="Times New Roman"/>
              </a:rPr>
              <a:t> RBS score supports auto annotation site; Z value: 2.925; Final score: -2.645. (the best score out of the two start sites)</a:t>
            </a:r>
            <a:endParaRPr sz="900" b="1">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523"/>
              <a:buFont typeface="Arial"/>
              <a:buNone/>
            </a:pPr>
            <a:r>
              <a:rPr lang="en" sz="900">
                <a:solidFill>
                  <a:schemeClr val="dk1"/>
                </a:solidFill>
                <a:latin typeface="Times New Roman"/>
                <a:ea typeface="Times New Roman"/>
                <a:cs typeface="Times New Roman"/>
                <a:sym typeface="Times New Roman"/>
              </a:rPr>
              <a:t>Starterator: </a:t>
            </a:r>
            <a:r>
              <a:rPr lang="en" sz="900" b="1">
                <a:solidFill>
                  <a:schemeClr val="dk1"/>
                </a:solidFill>
                <a:latin typeface="Times New Roman"/>
                <a:ea typeface="Times New Roman"/>
                <a:cs typeface="Times New Roman"/>
                <a:sym typeface="Times New Roman"/>
              </a:rPr>
              <a:t>its green line is not aligned with any of the other start sites from the other tracks. However, the other start sites are aligned with the other tracks. (there are only 2 other tracks to compare the gene with.) Therefore, it somewhat supports the auto annotation site.</a:t>
            </a:r>
            <a:endParaRPr sz="900" b="1">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523"/>
              <a:buFont typeface="Arial"/>
              <a:buNone/>
            </a:pPr>
            <a:r>
              <a:rPr lang="en" sz="900">
                <a:solidFill>
                  <a:schemeClr val="dk1"/>
                </a:solidFill>
                <a:latin typeface="Times New Roman"/>
                <a:ea typeface="Times New Roman"/>
                <a:cs typeface="Times New Roman"/>
                <a:sym typeface="Times New Roman"/>
              </a:rPr>
              <a:t>Is this a gene: </a:t>
            </a:r>
            <a:r>
              <a:rPr lang="en" sz="900" b="1">
                <a:solidFill>
                  <a:schemeClr val="dk1"/>
                </a:solidFill>
                <a:latin typeface="Times New Roman"/>
                <a:ea typeface="Times New Roman"/>
                <a:cs typeface="Times New Roman"/>
                <a:sym typeface="Times New Roman"/>
              </a:rPr>
              <a:t>yes</a:t>
            </a:r>
            <a:endParaRPr sz="900" b="1">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523"/>
              <a:buFont typeface="Arial"/>
              <a:buNone/>
            </a:pPr>
            <a:r>
              <a:rPr lang="en" sz="900">
                <a:solidFill>
                  <a:schemeClr val="dk1"/>
                </a:solidFill>
                <a:latin typeface="Times New Roman"/>
                <a:ea typeface="Times New Roman"/>
                <a:cs typeface="Times New Roman"/>
                <a:sym typeface="Times New Roman"/>
              </a:rPr>
              <a:t>Suggested start site (first base coordinate):  </a:t>
            </a:r>
            <a:r>
              <a:rPr lang="en" sz="900" b="1">
                <a:solidFill>
                  <a:schemeClr val="dk1"/>
                </a:solidFill>
                <a:latin typeface="Times New Roman"/>
                <a:ea typeface="Times New Roman"/>
                <a:cs typeface="Times New Roman"/>
                <a:sym typeface="Times New Roman"/>
              </a:rPr>
              <a:t>no change (69540)</a:t>
            </a:r>
            <a:endParaRPr sz="900" b="1">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523"/>
              <a:buFont typeface="Arial"/>
              <a:buNone/>
            </a:pPr>
            <a:endParaRPr sz="900">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523"/>
              <a:buFont typeface="Arial"/>
              <a:buNone/>
            </a:pPr>
            <a:r>
              <a:rPr lang="en" sz="900">
                <a:solidFill>
                  <a:schemeClr val="dk1"/>
                </a:solidFill>
                <a:latin typeface="Times New Roman"/>
                <a:ea typeface="Times New Roman"/>
                <a:cs typeface="Times New Roman"/>
                <a:sym typeface="Times New Roman"/>
              </a:rPr>
              <a:t>Functional Annotation –</a:t>
            </a:r>
            <a:endParaRPr sz="900">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523"/>
              <a:buFont typeface="Arial"/>
              <a:buNone/>
            </a:pPr>
            <a:r>
              <a:rPr lang="en" sz="900">
                <a:solidFill>
                  <a:schemeClr val="dk1"/>
                </a:solidFill>
                <a:latin typeface="Times New Roman"/>
                <a:ea typeface="Times New Roman"/>
                <a:cs typeface="Times New Roman"/>
                <a:sym typeface="Times New Roman"/>
              </a:rPr>
              <a:t>BLASTp:  </a:t>
            </a:r>
            <a:r>
              <a:rPr lang="en" sz="900" b="1">
                <a:solidFill>
                  <a:schemeClr val="dk1"/>
                </a:solidFill>
                <a:latin typeface="Times New Roman"/>
                <a:ea typeface="Times New Roman"/>
                <a:cs typeface="Times New Roman"/>
                <a:sym typeface="Times New Roman"/>
              </a:rPr>
              <a:t>no hits on BLASTp</a:t>
            </a:r>
            <a:endParaRPr sz="900" b="1">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523"/>
              <a:buFont typeface="Arial"/>
              <a:buNone/>
            </a:pPr>
            <a:r>
              <a:rPr lang="en" sz="900">
                <a:solidFill>
                  <a:schemeClr val="dk1"/>
                </a:solidFill>
                <a:latin typeface="Times New Roman"/>
                <a:ea typeface="Times New Roman"/>
                <a:cs typeface="Times New Roman"/>
                <a:sym typeface="Times New Roman"/>
              </a:rPr>
              <a:t>HHpred:</a:t>
            </a:r>
            <a:r>
              <a:rPr lang="en" sz="781" b="1">
                <a:solidFill>
                  <a:srgbClr val="212529"/>
                </a:solidFill>
                <a:latin typeface="Verdana"/>
                <a:ea typeface="Verdana"/>
                <a:cs typeface="Verdana"/>
                <a:sym typeface="Verdana"/>
              </a:rPr>
              <a:t>a.4.5.35 (A:377-437) automated matches {Moorella thermoacetica [TaxId: 1525]} | CLASS: All alpha proteins, FOLD: DNA/RNA (probability-70.41) </a:t>
            </a:r>
            <a:r>
              <a:rPr lang="en" sz="781"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900" b="1">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523"/>
              <a:buFont typeface="Arial"/>
              <a:buNone/>
            </a:pPr>
            <a:r>
              <a:rPr lang="en" sz="900">
                <a:solidFill>
                  <a:schemeClr val="dk1"/>
                </a:solidFill>
                <a:latin typeface="Times New Roman"/>
                <a:ea typeface="Times New Roman"/>
                <a:cs typeface="Times New Roman"/>
                <a:sym typeface="Times New Roman"/>
              </a:rPr>
              <a:t>Synteny:  </a:t>
            </a:r>
            <a:r>
              <a:rPr lang="en" sz="900" b="1">
                <a:solidFill>
                  <a:schemeClr val="dk1"/>
                </a:solidFill>
                <a:latin typeface="Times New Roman"/>
                <a:ea typeface="Times New Roman"/>
                <a:cs typeface="Times New Roman"/>
                <a:sym typeface="Times New Roman"/>
              </a:rPr>
              <a:t>adjacent to </a:t>
            </a:r>
            <a:r>
              <a:rPr lang="en" sz="852" b="1">
                <a:solidFill>
                  <a:srgbClr val="555555"/>
                </a:solidFill>
                <a:latin typeface="Times New Roman"/>
                <a:ea typeface="Times New Roman"/>
                <a:cs typeface="Times New Roman"/>
                <a:sym typeface="Times New Roman"/>
              </a:rPr>
              <a:t>helix-turn-helix DNA binding domain (</a:t>
            </a:r>
            <a:r>
              <a:rPr lang="en" sz="805" b="1">
                <a:solidFill>
                  <a:srgbClr val="555555"/>
                </a:solidFill>
                <a:latin typeface="Times New Roman"/>
                <a:ea typeface="Times New Roman"/>
                <a:cs typeface="Times New Roman"/>
                <a:sym typeface="Times New Roman"/>
              </a:rPr>
              <a:t>StAugustine gene 92)</a:t>
            </a:r>
            <a:endParaRPr sz="852" b="1">
              <a:solidFill>
                <a:srgbClr val="555555"/>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523"/>
              <a:buFont typeface="Arial"/>
              <a:buNone/>
            </a:pPr>
            <a:r>
              <a:rPr lang="en" sz="900">
                <a:solidFill>
                  <a:schemeClr val="dk1"/>
                </a:solidFill>
                <a:latin typeface="Times New Roman"/>
                <a:ea typeface="Times New Roman"/>
                <a:cs typeface="Times New Roman"/>
                <a:sym typeface="Times New Roman"/>
              </a:rPr>
              <a:t>TMD:</a:t>
            </a:r>
            <a:r>
              <a:rPr lang="en" sz="900" b="1">
                <a:solidFill>
                  <a:schemeClr val="dk1"/>
                </a:solidFill>
                <a:latin typeface="Times New Roman"/>
                <a:ea typeface="Times New Roman"/>
                <a:cs typeface="Times New Roman"/>
                <a:sym typeface="Times New Roman"/>
              </a:rPr>
              <a:t> no transmembrane domains</a:t>
            </a:r>
            <a:endParaRPr sz="900" b="1">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523"/>
              <a:buFont typeface="Arial"/>
              <a:buNone/>
            </a:pPr>
            <a:r>
              <a:rPr lang="en" sz="900">
                <a:solidFill>
                  <a:schemeClr val="dk1"/>
                </a:solidFill>
                <a:latin typeface="Times New Roman"/>
                <a:ea typeface="Times New Roman"/>
                <a:cs typeface="Times New Roman"/>
                <a:sym typeface="Times New Roman"/>
              </a:rPr>
              <a:t>Predicted gene function: </a:t>
            </a:r>
            <a:r>
              <a:rPr lang="en" sz="900" b="1">
                <a:solidFill>
                  <a:schemeClr val="dk1"/>
                </a:solidFill>
                <a:latin typeface="Times New Roman"/>
                <a:ea typeface="Times New Roman"/>
                <a:cs typeface="Times New Roman"/>
                <a:sym typeface="Times New Roman"/>
              </a:rPr>
              <a:t>NKF</a:t>
            </a:r>
            <a:endParaRPr sz="900" b="1">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523"/>
              <a:buFont typeface="Arial"/>
              <a:buNone/>
            </a:pPr>
            <a:r>
              <a:rPr lang="en" sz="900">
                <a:solidFill>
                  <a:schemeClr val="dk1"/>
                </a:solidFill>
                <a:highlight>
                  <a:srgbClr val="FF9900"/>
                </a:highlight>
                <a:latin typeface="Times New Roman"/>
                <a:ea typeface="Times New Roman"/>
                <a:cs typeface="Times New Roman"/>
                <a:sym typeface="Times New Roman"/>
              </a:rPr>
              <a:t> </a:t>
            </a:r>
            <a:endParaRPr sz="900">
              <a:solidFill>
                <a:schemeClr val="dk1"/>
              </a:solidFill>
              <a:highlight>
                <a:srgbClr val="FF9900"/>
              </a:highlight>
              <a:latin typeface="Times New Roman"/>
              <a:ea typeface="Times New Roman"/>
              <a:cs typeface="Times New Roman"/>
              <a:sym typeface="Times New Roman"/>
            </a:endParaRPr>
          </a:p>
          <a:p>
            <a:pPr marL="0" lvl="0" indent="0" algn="l" rtl="0">
              <a:lnSpc>
                <a:spcPct val="105000"/>
              </a:lnSpc>
              <a:spcBef>
                <a:spcPts val="0"/>
              </a:spcBef>
              <a:spcAft>
                <a:spcPts val="0"/>
              </a:spcAft>
              <a:buSzPts val="523"/>
              <a:buNone/>
            </a:pPr>
            <a:r>
              <a:rPr lang="en" sz="900">
                <a:solidFill>
                  <a:schemeClr val="dk1"/>
                </a:solidFill>
                <a:latin typeface="Times New Roman"/>
                <a:ea typeface="Times New Roman"/>
                <a:cs typeface="Times New Roman"/>
                <a:sym typeface="Times New Roman"/>
              </a:rPr>
              <a:t>Notes: </a:t>
            </a:r>
            <a:endParaRPr sz="1185"/>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Shape 2799"/>
        <p:cNvGrpSpPr/>
        <p:nvPr/>
      </p:nvGrpSpPr>
      <p:grpSpPr>
        <a:xfrm>
          <a:off x="0" y="0"/>
          <a:ext cx="0" cy="0"/>
          <a:chOff x="0" y="0"/>
          <a:chExt cx="0" cy="0"/>
        </a:xfrm>
      </p:grpSpPr>
      <p:sp>
        <p:nvSpPr>
          <p:cNvPr id="2800" name="Google Shape;2800;p48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Causa_99</a:t>
            </a:r>
            <a:endParaRPr/>
          </a:p>
        </p:txBody>
      </p:sp>
      <p:sp>
        <p:nvSpPr>
          <p:cNvPr id="2801" name="Google Shape;2801;p48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Causa_99 (69540-69758) FWD. Glimmer and genemark call the same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Gene is covered by all of strong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blast results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~170 bp gap between the start of gene 98 and start of gene 99. In area of divergently transcribed genes.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Good RBS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StAugustine_116 and StAugustine_95 are the only two other genes in pham, along with Causa_121. Causa_99 and StAugustine_95 share a track and support each other’s start sites.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69540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results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results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Located toward the end of the genome. Corresponding gene in StAugustine is also unannotated, and is surrounded by unannotated genes.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transmembrane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Genes in pham are unannotated.</a:t>
            </a:r>
            <a:endParaRP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Shape 2811"/>
        <p:cNvGrpSpPr/>
        <p:nvPr/>
      </p:nvGrpSpPr>
      <p:grpSpPr>
        <a:xfrm>
          <a:off x="0" y="0"/>
          <a:ext cx="0" cy="0"/>
          <a:chOff x="0" y="0"/>
          <a:chExt cx="0" cy="0"/>
        </a:xfrm>
      </p:grpSpPr>
      <p:sp>
        <p:nvSpPr>
          <p:cNvPr id="2812" name="Google Shape;2812;p48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Causa_100</a:t>
            </a:r>
            <a:endParaRP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Shape 2816"/>
        <p:cNvGrpSpPr/>
        <p:nvPr/>
      </p:nvGrpSpPr>
      <p:grpSpPr>
        <a:xfrm>
          <a:off x="0" y="0"/>
          <a:ext cx="0" cy="0"/>
          <a:chOff x="0" y="0"/>
          <a:chExt cx="0" cy="0"/>
        </a:xfrm>
      </p:grpSpPr>
      <p:sp>
        <p:nvSpPr>
          <p:cNvPr id="2817" name="Google Shape;2817;p48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Causa_100</a:t>
            </a:r>
            <a:endParaRPr/>
          </a:p>
        </p:txBody>
      </p:sp>
      <p:sp>
        <p:nvSpPr>
          <p:cNvPr id="2818" name="Google Shape;2818;p48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Causa_100 (69837-70094) Glimmer and GeneMark called same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seems to cover all strong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one hit on DNAMaster, 15:34, e-value 0.03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about 80 bp gap between gene 99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supports auto-annotated start site ( largest z-value and final score closest to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StAugustine called similar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69837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 is hypothetical protein (e-value 5E-05)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is uncharacterized conserved protein, (93.85%)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gene 96 on StAugustine, which has no function listed. No other similar genes on phagesdb.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 </a:t>
            </a:r>
            <a:endParaRP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Shape 2822"/>
        <p:cNvGrpSpPr/>
        <p:nvPr/>
      </p:nvGrpSpPr>
      <p:grpSpPr>
        <a:xfrm>
          <a:off x="0" y="0"/>
          <a:ext cx="0" cy="0"/>
          <a:chOff x="0" y="0"/>
          <a:chExt cx="0" cy="0"/>
        </a:xfrm>
      </p:grpSpPr>
      <p:sp>
        <p:nvSpPr>
          <p:cNvPr id="2823" name="Google Shape;2823;p49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Causa_100</a:t>
            </a:r>
            <a:endParaRPr/>
          </a:p>
        </p:txBody>
      </p:sp>
      <p:graphicFrame>
        <p:nvGraphicFramePr>
          <p:cNvPr id="2824" name="Google Shape;2824;p490"/>
          <p:cNvGraphicFramePr/>
          <p:nvPr/>
        </p:nvGraphicFramePr>
        <p:xfrm>
          <a:off x="2786150" y="4103050"/>
          <a:ext cx="5943625" cy="669925"/>
        </p:xfrm>
        <a:graphic>
          <a:graphicData uri="http://schemas.openxmlformats.org/drawingml/2006/table">
            <a:tbl>
              <a:tblPr>
                <a:noFill/>
                <a:tableStyleId>{3C0A0301-2ED3-4F20-BBFC-280630635A42}</a:tableStyleId>
              </a:tblPr>
              <a:tblGrid>
                <a:gridCol w="572025">
                  <a:extLst>
                    <a:ext uri="{9D8B030D-6E8A-4147-A177-3AD203B41FA5}">
                      <a16:colId xmlns:a16="http://schemas.microsoft.com/office/drawing/2014/main" val="20000"/>
                    </a:ext>
                  </a:extLst>
                </a:gridCol>
                <a:gridCol w="4899775">
                  <a:extLst>
                    <a:ext uri="{9D8B030D-6E8A-4147-A177-3AD203B41FA5}">
                      <a16:colId xmlns:a16="http://schemas.microsoft.com/office/drawing/2014/main" val="20001"/>
                    </a:ext>
                  </a:extLst>
                </a:gridCol>
                <a:gridCol w="471825">
                  <a:extLst>
                    <a:ext uri="{9D8B030D-6E8A-4147-A177-3AD203B41FA5}">
                      <a16:colId xmlns:a16="http://schemas.microsoft.com/office/drawing/2014/main" val="20002"/>
                    </a:ext>
                  </a:extLst>
                </a:gridCol>
              </a:tblGrid>
              <a:tr h="669925">
                <a:tc>
                  <a:txBody>
                    <a:bodyPr/>
                    <a:lstStyle/>
                    <a:p>
                      <a:pPr marL="0" lvl="0" indent="0" algn="l" rtl="0">
                        <a:lnSpc>
                          <a:spcPct val="115000"/>
                        </a:lnSpc>
                        <a:spcBef>
                          <a:spcPts val="0"/>
                        </a:spcBef>
                        <a:spcAft>
                          <a:spcPts val="0"/>
                        </a:spcAft>
                        <a:buNone/>
                      </a:pP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3EWL_B</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uncharacterized conserved protein BF1870; alpha-beta fold, structural genomics, PSI-2, Protein Structure Initiative, Mid</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93.85</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825" name="Google Shape;2825;p490"/>
          <p:cNvSpPr txBox="1"/>
          <p:nvPr/>
        </p:nvSpPr>
        <p:spPr>
          <a:xfrm>
            <a:off x="0" y="1640225"/>
            <a:ext cx="91440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Call and Functional Annotation Checklist and Notes – MW</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assignment- Causa_100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Original Glimmer Call at base pair 69837</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Call Annotation -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Coding Potential: All coding potential is covered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 codon: ATG</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Only on hit on DNA Master and it is 15 to 34 3e-42</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Gap/Overlap: 80 base pair gap with one other potential start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RBS: Score is not the best but does not suggest another start site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Starterator: does not suggest another start site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Is this a gene: yes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Suggested start site (first base coordinate): 69837</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Functional Annotation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Does not suggest a function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HHpred: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Synteny:  Is not suggesting any function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TMD: Straight Line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Predicted gene function: NKF</a:t>
            </a:r>
            <a:endParaRPr sz="1000">
              <a:latin typeface="Times New Roman"/>
              <a:ea typeface="Times New Roman"/>
              <a:cs typeface="Times New Roman"/>
              <a:sym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Causa_11</a:t>
            </a:r>
            <a:endParaRPr/>
          </a:p>
        </p:txBody>
      </p:sp>
      <p:sp>
        <p:nvSpPr>
          <p:cNvPr id="329" name="Google Shape;329;p6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and Functional Annotation Checklist and Notes – MKay</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assignment:  Causa_11 (6101-7822) glimmer call: 6101 GeneMark call: same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Annotation -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Coding Potential: almost fully covered</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 codon: ATG</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1 1:1 hit (StAug) (e:0.0)</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Gap/Overlap: 26bp overlap</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RBS: not best (z: 1.227 ; Fin: -6.636)- best cuts gene length by well over half     Start 2: 6212 (z: 2.535 ; fin: -4.014)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Starterator: not most annotated- doesn't have most annotated start</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Is this a gene: yes</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Suggested start site (first base coordinate): 6101 (nc)</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Functional Annotation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terminase (e: 0.0)</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300">
                <a:solidFill>
                  <a:schemeClr val="dk1"/>
                </a:solidFill>
                <a:latin typeface="Comfortaa Medium"/>
                <a:ea typeface="Comfortaa Medium"/>
                <a:cs typeface="Comfortaa Medium"/>
                <a:sym typeface="Comfortaa Medium"/>
              </a:rPr>
              <a:t>HHpred: Prob: 100- terminase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300">
                <a:solidFill>
                  <a:schemeClr val="dk1"/>
                </a:solidFill>
                <a:latin typeface="Comfortaa Medium"/>
                <a:ea typeface="Comfortaa Medium"/>
                <a:cs typeface="Comfortaa Medium"/>
                <a:sym typeface="Comfortaa Medium"/>
              </a:rPr>
              <a:t>Synteny:  terminase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300">
                <a:solidFill>
                  <a:schemeClr val="dk1"/>
                </a:solidFill>
                <a:latin typeface="Comfortaa Medium"/>
                <a:ea typeface="Comfortaa Medium"/>
                <a:cs typeface="Comfortaa Medium"/>
                <a:sym typeface="Comfortaa Medium"/>
              </a:rPr>
              <a:t>	Phagesdb: terminase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300">
                <a:solidFill>
                  <a:schemeClr val="dk1"/>
                </a:solidFill>
                <a:latin typeface="Comfortaa Medium"/>
                <a:ea typeface="Comfortaa Medium"/>
                <a:cs typeface="Comfortaa Medium"/>
                <a:sym typeface="Comfortaa Medium"/>
              </a:rPr>
              <a:t>TMD: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300">
                <a:solidFill>
                  <a:schemeClr val="dk1"/>
                </a:solidFill>
                <a:latin typeface="Comfortaa Medium"/>
                <a:ea typeface="Comfortaa Medium"/>
                <a:cs typeface="Comfortaa Medium"/>
                <a:sym typeface="Comfortaa Medium"/>
              </a:rPr>
              <a:t>Predicted gene function: terminase</a:t>
            </a:r>
            <a:endParaRPr>
              <a:solidFill>
                <a:schemeClr val="dk1"/>
              </a:solidFill>
            </a:endParaRP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Shape 2816">
          <a:extLst>
            <a:ext uri="{FF2B5EF4-FFF2-40B4-BE49-F238E27FC236}">
              <a16:creationId xmlns:a16="http://schemas.microsoft.com/office/drawing/2014/main" id="{8031DAE0-2876-9E7C-700A-243F8E675B34}"/>
            </a:ext>
          </a:extLst>
        </p:cNvPr>
        <p:cNvGrpSpPr/>
        <p:nvPr/>
      </p:nvGrpSpPr>
      <p:grpSpPr>
        <a:xfrm>
          <a:off x="0" y="0"/>
          <a:ext cx="0" cy="0"/>
          <a:chOff x="0" y="0"/>
          <a:chExt cx="0" cy="0"/>
        </a:xfrm>
      </p:grpSpPr>
      <p:sp>
        <p:nvSpPr>
          <p:cNvPr id="2817" name="Google Shape;2817;p489">
            <a:extLst>
              <a:ext uri="{FF2B5EF4-FFF2-40B4-BE49-F238E27FC236}">
                <a16:creationId xmlns:a16="http://schemas.microsoft.com/office/drawing/2014/main" id="{E7C063D7-FD2E-5EBF-1608-CDF0B495E271}"/>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Causa_100</a:t>
            </a:r>
            <a:endParaRPr/>
          </a:p>
        </p:txBody>
      </p:sp>
      <p:sp>
        <p:nvSpPr>
          <p:cNvPr id="3" name="Text Placeholder 2">
            <a:extLst>
              <a:ext uri="{FF2B5EF4-FFF2-40B4-BE49-F238E27FC236}">
                <a16:creationId xmlns:a16="http://schemas.microsoft.com/office/drawing/2014/main" id="{3B12BC74-C11E-D2CE-F571-19041553093B}"/>
              </a:ext>
            </a:extLst>
          </p:cNvPr>
          <p:cNvSpPr>
            <a:spLocks noGrp="1"/>
          </p:cNvSpPr>
          <p:nvPr>
            <p:ph type="body" idx="1"/>
          </p:nvPr>
        </p:nvSpPr>
        <p:spPr/>
        <p:txBody>
          <a:bodyPr/>
          <a:lstStyle/>
          <a:p>
            <a:pPr marL="114300" indent="0">
              <a:buNone/>
            </a:pPr>
            <a:r>
              <a:rPr lang="en-US" dirty="0"/>
              <a:t>Note added by JS – </a:t>
            </a:r>
          </a:p>
          <a:p>
            <a:pPr marL="114300" indent="0">
              <a:buNone/>
            </a:pPr>
            <a:endParaRPr lang="en-US" dirty="0"/>
          </a:p>
          <a:p>
            <a:pPr marL="114300" indent="0">
              <a:buNone/>
            </a:pPr>
            <a:r>
              <a:rPr lang="en-US" dirty="0"/>
              <a:t>original gene 100 (69837-70094, FWD) - auto-annotated start leaves 80 bp gap, small amount of CP left off but this start gives 1:1 </a:t>
            </a:r>
            <a:r>
              <a:rPr lang="en-US" dirty="0" err="1"/>
              <a:t>BlastP</a:t>
            </a:r>
            <a:r>
              <a:rPr lang="en-US" dirty="0"/>
              <a:t> alignment to StAugustine_96; can move start up to 69789 but at large cost to RBS and still leaves 32-bp gap.  Decided to leave start at 69387, not sufficient amount of evidence to change.</a:t>
            </a:r>
          </a:p>
        </p:txBody>
      </p:sp>
    </p:spTree>
    <p:extLst>
      <p:ext uri="{BB962C8B-B14F-4D97-AF65-F5344CB8AC3E}">
        <p14:creationId xmlns:p14="http://schemas.microsoft.com/office/powerpoint/2010/main" val="3824658847"/>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Shape 2835"/>
        <p:cNvGrpSpPr/>
        <p:nvPr/>
      </p:nvGrpSpPr>
      <p:grpSpPr>
        <a:xfrm>
          <a:off x="0" y="0"/>
          <a:ext cx="0" cy="0"/>
          <a:chOff x="0" y="0"/>
          <a:chExt cx="0" cy="0"/>
        </a:xfrm>
      </p:grpSpPr>
      <p:sp>
        <p:nvSpPr>
          <p:cNvPr id="2836" name="Google Shape;2836;p49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Causa_101</a:t>
            </a:r>
            <a:endParaRP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Shape 2840"/>
        <p:cNvGrpSpPr/>
        <p:nvPr/>
      </p:nvGrpSpPr>
      <p:grpSpPr>
        <a:xfrm>
          <a:off x="0" y="0"/>
          <a:ext cx="0" cy="0"/>
          <a:chOff x="0" y="0"/>
          <a:chExt cx="0" cy="0"/>
        </a:xfrm>
      </p:grpSpPr>
      <p:sp>
        <p:nvSpPr>
          <p:cNvPr id="2841" name="Google Shape;2841;p49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Causa_101</a:t>
            </a:r>
            <a:endParaRPr/>
          </a:p>
        </p:txBody>
      </p:sp>
      <p:sp>
        <p:nvSpPr>
          <p:cNvPr id="2842" name="Google Shape;2842;p49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Causa_101 (70091-70318)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significant hit was St. Augustine with 1:1 alignment and e-value: 5e</a:t>
            </a:r>
            <a:r>
              <a:rPr lang="en" sz="1200" baseline="30000">
                <a:solidFill>
                  <a:schemeClr val="dk1"/>
                </a:solidFill>
                <a:latin typeface="Times New Roman"/>
                <a:ea typeface="Times New Roman"/>
                <a:cs typeface="Times New Roman"/>
                <a:sym typeface="Times New Roman"/>
              </a:rPr>
              <a:t>-40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 for auto-annotated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only shows alignment with St. Augustine manually annotated start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70091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significant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Hypothetical zinc finger protein YacG; </a:t>
            </a:r>
            <a:r>
              <a:rPr lang="en" sz="950">
                <a:solidFill>
                  <a:srgbClr val="212529"/>
                </a:solidFill>
                <a:highlight>
                  <a:srgbClr val="FEFEFE"/>
                </a:highlight>
                <a:latin typeface="Verdana"/>
                <a:ea typeface="Verdana"/>
                <a:cs typeface="Verdana"/>
                <a:sym typeface="Verdana"/>
              </a:rPr>
              <a:t>DNA gyrase inhibitor YacG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does not predict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No official function on the list matches the HHpred hits</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Zinc finger protein- transcription factors that help with gene regulation</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Zinc motif- two cytosines and two histidine residues that coordinate a zinc ion</a:t>
            </a:r>
            <a:endParaRP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Shape 2846"/>
        <p:cNvGrpSpPr/>
        <p:nvPr/>
      </p:nvGrpSpPr>
      <p:grpSpPr>
        <a:xfrm>
          <a:off x="0" y="0"/>
          <a:ext cx="0" cy="0"/>
          <a:chOff x="0" y="0"/>
          <a:chExt cx="0" cy="0"/>
        </a:xfrm>
      </p:grpSpPr>
      <p:sp>
        <p:nvSpPr>
          <p:cNvPr id="2847" name="Google Shape;2847;p49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Causa_101</a:t>
            </a:r>
            <a:endParaRPr/>
          </a:p>
        </p:txBody>
      </p:sp>
      <p:sp>
        <p:nvSpPr>
          <p:cNvPr id="2848" name="Google Shape;2848;p49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Causa_101 (70091-70318) Genemark and Glimmer make the same call</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Fully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a:t>
            </a:r>
            <a:r>
              <a:rPr lang="en" sz="1200">
                <a:solidFill>
                  <a:schemeClr val="dk1"/>
                </a:solidFill>
                <a:latin typeface="Times New Roman"/>
                <a:ea typeface="Times New Roman"/>
                <a:cs typeface="Times New Roman"/>
                <a:sym typeface="Times New Roman"/>
              </a:rPr>
              <a:t>There is only 1 hit 44:11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There is a 4-bp overlap with Gene 100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Best z-value and final score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 </a:t>
            </a:r>
            <a:r>
              <a:rPr lang="en" sz="1200">
                <a:solidFill>
                  <a:schemeClr val="dk1"/>
                </a:solidFill>
                <a:latin typeface="Times New Roman"/>
                <a:ea typeface="Times New Roman"/>
                <a:cs typeface="Times New Roman"/>
                <a:sym typeface="Times New Roman"/>
              </a:rPr>
              <a:t>There is only one track with St. Augustine and causa. They both made the same call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Times New Roman"/>
                <a:ea typeface="Times New Roman"/>
                <a:cs typeface="Times New Roman"/>
                <a:sym typeface="Times New Roman"/>
              </a:rPr>
              <a:t>70091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Functional Annotation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No significant similarity found. Nothing found on phagesDB either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a:t>
            </a:r>
            <a:r>
              <a:rPr lang="en" sz="1200">
                <a:solidFill>
                  <a:schemeClr val="dk1"/>
                </a:solidFill>
                <a:latin typeface="Times New Roman"/>
                <a:ea typeface="Times New Roman"/>
                <a:cs typeface="Times New Roman"/>
                <a:sym typeface="Times New Roman"/>
              </a:rPr>
              <a:t> g.39.1.9 (A:) Hypothetical zinc finger protein YacG {Escherichia coli [TaxId: 562]} | CLASS: Small proteins, FOLD: Gluco </a:t>
            </a:r>
            <a:r>
              <a:rPr lang="en" sz="950">
                <a:solidFill>
                  <a:srgbClr val="212529"/>
                </a:solidFill>
                <a:latin typeface="Verdana"/>
                <a:ea typeface="Verdana"/>
                <a:cs typeface="Verdana"/>
                <a:sym typeface="Verdana"/>
              </a:rPr>
              <a:t>97.24%, </a:t>
            </a: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SCOP_d1lv3a_</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r>
              <a:rPr lang="en" sz="1200">
                <a:solidFill>
                  <a:schemeClr val="dk1"/>
                </a:solidFill>
                <a:latin typeface="Times New Roman"/>
                <a:ea typeface="Times New Roman"/>
                <a:cs typeface="Times New Roman"/>
                <a:sym typeface="Times New Roman"/>
              </a:rPr>
              <a:t>Nearby St. Augustine Gene 92 that says helix-turn helix DNA binding domain</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r>
              <a:rPr lang="en" sz="1200">
                <a:solidFill>
                  <a:schemeClr val="dk1"/>
                </a:solidFill>
                <a:latin typeface="Times New Roman"/>
                <a:ea typeface="Times New Roman"/>
                <a:cs typeface="Times New Roman"/>
                <a:sym typeface="Times New Roman"/>
              </a:rPr>
              <a:t>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 </a:t>
            </a:r>
            <a:r>
              <a:rPr lang="en" sz="1200">
                <a:solidFill>
                  <a:schemeClr val="dk1"/>
                </a:solidFill>
                <a:latin typeface="Times New Roman"/>
                <a:ea typeface="Times New Roman"/>
                <a:cs typeface="Times New Roman"/>
                <a:sym typeface="Times New Roman"/>
              </a:rPr>
              <a:t>NKF </a:t>
            </a:r>
            <a:endParaRPr/>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Shape 2858"/>
        <p:cNvGrpSpPr/>
        <p:nvPr/>
      </p:nvGrpSpPr>
      <p:grpSpPr>
        <a:xfrm>
          <a:off x="0" y="0"/>
          <a:ext cx="0" cy="0"/>
          <a:chOff x="0" y="0"/>
          <a:chExt cx="0" cy="0"/>
        </a:xfrm>
      </p:grpSpPr>
      <p:sp>
        <p:nvSpPr>
          <p:cNvPr id="2859" name="Google Shape;2859;p49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Causa_101.5 (gap)</a:t>
            </a:r>
            <a:endParaRPr/>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Shape 2863"/>
        <p:cNvGrpSpPr/>
        <p:nvPr/>
      </p:nvGrpSpPr>
      <p:grpSpPr>
        <a:xfrm>
          <a:off x="0" y="0"/>
          <a:ext cx="0" cy="0"/>
          <a:chOff x="0" y="0"/>
          <a:chExt cx="0" cy="0"/>
        </a:xfrm>
      </p:grpSpPr>
      <p:sp>
        <p:nvSpPr>
          <p:cNvPr id="2864" name="Google Shape;2864;p49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Causa_101.5 (gap)</a:t>
            </a:r>
            <a:endParaRPr/>
          </a:p>
        </p:txBody>
      </p:sp>
      <p:sp>
        <p:nvSpPr>
          <p:cNvPr id="2865" name="Google Shape;2865;p49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and Functional Annotation Checklist and Notes – MKay</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assignment:  Causa_gap101.5 (70318-70536) </a:t>
            </a:r>
            <a:r>
              <a:rPr lang="en" sz="1000">
                <a:solidFill>
                  <a:schemeClr val="dk1"/>
                </a:solidFill>
                <a:latin typeface="Comfortaa Medium"/>
                <a:ea typeface="Comfortaa Medium"/>
                <a:cs typeface="Comfortaa Medium"/>
                <a:sym typeface="Comfortaa Medium"/>
              </a:rPr>
              <a:t> Multi gap genes??</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Annotation -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Coding Potential: little, weak, to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 codon: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Gap/Overlap: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RBS: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Starterator:</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Is this a gene: no</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Suggested start site (first base coordinate):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Functional Annotation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HHpred: Prob: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Synteny: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Phagesdb: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TMD: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Predicted gene function:</a:t>
            </a:r>
            <a:endParaRP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Shape 2869"/>
        <p:cNvGrpSpPr/>
        <p:nvPr/>
      </p:nvGrpSpPr>
      <p:grpSpPr>
        <a:xfrm>
          <a:off x="0" y="0"/>
          <a:ext cx="0" cy="0"/>
          <a:chOff x="0" y="0"/>
          <a:chExt cx="0" cy="0"/>
        </a:xfrm>
      </p:grpSpPr>
      <p:sp>
        <p:nvSpPr>
          <p:cNvPr id="2870" name="Google Shape;2870;p49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Causa_101.5 (gap)</a:t>
            </a:r>
            <a:endParaRPr/>
          </a:p>
        </p:txBody>
      </p:sp>
      <p:sp>
        <p:nvSpPr>
          <p:cNvPr id="2871" name="Google Shape;2871;p49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 101.5 gap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No strong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Shape 2881"/>
        <p:cNvGrpSpPr/>
        <p:nvPr/>
      </p:nvGrpSpPr>
      <p:grpSpPr>
        <a:xfrm>
          <a:off x="0" y="0"/>
          <a:ext cx="0" cy="0"/>
          <a:chOff x="0" y="0"/>
          <a:chExt cx="0" cy="0"/>
        </a:xfrm>
      </p:grpSpPr>
      <p:sp>
        <p:nvSpPr>
          <p:cNvPr id="2882" name="Google Shape;2882;p50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Causa_102</a:t>
            </a:r>
            <a:endParaRP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Shape 2886"/>
        <p:cNvGrpSpPr/>
        <p:nvPr/>
      </p:nvGrpSpPr>
      <p:grpSpPr>
        <a:xfrm>
          <a:off x="0" y="0"/>
          <a:ext cx="0" cy="0"/>
          <a:chOff x="0" y="0"/>
          <a:chExt cx="0" cy="0"/>
        </a:xfrm>
      </p:grpSpPr>
      <p:sp>
        <p:nvSpPr>
          <p:cNvPr id="2887" name="Google Shape;2887;p50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Causa_102</a:t>
            </a:r>
            <a:endParaRPr/>
          </a:p>
        </p:txBody>
      </p:sp>
      <p:sp>
        <p:nvSpPr>
          <p:cNvPr id="2888" name="Google Shape;2888;p50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Causa102(70536-70808) DNA Master -DH</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a:t>
            </a:r>
            <a:endParaRPr sz="1200">
              <a:solidFill>
                <a:schemeClr val="dk1"/>
              </a:solidFill>
              <a:latin typeface="Times New Roman"/>
              <a:ea typeface="Times New Roman"/>
              <a:cs typeface="Times New Roman"/>
              <a:sym typeface="Times New Roman"/>
            </a:endParaRPr>
          </a:p>
          <a:p>
            <a:pPr marL="457200" lvl="0" indent="-293370" algn="l" rtl="0">
              <a:spcBef>
                <a:spcPts val="120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Coding Potential: All coding potential cover</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 codon:ATG</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BLASTp: No significant since there is a different alignment for each protein. And different E values as well. Not even st augustine align with it.</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Gap/Overlap: There is a really large gap</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RBS: The start site does have the greatest Z-score tied with another one and has the second closest final score to zero   </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Starterator: Support auto annotation</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Suggested start site (first base coordinate):70808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hypothetical protein [Mycolicibacterium mageritense],hypothetical protein [Mycobacteroides abscessus], MULTISPECIES: hypothetical protein [Mycobacteroides]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[PF19108.5]	; DUF5795 ; Family of unknown function (DUF5795)(68.77, barely significant)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hypothetical protein</a:t>
            </a:r>
            <a:endParaRP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Shape 2892"/>
        <p:cNvGrpSpPr/>
        <p:nvPr/>
      </p:nvGrpSpPr>
      <p:grpSpPr>
        <a:xfrm>
          <a:off x="0" y="0"/>
          <a:ext cx="0" cy="0"/>
          <a:chOff x="0" y="0"/>
          <a:chExt cx="0" cy="0"/>
        </a:xfrm>
      </p:grpSpPr>
      <p:sp>
        <p:nvSpPr>
          <p:cNvPr id="2893" name="Google Shape;2893;p50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Causa_102</a:t>
            </a:r>
            <a:endParaRPr/>
          </a:p>
        </p:txBody>
      </p:sp>
      <p:sp>
        <p:nvSpPr>
          <p:cNvPr id="2894" name="Google Shape;2894;p50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Causa_102 (70808-70536) Glimmer and GeneMark called same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seems to cover all strong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1 hit on DNAMaster, 1:1, e-value 2.5E-7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directly lines up with gene 103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supports auto-annotated start site (final score closest to 0, z-value is the same as another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 data available (orpham)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70808 (no change)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are hypothetical proteins (e-value 2E-07)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is family of unknown function (68.77%)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gene 98 on StAugustine, which doesn’t have a function listed. No other similar genes on phagesdb.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6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Causa_12</a:t>
            </a:r>
            <a:endParaRP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Shape 2904"/>
        <p:cNvGrpSpPr/>
        <p:nvPr/>
      </p:nvGrpSpPr>
      <p:grpSpPr>
        <a:xfrm>
          <a:off x="0" y="0"/>
          <a:ext cx="0" cy="0"/>
          <a:chOff x="0" y="0"/>
          <a:chExt cx="0" cy="0"/>
        </a:xfrm>
      </p:grpSpPr>
      <p:sp>
        <p:nvSpPr>
          <p:cNvPr id="2905" name="Google Shape;2905;p50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Causa_103</a:t>
            </a:r>
            <a:endParaRP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Shape 2909"/>
        <p:cNvGrpSpPr/>
        <p:nvPr/>
      </p:nvGrpSpPr>
      <p:grpSpPr>
        <a:xfrm>
          <a:off x="0" y="0"/>
          <a:ext cx="0" cy="0"/>
          <a:chOff x="0" y="0"/>
          <a:chExt cx="0" cy="0"/>
        </a:xfrm>
      </p:grpSpPr>
      <p:sp>
        <p:nvSpPr>
          <p:cNvPr id="2910" name="Google Shape;2910;p50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Causa_103</a:t>
            </a:r>
            <a:endParaRPr/>
          </a:p>
        </p:txBody>
      </p:sp>
      <p:sp>
        <p:nvSpPr>
          <p:cNvPr id="2911" name="Google Shape;2911;p50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Causa_103(</a:t>
            </a:r>
            <a:r>
              <a:rPr lang="en" sz="1200">
                <a:solidFill>
                  <a:schemeClr val="dk1"/>
                </a:solidFill>
              </a:rPr>
              <a:t>70808</a:t>
            </a:r>
            <a:r>
              <a:rPr lang="en" sz="1200">
                <a:solidFill>
                  <a:schemeClr val="dk1"/>
                </a:solidFill>
                <a:latin typeface="Times New Roman"/>
                <a:ea typeface="Times New Roman"/>
                <a:cs typeface="Times New Roman"/>
                <a:sym typeface="Times New Roman"/>
              </a:rPr>
              <a:t>-</a:t>
            </a:r>
            <a:r>
              <a:rPr lang="en" sz="1200">
                <a:solidFill>
                  <a:schemeClr val="dk1"/>
                </a:solidFill>
              </a:rPr>
              <a:t>71095</a:t>
            </a:r>
            <a:r>
              <a:rPr lang="en" sz="1200">
                <a:solidFill>
                  <a:schemeClr val="dk1"/>
                </a:solidFill>
                <a:latin typeface="Times New Roman"/>
                <a:ea typeface="Times New Roman"/>
                <a:cs typeface="Times New Roman"/>
                <a:sym typeface="Times New Roman"/>
              </a:rPr>
              <a:t>) (reverse)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Potential:All coding potential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one hit at 133 score 1.7x10</a:t>
            </a:r>
            <a:r>
              <a:rPr lang="en" sz="1200" baseline="30000">
                <a:solidFill>
                  <a:schemeClr val="dk1"/>
                </a:solidFill>
                <a:latin typeface="Times New Roman"/>
                <a:ea typeface="Times New Roman"/>
                <a:cs typeface="Times New Roman"/>
                <a:sym typeface="Times New Roman"/>
              </a:rPr>
              <a:t>–7</a:t>
            </a:r>
            <a:r>
              <a:rPr lang="en" sz="1100">
                <a:solidFill>
                  <a:schemeClr val="dk1"/>
                </a:solidFill>
              </a:rPr>
              <a:t> e-value 60 percent identity, 72% similarity.</a:t>
            </a:r>
            <a:endParaRPr sz="1100" baseline="300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No, (3’ </a:t>
            </a:r>
            <a:r>
              <a:rPr lang="en" sz="1200">
                <a:solidFill>
                  <a:schemeClr val="dk1"/>
                </a:solidFill>
              </a:rPr>
              <a:t>71095</a:t>
            </a:r>
            <a:r>
              <a:rPr lang="en" sz="1200">
                <a:solidFill>
                  <a:schemeClr val="dk1"/>
                </a:solidFill>
                <a:latin typeface="Times New Roman"/>
                <a:ea typeface="Times New Roman"/>
                <a:cs typeface="Times New Roman"/>
                <a:sym typeface="Times New Roman"/>
              </a:rPr>
              <a:t> for gene 103 and gene 104 end 5’71194</a:t>
            </a:r>
            <a:endParaRPr sz="11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Yes supports (mostly) , High  Z-Value with a low final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Do not believe so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evidence says </a:t>
            </a:r>
            <a:r>
              <a:rPr lang="en" sz="1200" b="1">
                <a:solidFill>
                  <a:schemeClr val="dk1"/>
                </a:solidFill>
                <a:latin typeface="Times New Roman"/>
                <a:ea typeface="Times New Roman"/>
                <a:cs typeface="Times New Roman"/>
                <a:sym typeface="Times New Roman"/>
              </a:rPr>
              <a:t>probably</a:t>
            </a:r>
            <a:r>
              <a:rPr lang="en" sz="1200">
                <a:solidFill>
                  <a:schemeClr val="dk1"/>
                </a:solidFill>
                <a:latin typeface="Times New Roman"/>
                <a:ea typeface="Times New Roman"/>
                <a:cs typeface="Times New Roman"/>
                <a:sym typeface="Times New Roman"/>
              </a:rPr>
              <a:t>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a:solidFill>
                  <a:schemeClr val="dk1"/>
                </a:solidFill>
              </a:rPr>
              <a:t>71095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hypothetical protein HOV33_gp014 [Gordonia phage GodonK], hypothetical protein PP304_gp014 [Gordonia phage Phendrix], MULTISPECIES: hypothetical protein [Microbacterium], 70+ percent average positives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Synteny:does not line up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TMD:Zero found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HHpred:[PF06528.17]; Phage_P2_GpE ; Phage P2 GpE( 90.93 probability)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NFK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Potential start sites: (suggested)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Shape 2921"/>
        <p:cNvGrpSpPr/>
        <p:nvPr/>
      </p:nvGrpSpPr>
      <p:grpSpPr>
        <a:xfrm>
          <a:off x="0" y="0"/>
          <a:ext cx="0" cy="0"/>
          <a:chOff x="0" y="0"/>
          <a:chExt cx="0" cy="0"/>
        </a:xfrm>
      </p:grpSpPr>
      <p:sp>
        <p:nvSpPr>
          <p:cNvPr id="2922" name="Google Shape;2922;p50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Causa_103</a:t>
            </a:r>
            <a:endParaRPr/>
          </a:p>
        </p:txBody>
      </p:sp>
      <p:sp>
        <p:nvSpPr>
          <p:cNvPr id="2923" name="Google Shape;2923;p50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Causa_103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glimmer called it at 71095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aligned 5:8, E value: 1.7 x 10^-7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around 100 bp gap between 104 and 103, can be shortened by one start site for 103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original has a favorable score, the start site that shortens the gap has by far the lowest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Called 50.0% of time when present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71095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are for hypothetical proteins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is for a protein closely related to the GpE tail protein (90%), the next one is unknown (85%), and then Ribosome biogenesis protein (80%)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no reason to shorten gap since all coding potential is covered already</a:t>
            </a:r>
            <a:endParaRP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Shape 2927"/>
        <p:cNvGrpSpPr/>
        <p:nvPr/>
      </p:nvGrpSpPr>
      <p:grpSpPr>
        <a:xfrm>
          <a:off x="0" y="0"/>
          <a:ext cx="0" cy="0"/>
          <a:chOff x="0" y="0"/>
          <a:chExt cx="0" cy="0"/>
        </a:xfrm>
      </p:grpSpPr>
      <p:sp>
        <p:nvSpPr>
          <p:cNvPr id="2928" name="Google Shape;2928;p50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Causa_103.5 (gap)</a:t>
            </a:r>
            <a:endParaRP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Shape 2932"/>
        <p:cNvGrpSpPr/>
        <p:nvPr/>
      </p:nvGrpSpPr>
      <p:grpSpPr>
        <a:xfrm>
          <a:off x="0" y="0"/>
          <a:ext cx="0" cy="0"/>
          <a:chOff x="0" y="0"/>
          <a:chExt cx="0" cy="0"/>
        </a:xfrm>
      </p:grpSpPr>
      <p:sp>
        <p:nvSpPr>
          <p:cNvPr id="2933" name="Google Shape;2933;p50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Causa_103.5 (gap)</a:t>
            </a:r>
            <a:endParaRPr/>
          </a:p>
        </p:txBody>
      </p:sp>
      <p:sp>
        <p:nvSpPr>
          <p:cNvPr id="2934" name="Google Shape;2934;p50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 Gap Causa_103.5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 Not enough coding potential to call this a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 Not a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Notes:</a:t>
            </a:r>
            <a:endParaRPr/>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Shape 2938"/>
        <p:cNvGrpSpPr/>
        <p:nvPr/>
      </p:nvGrpSpPr>
      <p:grpSpPr>
        <a:xfrm>
          <a:off x="0" y="0"/>
          <a:ext cx="0" cy="0"/>
          <a:chOff x="0" y="0"/>
          <a:chExt cx="0" cy="0"/>
        </a:xfrm>
      </p:grpSpPr>
      <p:sp>
        <p:nvSpPr>
          <p:cNvPr id="2939" name="Google Shape;2939;p51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Causa_103.5 (gap)</a:t>
            </a:r>
            <a:endParaRPr/>
          </a:p>
        </p:txBody>
      </p:sp>
      <p:sp>
        <p:nvSpPr>
          <p:cNvPr id="2940" name="Google Shape;2940;p51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Gap_103.5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No CP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NO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Functional Annotation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a:t>
            </a: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Notes: </a:t>
            </a:r>
            <a:r>
              <a:rPr lang="en" sz="1200">
                <a:solidFill>
                  <a:schemeClr val="dk1"/>
                </a:solidFill>
                <a:latin typeface="Times New Roman"/>
                <a:ea typeface="Times New Roman"/>
                <a:cs typeface="Times New Roman"/>
                <a:sym typeface="Times New Roman"/>
              </a:rPr>
              <a:t>It seems rather too short for a gene to be called and there is no CP </a:t>
            </a:r>
            <a:endParaRP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Shape 2950"/>
        <p:cNvGrpSpPr/>
        <p:nvPr/>
      </p:nvGrpSpPr>
      <p:grpSpPr>
        <a:xfrm>
          <a:off x="0" y="0"/>
          <a:ext cx="0" cy="0"/>
          <a:chOff x="0" y="0"/>
          <a:chExt cx="0" cy="0"/>
        </a:xfrm>
      </p:grpSpPr>
      <p:sp>
        <p:nvSpPr>
          <p:cNvPr id="2951" name="Google Shape;2951;p51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Causa_104</a:t>
            </a:r>
            <a:endParaRPr/>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Shape 2955"/>
        <p:cNvGrpSpPr/>
        <p:nvPr/>
      </p:nvGrpSpPr>
      <p:grpSpPr>
        <a:xfrm>
          <a:off x="0" y="0"/>
          <a:ext cx="0" cy="0"/>
          <a:chOff x="0" y="0"/>
          <a:chExt cx="0" cy="0"/>
        </a:xfrm>
      </p:grpSpPr>
      <p:sp>
        <p:nvSpPr>
          <p:cNvPr id="2956" name="Google Shape;2956;p5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Causa_104</a:t>
            </a:r>
            <a:endParaRPr/>
          </a:p>
        </p:txBody>
      </p:sp>
      <p:sp>
        <p:nvSpPr>
          <p:cNvPr id="2957" name="Google Shape;2957;p5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Causa104(71194-71550) DNA Master-DH</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a:t>
            </a:r>
            <a:endParaRPr sz="1200">
              <a:solidFill>
                <a:schemeClr val="dk1"/>
              </a:solidFill>
              <a:latin typeface="Times New Roman"/>
              <a:ea typeface="Times New Roman"/>
              <a:cs typeface="Times New Roman"/>
              <a:sym typeface="Times New Roman"/>
            </a:endParaRPr>
          </a:p>
          <a:p>
            <a:pPr marL="457200" lvl="0" indent="-293370" algn="l" rtl="0">
              <a:spcBef>
                <a:spcPts val="120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Coding Potential: Partially covered, first small part is not covered</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 codon:GTG</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BLASTp: No significant since there is a different alignment for each protein. And different E values as well. Not even st augustine align with it.</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Gap/Overlap:  big gap (not specified amount of bp)</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RBS: The start site does have the greatest Z-score and has the closest final score to zero   </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Starterator: Support auto annotation</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Suggested start site (first base coordinate):  71550</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significant similarities found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HHpred:[5KE2_A]	Histone-lysine N-methyltransferase SETDB1; SETDB1, Tudor domain, Structural Genomics, Structural Genomics Consortium, SG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Shape 2915"/>
        <p:cNvGrpSpPr/>
        <p:nvPr/>
      </p:nvGrpSpPr>
      <p:grpSpPr>
        <a:xfrm>
          <a:off x="0" y="0"/>
          <a:ext cx="0" cy="0"/>
          <a:chOff x="0" y="0"/>
          <a:chExt cx="0" cy="0"/>
        </a:xfrm>
      </p:grpSpPr>
      <p:sp>
        <p:nvSpPr>
          <p:cNvPr id="2916" name="Google Shape;2916;p50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Causa_104 (found retitled as 103 and in that gene section)</a:t>
            </a:r>
            <a:endParaRPr dirty="0"/>
          </a:p>
        </p:txBody>
      </p:sp>
      <p:sp>
        <p:nvSpPr>
          <p:cNvPr id="2917" name="Google Shape;2917;p50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Causa_104(</a:t>
            </a:r>
            <a:r>
              <a:rPr lang="en" sz="1200">
                <a:solidFill>
                  <a:schemeClr val="dk1"/>
                </a:solidFill>
              </a:rPr>
              <a:t>71194</a:t>
            </a:r>
            <a:r>
              <a:rPr lang="en" sz="1200">
                <a:solidFill>
                  <a:schemeClr val="dk1"/>
                </a:solidFill>
                <a:latin typeface="Times New Roman"/>
                <a:ea typeface="Times New Roman"/>
                <a:cs typeface="Times New Roman"/>
                <a:sym typeface="Times New Roman"/>
              </a:rPr>
              <a:t>-</a:t>
            </a:r>
            <a:r>
              <a:rPr lang="en" sz="1200">
                <a:solidFill>
                  <a:schemeClr val="dk1"/>
                </a:solidFill>
              </a:rPr>
              <a:t>71550</a:t>
            </a:r>
            <a:r>
              <a:rPr lang="en" sz="1200">
                <a:solidFill>
                  <a:schemeClr val="dk1"/>
                </a:solidFill>
                <a:latin typeface="Times New Roman"/>
                <a:ea typeface="Times New Roman"/>
                <a:cs typeface="Times New Roman"/>
                <a:sym typeface="Times New Roman"/>
              </a:rPr>
              <a:t>) (reverse)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Potential:Partial coding potential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X Nothing comes up on DNA master</a:t>
            </a:r>
            <a:endParaRPr sz="1100" baseline="300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No, (3’ </a:t>
            </a:r>
            <a:r>
              <a:rPr lang="en" sz="1200">
                <a:solidFill>
                  <a:schemeClr val="dk1"/>
                </a:solidFill>
              </a:rPr>
              <a:t>71550</a:t>
            </a:r>
            <a:r>
              <a:rPr lang="en" sz="1200">
                <a:solidFill>
                  <a:schemeClr val="dk1"/>
                </a:solidFill>
                <a:latin typeface="Times New Roman"/>
                <a:ea typeface="Times New Roman"/>
                <a:cs typeface="Times New Roman"/>
                <a:sym typeface="Times New Roman"/>
              </a:rPr>
              <a:t> for gene 104 and gene 105 end 5’ </a:t>
            </a:r>
            <a:r>
              <a:rPr lang="en" sz="1200">
                <a:solidFill>
                  <a:schemeClr val="dk1"/>
                </a:solidFill>
              </a:rPr>
              <a:t>71547) (4 BP overlap)</a:t>
            </a:r>
            <a:endParaRPr sz="11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Yes supports (mostly) , High  Z-Value with a low final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Nothing comes up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evidence says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a:solidFill>
                  <a:schemeClr val="dk1"/>
                </a:solidFill>
              </a:rPr>
              <a:t>71550 (X does not matter)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matches come up on NCIB (overall nothing is supporting it)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Synteny:Nothing lines up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ZERO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HHpred:[5KE2_A] Histone-lysine N-methyltransferase SETDB1; SETDB1, Tudor domain, Structural Genomics, Structural Genomics Consortium, SG	(92.33 probability)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NFK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Potential start sites: (suggested)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extLst>
      <p:ext uri="{BB962C8B-B14F-4D97-AF65-F5344CB8AC3E}">
        <p14:creationId xmlns:p14="http://schemas.microsoft.com/office/powerpoint/2010/main" val="652263291"/>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Shape 2973"/>
        <p:cNvGrpSpPr/>
        <p:nvPr/>
      </p:nvGrpSpPr>
      <p:grpSpPr>
        <a:xfrm>
          <a:off x="0" y="0"/>
          <a:ext cx="0" cy="0"/>
          <a:chOff x="0" y="0"/>
          <a:chExt cx="0" cy="0"/>
        </a:xfrm>
      </p:grpSpPr>
      <p:sp>
        <p:nvSpPr>
          <p:cNvPr id="2974" name="Google Shape;2974;p51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Causa_105</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Causa_12</a:t>
            </a:r>
            <a:endParaRPr/>
          </a:p>
        </p:txBody>
      </p:sp>
      <p:sp>
        <p:nvSpPr>
          <p:cNvPr id="346" name="Google Shape;346;p6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Causa_12 (7819-8010)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 called by GeneMark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not much strong coding potential at all, mostly atypical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TTG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significant hits in DNA master BLASTp or PhagesDB BLASTp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 for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doesn’t exist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Not a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significant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not found in St. Augustine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Predicted gene function: Not a gene</a:t>
            </a:r>
            <a:endParaRP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Shape 2978"/>
        <p:cNvGrpSpPr/>
        <p:nvPr/>
      </p:nvGrpSpPr>
      <p:grpSpPr>
        <a:xfrm>
          <a:off x="0" y="0"/>
          <a:ext cx="0" cy="0"/>
          <a:chOff x="0" y="0"/>
          <a:chExt cx="0" cy="0"/>
        </a:xfrm>
      </p:grpSpPr>
      <p:sp>
        <p:nvSpPr>
          <p:cNvPr id="2979" name="Google Shape;2979;p5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Causa_105</a:t>
            </a:r>
            <a:endParaRPr/>
          </a:p>
        </p:txBody>
      </p:sp>
      <p:sp>
        <p:nvSpPr>
          <p:cNvPr id="2980" name="Google Shape;2980;p5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and Functional Annotation Checklist and Notes – MKay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assignment:  Causa_105 (71547-71681) rev glimmer call: 71681 GeneMark call: same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Annotation -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Coding Potential: fully covered</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 codon: ATG</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1:1 w/ just staug (e: 3e-18)</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Gap/Overlap: 4bp overlap (w/both 104+106)</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RBS: only option (z: 2.668; Fin: -3.558)</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Starterator: just causa and stAug- most annotated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Is this a gene: yes</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Suggested start site (first base coordinate): 71618 nc</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Functional Annotation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nsh</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HHpred: nsh</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Synteny: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Phagesdb: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TMD: non</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300">
                <a:solidFill>
                  <a:schemeClr val="dk1"/>
                </a:solidFill>
                <a:latin typeface="Comfortaa Medium"/>
                <a:ea typeface="Comfortaa Medium"/>
                <a:cs typeface="Comfortaa Medium"/>
                <a:sym typeface="Comfortaa Medium"/>
              </a:rPr>
              <a:t>Predicted gene function: NKF</a:t>
            </a:r>
            <a:endParaRP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Shape 2984"/>
        <p:cNvGrpSpPr/>
        <p:nvPr/>
      </p:nvGrpSpPr>
      <p:grpSpPr>
        <a:xfrm>
          <a:off x="0" y="0"/>
          <a:ext cx="0" cy="0"/>
          <a:chOff x="0" y="0"/>
          <a:chExt cx="0" cy="0"/>
        </a:xfrm>
      </p:grpSpPr>
      <p:sp>
        <p:nvSpPr>
          <p:cNvPr id="2985" name="Google Shape;2985;p5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Causa_105</a:t>
            </a:r>
            <a:endParaRPr/>
          </a:p>
        </p:txBody>
      </p:sp>
      <p:sp>
        <p:nvSpPr>
          <p:cNvPr id="2986" name="Google Shape;2986;p5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Causa_105 (71681-71547) Glimmer and Genemark called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Coding potential is completely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86% alignment with hypothetical protein, high e-value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base overlap, but only possible ORF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Valid RBS score (and only 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Not applicable, Causa is the only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71681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Small alignment with hypothetical protein, but not high alignment, high e-value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strong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gene in St Augustine has no known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transmembrane domains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1200"/>
              </a:spcAft>
              <a:buNone/>
            </a:pPr>
            <a:endParaRP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Shape 2996"/>
        <p:cNvGrpSpPr/>
        <p:nvPr/>
      </p:nvGrpSpPr>
      <p:grpSpPr>
        <a:xfrm>
          <a:off x="0" y="0"/>
          <a:ext cx="0" cy="0"/>
          <a:chOff x="0" y="0"/>
          <a:chExt cx="0" cy="0"/>
        </a:xfrm>
      </p:grpSpPr>
      <p:sp>
        <p:nvSpPr>
          <p:cNvPr id="2997" name="Google Shape;2997;p52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Causa_106</a:t>
            </a:r>
            <a:endParaRP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Shape 3001"/>
        <p:cNvGrpSpPr/>
        <p:nvPr/>
      </p:nvGrpSpPr>
      <p:grpSpPr>
        <a:xfrm>
          <a:off x="0" y="0"/>
          <a:ext cx="0" cy="0"/>
          <a:chOff x="0" y="0"/>
          <a:chExt cx="0" cy="0"/>
        </a:xfrm>
      </p:grpSpPr>
      <p:sp>
        <p:nvSpPr>
          <p:cNvPr id="3002" name="Google Shape;3002;p5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Causa_106</a:t>
            </a:r>
            <a:endParaRPr/>
          </a:p>
        </p:txBody>
      </p:sp>
      <p:sp>
        <p:nvSpPr>
          <p:cNvPr id="3003" name="Google Shape;3003;p5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Causa_106 (71875-71678) Glimmer and GeneMark called same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seems to cover all strong coding potential, should not shorten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data available on DNAMaster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about 80 bp gap between gene 107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does not support auto-annotated start site at all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StAugustine called similar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71875 (no change)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data available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FARNESYL PYROPHOSPHATE SYNTHASE, PUTATIVE; TRANSFERASE (73.62%)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gene 102 on StAugustine, which doesn’t have a function listed. No other similar phages on phagesdb.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 </a:t>
            </a:r>
            <a:endParaRPr/>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Shape 3001">
          <a:extLst>
            <a:ext uri="{FF2B5EF4-FFF2-40B4-BE49-F238E27FC236}">
              <a16:creationId xmlns:a16="http://schemas.microsoft.com/office/drawing/2014/main" id="{195E9E00-A5EF-C109-2240-76454067D091}"/>
            </a:ext>
          </a:extLst>
        </p:cNvPr>
        <p:cNvGrpSpPr/>
        <p:nvPr/>
      </p:nvGrpSpPr>
      <p:grpSpPr>
        <a:xfrm>
          <a:off x="0" y="0"/>
          <a:ext cx="0" cy="0"/>
          <a:chOff x="0" y="0"/>
          <a:chExt cx="0" cy="0"/>
        </a:xfrm>
      </p:grpSpPr>
      <p:sp>
        <p:nvSpPr>
          <p:cNvPr id="3002" name="Google Shape;3002;p521">
            <a:extLst>
              <a:ext uri="{FF2B5EF4-FFF2-40B4-BE49-F238E27FC236}">
                <a16:creationId xmlns:a16="http://schemas.microsoft.com/office/drawing/2014/main" id="{D38E3F6A-03B6-1A8D-905E-30F49F522D99}"/>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Causa_106</a:t>
            </a:r>
            <a:endParaRPr/>
          </a:p>
        </p:txBody>
      </p:sp>
      <p:sp>
        <p:nvSpPr>
          <p:cNvPr id="3" name="Text Placeholder 2">
            <a:extLst>
              <a:ext uri="{FF2B5EF4-FFF2-40B4-BE49-F238E27FC236}">
                <a16:creationId xmlns:a16="http://schemas.microsoft.com/office/drawing/2014/main" id="{511A39F5-F6DC-0E48-FBA1-921FAFAF1868}"/>
              </a:ext>
            </a:extLst>
          </p:cNvPr>
          <p:cNvSpPr>
            <a:spLocks noGrp="1"/>
          </p:cNvSpPr>
          <p:nvPr>
            <p:ph type="body" idx="1"/>
          </p:nvPr>
        </p:nvSpPr>
        <p:spPr/>
        <p:txBody>
          <a:bodyPr/>
          <a:lstStyle/>
          <a:p>
            <a:pPr marL="114300" indent="0">
              <a:buNone/>
            </a:pPr>
            <a:r>
              <a:rPr lang="en-US" dirty="0"/>
              <a:t>Note added by JS – </a:t>
            </a:r>
          </a:p>
          <a:p>
            <a:pPr marL="114300" indent="0">
              <a:buNone/>
            </a:pPr>
            <a:endParaRPr lang="en-US" dirty="0"/>
          </a:p>
          <a:p>
            <a:pPr marL="114300" indent="0">
              <a:buNone/>
            </a:pPr>
            <a:r>
              <a:rPr lang="en-US" dirty="0"/>
              <a:t>original gene 106 - large gap but divergent gene promoter region.</a:t>
            </a:r>
          </a:p>
        </p:txBody>
      </p:sp>
    </p:spTree>
    <p:extLst>
      <p:ext uri="{BB962C8B-B14F-4D97-AF65-F5344CB8AC3E}">
        <p14:creationId xmlns:p14="http://schemas.microsoft.com/office/powerpoint/2010/main" val="3049891207"/>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Shape 3019"/>
        <p:cNvGrpSpPr/>
        <p:nvPr/>
      </p:nvGrpSpPr>
      <p:grpSpPr>
        <a:xfrm>
          <a:off x="0" y="0"/>
          <a:ext cx="0" cy="0"/>
          <a:chOff x="0" y="0"/>
          <a:chExt cx="0" cy="0"/>
        </a:xfrm>
      </p:grpSpPr>
      <p:sp>
        <p:nvSpPr>
          <p:cNvPr id="3020" name="Google Shape;3020;p52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Causa_106.5 (gap)</a:t>
            </a:r>
            <a:endParaRPr/>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Shape 3024"/>
        <p:cNvGrpSpPr/>
        <p:nvPr/>
      </p:nvGrpSpPr>
      <p:grpSpPr>
        <a:xfrm>
          <a:off x="0" y="0"/>
          <a:ext cx="0" cy="0"/>
          <a:chOff x="0" y="0"/>
          <a:chExt cx="0" cy="0"/>
        </a:xfrm>
      </p:grpSpPr>
      <p:sp>
        <p:nvSpPr>
          <p:cNvPr id="3025" name="Google Shape;3025;p5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Causa_106.5 (gap)</a:t>
            </a:r>
            <a:endParaRPr/>
          </a:p>
        </p:txBody>
      </p:sp>
      <p:sp>
        <p:nvSpPr>
          <p:cNvPr id="3026" name="Google Shape;3026;p5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Gap_106.5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there is no CP found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Functional Annotation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a:t>
            </a: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Notes: </a:t>
            </a:r>
            <a:r>
              <a:rPr lang="en" sz="1200">
                <a:solidFill>
                  <a:schemeClr val="dk1"/>
                </a:solidFill>
                <a:latin typeface="Times New Roman"/>
                <a:ea typeface="Times New Roman"/>
                <a:cs typeface="Times New Roman"/>
                <a:sym typeface="Times New Roman"/>
              </a:rPr>
              <a:t> Along with no CP, I don't believe the gap is big enough for a gene to be called</a:t>
            </a:r>
            <a:endParaRPr/>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Shape 3030"/>
        <p:cNvGrpSpPr/>
        <p:nvPr/>
      </p:nvGrpSpPr>
      <p:grpSpPr>
        <a:xfrm>
          <a:off x="0" y="0"/>
          <a:ext cx="0" cy="0"/>
          <a:chOff x="0" y="0"/>
          <a:chExt cx="0" cy="0"/>
        </a:xfrm>
      </p:grpSpPr>
      <p:sp>
        <p:nvSpPr>
          <p:cNvPr id="3031" name="Google Shape;3031;p5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Causa_106.5 (gap)</a:t>
            </a:r>
            <a:endParaRPr/>
          </a:p>
        </p:txBody>
      </p:sp>
      <p:sp>
        <p:nvSpPr>
          <p:cNvPr id="3032" name="Google Shape;3032;p5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Not a gene (Stella) – added by JS</a:t>
            </a:r>
            <a:endParaRPr dirty="0"/>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Shape 3042"/>
        <p:cNvGrpSpPr/>
        <p:nvPr/>
      </p:nvGrpSpPr>
      <p:grpSpPr>
        <a:xfrm>
          <a:off x="0" y="0"/>
          <a:ext cx="0" cy="0"/>
          <a:chOff x="0" y="0"/>
          <a:chExt cx="0" cy="0"/>
        </a:xfrm>
      </p:grpSpPr>
      <p:sp>
        <p:nvSpPr>
          <p:cNvPr id="3043" name="Google Shape;3043;p52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Causa_107</a:t>
            </a:r>
            <a:endParaRPr/>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Shape 3047"/>
        <p:cNvGrpSpPr/>
        <p:nvPr/>
      </p:nvGrpSpPr>
      <p:grpSpPr>
        <a:xfrm>
          <a:off x="0" y="0"/>
          <a:ext cx="0" cy="0"/>
          <a:chOff x="0" y="0"/>
          <a:chExt cx="0" cy="0"/>
        </a:xfrm>
      </p:grpSpPr>
      <p:sp>
        <p:nvSpPr>
          <p:cNvPr id="3048" name="Google Shape;3048;p5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Causa_107</a:t>
            </a:r>
            <a:endParaRPr/>
          </a:p>
        </p:txBody>
      </p:sp>
      <p:sp>
        <p:nvSpPr>
          <p:cNvPr id="3049" name="Google Shape;3049;p5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Causa_107 (72004-72258)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strong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1:1 alignment with St. Augustine with e-value: 5e</a:t>
            </a:r>
            <a:r>
              <a:rPr lang="en" sz="1200" baseline="30000">
                <a:solidFill>
                  <a:schemeClr val="dk1"/>
                </a:solidFill>
                <a:latin typeface="Times New Roman"/>
                <a:ea typeface="Times New Roman"/>
                <a:cs typeface="Times New Roman"/>
                <a:sym typeface="Times New Roman"/>
              </a:rPr>
              <a:t>-45</a:t>
            </a:r>
            <a:r>
              <a:rPr lang="en" sz="1200">
                <a:solidFill>
                  <a:schemeClr val="dk1"/>
                </a:solidFill>
                <a:latin typeface="Times New Roman"/>
                <a:ea typeface="Times New Roman"/>
                <a:cs typeface="Times New Roman"/>
                <a:sym typeface="Times New Roman"/>
              </a:rPr>
              <a:t>, no other significant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125 bp gap between gene 106 and 106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Not strong Z or final score, but no earlier start site to consider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 Augustine manual annotated start site matches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72004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does not predict a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Predicted gene function: NKF</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a:t>
            </a:r>
            <a:endParaRPr/>
          </a:p>
        </p:txBody>
      </p:sp>
      <p:sp>
        <p:nvSpPr>
          <p:cNvPr id="72" name="Google Shape;72;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 (1-222) Glimmer and GeneMark called same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seems to cover all strong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hits on DNAMaster or blastn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about 200 bp gap between gene 1 and gene 2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supports called start site (largest z-value and final score closest to 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hits over 70%, top hit is protein of unknown function (67.7%)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gene 1 on StAugustine, which doesn’t have a function. Only StAugustine listed on phagesdb as well for similar genes.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Causa_12</a:t>
            </a:r>
            <a:endParaRPr/>
          </a:p>
        </p:txBody>
      </p:sp>
      <p:sp>
        <p:nvSpPr>
          <p:cNvPr id="352" name="Google Shape;352;p6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Causa_12 (</a:t>
            </a:r>
            <a:r>
              <a:rPr lang="en" sz="1200">
                <a:solidFill>
                  <a:schemeClr val="dk1"/>
                </a:solidFill>
              </a:rPr>
              <a:t>7819</a:t>
            </a:r>
            <a:r>
              <a:rPr lang="en" sz="1200">
                <a:solidFill>
                  <a:schemeClr val="dk1"/>
                </a:solidFill>
                <a:latin typeface="Times New Roman"/>
                <a:ea typeface="Times New Roman"/>
                <a:cs typeface="Times New Roman"/>
                <a:sym typeface="Times New Roman"/>
              </a:rPr>
              <a:t>-</a:t>
            </a:r>
            <a:r>
              <a:rPr lang="en" sz="1200">
                <a:solidFill>
                  <a:schemeClr val="dk1"/>
                </a:solidFill>
              </a:rPr>
              <a:t>8010</a:t>
            </a: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no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x nothing on DNA master</a:t>
            </a:r>
            <a:endParaRPr sz="11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No, end 3’ 8010 for gene 12 and gene 13 end 5’8072</a:t>
            </a:r>
            <a:endParaRPr sz="11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yes supports , Higher Z-Value with a middle low final score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x nothing on phages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positive its not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a:solidFill>
                  <a:schemeClr val="dk1"/>
                </a:solidFill>
              </a:rPr>
              <a:t>7819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x (nothing found)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Synteny:Close but does not line up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TMD:Zero found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HHpred:[PF20542.3]	; DUF6757 ; Family of unknown function (DUF6757)(78.14 probability)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Potential start sites: (suggested)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Shape 3053"/>
        <p:cNvGrpSpPr/>
        <p:nvPr/>
      </p:nvGrpSpPr>
      <p:grpSpPr>
        <a:xfrm>
          <a:off x="0" y="0"/>
          <a:ext cx="0" cy="0"/>
          <a:chOff x="0" y="0"/>
          <a:chExt cx="0" cy="0"/>
        </a:xfrm>
      </p:grpSpPr>
      <p:sp>
        <p:nvSpPr>
          <p:cNvPr id="3054" name="Google Shape;3054;p5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Causa_107</a:t>
            </a:r>
            <a:endParaRPr/>
          </a:p>
        </p:txBody>
      </p:sp>
      <p:sp>
        <p:nvSpPr>
          <p:cNvPr id="3055" name="Google Shape;3055;p5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Causa_107  (72004-72258) Glimmer called same starts- Glimmer at 72004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does not cover all of coding potential at the beginning.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r>
              <a:rPr lang="en" sz="1200" b="1">
                <a:solidFill>
                  <a:schemeClr val="dk1"/>
                </a:solidFill>
                <a:latin typeface="Times New Roman"/>
                <a:ea typeface="Times New Roman"/>
                <a:cs typeface="Times New Roman"/>
                <a:sym typeface="Times New Roman"/>
              </a:rPr>
              <a:t>ATG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no blastp for this gene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t>
            </a:r>
            <a:r>
              <a:rPr lang="en" sz="1200" b="1">
                <a:solidFill>
                  <a:schemeClr val="dk1"/>
                </a:solidFill>
                <a:latin typeface="Times New Roman"/>
                <a:ea typeface="Times New Roman"/>
                <a:cs typeface="Times New Roman"/>
                <a:sym typeface="Times New Roman"/>
              </a:rPr>
              <a:t>contains a 130 length gap between genes 106 and 107; also contains a 748 length gap between genes 107 and 108.</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t>
            </a:r>
            <a:r>
              <a:rPr lang="en" sz="1200" b="1">
                <a:solidFill>
                  <a:schemeClr val="dk1"/>
                </a:solidFill>
                <a:latin typeface="Times New Roman"/>
                <a:ea typeface="Times New Roman"/>
                <a:cs typeface="Times New Roman"/>
                <a:sym typeface="Times New Roman"/>
              </a:rPr>
              <a:t>does not support the auto annotation site. Contains a z-value of .897 and a final score of -7.747. Only has one other start site to compare to and the other start site is better; however that would mean that we would have to cut the gene instead of extend</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only contains one track that contains Causa and St.Augustine.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a:t>
            </a:r>
            <a:r>
              <a:rPr lang="en" sz="1200" b="1">
                <a:solidFill>
                  <a:schemeClr val="dk1"/>
                </a:solidFill>
                <a:latin typeface="Times New Roman"/>
                <a:ea typeface="Times New Roman"/>
                <a:cs typeface="Times New Roman"/>
                <a:sym typeface="Times New Roman"/>
              </a:rPr>
              <a:t>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b="1">
                <a:solidFill>
                  <a:schemeClr val="dk1"/>
                </a:solidFill>
                <a:latin typeface="Times New Roman"/>
                <a:ea typeface="Times New Roman"/>
                <a:cs typeface="Times New Roman"/>
                <a:sym typeface="Times New Roman"/>
              </a:rPr>
              <a:t>no change (72004)</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r>
              <a:rPr lang="en" sz="1200" b="1">
                <a:solidFill>
                  <a:schemeClr val="dk1"/>
                </a:solidFill>
                <a:latin typeface="Times New Roman"/>
                <a:ea typeface="Times New Roman"/>
                <a:cs typeface="Times New Roman"/>
                <a:sym typeface="Times New Roman"/>
              </a:rPr>
              <a:t>displays do blastp fro this gene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950" b="1">
                <a:solidFill>
                  <a:srgbClr val="212529"/>
                </a:solidFill>
                <a:latin typeface="Verdana"/>
                <a:ea typeface="Verdana"/>
                <a:cs typeface="Verdana"/>
                <a:sym typeface="Verdana"/>
              </a:rPr>
              <a:t>uncharacterized protein; putative oxidoreductase, multidomain, UNKNOWN FUNCTION; HET: MSE; 1.94A {Helicobacter pylori} (probability-65.47) </a:t>
            </a:r>
            <a:r>
              <a:rPr lang="en" sz="950"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r>
              <a:rPr lang="en" sz="1200" b="1">
                <a:solidFill>
                  <a:schemeClr val="dk1"/>
                </a:solidFill>
                <a:latin typeface="Times New Roman"/>
                <a:ea typeface="Times New Roman"/>
                <a:cs typeface="Times New Roman"/>
                <a:sym typeface="Times New Roman"/>
              </a:rPr>
              <a:t>not adjacent to any other known function genes compared with ST.Augustine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r>
              <a:rPr lang="en" sz="1200" b="1">
                <a:solidFill>
                  <a:schemeClr val="dk1"/>
                </a:solidFill>
                <a:latin typeface="Times New Roman"/>
                <a:ea typeface="Times New Roman"/>
                <a:cs typeface="Times New Roman"/>
                <a:sym typeface="Times New Roman"/>
              </a:rPr>
              <a:t>no transmembrane domains</a:t>
            </a: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a:t>
            </a:r>
            <a:r>
              <a:rPr lang="en" sz="1200" b="1">
                <a:solidFill>
                  <a:schemeClr val="dk1"/>
                </a:solidFill>
                <a:latin typeface="Times New Roman"/>
                <a:ea typeface="Times New Roman"/>
                <a:cs typeface="Times New Roman"/>
                <a:sym typeface="Times New Roman"/>
              </a:rPr>
              <a:t>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a:t>
            </a:r>
            <a:endParaRPr/>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Shape 3065"/>
        <p:cNvGrpSpPr/>
        <p:nvPr/>
      </p:nvGrpSpPr>
      <p:grpSpPr>
        <a:xfrm>
          <a:off x="0" y="0"/>
          <a:ext cx="0" cy="0"/>
          <a:chOff x="0" y="0"/>
          <a:chExt cx="0" cy="0"/>
        </a:xfrm>
      </p:grpSpPr>
      <p:sp>
        <p:nvSpPr>
          <p:cNvPr id="3066" name="Google Shape;3066;p53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Causa_107.5 (gap)</a:t>
            </a:r>
            <a:endParaRPr/>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Shape 3070"/>
        <p:cNvGrpSpPr/>
        <p:nvPr/>
      </p:nvGrpSpPr>
      <p:grpSpPr>
        <a:xfrm>
          <a:off x="0" y="0"/>
          <a:ext cx="0" cy="0"/>
          <a:chOff x="0" y="0"/>
          <a:chExt cx="0" cy="0"/>
        </a:xfrm>
      </p:grpSpPr>
      <p:sp>
        <p:nvSpPr>
          <p:cNvPr id="3071" name="Google Shape;3071;p5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Causa_107.5 (gap)</a:t>
            </a:r>
            <a:endParaRPr/>
          </a:p>
        </p:txBody>
      </p:sp>
      <p:sp>
        <p:nvSpPr>
          <p:cNvPr id="3072" name="Google Shape;3072;p5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Cuasa_ 107.5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Capturable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747-bp gap between genes genes 107 &amp; 108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N/A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Definitely multiple gaps however, there is only a little amount of coding potential. This isn’t an efficient amount of coding potential to call it a gene.</a:t>
            </a:r>
            <a:endParaRPr/>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Shape 3076"/>
        <p:cNvGrpSpPr/>
        <p:nvPr/>
      </p:nvGrpSpPr>
      <p:grpSpPr>
        <a:xfrm>
          <a:off x="0" y="0"/>
          <a:ext cx="0" cy="0"/>
          <a:chOff x="0" y="0"/>
          <a:chExt cx="0" cy="0"/>
        </a:xfrm>
      </p:grpSpPr>
      <p:sp>
        <p:nvSpPr>
          <p:cNvPr id="3077" name="Google Shape;3077;p5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Causa_107.5 (gap)</a:t>
            </a:r>
            <a:endParaRPr/>
          </a:p>
        </p:txBody>
      </p:sp>
      <p:sp>
        <p:nvSpPr>
          <p:cNvPr id="3078" name="Google Shape;3078;p5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gap after gene 107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YES – not very long; only about 100 bp but strong CP (StAugustine_104 homolog shows additional strong CP spike near start of longer ORF)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72591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1:24 alignment with StAugustine_104 in phagesdb BlastP, no hits in NCBI</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about 330 bp gap with gene original gene 107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 slightly stronger options present in longer ORF but in sequence space without CP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not helpful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72591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significant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evidence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Shape 3082"/>
        <p:cNvGrpSpPr/>
        <p:nvPr/>
      </p:nvGrpSpPr>
      <p:grpSpPr>
        <a:xfrm>
          <a:off x="0" y="0"/>
          <a:ext cx="0" cy="0"/>
          <a:chOff x="0" y="0"/>
          <a:chExt cx="0" cy="0"/>
        </a:xfrm>
      </p:grpSpPr>
      <p:sp>
        <p:nvSpPr>
          <p:cNvPr id="3083" name="Google Shape;3083;p5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Causa_107.5 (gap)</a:t>
            </a:r>
            <a:endParaRPr/>
          </a:p>
        </p:txBody>
      </p:sp>
      <p:sp>
        <p:nvSpPr>
          <p:cNvPr id="3084" name="Google Shape;3084;p5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MW</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 Causa gap between genes 107 and 108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 some coding potential but not enough to call a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Shape 3100"/>
        <p:cNvGrpSpPr/>
        <p:nvPr/>
      </p:nvGrpSpPr>
      <p:grpSpPr>
        <a:xfrm>
          <a:off x="0" y="0"/>
          <a:ext cx="0" cy="0"/>
          <a:chOff x="0" y="0"/>
          <a:chExt cx="0" cy="0"/>
        </a:xfrm>
      </p:grpSpPr>
      <p:sp>
        <p:nvSpPr>
          <p:cNvPr id="3101" name="Google Shape;3101;p53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Causa_108</a:t>
            </a:r>
            <a:endParaRPr/>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Shape 3105"/>
        <p:cNvGrpSpPr/>
        <p:nvPr/>
      </p:nvGrpSpPr>
      <p:grpSpPr>
        <a:xfrm>
          <a:off x="0" y="0"/>
          <a:ext cx="0" cy="0"/>
          <a:chOff x="0" y="0"/>
          <a:chExt cx="0" cy="0"/>
        </a:xfrm>
      </p:grpSpPr>
      <p:sp>
        <p:nvSpPr>
          <p:cNvPr id="3106" name="Google Shape;3106;p5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Causa_108</a:t>
            </a:r>
            <a:endParaRPr/>
          </a:p>
        </p:txBody>
      </p:sp>
      <p:sp>
        <p:nvSpPr>
          <p:cNvPr id="3107" name="Google Shape;3107;p5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Causa_108 (73005-73199) Glimmer and GeneMark called the same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Coding potential is all covered at the 73005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contains one hit, but the e-value is fairly low, indicating it can likely not be compared to this gene.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Contains about a 50-bp gap, suggesting the start site be extended.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Contains the highest Z value and lowest final score, indicating the start site should remain as it is.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StAugustine is the only other member, and it has a slightly different start site, but based on the RBS of this proposed start site, the current start site should not be changed.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73005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StAugustine is the only member containing a low e-value, and this hit suggests there is no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Does not contain any hits with a high probability, illustrating that there is no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Cannot identify a function</a:t>
            </a:r>
            <a:endParaRPr sz="13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 (No 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a:t>
            </a:r>
            <a:endParaRPr/>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Shape 3111"/>
        <p:cNvGrpSpPr/>
        <p:nvPr/>
      </p:nvGrpSpPr>
      <p:grpSpPr>
        <a:xfrm>
          <a:off x="0" y="0"/>
          <a:ext cx="0" cy="0"/>
          <a:chOff x="0" y="0"/>
          <a:chExt cx="0" cy="0"/>
        </a:xfrm>
      </p:grpSpPr>
      <p:sp>
        <p:nvSpPr>
          <p:cNvPr id="3112" name="Google Shape;3112;p5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Causa_108</a:t>
            </a:r>
            <a:endParaRPr/>
          </a:p>
        </p:txBody>
      </p:sp>
      <p:sp>
        <p:nvSpPr>
          <p:cNvPr id="3113" name="Google Shape;3113;p5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Cuasa_108 ( 73005 - 73199) Glimmer and GeneMark called start site 73005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Doesn’t capture all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on hit with an alignment far from 1:1 being query 19 - 46 and target 46 - 73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4-bp overlap to gene 109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RBS:Acceptable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73005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one hit hypothetical protein [Pseudonocardia sp. NPDC049635]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Probability 67.92%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3ZPV_V</a:t>
            </a:r>
            <a:r>
              <a:rPr lang="en" sz="1200">
                <a:solidFill>
                  <a:schemeClr val="dk1"/>
                </a:solidFill>
                <a:latin typeface="Times New Roman"/>
                <a:ea typeface="Times New Roman"/>
                <a:cs typeface="Times New Roman"/>
                <a:sym typeface="Times New Roman"/>
              </a:rPr>
              <a:t> PROTEIN BCL9 HOMOLOG; TRANSCRIPTION, WNT SIGNALING PATHWAY, ZN FINGER, HISTONE H3 TAIL BINDING; HET: ZN; 2.68A {DROSOPHI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This gene has a lot of missing data but it still covers all requirements to be counted as a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Even though it has a low probability I believe this is still a hypothetical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1200"/>
              </a:spcAft>
              <a:buNone/>
            </a:pPr>
            <a:endParaRPr/>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Shape 3111">
          <a:extLst>
            <a:ext uri="{FF2B5EF4-FFF2-40B4-BE49-F238E27FC236}">
              <a16:creationId xmlns:a16="http://schemas.microsoft.com/office/drawing/2014/main" id="{1F9E1BFD-B5E6-8FEB-0DE3-8DC3F92D8212}"/>
            </a:ext>
          </a:extLst>
        </p:cNvPr>
        <p:cNvGrpSpPr/>
        <p:nvPr/>
      </p:nvGrpSpPr>
      <p:grpSpPr>
        <a:xfrm>
          <a:off x="0" y="0"/>
          <a:ext cx="0" cy="0"/>
          <a:chOff x="0" y="0"/>
          <a:chExt cx="0" cy="0"/>
        </a:xfrm>
      </p:grpSpPr>
      <p:sp>
        <p:nvSpPr>
          <p:cNvPr id="3112" name="Google Shape;3112;p540">
            <a:extLst>
              <a:ext uri="{FF2B5EF4-FFF2-40B4-BE49-F238E27FC236}">
                <a16:creationId xmlns:a16="http://schemas.microsoft.com/office/drawing/2014/main" id="{94763475-B453-CE30-6722-87A075B3BE77}"/>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Causa_108</a:t>
            </a:r>
            <a:endParaRPr/>
          </a:p>
        </p:txBody>
      </p:sp>
      <p:sp>
        <p:nvSpPr>
          <p:cNvPr id="3" name="Text Placeholder 2">
            <a:extLst>
              <a:ext uri="{FF2B5EF4-FFF2-40B4-BE49-F238E27FC236}">
                <a16:creationId xmlns:a16="http://schemas.microsoft.com/office/drawing/2014/main" id="{0E6242FD-A008-E26B-7A33-4DC84069C6E0}"/>
              </a:ext>
            </a:extLst>
          </p:cNvPr>
          <p:cNvSpPr>
            <a:spLocks noGrp="1"/>
          </p:cNvSpPr>
          <p:nvPr>
            <p:ph type="body" idx="1"/>
          </p:nvPr>
        </p:nvSpPr>
        <p:spPr/>
        <p:txBody>
          <a:bodyPr/>
          <a:lstStyle/>
          <a:p>
            <a:pPr marL="114300" indent="0">
              <a:buNone/>
            </a:pPr>
            <a:r>
              <a:rPr lang="en-US" dirty="0"/>
              <a:t>Note added by JS – </a:t>
            </a:r>
          </a:p>
          <a:p>
            <a:pPr marL="114300" indent="0">
              <a:buNone/>
            </a:pPr>
            <a:endParaRPr lang="en-US" dirty="0"/>
          </a:p>
          <a:p>
            <a:pPr marL="114300" indent="0">
              <a:buNone/>
            </a:pPr>
            <a:r>
              <a:rPr lang="en-US" dirty="0"/>
              <a:t>original gene 108 (73005-73199, FWD) - large gap with upstream gene.  Gene can be extended with start 72933 and this will cover some missed CP.  But this change comes at a large cost to RBS from Z 2,653 Final -4.128 to Z 0.467 Final -8.652.  Further, see possible promoter-like sequence in this region.  Extended start to 72933 to cover small amount of missing CP and gave 1:1 alignment with StAugustine_105</a:t>
            </a:r>
          </a:p>
          <a:p>
            <a:pPr marL="114300" indent="0">
              <a:buNone/>
            </a:pPr>
            <a:r>
              <a:rPr lang="en-US" dirty="0"/>
              <a:t>Change start to 72933.  </a:t>
            </a:r>
          </a:p>
          <a:p>
            <a:pPr marL="114300" indent="0">
              <a:buNone/>
            </a:pPr>
            <a:r>
              <a:rPr lang="en-US" dirty="0"/>
              <a:t>There looks to be promoter-like sequence in this region. </a:t>
            </a:r>
          </a:p>
          <a:p>
            <a:pPr marL="114300" indent="0">
              <a:buNone/>
            </a:pPr>
            <a:endParaRPr lang="en-US" dirty="0"/>
          </a:p>
        </p:txBody>
      </p:sp>
    </p:spTree>
    <p:extLst>
      <p:ext uri="{BB962C8B-B14F-4D97-AF65-F5344CB8AC3E}">
        <p14:creationId xmlns:p14="http://schemas.microsoft.com/office/powerpoint/2010/main" val="2250794306"/>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Shape 3123"/>
        <p:cNvGrpSpPr/>
        <p:nvPr/>
      </p:nvGrpSpPr>
      <p:grpSpPr>
        <a:xfrm>
          <a:off x="0" y="0"/>
          <a:ext cx="0" cy="0"/>
          <a:chOff x="0" y="0"/>
          <a:chExt cx="0" cy="0"/>
        </a:xfrm>
      </p:grpSpPr>
      <p:sp>
        <p:nvSpPr>
          <p:cNvPr id="3124" name="Google Shape;3124;p54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Causa_109</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0">
          <a:extLst>
            <a:ext uri="{FF2B5EF4-FFF2-40B4-BE49-F238E27FC236}">
              <a16:creationId xmlns:a16="http://schemas.microsoft.com/office/drawing/2014/main" id="{20187E6A-3D45-8711-A397-4004F3F37C4C}"/>
            </a:ext>
          </a:extLst>
        </p:cNvPr>
        <p:cNvGrpSpPr/>
        <p:nvPr/>
      </p:nvGrpSpPr>
      <p:grpSpPr>
        <a:xfrm>
          <a:off x="0" y="0"/>
          <a:ext cx="0" cy="0"/>
          <a:chOff x="0" y="0"/>
          <a:chExt cx="0" cy="0"/>
        </a:xfrm>
      </p:grpSpPr>
      <p:sp>
        <p:nvSpPr>
          <p:cNvPr id="351" name="Google Shape;351;p64">
            <a:extLst>
              <a:ext uri="{FF2B5EF4-FFF2-40B4-BE49-F238E27FC236}">
                <a16:creationId xmlns:a16="http://schemas.microsoft.com/office/drawing/2014/main" id="{A2C98DFC-7B5C-2707-F874-E6BF1D4488BC}"/>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Causa_12</a:t>
            </a:r>
            <a:endParaRPr/>
          </a:p>
        </p:txBody>
      </p:sp>
      <p:sp>
        <p:nvSpPr>
          <p:cNvPr id="3" name="Text Placeholder 2">
            <a:extLst>
              <a:ext uri="{FF2B5EF4-FFF2-40B4-BE49-F238E27FC236}">
                <a16:creationId xmlns:a16="http://schemas.microsoft.com/office/drawing/2014/main" id="{B00EAEE8-858D-6086-8E90-F0444CA8C54F}"/>
              </a:ext>
            </a:extLst>
          </p:cNvPr>
          <p:cNvSpPr>
            <a:spLocks noGrp="1"/>
          </p:cNvSpPr>
          <p:nvPr>
            <p:ph type="body" idx="1"/>
          </p:nvPr>
        </p:nvSpPr>
        <p:spPr/>
        <p:txBody>
          <a:bodyPr/>
          <a:lstStyle/>
          <a:p>
            <a:pPr marL="114300" indent="0">
              <a:buNone/>
            </a:pPr>
            <a:r>
              <a:rPr lang="en-US" dirty="0"/>
              <a:t>Re-evaluation by JS – </a:t>
            </a:r>
          </a:p>
          <a:p>
            <a:pPr marL="114300" indent="0">
              <a:buNone/>
            </a:pPr>
            <a:endParaRPr lang="en-US" dirty="0"/>
          </a:p>
          <a:p>
            <a:pPr marL="114300" indent="0">
              <a:buNone/>
            </a:pPr>
            <a:r>
              <a:rPr lang="en-US" dirty="0"/>
              <a:t>original gene 12 (7819-8010) - Although appears as an </a:t>
            </a:r>
            <a:r>
              <a:rPr lang="en-US" dirty="0" err="1"/>
              <a:t>ORPHam</a:t>
            </a:r>
            <a:r>
              <a:rPr lang="en-US" dirty="0"/>
              <a:t> (134839), it does have some (although chiefly atypical) coding potential.  It also has a 4-bp overlap with an acceptable RBS (Z 1.884, Final -5.753).  No significant NCBI </a:t>
            </a:r>
            <a:r>
              <a:rPr lang="en-US" dirty="0" err="1"/>
              <a:t>BlastP</a:t>
            </a:r>
            <a:r>
              <a:rPr lang="en-US" dirty="0"/>
              <a:t> hits.  </a:t>
            </a:r>
          </a:p>
          <a:p>
            <a:pPr marL="114300" indent="0">
              <a:buNone/>
            </a:pPr>
            <a:r>
              <a:rPr lang="en-US" dirty="0"/>
              <a:t>Keep gene and original coordinates</a:t>
            </a:r>
          </a:p>
        </p:txBody>
      </p:sp>
    </p:spTree>
    <p:extLst>
      <p:ext uri="{BB962C8B-B14F-4D97-AF65-F5344CB8AC3E}">
        <p14:creationId xmlns:p14="http://schemas.microsoft.com/office/powerpoint/2010/main" val="798935284"/>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Shape 3128"/>
        <p:cNvGrpSpPr/>
        <p:nvPr/>
      </p:nvGrpSpPr>
      <p:grpSpPr>
        <a:xfrm>
          <a:off x="0" y="0"/>
          <a:ext cx="0" cy="0"/>
          <a:chOff x="0" y="0"/>
          <a:chExt cx="0" cy="0"/>
        </a:xfrm>
      </p:grpSpPr>
      <p:sp>
        <p:nvSpPr>
          <p:cNvPr id="3129" name="Google Shape;3129;p5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Causa_109</a:t>
            </a:r>
            <a:endParaRPr/>
          </a:p>
        </p:txBody>
      </p:sp>
      <p:sp>
        <p:nvSpPr>
          <p:cNvPr id="3130" name="Google Shape;3130;p5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Causa_109 (73196-73402) Glimmer and GeneMark called the same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 coding potential at the 73196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There is only one hit, but it contains a high e-value so it cannot be compared with this gene.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Contains a 4-bp overlap, indicating the start site should remain the same.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Has the highest Z value and lowest final score than all the other sites, suggesting the site should be kept.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StAugustine contains the same start site, further supporting how this site should remain the same.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73196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The only top hit suggests an unknown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Does not contain any hits with a high probability, indicating the function is unknown.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Cannot identify a function </a:t>
            </a:r>
            <a:endParaRPr sz="13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 (No 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a:t>
            </a:r>
            <a:endParaRPr/>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Shape 3134"/>
        <p:cNvGrpSpPr/>
        <p:nvPr/>
      </p:nvGrpSpPr>
      <p:grpSpPr>
        <a:xfrm>
          <a:off x="0" y="0"/>
          <a:ext cx="0" cy="0"/>
          <a:chOff x="0" y="0"/>
          <a:chExt cx="0" cy="0"/>
        </a:xfrm>
      </p:grpSpPr>
      <p:sp>
        <p:nvSpPr>
          <p:cNvPr id="3135" name="Google Shape;3135;p5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Causa_109</a:t>
            </a:r>
            <a:endParaRPr/>
          </a:p>
        </p:txBody>
      </p:sp>
      <p:sp>
        <p:nvSpPr>
          <p:cNvPr id="3136" name="Google Shape;3136;p5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Causa-_109 (73196-73402) Genemark and glimmer make the same call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Fully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100">
                <a:solidFill>
                  <a:schemeClr val="dk1"/>
                </a:solidFill>
              </a:rPr>
              <a:t>There is one hit with a 5:282 alignment </a:t>
            </a:r>
            <a:endParaRPr sz="1100">
              <a:solidFill>
                <a:schemeClr val="dk1"/>
              </a:solidFill>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4-bp overlap with gene 108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Best z-value score and final score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 </a:t>
            </a:r>
            <a:r>
              <a:rPr lang="en" sz="1200">
                <a:solidFill>
                  <a:schemeClr val="dk1"/>
                </a:solidFill>
                <a:latin typeface="Times New Roman"/>
                <a:ea typeface="Times New Roman"/>
                <a:cs typeface="Times New Roman"/>
                <a:sym typeface="Times New Roman"/>
              </a:rPr>
              <a:t>There is only 1 track and it just has causa and Augustine. They made the same call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Times New Roman"/>
                <a:ea typeface="Times New Roman"/>
                <a:cs typeface="Times New Roman"/>
                <a:sym typeface="Times New Roman"/>
              </a:rPr>
              <a:t>73196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rgbClr val="4A86E8"/>
                </a:solidFill>
                <a:latin typeface="Times New Roman"/>
                <a:ea typeface="Times New Roman"/>
                <a:cs typeface="Times New Roman"/>
                <a:sym typeface="Times New Roman"/>
              </a:rPr>
              <a:t> </a:t>
            </a:r>
            <a:endParaRPr sz="1200" b="1">
              <a:solidFill>
                <a:srgbClr val="4A86E8"/>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Functional Annotation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No significant similarity found. Nothing found on PhagesDB either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a:t>
            </a:r>
            <a:r>
              <a:rPr lang="en" sz="1200">
                <a:solidFill>
                  <a:schemeClr val="dk1"/>
                </a:solidFill>
                <a:latin typeface="Times New Roman"/>
                <a:ea typeface="Times New Roman"/>
                <a:cs typeface="Times New Roman"/>
                <a:sym typeface="Times New Roman"/>
              </a:rPr>
              <a:t> d.18.1.3 (A:1-121) Hypothetical protein syc2379_c {Synechococcus elongatus PCC 7942 [TaxId: 1140]} | CLASS: Alpha and be, </a:t>
            </a: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SCOP_d2nvna1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r>
              <a:rPr lang="en" sz="1200">
                <a:solidFill>
                  <a:schemeClr val="dk1"/>
                </a:solidFill>
                <a:latin typeface="Times New Roman"/>
                <a:ea typeface="Times New Roman"/>
                <a:cs typeface="Times New Roman"/>
                <a:sym typeface="Times New Roman"/>
              </a:rPr>
              <a:t>No other genes with a function called nearby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r>
              <a:rPr lang="en" sz="1200">
                <a:solidFill>
                  <a:schemeClr val="dk1"/>
                </a:solidFill>
                <a:latin typeface="Times New Roman"/>
                <a:ea typeface="Times New Roman"/>
                <a:cs typeface="Times New Roman"/>
                <a:sym typeface="Times New Roman"/>
              </a:rPr>
              <a:t>No TMD’s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 </a:t>
            </a:r>
            <a:r>
              <a:rPr lang="en" sz="1200">
                <a:solidFill>
                  <a:schemeClr val="dk1"/>
                </a:solidFill>
                <a:latin typeface="Times New Roman"/>
                <a:ea typeface="Times New Roman"/>
                <a:cs typeface="Times New Roman"/>
                <a:sym typeface="Times New Roman"/>
              </a:rPr>
              <a:t>NKF </a:t>
            </a:r>
            <a:endParaRPr/>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Shape 3146"/>
        <p:cNvGrpSpPr/>
        <p:nvPr/>
      </p:nvGrpSpPr>
      <p:grpSpPr>
        <a:xfrm>
          <a:off x="0" y="0"/>
          <a:ext cx="0" cy="0"/>
          <a:chOff x="0" y="0"/>
          <a:chExt cx="0" cy="0"/>
        </a:xfrm>
      </p:grpSpPr>
      <p:sp>
        <p:nvSpPr>
          <p:cNvPr id="3147" name="Google Shape;3147;p54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Causa_109.5 (gap)</a:t>
            </a:r>
            <a:endParaRPr/>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Shape 3151"/>
        <p:cNvGrpSpPr/>
        <p:nvPr/>
      </p:nvGrpSpPr>
      <p:grpSpPr>
        <a:xfrm>
          <a:off x="0" y="0"/>
          <a:ext cx="0" cy="0"/>
          <a:chOff x="0" y="0"/>
          <a:chExt cx="0" cy="0"/>
        </a:xfrm>
      </p:grpSpPr>
      <p:sp>
        <p:nvSpPr>
          <p:cNvPr id="3152" name="Google Shape;3152;p5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Causa_109.5 (gap)</a:t>
            </a:r>
            <a:endParaRPr/>
          </a:p>
        </p:txBody>
      </p:sp>
      <p:sp>
        <p:nvSpPr>
          <p:cNvPr id="3153" name="Google Shape;3153;p5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   Causa_Gap_109.5 (73402-73545)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 no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5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Causa_109.5 (gap)</a:t>
            </a:r>
            <a:endParaRPr/>
          </a:p>
        </p:txBody>
      </p:sp>
      <p:sp>
        <p:nvSpPr>
          <p:cNvPr id="3159" name="Google Shape;3159;p5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Causa Gap_109.5</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Coding potential does not support a gene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No</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Notes:</a:t>
            </a:r>
            <a:r>
              <a:rPr lang="en" sz="1200" b="1">
                <a:solidFill>
                  <a:schemeClr val="dk1"/>
                </a:solidFill>
                <a:latin typeface="Times New Roman"/>
                <a:ea typeface="Times New Roman"/>
                <a:cs typeface="Times New Roman"/>
                <a:sym typeface="Times New Roman"/>
              </a:rPr>
              <a:t> Possibility of low coding potential but values don’t add up to the gap but there is some overlap.</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Shape 3169"/>
        <p:cNvGrpSpPr/>
        <p:nvPr/>
      </p:nvGrpSpPr>
      <p:grpSpPr>
        <a:xfrm>
          <a:off x="0" y="0"/>
          <a:ext cx="0" cy="0"/>
          <a:chOff x="0" y="0"/>
          <a:chExt cx="0" cy="0"/>
        </a:xfrm>
      </p:grpSpPr>
      <p:sp>
        <p:nvSpPr>
          <p:cNvPr id="3170" name="Google Shape;3170;p55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Causa_110</a:t>
            </a:r>
            <a:endParaRPr/>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Shape 3174"/>
        <p:cNvGrpSpPr/>
        <p:nvPr/>
      </p:nvGrpSpPr>
      <p:grpSpPr>
        <a:xfrm>
          <a:off x="0" y="0"/>
          <a:ext cx="0" cy="0"/>
          <a:chOff x="0" y="0"/>
          <a:chExt cx="0" cy="0"/>
        </a:xfrm>
      </p:grpSpPr>
      <p:sp>
        <p:nvSpPr>
          <p:cNvPr id="3175" name="Google Shape;3175;p5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Causa_110</a:t>
            </a:r>
            <a:endParaRPr/>
          </a:p>
        </p:txBody>
      </p:sp>
      <p:sp>
        <p:nvSpPr>
          <p:cNvPr id="3176" name="Google Shape;3176;p5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Causa_110 (</a:t>
            </a:r>
            <a:r>
              <a:rPr lang="en" sz="1200">
                <a:solidFill>
                  <a:schemeClr val="dk1"/>
                </a:solidFill>
              </a:rPr>
              <a:t>73545</a:t>
            </a:r>
            <a:r>
              <a:rPr lang="en" sz="1200">
                <a:solidFill>
                  <a:schemeClr val="dk1"/>
                </a:solidFill>
                <a:latin typeface="Times New Roman"/>
                <a:ea typeface="Times New Roman"/>
                <a:cs typeface="Times New Roman"/>
                <a:sym typeface="Times New Roman"/>
              </a:rPr>
              <a:t>-</a:t>
            </a:r>
            <a:r>
              <a:rPr lang="en" sz="1200">
                <a:solidFill>
                  <a:schemeClr val="dk1"/>
                </a:solidFill>
              </a:rPr>
              <a:t>73748</a:t>
            </a: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coding potential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BLASTp:X not a single hit (nothing found in other data bases/sources)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low Z-value, High final score (final score)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start annotates and lines thing up good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Educated guess saying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a:solidFill>
                  <a:schemeClr val="dk1"/>
                </a:solidFill>
              </a:rPr>
              <a:t>73545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Nothing lines up with any other phages (no support)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X (nothing comes up even when comparing with other sources or on NCIB)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ZERO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HHpred:1[SCOP_d3p0ba2] a.8.3.0 (A:413-517) automated matches {Thermus thermophilus [TaxId: 274]} | CLASS: All alpha proteins, FOLD: immunoglobu(86.26 probability)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Potential start sites: (suggested)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Shape 3180"/>
        <p:cNvGrpSpPr/>
        <p:nvPr/>
      </p:nvGrpSpPr>
      <p:grpSpPr>
        <a:xfrm>
          <a:off x="0" y="0"/>
          <a:ext cx="0" cy="0"/>
          <a:chOff x="0" y="0"/>
          <a:chExt cx="0" cy="0"/>
        </a:xfrm>
      </p:grpSpPr>
      <p:sp>
        <p:nvSpPr>
          <p:cNvPr id="3181" name="Google Shape;3181;p5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Causa_110</a:t>
            </a:r>
            <a:endParaRPr/>
          </a:p>
        </p:txBody>
      </p:sp>
      <p:sp>
        <p:nvSpPr>
          <p:cNvPr id="3182" name="Google Shape;3182;p55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Causa110(73545-73748) DNA Master-DH</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a:t>
            </a:r>
            <a:endParaRPr sz="1200">
              <a:solidFill>
                <a:schemeClr val="dk1"/>
              </a:solidFill>
              <a:latin typeface="Times New Roman"/>
              <a:ea typeface="Times New Roman"/>
              <a:cs typeface="Times New Roman"/>
              <a:sym typeface="Times New Roman"/>
            </a:endParaRPr>
          </a:p>
          <a:p>
            <a:pPr marL="457200" lvl="0" indent="-287655" algn="l" rtl="0">
              <a:spcBef>
                <a:spcPts val="120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Coding Potential: All coding Potential covered</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 codon:ATG</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BLASTp: 1:1 alignment with top 2 hits. (141 bits score   6e-34)</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Gap/Overlap: Really big gap between 110 and 109 however, it is said gap 0)</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RBS:  It has the second last smallest z score and has the second farthest for 0, so it is not a good rbs.</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Starterator:  Support auto annotation</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Is this a gene? Yes </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Suggested start site (first base coordinate):  73545</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significant similarity found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HHpred:[SCOP_d3p0ba2]	a.8.3.0 (A:413-517) automated matches {Thermus thermophilus [TaxId: 274]} | CLASS: All alpha proteins, FOLD: immunoglobu</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Shape 3192"/>
        <p:cNvGrpSpPr/>
        <p:nvPr/>
      </p:nvGrpSpPr>
      <p:grpSpPr>
        <a:xfrm>
          <a:off x="0" y="0"/>
          <a:ext cx="0" cy="0"/>
          <a:chOff x="0" y="0"/>
          <a:chExt cx="0" cy="0"/>
        </a:xfrm>
      </p:grpSpPr>
      <p:sp>
        <p:nvSpPr>
          <p:cNvPr id="3193" name="Google Shape;3193;p55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Causa_110.5 (gap)</a:t>
            </a:r>
            <a:endParaRPr/>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Shape 3197"/>
        <p:cNvGrpSpPr/>
        <p:nvPr/>
      </p:nvGrpSpPr>
      <p:grpSpPr>
        <a:xfrm>
          <a:off x="0" y="0"/>
          <a:ext cx="0" cy="0"/>
          <a:chOff x="0" y="0"/>
          <a:chExt cx="0" cy="0"/>
        </a:xfrm>
      </p:grpSpPr>
      <p:sp>
        <p:nvSpPr>
          <p:cNvPr id="3198" name="Google Shape;3198;p5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Causa_110.5 (gap)</a:t>
            </a:r>
            <a:endParaRPr/>
          </a:p>
        </p:txBody>
      </p:sp>
      <p:sp>
        <p:nvSpPr>
          <p:cNvPr id="3199" name="Google Shape;3199;p5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Causa_110.5 (73749-73956) Not called by Glimmer or GeneMark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no strong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Found within 207 bp gap between genes 110 and 111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6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Causa_13</a:t>
            </a:r>
            <a:endParaRPr/>
          </a:p>
        </p:txBody>
      </p: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Shape 3203"/>
        <p:cNvGrpSpPr/>
        <p:nvPr/>
      </p:nvGrpSpPr>
      <p:grpSpPr>
        <a:xfrm>
          <a:off x="0" y="0"/>
          <a:ext cx="0" cy="0"/>
          <a:chOff x="0" y="0"/>
          <a:chExt cx="0" cy="0"/>
        </a:xfrm>
      </p:grpSpPr>
      <p:sp>
        <p:nvSpPr>
          <p:cNvPr id="3204" name="Google Shape;3204;p5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Causa_110.5 (gap)</a:t>
            </a:r>
            <a:endParaRPr/>
          </a:p>
        </p:txBody>
      </p:sp>
      <p:sp>
        <p:nvSpPr>
          <p:cNvPr id="3205" name="Google Shape;3205;p55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  Gap between 110 and 111 (multiple gap genes?)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 No strong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Shape 3215"/>
        <p:cNvGrpSpPr/>
        <p:nvPr/>
      </p:nvGrpSpPr>
      <p:grpSpPr>
        <a:xfrm>
          <a:off x="0" y="0"/>
          <a:ext cx="0" cy="0"/>
          <a:chOff x="0" y="0"/>
          <a:chExt cx="0" cy="0"/>
        </a:xfrm>
      </p:grpSpPr>
      <p:sp>
        <p:nvSpPr>
          <p:cNvPr id="3216" name="Google Shape;3216;p55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Causa_111</a:t>
            </a:r>
            <a:endParaRPr/>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Shape 3220"/>
        <p:cNvGrpSpPr/>
        <p:nvPr/>
      </p:nvGrpSpPr>
      <p:grpSpPr>
        <a:xfrm>
          <a:off x="0" y="0"/>
          <a:ext cx="0" cy="0"/>
          <a:chOff x="0" y="0"/>
          <a:chExt cx="0" cy="0"/>
        </a:xfrm>
      </p:grpSpPr>
      <p:sp>
        <p:nvSpPr>
          <p:cNvPr id="3221" name="Google Shape;3221;p5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Causa_111</a:t>
            </a:r>
            <a:endParaRPr/>
          </a:p>
        </p:txBody>
      </p:sp>
      <p:sp>
        <p:nvSpPr>
          <p:cNvPr id="3222" name="Google Shape;3222;p55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and Functional Annotation Checklist and Notes – MKay</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b="1" u="sng">
                <a:solidFill>
                  <a:schemeClr val="dk1"/>
                </a:solidFill>
                <a:latin typeface="Comfortaa"/>
                <a:ea typeface="Comfortaa"/>
                <a:cs typeface="Comfortaa"/>
                <a:sym typeface="Comfortaa"/>
              </a:rPr>
              <a:t>Gene assignment:  Causa_111 (73957-74148) glimmer call: none GeneMark call: none — </a:t>
            </a:r>
            <a:r>
              <a:rPr lang="en" sz="1300" b="1" i="1" u="sng">
                <a:solidFill>
                  <a:schemeClr val="dk1"/>
                </a:solidFill>
                <a:latin typeface="Comfortaa"/>
                <a:ea typeface="Comfortaa"/>
                <a:cs typeface="Comfortaa"/>
                <a:sym typeface="Comfortaa"/>
              </a:rPr>
              <a:t>nonexistent in dna master- no call by genemark or glimmer</a:t>
            </a:r>
            <a:endParaRPr sz="1300" b="1" u="sng">
              <a:solidFill>
                <a:schemeClr val="dk1"/>
              </a:solidFill>
              <a:latin typeface="Comfortaa"/>
              <a:ea typeface="Comfortaa"/>
              <a:cs typeface="Comfortaa"/>
              <a:sym typeface="Comfortaa"/>
            </a:endParaRPr>
          </a:p>
          <a:p>
            <a:pPr marL="0" lvl="0" indent="0" algn="l" rtl="0">
              <a:spcBef>
                <a:spcPts val="0"/>
              </a:spcBef>
              <a:spcAft>
                <a:spcPts val="0"/>
              </a:spcAft>
              <a:buClr>
                <a:schemeClr val="dk1"/>
              </a:buClr>
              <a:buSzPct val="84615"/>
              <a:buFont typeface="Arial"/>
              <a:buNone/>
            </a:pP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Annotation -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Coding Potential: covered with weak potential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 codon: GTG</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1:1 with itself (e: 2e-32)</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Gap/Overlap: 209 bp gap with gene 110</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RBS: good score- best (i think)(z: 2.677; Fin: -3.539)</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Starterator: n/a</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Is this a gene: yes(?)</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Suggested start site (first base coordinate): 73957 (nc)</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Functional Annotation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nsh</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HHpred: nsh</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Synteny: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Phagesdb: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TMD: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300">
                <a:solidFill>
                  <a:schemeClr val="dk1"/>
                </a:solidFill>
                <a:latin typeface="Comfortaa Medium"/>
                <a:ea typeface="Comfortaa Medium"/>
                <a:cs typeface="Comfortaa Medium"/>
                <a:sym typeface="Comfortaa Medium"/>
              </a:rPr>
              <a:t>Predicted gene function: NKF</a:t>
            </a:r>
            <a:endParaRPr>
              <a:solidFill>
                <a:schemeClr val="dk1"/>
              </a:solidFill>
            </a:endParaRPr>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Shape 3226"/>
        <p:cNvGrpSpPr/>
        <p:nvPr/>
      </p:nvGrpSpPr>
      <p:grpSpPr>
        <a:xfrm>
          <a:off x="0" y="0"/>
          <a:ext cx="0" cy="0"/>
          <a:chOff x="0" y="0"/>
          <a:chExt cx="0" cy="0"/>
        </a:xfrm>
      </p:grpSpPr>
      <p:sp>
        <p:nvSpPr>
          <p:cNvPr id="3227" name="Google Shape;3227;p5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Causa_111</a:t>
            </a:r>
            <a:endParaRPr/>
          </a:p>
        </p:txBody>
      </p:sp>
      <p:graphicFrame>
        <p:nvGraphicFramePr>
          <p:cNvPr id="3228" name="Google Shape;3228;p560"/>
          <p:cNvGraphicFramePr/>
          <p:nvPr/>
        </p:nvGraphicFramePr>
        <p:xfrm>
          <a:off x="2888700" y="3859000"/>
          <a:ext cx="3000000" cy="3000000"/>
        </p:xfrm>
        <a:graphic>
          <a:graphicData uri="http://schemas.openxmlformats.org/drawingml/2006/table">
            <a:tbl>
              <a:tblPr>
                <a:noFill/>
                <a:tableStyleId>{3C0A0301-2ED3-4F20-BBFC-280630635A42}</a:tableStyleId>
              </a:tblPr>
              <a:tblGrid>
                <a:gridCol w="5402625">
                  <a:extLst>
                    <a:ext uri="{9D8B030D-6E8A-4147-A177-3AD203B41FA5}">
                      <a16:colId xmlns:a16="http://schemas.microsoft.com/office/drawing/2014/main" val="20000"/>
                    </a:ext>
                  </a:extLst>
                </a:gridCol>
                <a:gridCol w="540975">
                  <a:extLst>
                    <a:ext uri="{9D8B030D-6E8A-4147-A177-3AD203B41FA5}">
                      <a16:colId xmlns:a16="http://schemas.microsoft.com/office/drawing/2014/main" val="20001"/>
                    </a:ext>
                  </a:extLst>
                </a:gridCol>
              </a:tblGrid>
              <a:tr h="669925">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Poly(A)-specific ribonuclease PARN; PARN, Protein-RNA-complex, m7G-cap, m7GTP, RNA recognition motif, RRM, Exonuclease,</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70.81</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229" name="Google Shape;3229;p560"/>
          <p:cNvSpPr txBox="1"/>
          <p:nvPr/>
        </p:nvSpPr>
        <p:spPr>
          <a:xfrm>
            <a:off x="311700" y="1528925"/>
            <a:ext cx="77820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Call and Functional Annotation Checklist and Notes – MW</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assignment- Causa_111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No Glimmer or Gene Mark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Call Annotation -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Coding Potential: All coding potential is covered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 codon: GTG</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No Blast Data e value of 2e-32</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Gap/Overlap: Large gap 100 base pair?</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RBS: RBS is not promising but does not suggest a different start site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Starterator: No startarator data</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Is this a gene: yes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Suggested start site (first base coordinate): 73957</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Functional Annotation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No known function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HHpred: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Synteny: No known function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TMD: Straight line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Predicted gene function: NKF</a:t>
            </a:r>
            <a:endParaRPr sz="1000">
              <a:latin typeface="Times New Roman"/>
              <a:ea typeface="Times New Roman"/>
              <a:cs typeface="Times New Roman"/>
              <a:sym typeface="Times New Roman"/>
            </a:endParaRPr>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Shape 3239"/>
        <p:cNvGrpSpPr/>
        <p:nvPr/>
      </p:nvGrpSpPr>
      <p:grpSpPr>
        <a:xfrm>
          <a:off x="0" y="0"/>
          <a:ext cx="0" cy="0"/>
          <a:chOff x="0" y="0"/>
          <a:chExt cx="0" cy="0"/>
        </a:xfrm>
      </p:grpSpPr>
      <p:sp>
        <p:nvSpPr>
          <p:cNvPr id="3240" name="Google Shape;3240;p56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Causa_111.5 (gap)</a:t>
            </a:r>
            <a:endParaRPr/>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Shape 3244"/>
        <p:cNvGrpSpPr/>
        <p:nvPr/>
      </p:nvGrpSpPr>
      <p:grpSpPr>
        <a:xfrm>
          <a:off x="0" y="0"/>
          <a:ext cx="0" cy="0"/>
          <a:chOff x="0" y="0"/>
          <a:chExt cx="0" cy="0"/>
        </a:xfrm>
      </p:grpSpPr>
      <p:sp>
        <p:nvSpPr>
          <p:cNvPr id="3245" name="Google Shape;3245;p5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Causa_111.5 (gap)</a:t>
            </a:r>
            <a:endParaRPr/>
          </a:p>
        </p:txBody>
      </p:sp>
      <p:sp>
        <p:nvSpPr>
          <p:cNvPr id="3246" name="Google Shape;3246;p56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highlight>
                  <a:srgbClr val="FFFF00"/>
                </a:highlight>
                <a:latin typeface="Times New Roman"/>
                <a:ea typeface="Times New Roman"/>
                <a:cs typeface="Times New Roman"/>
                <a:sym typeface="Times New Roman"/>
              </a:rPr>
              <a:t> </a:t>
            </a:r>
            <a:endParaRPr sz="1200">
              <a:solidFill>
                <a:schemeClr val="dk1"/>
              </a:solidFill>
              <a:highlight>
                <a:srgbClr val="FFFF00"/>
              </a:highlight>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Causa_111.5 gap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there is some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r>
              <a:rPr lang="en" sz="1200" b="1">
                <a:solidFill>
                  <a:schemeClr val="dk1"/>
                </a:solidFill>
                <a:latin typeface="Times New Roman"/>
                <a:ea typeface="Times New Roman"/>
                <a:cs typeface="Times New Roman"/>
                <a:sym typeface="Times New Roman"/>
              </a:rPr>
              <a:t>none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There are hits to this small portion of coding potential. However, the E values are so high that it can be considered insignificant.</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t>
            </a:r>
            <a:r>
              <a:rPr lang="en" sz="1200" b="1">
                <a:solidFill>
                  <a:schemeClr val="dk1"/>
                </a:solidFill>
                <a:latin typeface="Times New Roman"/>
                <a:ea typeface="Times New Roman"/>
                <a:cs typeface="Times New Roman"/>
                <a:sym typeface="Times New Roman"/>
              </a:rPr>
              <a:t>none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none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a:t>
            </a:r>
            <a:r>
              <a:rPr lang="en" sz="1200" b="1">
                <a:solidFill>
                  <a:schemeClr val="dk1"/>
                </a:solidFill>
                <a:latin typeface="Times New Roman"/>
                <a:ea typeface="Times New Roman"/>
                <a:cs typeface="Times New Roman"/>
                <a:sym typeface="Times New Roman"/>
              </a:rPr>
              <a:t>none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a:t>
            </a:r>
            <a:r>
              <a:rPr lang="en" sz="1200" b="1">
                <a:solidFill>
                  <a:schemeClr val="dk1"/>
                </a:solidFill>
                <a:latin typeface="Times New Roman"/>
                <a:ea typeface="Times New Roman"/>
                <a:cs typeface="Times New Roman"/>
                <a:sym typeface="Times New Roman"/>
              </a:rPr>
              <a:t>no</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950">
                <a:solidFill>
                  <a:srgbClr val="212529"/>
                </a:solidFill>
                <a:latin typeface="Verdana"/>
                <a:ea typeface="Verdana"/>
                <a:cs typeface="Verdana"/>
                <a:sym typeface="Verdana"/>
              </a:rPr>
              <a:t>; </a:t>
            </a:r>
            <a:endParaRPr sz="950" b="1">
              <a:solidFill>
                <a:srgbClr val="212529"/>
              </a:solidFill>
              <a:latin typeface="Verdana"/>
              <a:ea typeface="Verdana"/>
              <a:cs typeface="Verdana"/>
              <a:sym typeface="Verdana"/>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Predicted gene function: </a:t>
            </a:r>
            <a:endParaRPr/>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Shape 3250"/>
        <p:cNvGrpSpPr/>
        <p:nvPr/>
      </p:nvGrpSpPr>
      <p:grpSpPr>
        <a:xfrm>
          <a:off x="0" y="0"/>
          <a:ext cx="0" cy="0"/>
          <a:chOff x="0" y="0"/>
          <a:chExt cx="0" cy="0"/>
        </a:xfrm>
      </p:grpSpPr>
      <p:sp>
        <p:nvSpPr>
          <p:cNvPr id="3251" name="Google Shape;3251;p5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Causa_111.5 (gap)</a:t>
            </a:r>
            <a:endParaRPr/>
          </a:p>
        </p:txBody>
      </p:sp>
      <p:sp>
        <p:nvSpPr>
          <p:cNvPr id="3252" name="Google Shape;3252;p56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Cuasa_ 111.5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Not a lot of strong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309-bp gap between gene 111 and 112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N/A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N/A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There isn’t really a lot of strong coding potential this has enough room to be multiple gaps but you could also argue this is just one really large gap but it's all the same.</a:t>
            </a:r>
            <a:endParaRPr/>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Shape 3262"/>
        <p:cNvGrpSpPr/>
        <p:nvPr/>
      </p:nvGrpSpPr>
      <p:grpSpPr>
        <a:xfrm>
          <a:off x="0" y="0"/>
          <a:ext cx="0" cy="0"/>
          <a:chOff x="0" y="0"/>
          <a:chExt cx="0" cy="0"/>
        </a:xfrm>
      </p:grpSpPr>
      <p:sp>
        <p:nvSpPr>
          <p:cNvPr id="3263" name="Google Shape;3263;p56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Causa_112</a:t>
            </a:r>
            <a:endParaRPr/>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Shape 3267"/>
        <p:cNvGrpSpPr/>
        <p:nvPr/>
      </p:nvGrpSpPr>
      <p:grpSpPr>
        <a:xfrm>
          <a:off x="0" y="0"/>
          <a:ext cx="0" cy="0"/>
          <a:chOff x="0" y="0"/>
          <a:chExt cx="0" cy="0"/>
        </a:xfrm>
      </p:grpSpPr>
      <p:sp>
        <p:nvSpPr>
          <p:cNvPr id="3268" name="Google Shape;3268;p5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Causa_112</a:t>
            </a:r>
            <a:endParaRPr/>
          </a:p>
        </p:txBody>
      </p:sp>
      <p:sp>
        <p:nvSpPr>
          <p:cNvPr id="3269" name="Google Shape;3269;p56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Causa_112 (74457-74762)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strong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some 1:1 and 1:6 alignments on DNA master, e-value: e</a:t>
            </a:r>
            <a:r>
              <a:rPr lang="en" sz="1200" baseline="30000">
                <a:solidFill>
                  <a:schemeClr val="dk1"/>
                </a:solidFill>
                <a:latin typeface="Times New Roman"/>
                <a:ea typeface="Times New Roman"/>
                <a:cs typeface="Times New Roman"/>
                <a:sym typeface="Times New Roman"/>
              </a:rPr>
              <a:t>-37</a:t>
            </a:r>
            <a:r>
              <a:rPr lang="en" sz="1200">
                <a:solidFill>
                  <a:schemeClr val="dk1"/>
                </a:solidFill>
                <a:latin typeface="Times New Roman"/>
                <a:ea typeface="Times New Roman"/>
                <a:cs typeface="Times New Roman"/>
                <a:sym typeface="Times New Roman"/>
              </a:rPr>
              <a:t>; 1:1 alignment with St. Augustine (phagesdb BLASTp) with e-value: 5e</a:t>
            </a:r>
            <a:r>
              <a:rPr lang="en" sz="1200" baseline="30000">
                <a:solidFill>
                  <a:schemeClr val="dk1"/>
                </a:solidFill>
                <a:latin typeface="Times New Roman"/>
                <a:ea typeface="Times New Roman"/>
                <a:cs typeface="Times New Roman"/>
                <a:sym typeface="Times New Roman"/>
              </a:rPr>
              <a:t>-57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about 700 bp gap, also area of diverging transcription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 for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site, aligns with St. Augustine and some other phages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74762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all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does not predict gene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Predicted gene function: NKF</a:t>
            </a:r>
            <a:endParaRPr/>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Shape 3273"/>
        <p:cNvGrpSpPr/>
        <p:nvPr/>
      </p:nvGrpSpPr>
      <p:grpSpPr>
        <a:xfrm>
          <a:off x="0" y="0"/>
          <a:ext cx="0" cy="0"/>
          <a:chOff x="0" y="0"/>
          <a:chExt cx="0" cy="0"/>
        </a:xfrm>
      </p:grpSpPr>
      <p:sp>
        <p:nvSpPr>
          <p:cNvPr id="3274" name="Google Shape;3274;p5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Causa_112</a:t>
            </a:r>
            <a:endParaRPr/>
          </a:p>
        </p:txBody>
      </p:sp>
      <p:sp>
        <p:nvSpPr>
          <p:cNvPr id="3275" name="Google Shape;3275;p56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 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Causa_112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Glimmer called it at 74762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1:1, E value is 4.6E-44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21 bp gap between 112 and 113, 700 bp gap between 110 and 112 (no 111)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score not the most favorable, but they are all very similar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1 track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74762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hypothetical proteins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unknown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listed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7"/>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Causa_13</a:t>
            </a:r>
            <a:endParaRPr/>
          </a:p>
        </p:txBody>
      </p:sp>
      <p:sp>
        <p:nvSpPr>
          <p:cNvPr id="369" name="Google Shape;369;p67"/>
          <p:cNvSpPr txBox="1">
            <a:spLocks noGrp="1"/>
          </p:cNvSpPr>
          <p:nvPr>
            <p:ph type="body" idx="1"/>
          </p:nvPr>
        </p:nvSpPr>
        <p:spPr>
          <a:xfrm>
            <a:off x="311700" y="789125"/>
            <a:ext cx="8520600" cy="4157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Causa_13 (8072-8227) Glimmer and GenMark made the same call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There is come CP not accounted for that suggests an extension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GTG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Nothing was found when blasted with DNA master but when you blast it on NCBI - blast, you get a wide range of values. Top ones are 26:2, 86:62, and 146: 122 with significant e-values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There is an approximately 140-bp gap with gene 14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Best possible z-value and final score (only possible starting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a:t>
            </a:r>
            <a:r>
              <a:rPr lang="en" sz="1200">
                <a:solidFill>
                  <a:schemeClr val="dk1"/>
                </a:solidFill>
                <a:latin typeface="Times New Roman"/>
                <a:ea typeface="Times New Roman"/>
                <a:cs typeface="Times New Roman"/>
                <a:sym typeface="Times New Roman"/>
              </a:rPr>
              <a:t>Causa is then only phage in its track and the other track is just St. Augustine and they made the same call.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b="1">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Times New Roman"/>
                <a:ea typeface="Times New Roman"/>
                <a:cs typeface="Times New Roman"/>
                <a:sym typeface="Times New Roman"/>
              </a:rPr>
              <a:t>8072 (no change)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b="1">
                <a:solidFill>
                  <a:srgbClr val="222222"/>
                </a:solidFill>
                <a:latin typeface="Times New Roman"/>
                <a:ea typeface="Times New Roman"/>
                <a:cs typeface="Times New Roman"/>
                <a:sym typeface="Times New Roman"/>
              </a:rPr>
              <a:t>Functional Annotation –</a:t>
            </a:r>
            <a:endParaRPr sz="1200" b="1">
              <a:solidFill>
                <a:srgbClr val="222222"/>
              </a:solidFill>
              <a:latin typeface="Times New Roman"/>
              <a:ea typeface="Times New Roman"/>
              <a:cs typeface="Times New Roman"/>
              <a:sym typeface="Times New Roman"/>
            </a:endParaRPr>
          </a:p>
          <a:p>
            <a:pPr marL="0" lvl="0" indent="0" algn="l" rtl="0">
              <a:spcBef>
                <a:spcPts val="0"/>
              </a:spcBef>
              <a:spcAft>
                <a:spcPts val="0"/>
              </a:spcAft>
              <a:buNone/>
            </a:pPr>
            <a:r>
              <a:rPr lang="en" sz="1200" b="1">
                <a:solidFill>
                  <a:schemeClr val="dk1"/>
                </a:solidFill>
                <a:latin typeface="Times New Roman"/>
                <a:ea typeface="Times New Roman"/>
                <a:cs typeface="Times New Roman"/>
                <a:sym typeface="Times New Roman"/>
              </a:rPr>
              <a:t>BLASTp:  No significant similarity found.</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b="1">
                <a:solidFill>
                  <a:schemeClr val="dk1"/>
                </a:solidFill>
                <a:latin typeface="Times New Roman"/>
                <a:ea typeface="Times New Roman"/>
                <a:cs typeface="Times New Roman"/>
                <a:sym typeface="Times New Roman"/>
              </a:rPr>
              <a:t>HHpred:</a:t>
            </a:r>
            <a:r>
              <a:rPr lang="en" sz="1200">
                <a:solidFill>
                  <a:schemeClr val="dk1"/>
                </a:solidFill>
                <a:latin typeface="Times New Roman"/>
                <a:ea typeface="Times New Roman"/>
                <a:cs typeface="Times New Roman"/>
                <a:sym typeface="Times New Roman"/>
              </a:rPr>
              <a:t> ; DUF3592 ; Protein of unknown function, </a:t>
            </a: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PF12158.13</a:t>
            </a:r>
            <a:r>
              <a:rPr lang="en" sz="1200">
                <a:solidFill>
                  <a:schemeClr val="dk1"/>
                </a:solidFill>
                <a:latin typeface="Times New Roman"/>
                <a:ea typeface="Times New Roman"/>
                <a:cs typeface="Times New Roman"/>
                <a:sym typeface="Times New Roman"/>
              </a:rPr>
              <a:t>, 71.8%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b="1">
                <a:solidFill>
                  <a:schemeClr val="dk1"/>
                </a:solidFill>
                <a:latin typeface="Times New Roman"/>
                <a:ea typeface="Times New Roman"/>
                <a:cs typeface="Times New Roman"/>
                <a:sym typeface="Times New Roman"/>
              </a:rPr>
              <a:t>Synteny: </a:t>
            </a:r>
            <a:r>
              <a:rPr lang="en" sz="850" b="1">
                <a:solidFill>
                  <a:srgbClr val="555555"/>
                </a:solidFill>
              </a:rPr>
              <a:t>RuvC-like resolvase - StAugustine-12, NKF - StAugustine -11</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b="1">
                <a:solidFill>
                  <a:schemeClr val="dk1"/>
                </a:solidFill>
                <a:latin typeface="Times New Roman"/>
                <a:ea typeface="Times New Roman"/>
                <a:cs typeface="Times New Roman"/>
                <a:sym typeface="Times New Roman"/>
              </a:rPr>
              <a:t>TMD: </a:t>
            </a:r>
            <a:r>
              <a:rPr lang="en" sz="1200">
                <a:solidFill>
                  <a:schemeClr val="dk1"/>
                </a:solidFill>
                <a:latin typeface="Times New Roman"/>
                <a:ea typeface="Times New Roman"/>
                <a:cs typeface="Times New Roman"/>
                <a:sym typeface="Times New Roman"/>
              </a:rPr>
              <a:t>Present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b="1">
                <a:solidFill>
                  <a:schemeClr val="dk1"/>
                </a:solidFill>
                <a:latin typeface="Times New Roman"/>
                <a:ea typeface="Times New Roman"/>
                <a:cs typeface="Times New Roman"/>
                <a:sym typeface="Times New Roman"/>
              </a:rPr>
              <a:t>Predicted gene function: </a:t>
            </a:r>
            <a:r>
              <a:rPr lang="en" sz="1200">
                <a:solidFill>
                  <a:schemeClr val="dk1"/>
                </a:solidFill>
                <a:latin typeface="Times New Roman"/>
                <a:ea typeface="Times New Roman"/>
                <a:cs typeface="Times New Roman"/>
                <a:sym typeface="Times New Roman"/>
              </a:rPr>
              <a:t>Membrane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b="1">
                <a:solidFill>
                  <a:schemeClr val="dk1"/>
                </a:solidFill>
                <a:latin typeface="Times New Roman"/>
                <a:ea typeface="Times New Roman"/>
                <a:cs typeface="Times New Roman"/>
                <a:sym typeface="Times New Roman"/>
              </a:rPr>
              <a:t>Notes: </a:t>
            </a:r>
            <a:endParaRPr sz="1200" b="1">
              <a:solidFill>
                <a:schemeClr val="dk1"/>
              </a:solidFill>
              <a:latin typeface="Times New Roman"/>
              <a:ea typeface="Times New Roman"/>
              <a:cs typeface="Times New Roman"/>
              <a:sym typeface="Times New Roman"/>
            </a:endParaRPr>
          </a:p>
          <a:p>
            <a:pPr marL="457200" lvl="0" indent="-29337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There seems to be strong evidence for an extension but there are no other starting sites. Theres a big gap on DNA frames where there are no other possible starting sites between Gene 13 and gene 14. Ultimately decided not to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Shape 3273">
          <a:extLst>
            <a:ext uri="{FF2B5EF4-FFF2-40B4-BE49-F238E27FC236}">
              <a16:creationId xmlns:a16="http://schemas.microsoft.com/office/drawing/2014/main" id="{B992EF88-9706-B4D3-77A0-6FAD5FEB847C}"/>
            </a:ext>
          </a:extLst>
        </p:cNvPr>
        <p:cNvGrpSpPr/>
        <p:nvPr/>
      </p:nvGrpSpPr>
      <p:grpSpPr>
        <a:xfrm>
          <a:off x="0" y="0"/>
          <a:ext cx="0" cy="0"/>
          <a:chOff x="0" y="0"/>
          <a:chExt cx="0" cy="0"/>
        </a:xfrm>
      </p:grpSpPr>
      <p:sp>
        <p:nvSpPr>
          <p:cNvPr id="3274" name="Google Shape;3274;p568">
            <a:extLst>
              <a:ext uri="{FF2B5EF4-FFF2-40B4-BE49-F238E27FC236}">
                <a16:creationId xmlns:a16="http://schemas.microsoft.com/office/drawing/2014/main" id="{33C1B4BA-91DD-243C-6469-AC0917AB25F8}"/>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Causa_112</a:t>
            </a:r>
            <a:endParaRPr/>
          </a:p>
        </p:txBody>
      </p:sp>
      <p:sp>
        <p:nvSpPr>
          <p:cNvPr id="3" name="Text Placeholder 2">
            <a:extLst>
              <a:ext uri="{FF2B5EF4-FFF2-40B4-BE49-F238E27FC236}">
                <a16:creationId xmlns:a16="http://schemas.microsoft.com/office/drawing/2014/main" id="{C689E8B6-5268-B2B3-17A5-369FD7C16531}"/>
              </a:ext>
            </a:extLst>
          </p:cNvPr>
          <p:cNvSpPr>
            <a:spLocks noGrp="1"/>
          </p:cNvSpPr>
          <p:nvPr>
            <p:ph type="body" idx="1"/>
          </p:nvPr>
        </p:nvSpPr>
        <p:spPr/>
        <p:txBody>
          <a:bodyPr/>
          <a:lstStyle/>
          <a:p>
            <a:pPr marL="114300" indent="0">
              <a:buNone/>
            </a:pPr>
            <a:r>
              <a:rPr lang="en-US" dirty="0"/>
              <a:t>Note added by JS – </a:t>
            </a:r>
          </a:p>
          <a:p>
            <a:pPr marL="114300" indent="0">
              <a:buNone/>
            </a:pPr>
            <a:endParaRPr lang="en-US" dirty="0"/>
          </a:p>
          <a:p>
            <a:pPr marL="114300" indent="0">
              <a:buNone/>
            </a:pPr>
            <a:r>
              <a:rPr lang="en-US" dirty="0"/>
              <a:t>original gene 112 (74457-74762, REV) - auto-call includes all of CP but leaves a gap of 22 bp. Some 1:1 </a:t>
            </a:r>
            <a:r>
              <a:rPr lang="en-US" dirty="0" err="1"/>
              <a:t>BlastP</a:t>
            </a:r>
            <a:r>
              <a:rPr lang="en-US" dirty="0"/>
              <a:t> alignments but others align to longer proteins. Extending the start generates a 4-bp overlap.  New start RBS still strong but no </a:t>
            </a:r>
            <a:r>
              <a:rPr lang="en-US" dirty="0" err="1"/>
              <a:t>BlastP</a:t>
            </a:r>
            <a:r>
              <a:rPr lang="en-US" dirty="0"/>
              <a:t> 1:1 alignments.  </a:t>
            </a:r>
            <a:r>
              <a:rPr lang="en-US" dirty="0" err="1"/>
              <a:t>Starterator</a:t>
            </a:r>
            <a:r>
              <a:rPr lang="en-US" dirty="0"/>
              <a:t> shows several adjustments but no good match to Causa gene.  Decided to leave based on absence of CP in extended gene sequence and many 1:1 </a:t>
            </a:r>
            <a:r>
              <a:rPr lang="en-US" dirty="0" err="1"/>
              <a:t>BlastP</a:t>
            </a:r>
            <a:r>
              <a:rPr lang="en-US" dirty="0"/>
              <a:t> alignments with auto-call start.  But I have to question whether a ribosome will use the earlier start?</a:t>
            </a:r>
          </a:p>
        </p:txBody>
      </p:sp>
    </p:spTree>
    <p:extLst>
      <p:ext uri="{BB962C8B-B14F-4D97-AF65-F5344CB8AC3E}">
        <p14:creationId xmlns:p14="http://schemas.microsoft.com/office/powerpoint/2010/main" val="742189681"/>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Shape 3285"/>
        <p:cNvGrpSpPr/>
        <p:nvPr/>
      </p:nvGrpSpPr>
      <p:grpSpPr>
        <a:xfrm>
          <a:off x="0" y="0"/>
          <a:ext cx="0" cy="0"/>
          <a:chOff x="0" y="0"/>
          <a:chExt cx="0" cy="0"/>
        </a:xfrm>
      </p:grpSpPr>
      <p:sp>
        <p:nvSpPr>
          <p:cNvPr id="3286" name="Google Shape;3286;p57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Causa_113</a:t>
            </a:r>
            <a:endParaRPr/>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Shape 3290"/>
        <p:cNvGrpSpPr/>
        <p:nvPr/>
      </p:nvGrpSpPr>
      <p:grpSpPr>
        <a:xfrm>
          <a:off x="0" y="0"/>
          <a:ext cx="0" cy="0"/>
          <a:chOff x="0" y="0"/>
          <a:chExt cx="0" cy="0"/>
        </a:xfrm>
      </p:grpSpPr>
      <p:sp>
        <p:nvSpPr>
          <p:cNvPr id="3291" name="Google Shape;3291;p5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Causa_113</a:t>
            </a:r>
            <a:endParaRPr/>
          </a:p>
        </p:txBody>
      </p:sp>
      <p:sp>
        <p:nvSpPr>
          <p:cNvPr id="3292" name="Google Shape;3292;p57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Causa_113 (74783-74980) Glimmer and GeneMark called the same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Coding potential is all covered at the 74980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There are no phages that can be used for comparison with this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There is a 2 bp overlap, and this suggests the current start site should be kept.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This contains a high Z score and low final score, indicating the auto-annotated start site is maintained.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StAugustine is the only other phage present in this comparison, and Causa does not have the same start site as StAugustine. Normally, this would cause some deeper analysis into whether the Causa start site should be changed, but it does not contain the most annotated start site, so therefore it will contain a different site than Causa will.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74980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StAugustine is the only other phage that appeared in the top hits, and it suggests an unknown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All top hits contain a low probability, indicating there is not a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Cannot identify a function</a:t>
            </a:r>
            <a:endParaRPr sz="13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 (No 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Shape 3296"/>
        <p:cNvGrpSpPr/>
        <p:nvPr/>
      </p:nvGrpSpPr>
      <p:grpSpPr>
        <a:xfrm>
          <a:off x="0" y="0"/>
          <a:ext cx="0" cy="0"/>
          <a:chOff x="0" y="0"/>
          <a:chExt cx="0" cy="0"/>
        </a:xfrm>
      </p:grpSpPr>
      <p:sp>
        <p:nvSpPr>
          <p:cNvPr id="3297" name="Google Shape;3297;p5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Causa_113</a:t>
            </a:r>
            <a:endParaRPr/>
          </a:p>
        </p:txBody>
      </p:sp>
      <p:sp>
        <p:nvSpPr>
          <p:cNvPr id="3298" name="Google Shape;3298;p57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Causa_113 (74783-74980) REV. Glimmer and Genemark call the same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Gene is covered by all of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blast results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2 bp overlap with the start of 113 and start of 114. Kind of strange because in area of divergently transcribed genes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Okay RBS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Not significantly helpful, Causa and StAugustine share their own tracks and are the only two genes in the pham. Causa does not even have the same start site in its genome that StAugustine calls.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74980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results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results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Located toward the end of the genome. Shares the gene with StAugustine, but corresponding area in StAugustine is unannotated.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transmembrane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Only other gene in pham is StAugustine_109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Shape 3296">
          <a:extLst>
            <a:ext uri="{FF2B5EF4-FFF2-40B4-BE49-F238E27FC236}">
              <a16:creationId xmlns:a16="http://schemas.microsoft.com/office/drawing/2014/main" id="{226A5309-0FCD-8F2A-F55F-C12011B49121}"/>
            </a:ext>
          </a:extLst>
        </p:cNvPr>
        <p:cNvGrpSpPr/>
        <p:nvPr/>
      </p:nvGrpSpPr>
      <p:grpSpPr>
        <a:xfrm>
          <a:off x="0" y="0"/>
          <a:ext cx="0" cy="0"/>
          <a:chOff x="0" y="0"/>
          <a:chExt cx="0" cy="0"/>
        </a:xfrm>
      </p:grpSpPr>
      <p:sp>
        <p:nvSpPr>
          <p:cNvPr id="3297" name="Google Shape;3297;p572">
            <a:extLst>
              <a:ext uri="{FF2B5EF4-FFF2-40B4-BE49-F238E27FC236}">
                <a16:creationId xmlns:a16="http://schemas.microsoft.com/office/drawing/2014/main" id="{0674C18F-07D1-6FB3-F717-B98DEFEFED83}"/>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Causa_113</a:t>
            </a:r>
            <a:endParaRPr/>
          </a:p>
        </p:txBody>
      </p:sp>
      <p:sp>
        <p:nvSpPr>
          <p:cNvPr id="3" name="Text Placeholder 2">
            <a:extLst>
              <a:ext uri="{FF2B5EF4-FFF2-40B4-BE49-F238E27FC236}">
                <a16:creationId xmlns:a16="http://schemas.microsoft.com/office/drawing/2014/main" id="{5FA099B9-DAC3-6D68-8F6A-D8E4051875E5}"/>
              </a:ext>
            </a:extLst>
          </p:cNvPr>
          <p:cNvSpPr>
            <a:spLocks noGrp="1"/>
          </p:cNvSpPr>
          <p:nvPr>
            <p:ph type="body" idx="1"/>
          </p:nvPr>
        </p:nvSpPr>
        <p:spPr/>
        <p:txBody>
          <a:bodyPr/>
          <a:lstStyle/>
          <a:p>
            <a:pPr marL="114300" indent="0">
              <a:buNone/>
            </a:pPr>
            <a:r>
              <a:rPr lang="en-US" dirty="0"/>
              <a:t>Re-evaluation by JS – </a:t>
            </a:r>
          </a:p>
          <a:p>
            <a:pPr marL="114300" indent="0">
              <a:buNone/>
            </a:pPr>
            <a:endParaRPr lang="en-US" dirty="0"/>
          </a:p>
          <a:p>
            <a:pPr marL="114300" indent="0">
              <a:buNone/>
            </a:pPr>
            <a:r>
              <a:rPr lang="en-US" dirty="0"/>
              <a:t>original gene 113 - considered with deletion of gene 114 (no CP), large gap can be reduced down to 14 bp by extending gene to start 75040, new start fully covers CP, new RBS equally strong.</a:t>
            </a:r>
          </a:p>
          <a:p>
            <a:pPr marL="114300" indent="0">
              <a:buNone/>
            </a:pPr>
            <a:endParaRPr lang="en-US" dirty="0"/>
          </a:p>
        </p:txBody>
      </p:sp>
    </p:spTree>
    <p:extLst>
      <p:ext uri="{BB962C8B-B14F-4D97-AF65-F5344CB8AC3E}">
        <p14:creationId xmlns:p14="http://schemas.microsoft.com/office/powerpoint/2010/main" val="3437443051"/>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Shape 3308"/>
        <p:cNvGrpSpPr/>
        <p:nvPr/>
      </p:nvGrpSpPr>
      <p:grpSpPr>
        <a:xfrm>
          <a:off x="0" y="0"/>
          <a:ext cx="0" cy="0"/>
          <a:chOff x="0" y="0"/>
          <a:chExt cx="0" cy="0"/>
        </a:xfrm>
      </p:grpSpPr>
      <p:sp>
        <p:nvSpPr>
          <p:cNvPr id="3309" name="Google Shape;3309;p57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Causa_114</a:t>
            </a:r>
            <a:endParaRPr/>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Shape 3313"/>
        <p:cNvGrpSpPr/>
        <p:nvPr/>
      </p:nvGrpSpPr>
      <p:grpSpPr>
        <a:xfrm>
          <a:off x="0" y="0"/>
          <a:ext cx="0" cy="0"/>
          <a:chOff x="0" y="0"/>
          <a:chExt cx="0" cy="0"/>
        </a:xfrm>
      </p:grpSpPr>
      <p:sp>
        <p:nvSpPr>
          <p:cNvPr id="3314" name="Google Shape;3314;p57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Causa_114</a:t>
            </a:r>
            <a:endParaRPr/>
          </a:p>
        </p:txBody>
      </p:sp>
      <p:sp>
        <p:nvSpPr>
          <p:cNvPr id="3315" name="Google Shape;3315;p57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Cuasa_ 114 (74979 - 75257)  only Glimmer called start site 74979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Almost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BLASTp data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Overlaps over gene 115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 data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Not a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N/A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BLASTp:N/A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There’s too much data that supports this isn’t a gene, I have seen nothing like this in any other gene so far. There’s no BLASTp data, barely any coding potential, overlaps by a huge amount with gene 115, and startorator has nothing on it.</a:t>
            </a:r>
            <a:endParaRPr/>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Shape 3319"/>
        <p:cNvGrpSpPr/>
        <p:nvPr/>
      </p:nvGrpSpPr>
      <p:grpSpPr>
        <a:xfrm>
          <a:off x="0" y="0"/>
          <a:ext cx="0" cy="0"/>
          <a:chOff x="0" y="0"/>
          <a:chExt cx="0" cy="0"/>
        </a:xfrm>
      </p:grpSpPr>
      <p:sp>
        <p:nvSpPr>
          <p:cNvPr id="3320" name="Google Shape;3320;p5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Causa_114</a:t>
            </a:r>
            <a:endParaRPr/>
          </a:p>
        </p:txBody>
      </p:sp>
      <p:sp>
        <p:nvSpPr>
          <p:cNvPr id="3321" name="Google Shape;3321;p57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Causa_114 (74979-75257) Glimmer called start at 74979, genemark didn’t call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coding potential is covered, possible shortening of the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blast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 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RBS score is good for both og start site and shortened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Orpham no data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75072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significant similarities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only 1 hit, very low probability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similar genes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Shape 3331"/>
        <p:cNvGrpSpPr/>
        <p:nvPr/>
      </p:nvGrpSpPr>
      <p:grpSpPr>
        <a:xfrm>
          <a:off x="0" y="0"/>
          <a:ext cx="0" cy="0"/>
          <a:chOff x="0" y="0"/>
          <a:chExt cx="0" cy="0"/>
        </a:xfrm>
      </p:grpSpPr>
      <p:sp>
        <p:nvSpPr>
          <p:cNvPr id="3332" name="Google Shape;3332;p57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Causa_115</a:t>
            </a:r>
            <a:endParaRPr/>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Shape 3336"/>
        <p:cNvGrpSpPr/>
        <p:nvPr/>
      </p:nvGrpSpPr>
      <p:grpSpPr>
        <a:xfrm>
          <a:off x="0" y="0"/>
          <a:ext cx="0" cy="0"/>
          <a:chOff x="0" y="0"/>
          <a:chExt cx="0" cy="0"/>
        </a:xfrm>
      </p:grpSpPr>
      <p:sp>
        <p:nvSpPr>
          <p:cNvPr id="3337" name="Google Shape;3337;p57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Causa_115</a:t>
            </a:r>
            <a:endParaRPr/>
          </a:p>
        </p:txBody>
      </p:sp>
      <p:sp>
        <p:nvSpPr>
          <p:cNvPr id="3338" name="Google Shape;3338;p57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Causa_115 (</a:t>
            </a:r>
            <a:r>
              <a:rPr lang="en" sz="1200">
                <a:solidFill>
                  <a:schemeClr val="dk1"/>
                </a:solidFill>
              </a:rPr>
              <a:t>75054</a:t>
            </a:r>
            <a:r>
              <a:rPr lang="en" sz="1200">
                <a:solidFill>
                  <a:schemeClr val="dk1"/>
                </a:solidFill>
                <a:latin typeface="Times New Roman"/>
                <a:ea typeface="Times New Roman"/>
                <a:cs typeface="Times New Roman"/>
                <a:sym typeface="Times New Roman"/>
              </a:rPr>
              <a:t>-</a:t>
            </a:r>
            <a:r>
              <a:rPr lang="en" sz="1200">
                <a:solidFill>
                  <a:schemeClr val="dk1"/>
                </a:solidFill>
              </a:rPr>
              <a:t>75251</a:t>
            </a:r>
            <a:r>
              <a:rPr lang="en" sz="1200">
                <a:solidFill>
                  <a:schemeClr val="dk1"/>
                </a:solidFill>
                <a:latin typeface="Times New Roman"/>
                <a:ea typeface="Times New Roman"/>
                <a:cs typeface="Times New Roman"/>
                <a:sym typeface="Times New Roman"/>
              </a:rPr>
              <a:t>) (reverse)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Potential:Some coding potential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X (nothing comes up even when comparing to other sources) </a:t>
            </a:r>
            <a:endParaRPr sz="1100" baseline="300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No, (3’ </a:t>
            </a:r>
            <a:r>
              <a:rPr lang="en" sz="1200">
                <a:solidFill>
                  <a:schemeClr val="dk1"/>
                </a:solidFill>
              </a:rPr>
              <a:t>75251</a:t>
            </a:r>
            <a:r>
              <a:rPr lang="en" sz="1200">
                <a:solidFill>
                  <a:schemeClr val="dk1"/>
                </a:solidFill>
                <a:latin typeface="Times New Roman"/>
                <a:ea typeface="Times New Roman"/>
                <a:cs typeface="Times New Roman"/>
                <a:sym typeface="Times New Roman"/>
              </a:rPr>
              <a:t> for gene 115 and gene 116 end 5’ </a:t>
            </a:r>
            <a:r>
              <a:rPr lang="en" sz="1200">
                <a:solidFill>
                  <a:schemeClr val="dk1"/>
                </a:solidFill>
              </a:rPr>
              <a:t>75319) (No BP overlap)</a:t>
            </a:r>
            <a:endParaRPr sz="11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NO does not support (mostly) , Low  Z-Value with a HIGH final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Not supporting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Pretty sure the evidence says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a:solidFill>
                  <a:schemeClr val="dk1"/>
                </a:solidFill>
              </a:rPr>
              <a:t>75251 (only start that makes sense length and start wise this gene was especially difficult to annotate)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matches come up (again even when comparing to other sources like pham/Startoraor/DNA MASTER/NCIB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Synteny:Nothing lines up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ZERO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[8IAZ_A] Transposase; RNA, Complex, RNA BINDING PROTEIN/RNA, RNA BINDING PROTEIN-RNA-DNA complex;{Firmicutes bacterium AM43-11BH}	(85.85 probability)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Potential start sites: (suggested)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Causa_13</a:t>
            </a:r>
            <a:endParaRPr/>
          </a:p>
        </p:txBody>
      </p:sp>
      <p:sp>
        <p:nvSpPr>
          <p:cNvPr id="375" name="Google Shape;375;p6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Cuasa_ 13 ( 8072 - 8227) Glimmer and GeneMark called start site 8227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Does not cover all strong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 varying range not too far from 1:1 with the top hit begging a query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142-bp Gap to gene 14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 data shown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8227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one top hit function unknown [StAugustine_11]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Probability 71.8%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PF12158.13</a:t>
            </a:r>
            <a:r>
              <a:rPr lang="en" sz="1200">
                <a:solidFill>
                  <a:schemeClr val="dk1"/>
                </a:solidFill>
                <a:latin typeface="Times New Roman"/>
                <a:ea typeface="Times New Roman"/>
                <a:cs typeface="Times New Roman"/>
                <a:sym typeface="Times New Roman"/>
              </a:rPr>
              <a:t> ; DUF3592 ; Protein of unknown function (DUF3592)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Membrane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This gene was a reverse gene that had short coding potential. This one is very interesting because it’s almost like 2 genes were combined together. I believe whoever has the gap for 13.5 should look into it and will have some interesting stuff.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Calibri"/>
                <a:ea typeface="Calibri"/>
                <a:cs typeface="Calibri"/>
                <a:sym typeface="Calibri"/>
              </a:rPr>
              <a:t>Notes: This gene is truly an enigma, its function is unknown and only has 1 BLASTp result so there’s not a lot of information to go off of.</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ct val="91666"/>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ct val="91666"/>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ct val="91666"/>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1200"/>
              </a:spcAft>
              <a:buNone/>
            </a:pPr>
            <a:endParaRPr/>
          </a:p>
        </p:txBody>
      </p: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Shape 3342"/>
        <p:cNvGrpSpPr/>
        <p:nvPr/>
      </p:nvGrpSpPr>
      <p:grpSpPr>
        <a:xfrm>
          <a:off x="0" y="0"/>
          <a:ext cx="0" cy="0"/>
          <a:chOff x="0" y="0"/>
          <a:chExt cx="0" cy="0"/>
        </a:xfrm>
      </p:grpSpPr>
      <p:sp>
        <p:nvSpPr>
          <p:cNvPr id="3343" name="Google Shape;3343;p5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Causa_115</a:t>
            </a:r>
            <a:endParaRPr/>
          </a:p>
        </p:txBody>
      </p:sp>
      <p:graphicFrame>
        <p:nvGraphicFramePr>
          <p:cNvPr id="3344" name="Google Shape;3344;p580"/>
          <p:cNvGraphicFramePr/>
          <p:nvPr/>
        </p:nvGraphicFramePr>
        <p:xfrm>
          <a:off x="2526500" y="3824825"/>
          <a:ext cx="5943600" cy="669925"/>
        </p:xfrm>
        <a:graphic>
          <a:graphicData uri="http://schemas.openxmlformats.org/drawingml/2006/table">
            <a:tbl>
              <a:tblPr>
                <a:noFill/>
                <a:tableStyleId>{3C0A0301-2ED3-4F20-BBFC-280630635A42}</a:tableStyleId>
              </a:tblPr>
              <a:tblGrid>
                <a:gridCol w="5421550">
                  <a:extLst>
                    <a:ext uri="{9D8B030D-6E8A-4147-A177-3AD203B41FA5}">
                      <a16:colId xmlns:a16="http://schemas.microsoft.com/office/drawing/2014/main" val="20000"/>
                    </a:ext>
                  </a:extLst>
                </a:gridCol>
                <a:gridCol w="522050">
                  <a:extLst>
                    <a:ext uri="{9D8B030D-6E8A-4147-A177-3AD203B41FA5}">
                      <a16:colId xmlns:a16="http://schemas.microsoft.com/office/drawing/2014/main" val="20001"/>
                    </a:ext>
                  </a:extLst>
                </a:gridCol>
              </a:tblGrid>
              <a:tr h="669925">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Transposase; RNA, Complex, RNA BINDING PROTEIN/RNA, RNA BINDING PROTEIN-RNA-DNA complex;{Firmicutes bacterium AM43-11BH}</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85.85</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345" name="Google Shape;3345;p580"/>
          <p:cNvSpPr txBox="1"/>
          <p:nvPr/>
        </p:nvSpPr>
        <p:spPr>
          <a:xfrm>
            <a:off x="311700" y="1417625"/>
            <a:ext cx="77634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Call and Functional Annotation Checklist and Notes – MW</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assignment- Causa_115</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No Glimmer or GeneMark data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Call Annotation -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Coding Potential: Covered</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 codon: ATG</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No Blast data on DNA Master e value of 2e-33</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Gap/Overlap: Entire gene is overlapped with gene 114</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RBS: There is a final score of -8.410</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Starterator: Shows no green on the starterator report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Is this a gene: Yes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Suggested start site (first base coordinate):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Functional Annotation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NKF</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HHpred: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Synteny: NKF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TMD: Straight line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Predicted gene function: NKF</a:t>
            </a:r>
            <a:endParaRPr sz="1000">
              <a:latin typeface="Times New Roman"/>
              <a:ea typeface="Times New Roman"/>
              <a:cs typeface="Times New Roman"/>
              <a:sym typeface="Times New Roman"/>
            </a:endParaRPr>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Shape 3336">
          <a:extLst>
            <a:ext uri="{FF2B5EF4-FFF2-40B4-BE49-F238E27FC236}">
              <a16:creationId xmlns:a16="http://schemas.microsoft.com/office/drawing/2014/main" id="{A2FF66CB-4AC1-7280-EF58-9F4C475C9BC8}"/>
            </a:ext>
          </a:extLst>
        </p:cNvPr>
        <p:cNvGrpSpPr/>
        <p:nvPr/>
      </p:nvGrpSpPr>
      <p:grpSpPr>
        <a:xfrm>
          <a:off x="0" y="0"/>
          <a:ext cx="0" cy="0"/>
          <a:chOff x="0" y="0"/>
          <a:chExt cx="0" cy="0"/>
        </a:xfrm>
      </p:grpSpPr>
      <p:sp>
        <p:nvSpPr>
          <p:cNvPr id="3337" name="Google Shape;3337;p579">
            <a:extLst>
              <a:ext uri="{FF2B5EF4-FFF2-40B4-BE49-F238E27FC236}">
                <a16:creationId xmlns:a16="http://schemas.microsoft.com/office/drawing/2014/main" id="{86488138-05EE-F170-CD15-8615E9EF8FEE}"/>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Causa_115</a:t>
            </a:r>
            <a:endParaRPr/>
          </a:p>
        </p:txBody>
      </p:sp>
      <p:sp>
        <p:nvSpPr>
          <p:cNvPr id="3" name="Text Placeholder 2">
            <a:extLst>
              <a:ext uri="{FF2B5EF4-FFF2-40B4-BE49-F238E27FC236}">
                <a16:creationId xmlns:a16="http://schemas.microsoft.com/office/drawing/2014/main" id="{F3345FB3-7699-00FE-F178-F7189C823E75}"/>
              </a:ext>
            </a:extLst>
          </p:cNvPr>
          <p:cNvSpPr>
            <a:spLocks noGrp="1"/>
          </p:cNvSpPr>
          <p:nvPr>
            <p:ph type="body" idx="1"/>
          </p:nvPr>
        </p:nvSpPr>
        <p:spPr/>
        <p:txBody>
          <a:bodyPr/>
          <a:lstStyle/>
          <a:p>
            <a:pPr marL="114300" indent="0">
              <a:buNone/>
            </a:pPr>
            <a:r>
              <a:rPr lang="en-US" dirty="0"/>
              <a:t>Note added by JS – </a:t>
            </a:r>
          </a:p>
          <a:p>
            <a:pPr marL="114300" indent="0">
              <a:buNone/>
            </a:pPr>
            <a:endParaRPr lang="en-US" dirty="0"/>
          </a:p>
          <a:p>
            <a:pPr marL="114300" indent="0">
              <a:buNone/>
            </a:pPr>
            <a:r>
              <a:rPr lang="en-US" dirty="0"/>
              <a:t>original gene 115 (75054-75251, REV) - original gene RBS very poor Z 0.190  Final -8.550.  Changing start to make gene smaller retains all strong CP and improves RBS to Z 2.339  Final -3.981.  Also aligns 1:1 with StAugustine_110.  Changed start to 75239.  And similar for original gene 108, there looks to be promoter-like sequence in this region that would also better align with the 75239 start codon site.</a:t>
            </a:r>
          </a:p>
        </p:txBody>
      </p:sp>
    </p:spTree>
    <p:extLst>
      <p:ext uri="{BB962C8B-B14F-4D97-AF65-F5344CB8AC3E}">
        <p14:creationId xmlns:p14="http://schemas.microsoft.com/office/powerpoint/2010/main" val="4115818710"/>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Shape 3355"/>
        <p:cNvGrpSpPr/>
        <p:nvPr/>
      </p:nvGrpSpPr>
      <p:grpSpPr>
        <a:xfrm>
          <a:off x="0" y="0"/>
          <a:ext cx="0" cy="0"/>
          <a:chOff x="0" y="0"/>
          <a:chExt cx="0" cy="0"/>
        </a:xfrm>
      </p:grpSpPr>
      <p:sp>
        <p:nvSpPr>
          <p:cNvPr id="3356" name="Google Shape;3356;p58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Causa_116</a:t>
            </a:r>
            <a:endParaRPr/>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Shape 3360"/>
        <p:cNvGrpSpPr/>
        <p:nvPr/>
      </p:nvGrpSpPr>
      <p:grpSpPr>
        <a:xfrm>
          <a:off x="0" y="0"/>
          <a:ext cx="0" cy="0"/>
          <a:chOff x="0" y="0"/>
          <a:chExt cx="0" cy="0"/>
        </a:xfrm>
      </p:grpSpPr>
      <p:sp>
        <p:nvSpPr>
          <p:cNvPr id="3361" name="Google Shape;3361;p58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Causa_116</a:t>
            </a:r>
            <a:endParaRPr/>
          </a:p>
        </p:txBody>
      </p:sp>
      <p:sp>
        <p:nvSpPr>
          <p:cNvPr id="3362" name="Google Shape;3362;p58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and Functional Annotation Checklist and Notes – MKay</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assignment:  Causa__116 (75319-75729) rev glimmer call: 75729 GeneMark call: same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Annotation -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Coding Potential: almost fully covered</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 codon: GTG</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staug (e: 5e-75)</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Gap/Overlap: 68bp gap w/115; 4 bp overlap w/ 117</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RBS: not best score- but is good (z: 2.100; Fin: -4.859)</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Starterator: most anno start (just staug and causa)</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Is this a gene: yes</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Suggested start site (first base coordinate): 75729 nc</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Functional Annotation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nsh</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HHpred: nsh</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Synteny: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Phagesdb: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TMD: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Predicted gene function: NKF</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75729 → NKF</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300">
                <a:solidFill>
                  <a:schemeClr val="dk1"/>
                </a:solidFill>
                <a:latin typeface="Comfortaa Medium"/>
                <a:ea typeface="Comfortaa Medium"/>
                <a:cs typeface="Comfortaa Medium"/>
                <a:sym typeface="Comfortaa Medium"/>
              </a:rPr>
              <a:t>Notes: other rbs would increase overlap</a:t>
            </a:r>
            <a:endParaRPr/>
          </a:p>
        </p:txBody>
      </p:sp>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Shape 3366"/>
        <p:cNvGrpSpPr/>
        <p:nvPr/>
      </p:nvGrpSpPr>
      <p:grpSpPr>
        <a:xfrm>
          <a:off x="0" y="0"/>
          <a:ext cx="0" cy="0"/>
          <a:chOff x="0" y="0"/>
          <a:chExt cx="0" cy="0"/>
        </a:xfrm>
      </p:grpSpPr>
      <p:sp>
        <p:nvSpPr>
          <p:cNvPr id="3367" name="Google Shape;3367;p58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Causa_116</a:t>
            </a:r>
            <a:endParaRPr/>
          </a:p>
        </p:txBody>
      </p:sp>
      <p:sp>
        <p:nvSpPr>
          <p:cNvPr id="3368" name="Google Shape;3368;p58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Gene assignment:  Causa__116 (75319-75729) -DH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Covers most cp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mostly 1:1 alignment with really low e value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Both are decent scores with z: 2.100 and 0: -4.859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 annotation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75729,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Shape 3378"/>
        <p:cNvGrpSpPr/>
        <p:nvPr/>
      </p:nvGrpSpPr>
      <p:grpSpPr>
        <a:xfrm>
          <a:off x="0" y="0"/>
          <a:ext cx="0" cy="0"/>
          <a:chOff x="0" y="0"/>
          <a:chExt cx="0" cy="0"/>
        </a:xfrm>
      </p:grpSpPr>
      <p:sp>
        <p:nvSpPr>
          <p:cNvPr id="3379" name="Google Shape;3379;p58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Causa_117</a:t>
            </a:r>
            <a:endParaRPr/>
          </a:p>
        </p:txBody>
      </p:sp>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Shape 3383"/>
        <p:cNvGrpSpPr/>
        <p:nvPr/>
      </p:nvGrpSpPr>
      <p:grpSpPr>
        <a:xfrm>
          <a:off x="0" y="0"/>
          <a:ext cx="0" cy="0"/>
          <a:chOff x="0" y="0"/>
          <a:chExt cx="0" cy="0"/>
        </a:xfrm>
      </p:grpSpPr>
      <p:sp>
        <p:nvSpPr>
          <p:cNvPr id="3384" name="Google Shape;3384;p58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Causa_117</a:t>
            </a:r>
            <a:endParaRPr/>
          </a:p>
        </p:txBody>
      </p:sp>
      <p:sp>
        <p:nvSpPr>
          <p:cNvPr id="3385" name="Google Shape;3385;p58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Causa_117 (75726-75920)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small amount of strong coding potential not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hits on DNA master, only significant hit on phages db BLASTp was St. Augustine with 1:1 alignment and e-value: 9e</a:t>
            </a:r>
            <a:r>
              <a:rPr lang="en" sz="1200" baseline="30000">
                <a:solidFill>
                  <a:schemeClr val="dk1"/>
                </a:solidFill>
                <a:latin typeface="Times New Roman"/>
                <a:ea typeface="Times New Roman"/>
                <a:cs typeface="Times New Roman"/>
                <a:sym typeface="Times New Roman"/>
              </a:rPr>
              <a:t>-29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78 bp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more optimal for auto-annotated start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only shows alignment with St. Augustine manual call site, supports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75920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does not predict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Predicted gene function: NKF</a:t>
            </a:r>
            <a:endParaRPr/>
          </a:p>
        </p:txBody>
      </p:sp>
    </p:spTree>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Shape 3389"/>
        <p:cNvGrpSpPr/>
        <p:nvPr/>
      </p:nvGrpSpPr>
      <p:grpSpPr>
        <a:xfrm>
          <a:off x="0" y="0"/>
          <a:ext cx="0" cy="0"/>
          <a:chOff x="0" y="0"/>
          <a:chExt cx="0" cy="0"/>
        </a:xfrm>
      </p:grpSpPr>
      <p:sp>
        <p:nvSpPr>
          <p:cNvPr id="3390" name="Google Shape;3390;p58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Causa_117</a:t>
            </a:r>
            <a:endParaRPr/>
          </a:p>
        </p:txBody>
      </p:sp>
      <p:sp>
        <p:nvSpPr>
          <p:cNvPr id="3391" name="Google Shape;3391;p58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Causa_117 (75920-75726) Glimmer and GeneMark called same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seems to cover all strong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data available on DNAMaster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about 80 bp gap between gene 118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not very applicable, similar z-values and final scores for surrounding start sites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StAugustine called similar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75920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data available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is protein of unknown function (69.75%)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gene 112 on StAugustine, which doesn’t have a function listed. No other similar genes on phagesdb.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 </a:t>
            </a:r>
            <a:endParaRPr/>
          </a:p>
        </p:txBody>
      </p:sp>
    </p:spTree>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Shape 3389">
          <a:extLst>
            <a:ext uri="{FF2B5EF4-FFF2-40B4-BE49-F238E27FC236}">
              <a16:creationId xmlns:a16="http://schemas.microsoft.com/office/drawing/2014/main" id="{2EB451C8-D7BE-0C71-9791-C7238E02DCAC}"/>
            </a:ext>
          </a:extLst>
        </p:cNvPr>
        <p:cNvGrpSpPr/>
        <p:nvPr/>
      </p:nvGrpSpPr>
      <p:grpSpPr>
        <a:xfrm>
          <a:off x="0" y="0"/>
          <a:ext cx="0" cy="0"/>
          <a:chOff x="0" y="0"/>
          <a:chExt cx="0" cy="0"/>
        </a:xfrm>
      </p:grpSpPr>
      <p:sp>
        <p:nvSpPr>
          <p:cNvPr id="3390" name="Google Shape;3390;p588">
            <a:extLst>
              <a:ext uri="{FF2B5EF4-FFF2-40B4-BE49-F238E27FC236}">
                <a16:creationId xmlns:a16="http://schemas.microsoft.com/office/drawing/2014/main" id="{06C8DC3F-4F29-D0BB-5FB3-470E52441DA9}"/>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Causa_117</a:t>
            </a:r>
            <a:endParaRPr/>
          </a:p>
        </p:txBody>
      </p:sp>
      <p:sp>
        <p:nvSpPr>
          <p:cNvPr id="3" name="Text Placeholder 2">
            <a:extLst>
              <a:ext uri="{FF2B5EF4-FFF2-40B4-BE49-F238E27FC236}">
                <a16:creationId xmlns:a16="http://schemas.microsoft.com/office/drawing/2014/main" id="{6C6C7A0A-F701-9A6F-CBF9-2584333C0F0D}"/>
              </a:ext>
            </a:extLst>
          </p:cNvPr>
          <p:cNvSpPr>
            <a:spLocks noGrp="1"/>
          </p:cNvSpPr>
          <p:nvPr>
            <p:ph type="body" idx="1"/>
          </p:nvPr>
        </p:nvSpPr>
        <p:spPr/>
        <p:txBody>
          <a:bodyPr/>
          <a:lstStyle/>
          <a:p>
            <a:pPr marL="114300" indent="0">
              <a:buNone/>
            </a:pPr>
            <a:r>
              <a:rPr lang="en-US" dirty="0"/>
              <a:t>Re-evaluation by JS – </a:t>
            </a:r>
          </a:p>
          <a:p>
            <a:pPr marL="114300" indent="0">
              <a:buNone/>
            </a:pPr>
            <a:endParaRPr lang="en-US" dirty="0"/>
          </a:p>
          <a:p>
            <a:pPr marL="114300" indent="0">
              <a:buNone/>
            </a:pPr>
            <a:r>
              <a:rPr lang="en-US" dirty="0"/>
              <a:t>original gene 117 (75726-75920, REV) - misses a little CP.  78 bp gap.  NO NCBI </a:t>
            </a:r>
            <a:r>
              <a:rPr lang="en-US" dirty="0" err="1"/>
              <a:t>BlastP</a:t>
            </a:r>
            <a:r>
              <a:rPr lang="en-US" dirty="0"/>
              <a:t> alignment data but aligns 1:1 with current StAugustine_112.  Can recover all CP, reduce gap and still have strong RBS if moves start to 75944, also reduces gap to 54 bp.  Changes start of 75944.</a:t>
            </a:r>
          </a:p>
        </p:txBody>
      </p:sp>
    </p:spTree>
    <p:extLst>
      <p:ext uri="{BB962C8B-B14F-4D97-AF65-F5344CB8AC3E}">
        <p14:creationId xmlns:p14="http://schemas.microsoft.com/office/powerpoint/2010/main" val="3293569777"/>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Shape 3401"/>
        <p:cNvGrpSpPr/>
        <p:nvPr/>
      </p:nvGrpSpPr>
      <p:grpSpPr>
        <a:xfrm>
          <a:off x="0" y="0"/>
          <a:ext cx="0" cy="0"/>
          <a:chOff x="0" y="0"/>
          <a:chExt cx="0" cy="0"/>
        </a:xfrm>
      </p:grpSpPr>
      <p:sp>
        <p:nvSpPr>
          <p:cNvPr id="3402" name="Google Shape;3402;p59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Causa_117.5 (gap)</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7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Causa_13.5 (gap)</a:t>
            </a:r>
            <a:endParaRPr/>
          </a:p>
        </p:txBody>
      </p:sp>
    </p:spTree>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Shape 3406"/>
        <p:cNvGrpSpPr/>
        <p:nvPr/>
      </p:nvGrpSpPr>
      <p:grpSpPr>
        <a:xfrm>
          <a:off x="0" y="0"/>
          <a:ext cx="0" cy="0"/>
          <a:chOff x="0" y="0"/>
          <a:chExt cx="0" cy="0"/>
        </a:xfrm>
      </p:grpSpPr>
      <p:sp>
        <p:nvSpPr>
          <p:cNvPr id="3407" name="Google Shape;3407;p59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Causa_117.5 (gap)</a:t>
            </a:r>
            <a:endParaRPr/>
          </a:p>
        </p:txBody>
      </p:sp>
      <p:sp>
        <p:nvSpPr>
          <p:cNvPr id="3408" name="Google Shape;3408;p59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Causa_117.5 gap</a:t>
            </a:r>
            <a:r>
              <a:rPr lang="en" sz="1200" b="1">
                <a:solidFill>
                  <a:schemeClr val="dk1"/>
                </a:solidFill>
                <a:highlight>
                  <a:srgbClr val="FFFF00"/>
                </a:highlight>
                <a:latin typeface="Times New Roman"/>
                <a:ea typeface="Times New Roman"/>
                <a:cs typeface="Times New Roman"/>
                <a:sym typeface="Times New Roman"/>
              </a:rPr>
              <a:t> </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no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r>
              <a:rPr lang="en" sz="1200" b="1">
                <a:solidFill>
                  <a:schemeClr val="dk1"/>
                </a:solidFill>
                <a:latin typeface="Times New Roman"/>
                <a:ea typeface="Times New Roman"/>
                <a:cs typeface="Times New Roman"/>
                <a:sym typeface="Times New Roman"/>
              </a:rPr>
              <a:t>none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none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t>
            </a:r>
            <a:r>
              <a:rPr lang="en" sz="1200" b="1">
                <a:solidFill>
                  <a:schemeClr val="dk1"/>
                </a:solidFill>
                <a:latin typeface="Times New Roman"/>
                <a:ea typeface="Times New Roman"/>
                <a:cs typeface="Times New Roman"/>
                <a:sym typeface="Times New Roman"/>
              </a:rPr>
              <a:t>none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none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a:t>
            </a:r>
            <a:r>
              <a:rPr lang="en" sz="1200" b="1">
                <a:solidFill>
                  <a:schemeClr val="dk1"/>
                </a:solidFill>
                <a:latin typeface="Times New Roman"/>
                <a:ea typeface="Times New Roman"/>
                <a:cs typeface="Times New Roman"/>
                <a:sym typeface="Times New Roman"/>
              </a:rPr>
              <a:t>none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a:t>
            </a:r>
            <a:r>
              <a:rPr lang="en" sz="1200" b="1">
                <a:solidFill>
                  <a:schemeClr val="dk1"/>
                </a:solidFill>
                <a:latin typeface="Times New Roman"/>
                <a:ea typeface="Times New Roman"/>
                <a:cs typeface="Times New Roman"/>
                <a:sym typeface="Times New Roman"/>
              </a:rPr>
              <a:t>no/ not even sure if its a gap because it is so short</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950">
                <a:solidFill>
                  <a:srgbClr val="212529"/>
                </a:solidFill>
                <a:latin typeface="Verdana"/>
                <a:ea typeface="Verdana"/>
                <a:cs typeface="Verdana"/>
                <a:sym typeface="Verdana"/>
              </a:rPr>
              <a:t>; </a:t>
            </a:r>
            <a:endParaRPr sz="950" b="1">
              <a:solidFill>
                <a:srgbClr val="212529"/>
              </a:solidFill>
              <a:latin typeface="Verdana"/>
              <a:ea typeface="Verdana"/>
              <a:cs typeface="Verdana"/>
              <a:sym typeface="Verdana"/>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Predicted gene function: </a:t>
            </a:r>
            <a:endParaRPr/>
          </a:p>
        </p:txBody>
      </p:sp>
    </p:spTree>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Shape 3412"/>
        <p:cNvGrpSpPr/>
        <p:nvPr/>
      </p:nvGrpSpPr>
      <p:grpSpPr>
        <a:xfrm>
          <a:off x="0" y="0"/>
          <a:ext cx="0" cy="0"/>
          <a:chOff x="0" y="0"/>
          <a:chExt cx="0" cy="0"/>
        </a:xfrm>
      </p:grpSpPr>
      <p:sp>
        <p:nvSpPr>
          <p:cNvPr id="3413" name="Google Shape;3413;p59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Causa_117.5 (gap)</a:t>
            </a:r>
            <a:endParaRPr/>
          </a:p>
        </p:txBody>
      </p:sp>
      <p:sp>
        <p:nvSpPr>
          <p:cNvPr id="3414" name="Google Shape;3414;p59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Gap_117.5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There is no CP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rgbClr val="222222"/>
                </a:solidFill>
                <a:latin typeface="Times New Roman"/>
                <a:ea typeface="Times New Roman"/>
                <a:cs typeface="Times New Roman"/>
                <a:sym typeface="Times New Roman"/>
              </a:rPr>
              <a:t>Functional Annotation –</a:t>
            </a:r>
            <a:endParaRPr sz="1200" b="1">
              <a:solidFill>
                <a:srgbClr val="222222"/>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rgbClr val="222222"/>
                </a:solidFill>
                <a:latin typeface="Times New Roman"/>
                <a:ea typeface="Times New Roman"/>
                <a:cs typeface="Times New Roman"/>
                <a:sym typeface="Times New Roman"/>
              </a:rPr>
              <a:t>BLASTp:  </a:t>
            </a:r>
            <a:endParaRPr sz="1200" b="1">
              <a:solidFill>
                <a:srgbClr val="222222"/>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a:t>
            </a: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Notes: </a:t>
            </a:r>
            <a:r>
              <a:rPr lang="en" sz="1200">
                <a:solidFill>
                  <a:schemeClr val="dk1"/>
                </a:solidFill>
                <a:latin typeface="Times New Roman"/>
                <a:ea typeface="Times New Roman"/>
                <a:cs typeface="Times New Roman"/>
                <a:sym typeface="Times New Roman"/>
              </a:rPr>
              <a:t>there is no coding potential and it seems too short to try and fit a gene </a:t>
            </a:r>
            <a:endParaRPr/>
          </a:p>
        </p:txBody>
      </p:sp>
    </p:spTree>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Shape 3424"/>
        <p:cNvGrpSpPr/>
        <p:nvPr/>
      </p:nvGrpSpPr>
      <p:grpSpPr>
        <a:xfrm>
          <a:off x="0" y="0"/>
          <a:ext cx="0" cy="0"/>
          <a:chOff x="0" y="0"/>
          <a:chExt cx="0" cy="0"/>
        </a:xfrm>
      </p:grpSpPr>
      <p:sp>
        <p:nvSpPr>
          <p:cNvPr id="3425" name="Google Shape;3425;p59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Causa_118</a:t>
            </a:r>
            <a:endParaRPr/>
          </a:p>
        </p:txBody>
      </p:sp>
    </p:spTree>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Shape 3429"/>
        <p:cNvGrpSpPr/>
        <p:nvPr/>
      </p:nvGrpSpPr>
      <p:grpSpPr>
        <a:xfrm>
          <a:off x="0" y="0"/>
          <a:ext cx="0" cy="0"/>
          <a:chOff x="0" y="0"/>
          <a:chExt cx="0" cy="0"/>
        </a:xfrm>
      </p:grpSpPr>
      <p:sp>
        <p:nvSpPr>
          <p:cNvPr id="3430" name="Google Shape;3430;p59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Causa_118</a:t>
            </a:r>
            <a:endParaRPr/>
          </a:p>
        </p:txBody>
      </p:sp>
      <p:sp>
        <p:nvSpPr>
          <p:cNvPr id="3431" name="Google Shape;3431;p59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Causa_118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glimmer called it at 76195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none in DNA master, </a:t>
            </a:r>
            <a:r>
              <a:rPr lang="en" sz="1200">
                <a:solidFill>
                  <a:schemeClr val="dk1"/>
                </a:solidFill>
                <a:highlight>
                  <a:srgbClr val="FFFFFF"/>
                </a:highlight>
                <a:latin typeface="Times New Roman"/>
                <a:ea typeface="Times New Roman"/>
                <a:cs typeface="Times New Roman"/>
                <a:sym typeface="Times New Roman"/>
              </a:rPr>
              <a:t>98% identity with StAugustine, E value: 1e-32</a:t>
            </a:r>
            <a:endParaRPr sz="1200">
              <a:solidFill>
                <a:schemeClr val="dk1"/>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80 bp gap between 117 and 118, 180 bp gap between 118 and 119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current start site is the best 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has the most called start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76195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none found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strong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listed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a:p>
        </p:txBody>
      </p:sp>
    </p:spTree>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Shape 3435"/>
        <p:cNvGrpSpPr/>
        <p:nvPr/>
      </p:nvGrpSpPr>
      <p:grpSpPr>
        <a:xfrm>
          <a:off x="0" y="0"/>
          <a:ext cx="0" cy="0"/>
          <a:chOff x="0" y="0"/>
          <a:chExt cx="0" cy="0"/>
        </a:xfrm>
      </p:grpSpPr>
      <p:sp>
        <p:nvSpPr>
          <p:cNvPr id="3436" name="Google Shape;3436;p59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Causa_118</a:t>
            </a:r>
            <a:endParaRPr/>
          </a:p>
        </p:txBody>
      </p:sp>
      <p:sp>
        <p:nvSpPr>
          <p:cNvPr id="3437" name="Google Shape;3437;p59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Gene Call and Functional Annotation Checklist and Notes – ZG</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Gene assignment:   Cuasa_118 ( 75998 - 76196)  Glimmer and </a:t>
            </a:r>
            <a:r>
              <a:rPr lang="en" sz="1200" dirty="0" err="1">
                <a:solidFill>
                  <a:schemeClr val="dk1"/>
                </a:solidFill>
                <a:latin typeface="Times New Roman"/>
                <a:ea typeface="Times New Roman"/>
                <a:cs typeface="Times New Roman"/>
                <a:sym typeface="Times New Roman"/>
              </a:rPr>
              <a:t>GeneMark</a:t>
            </a:r>
            <a:r>
              <a:rPr lang="en" sz="1200" dirty="0">
                <a:solidFill>
                  <a:schemeClr val="dk1"/>
                </a:solidFill>
                <a:latin typeface="Times New Roman"/>
                <a:ea typeface="Times New Roman"/>
                <a:cs typeface="Times New Roman"/>
                <a:sym typeface="Times New Roman"/>
              </a:rPr>
              <a:t> called start site 76196</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Gene Call Annotation -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Coding Potential: Covers all coding potential</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Start codon: ATG</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err="1">
                <a:solidFill>
                  <a:schemeClr val="dk1"/>
                </a:solidFill>
                <a:latin typeface="Times New Roman"/>
                <a:ea typeface="Times New Roman"/>
                <a:cs typeface="Times New Roman"/>
                <a:sym typeface="Times New Roman"/>
              </a:rPr>
              <a:t>BLASTp</a:t>
            </a:r>
            <a:r>
              <a:rPr lang="en" sz="1200" dirty="0">
                <a:solidFill>
                  <a:schemeClr val="dk1"/>
                </a:solidFill>
                <a:latin typeface="Times New Roman"/>
                <a:ea typeface="Times New Roman"/>
                <a:cs typeface="Times New Roman"/>
                <a:sym typeface="Times New Roman"/>
              </a:rPr>
              <a:t>: only two hits, top hit being a 1:1 alignment with an e value higher than 0.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Gap/Overlap: 182-bp gap to gene 119</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RBS: Acceptable</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err="1">
                <a:solidFill>
                  <a:schemeClr val="dk1"/>
                </a:solidFill>
                <a:latin typeface="Times New Roman"/>
                <a:ea typeface="Times New Roman"/>
                <a:cs typeface="Times New Roman"/>
                <a:sym typeface="Times New Roman"/>
              </a:rPr>
              <a:t>Starterator</a:t>
            </a:r>
            <a:r>
              <a:rPr lang="en" sz="1200" dirty="0">
                <a:solidFill>
                  <a:schemeClr val="dk1"/>
                </a:solidFill>
                <a:latin typeface="Times New Roman"/>
                <a:ea typeface="Times New Roman"/>
                <a:cs typeface="Times New Roman"/>
                <a:sym typeface="Times New Roman"/>
              </a:rPr>
              <a:t>: No data</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Is this a gene:  Yes</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Suggested start site (first base coordinate):  76195 (No change)</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Functional Annotation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err="1">
                <a:solidFill>
                  <a:schemeClr val="dk1"/>
                </a:solidFill>
                <a:latin typeface="Times New Roman"/>
                <a:ea typeface="Times New Roman"/>
                <a:cs typeface="Times New Roman"/>
                <a:sym typeface="Times New Roman"/>
              </a:rPr>
              <a:t>BLASTp</a:t>
            </a:r>
            <a:r>
              <a:rPr lang="en" sz="1200" dirty="0">
                <a:solidFill>
                  <a:schemeClr val="dk1"/>
                </a:solidFill>
                <a:latin typeface="Times New Roman"/>
                <a:ea typeface="Times New Roman"/>
                <a:cs typeface="Times New Roman"/>
                <a:sym typeface="Times New Roman"/>
              </a:rPr>
              <a:t>: No significant hits when running </a:t>
            </a:r>
            <a:r>
              <a:rPr lang="en" sz="1200" dirty="0" err="1">
                <a:solidFill>
                  <a:schemeClr val="dk1"/>
                </a:solidFill>
                <a:latin typeface="Times New Roman"/>
                <a:ea typeface="Times New Roman"/>
                <a:cs typeface="Times New Roman"/>
                <a:sym typeface="Times New Roman"/>
              </a:rPr>
              <a:t>BLASTp</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err="1">
                <a:solidFill>
                  <a:schemeClr val="dk1"/>
                </a:solidFill>
                <a:latin typeface="Times New Roman"/>
                <a:ea typeface="Times New Roman"/>
                <a:cs typeface="Times New Roman"/>
                <a:sym typeface="Times New Roman"/>
              </a:rPr>
              <a:t>HHpred</a:t>
            </a:r>
            <a:r>
              <a:rPr lang="en" sz="1200" dirty="0">
                <a:solidFill>
                  <a:schemeClr val="dk1"/>
                </a:solidFill>
                <a:latin typeface="Times New Roman"/>
                <a:ea typeface="Times New Roman"/>
                <a:cs typeface="Times New Roman"/>
                <a:sym typeface="Times New Roman"/>
              </a:rPr>
              <a:t>: Probability 53.42% </a:t>
            </a:r>
            <a:r>
              <a:rPr lang="en" sz="1200" u="sng" dirty="0">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2QQP_H</a:t>
            </a:r>
            <a:r>
              <a:rPr lang="en" sz="1200" dirty="0">
                <a:solidFill>
                  <a:schemeClr val="dk1"/>
                </a:solidFill>
                <a:latin typeface="Times New Roman"/>
                <a:ea typeface="Times New Roman"/>
                <a:cs typeface="Times New Roman"/>
                <a:sym typeface="Times New Roman"/>
              </a:rPr>
              <a:t> p81; virus, capsid, coat protein, protein-RNA complex, beta barrel, Ig-like domain, </a:t>
            </a:r>
            <a:r>
              <a:rPr lang="en" sz="1200" dirty="0" err="1">
                <a:solidFill>
                  <a:schemeClr val="dk1"/>
                </a:solidFill>
                <a:latin typeface="Times New Roman"/>
                <a:ea typeface="Times New Roman"/>
                <a:cs typeface="Times New Roman"/>
                <a:sym typeface="Times New Roman"/>
              </a:rPr>
              <a:t>tetravirus</a:t>
            </a:r>
            <a:r>
              <a:rPr lang="en" sz="1200" dirty="0">
                <a:solidFill>
                  <a:schemeClr val="dk1"/>
                </a:solidFill>
                <a:latin typeface="Times New Roman"/>
                <a:ea typeface="Times New Roman"/>
                <a:cs typeface="Times New Roman"/>
                <a:sym typeface="Times New Roman"/>
              </a:rPr>
              <a:t>, </a:t>
            </a:r>
            <a:r>
              <a:rPr lang="en" sz="1200" dirty="0" err="1">
                <a:solidFill>
                  <a:schemeClr val="dk1"/>
                </a:solidFill>
                <a:latin typeface="Times New Roman"/>
                <a:ea typeface="Times New Roman"/>
                <a:cs typeface="Times New Roman"/>
                <a:sym typeface="Times New Roman"/>
              </a:rPr>
              <a:t>tetraviridae</a:t>
            </a:r>
            <a:r>
              <a:rPr lang="en" sz="1200" dirty="0">
                <a:solidFill>
                  <a:schemeClr val="dk1"/>
                </a:solidFill>
                <a:latin typeface="Times New Roman"/>
                <a:ea typeface="Times New Roman"/>
                <a:cs typeface="Times New Roman"/>
                <a:sym typeface="Times New Roman"/>
              </a:rPr>
              <a:t>, icosahedra</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Synteny:  N/A</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TMD: 0</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Predicted gene function: Hypothetical protein</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Notes: There is no data that suggest that this isn't a gene and this gene doesn’t need to be extended or reduced.</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dirty="0">
                <a:solidFill>
                  <a:schemeClr val="dk1"/>
                </a:solidFill>
                <a:latin typeface="Times New Roman"/>
                <a:ea typeface="Times New Roman"/>
                <a:cs typeface="Times New Roman"/>
                <a:sym typeface="Times New Roman"/>
              </a:rPr>
              <a:t>Notes: There wasn’t a lot of data for which type of gene this is even after looking at the other genes that this was blasted with, the only conclusion is to call this a hypothetical protein.</a:t>
            </a:r>
            <a:endParaRPr dirty="0"/>
          </a:p>
        </p:txBody>
      </p:sp>
    </p:spTree>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Shape 3447"/>
        <p:cNvGrpSpPr/>
        <p:nvPr/>
      </p:nvGrpSpPr>
      <p:grpSpPr>
        <a:xfrm>
          <a:off x="0" y="0"/>
          <a:ext cx="0" cy="0"/>
          <a:chOff x="0" y="0"/>
          <a:chExt cx="0" cy="0"/>
        </a:xfrm>
      </p:grpSpPr>
      <p:sp>
        <p:nvSpPr>
          <p:cNvPr id="3448" name="Google Shape;3448;p59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Causa_118.5 (gap)</a:t>
            </a:r>
            <a:endParaRPr/>
          </a:p>
        </p:txBody>
      </p:sp>
    </p:spTree>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Shape 3452"/>
        <p:cNvGrpSpPr/>
        <p:nvPr/>
      </p:nvGrpSpPr>
      <p:grpSpPr>
        <a:xfrm>
          <a:off x="0" y="0"/>
          <a:ext cx="0" cy="0"/>
          <a:chOff x="0" y="0"/>
          <a:chExt cx="0" cy="0"/>
        </a:xfrm>
      </p:grpSpPr>
      <p:sp>
        <p:nvSpPr>
          <p:cNvPr id="3453" name="Google Shape;3453;p59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Causa_118.5 (gap)</a:t>
            </a:r>
            <a:endParaRPr/>
          </a:p>
        </p:txBody>
      </p:sp>
      <p:sp>
        <p:nvSpPr>
          <p:cNvPr id="3454" name="Google Shape;3454;p59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Causa_118.5 (76196-76376)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no strong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Found within 180 bp gap between genes 118 and 119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endParaRPr/>
          </a:p>
        </p:txBody>
      </p:sp>
    </p:spTree>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Shape 3470"/>
        <p:cNvGrpSpPr/>
        <p:nvPr/>
      </p:nvGrpSpPr>
      <p:grpSpPr>
        <a:xfrm>
          <a:off x="0" y="0"/>
          <a:ext cx="0" cy="0"/>
          <a:chOff x="0" y="0"/>
          <a:chExt cx="0" cy="0"/>
        </a:xfrm>
      </p:grpSpPr>
      <p:sp>
        <p:nvSpPr>
          <p:cNvPr id="3471" name="Google Shape;3471;p60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Causa_119</a:t>
            </a:r>
            <a:endParaRPr/>
          </a:p>
        </p:txBody>
      </p:sp>
    </p:spTree>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Shape 3475"/>
        <p:cNvGrpSpPr/>
        <p:nvPr/>
      </p:nvGrpSpPr>
      <p:grpSpPr>
        <a:xfrm>
          <a:off x="0" y="0"/>
          <a:ext cx="0" cy="0"/>
          <a:chOff x="0" y="0"/>
          <a:chExt cx="0" cy="0"/>
        </a:xfrm>
      </p:grpSpPr>
      <p:sp>
        <p:nvSpPr>
          <p:cNvPr id="3476" name="Google Shape;3476;p60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Causa_119</a:t>
            </a:r>
            <a:endParaRPr/>
          </a:p>
        </p:txBody>
      </p:sp>
      <p:sp>
        <p:nvSpPr>
          <p:cNvPr id="3477" name="Google Shape;3477;p60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Causa_119 (76377-76628) Glimmer and GeneMark called same start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seems to cover all strong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one hit on DNAMaster, 3:2, e-value 1.2E-8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about 180 bp gap between gene 118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76377 (no change)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are all hypothetical proteins (e-value 2E-12)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is uncharacterized protein (97.39%)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gene 114 on StAugustine, which doesn’t have a function listed. No other similar genes on phagesdb.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 </a:t>
            </a:r>
            <a:endParaRPr/>
          </a:p>
        </p:txBody>
      </p:sp>
    </p:spTree>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Shape 3481"/>
        <p:cNvGrpSpPr/>
        <p:nvPr/>
      </p:nvGrpSpPr>
      <p:grpSpPr>
        <a:xfrm>
          <a:off x="0" y="0"/>
          <a:ext cx="0" cy="0"/>
          <a:chOff x="0" y="0"/>
          <a:chExt cx="0" cy="0"/>
        </a:xfrm>
      </p:grpSpPr>
      <p:sp>
        <p:nvSpPr>
          <p:cNvPr id="3482" name="Google Shape;3482;p60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Causa_119</a:t>
            </a:r>
            <a:endParaRPr/>
          </a:p>
        </p:txBody>
      </p:sp>
      <p:sp>
        <p:nvSpPr>
          <p:cNvPr id="3483" name="Google Shape;3483;p60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Causa_119 (76377, 76628)</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76377 has strength 6.18</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Does not cover all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ATG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Around 15 hits all with low e values but only 2 with 1:1 alignment</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Gap with gene 120 upstream lasting around 40 bp.</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RBS score suggests lengthening gene to start codon 76476.</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Inconclusive because theres only one track</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Change start codon to 76476</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St Augustine suggests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FFFFF"/>
                </a:highlight>
                <a:latin typeface="Times New Roman"/>
                <a:ea typeface="Times New Roman"/>
                <a:cs typeface="Times New Roman"/>
                <a:sym typeface="Times New Roman"/>
              </a:rPr>
              <a:t>hypothetical protein [Mycolicibacter kumamotonensis]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EFEFE"/>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SCOP_d3bida1</a:t>
            </a:r>
            <a:r>
              <a:rPr lang="en" sz="1200" b="1">
                <a:solidFill>
                  <a:schemeClr val="dk1"/>
                </a:solidFill>
                <a:highlight>
                  <a:srgbClr val="FEFEFE"/>
                </a:highlight>
                <a:latin typeface="Times New Roman"/>
                <a:ea typeface="Times New Roman"/>
                <a:cs typeface="Times New Roman"/>
                <a:sym typeface="Times New Roman"/>
              </a:rPr>
              <a:t> d.348.1.1 (A:1-56) Uncharacterized protein NMB1088 {Neisseria meningitidis [TaxId: 487]} | CLASS: Alpha and beta proteins (a+b), FOLD: </a:t>
            </a:r>
            <a:r>
              <a:rPr lang="en" sz="1200" b="1">
                <a:solidFill>
                  <a:schemeClr val="dk1"/>
                </a:solidFill>
                <a:latin typeface="Times New Roman"/>
                <a:ea typeface="Times New Roman"/>
                <a:cs typeface="Times New Roman"/>
                <a:sym typeface="Times New Roman"/>
              </a:rPr>
              <a:t>YegP-like, SUPFAM: YegP-like, FAM: YegP-like wit probability of 97%</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Supports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no hits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Causa_13.5 (gap)</a:t>
            </a:r>
            <a:endParaRPr/>
          </a:p>
        </p:txBody>
      </p:sp>
      <p:sp>
        <p:nvSpPr>
          <p:cNvPr id="392" name="Google Shape;392;p7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   Causa_Gap_13.5 (8227-8369)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 some strong coding potential between 8227 and 8300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Gap is very small, and there is no potential start site for a gene in the reading frame with a little bit of coding potential</a:t>
            </a:r>
            <a:endParaRPr/>
          </a:p>
        </p:txBody>
      </p:sp>
    </p:spTree>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Shape 3481">
          <a:extLst>
            <a:ext uri="{FF2B5EF4-FFF2-40B4-BE49-F238E27FC236}">
              <a16:creationId xmlns:a16="http://schemas.microsoft.com/office/drawing/2014/main" id="{2E9FDCC4-356A-06F1-BE5D-582A9F225AAC}"/>
            </a:ext>
          </a:extLst>
        </p:cNvPr>
        <p:cNvGrpSpPr/>
        <p:nvPr/>
      </p:nvGrpSpPr>
      <p:grpSpPr>
        <a:xfrm>
          <a:off x="0" y="0"/>
          <a:ext cx="0" cy="0"/>
          <a:chOff x="0" y="0"/>
          <a:chExt cx="0" cy="0"/>
        </a:xfrm>
      </p:grpSpPr>
      <p:sp>
        <p:nvSpPr>
          <p:cNvPr id="3482" name="Google Shape;3482;p604">
            <a:extLst>
              <a:ext uri="{FF2B5EF4-FFF2-40B4-BE49-F238E27FC236}">
                <a16:creationId xmlns:a16="http://schemas.microsoft.com/office/drawing/2014/main" id="{22869DEB-2D00-FCC9-0D4F-1E2A3811DFEB}"/>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Causa_119</a:t>
            </a:r>
            <a:endParaRPr/>
          </a:p>
        </p:txBody>
      </p:sp>
      <p:sp>
        <p:nvSpPr>
          <p:cNvPr id="3" name="Text Placeholder 2">
            <a:extLst>
              <a:ext uri="{FF2B5EF4-FFF2-40B4-BE49-F238E27FC236}">
                <a16:creationId xmlns:a16="http://schemas.microsoft.com/office/drawing/2014/main" id="{677382B9-775D-1AE2-E15A-55C9B6F6BD51}"/>
              </a:ext>
            </a:extLst>
          </p:cNvPr>
          <p:cNvSpPr>
            <a:spLocks noGrp="1"/>
          </p:cNvSpPr>
          <p:nvPr>
            <p:ph type="body" idx="1"/>
          </p:nvPr>
        </p:nvSpPr>
        <p:spPr/>
        <p:txBody>
          <a:bodyPr/>
          <a:lstStyle/>
          <a:p>
            <a:pPr marL="114300" indent="0">
              <a:buNone/>
            </a:pPr>
            <a:r>
              <a:rPr lang="en-US" dirty="0"/>
              <a:t>Evaluation by JS – </a:t>
            </a:r>
          </a:p>
          <a:p>
            <a:pPr marL="114300" indent="0">
              <a:buNone/>
            </a:pPr>
            <a:endParaRPr lang="en-US" dirty="0"/>
          </a:p>
          <a:p>
            <a:pPr marL="114300" indent="0">
              <a:buNone/>
            </a:pPr>
            <a:r>
              <a:rPr lang="en-US" dirty="0"/>
              <a:t>Keep start 76377</a:t>
            </a:r>
          </a:p>
        </p:txBody>
      </p:sp>
    </p:spTree>
    <p:extLst>
      <p:ext uri="{BB962C8B-B14F-4D97-AF65-F5344CB8AC3E}">
        <p14:creationId xmlns:p14="http://schemas.microsoft.com/office/powerpoint/2010/main" val="4182213865"/>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Shape 3493"/>
        <p:cNvGrpSpPr/>
        <p:nvPr/>
      </p:nvGrpSpPr>
      <p:grpSpPr>
        <a:xfrm>
          <a:off x="0" y="0"/>
          <a:ext cx="0" cy="0"/>
          <a:chOff x="0" y="0"/>
          <a:chExt cx="0" cy="0"/>
        </a:xfrm>
      </p:grpSpPr>
      <p:sp>
        <p:nvSpPr>
          <p:cNvPr id="3494" name="Google Shape;3494;p60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Causa_120</a:t>
            </a:r>
            <a:endParaRPr/>
          </a:p>
        </p:txBody>
      </p:sp>
    </p:spTree>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Shape 3498"/>
        <p:cNvGrpSpPr/>
        <p:nvPr/>
      </p:nvGrpSpPr>
      <p:grpSpPr>
        <a:xfrm>
          <a:off x="0" y="0"/>
          <a:ext cx="0" cy="0"/>
          <a:chOff x="0" y="0"/>
          <a:chExt cx="0" cy="0"/>
        </a:xfrm>
      </p:grpSpPr>
      <p:sp>
        <p:nvSpPr>
          <p:cNvPr id="3499" name="Google Shape;3499;p60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Causa_120</a:t>
            </a:r>
            <a:endParaRPr/>
          </a:p>
        </p:txBody>
      </p:sp>
      <p:sp>
        <p:nvSpPr>
          <p:cNvPr id="3500" name="Google Shape;3500;p60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Gene Call and Functional Annotation Checklist and Notes – MK</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 </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Gene assignment:</a:t>
            </a:r>
            <a:r>
              <a:rPr lang="en" sz="1030" b="1">
                <a:solidFill>
                  <a:schemeClr val="dk1"/>
                </a:solidFill>
                <a:latin typeface="Times New Roman"/>
                <a:ea typeface="Times New Roman"/>
                <a:cs typeface="Times New Roman"/>
                <a:sym typeface="Times New Roman"/>
              </a:rPr>
              <a:t>Causa_120  (76671-76988) Glimmer called unique starts- Glimmer at 76988; GeneMark at 76982</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Gene Call Annotation -</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Coding Potential:</a:t>
            </a:r>
            <a:r>
              <a:rPr lang="en" sz="1030" b="1">
                <a:solidFill>
                  <a:schemeClr val="dk1"/>
                </a:solidFill>
                <a:latin typeface="Times New Roman"/>
                <a:ea typeface="Times New Roman"/>
                <a:cs typeface="Times New Roman"/>
                <a:sym typeface="Times New Roman"/>
              </a:rPr>
              <a:t> covers all of coding potential</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Start codon: </a:t>
            </a:r>
            <a:r>
              <a:rPr lang="en" sz="1030" b="1">
                <a:solidFill>
                  <a:schemeClr val="dk1"/>
                </a:solidFill>
                <a:latin typeface="Times New Roman"/>
                <a:ea typeface="Times New Roman"/>
                <a:cs typeface="Times New Roman"/>
                <a:sym typeface="Times New Roman"/>
              </a:rPr>
              <a:t>ATG</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BLASTp:</a:t>
            </a:r>
            <a:r>
              <a:rPr lang="en" sz="1030" b="1">
                <a:solidFill>
                  <a:schemeClr val="dk1"/>
                </a:solidFill>
                <a:latin typeface="Times New Roman"/>
                <a:ea typeface="Times New Roman"/>
                <a:cs typeface="Times New Roman"/>
                <a:sym typeface="Times New Roman"/>
              </a:rPr>
              <a:t> only has one total hit; 25:46 alignment; E value of 3.5E-9</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Gap/Overlap: </a:t>
            </a:r>
            <a:r>
              <a:rPr lang="en" sz="1030" b="1">
                <a:solidFill>
                  <a:schemeClr val="dk1"/>
                </a:solidFill>
                <a:latin typeface="Times New Roman"/>
                <a:ea typeface="Times New Roman"/>
                <a:cs typeface="Times New Roman"/>
                <a:sym typeface="Times New Roman"/>
              </a:rPr>
              <a:t>contains a 44 length gap between genes 119 and 120; also contains a 82 length gap between genes 120 and 121</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RBS:</a:t>
            </a:r>
            <a:r>
              <a:rPr lang="en" sz="1030" b="1">
                <a:solidFill>
                  <a:schemeClr val="dk1"/>
                </a:solidFill>
                <a:latin typeface="Times New Roman"/>
                <a:ea typeface="Times New Roman"/>
                <a:cs typeface="Times New Roman"/>
                <a:sym typeface="Times New Roman"/>
              </a:rPr>
              <a:t> supports the auto annotation site. Z value is 2.096 and final score is -4.455. </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Starterator: </a:t>
            </a:r>
            <a:r>
              <a:rPr lang="en" sz="1030" b="1">
                <a:solidFill>
                  <a:schemeClr val="dk1"/>
                </a:solidFill>
                <a:latin typeface="Times New Roman"/>
                <a:ea typeface="Times New Roman"/>
                <a:cs typeface="Times New Roman"/>
                <a:sym typeface="Times New Roman"/>
              </a:rPr>
              <a:t>does not contain a green line but there are only 2 tracks and they are both aligned so I would say that it supports the auto annotation site.</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Is this a gene: </a:t>
            </a:r>
            <a:r>
              <a:rPr lang="en" sz="1030" b="1">
                <a:solidFill>
                  <a:schemeClr val="dk1"/>
                </a:solidFill>
                <a:latin typeface="Times New Roman"/>
                <a:ea typeface="Times New Roman"/>
                <a:cs typeface="Times New Roman"/>
                <a:sym typeface="Times New Roman"/>
              </a:rPr>
              <a:t>yes</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Suggested start site (first base coordinate):  </a:t>
            </a:r>
            <a:r>
              <a:rPr lang="en" sz="1030" b="1">
                <a:solidFill>
                  <a:schemeClr val="dk1"/>
                </a:solidFill>
                <a:latin typeface="Times New Roman"/>
                <a:ea typeface="Times New Roman"/>
                <a:cs typeface="Times New Roman"/>
                <a:sym typeface="Times New Roman"/>
              </a:rPr>
              <a:t>no change (76988)</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Functional Annotation –</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BLASTp:  </a:t>
            </a:r>
            <a:r>
              <a:rPr lang="en" sz="1030" b="1">
                <a:solidFill>
                  <a:schemeClr val="dk1"/>
                </a:solidFill>
                <a:latin typeface="Times New Roman"/>
                <a:ea typeface="Times New Roman"/>
                <a:cs typeface="Times New Roman"/>
                <a:sym typeface="Times New Roman"/>
              </a:rPr>
              <a:t>all top hits call hypothetical protein</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HHpred:</a:t>
            </a:r>
            <a:r>
              <a:rPr lang="en" sz="836" b="1">
                <a:solidFill>
                  <a:srgbClr val="212529"/>
                </a:solidFill>
                <a:latin typeface="Verdana"/>
                <a:ea typeface="Verdana"/>
                <a:cs typeface="Verdana"/>
                <a:sym typeface="Verdana"/>
              </a:rPr>
              <a:t>LPP20 lipoprotein; Virulence factor Helicobacter pylori Lipoprotein, UNKNOWN FUNCTION; HET: EPE; 1.874A {Helicobacter py (probability-88.99) </a:t>
            </a:r>
            <a:r>
              <a:rPr lang="en" sz="836"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Synteny: </a:t>
            </a:r>
            <a:r>
              <a:rPr lang="en" sz="1030" b="1">
                <a:solidFill>
                  <a:schemeClr val="dk1"/>
                </a:solidFill>
                <a:latin typeface="Times New Roman"/>
                <a:ea typeface="Times New Roman"/>
                <a:cs typeface="Times New Roman"/>
                <a:sym typeface="Times New Roman"/>
              </a:rPr>
              <a:t> somewhat adjacent to </a:t>
            </a:r>
            <a:r>
              <a:rPr lang="en" sz="952" b="1">
                <a:solidFill>
                  <a:srgbClr val="555555"/>
                </a:solidFill>
                <a:latin typeface="Times New Roman"/>
                <a:ea typeface="Times New Roman"/>
                <a:cs typeface="Times New Roman"/>
                <a:sym typeface="Times New Roman"/>
              </a:rPr>
              <a:t>DNA binding protein (</a:t>
            </a:r>
            <a:r>
              <a:rPr lang="en" sz="875" b="1">
                <a:solidFill>
                  <a:srgbClr val="555555"/>
                </a:solidFill>
                <a:latin typeface="Times New Roman"/>
                <a:ea typeface="Times New Roman"/>
                <a:cs typeface="Times New Roman"/>
                <a:sym typeface="Times New Roman"/>
              </a:rPr>
              <a:t>StAugustine gene 119)</a:t>
            </a:r>
            <a:endParaRPr sz="952" b="1">
              <a:solidFill>
                <a:srgbClr val="555555"/>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TMD: no transmembrane domains; however there is a signal</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Predicted gene function: </a:t>
            </a:r>
            <a:r>
              <a:rPr lang="en" sz="1030" b="1">
                <a:solidFill>
                  <a:schemeClr val="dk1"/>
                </a:solidFill>
                <a:latin typeface="Times New Roman"/>
                <a:ea typeface="Times New Roman"/>
                <a:cs typeface="Times New Roman"/>
                <a:sym typeface="Times New Roman"/>
              </a:rPr>
              <a:t>NKF</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 </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SzPts val="852"/>
              <a:buNone/>
            </a:pPr>
            <a:r>
              <a:rPr lang="en" sz="1030">
                <a:solidFill>
                  <a:schemeClr val="dk1"/>
                </a:solidFill>
                <a:latin typeface="Times New Roman"/>
                <a:ea typeface="Times New Roman"/>
                <a:cs typeface="Times New Roman"/>
                <a:sym typeface="Times New Roman"/>
              </a:rPr>
              <a:t>Notes:</a:t>
            </a:r>
            <a:endParaRPr sz="1495"/>
          </a:p>
        </p:txBody>
      </p:sp>
    </p:spTree>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Shape 3504"/>
        <p:cNvGrpSpPr/>
        <p:nvPr/>
      </p:nvGrpSpPr>
      <p:grpSpPr>
        <a:xfrm>
          <a:off x="0" y="0"/>
          <a:ext cx="0" cy="0"/>
          <a:chOff x="0" y="0"/>
          <a:chExt cx="0" cy="0"/>
        </a:xfrm>
      </p:grpSpPr>
      <p:sp>
        <p:nvSpPr>
          <p:cNvPr id="3505" name="Google Shape;3505;p60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Causa_120</a:t>
            </a:r>
            <a:endParaRPr/>
          </a:p>
        </p:txBody>
      </p:sp>
      <p:graphicFrame>
        <p:nvGraphicFramePr>
          <p:cNvPr id="3506" name="Google Shape;3506;p608"/>
          <p:cNvGraphicFramePr/>
          <p:nvPr/>
        </p:nvGraphicFramePr>
        <p:xfrm>
          <a:off x="2977825" y="3821925"/>
          <a:ext cx="3000000" cy="3000000"/>
        </p:xfrm>
        <a:graphic>
          <a:graphicData uri="http://schemas.openxmlformats.org/drawingml/2006/table">
            <a:tbl>
              <a:tblPr>
                <a:noFill/>
                <a:tableStyleId>{3C0A0301-2ED3-4F20-BBFC-280630635A42}</a:tableStyleId>
              </a:tblPr>
              <a:tblGrid>
                <a:gridCol w="5372975">
                  <a:extLst>
                    <a:ext uri="{9D8B030D-6E8A-4147-A177-3AD203B41FA5}">
                      <a16:colId xmlns:a16="http://schemas.microsoft.com/office/drawing/2014/main" val="20000"/>
                    </a:ext>
                  </a:extLst>
                </a:gridCol>
                <a:gridCol w="570625">
                  <a:extLst>
                    <a:ext uri="{9D8B030D-6E8A-4147-A177-3AD203B41FA5}">
                      <a16:colId xmlns:a16="http://schemas.microsoft.com/office/drawing/2014/main" val="20001"/>
                    </a:ext>
                  </a:extLst>
                </a:gridCol>
              </a:tblGrid>
              <a:tr h="669925">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LPP20 lipoprotein; Virulence factor Helicobacter pylori Lipoprotein, UNKNOWN FUNCTION; HET: EPE; 1.874A {Helicobacter py</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88.99</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507" name="Google Shape;3507;p608"/>
          <p:cNvSpPr txBox="1"/>
          <p:nvPr/>
        </p:nvSpPr>
        <p:spPr>
          <a:xfrm>
            <a:off x="675150" y="1491850"/>
            <a:ext cx="77937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Call and Functional Annotation Checklist and Notes – MW</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Causa_120</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Original Glimmer Call at Base Pair 76988</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assignment-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Call Annotation -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Coding Potential: All coding potential is covered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 codon: ATG</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The alignment on DNA Master only had one hit that was a 25:46 ration and the e value blasted by Phagesdb was 0.0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Gap/Overlap: 4 base pair gap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RBS: No other start site is suggested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Starterator: Same start site has been called by other genes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Is this a gene: Yes</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Suggested start site (first base coordinate): 76988</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Functional Annotation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Does not suggest a function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HHpred:</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Synteny:  Has no suggested function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TMD: Shows outside and signal but is a straight line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Predicted gene function: NKF</a:t>
            </a:r>
            <a:endParaRPr sz="1000">
              <a:latin typeface="Times New Roman"/>
              <a:ea typeface="Times New Roman"/>
              <a:cs typeface="Times New Roman"/>
              <a:sym typeface="Times New Roman"/>
            </a:endParaRPr>
          </a:p>
        </p:txBody>
      </p:sp>
    </p:spTree>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Shape 3517"/>
        <p:cNvGrpSpPr/>
        <p:nvPr/>
      </p:nvGrpSpPr>
      <p:grpSpPr>
        <a:xfrm>
          <a:off x="0" y="0"/>
          <a:ext cx="0" cy="0"/>
          <a:chOff x="0" y="0"/>
          <a:chExt cx="0" cy="0"/>
        </a:xfrm>
      </p:grpSpPr>
      <p:sp>
        <p:nvSpPr>
          <p:cNvPr id="3518" name="Google Shape;3518;p61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Causa_121</a:t>
            </a:r>
            <a:endParaRPr/>
          </a:p>
        </p:txBody>
      </p:sp>
    </p:spTree>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Shape 3522"/>
        <p:cNvGrpSpPr/>
        <p:nvPr/>
      </p:nvGrpSpPr>
      <p:grpSpPr>
        <a:xfrm>
          <a:off x="0" y="0"/>
          <a:ext cx="0" cy="0"/>
          <a:chOff x="0" y="0"/>
          <a:chExt cx="0" cy="0"/>
        </a:xfrm>
      </p:grpSpPr>
      <p:sp>
        <p:nvSpPr>
          <p:cNvPr id="3523" name="Google Shape;3523;p61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Causa_121</a:t>
            </a:r>
            <a:endParaRPr/>
          </a:p>
        </p:txBody>
      </p:sp>
      <p:sp>
        <p:nvSpPr>
          <p:cNvPr id="3524" name="Google Shape;3524;p61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Causa_121 (77069-77344) REV. Glimmer and Genemark call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Gene is covered by all of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results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~700 bp gap with the start of gene 121 and start of gene 122. In area of divergently transcribed genes. Gap is still very large.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Good RBS score.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Not very helpful in this case. StAugustine and Causa are the only phages listed. Two Causa genes (121 and 99) are listed, both with separate tracks. Same for StAugustine (116 and 99). Causa_121 does not have the most annotated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77344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results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results shown. Top hit has value of 89%, no very significant.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Located near the end of the genome. Corresponding gene in StAugustine does not have a function annotated.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transmembrane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Causa and StAugustine are once again the only members in the genelist. Causa and StAugustine are listed twice; Causa_121 and Causa_99, along with StAugustine_116 and StAugustine_95. No listed functions.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Shape 3528"/>
        <p:cNvGrpSpPr/>
        <p:nvPr/>
      </p:nvGrpSpPr>
      <p:grpSpPr>
        <a:xfrm>
          <a:off x="0" y="0"/>
          <a:ext cx="0" cy="0"/>
          <a:chOff x="0" y="0"/>
          <a:chExt cx="0" cy="0"/>
        </a:xfrm>
      </p:grpSpPr>
      <p:sp>
        <p:nvSpPr>
          <p:cNvPr id="3529" name="Google Shape;3529;p6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Causa_121</a:t>
            </a:r>
            <a:endParaRPr/>
          </a:p>
        </p:txBody>
      </p:sp>
      <p:sp>
        <p:nvSpPr>
          <p:cNvPr id="3530" name="Google Shape;3530;p61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Causa_121 (77344-77069) Genemark and Glimmer called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Coding potential is completely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91% alignment with unknown function gene in St Augustine, low-evalue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Around 80 bp gap, but no possible extension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Valid RBS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Not helpful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77344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significant similarities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strong hit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NKF in similar gene in StAugustine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transmembrane domains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Blasted against Phagesdb for Blastp and didn’t give any strong hits but alignment with a gene in StAugustine</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1200"/>
              </a:spcAft>
              <a:buNone/>
            </a:pPr>
            <a:endParaRPr/>
          </a:p>
        </p:txBody>
      </p:sp>
    </p:spTree>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Shape 3540"/>
        <p:cNvGrpSpPr/>
        <p:nvPr/>
      </p:nvGrpSpPr>
      <p:grpSpPr>
        <a:xfrm>
          <a:off x="0" y="0"/>
          <a:ext cx="0" cy="0"/>
          <a:chOff x="0" y="0"/>
          <a:chExt cx="0" cy="0"/>
        </a:xfrm>
      </p:grpSpPr>
      <p:sp>
        <p:nvSpPr>
          <p:cNvPr id="3541" name="Google Shape;3541;p6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Causa_121.5 (gap)</a:t>
            </a:r>
            <a:endParaRPr/>
          </a:p>
        </p:txBody>
      </p:sp>
    </p:spTree>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Shape 3545"/>
        <p:cNvGrpSpPr/>
        <p:nvPr/>
      </p:nvGrpSpPr>
      <p:grpSpPr>
        <a:xfrm>
          <a:off x="0" y="0"/>
          <a:ext cx="0" cy="0"/>
          <a:chOff x="0" y="0"/>
          <a:chExt cx="0" cy="0"/>
        </a:xfrm>
      </p:grpSpPr>
      <p:sp>
        <p:nvSpPr>
          <p:cNvPr id="3546" name="Google Shape;3546;p6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Causa_121.5 (gap)</a:t>
            </a:r>
            <a:endParaRPr/>
          </a:p>
        </p:txBody>
      </p:sp>
      <p:sp>
        <p:nvSpPr>
          <p:cNvPr id="3547" name="Google Shape;3547;p6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DH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 Gap Causa_121.5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 No cp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 Not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a:p>
        </p:txBody>
      </p:sp>
    </p:spTree>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Shape 3551"/>
        <p:cNvGrpSpPr/>
        <p:nvPr/>
      </p:nvGrpSpPr>
      <p:grpSpPr>
        <a:xfrm>
          <a:off x="0" y="0"/>
          <a:ext cx="0" cy="0"/>
          <a:chOff x="0" y="0"/>
          <a:chExt cx="0" cy="0"/>
        </a:xfrm>
      </p:grpSpPr>
      <p:sp>
        <p:nvSpPr>
          <p:cNvPr id="3552" name="Google Shape;3552;p6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Causa_121.5 (gap)</a:t>
            </a:r>
            <a:endParaRPr/>
          </a:p>
        </p:txBody>
      </p:sp>
      <p:sp>
        <p:nvSpPr>
          <p:cNvPr id="3553" name="Google Shape;3553;p6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and Functional Annotation Checklist and Notes – MKay</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assignment:  Causa_gap121.5(77344-78037)</a:t>
            </a:r>
            <a:r>
              <a:rPr lang="en" sz="1000">
                <a:solidFill>
                  <a:schemeClr val="dk1"/>
                </a:solidFill>
                <a:latin typeface="Comfortaa Medium"/>
                <a:ea typeface="Comfortaa Medium"/>
                <a:cs typeface="Comfortaa Medium"/>
                <a:sym typeface="Comfortaa Medium"/>
              </a:rPr>
              <a:t> Multi gap genes??</a:t>
            </a:r>
            <a:endParaRPr sz="10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endParaRPr sz="1300">
              <a:solidFill>
                <a:srgbClr val="FF0000"/>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Annotation -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Coding Potential: 3 strong spikes + 4 with weak spikes/bumps</a:t>
            </a:r>
            <a:endParaRPr sz="1300">
              <a:solidFill>
                <a:schemeClr val="dk1"/>
              </a:solidFill>
              <a:latin typeface="Comfortaa Medium"/>
              <a:ea typeface="Comfortaa Medium"/>
              <a:cs typeface="Comfortaa Medium"/>
              <a:sym typeface="Comfortaa Medium"/>
            </a:endParaRPr>
          </a:p>
          <a:p>
            <a:pPr marL="457200" lvl="0" indent="-280193" algn="l" rtl="0">
              <a:spcBef>
                <a:spcPts val="0"/>
              </a:spcBef>
              <a:spcAft>
                <a:spcPts val="0"/>
              </a:spcAft>
              <a:buClr>
                <a:schemeClr val="dk1"/>
              </a:buClr>
              <a:buSzPct val="100000"/>
              <a:buFont typeface="Comfortaa Medium"/>
              <a:buChar char="-"/>
            </a:pPr>
            <a:r>
              <a:rPr lang="en" sz="1300">
                <a:solidFill>
                  <a:schemeClr val="dk1"/>
                </a:solidFill>
                <a:latin typeface="Comfortaa Medium"/>
                <a:ea typeface="Comfortaa Medium"/>
                <a:cs typeface="Comfortaa Medium"/>
                <a:sym typeface="Comfortaa Medium"/>
              </a:rPr>
              <a:t>Strong- short (width ←→): </a:t>
            </a:r>
            <a:endParaRPr sz="1300">
              <a:solidFill>
                <a:schemeClr val="dk1"/>
              </a:solidFill>
              <a:latin typeface="Comfortaa Medium"/>
              <a:ea typeface="Comfortaa Medium"/>
              <a:cs typeface="Comfortaa Medium"/>
              <a:sym typeface="Comfortaa Medium"/>
            </a:endParaRPr>
          </a:p>
          <a:p>
            <a:pPr marL="914400" lvl="1" indent="-280193" algn="l" rtl="0">
              <a:spcBef>
                <a:spcPts val="0"/>
              </a:spcBef>
              <a:spcAft>
                <a:spcPts val="0"/>
              </a:spcAft>
              <a:buClr>
                <a:schemeClr val="dk1"/>
              </a:buClr>
              <a:buSzPct val="100000"/>
              <a:buFont typeface="Comfortaa Medium"/>
              <a:buChar char="-"/>
            </a:pPr>
            <a:r>
              <a:rPr lang="en" sz="1300">
                <a:solidFill>
                  <a:schemeClr val="dk1"/>
                </a:solidFill>
                <a:latin typeface="Comfortaa Medium"/>
                <a:ea typeface="Comfortaa Medium"/>
                <a:cs typeface="Comfortaa Medium"/>
                <a:sym typeface="Comfortaa Medium"/>
              </a:rPr>
              <a:t>1st: ~77730-77750</a:t>
            </a:r>
            <a:endParaRPr sz="1300">
              <a:solidFill>
                <a:schemeClr val="dk1"/>
              </a:solidFill>
              <a:latin typeface="Comfortaa Medium"/>
              <a:ea typeface="Comfortaa Medium"/>
              <a:cs typeface="Comfortaa Medium"/>
              <a:sym typeface="Comfortaa Medium"/>
            </a:endParaRPr>
          </a:p>
          <a:p>
            <a:pPr marL="914400" lvl="1" indent="-280193" algn="l" rtl="0">
              <a:spcBef>
                <a:spcPts val="0"/>
              </a:spcBef>
              <a:spcAft>
                <a:spcPts val="0"/>
              </a:spcAft>
              <a:buClr>
                <a:schemeClr val="dk1"/>
              </a:buClr>
              <a:buSzPct val="100000"/>
              <a:buFont typeface="Comfortaa Medium"/>
              <a:buChar char="-"/>
            </a:pPr>
            <a:r>
              <a:rPr lang="en" sz="1300">
                <a:solidFill>
                  <a:schemeClr val="dk1"/>
                </a:solidFill>
                <a:latin typeface="Comfortaa Medium"/>
                <a:ea typeface="Comfortaa Medium"/>
                <a:cs typeface="Comfortaa Medium"/>
                <a:sym typeface="Comfortaa Medium"/>
              </a:rPr>
              <a:t>2nd: ~78060-78100</a:t>
            </a:r>
            <a:endParaRPr sz="1300">
              <a:solidFill>
                <a:schemeClr val="dk1"/>
              </a:solidFill>
              <a:latin typeface="Comfortaa Medium"/>
              <a:ea typeface="Comfortaa Medium"/>
              <a:cs typeface="Comfortaa Medium"/>
              <a:sym typeface="Comfortaa Medium"/>
            </a:endParaRPr>
          </a:p>
          <a:p>
            <a:pPr marL="457200" lvl="0" indent="-280193" algn="l" rtl="0">
              <a:spcBef>
                <a:spcPts val="0"/>
              </a:spcBef>
              <a:spcAft>
                <a:spcPts val="0"/>
              </a:spcAft>
              <a:buClr>
                <a:schemeClr val="dk1"/>
              </a:buClr>
              <a:buSzPct val="100000"/>
              <a:buFont typeface="Comfortaa Medium"/>
              <a:buChar char="-"/>
            </a:pPr>
            <a:r>
              <a:rPr lang="en" sz="1300">
                <a:solidFill>
                  <a:schemeClr val="dk1"/>
                </a:solidFill>
                <a:latin typeface="Comfortaa Medium"/>
                <a:ea typeface="Comfortaa Medium"/>
                <a:cs typeface="Comfortaa Medium"/>
                <a:sym typeface="Comfortaa Medium"/>
              </a:rPr>
              <a:t>Strong- slightly bigger: ~78000-78060</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 codon: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Gap/Overlap: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RBS: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Starterator:</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b="1">
                <a:solidFill>
                  <a:schemeClr val="dk1"/>
                </a:solidFill>
                <a:latin typeface="Comfortaa"/>
                <a:ea typeface="Comfortaa"/>
                <a:cs typeface="Comfortaa"/>
                <a:sym typeface="Comfortaa"/>
              </a:rPr>
              <a:t>Is this a gene: no,</a:t>
            </a:r>
            <a:r>
              <a:rPr lang="en" sz="1300">
                <a:solidFill>
                  <a:schemeClr val="dk1"/>
                </a:solidFill>
                <a:latin typeface="Comfortaa Medium"/>
                <a:ea typeface="Comfortaa Medium"/>
                <a:cs typeface="Comfortaa Medium"/>
                <a:sym typeface="Comfortaa Medium"/>
              </a:rPr>
              <a:t> all 3 are on different levels and very short- if you really wanted you could try to draw out a gene but i doubt it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Suggested start site (first base coordinate): not a gene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Functional Annotation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HHpred: Prob: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Synteny: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Phagesdb: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TMD: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Predicted gene function:</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Causa_13.5 (gap)</a:t>
            </a:r>
            <a:endParaRPr/>
          </a:p>
        </p:txBody>
      </p:sp>
      <p:sp>
        <p:nvSpPr>
          <p:cNvPr id="398" name="Google Shape;398;p7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  Gap between 13 &amp; 14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 No strong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Shape 3563"/>
        <p:cNvGrpSpPr/>
        <p:nvPr/>
      </p:nvGrpSpPr>
      <p:grpSpPr>
        <a:xfrm>
          <a:off x="0" y="0"/>
          <a:ext cx="0" cy="0"/>
          <a:chOff x="0" y="0"/>
          <a:chExt cx="0" cy="0"/>
        </a:xfrm>
      </p:grpSpPr>
      <p:sp>
        <p:nvSpPr>
          <p:cNvPr id="3564" name="Google Shape;3564;p61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Causa_122</a:t>
            </a:r>
            <a:endParaRPr/>
          </a:p>
        </p:txBody>
      </p:sp>
    </p:spTree>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Shape 3568"/>
        <p:cNvGrpSpPr/>
        <p:nvPr/>
      </p:nvGrpSpPr>
      <p:grpSpPr>
        <a:xfrm>
          <a:off x="0" y="0"/>
          <a:ext cx="0" cy="0"/>
          <a:chOff x="0" y="0"/>
          <a:chExt cx="0" cy="0"/>
        </a:xfrm>
      </p:grpSpPr>
      <p:sp>
        <p:nvSpPr>
          <p:cNvPr id="3569" name="Google Shape;3569;p6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Causa_122</a:t>
            </a:r>
            <a:endParaRPr/>
          </a:p>
        </p:txBody>
      </p:sp>
      <p:sp>
        <p:nvSpPr>
          <p:cNvPr id="3570" name="Google Shape;3570;p6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Causa_122 (78037-78231) Glimmer called the start site at 78037, but GeneMark did not call this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Does not contain a strong amount of coding potential, but there is a spike of coding potential around the third start site, so there could possibly be a gene here.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Contains only one hit but this top hit has a high e-value, so it can not be compared with the Causa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There is about a 700-bp gap, so this could potentially be slightly decreased if the current site was moved to an earlier start site, but does not need to be decreased.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Contains a very low Z score and very high final score, so it is recommended that the start site is moved to an earlier site. However, the earlier start site does not contain a high amount of coding potential, so it is also not particularly favorable. Based on this data, it is suggested that this is not actually a gene.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StAugustine was the only other phage on this page, and it used the first possible start site which is not what was called in this case, so it is not particularly helpful.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Not a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a:t>
            </a:r>
            <a:endParaRPr/>
          </a:p>
        </p:txBody>
      </p:sp>
    </p:spTree>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Shape 3574"/>
        <p:cNvGrpSpPr/>
        <p:nvPr/>
      </p:nvGrpSpPr>
      <p:grpSpPr>
        <a:xfrm>
          <a:off x="0" y="0"/>
          <a:ext cx="0" cy="0"/>
          <a:chOff x="0" y="0"/>
          <a:chExt cx="0" cy="0"/>
        </a:xfrm>
      </p:grpSpPr>
      <p:sp>
        <p:nvSpPr>
          <p:cNvPr id="3575" name="Google Shape;3575;p6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Causa_122</a:t>
            </a:r>
            <a:endParaRPr/>
          </a:p>
        </p:txBody>
      </p:sp>
      <p:sp>
        <p:nvSpPr>
          <p:cNvPr id="3576" name="Google Shape;3576;p6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Causa_122 (</a:t>
            </a:r>
            <a:r>
              <a:rPr lang="en" sz="1200">
                <a:solidFill>
                  <a:schemeClr val="dk1"/>
                </a:solidFill>
              </a:rPr>
              <a:t>78037</a:t>
            </a:r>
            <a:r>
              <a:rPr lang="en" sz="1200">
                <a:solidFill>
                  <a:schemeClr val="dk1"/>
                </a:solidFill>
                <a:latin typeface="Times New Roman"/>
                <a:ea typeface="Times New Roman"/>
                <a:cs typeface="Times New Roman"/>
                <a:sym typeface="Times New Roman"/>
              </a:rPr>
              <a:t>-</a:t>
            </a:r>
            <a:r>
              <a:rPr lang="en" sz="1200">
                <a:solidFill>
                  <a:schemeClr val="dk1"/>
                </a:solidFill>
              </a:rPr>
              <a:t>78231</a:t>
            </a: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No coding potential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BLASTp:Singe hit at 84 score 5.43</a:t>
            </a:r>
            <a:r>
              <a:rPr lang="en" sz="1100">
                <a:solidFill>
                  <a:schemeClr val="dk1"/>
                </a:solidFill>
              </a:rPr>
              <a:t> e-value 41 percent identity, 51% similarity. 9 percent aligned </a:t>
            </a:r>
            <a:endParaRPr sz="11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(3’ </a:t>
            </a:r>
            <a:r>
              <a:rPr lang="en" sz="1200">
                <a:solidFill>
                  <a:schemeClr val="dk1"/>
                </a:solidFill>
              </a:rPr>
              <a:t>78231 </a:t>
            </a:r>
            <a:r>
              <a:rPr lang="en" sz="1200">
                <a:solidFill>
                  <a:schemeClr val="dk1"/>
                </a:solidFill>
                <a:latin typeface="Times New Roman"/>
                <a:ea typeface="Times New Roman"/>
                <a:cs typeface="Times New Roman"/>
                <a:sym typeface="Times New Roman"/>
              </a:rPr>
              <a:t>for gene 122 and gene 123 end 5’ </a:t>
            </a:r>
            <a:r>
              <a:rPr lang="en" sz="1200">
                <a:solidFill>
                  <a:schemeClr val="dk1"/>
                </a:solidFill>
              </a:rPr>
              <a:t>78224) Not a big overlap just gap of 4</a:t>
            </a:r>
            <a:endParaRPr sz="12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Middle Z-value, Middle final score does not support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Annotated but does not call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Educated guess saying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x</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Synteny:Nothing lines up with any other phages (no support)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X (nothing comes up even when comparing with other sources or on NCIB)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ZERO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HHpred:1[4V7H_BY] 60S ribosomal protein L37(A); eukaryotic ribosome, 80S, RACK1 protein, flexible fitting, RIBOSOME; HET: H2U, 5MU, 1MA, 2(83.34 probability)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Potential start sites: (suggested)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a:p>
        </p:txBody>
      </p:sp>
    </p:spTree>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Shape 3574">
          <a:extLst>
            <a:ext uri="{FF2B5EF4-FFF2-40B4-BE49-F238E27FC236}">
              <a16:creationId xmlns:a16="http://schemas.microsoft.com/office/drawing/2014/main" id="{F0478E3A-56EF-B85E-A21C-9DAD2F9199FD}"/>
            </a:ext>
          </a:extLst>
        </p:cNvPr>
        <p:cNvGrpSpPr/>
        <p:nvPr/>
      </p:nvGrpSpPr>
      <p:grpSpPr>
        <a:xfrm>
          <a:off x="0" y="0"/>
          <a:ext cx="0" cy="0"/>
          <a:chOff x="0" y="0"/>
          <a:chExt cx="0" cy="0"/>
        </a:xfrm>
      </p:grpSpPr>
      <p:sp>
        <p:nvSpPr>
          <p:cNvPr id="3575" name="Google Shape;3575;p620">
            <a:extLst>
              <a:ext uri="{FF2B5EF4-FFF2-40B4-BE49-F238E27FC236}">
                <a16:creationId xmlns:a16="http://schemas.microsoft.com/office/drawing/2014/main" id="{DC68D32D-5B97-E4CE-1AA0-CDE1EA6E97EA}"/>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Causa_122</a:t>
            </a:r>
            <a:endParaRPr/>
          </a:p>
        </p:txBody>
      </p:sp>
      <p:sp>
        <p:nvSpPr>
          <p:cNvPr id="3" name="Text Placeholder 2">
            <a:extLst>
              <a:ext uri="{FF2B5EF4-FFF2-40B4-BE49-F238E27FC236}">
                <a16:creationId xmlns:a16="http://schemas.microsoft.com/office/drawing/2014/main" id="{0A845090-3F2D-1244-1979-434F4391C45D}"/>
              </a:ext>
            </a:extLst>
          </p:cNvPr>
          <p:cNvSpPr>
            <a:spLocks noGrp="1"/>
          </p:cNvSpPr>
          <p:nvPr>
            <p:ph type="body" idx="1"/>
          </p:nvPr>
        </p:nvSpPr>
        <p:spPr/>
        <p:txBody>
          <a:bodyPr/>
          <a:lstStyle/>
          <a:p>
            <a:pPr marL="114300" indent="0">
              <a:buNone/>
            </a:pPr>
            <a:r>
              <a:rPr lang="en-US" dirty="0"/>
              <a:t>Re-evaluation by JS – </a:t>
            </a:r>
          </a:p>
          <a:p>
            <a:pPr marL="114300" indent="0">
              <a:buNone/>
            </a:pPr>
            <a:endParaRPr lang="en-US" dirty="0"/>
          </a:p>
          <a:p>
            <a:pPr marL="114300" indent="0">
              <a:buNone/>
            </a:pPr>
            <a:r>
              <a:rPr lang="en-US" dirty="0"/>
              <a:t>original gene 122 (78037-78231, FWD) - extremely large gap with no CP.  Extending ORF to start 77989 renders 1:1 </a:t>
            </a:r>
            <a:r>
              <a:rPr lang="en-US" dirty="0" err="1"/>
              <a:t>BlastP</a:t>
            </a:r>
            <a:r>
              <a:rPr lang="en-US" dirty="0"/>
              <a:t> alignment to StAugustine_117. Does not extend greatly beyond CP.  Also get small improvement in RBS from Z 0.870  Final -7.884 to Z 1.380  Final -5.901.  Keep gene and move start to 77989.</a:t>
            </a:r>
          </a:p>
        </p:txBody>
      </p:sp>
    </p:spTree>
    <p:extLst>
      <p:ext uri="{BB962C8B-B14F-4D97-AF65-F5344CB8AC3E}">
        <p14:creationId xmlns:p14="http://schemas.microsoft.com/office/powerpoint/2010/main" val="2625028875"/>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Shape 3586"/>
        <p:cNvGrpSpPr/>
        <p:nvPr/>
      </p:nvGrpSpPr>
      <p:grpSpPr>
        <a:xfrm>
          <a:off x="0" y="0"/>
          <a:ext cx="0" cy="0"/>
          <a:chOff x="0" y="0"/>
          <a:chExt cx="0" cy="0"/>
        </a:xfrm>
      </p:grpSpPr>
      <p:sp>
        <p:nvSpPr>
          <p:cNvPr id="3587" name="Google Shape;3587;p62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Causa_123</a:t>
            </a:r>
            <a:endParaRPr/>
          </a:p>
        </p:txBody>
      </p:sp>
    </p:spTree>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Shape 3591"/>
        <p:cNvGrpSpPr/>
        <p:nvPr/>
      </p:nvGrpSpPr>
      <p:grpSpPr>
        <a:xfrm>
          <a:off x="0" y="0"/>
          <a:ext cx="0" cy="0"/>
          <a:chOff x="0" y="0"/>
          <a:chExt cx="0" cy="0"/>
        </a:xfrm>
      </p:grpSpPr>
      <p:sp>
        <p:nvSpPr>
          <p:cNvPr id="3592" name="Google Shape;3592;p6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Causa_123</a:t>
            </a:r>
            <a:endParaRPr/>
          </a:p>
        </p:txBody>
      </p:sp>
      <p:sp>
        <p:nvSpPr>
          <p:cNvPr id="3593" name="Google Shape;3593;p6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Causa_123  (78224-78553) Glimmer called similar starts- Glimmer at 78224</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does not cover full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r>
              <a:rPr lang="en" sz="1200" b="1">
                <a:solidFill>
                  <a:schemeClr val="dk1"/>
                </a:solidFill>
                <a:latin typeface="Times New Roman"/>
                <a:ea typeface="Times New Roman"/>
                <a:cs typeface="Times New Roman"/>
                <a:sym typeface="Times New Roman"/>
              </a:rPr>
              <a:t>ATG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contains a total of 15 hits with 4 of them being 1:1 alignments; E scores vary</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t>
            </a:r>
            <a:r>
              <a:rPr lang="en" sz="1200" b="1">
                <a:solidFill>
                  <a:schemeClr val="dk1"/>
                </a:solidFill>
                <a:latin typeface="Times New Roman"/>
                <a:ea typeface="Times New Roman"/>
                <a:cs typeface="Times New Roman"/>
                <a:sym typeface="Times New Roman"/>
              </a:rPr>
              <a:t>contains a 8 base/pair overlap between genes 122 and 123. Also contains a 4 base/pair overlap between gene 123 and 124</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t>
            </a:r>
            <a:r>
              <a:rPr lang="en" sz="1200" b="1">
                <a:solidFill>
                  <a:schemeClr val="dk1"/>
                </a:solidFill>
                <a:latin typeface="Times New Roman"/>
                <a:ea typeface="Times New Roman"/>
                <a:cs typeface="Times New Roman"/>
                <a:sym typeface="Times New Roman"/>
              </a:rPr>
              <a:t>only contains one start sie; z value of 1.794 and final score of -5.680</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a:t>
            </a:r>
            <a:r>
              <a:rPr lang="en" sz="1200" b="1">
                <a:solidFill>
                  <a:schemeClr val="dk1"/>
                </a:solidFill>
                <a:latin typeface="Times New Roman"/>
                <a:ea typeface="Times New Roman"/>
                <a:cs typeface="Times New Roman"/>
                <a:sym typeface="Times New Roman"/>
              </a:rPr>
              <a:t>contains only one track with Causa and St.Augustine.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a:t>
            </a:r>
            <a:r>
              <a:rPr lang="en" sz="1200" b="1">
                <a:solidFill>
                  <a:schemeClr val="dk1"/>
                </a:solidFill>
                <a:latin typeface="Times New Roman"/>
                <a:ea typeface="Times New Roman"/>
                <a:cs typeface="Times New Roman"/>
                <a:sym typeface="Times New Roman"/>
              </a:rPr>
              <a:t>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b="1">
                <a:solidFill>
                  <a:schemeClr val="dk1"/>
                </a:solidFill>
                <a:latin typeface="Times New Roman"/>
                <a:ea typeface="Times New Roman"/>
                <a:cs typeface="Times New Roman"/>
                <a:sym typeface="Times New Roman"/>
              </a:rPr>
              <a:t>no change (78224)</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r>
              <a:rPr lang="en" sz="1200" b="1">
                <a:solidFill>
                  <a:schemeClr val="dk1"/>
                </a:solidFill>
                <a:latin typeface="Times New Roman"/>
                <a:ea typeface="Times New Roman"/>
                <a:cs typeface="Times New Roman"/>
                <a:sym typeface="Times New Roman"/>
              </a:rPr>
              <a:t>all top hits call hypothetical protein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950">
                <a:solidFill>
                  <a:srgbClr val="212529"/>
                </a:solidFill>
                <a:latin typeface="Verdana"/>
                <a:ea typeface="Verdana"/>
                <a:cs typeface="Verdana"/>
                <a:sym typeface="Verdana"/>
              </a:rPr>
              <a:t>R</a:t>
            </a:r>
            <a:r>
              <a:rPr lang="en" sz="950" b="1">
                <a:solidFill>
                  <a:srgbClr val="212529"/>
                </a:solidFill>
                <a:latin typeface="Verdana"/>
                <a:ea typeface="Verdana"/>
                <a:cs typeface="Verdana"/>
                <a:sym typeface="Verdana"/>
              </a:rPr>
              <a:t>NA polymerase II elongation factor ELL2; Occludin domain, HIV transcription, P-TEFb, PROTEIN BINDING; HET: MSE; 2.003A (probability-51.92) </a:t>
            </a:r>
            <a:r>
              <a:rPr lang="en" sz="950"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r>
              <a:rPr lang="en" sz="1200" b="1">
                <a:solidFill>
                  <a:schemeClr val="dk1"/>
                </a:solidFill>
                <a:latin typeface="Times New Roman"/>
                <a:ea typeface="Times New Roman"/>
                <a:cs typeface="Times New Roman"/>
                <a:sym typeface="Times New Roman"/>
              </a:rPr>
              <a:t>adjacent to </a:t>
            </a:r>
            <a:r>
              <a:rPr lang="en" sz="1100" b="1">
                <a:solidFill>
                  <a:srgbClr val="555555"/>
                </a:solidFill>
                <a:latin typeface="Times New Roman"/>
                <a:ea typeface="Times New Roman"/>
                <a:cs typeface="Times New Roman"/>
                <a:sym typeface="Times New Roman"/>
              </a:rPr>
              <a:t>DNA binding protein (</a:t>
            </a:r>
            <a:r>
              <a:rPr lang="en" sz="1000" b="1">
                <a:solidFill>
                  <a:srgbClr val="555555"/>
                </a:solidFill>
                <a:latin typeface="Times New Roman"/>
                <a:ea typeface="Times New Roman"/>
                <a:cs typeface="Times New Roman"/>
                <a:sym typeface="Times New Roman"/>
              </a:rPr>
              <a:t>StAugustine gene 119)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r>
              <a:rPr lang="en" sz="1200" b="1">
                <a:solidFill>
                  <a:schemeClr val="dk1"/>
                </a:solidFill>
                <a:latin typeface="Times New Roman"/>
                <a:ea typeface="Times New Roman"/>
                <a:cs typeface="Times New Roman"/>
                <a:sym typeface="Times New Roman"/>
              </a:rPr>
              <a:t>no transmembrane domains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a:t>
            </a:r>
            <a:r>
              <a:rPr lang="en" sz="1200" b="1">
                <a:solidFill>
                  <a:schemeClr val="dk1"/>
                </a:solidFill>
                <a:latin typeface="Times New Roman"/>
                <a:ea typeface="Times New Roman"/>
                <a:cs typeface="Times New Roman"/>
                <a:sym typeface="Times New Roman"/>
              </a:rPr>
              <a:t>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a:t>
            </a:r>
            <a:endParaRPr/>
          </a:p>
        </p:txBody>
      </p:sp>
    </p:spTree>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Shape 3597"/>
        <p:cNvGrpSpPr/>
        <p:nvPr/>
      </p:nvGrpSpPr>
      <p:grpSpPr>
        <a:xfrm>
          <a:off x="0" y="0"/>
          <a:ext cx="0" cy="0"/>
          <a:chOff x="0" y="0"/>
          <a:chExt cx="0" cy="0"/>
        </a:xfrm>
      </p:grpSpPr>
      <p:sp>
        <p:nvSpPr>
          <p:cNvPr id="3598" name="Google Shape;3598;p6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Causa_123</a:t>
            </a:r>
            <a:endParaRPr/>
          </a:p>
        </p:txBody>
      </p:sp>
      <p:sp>
        <p:nvSpPr>
          <p:cNvPr id="3599" name="Google Shape;3599;p6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Causa_123 (78224-78553) FWD. Glimmer and Genemark call the same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Gene is covered by all of coding potential, though the coding potential is slightly shorter than the called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4:7, 2:7, 1:1, 4:9, 3:5, 1:6, etc, alignments, all with good e values, but no e values of 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8 bp overlap with the end of gene 122 and start of gene 123.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Okay RBS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Causa and StAugustine share a track, both call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78224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show hypothetical proteins with very good e values.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results, all results have probabilities less than 55%.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Located toward the end of the genome. Corresponding gene in StAugustine is also unannotated. The corresponding gene in StAugustine is adjacent to a DNA binding protein.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transmembrane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Only one other member in genelist, StAugustine_118 with no annotated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Shape 3609"/>
        <p:cNvGrpSpPr/>
        <p:nvPr/>
      </p:nvGrpSpPr>
      <p:grpSpPr>
        <a:xfrm>
          <a:off x="0" y="0"/>
          <a:ext cx="0" cy="0"/>
          <a:chOff x="0" y="0"/>
          <a:chExt cx="0" cy="0"/>
        </a:xfrm>
      </p:grpSpPr>
      <p:sp>
        <p:nvSpPr>
          <p:cNvPr id="3610" name="Google Shape;3610;p62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Causa_124</a:t>
            </a:r>
            <a:endParaRPr/>
          </a:p>
        </p:txBody>
      </p:sp>
    </p:spTree>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Shape 3614"/>
        <p:cNvGrpSpPr/>
        <p:nvPr/>
      </p:nvGrpSpPr>
      <p:grpSpPr>
        <a:xfrm>
          <a:off x="0" y="0"/>
          <a:ext cx="0" cy="0"/>
          <a:chOff x="0" y="0"/>
          <a:chExt cx="0" cy="0"/>
        </a:xfrm>
      </p:grpSpPr>
      <p:sp>
        <p:nvSpPr>
          <p:cNvPr id="3615" name="Google Shape;3615;p6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Causa_124</a:t>
            </a:r>
            <a:endParaRPr/>
          </a:p>
        </p:txBody>
      </p:sp>
      <p:sp>
        <p:nvSpPr>
          <p:cNvPr id="3616" name="Google Shape;3616;p6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Causa_124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glimmer called it at 78550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aligned 5:12, E value: 1.5 x 10^-35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 with 123, around 4 bp overlap with 125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original start site had the best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Called 69.2% of time when present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78550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HNH endonuclease, helix-turn-helix DNA binding domain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HNH endonuclease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helix-turn-helix DNA binding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DNA binding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helix-turn-helix DNA Binding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Shape 3620"/>
        <p:cNvGrpSpPr/>
        <p:nvPr/>
      </p:nvGrpSpPr>
      <p:grpSpPr>
        <a:xfrm>
          <a:off x="0" y="0"/>
          <a:ext cx="0" cy="0"/>
          <a:chOff x="0" y="0"/>
          <a:chExt cx="0" cy="0"/>
        </a:xfrm>
      </p:grpSpPr>
      <p:sp>
        <p:nvSpPr>
          <p:cNvPr id="3621" name="Google Shape;3621;p6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Causa_124</a:t>
            </a:r>
            <a:endParaRPr/>
          </a:p>
        </p:txBody>
      </p:sp>
      <p:sp>
        <p:nvSpPr>
          <p:cNvPr id="3622" name="Google Shape;3622;p6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Causa_124 (78550-79053) Glimmer and genemark make the same call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Fully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ATG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There were some 1;1 hits with significant e-values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There is a 4-bp overlap with Gene_123</a:t>
            </a:r>
            <a:r>
              <a:rPr lang="en" sz="1200" b="1">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Best possible z-value and final score (only possible one)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 </a:t>
            </a:r>
            <a:r>
              <a:rPr lang="en" sz="1200">
                <a:solidFill>
                  <a:schemeClr val="dk1"/>
                </a:solidFill>
                <a:latin typeface="Times New Roman"/>
                <a:ea typeface="Times New Roman"/>
                <a:cs typeface="Times New Roman"/>
                <a:sym typeface="Times New Roman"/>
              </a:rPr>
              <a:t>Nearby tracks made the same original call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Times New Roman"/>
                <a:ea typeface="Times New Roman"/>
                <a:cs typeface="Times New Roman"/>
                <a:sym typeface="Times New Roman"/>
              </a:rPr>
              <a:t>78550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rgbClr val="4A86E8"/>
                </a:solidFill>
                <a:latin typeface="Times New Roman"/>
                <a:ea typeface="Times New Roman"/>
                <a:cs typeface="Times New Roman"/>
                <a:sym typeface="Times New Roman"/>
              </a:rPr>
              <a:t> </a:t>
            </a:r>
            <a:endParaRPr sz="1200" b="1">
              <a:solidFill>
                <a:srgbClr val="4A86E8"/>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rgbClr val="222222"/>
                </a:solidFill>
                <a:latin typeface="Times New Roman"/>
                <a:ea typeface="Times New Roman"/>
                <a:cs typeface="Times New Roman"/>
                <a:sym typeface="Times New Roman"/>
              </a:rPr>
              <a:t>Functional Annotation –</a:t>
            </a:r>
            <a:endParaRPr sz="1200" b="1">
              <a:solidFill>
                <a:srgbClr val="222222"/>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hypothetical protein TPA2_gp76 [Tsukamurella phage TPA2]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a:t>
            </a:r>
            <a:r>
              <a:rPr lang="en" sz="1200">
                <a:solidFill>
                  <a:schemeClr val="dk1"/>
                </a:solidFill>
                <a:latin typeface="Times New Roman"/>
                <a:ea typeface="Times New Roman"/>
                <a:cs typeface="Times New Roman"/>
                <a:sym typeface="Times New Roman"/>
              </a:rPr>
              <a:t> </a:t>
            </a:r>
            <a:r>
              <a:rPr lang="en" sz="950">
                <a:solidFill>
                  <a:srgbClr val="212529"/>
                </a:solidFill>
                <a:latin typeface="Verdana"/>
                <a:ea typeface="Verdana"/>
                <a:cs typeface="Verdana"/>
                <a:sym typeface="Verdana"/>
              </a:rPr>
              <a:t>RNA polymerase sigma-E factor; regulation, DNA-BINDING, TRANSMEMBRANE, TRANSCRIPTION; 2.0A {Escherichia coli} SCOP: l.1., 97.05%, </a:t>
            </a: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1OR7_A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r>
              <a:rPr lang="en" sz="1200">
                <a:solidFill>
                  <a:schemeClr val="dk1"/>
                </a:solidFill>
                <a:latin typeface="Times New Roman"/>
                <a:ea typeface="Times New Roman"/>
                <a:cs typeface="Times New Roman"/>
                <a:sym typeface="Times New Roman"/>
              </a:rPr>
              <a:t>Nearby gene 119 for StAugustine calls for DNA binding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r>
              <a:rPr lang="en" sz="1200">
                <a:solidFill>
                  <a:schemeClr val="dk1"/>
                </a:solidFill>
                <a:latin typeface="Times New Roman"/>
                <a:ea typeface="Times New Roman"/>
                <a:cs typeface="Times New Roman"/>
                <a:sym typeface="Times New Roman"/>
              </a:rPr>
              <a:t>None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 </a:t>
            </a:r>
            <a:r>
              <a:rPr lang="en" sz="1200">
                <a:solidFill>
                  <a:schemeClr val="dk1"/>
                </a:solidFill>
                <a:latin typeface="Times New Roman"/>
                <a:ea typeface="Times New Roman"/>
                <a:cs typeface="Times New Roman"/>
                <a:sym typeface="Times New Roman"/>
              </a:rPr>
              <a:t>helix-turn-helix DNA Binding Protein</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7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Causa_14</a:t>
            </a:r>
            <a:endParaRPr/>
          </a:p>
        </p:txBody>
      </p:sp>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Shape 3620">
          <a:extLst>
            <a:ext uri="{FF2B5EF4-FFF2-40B4-BE49-F238E27FC236}">
              <a16:creationId xmlns:a16="http://schemas.microsoft.com/office/drawing/2014/main" id="{19112D22-3804-E8B3-0F8B-0738B5DCD9A9}"/>
            </a:ext>
          </a:extLst>
        </p:cNvPr>
        <p:cNvGrpSpPr/>
        <p:nvPr/>
      </p:nvGrpSpPr>
      <p:grpSpPr>
        <a:xfrm>
          <a:off x="0" y="0"/>
          <a:ext cx="0" cy="0"/>
          <a:chOff x="0" y="0"/>
          <a:chExt cx="0" cy="0"/>
        </a:xfrm>
      </p:grpSpPr>
      <p:sp>
        <p:nvSpPr>
          <p:cNvPr id="3621" name="Google Shape;3621;p628">
            <a:extLst>
              <a:ext uri="{FF2B5EF4-FFF2-40B4-BE49-F238E27FC236}">
                <a16:creationId xmlns:a16="http://schemas.microsoft.com/office/drawing/2014/main" id="{3CE3B68D-B069-4123-784D-E50DA1E2C9F4}"/>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Causa_124</a:t>
            </a:r>
            <a:endParaRPr/>
          </a:p>
        </p:txBody>
      </p:sp>
      <p:sp>
        <p:nvSpPr>
          <p:cNvPr id="3" name="Text Placeholder 2">
            <a:extLst>
              <a:ext uri="{FF2B5EF4-FFF2-40B4-BE49-F238E27FC236}">
                <a16:creationId xmlns:a16="http://schemas.microsoft.com/office/drawing/2014/main" id="{47EC7392-84D4-ADAD-351C-794FD0F590DD}"/>
              </a:ext>
            </a:extLst>
          </p:cNvPr>
          <p:cNvSpPr>
            <a:spLocks noGrp="1"/>
          </p:cNvSpPr>
          <p:nvPr>
            <p:ph type="body" idx="1"/>
          </p:nvPr>
        </p:nvSpPr>
        <p:spPr/>
        <p:txBody>
          <a:bodyPr/>
          <a:lstStyle/>
          <a:p>
            <a:pPr marL="114300" indent="0">
              <a:buNone/>
            </a:pPr>
            <a:r>
              <a:rPr lang="en-US" dirty="0"/>
              <a:t>Re-evaluation by JS – </a:t>
            </a:r>
          </a:p>
          <a:p>
            <a:pPr marL="114300" indent="0">
              <a:buNone/>
            </a:pPr>
            <a:endParaRPr lang="en-US" dirty="0"/>
          </a:p>
          <a:p>
            <a:pPr marL="114300" indent="0">
              <a:buNone/>
            </a:pPr>
            <a:r>
              <a:rPr lang="en-US" dirty="0"/>
              <a:t>Just annotate as DNA binding protein (many </a:t>
            </a:r>
            <a:r>
              <a:rPr lang="en-US" dirty="0" err="1"/>
              <a:t>HHpred</a:t>
            </a:r>
            <a:r>
              <a:rPr lang="en-US" dirty="0"/>
              <a:t> hits to RNA pol sigma factor - see official list note, also not protein in this name)</a:t>
            </a:r>
          </a:p>
        </p:txBody>
      </p:sp>
    </p:spTree>
    <p:extLst>
      <p:ext uri="{BB962C8B-B14F-4D97-AF65-F5344CB8AC3E}">
        <p14:creationId xmlns:p14="http://schemas.microsoft.com/office/powerpoint/2010/main" val="2308953425"/>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Shape 3632"/>
        <p:cNvGrpSpPr/>
        <p:nvPr/>
      </p:nvGrpSpPr>
      <p:grpSpPr>
        <a:xfrm>
          <a:off x="0" y="0"/>
          <a:ext cx="0" cy="0"/>
          <a:chOff x="0" y="0"/>
          <a:chExt cx="0" cy="0"/>
        </a:xfrm>
      </p:grpSpPr>
      <p:sp>
        <p:nvSpPr>
          <p:cNvPr id="3633" name="Google Shape;3633;p63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Causa_125</a:t>
            </a:r>
            <a:endParaRPr/>
          </a:p>
        </p:txBody>
      </p:sp>
    </p:spTree>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Shape 3637"/>
        <p:cNvGrpSpPr/>
        <p:nvPr/>
      </p:nvGrpSpPr>
      <p:grpSpPr>
        <a:xfrm>
          <a:off x="0" y="0"/>
          <a:ext cx="0" cy="0"/>
          <a:chOff x="0" y="0"/>
          <a:chExt cx="0" cy="0"/>
        </a:xfrm>
      </p:grpSpPr>
      <p:sp>
        <p:nvSpPr>
          <p:cNvPr id="3638" name="Google Shape;3638;p6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Causa_125</a:t>
            </a:r>
            <a:endParaRPr/>
          </a:p>
        </p:txBody>
      </p:sp>
      <p:sp>
        <p:nvSpPr>
          <p:cNvPr id="3639" name="Google Shape;3639;p6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Causa_125 (79040-79309)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strong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mostly 1:1 e-value: 3e</a:t>
            </a:r>
            <a:r>
              <a:rPr lang="en" sz="1200" baseline="30000">
                <a:solidFill>
                  <a:schemeClr val="dk1"/>
                </a:solidFill>
                <a:latin typeface="Times New Roman"/>
                <a:ea typeface="Times New Roman"/>
                <a:cs typeface="Times New Roman"/>
                <a:sym typeface="Times New Roman"/>
              </a:rPr>
              <a:t>-46</a:t>
            </a:r>
            <a:r>
              <a:rPr lang="en" sz="1200">
                <a:solidFill>
                  <a:schemeClr val="dk1"/>
                </a:solidFill>
                <a:latin typeface="Times New Roman"/>
                <a:ea typeface="Times New Roman"/>
                <a:cs typeface="Times New Roman"/>
                <a:sym typeface="Times New Roman"/>
              </a:rPr>
              <a:t>, some 1:15 alignments e-value: </a:t>
            </a:r>
            <a:r>
              <a:rPr lang="en" sz="1200">
                <a:solidFill>
                  <a:schemeClr val="dk1"/>
                </a:solidFill>
                <a:highlight>
                  <a:srgbClr val="FFFFFF"/>
                </a:highlight>
                <a:latin typeface="Times New Roman"/>
                <a:ea typeface="Times New Roman"/>
                <a:cs typeface="Times New Roman"/>
                <a:sym typeface="Times New Roman"/>
              </a:rPr>
              <a:t>1e</a:t>
            </a:r>
            <a:r>
              <a:rPr lang="en" sz="1200" baseline="30000">
                <a:solidFill>
                  <a:schemeClr val="dk1"/>
                </a:solidFill>
                <a:highlight>
                  <a:srgbClr val="FFFFFF"/>
                </a:highlight>
                <a:latin typeface="Times New Roman"/>
                <a:ea typeface="Times New Roman"/>
                <a:cs typeface="Times New Roman"/>
                <a:sym typeface="Times New Roman"/>
              </a:rPr>
              <a:t>-19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large 300 bp gap between gene 125 and 126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 for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site, aligns with manually annotated start site of St. Augustine and a few other phages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79309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all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does not predict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Predicted gene function: NKF</a:t>
            </a:r>
            <a:endParaRPr/>
          </a:p>
        </p:txBody>
      </p:sp>
    </p:spTree>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Shape 3643"/>
        <p:cNvGrpSpPr/>
        <p:nvPr/>
      </p:nvGrpSpPr>
      <p:grpSpPr>
        <a:xfrm>
          <a:off x="0" y="0"/>
          <a:ext cx="0" cy="0"/>
          <a:chOff x="0" y="0"/>
          <a:chExt cx="0" cy="0"/>
        </a:xfrm>
      </p:grpSpPr>
      <p:sp>
        <p:nvSpPr>
          <p:cNvPr id="3644" name="Google Shape;3644;p6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Causa_125</a:t>
            </a:r>
            <a:endParaRPr/>
          </a:p>
        </p:txBody>
      </p:sp>
      <p:graphicFrame>
        <p:nvGraphicFramePr>
          <p:cNvPr id="3645" name="Google Shape;3645;p632"/>
          <p:cNvGraphicFramePr/>
          <p:nvPr/>
        </p:nvGraphicFramePr>
        <p:xfrm>
          <a:off x="2888700" y="4127325"/>
          <a:ext cx="3000000" cy="3000000"/>
        </p:xfrm>
        <a:graphic>
          <a:graphicData uri="http://schemas.openxmlformats.org/drawingml/2006/table">
            <a:tbl>
              <a:tblPr>
                <a:noFill/>
                <a:tableStyleId>{3C0A0301-2ED3-4F20-BBFC-280630635A42}</a:tableStyleId>
              </a:tblPr>
              <a:tblGrid>
                <a:gridCol w="590350">
                  <a:extLst>
                    <a:ext uri="{9D8B030D-6E8A-4147-A177-3AD203B41FA5}">
                      <a16:colId xmlns:a16="http://schemas.microsoft.com/office/drawing/2014/main" val="20000"/>
                    </a:ext>
                  </a:extLst>
                </a:gridCol>
                <a:gridCol w="4819575">
                  <a:extLst>
                    <a:ext uri="{9D8B030D-6E8A-4147-A177-3AD203B41FA5}">
                      <a16:colId xmlns:a16="http://schemas.microsoft.com/office/drawing/2014/main" val="20001"/>
                    </a:ext>
                  </a:extLst>
                </a:gridCol>
                <a:gridCol w="533675">
                  <a:extLst>
                    <a:ext uri="{9D8B030D-6E8A-4147-A177-3AD203B41FA5}">
                      <a16:colId xmlns:a16="http://schemas.microsoft.com/office/drawing/2014/main" val="20002"/>
                    </a:ext>
                  </a:extLst>
                </a:gridCol>
              </a:tblGrid>
              <a:tr h="669925">
                <a:tc>
                  <a:txBody>
                    <a:bodyPr/>
                    <a:lstStyle/>
                    <a:p>
                      <a:pPr marL="0" lvl="0" indent="0" algn="l" rtl="0">
                        <a:lnSpc>
                          <a:spcPct val="115000"/>
                        </a:lnSpc>
                        <a:spcBef>
                          <a:spcPts val="0"/>
                        </a:spcBef>
                        <a:spcAft>
                          <a:spcPts val="0"/>
                        </a:spcAft>
                        <a:buNone/>
                      </a:pP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1JIW_I</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PROTEINASE INHIBITOR; Pseudomonas aeruginosa alkaline protease inhibitor, HYDROLASE-HYDROLASE INHIBITOR COMPLEX; 1.74A {</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81.26</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646" name="Google Shape;3646;p632"/>
          <p:cNvSpPr txBox="1"/>
          <p:nvPr/>
        </p:nvSpPr>
        <p:spPr>
          <a:xfrm>
            <a:off x="533250" y="1473350"/>
            <a:ext cx="80775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Call and Functional Annotation Checklist and Notes – MW</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assignment- Causa_125</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Original Glimmer call @bp 79309</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Call Annotation -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Coding Potential: All coding potential is covered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 codon: ATG</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Majority of DNA Master hits are 1:1 Phagesdb calls a e value of 2e-49</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Gap/Overlap: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RBS: The RBS does not support another start site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Starterator: Start site appears to be supported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Is this a gene: Yes</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Suggested start site (first base coordinate): 79309</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Functional Annotation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does not support a function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HHpred:</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Synteny: Does not support a start site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TMD: Straight line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Predicted gene function: NKF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p:txBody>
      </p:sp>
    </p:spTree>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Shape 3656"/>
        <p:cNvGrpSpPr/>
        <p:nvPr/>
      </p:nvGrpSpPr>
      <p:grpSpPr>
        <a:xfrm>
          <a:off x="0" y="0"/>
          <a:ext cx="0" cy="0"/>
          <a:chOff x="0" y="0"/>
          <a:chExt cx="0" cy="0"/>
        </a:xfrm>
      </p:grpSpPr>
      <p:sp>
        <p:nvSpPr>
          <p:cNvPr id="3657" name="Google Shape;3657;p63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Causa_125.5 (gap)</a:t>
            </a:r>
            <a:endParaRPr/>
          </a:p>
        </p:txBody>
      </p:sp>
    </p:spTree>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Shape 3661"/>
        <p:cNvGrpSpPr/>
        <p:nvPr/>
      </p:nvGrpSpPr>
      <p:grpSpPr>
        <a:xfrm>
          <a:off x="0" y="0"/>
          <a:ext cx="0" cy="0"/>
          <a:chOff x="0" y="0"/>
          <a:chExt cx="0" cy="0"/>
        </a:xfrm>
      </p:grpSpPr>
      <p:sp>
        <p:nvSpPr>
          <p:cNvPr id="3662" name="Google Shape;3662;p6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Causa_125.5 (gap)</a:t>
            </a:r>
            <a:endParaRPr/>
          </a:p>
        </p:txBody>
      </p:sp>
      <p:sp>
        <p:nvSpPr>
          <p:cNvPr id="3663" name="Google Shape;3663;p6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Causa Gap_125.5</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No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Gap lasts 704 bp between protein 125 and the next protein 131. 5 tRNA’s are within the gap (tRNA 126, 127, 128, 129, and 130). The gap between protein 125 and tRNA 126 is over 382 bp.</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a:t>
            </a:r>
            <a:r>
              <a:rPr lang="en" sz="1200" b="1">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Shape 3667"/>
        <p:cNvGrpSpPr/>
        <p:nvPr/>
      </p:nvGrpSpPr>
      <p:grpSpPr>
        <a:xfrm>
          <a:off x="0" y="0"/>
          <a:ext cx="0" cy="0"/>
          <a:chOff x="0" y="0"/>
          <a:chExt cx="0" cy="0"/>
        </a:xfrm>
      </p:grpSpPr>
      <p:sp>
        <p:nvSpPr>
          <p:cNvPr id="3668" name="Google Shape;3668;p6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Causa_125.5 (gap)</a:t>
            </a:r>
            <a:endParaRPr/>
          </a:p>
        </p:txBody>
      </p:sp>
      <p:sp>
        <p:nvSpPr>
          <p:cNvPr id="3669" name="Google Shape;3669;p6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Not a gene (Jayden) – note added by JS</a:t>
            </a:r>
            <a:endParaRPr dirty="0"/>
          </a:p>
        </p:txBody>
      </p:sp>
    </p:spTree>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Shape 3679"/>
        <p:cNvGrpSpPr/>
        <p:nvPr/>
      </p:nvGrpSpPr>
      <p:grpSpPr>
        <a:xfrm>
          <a:off x="0" y="0"/>
          <a:ext cx="0" cy="0"/>
          <a:chOff x="0" y="0"/>
          <a:chExt cx="0" cy="0"/>
        </a:xfrm>
      </p:grpSpPr>
      <p:sp>
        <p:nvSpPr>
          <p:cNvPr id="3680" name="Google Shape;3680;p63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a:t>Causa_126 (tRNA)</a:t>
            </a:r>
            <a:br>
              <a:rPr lang="en" dirty="0"/>
            </a:br>
            <a:r>
              <a:rPr lang="en-US" dirty="0"/>
              <a:t>79617-79692</a:t>
            </a:r>
            <a:endParaRPr dirty="0"/>
          </a:p>
        </p:txBody>
      </p:sp>
    </p:spTree>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Shape 3684"/>
        <p:cNvGrpSpPr/>
        <p:nvPr/>
      </p:nvGrpSpPr>
      <p:grpSpPr>
        <a:xfrm>
          <a:off x="0" y="0"/>
          <a:ext cx="0" cy="0"/>
          <a:chOff x="0" y="0"/>
          <a:chExt cx="0" cy="0"/>
        </a:xfrm>
      </p:grpSpPr>
      <p:sp>
        <p:nvSpPr>
          <p:cNvPr id="3685" name="Google Shape;3685;p6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Causa_126 (tRNA, </a:t>
            </a:r>
            <a:r>
              <a:rPr lang="en-US" dirty="0"/>
              <a:t>79617-79692</a:t>
            </a:r>
            <a:r>
              <a:rPr lang="en" dirty="0"/>
              <a:t>)</a:t>
            </a:r>
            <a:endParaRPr dirty="0"/>
          </a:p>
        </p:txBody>
      </p:sp>
      <p:sp>
        <p:nvSpPr>
          <p:cNvPr id="3686" name="Google Shape;3686;p6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Class analysis – </a:t>
            </a:r>
          </a:p>
          <a:p>
            <a:pPr marL="0" lvl="0" indent="0" algn="l" rtl="0">
              <a:spcBef>
                <a:spcPts val="0"/>
              </a:spcBef>
              <a:spcAft>
                <a:spcPts val="1200"/>
              </a:spcAft>
              <a:buNone/>
            </a:pPr>
            <a:r>
              <a:rPr lang="en-US" dirty="0"/>
              <a:t>tRNA-Arg(</a:t>
            </a:r>
            <a:r>
              <a:rPr lang="en-US" dirty="0" err="1"/>
              <a:t>tct</a:t>
            </a:r>
            <a:r>
              <a:rPr lang="en-US" dirty="0"/>
              <a:t>)</a:t>
            </a:r>
          </a:p>
          <a:p>
            <a:pPr marL="0" lvl="0" indent="0" algn="l" rtl="0">
              <a:spcBef>
                <a:spcPts val="0"/>
              </a:spcBef>
              <a:spcAft>
                <a:spcPts val="1200"/>
              </a:spcAft>
              <a:buNone/>
            </a:pPr>
            <a:r>
              <a:rPr lang="en-US" dirty="0"/>
              <a:t>    76 bases, Infernal score 51.7</a:t>
            </a:r>
          </a:p>
          <a:p>
            <a:pPr marL="0" lvl="0" indent="0" algn="l" rtl="0">
              <a:spcBef>
                <a:spcPts val="0"/>
              </a:spcBef>
              <a:spcAft>
                <a:spcPts val="1200"/>
              </a:spcAft>
              <a:buNone/>
            </a:pPr>
            <a:r>
              <a:rPr lang="en-US" dirty="0"/>
              <a:t>    Sequence c[79617,79692]</a:t>
            </a:r>
          </a:p>
        </p:txBody>
      </p:sp>
    </p:spTree>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Shape 3690"/>
        <p:cNvGrpSpPr/>
        <p:nvPr/>
      </p:nvGrpSpPr>
      <p:grpSpPr>
        <a:xfrm>
          <a:off x="0" y="0"/>
          <a:ext cx="0" cy="0"/>
          <a:chOff x="0" y="0"/>
          <a:chExt cx="0" cy="0"/>
        </a:xfrm>
      </p:grpSpPr>
      <p:sp>
        <p:nvSpPr>
          <p:cNvPr id="3691" name="Google Shape;3691;p64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Causa_127 (tRNA)</a:t>
            </a:r>
            <a:endParaRPr/>
          </a:p>
          <a:p>
            <a:pPr marL="0" lvl="0" indent="0" algn="ctr" rtl="0">
              <a:spcBef>
                <a:spcPts val="0"/>
              </a:spcBef>
              <a:spcAft>
                <a:spcPts val="0"/>
              </a:spcAft>
              <a:buNone/>
            </a:pPr>
            <a:r>
              <a:rPr lang="en"/>
              <a:t>79693-79765</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75"/>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Causa_14</a:t>
            </a:r>
            <a:endParaRPr/>
          </a:p>
        </p:txBody>
      </p:sp>
      <p:sp>
        <p:nvSpPr>
          <p:cNvPr id="415" name="Google Shape;415;p75"/>
          <p:cNvSpPr txBox="1">
            <a:spLocks noGrp="1"/>
          </p:cNvSpPr>
          <p:nvPr>
            <p:ph type="body" idx="1"/>
          </p:nvPr>
        </p:nvSpPr>
        <p:spPr>
          <a:xfrm>
            <a:off x="311700" y="941525"/>
            <a:ext cx="8520600" cy="35511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Causa_147 (83302-83517) Glimmer and Genemark make the same call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fully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GTG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There is one hit of 4:8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There is a 21-bp overlap with gene 148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Best z-value and final score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 </a:t>
            </a:r>
            <a:r>
              <a:rPr lang="en" sz="1200">
                <a:solidFill>
                  <a:schemeClr val="dk1"/>
                </a:solidFill>
                <a:latin typeface="Times New Roman"/>
                <a:ea typeface="Times New Roman"/>
                <a:cs typeface="Times New Roman"/>
                <a:sym typeface="Times New Roman"/>
              </a:rPr>
              <a:t>there is only one track with Causa and St. Augustine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a:t>
            </a:r>
            <a:r>
              <a:rPr lang="en" sz="1200">
                <a:solidFill>
                  <a:schemeClr val="dk1"/>
                </a:solidFill>
                <a:latin typeface="Times New Roman"/>
                <a:ea typeface="Times New Roman"/>
                <a:cs typeface="Times New Roman"/>
                <a:sym typeface="Times New Roman"/>
              </a:rPr>
              <a:t> 83517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rgbClr val="4A86E8"/>
                </a:solidFill>
                <a:latin typeface="Times New Roman"/>
                <a:ea typeface="Times New Roman"/>
                <a:cs typeface="Times New Roman"/>
                <a:sym typeface="Times New Roman"/>
              </a:rPr>
              <a:t> </a:t>
            </a:r>
            <a:endParaRPr sz="1200" b="1">
              <a:solidFill>
                <a:srgbClr val="4A86E8"/>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rgbClr val="4A86E8"/>
                </a:solidFill>
                <a:latin typeface="Times New Roman"/>
                <a:ea typeface="Times New Roman"/>
                <a:cs typeface="Times New Roman"/>
                <a:sym typeface="Times New Roman"/>
              </a:rPr>
              <a:t>Functional Annotation –</a:t>
            </a:r>
            <a:endParaRPr sz="1200" b="1">
              <a:solidFill>
                <a:srgbClr val="4A86E8"/>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RuvC-like Holliday junction resolvase [Mycobacterium phage Gadjet]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a:t>
            </a:r>
            <a:r>
              <a:rPr lang="en" sz="1200">
                <a:solidFill>
                  <a:schemeClr val="dk1"/>
                </a:solidFill>
                <a:latin typeface="Times New Roman"/>
                <a:ea typeface="Times New Roman"/>
                <a:cs typeface="Times New Roman"/>
                <a:sym typeface="Times New Roman"/>
              </a:rPr>
              <a:t> </a:t>
            </a:r>
            <a:r>
              <a:rPr lang="en" sz="950">
                <a:solidFill>
                  <a:srgbClr val="212529"/>
                </a:solidFill>
                <a:latin typeface="Verdana"/>
                <a:ea typeface="Verdana"/>
                <a:cs typeface="Verdana"/>
                <a:sym typeface="Verdana"/>
              </a:rPr>
              <a:t>c.55.3.6 (A:) RuvC resolvase {Escherichia coli [TaxId: 562]} | CLASS: Alpha and beta proteins (a/b), FOLD: Ribonuclease 99.91%, </a:t>
            </a: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SCOP_d1hjra_</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r>
              <a:rPr lang="en" sz="1200">
                <a:solidFill>
                  <a:schemeClr val="dk1"/>
                </a:solidFill>
                <a:latin typeface="Times New Roman"/>
                <a:ea typeface="Times New Roman"/>
                <a:cs typeface="Times New Roman"/>
                <a:sym typeface="Times New Roman"/>
              </a:rPr>
              <a:t>Gene 14 on St. Augustine is called for a portal protein but Causa’s Gene 14 is closer to gene 12 which has no function called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r>
              <a:rPr lang="en" sz="1200">
                <a:solidFill>
                  <a:schemeClr val="dk1"/>
                </a:solidFill>
                <a:latin typeface="Times New Roman"/>
                <a:ea typeface="Times New Roman"/>
                <a:cs typeface="Times New Roman"/>
                <a:sym typeface="Times New Roman"/>
              </a:rPr>
              <a:t>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 </a:t>
            </a:r>
            <a:r>
              <a:rPr lang="en" sz="1200">
                <a:solidFill>
                  <a:schemeClr val="dk1"/>
                </a:solidFill>
                <a:latin typeface="Times New Roman"/>
                <a:ea typeface="Times New Roman"/>
                <a:cs typeface="Times New Roman"/>
                <a:sym typeface="Times New Roman"/>
              </a:rPr>
              <a:t>RuvC-like Holliday junction resolvase</a:t>
            </a:r>
            <a:endParaRPr/>
          </a:p>
        </p:txBody>
      </p:sp>
    </p:spTree>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Shape 3695"/>
        <p:cNvGrpSpPr/>
        <p:nvPr/>
      </p:nvGrpSpPr>
      <p:grpSpPr>
        <a:xfrm>
          <a:off x="0" y="0"/>
          <a:ext cx="0" cy="0"/>
          <a:chOff x="0" y="0"/>
          <a:chExt cx="0" cy="0"/>
        </a:xfrm>
      </p:grpSpPr>
      <p:sp>
        <p:nvSpPr>
          <p:cNvPr id="3696" name="Google Shape;3696;p6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Causa_127 (tRNA, 79693-79765)</a:t>
            </a:r>
            <a:endParaRPr/>
          </a:p>
        </p:txBody>
      </p:sp>
      <p:sp>
        <p:nvSpPr>
          <p:cNvPr id="3697" name="Google Shape;3697;p6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RNA Call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RNA assignment: Causa_7, Proposed DNAMaster coordinates: (79693-79765) → Start site would be 79765</a:t>
            </a:r>
            <a:endParaRPr sz="1050">
              <a:solidFill>
                <a:srgbClr val="212529"/>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tRNA type: Aragorn contains Arg while tRNAscan contains Trp.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Anticodon length and sequence: Aragorn contains the preferred base length of 7, but tRNAscan contains a base length of 9. The Aragorn sequence is ccg while the tRNAscan sequence is cca.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Features of loop and stem: Both programs contain models with the correct features of the loop and stem.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Total nucleotide length: The total length for Aragorn is 73 bases which is in the range of the acceptable length.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Correct tRNA length identified in Aragon: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Charged amino acid: Both Arg and Trp are standard amino acids.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Infernal score: tRNAscan has an infernal score of 63.3 which is acceptable since it is above 35.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tRNA gene overlap: Does not overlap a protein-coding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tRNA? YES</a:t>
            </a:r>
            <a:endParaRPr/>
          </a:p>
        </p:txBody>
      </p:sp>
    </p:spTree>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Shape 3701"/>
        <p:cNvGrpSpPr/>
        <p:nvPr/>
      </p:nvGrpSpPr>
      <p:grpSpPr>
        <a:xfrm>
          <a:off x="0" y="0"/>
          <a:ext cx="0" cy="0"/>
          <a:chOff x="0" y="0"/>
          <a:chExt cx="0" cy="0"/>
        </a:xfrm>
      </p:grpSpPr>
      <p:sp>
        <p:nvSpPr>
          <p:cNvPr id="3702" name="Google Shape;3702;p6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Causa_127 (tRNA, 79693-79765) LPS</a:t>
            </a:r>
            <a:endParaRPr/>
          </a:p>
        </p:txBody>
      </p:sp>
      <p:graphicFrame>
        <p:nvGraphicFramePr>
          <p:cNvPr id="3703" name="Google Shape;3703;p642"/>
          <p:cNvGraphicFramePr/>
          <p:nvPr/>
        </p:nvGraphicFramePr>
        <p:xfrm>
          <a:off x="4730300" y="3280900"/>
          <a:ext cx="1320800" cy="460375"/>
        </p:xfrm>
        <a:graphic>
          <a:graphicData uri="http://schemas.openxmlformats.org/drawingml/2006/table">
            <a:tbl>
              <a:tblPr>
                <a:noFill/>
                <a:tableStyleId>{EFE62C59-721A-41B1-A7FD-2A1C6CA8C4A4}</a:tableStyleId>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tblGrid>
              <a:tr h="460375">
                <a:tc>
                  <a:txBody>
                    <a:bodyPr/>
                    <a:lstStyle/>
                    <a:p>
                      <a:pPr marL="0" lvl="0" indent="0" algn="l" rtl="0">
                        <a:lnSpc>
                          <a:spcPct val="115000"/>
                        </a:lnSpc>
                        <a:spcBef>
                          <a:spcPts val="0"/>
                        </a:spcBef>
                        <a:spcAft>
                          <a:spcPts val="1200"/>
                        </a:spcAft>
                        <a:buNone/>
                      </a:pPr>
                      <a:r>
                        <a:rPr lang="en" sz="1050">
                          <a:solidFill>
                            <a:srgbClr val="212529"/>
                          </a:solidFill>
                          <a:latin typeface="Roboto"/>
                          <a:ea typeface="Roboto"/>
                          <a:cs typeface="Roboto"/>
                          <a:sym typeface="Roboto"/>
                        </a:rPr>
                        <a:t>79765 </a:t>
                      </a:r>
                      <a:endParaRPr sz="1050">
                        <a:solidFill>
                          <a:srgbClr val="212529"/>
                        </a:solidFill>
                        <a:latin typeface="Roboto"/>
                        <a:ea typeface="Roboto"/>
                        <a:cs typeface="Roboto"/>
                        <a:sym typeface="Roboto"/>
                      </a:endParaRPr>
                    </a:p>
                  </a:txBody>
                  <a:tcPr marL="63500" marR="63500" marT="63500" marB="63500">
                    <a:lnL w="10575" cap="flat" cmpd="sng">
                      <a:solidFill>
                        <a:srgbClr val="DDDDDD"/>
                      </a:solidFill>
                      <a:prstDash val="solid"/>
                      <a:round/>
                      <a:headEnd type="none" w="sm" len="sm"/>
                      <a:tailEnd type="none" w="sm" len="sm"/>
                    </a:lnL>
                    <a:lnR w="10575" cap="flat" cmpd="sng">
                      <a:solidFill>
                        <a:srgbClr val="DDDDDD"/>
                      </a:solidFill>
                      <a:prstDash val="solid"/>
                      <a:round/>
                      <a:headEnd type="none" w="sm" len="sm"/>
                      <a:tailEnd type="none" w="sm" len="sm"/>
                    </a:lnR>
                    <a:lnT w="10575" cap="flat" cmpd="sng">
                      <a:solidFill>
                        <a:srgbClr val="DDDDDD"/>
                      </a:solidFill>
                      <a:prstDash val="solid"/>
                      <a:round/>
                      <a:headEnd type="none" w="sm" len="sm"/>
                      <a:tailEnd type="none" w="sm" len="sm"/>
                    </a:lnT>
                    <a:lnB w="10575" cap="flat" cmpd="sng">
                      <a:solidFill>
                        <a:srgbClr val="DDDDDD"/>
                      </a:solidFill>
                      <a:prstDash val="solid"/>
                      <a:round/>
                      <a:headEnd type="none" w="sm" len="sm"/>
                      <a:tailEnd type="none" w="sm" len="sm"/>
                    </a:lnB>
                  </a:tcPr>
                </a:tc>
                <a:tc>
                  <a:txBody>
                    <a:bodyPr/>
                    <a:lstStyle/>
                    <a:p>
                      <a:pPr marL="0" lvl="0" indent="0" algn="l" rtl="0">
                        <a:lnSpc>
                          <a:spcPct val="115000"/>
                        </a:lnSpc>
                        <a:spcBef>
                          <a:spcPts val="0"/>
                        </a:spcBef>
                        <a:spcAft>
                          <a:spcPts val="1200"/>
                        </a:spcAft>
                        <a:buNone/>
                      </a:pPr>
                      <a:r>
                        <a:rPr lang="en" sz="1050">
                          <a:solidFill>
                            <a:srgbClr val="212529"/>
                          </a:solidFill>
                          <a:latin typeface="Roboto"/>
                          <a:ea typeface="Roboto"/>
                          <a:cs typeface="Roboto"/>
                          <a:sym typeface="Roboto"/>
                        </a:rPr>
                        <a:t>79694</a:t>
                      </a:r>
                      <a:endParaRPr sz="1050">
                        <a:solidFill>
                          <a:srgbClr val="212529"/>
                        </a:solidFill>
                        <a:latin typeface="Roboto"/>
                        <a:ea typeface="Roboto"/>
                        <a:cs typeface="Roboto"/>
                        <a:sym typeface="Roboto"/>
                      </a:endParaRPr>
                    </a:p>
                  </a:txBody>
                  <a:tcPr marL="63500" marR="63500" marT="63500" marB="63500">
                    <a:lnL w="10575" cap="flat" cmpd="sng">
                      <a:solidFill>
                        <a:srgbClr val="DDDDDD"/>
                      </a:solidFill>
                      <a:prstDash val="solid"/>
                      <a:round/>
                      <a:headEnd type="none" w="sm" len="sm"/>
                      <a:tailEnd type="none" w="sm" len="sm"/>
                    </a:lnL>
                    <a:lnR w="10575" cap="flat" cmpd="sng">
                      <a:solidFill>
                        <a:srgbClr val="DDDDDD"/>
                      </a:solidFill>
                      <a:prstDash val="solid"/>
                      <a:round/>
                      <a:headEnd type="none" w="sm" len="sm"/>
                      <a:tailEnd type="none" w="sm" len="sm"/>
                    </a:lnR>
                    <a:lnT w="10575" cap="flat" cmpd="sng">
                      <a:solidFill>
                        <a:srgbClr val="DDDDDD"/>
                      </a:solidFill>
                      <a:prstDash val="solid"/>
                      <a:round/>
                      <a:headEnd type="none" w="sm" len="sm"/>
                      <a:tailEnd type="none" w="sm" len="sm"/>
                    </a:lnT>
                    <a:lnB w="10575" cap="flat" cmpd="sng">
                      <a:solidFill>
                        <a:srgbClr val="DDDDDD"/>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704" name="Google Shape;3704;p642"/>
          <p:cNvSpPr txBox="1"/>
          <p:nvPr/>
        </p:nvSpPr>
        <p:spPr>
          <a:xfrm>
            <a:off x="311700" y="1113550"/>
            <a:ext cx="8674200" cy="4029900"/>
          </a:xfrm>
          <a:prstGeom prst="rect">
            <a:avLst/>
          </a:prstGeom>
          <a:noFill/>
          <a:ln>
            <a:noFill/>
          </a:ln>
        </p:spPr>
        <p:txBody>
          <a:bodyPr spcFirstLastPara="1" wrap="square" lIns="91425" tIns="91425" rIns="91425" bIns="91425" anchor="ctr" anchorCtr="0">
            <a:normAutofit fontScale="92500" lnSpcReduction="20000"/>
          </a:bodyPr>
          <a:lstStyle/>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ARAGORN</a:t>
            </a:r>
            <a:endParaRPr sz="120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050">
                <a:solidFill>
                  <a:srgbClr val="212529"/>
                </a:solidFill>
                <a:latin typeface="Courier New"/>
                <a:ea typeface="Courier New"/>
                <a:cs typeface="Courier New"/>
                <a:sym typeface="Courier New"/>
              </a:rPr>
              <a:t> tRNA-Tyr(gta)</a:t>
            </a:r>
            <a:endParaRPr sz="1050">
              <a:solidFill>
                <a:srgbClr val="212529"/>
              </a:solidFill>
              <a:latin typeface="Courier New"/>
              <a:ea typeface="Courier New"/>
              <a:cs typeface="Courier New"/>
              <a:sym typeface="Courier New"/>
            </a:endParaRPr>
          </a:p>
          <a:p>
            <a:pPr marL="0" lvl="0" indent="0" algn="l" rtl="0">
              <a:lnSpc>
                <a:spcPct val="115000"/>
              </a:lnSpc>
              <a:spcBef>
                <a:spcPts val="1200"/>
              </a:spcBef>
              <a:spcAft>
                <a:spcPts val="0"/>
              </a:spcAft>
              <a:buNone/>
            </a:pPr>
            <a:r>
              <a:rPr lang="en" sz="1050">
                <a:solidFill>
                  <a:srgbClr val="212529"/>
                </a:solidFill>
                <a:latin typeface="Courier New"/>
                <a:ea typeface="Courier New"/>
                <a:cs typeface="Courier New"/>
                <a:sym typeface="Courier New"/>
              </a:rPr>
              <a:t>    85 bases, %GC = 67.1</a:t>
            </a:r>
            <a:endParaRPr sz="1050">
              <a:solidFill>
                <a:srgbClr val="212529"/>
              </a:solidFill>
              <a:latin typeface="Courier New"/>
              <a:ea typeface="Courier New"/>
              <a:cs typeface="Courier New"/>
              <a:sym typeface="Courier New"/>
            </a:endParaRPr>
          </a:p>
          <a:p>
            <a:pPr marL="0" lvl="0" indent="0" algn="l" rtl="0">
              <a:lnSpc>
                <a:spcPct val="115000"/>
              </a:lnSpc>
              <a:spcBef>
                <a:spcPts val="1200"/>
              </a:spcBef>
              <a:spcAft>
                <a:spcPts val="0"/>
              </a:spcAft>
              <a:buNone/>
            </a:pPr>
            <a:r>
              <a:rPr lang="en" sz="1050">
                <a:solidFill>
                  <a:srgbClr val="212529"/>
                </a:solidFill>
                <a:latin typeface="Courier New"/>
                <a:ea typeface="Courier New"/>
                <a:cs typeface="Courier New"/>
                <a:sym typeface="Courier New"/>
              </a:rPr>
              <a:t>    Sequence c[79766,79850]</a:t>
            </a:r>
            <a:endParaRPr sz="1050">
              <a:solidFill>
                <a:srgbClr val="212529"/>
              </a:solidFill>
              <a:latin typeface="Courier New"/>
              <a:ea typeface="Courier New"/>
              <a:cs typeface="Courier New"/>
              <a:sym typeface="Courier New"/>
            </a:endParaRPr>
          </a:p>
          <a:p>
            <a:pPr marL="0" lvl="0" indent="0" algn="l" rtl="0">
              <a:lnSpc>
                <a:spcPct val="115000"/>
              </a:lnSpc>
              <a:spcBef>
                <a:spcPts val="1200"/>
              </a:spcBef>
              <a:spcAft>
                <a:spcPts val="0"/>
              </a:spcAft>
              <a:buNone/>
            </a:pPr>
            <a:endParaRPr sz="1050">
              <a:solidFill>
                <a:srgbClr val="212529"/>
              </a:solidFill>
              <a:latin typeface="Courier New"/>
              <a:ea typeface="Courier New"/>
              <a:cs typeface="Courier New"/>
              <a:sym typeface="Courier New"/>
            </a:endParaRPr>
          </a:p>
          <a:p>
            <a:pPr marL="0" lvl="0" indent="0" algn="l" rtl="0">
              <a:lnSpc>
                <a:spcPct val="115000"/>
              </a:lnSpc>
              <a:spcBef>
                <a:spcPts val="1200"/>
              </a:spcBef>
              <a:spcAft>
                <a:spcPts val="0"/>
              </a:spcAft>
              <a:buNone/>
            </a:pPr>
            <a:r>
              <a:rPr lang="en" sz="1050" b="1">
                <a:solidFill>
                  <a:srgbClr val="212529"/>
                </a:solidFill>
                <a:latin typeface="Courier New"/>
                <a:ea typeface="Courier New"/>
                <a:cs typeface="Courier New"/>
                <a:sym typeface="Courier New"/>
              </a:rPr>
              <a:t>tRNA SE sequence beginning and end </a:t>
            </a:r>
            <a:endParaRPr sz="1050" b="1">
              <a:solidFill>
                <a:srgbClr val="212529"/>
              </a:solidFill>
              <a:latin typeface="Courier New"/>
              <a:ea typeface="Courier New"/>
              <a:cs typeface="Courier New"/>
              <a:sym typeface="Courier New"/>
            </a:endParaRPr>
          </a:p>
          <a:p>
            <a:pPr marL="0" lvl="0" indent="0" algn="l" rtl="0">
              <a:lnSpc>
                <a:spcPct val="115000"/>
              </a:lnSpc>
              <a:spcBef>
                <a:spcPts val="1200"/>
              </a:spcBef>
              <a:spcAft>
                <a:spcPts val="0"/>
              </a:spcAft>
              <a:buNone/>
            </a:pPr>
            <a:endParaRPr sz="1200">
              <a:latin typeface="Times New Roman"/>
              <a:ea typeface="Times New Roman"/>
              <a:cs typeface="Times New Roman"/>
              <a:sym typeface="Times New Roman"/>
            </a:endParaRPr>
          </a:p>
          <a:p>
            <a:pPr marL="457200" lvl="0" indent="-299085" algn="l" rtl="0">
              <a:lnSpc>
                <a:spcPct val="115000"/>
              </a:lnSpc>
              <a:spcBef>
                <a:spcPts val="1200"/>
              </a:spcBef>
              <a:spcAft>
                <a:spcPts val="0"/>
              </a:spcAft>
              <a:buSzPct val="100000"/>
              <a:buFont typeface="Times New Roman"/>
              <a:buAutoNum type="arabicPeriod"/>
            </a:pPr>
            <a:r>
              <a:rPr lang="en" sz="1200">
                <a:latin typeface="Times New Roman"/>
                <a:ea typeface="Times New Roman"/>
                <a:cs typeface="Times New Roman"/>
                <a:sym typeface="Times New Roman"/>
              </a:rPr>
              <a:t>Both Argon and tRna made a call for tRNA 8. </a:t>
            </a:r>
            <a:endParaRPr sz="1200">
              <a:latin typeface="Times New Roman"/>
              <a:ea typeface="Times New Roman"/>
              <a:cs typeface="Times New Roman"/>
              <a:sym typeface="Times New Roman"/>
            </a:endParaRPr>
          </a:p>
          <a:p>
            <a:pPr marL="457200" lvl="0" indent="-299085" algn="l" rtl="0">
              <a:lnSpc>
                <a:spcPct val="115000"/>
              </a:lnSpc>
              <a:spcBef>
                <a:spcPts val="0"/>
              </a:spcBef>
              <a:spcAft>
                <a:spcPts val="0"/>
              </a:spcAft>
              <a:buSzPct val="100000"/>
              <a:buFont typeface="Times New Roman"/>
              <a:buAutoNum type="arabicPeriod"/>
            </a:pPr>
            <a:r>
              <a:rPr lang="en" sz="1200">
                <a:latin typeface="Times New Roman"/>
                <a:ea typeface="Times New Roman"/>
                <a:cs typeface="Times New Roman"/>
                <a:sym typeface="Times New Roman"/>
              </a:rPr>
              <a:t>7 base length loop and the anticodon sequence is Tyr (GTA)</a:t>
            </a:r>
            <a:endParaRPr sz="1200">
              <a:latin typeface="Times New Roman"/>
              <a:ea typeface="Times New Roman"/>
              <a:cs typeface="Times New Roman"/>
              <a:sym typeface="Times New Roman"/>
            </a:endParaRPr>
          </a:p>
          <a:p>
            <a:pPr marL="457200" lvl="0" indent="-299085" algn="l" rtl="0">
              <a:lnSpc>
                <a:spcPct val="115000"/>
              </a:lnSpc>
              <a:spcBef>
                <a:spcPts val="0"/>
              </a:spcBef>
              <a:spcAft>
                <a:spcPts val="0"/>
              </a:spcAft>
              <a:buSzPct val="100000"/>
              <a:buFont typeface="Times New Roman"/>
              <a:buAutoNum type="arabicPeriod"/>
            </a:pPr>
            <a:r>
              <a:rPr lang="en" sz="1200">
                <a:latin typeface="Times New Roman"/>
                <a:ea typeface="Times New Roman"/>
                <a:cs typeface="Times New Roman"/>
                <a:sym typeface="Times New Roman"/>
              </a:rPr>
              <a:t>All the essential features are present</a:t>
            </a:r>
            <a:endParaRPr sz="1200">
              <a:latin typeface="Times New Roman"/>
              <a:ea typeface="Times New Roman"/>
              <a:cs typeface="Times New Roman"/>
              <a:sym typeface="Times New Roman"/>
            </a:endParaRPr>
          </a:p>
          <a:p>
            <a:pPr marL="457200" lvl="0" indent="-299085" algn="l" rtl="0">
              <a:lnSpc>
                <a:spcPct val="115000"/>
              </a:lnSpc>
              <a:spcBef>
                <a:spcPts val="0"/>
              </a:spcBef>
              <a:spcAft>
                <a:spcPts val="0"/>
              </a:spcAft>
              <a:buSzPct val="100000"/>
              <a:buFont typeface="Times New Roman"/>
              <a:buAutoNum type="arabicPeriod"/>
            </a:pPr>
            <a:r>
              <a:rPr lang="en" sz="1200">
                <a:latin typeface="Times New Roman"/>
                <a:ea typeface="Times New Roman"/>
                <a:cs typeface="Times New Roman"/>
                <a:sym typeface="Times New Roman"/>
              </a:rPr>
              <a:t>The total length is acceptable consisting of nucleotides is 85</a:t>
            </a:r>
            <a:endParaRPr sz="1200">
              <a:latin typeface="Times New Roman"/>
              <a:ea typeface="Times New Roman"/>
              <a:cs typeface="Times New Roman"/>
              <a:sym typeface="Times New Roman"/>
            </a:endParaRPr>
          </a:p>
          <a:p>
            <a:pPr marL="457200" lvl="0" indent="-299085" algn="l" rtl="0">
              <a:lnSpc>
                <a:spcPct val="115000"/>
              </a:lnSpc>
              <a:spcBef>
                <a:spcPts val="0"/>
              </a:spcBef>
              <a:spcAft>
                <a:spcPts val="0"/>
              </a:spcAft>
              <a:buSzPct val="100000"/>
              <a:buFont typeface="Times New Roman"/>
              <a:buAutoNum type="arabicPeriod"/>
            </a:pPr>
            <a:r>
              <a:rPr lang="en" sz="1200">
                <a:latin typeface="Times New Roman"/>
                <a:ea typeface="Times New Roman"/>
                <a:cs typeface="Times New Roman"/>
                <a:sym typeface="Times New Roman"/>
              </a:rPr>
              <a:t>Aragorn and the SE porgram have different start and stop ends. Aragorn calls it @ </a:t>
            </a:r>
            <a:r>
              <a:rPr lang="en" sz="1050">
                <a:solidFill>
                  <a:srgbClr val="212529"/>
                </a:solidFill>
                <a:latin typeface="Courier New"/>
                <a:ea typeface="Courier New"/>
                <a:cs typeface="Courier New"/>
                <a:sym typeface="Courier New"/>
              </a:rPr>
              <a:t>[79766,79850], </a:t>
            </a:r>
            <a:r>
              <a:rPr lang="en" sz="1200">
                <a:latin typeface="Times New Roman"/>
                <a:ea typeface="Times New Roman"/>
                <a:cs typeface="Times New Roman"/>
                <a:sym typeface="Times New Roman"/>
              </a:rPr>
              <a:t>tRNA SE scan cals it @</a:t>
            </a:r>
            <a:r>
              <a:rPr lang="en" sz="1050">
                <a:solidFill>
                  <a:srgbClr val="212529"/>
                </a:solidFill>
                <a:latin typeface="Courier New"/>
                <a:ea typeface="Courier New"/>
                <a:cs typeface="Courier New"/>
                <a:sym typeface="Courier New"/>
              </a:rPr>
              <a:t>[80700.80628]</a:t>
            </a:r>
            <a:endParaRPr sz="1200">
              <a:latin typeface="Times New Roman"/>
              <a:ea typeface="Times New Roman"/>
              <a:cs typeface="Times New Roman"/>
              <a:sym typeface="Times New Roman"/>
            </a:endParaRPr>
          </a:p>
          <a:p>
            <a:pPr marL="457200" lvl="0" indent="-299085" algn="l" rtl="0">
              <a:lnSpc>
                <a:spcPct val="115000"/>
              </a:lnSpc>
              <a:spcBef>
                <a:spcPts val="0"/>
              </a:spcBef>
              <a:spcAft>
                <a:spcPts val="0"/>
              </a:spcAft>
              <a:buSzPct val="100000"/>
              <a:buFont typeface="Times New Roman"/>
              <a:buAutoNum type="arabicPeriod"/>
            </a:pPr>
            <a:r>
              <a:rPr lang="en" sz="1200">
                <a:latin typeface="Times New Roman"/>
                <a:ea typeface="Times New Roman"/>
                <a:cs typeface="Times New Roman"/>
                <a:sym typeface="Times New Roman"/>
              </a:rPr>
              <a:t>The charged amino is one of the standard amino acids </a:t>
            </a:r>
            <a:endParaRPr sz="1200">
              <a:latin typeface="Times New Roman"/>
              <a:ea typeface="Times New Roman"/>
              <a:cs typeface="Times New Roman"/>
              <a:sym typeface="Times New Roman"/>
            </a:endParaRPr>
          </a:p>
          <a:p>
            <a:pPr marL="457200" lvl="0" indent="-299085" algn="l" rtl="0">
              <a:lnSpc>
                <a:spcPct val="115000"/>
              </a:lnSpc>
              <a:spcBef>
                <a:spcPts val="0"/>
              </a:spcBef>
              <a:spcAft>
                <a:spcPts val="0"/>
              </a:spcAft>
              <a:buSzPct val="100000"/>
              <a:buFont typeface="Times New Roman"/>
              <a:buAutoNum type="arabicPeriod"/>
            </a:pPr>
            <a:r>
              <a:rPr lang="en" sz="1200">
                <a:latin typeface="Times New Roman"/>
                <a:ea typeface="Times New Roman"/>
                <a:cs typeface="Times New Roman"/>
                <a:sym typeface="Times New Roman"/>
              </a:rPr>
              <a:t>The infernal score is above 35, 67.5</a:t>
            </a:r>
            <a:endParaRPr sz="1200">
              <a:latin typeface="Times New Roman"/>
              <a:ea typeface="Times New Roman"/>
              <a:cs typeface="Times New Roman"/>
              <a:sym typeface="Times New Roman"/>
            </a:endParaRPr>
          </a:p>
          <a:p>
            <a:pPr marL="0" lvl="0" indent="0" algn="l" rtl="0">
              <a:spcBef>
                <a:spcPts val="1200"/>
              </a:spcBef>
              <a:spcAft>
                <a:spcPts val="0"/>
              </a:spcAft>
              <a:buNone/>
            </a:pPr>
            <a:r>
              <a:rPr lang="en" sz="1200">
                <a:latin typeface="Times New Roman"/>
                <a:ea typeface="Times New Roman"/>
                <a:cs typeface="Times New Roman"/>
                <a:sym typeface="Times New Roman"/>
              </a:rPr>
              <a:t>It does not overlap a gene</a:t>
            </a:r>
            <a:endParaRPr/>
          </a:p>
        </p:txBody>
      </p:sp>
    </p:spTree>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Shape 3708"/>
        <p:cNvGrpSpPr/>
        <p:nvPr/>
      </p:nvGrpSpPr>
      <p:grpSpPr>
        <a:xfrm>
          <a:off x="0" y="0"/>
          <a:ext cx="0" cy="0"/>
          <a:chOff x="0" y="0"/>
          <a:chExt cx="0" cy="0"/>
        </a:xfrm>
      </p:grpSpPr>
      <p:sp>
        <p:nvSpPr>
          <p:cNvPr id="3709" name="Google Shape;3709;p6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Causa_127 (tRNA, 79693-79765)</a:t>
            </a:r>
            <a:endParaRPr/>
          </a:p>
        </p:txBody>
      </p:sp>
      <p:sp>
        <p:nvSpPr>
          <p:cNvPr id="3710" name="Google Shape;3710;p6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Class analysis – </a:t>
            </a:r>
          </a:p>
          <a:p>
            <a:pPr marL="0" lvl="0" indent="0" algn="l" rtl="0">
              <a:spcBef>
                <a:spcPts val="0"/>
              </a:spcBef>
              <a:spcAft>
                <a:spcPts val="1200"/>
              </a:spcAft>
              <a:buNone/>
            </a:pPr>
            <a:r>
              <a:rPr lang="en-US" dirty="0"/>
              <a:t>tRNA-Arg(</a:t>
            </a:r>
            <a:r>
              <a:rPr lang="en-US" dirty="0" err="1"/>
              <a:t>ccg</a:t>
            </a:r>
            <a:r>
              <a:rPr lang="en-US" dirty="0"/>
              <a:t>)</a:t>
            </a:r>
          </a:p>
          <a:p>
            <a:pPr marL="0" lvl="0" indent="0" algn="l" rtl="0">
              <a:spcBef>
                <a:spcPts val="0"/>
              </a:spcBef>
              <a:spcAft>
                <a:spcPts val="1200"/>
              </a:spcAft>
              <a:buNone/>
            </a:pPr>
            <a:r>
              <a:rPr lang="en-US" dirty="0"/>
              <a:t>    73 bases, Infernal score 69.7</a:t>
            </a:r>
          </a:p>
          <a:p>
            <a:pPr marL="0" lvl="0" indent="0" algn="l" rtl="0">
              <a:spcBef>
                <a:spcPts val="0"/>
              </a:spcBef>
              <a:spcAft>
                <a:spcPts val="1200"/>
              </a:spcAft>
              <a:buNone/>
            </a:pPr>
            <a:r>
              <a:rPr lang="en-US" dirty="0"/>
              <a:t>    Sequence c[79693,79765]</a:t>
            </a:r>
          </a:p>
        </p:txBody>
      </p:sp>
    </p:spTree>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Shape 3714"/>
        <p:cNvGrpSpPr/>
        <p:nvPr/>
      </p:nvGrpSpPr>
      <p:grpSpPr>
        <a:xfrm>
          <a:off x="0" y="0"/>
          <a:ext cx="0" cy="0"/>
          <a:chOff x="0" y="0"/>
          <a:chExt cx="0" cy="0"/>
        </a:xfrm>
      </p:grpSpPr>
      <p:sp>
        <p:nvSpPr>
          <p:cNvPr id="3715" name="Google Shape;3715;p64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Causa_128 (tRNA)</a:t>
            </a:r>
            <a:endParaRPr/>
          </a:p>
          <a:p>
            <a:pPr marL="0" lvl="0" indent="0" algn="ctr" rtl="0">
              <a:spcBef>
                <a:spcPts val="0"/>
              </a:spcBef>
              <a:spcAft>
                <a:spcPts val="0"/>
              </a:spcAft>
              <a:buNone/>
            </a:pPr>
            <a:r>
              <a:rPr lang="en"/>
              <a:t>79766-79850</a:t>
            </a:r>
            <a:endParaRPr/>
          </a:p>
        </p:txBody>
      </p:sp>
    </p:spTree>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Shape 3719"/>
        <p:cNvGrpSpPr/>
        <p:nvPr/>
      </p:nvGrpSpPr>
      <p:grpSpPr>
        <a:xfrm>
          <a:off x="0" y="0"/>
          <a:ext cx="0" cy="0"/>
          <a:chOff x="0" y="0"/>
          <a:chExt cx="0" cy="0"/>
        </a:xfrm>
      </p:grpSpPr>
      <p:sp>
        <p:nvSpPr>
          <p:cNvPr id="3720" name="Google Shape;3720;p6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Causa_128 (tRNA, 79766-79850)</a:t>
            </a:r>
            <a:endParaRPr/>
          </a:p>
        </p:txBody>
      </p:sp>
      <p:sp>
        <p:nvSpPr>
          <p:cNvPr id="3721" name="Google Shape;3721;p6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RNA Call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RNA assignment: Causa_8, Proposed DNAMaster coordinates: (79766-79850) → Start site would be 79850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tRNA type: Aragorn contains Tyr while tRNAscan contains Asn.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Anticodon length and sequence: Aragorn and tRNAscan contain the preferred base length of 7.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Features of loop and stem: Both programs contain models with the correct features of the loop and stem.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Total nucleotide length: The total length for Aragorn is 85 nucleotides which is an acceptable value.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Correct tRNA length identified in Aragon: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Charged amino acid: Both Tyr and Asn are standard amino acids.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Infernal score: tRNAscan has an infernal score of 67, which is acceptable since it is above 35.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tRNA gene overlap: Overlaps a current protein-coding gene, but there are not any significant hits, suggesting it may not be a gene. Therefore, the tRNA would not overlap a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tRNA?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Shape 3725"/>
        <p:cNvGrpSpPr/>
        <p:nvPr/>
      </p:nvGrpSpPr>
      <p:grpSpPr>
        <a:xfrm>
          <a:off x="0" y="0"/>
          <a:ext cx="0" cy="0"/>
          <a:chOff x="0" y="0"/>
          <a:chExt cx="0" cy="0"/>
        </a:xfrm>
      </p:grpSpPr>
      <p:sp>
        <p:nvSpPr>
          <p:cNvPr id="3726" name="Google Shape;3726;p6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Causa_128 (tRNA, 79766-79850) LPS</a:t>
            </a:r>
            <a:endParaRPr/>
          </a:p>
        </p:txBody>
      </p:sp>
      <p:graphicFrame>
        <p:nvGraphicFramePr>
          <p:cNvPr id="3727" name="Google Shape;3727;p646"/>
          <p:cNvGraphicFramePr/>
          <p:nvPr/>
        </p:nvGraphicFramePr>
        <p:xfrm>
          <a:off x="3563725" y="1407350"/>
          <a:ext cx="2450975" cy="460375"/>
        </p:xfrm>
        <a:graphic>
          <a:graphicData uri="http://schemas.openxmlformats.org/drawingml/2006/table">
            <a:tbl>
              <a:tblPr>
                <a:noFill/>
                <a:tableStyleId>{EFE62C59-721A-41B1-A7FD-2A1C6CA8C4A4}</a:tableStyleId>
              </a:tblPr>
              <a:tblGrid>
                <a:gridCol w="555225">
                  <a:extLst>
                    <a:ext uri="{9D8B030D-6E8A-4147-A177-3AD203B41FA5}">
                      <a16:colId xmlns:a16="http://schemas.microsoft.com/office/drawing/2014/main" val="20000"/>
                    </a:ext>
                  </a:extLst>
                </a:gridCol>
                <a:gridCol w="1895750">
                  <a:extLst>
                    <a:ext uri="{9D8B030D-6E8A-4147-A177-3AD203B41FA5}">
                      <a16:colId xmlns:a16="http://schemas.microsoft.com/office/drawing/2014/main" val="20001"/>
                    </a:ext>
                  </a:extLst>
                </a:gridCol>
              </a:tblGrid>
              <a:tr h="460375">
                <a:tc>
                  <a:txBody>
                    <a:bodyPr/>
                    <a:lstStyle/>
                    <a:p>
                      <a:pPr marL="0" lvl="0" indent="0" algn="l" rtl="0">
                        <a:lnSpc>
                          <a:spcPct val="115000"/>
                        </a:lnSpc>
                        <a:spcBef>
                          <a:spcPts val="0"/>
                        </a:spcBef>
                        <a:spcAft>
                          <a:spcPts val="1200"/>
                        </a:spcAft>
                        <a:buNone/>
                      </a:pPr>
                      <a:r>
                        <a:rPr lang="en" sz="1050">
                          <a:solidFill>
                            <a:srgbClr val="222222"/>
                          </a:solidFill>
                          <a:latin typeface="Roboto"/>
                          <a:ea typeface="Roboto"/>
                          <a:cs typeface="Roboto"/>
                          <a:sym typeface="Roboto"/>
                        </a:rPr>
                        <a:t>79850 </a:t>
                      </a:r>
                      <a:endParaRPr sz="1050">
                        <a:solidFill>
                          <a:srgbClr val="212529"/>
                        </a:solidFill>
                        <a:latin typeface="Roboto"/>
                        <a:ea typeface="Roboto"/>
                        <a:cs typeface="Roboto"/>
                        <a:sym typeface="Roboto"/>
                      </a:endParaRPr>
                    </a:p>
                  </a:txBody>
                  <a:tcPr marL="63500" marR="63500" marT="63500" marB="63500">
                    <a:lnL w="10575" cap="flat" cmpd="sng">
                      <a:solidFill>
                        <a:srgbClr val="DDDDDD"/>
                      </a:solidFill>
                      <a:prstDash val="solid"/>
                      <a:round/>
                      <a:headEnd type="none" w="sm" len="sm"/>
                      <a:tailEnd type="none" w="sm" len="sm"/>
                    </a:lnL>
                    <a:lnR w="10575" cap="flat" cmpd="sng">
                      <a:solidFill>
                        <a:srgbClr val="DDDDDD"/>
                      </a:solidFill>
                      <a:prstDash val="solid"/>
                      <a:round/>
                      <a:headEnd type="none" w="sm" len="sm"/>
                      <a:tailEnd type="none" w="sm" len="sm"/>
                    </a:lnR>
                    <a:lnT w="10575" cap="flat" cmpd="sng">
                      <a:solidFill>
                        <a:srgbClr val="DDDDDD"/>
                      </a:solidFill>
                      <a:prstDash val="solid"/>
                      <a:round/>
                      <a:headEnd type="none" w="sm" len="sm"/>
                      <a:tailEnd type="none" w="sm" len="sm"/>
                    </a:lnT>
                    <a:lnB w="10575" cap="flat" cmpd="sng">
                      <a:solidFill>
                        <a:srgbClr val="DDDDDD"/>
                      </a:solidFill>
                      <a:prstDash val="solid"/>
                      <a:round/>
                      <a:headEnd type="none" w="sm" len="sm"/>
                      <a:tailEnd type="none" w="sm" len="sm"/>
                    </a:lnB>
                  </a:tcPr>
                </a:tc>
                <a:tc>
                  <a:txBody>
                    <a:bodyPr/>
                    <a:lstStyle/>
                    <a:p>
                      <a:pPr marL="0" lvl="0" indent="0" algn="l" rtl="0">
                        <a:lnSpc>
                          <a:spcPct val="115000"/>
                        </a:lnSpc>
                        <a:spcBef>
                          <a:spcPts val="0"/>
                        </a:spcBef>
                        <a:spcAft>
                          <a:spcPts val="1200"/>
                        </a:spcAft>
                        <a:buNone/>
                      </a:pPr>
                      <a:r>
                        <a:rPr lang="en" sz="1050">
                          <a:solidFill>
                            <a:srgbClr val="222222"/>
                          </a:solidFill>
                          <a:latin typeface="Roboto"/>
                          <a:ea typeface="Roboto"/>
                          <a:cs typeface="Roboto"/>
                          <a:sym typeface="Roboto"/>
                        </a:rPr>
                        <a:t>79767</a:t>
                      </a:r>
                      <a:endParaRPr sz="1050">
                        <a:solidFill>
                          <a:srgbClr val="212529"/>
                        </a:solidFill>
                        <a:latin typeface="Roboto"/>
                        <a:ea typeface="Roboto"/>
                        <a:cs typeface="Roboto"/>
                        <a:sym typeface="Roboto"/>
                      </a:endParaRPr>
                    </a:p>
                  </a:txBody>
                  <a:tcPr marL="63500" marR="63500" marT="63500" marB="63500">
                    <a:lnL w="10575" cap="flat" cmpd="sng">
                      <a:solidFill>
                        <a:srgbClr val="DDDDDD"/>
                      </a:solidFill>
                      <a:prstDash val="solid"/>
                      <a:round/>
                      <a:headEnd type="none" w="sm" len="sm"/>
                      <a:tailEnd type="none" w="sm" len="sm"/>
                    </a:lnL>
                    <a:lnR w="10575" cap="flat" cmpd="sng">
                      <a:solidFill>
                        <a:srgbClr val="DDDDDD"/>
                      </a:solidFill>
                      <a:prstDash val="solid"/>
                      <a:round/>
                      <a:headEnd type="none" w="sm" len="sm"/>
                      <a:tailEnd type="none" w="sm" len="sm"/>
                    </a:lnR>
                    <a:lnT w="10575" cap="flat" cmpd="sng">
                      <a:solidFill>
                        <a:srgbClr val="DDDDDD"/>
                      </a:solidFill>
                      <a:prstDash val="solid"/>
                      <a:round/>
                      <a:headEnd type="none" w="sm" len="sm"/>
                      <a:tailEnd type="none" w="sm" len="sm"/>
                    </a:lnT>
                    <a:lnB w="10575" cap="flat" cmpd="sng">
                      <a:solidFill>
                        <a:srgbClr val="DDDDDD"/>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728" name="Google Shape;3728;p646"/>
          <p:cNvSpPr txBox="1"/>
          <p:nvPr/>
        </p:nvSpPr>
        <p:spPr>
          <a:xfrm>
            <a:off x="304800" y="1017725"/>
            <a:ext cx="8665500" cy="4125900"/>
          </a:xfrm>
          <a:prstGeom prst="rect">
            <a:avLst/>
          </a:prstGeom>
          <a:noFill/>
          <a:ln>
            <a:noFill/>
          </a:ln>
        </p:spPr>
        <p:txBody>
          <a:bodyPr spcFirstLastPara="1" wrap="square" lIns="91425" tIns="91425" rIns="91425" bIns="91425" anchor="ctr" anchorCtr="0">
            <a:normAutofit/>
          </a:bodyPr>
          <a:lstStyle/>
          <a:p>
            <a:pPr marL="0" lvl="0" indent="0" algn="l" rtl="0">
              <a:lnSpc>
                <a:spcPct val="115000"/>
              </a:lnSpc>
              <a:spcBef>
                <a:spcPts val="0"/>
              </a:spcBef>
              <a:spcAft>
                <a:spcPts val="0"/>
              </a:spcAft>
              <a:buNone/>
            </a:pPr>
            <a:r>
              <a:rPr lang="en" sz="1200" b="1">
                <a:latin typeface="Times New Roman"/>
                <a:ea typeface="Times New Roman"/>
                <a:cs typeface="Times New Roman"/>
                <a:sym typeface="Times New Roman"/>
              </a:rPr>
              <a:t>ARAGORN</a:t>
            </a:r>
            <a:endParaRPr sz="12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050">
                <a:solidFill>
                  <a:srgbClr val="212529"/>
                </a:solidFill>
                <a:latin typeface="Courier New"/>
                <a:ea typeface="Courier New"/>
                <a:cs typeface="Courier New"/>
                <a:sym typeface="Courier New"/>
              </a:rPr>
              <a:t> tRNA-Arg(acg)</a:t>
            </a:r>
            <a:endParaRPr sz="1050">
              <a:solidFill>
                <a:srgbClr val="212529"/>
              </a:solidFill>
              <a:latin typeface="Courier New"/>
              <a:ea typeface="Courier New"/>
              <a:cs typeface="Courier New"/>
              <a:sym typeface="Courier New"/>
            </a:endParaRPr>
          </a:p>
          <a:p>
            <a:pPr marL="0" lvl="0" indent="0" algn="l" rtl="0">
              <a:lnSpc>
                <a:spcPct val="115000"/>
              </a:lnSpc>
              <a:spcBef>
                <a:spcPts val="1200"/>
              </a:spcBef>
              <a:spcAft>
                <a:spcPts val="0"/>
              </a:spcAft>
              <a:buNone/>
            </a:pPr>
            <a:r>
              <a:rPr lang="en" sz="1050">
                <a:solidFill>
                  <a:srgbClr val="212529"/>
                </a:solidFill>
                <a:latin typeface="Courier New"/>
                <a:ea typeface="Courier New"/>
                <a:cs typeface="Courier New"/>
                <a:sym typeface="Courier New"/>
              </a:rPr>
              <a:t>    73 bases, %GC = 63.0</a:t>
            </a:r>
            <a:endParaRPr sz="1050">
              <a:solidFill>
                <a:srgbClr val="212529"/>
              </a:solidFill>
              <a:latin typeface="Courier New"/>
              <a:ea typeface="Courier New"/>
              <a:cs typeface="Courier New"/>
              <a:sym typeface="Courier New"/>
            </a:endParaRPr>
          </a:p>
          <a:p>
            <a:pPr marL="0" lvl="0" indent="0" algn="l" rtl="0">
              <a:lnSpc>
                <a:spcPct val="115000"/>
              </a:lnSpc>
              <a:spcBef>
                <a:spcPts val="1200"/>
              </a:spcBef>
              <a:spcAft>
                <a:spcPts val="0"/>
              </a:spcAft>
              <a:buNone/>
            </a:pPr>
            <a:r>
              <a:rPr lang="en" sz="1050">
                <a:solidFill>
                  <a:srgbClr val="212529"/>
                </a:solidFill>
                <a:latin typeface="Courier New"/>
                <a:ea typeface="Courier New"/>
                <a:cs typeface="Courier New"/>
                <a:sym typeface="Courier New"/>
              </a:rPr>
              <a:t>    Sequence c[79851,79923]</a:t>
            </a:r>
            <a:endParaRPr sz="1050">
              <a:solidFill>
                <a:srgbClr val="212529"/>
              </a:solidFill>
              <a:latin typeface="Courier New"/>
              <a:ea typeface="Courier New"/>
              <a:cs typeface="Courier New"/>
              <a:sym typeface="Courier New"/>
            </a:endParaRPr>
          </a:p>
          <a:p>
            <a:pPr marL="0" lvl="0" indent="0" algn="l" rtl="0">
              <a:lnSpc>
                <a:spcPct val="115000"/>
              </a:lnSpc>
              <a:spcBef>
                <a:spcPts val="1200"/>
              </a:spcBef>
              <a:spcAft>
                <a:spcPts val="0"/>
              </a:spcAft>
              <a:buNone/>
            </a:pPr>
            <a:endParaRPr sz="1050">
              <a:solidFill>
                <a:srgbClr val="212529"/>
              </a:solidFill>
              <a:latin typeface="Courier New"/>
              <a:ea typeface="Courier New"/>
              <a:cs typeface="Courier New"/>
              <a:sym typeface="Courier New"/>
            </a:endParaRPr>
          </a:p>
          <a:p>
            <a:pPr marL="0" lvl="0" indent="0" algn="l" rtl="0">
              <a:lnSpc>
                <a:spcPct val="115000"/>
              </a:lnSpc>
              <a:spcBef>
                <a:spcPts val="1200"/>
              </a:spcBef>
              <a:spcAft>
                <a:spcPts val="0"/>
              </a:spcAft>
              <a:buNone/>
            </a:pPr>
            <a:r>
              <a:rPr lang="en" sz="1050" b="1">
                <a:solidFill>
                  <a:srgbClr val="212529"/>
                </a:solidFill>
                <a:latin typeface="Courier New"/>
                <a:ea typeface="Courier New"/>
                <a:cs typeface="Courier New"/>
                <a:sym typeface="Courier New"/>
              </a:rPr>
              <a:t>tRNA SE sequence beginning and end </a:t>
            </a:r>
            <a:endParaRPr sz="1200">
              <a:latin typeface="Times New Roman"/>
              <a:ea typeface="Times New Roman"/>
              <a:cs typeface="Times New Roman"/>
              <a:sym typeface="Times New Roman"/>
            </a:endParaRPr>
          </a:p>
          <a:p>
            <a:pPr marL="457200" lvl="0" indent="-304800" algn="l" rtl="0">
              <a:lnSpc>
                <a:spcPct val="115000"/>
              </a:lnSpc>
              <a:spcBef>
                <a:spcPts val="1200"/>
              </a:spcBef>
              <a:spcAft>
                <a:spcPts val="0"/>
              </a:spcAft>
              <a:buSzPts val="1200"/>
              <a:buFont typeface="Times New Roman"/>
              <a:buAutoNum type="arabicPeriod"/>
            </a:pPr>
            <a:r>
              <a:rPr lang="en" sz="1200">
                <a:latin typeface="Times New Roman"/>
                <a:ea typeface="Times New Roman"/>
                <a:cs typeface="Times New Roman"/>
                <a:sym typeface="Times New Roman"/>
              </a:rPr>
              <a:t>Both Argon and tRna made a call for tRNA 9</a:t>
            </a:r>
            <a:endParaRPr sz="1200">
              <a:latin typeface="Times New Roman"/>
              <a:ea typeface="Times New Roman"/>
              <a:cs typeface="Times New Roman"/>
              <a:sym typeface="Times New Roman"/>
            </a:endParaRPr>
          </a:p>
          <a:p>
            <a:pPr marL="457200" lvl="0" indent="-304800" algn="l" rtl="0">
              <a:lnSpc>
                <a:spcPct val="115000"/>
              </a:lnSpc>
              <a:spcBef>
                <a:spcPts val="0"/>
              </a:spcBef>
              <a:spcAft>
                <a:spcPts val="0"/>
              </a:spcAft>
              <a:buSzPts val="1200"/>
              <a:buFont typeface="Times New Roman"/>
              <a:buAutoNum type="arabicPeriod"/>
            </a:pPr>
            <a:r>
              <a:rPr lang="en" sz="1200">
                <a:latin typeface="Times New Roman"/>
                <a:ea typeface="Times New Roman"/>
                <a:cs typeface="Times New Roman"/>
                <a:sym typeface="Times New Roman"/>
              </a:rPr>
              <a:t>7 base length loop and the code sequence is Arg (ACG)</a:t>
            </a:r>
            <a:endParaRPr sz="1200">
              <a:latin typeface="Times New Roman"/>
              <a:ea typeface="Times New Roman"/>
              <a:cs typeface="Times New Roman"/>
              <a:sym typeface="Times New Roman"/>
            </a:endParaRPr>
          </a:p>
          <a:p>
            <a:pPr marL="457200" lvl="0" indent="-304800" algn="l" rtl="0">
              <a:lnSpc>
                <a:spcPct val="115000"/>
              </a:lnSpc>
              <a:spcBef>
                <a:spcPts val="0"/>
              </a:spcBef>
              <a:spcAft>
                <a:spcPts val="0"/>
              </a:spcAft>
              <a:buSzPts val="1200"/>
              <a:buFont typeface="Times New Roman"/>
              <a:buAutoNum type="arabicPeriod"/>
            </a:pPr>
            <a:r>
              <a:rPr lang="en" sz="1200">
                <a:latin typeface="Times New Roman"/>
                <a:ea typeface="Times New Roman"/>
                <a:cs typeface="Times New Roman"/>
                <a:sym typeface="Times New Roman"/>
              </a:rPr>
              <a:t>All the essential features represent </a:t>
            </a:r>
            <a:endParaRPr sz="1200">
              <a:latin typeface="Times New Roman"/>
              <a:ea typeface="Times New Roman"/>
              <a:cs typeface="Times New Roman"/>
              <a:sym typeface="Times New Roman"/>
            </a:endParaRPr>
          </a:p>
          <a:p>
            <a:pPr marL="457200" lvl="0" indent="-304800" algn="l" rtl="0">
              <a:lnSpc>
                <a:spcPct val="115000"/>
              </a:lnSpc>
              <a:spcBef>
                <a:spcPts val="0"/>
              </a:spcBef>
              <a:spcAft>
                <a:spcPts val="0"/>
              </a:spcAft>
              <a:buSzPts val="1200"/>
              <a:buFont typeface="Times New Roman"/>
              <a:buAutoNum type="arabicPeriod"/>
            </a:pPr>
            <a:r>
              <a:rPr lang="en" sz="1200">
                <a:latin typeface="Times New Roman"/>
                <a:ea typeface="Times New Roman"/>
                <a:cs typeface="Times New Roman"/>
                <a:sym typeface="Times New Roman"/>
              </a:rPr>
              <a:t>The total length is acceptable of 73 bases </a:t>
            </a:r>
            <a:endParaRPr sz="1200">
              <a:latin typeface="Times New Roman"/>
              <a:ea typeface="Times New Roman"/>
              <a:cs typeface="Times New Roman"/>
              <a:sym typeface="Times New Roman"/>
            </a:endParaRPr>
          </a:p>
          <a:p>
            <a:pPr marL="457200" lvl="0" indent="-304800" algn="l" rtl="0">
              <a:lnSpc>
                <a:spcPct val="115000"/>
              </a:lnSpc>
              <a:spcBef>
                <a:spcPts val="0"/>
              </a:spcBef>
              <a:spcAft>
                <a:spcPts val="0"/>
              </a:spcAft>
              <a:buSzPts val="1200"/>
              <a:buFont typeface="Times New Roman"/>
              <a:buAutoNum type="arabicPeriod"/>
            </a:pPr>
            <a:r>
              <a:rPr lang="en" sz="1200">
                <a:latin typeface="Times New Roman"/>
                <a:ea typeface="Times New Roman"/>
                <a:cs typeface="Times New Roman"/>
                <a:sym typeface="Times New Roman"/>
              </a:rPr>
              <a:t>ARAGORN and tRNA SE make a different start call as shown above. </a:t>
            </a:r>
            <a:endParaRPr sz="1200">
              <a:latin typeface="Times New Roman"/>
              <a:ea typeface="Times New Roman"/>
              <a:cs typeface="Times New Roman"/>
              <a:sym typeface="Times New Roman"/>
            </a:endParaRPr>
          </a:p>
          <a:p>
            <a:pPr marL="457200" lvl="0" indent="-304800" algn="l" rtl="0">
              <a:lnSpc>
                <a:spcPct val="115000"/>
              </a:lnSpc>
              <a:spcBef>
                <a:spcPts val="0"/>
              </a:spcBef>
              <a:spcAft>
                <a:spcPts val="0"/>
              </a:spcAft>
              <a:buSzPts val="1200"/>
              <a:buFont typeface="Times New Roman"/>
              <a:buAutoNum type="arabicPeriod"/>
            </a:pPr>
            <a:r>
              <a:rPr lang="en" sz="1200">
                <a:latin typeface="Times New Roman"/>
                <a:ea typeface="Times New Roman"/>
                <a:cs typeface="Times New Roman"/>
                <a:sym typeface="Times New Roman"/>
              </a:rPr>
              <a:t>The charged amino is one of the standard amino acids </a:t>
            </a:r>
            <a:endParaRPr sz="1200">
              <a:latin typeface="Times New Roman"/>
              <a:ea typeface="Times New Roman"/>
              <a:cs typeface="Times New Roman"/>
              <a:sym typeface="Times New Roman"/>
            </a:endParaRPr>
          </a:p>
          <a:p>
            <a:pPr marL="457200" lvl="0" indent="-304800" algn="l" rtl="0">
              <a:lnSpc>
                <a:spcPct val="115000"/>
              </a:lnSpc>
              <a:spcBef>
                <a:spcPts val="0"/>
              </a:spcBef>
              <a:spcAft>
                <a:spcPts val="0"/>
              </a:spcAft>
              <a:buSzPts val="1200"/>
              <a:buFont typeface="Times New Roman"/>
              <a:buAutoNum type="arabicPeriod"/>
            </a:pPr>
            <a:r>
              <a:rPr lang="en" sz="1200">
                <a:latin typeface="Times New Roman"/>
                <a:ea typeface="Times New Roman"/>
                <a:cs typeface="Times New Roman"/>
                <a:sym typeface="Times New Roman"/>
              </a:rPr>
              <a:t>The infernal score is greater than 35, 53.6</a:t>
            </a:r>
            <a:endParaRPr sz="1200">
              <a:latin typeface="Times New Roman"/>
              <a:ea typeface="Times New Roman"/>
              <a:cs typeface="Times New Roman"/>
              <a:sym typeface="Times New Roman"/>
            </a:endParaRPr>
          </a:p>
          <a:p>
            <a:pPr marL="0" lvl="0" indent="0" algn="l" rtl="0">
              <a:spcBef>
                <a:spcPts val="1200"/>
              </a:spcBef>
              <a:spcAft>
                <a:spcPts val="0"/>
              </a:spcAft>
              <a:buNone/>
            </a:pPr>
            <a:r>
              <a:rPr lang="en" sz="1200">
                <a:latin typeface="Times New Roman"/>
                <a:ea typeface="Times New Roman"/>
                <a:cs typeface="Times New Roman"/>
                <a:sym typeface="Times New Roman"/>
              </a:rPr>
              <a:t>Does not overlap a gene </a:t>
            </a:r>
            <a:endParaRPr/>
          </a:p>
        </p:txBody>
      </p:sp>
    </p:spTree>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Shape 3732">
          <a:extLst>
            <a:ext uri="{FF2B5EF4-FFF2-40B4-BE49-F238E27FC236}">
              <a16:creationId xmlns:a16="http://schemas.microsoft.com/office/drawing/2014/main" id="{870F33BD-E83A-BA4D-2479-71CF093FF685}"/>
            </a:ext>
          </a:extLst>
        </p:cNvPr>
        <p:cNvGrpSpPr/>
        <p:nvPr/>
      </p:nvGrpSpPr>
      <p:grpSpPr>
        <a:xfrm>
          <a:off x="0" y="0"/>
          <a:ext cx="0" cy="0"/>
          <a:chOff x="0" y="0"/>
          <a:chExt cx="0" cy="0"/>
        </a:xfrm>
      </p:grpSpPr>
      <p:sp>
        <p:nvSpPr>
          <p:cNvPr id="3733" name="Google Shape;3733;p647">
            <a:extLst>
              <a:ext uri="{FF2B5EF4-FFF2-40B4-BE49-F238E27FC236}">
                <a16:creationId xmlns:a16="http://schemas.microsoft.com/office/drawing/2014/main" id="{A5A75970-87D1-4F7D-8DF5-F97039C15CA6}"/>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Causa_128 (tRNA, 79766-79850)</a:t>
            </a:r>
            <a:endParaRPr/>
          </a:p>
        </p:txBody>
      </p:sp>
      <p:sp>
        <p:nvSpPr>
          <p:cNvPr id="3734" name="Google Shape;3734;p647">
            <a:extLst>
              <a:ext uri="{FF2B5EF4-FFF2-40B4-BE49-F238E27FC236}">
                <a16:creationId xmlns:a16="http://schemas.microsoft.com/office/drawing/2014/main" id="{D4144D44-26DD-C3A3-6B48-8D41EB2E1E5E}"/>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Class analysis – </a:t>
            </a:r>
          </a:p>
          <a:p>
            <a:pPr marL="0" lvl="0" indent="0" algn="l" rtl="0">
              <a:spcBef>
                <a:spcPts val="0"/>
              </a:spcBef>
              <a:spcAft>
                <a:spcPts val="1200"/>
              </a:spcAft>
              <a:buNone/>
            </a:pPr>
            <a:r>
              <a:rPr lang="en-US" dirty="0"/>
              <a:t>tRNA-Tyr(</a:t>
            </a:r>
            <a:r>
              <a:rPr lang="en-US" dirty="0" err="1"/>
              <a:t>gta</a:t>
            </a:r>
            <a:r>
              <a:rPr lang="en-US" dirty="0"/>
              <a:t>)</a:t>
            </a:r>
          </a:p>
          <a:p>
            <a:pPr marL="0" lvl="0" indent="0" algn="l" rtl="0">
              <a:spcBef>
                <a:spcPts val="0"/>
              </a:spcBef>
              <a:spcAft>
                <a:spcPts val="1200"/>
              </a:spcAft>
              <a:buNone/>
            </a:pPr>
            <a:r>
              <a:rPr lang="en-US" dirty="0"/>
              <a:t>    85 bases, Infernal score 43.8</a:t>
            </a:r>
          </a:p>
          <a:p>
            <a:pPr marL="0" lvl="0" indent="0" algn="l" rtl="0">
              <a:spcBef>
                <a:spcPts val="0"/>
              </a:spcBef>
              <a:spcAft>
                <a:spcPts val="1200"/>
              </a:spcAft>
              <a:buNone/>
            </a:pPr>
            <a:r>
              <a:rPr lang="en-US" dirty="0"/>
              <a:t>    Sequence c[79766,79850]</a:t>
            </a:r>
            <a:endParaRPr dirty="0"/>
          </a:p>
        </p:txBody>
      </p:sp>
    </p:spTree>
    <p:extLst>
      <p:ext uri="{BB962C8B-B14F-4D97-AF65-F5344CB8AC3E}">
        <p14:creationId xmlns:p14="http://schemas.microsoft.com/office/powerpoint/2010/main" val="520491480"/>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Shape 3738"/>
        <p:cNvGrpSpPr/>
        <p:nvPr/>
      </p:nvGrpSpPr>
      <p:grpSpPr>
        <a:xfrm>
          <a:off x="0" y="0"/>
          <a:ext cx="0" cy="0"/>
          <a:chOff x="0" y="0"/>
          <a:chExt cx="0" cy="0"/>
        </a:xfrm>
      </p:grpSpPr>
      <p:sp>
        <p:nvSpPr>
          <p:cNvPr id="3739" name="Google Shape;3739;p64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Causa_129 (tRNA)</a:t>
            </a:r>
            <a:endParaRPr/>
          </a:p>
          <a:p>
            <a:pPr marL="0" lvl="0" indent="0" algn="ctr" rtl="0">
              <a:spcBef>
                <a:spcPts val="0"/>
              </a:spcBef>
              <a:spcAft>
                <a:spcPts val="0"/>
              </a:spcAft>
              <a:buNone/>
            </a:pPr>
            <a:r>
              <a:rPr lang="en"/>
              <a:t>79851-79923</a:t>
            </a:r>
            <a:endParaRPr/>
          </a:p>
        </p:txBody>
      </p:sp>
    </p:spTree>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Shape 3743"/>
        <p:cNvGrpSpPr/>
        <p:nvPr/>
      </p:nvGrpSpPr>
      <p:grpSpPr>
        <a:xfrm>
          <a:off x="0" y="0"/>
          <a:ext cx="0" cy="0"/>
          <a:chOff x="0" y="0"/>
          <a:chExt cx="0" cy="0"/>
        </a:xfrm>
      </p:grpSpPr>
      <p:sp>
        <p:nvSpPr>
          <p:cNvPr id="3744" name="Google Shape;3744;p6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Causa_129 (tRNA,79851-79923)</a:t>
            </a:r>
            <a:endParaRPr/>
          </a:p>
        </p:txBody>
      </p:sp>
      <p:sp>
        <p:nvSpPr>
          <p:cNvPr id="3745" name="Google Shape;3745;p64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RNA Call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RNA assignment: Causa_9, Proposed DNA Master coordinates: (79851-79923) → Start site would be 79923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tRNA type: Aragorn contains Arg while tRNAscan contains Gln.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Anticodon length and sequence: Aragorn and tRNAscan contain the preferred base length of 7.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Features of loop and stem: Both programs contain models with the correct features of the loop and stem.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Total nucleotide length: The total nucleotide length is 73 bases which is within the acceptable range.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Correct tRNA length identified in Aragon: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Charged amino acid: Both Arg and Gln are standard amino acids.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Infernal score: Has an infernal score of 53.6 which is an acceptable value since it is above 35.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tRNA gene overlap: Does not overlap a protein-coding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tRNA? YES</a:t>
            </a:r>
            <a:endParaRPr/>
          </a:p>
        </p:txBody>
      </p:sp>
    </p:spTree>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Shape 3749"/>
        <p:cNvGrpSpPr/>
        <p:nvPr/>
      </p:nvGrpSpPr>
      <p:grpSpPr>
        <a:xfrm>
          <a:off x="0" y="0"/>
          <a:ext cx="0" cy="0"/>
          <a:chOff x="0" y="0"/>
          <a:chExt cx="0" cy="0"/>
        </a:xfrm>
      </p:grpSpPr>
      <p:sp>
        <p:nvSpPr>
          <p:cNvPr id="3750" name="Google Shape;3750;p6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Causa_129 (tRNA,79851-79923) – SH</a:t>
            </a:r>
            <a:endParaRPr dirty="0"/>
          </a:p>
        </p:txBody>
      </p:sp>
      <p:sp>
        <p:nvSpPr>
          <p:cNvPr id="3751" name="Google Shape;3751;p650"/>
          <p:cNvSpPr txBox="1">
            <a:spLocks noGrp="1"/>
          </p:cNvSpPr>
          <p:nvPr>
            <p:ph type="body" idx="1"/>
          </p:nvPr>
        </p:nvSpPr>
        <p:spPr>
          <a:xfrm>
            <a:off x="311700" y="1152475"/>
            <a:ext cx="5950200" cy="3416400"/>
          </a:xfrm>
          <a:prstGeom prst="rect">
            <a:avLst/>
          </a:prstGeom>
        </p:spPr>
        <p:txBody>
          <a:bodyPr spcFirstLastPara="1" wrap="square" lIns="91425" tIns="91425" rIns="91425" bIns="91425" anchor="t" anchorCtr="0">
            <a:normAutofit fontScale="77500" lnSpcReduction="20000"/>
          </a:bodyPr>
          <a:lstStyle/>
          <a:p>
            <a:pPr marL="0" lvl="0" indent="0" algn="l" rtl="0">
              <a:lnSpc>
                <a:spcPct val="100000"/>
              </a:lnSpc>
              <a:spcBef>
                <a:spcPts val="0"/>
              </a:spcBef>
              <a:spcAft>
                <a:spcPts val="0"/>
              </a:spcAft>
              <a:buClr>
                <a:schemeClr val="dk1"/>
              </a:buClr>
              <a:buSzPct val="104761"/>
              <a:buFont typeface="Arial"/>
              <a:buNone/>
            </a:pPr>
            <a:r>
              <a:rPr lang="en" sz="1050" i="1" dirty="0">
                <a:solidFill>
                  <a:srgbClr val="212529"/>
                </a:solidFill>
                <a:latin typeface="Courier New"/>
                <a:ea typeface="Courier New"/>
                <a:cs typeface="Courier New"/>
                <a:sym typeface="Courier New"/>
              </a:rPr>
              <a:t>called by DNA MASTER as Arg(</a:t>
            </a:r>
            <a:r>
              <a:rPr lang="en" sz="1050" i="1" dirty="0" err="1">
                <a:solidFill>
                  <a:srgbClr val="212529"/>
                </a:solidFill>
                <a:latin typeface="Courier New"/>
                <a:ea typeface="Courier New"/>
                <a:cs typeface="Courier New"/>
                <a:sym typeface="Courier New"/>
              </a:rPr>
              <a:t>acg</a:t>
            </a:r>
            <a:r>
              <a:rPr lang="en" sz="1050" i="1" dirty="0">
                <a:solidFill>
                  <a:srgbClr val="212529"/>
                </a:solidFill>
                <a:latin typeface="Courier New"/>
                <a:ea typeface="Courier New"/>
                <a:cs typeface="Courier New"/>
                <a:sym typeface="Courier New"/>
              </a:rPr>
              <a:t>)</a:t>
            </a:r>
            <a:endParaRPr sz="1200" dirty="0">
              <a:solidFill>
                <a:schemeClr val="dk1"/>
              </a:solidFill>
              <a:latin typeface="Times New Roman"/>
              <a:ea typeface="Times New Roman"/>
              <a:cs typeface="Times New Roman"/>
              <a:sym typeface="Times New Roman"/>
            </a:endParaRPr>
          </a:p>
          <a:p>
            <a:pPr marL="0" lvl="0" indent="0" algn="l" rtl="0">
              <a:lnSpc>
                <a:spcPct val="100000"/>
              </a:lnSpc>
              <a:spcBef>
                <a:spcPts val="80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all programs have called this RNA, with the same tRNA type, tRNA-Pro</a:t>
            </a:r>
            <a:r>
              <a:rPr lang="en" sz="1200" b="1" dirty="0">
                <a:solidFill>
                  <a:schemeClr val="dk1"/>
                </a:solidFill>
                <a:latin typeface="Times New Roman"/>
                <a:ea typeface="Times New Roman"/>
                <a:cs typeface="Times New Roman"/>
                <a:sym typeface="Times New Roman"/>
              </a:rPr>
              <a:t> - YES, Arg</a:t>
            </a:r>
            <a:endParaRPr sz="1200" b="1" dirty="0">
              <a:solidFill>
                <a:schemeClr val="dk1"/>
              </a:solidFill>
              <a:latin typeface="Times New Roman"/>
              <a:ea typeface="Times New Roman"/>
              <a:cs typeface="Times New Roman"/>
              <a:sym typeface="Times New Roman"/>
            </a:endParaRPr>
          </a:p>
          <a:p>
            <a:pPr marL="0" lvl="0" indent="0" algn="l" rtl="0">
              <a:lnSpc>
                <a:spcPct val="100000"/>
              </a:lnSpc>
              <a:spcBef>
                <a:spcPts val="200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the anticodon loop is the preferred 7 base length and has an easily identified anticodon sequence (TGG) </a:t>
            </a:r>
            <a:r>
              <a:rPr lang="en" sz="1200" b="1" dirty="0">
                <a:solidFill>
                  <a:schemeClr val="dk1"/>
                </a:solidFill>
                <a:latin typeface="Times New Roman"/>
                <a:ea typeface="Times New Roman"/>
                <a:cs typeface="Times New Roman"/>
                <a:sym typeface="Times New Roman"/>
              </a:rPr>
              <a:t>- YES, ACG</a:t>
            </a:r>
            <a:endParaRPr sz="1200" dirty="0">
              <a:solidFill>
                <a:schemeClr val="dk1"/>
              </a:solidFill>
              <a:latin typeface="Times New Roman"/>
              <a:ea typeface="Times New Roman"/>
              <a:cs typeface="Times New Roman"/>
              <a:sym typeface="Times New Roman"/>
            </a:endParaRPr>
          </a:p>
          <a:p>
            <a:pPr marL="0" lvl="0" indent="0" algn="l" rtl="0">
              <a:lnSpc>
                <a:spcPct val="100000"/>
              </a:lnSpc>
              <a:spcBef>
                <a:spcPts val="200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the essential features of each loop and stem are present -</a:t>
            </a:r>
            <a:r>
              <a:rPr lang="en" sz="1200" b="1" dirty="0">
                <a:solidFill>
                  <a:schemeClr val="dk1"/>
                </a:solidFill>
                <a:latin typeface="Times New Roman"/>
                <a:ea typeface="Times New Roman"/>
                <a:cs typeface="Times New Roman"/>
                <a:sym typeface="Times New Roman"/>
              </a:rPr>
              <a:t> YES</a:t>
            </a:r>
            <a:endParaRPr sz="1200" b="1" dirty="0">
              <a:solidFill>
                <a:schemeClr val="dk1"/>
              </a:solidFill>
              <a:latin typeface="Times New Roman"/>
              <a:ea typeface="Times New Roman"/>
              <a:cs typeface="Times New Roman"/>
              <a:sym typeface="Times New Roman"/>
            </a:endParaRPr>
          </a:p>
          <a:p>
            <a:pPr marL="0" lvl="0" indent="0" algn="l" rtl="0">
              <a:lnSpc>
                <a:spcPct val="100000"/>
              </a:lnSpc>
              <a:spcBef>
                <a:spcPts val="200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the total length is 70-85 nucleotides -</a:t>
            </a:r>
            <a:r>
              <a:rPr lang="en" sz="1200" b="1" dirty="0">
                <a:solidFill>
                  <a:schemeClr val="dk1"/>
                </a:solidFill>
                <a:latin typeface="Times New Roman"/>
                <a:ea typeface="Times New Roman"/>
                <a:cs typeface="Times New Roman"/>
                <a:sym typeface="Times New Roman"/>
              </a:rPr>
              <a:t> 73, YES</a:t>
            </a:r>
            <a:endParaRPr sz="1200" b="1" dirty="0">
              <a:solidFill>
                <a:schemeClr val="dk1"/>
              </a:solidFill>
              <a:latin typeface="Times New Roman"/>
              <a:ea typeface="Times New Roman"/>
              <a:cs typeface="Times New Roman"/>
              <a:sym typeface="Times New Roman"/>
            </a:endParaRPr>
          </a:p>
          <a:p>
            <a:pPr marL="0" lvl="0" indent="0" algn="l" rtl="0">
              <a:lnSpc>
                <a:spcPct val="100000"/>
              </a:lnSpc>
              <a:spcBef>
                <a:spcPts val="200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the tRNA length is correctly identified in the Aragorn tRNA (1.2.41) on-line version</a:t>
            </a:r>
            <a:r>
              <a:rPr lang="en" sz="1200" b="1" dirty="0">
                <a:solidFill>
                  <a:schemeClr val="dk1"/>
                </a:solidFill>
                <a:latin typeface="Times New Roman"/>
                <a:ea typeface="Times New Roman"/>
                <a:cs typeface="Times New Roman"/>
                <a:sym typeface="Times New Roman"/>
              </a:rPr>
              <a:t> - Differs by 2bp from DNA master which called at 79849 instead of 79851, but is likely still correct</a:t>
            </a:r>
            <a:endParaRPr sz="1200" b="1" dirty="0">
              <a:solidFill>
                <a:schemeClr val="dk1"/>
              </a:solidFill>
              <a:latin typeface="Times New Roman"/>
              <a:ea typeface="Times New Roman"/>
              <a:cs typeface="Times New Roman"/>
              <a:sym typeface="Times New Roman"/>
            </a:endParaRPr>
          </a:p>
          <a:p>
            <a:pPr marL="0" lvl="0" indent="0" algn="l" rtl="0">
              <a:lnSpc>
                <a:spcPct val="100000"/>
              </a:lnSpc>
              <a:spcBef>
                <a:spcPts val="200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the charged amino acid is one of the standard amino acids</a:t>
            </a:r>
            <a:r>
              <a:rPr lang="en" sz="1200" b="1" dirty="0">
                <a:solidFill>
                  <a:schemeClr val="dk1"/>
                </a:solidFill>
                <a:latin typeface="Times New Roman"/>
                <a:ea typeface="Times New Roman"/>
                <a:cs typeface="Times New Roman"/>
                <a:sym typeface="Times New Roman"/>
              </a:rPr>
              <a:t> - YES, (Arg is a standard amino acid)</a:t>
            </a:r>
            <a:endParaRPr sz="1200" b="1" dirty="0">
              <a:solidFill>
                <a:schemeClr val="dk1"/>
              </a:solidFill>
              <a:latin typeface="Times New Roman"/>
              <a:ea typeface="Times New Roman"/>
              <a:cs typeface="Times New Roman"/>
              <a:sym typeface="Times New Roman"/>
            </a:endParaRPr>
          </a:p>
          <a:p>
            <a:pPr marL="0" lvl="0" indent="0" algn="l" rtl="0">
              <a:lnSpc>
                <a:spcPct val="100000"/>
              </a:lnSpc>
              <a:spcBef>
                <a:spcPts val="200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Infernal score in </a:t>
            </a:r>
            <a:r>
              <a:rPr lang="en" sz="1200" dirty="0" err="1">
                <a:solidFill>
                  <a:schemeClr val="dk1"/>
                </a:solidFill>
                <a:latin typeface="Times New Roman"/>
                <a:ea typeface="Times New Roman"/>
                <a:cs typeface="Times New Roman"/>
                <a:sym typeface="Times New Roman"/>
              </a:rPr>
              <a:t>tRNAScan</a:t>
            </a:r>
            <a:r>
              <a:rPr lang="en" sz="1200" dirty="0">
                <a:solidFill>
                  <a:schemeClr val="dk1"/>
                </a:solidFill>
                <a:latin typeface="Times New Roman"/>
                <a:ea typeface="Times New Roman"/>
                <a:cs typeface="Times New Roman"/>
                <a:sym typeface="Times New Roman"/>
              </a:rPr>
              <a:t>-SE is &gt;35</a:t>
            </a:r>
            <a:r>
              <a:rPr lang="en" sz="1200" b="1" dirty="0">
                <a:solidFill>
                  <a:schemeClr val="dk1"/>
                </a:solidFill>
                <a:latin typeface="Times New Roman"/>
                <a:ea typeface="Times New Roman"/>
                <a:cs typeface="Times New Roman"/>
                <a:sym typeface="Times New Roman"/>
              </a:rPr>
              <a:t> - 69.3, YES</a:t>
            </a:r>
            <a:endParaRPr sz="1200" b="1" dirty="0">
              <a:solidFill>
                <a:schemeClr val="dk1"/>
              </a:solidFill>
              <a:latin typeface="Times New Roman"/>
              <a:ea typeface="Times New Roman"/>
              <a:cs typeface="Times New Roman"/>
              <a:sym typeface="Times New Roman"/>
            </a:endParaRPr>
          </a:p>
          <a:p>
            <a:pPr marL="0" lvl="0" indent="0" algn="l" rtl="0">
              <a:lnSpc>
                <a:spcPct val="100000"/>
              </a:lnSpc>
              <a:spcBef>
                <a:spcPts val="2000"/>
              </a:spcBef>
              <a:spcAft>
                <a:spcPts val="200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the tRNA gene does not overlap a protein-coding gene - </a:t>
            </a:r>
            <a:r>
              <a:rPr lang="en" sz="1200" b="1" dirty="0">
                <a:solidFill>
                  <a:schemeClr val="dk1"/>
                </a:solidFill>
                <a:latin typeface="Times New Roman"/>
                <a:ea typeface="Times New Roman"/>
                <a:cs typeface="Times New Roman"/>
                <a:sym typeface="Times New Roman"/>
              </a:rPr>
              <a:t>YES</a:t>
            </a:r>
            <a:endParaRPr dirty="0"/>
          </a:p>
        </p:txBody>
      </p:sp>
      <p:pic>
        <p:nvPicPr>
          <p:cNvPr id="3752" name="Google Shape;3752;p650"/>
          <p:cNvPicPr preferRelativeResize="0"/>
          <p:nvPr/>
        </p:nvPicPr>
        <p:blipFill>
          <a:blip r:embed="rId3">
            <a:alphaModFix/>
          </a:blip>
          <a:stretch>
            <a:fillRect/>
          </a:stretch>
        </p:blipFill>
        <p:spPr>
          <a:xfrm>
            <a:off x="6518146" y="445025"/>
            <a:ext cx="1620179" cy="4377325"/>
          </a:xfrm>
          <a:prstGeom prst="rect">
            <a:avLst/>
          </a:prstGeom>
          <a:noFill/>
          <a:ln>
            <a:noFill/>
          </a:ln>
        </p:spPr>
      </p:pic>
      <p:sp>
        <p:nvSpPr>
          <p:cNvPr id="2" name="TextBox 1">
            <a:extLst>
              <a:ext uri="{FF2B5EF4-FFF2-40B4-BE49-F238E27FC236}">
                <a16:creationId xmlns:a16="http://schemas.microsoft.com/office/drawing/2014/main" id="{F0389A39-16B9-D483-DEDF-CDC99A8F003A}"/>
              </a:ext>
            </a:extLst>
          </p:cNvPr>
          <p:cNvSpPr txBox="1"/>
          <p:nvPr/>
        </p:nvSpPr>
        <p:spPr>
          <a:xfrm>
            <a:off x="4560426" y="138896"/>
            <a:ext cx="2377574" cy="307777"/>
          </a:xfrm>
          <a:prstGeom prst="rect">
            <a:avLst/>
          </a:prstGeom>
          <a:noFill/>
        </p:spPr>
        <p:txBody>
          <a:bodyPr wrap="none" rtlCol="0">
            <a:spAutoFit/>
          </a:bodyPr>
          <a:lstStyle/>
          <a:p>
            <a:r>
              <a:rPr lang="en-US" dirty="0"/>
              <a:t>SH not listed with this tRNA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Causa_1.5 (gap)</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Causa_14</a:t>
            </a:r>
            <a:endParaRPr/>
          </a:p>
        </p:txBody>
      </p:sp>
      <p:sp>
        <p:nvSpPr>
          <p:cNvPr id="421" name="Google Shape;421;p7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Causa_14 (8926, 8369)</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8926 has strength 10.82</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Does not cover all coding potential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ATG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3:6 alignment with very low e value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Gap with gene 13 over 142 bp. Gap with gene 15 over 41 bp.</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RBS scores support start value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supports data</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no change starts at 8926</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St. Augustine calls </a:t>
            </a:r>
            <a:r>
              <a:rPr lang="en" sz="1200" b="1">
                <a:solidFill>
                  <a:schemeClr val="dk1"/>
                </a:solidFill>
                <a:highlight>
                  <a:srgbClr val="FAFAFA"/>
                </a:highlight>
                <a:latin typeface="Times New Roman"/>
                <a:ea typeface="Times New Roman"/>
                <a:cs typeface="Times New Roman"/>
                <a:sym typeface="Times New Roman"/>
              </a:rPr>
              <a:t>RuvC-like resolvase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highlight>
                  <a:srgbClr val="FFFFFF"/>
                </a:highlight>
                <a:latin typeface="Times New Roman"/>
                <a:ea typeface="Times New Roman"/>
                <a:cs typeface="Times New Roman"/>
                <a:sym typeface="Times New Roman"/>
              </a:rPr>
              <a:t>RuvC-like Holliday junction resolvase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a:t>
            </a:r>
            <a:r>
              <a:rPr lang="en" sz="1200" b="1">
                <a:solidFill>
                  <a:schemeClr val="dk1"/>
                </a:solidFill>
                <a:highlight>
                  <a:srgbClr val="FEFEFE"/>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SCOP_d1hjra_</a:t>
            </a:r>
            <a:r>
              <a:rPr lang="en" sz="1200" b="1">
                <a:solidFill>
                  <a:schemeClr val="dk1"/>
                </a:solidFill>
                <a:highlight>
                  <a:srgbClr val="FEFEFE"/>
                </a:highlight>
                <a:latin typeface="Times New Roman"/>
                <a:ea typeface="Times New Roman"/>
                <a:cs typeface="Times New Roman"/>
                <a:sym typeface="Times New Roman"/>
              </a:rPr>
              <a:t> c.55.3.6 (A:) RuvC resolvase {Escherichia coli [TaxId: 562]} | CLASS: Alpha and beta proteins (a/b), FOLD: Ribonuclease H-like motif, SUPFAM: Ribonuclease H-like, FAM: RuvC resolvaseRibonuclease H-like, FAM: RuvC resolvase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Supports </a:t>
            </a:r>
            <a:r>
              <a:rPr lang="en" sz="1200" b="1">
                <a:solidFill>
                  <a:schemeClr val="dk1"/>
                </a:solidFill>
                <a:highlight>
                  <a:srgbClr val="FAFAFA"/>
                </a:highlight>
                <a:latin typeface="Times New Roman"/>
                <a:ea typeface="Times New Roman"/>
                <a:cs typeface="Times New Roman"/>
                <a:sym typeface="Times New Roman"/>
              </a:rPr>
              <a:t>RuvC-like resolvase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No TMD’s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AFAFA"/>
                </a:highlight>
                <a:latin typeface="Times New Roman"/>
                <a:ea typeface="Times New Roman"/>
                <a:cs typeface="Times New Roman"/>
                <a:sym typeface="Times New Roman"/>
              </a:rPr>
              <a:t>RuvC-like resolvase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Shape 3756">
          <a:extLst>
            <a:ext uri="{FF2B5EF4-FFF2-40B4-BE49-F238E27FC236}">
              <a16:creationId xmlns:a16="http://schemas.microsoft.com/office/drawing/2014/main" id="{AC76EAFE-AE97-C71D-B531-A73295670419}"/>
            </a:ext>
          </a:extLst>
        </p:cNvPr>
        <p:cNvGrpSpPr/>
        <p:nvPr/>
      </p:nvGrpSpPr>
      <p:grpSpPr>
        <a:xfrm>
          <a:off x="0" y="0"/>
          <a:ext cx="0" cy="0"/>
          <a:chOff x="0" y="0"/>
          <a:chExt cx="0" cy="0"/>
        </a:xfrm>
      </p:grpSpPr>
      <p:sp>
        <p:nvSpPr>
          <p:cNvPr id="3757" name="Google Shape;3757;p651">
            <a:extLst>
              <a:ext uri="{FF2B5EF4-FFF2-40B4-BE49-F238E27FC236}">
                <a16:creationId xmlns:a16="http://schemas.microsoft.com/office/drawing/2014/main" id="{86B9FF03-8F62-2738-477C-7CEBF7DFFD4D}"/>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Causa_129 (tRNA,79851-79923)</a:t>
            </a:r>
            <a:endParaRPr/>
          </a:p>
        </p:txBody>
      </p:sp>
      <p:sp>
        <p:nvSpPr>
          <p:cNvPr id="3758" name="Google Shape;3758;p651">
            <a:extLst>
              <a:ext uri="{FF2B5EF4-FFF2-40B4-BE49-F238E27FC236}">
                <a16:creationId xmlns:a16="http://schemas.microsoft.com/office/drawing/2014/main" id="{9C77CF20-11D7-20E8-CB74-7305A3231A92}"/>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Class analysis – </a:t>
            </a:r>
          </a:p>
          <a:p>
            <a:pPr marL="0" lvl="0" indent="0" algn="l" rtl="0">
              <a:spcBef>
                <a:spcPts val="0"/>
              </a:spcBef>
              <a:spcAft>
                <a:spcPts val="1200"/>
              </a:spcAft>
              <a:buNone/>
            </a:pPr>
            <a:r>
              <a:rPr lang="en-US" dirty="0"/>
              <a:t>tRNA-Arg(</a:t>
            </a:r>
            <a:r>
              <a:rPr lang="en-US" dirty="0" err="1"/>
              <a:t>acg</a:t>
            </a:r>
            <a:r>
              <a:rPr lang="en-US" dirty="0"/>
              <a:t>)</a:t>
            </a:r>
          </a:p>
          <a:p>
            <a:pPr marL="0" lvl="0" indent="0" algn="l" rtl="0">
              <a:spcBef>
                <a:spcPts val="0"/>
              </a:spcBef>
              <a:spcAft>
                <a:spcPts val="1200"/>
              </a:spcAft>
              <a:buNone/>
            </a:pPr>
            <a:r>
              <a:rPr lang="en-US" dirty="0"/>
              <a:t>    73 bases, Infernal score 69.3</a:t>
            </a:r>
          </a:p>
          <a:p>
            <a:pPr marL="0" lvl="0" indent="0" algn="l" rtl="0">
              <a:spcBef>
                <a:spcPts val="0"/>
              </a:spcBef>
              <a:spcAft>
                <a:spcPts val="1200"/>
              </a:spcAft>
              <a:buNone/>
            </a:pPr>
            <a:r>
              <a:rPr lang="en-US" dirty="0"/>
              <a:t>    Sequence c[79851,79923]</a:t>
            </a:r>
            <a:endParaRPr dirty="0"/>
          </a:p>
        </p:txBody>
      </p:sp>
    </p:spTree>
    <p:extLst>
      <p:ext uri="{BB962C8B-B14F-4D97-AF65-F5344CB8AC3E}">
        <p14:creationId xmlns:p14="http://schemas.microsoft.com/office/powerpoint/2010/main" val="1426462027"/>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Shape 3762"/>
        <p:cNvGrpSpPr/>
        <p:nvPr/>
      </p:nvGrpSpPr>
      <p:grpSpPr>
        <a:xfrm>
          <a:off x="0" y="0"/>
          <a:ext cx="0" cy="0"/>
          <a:chOff x="0" y="0"/>
          <a:chExt cx="0" cy="0"/>
        </a:xfrm>
      </p:grpSpPr>
      <p:sp>
        <p:nvSpPr>
          <p:cNvPr id="3763" name="Google Shape;3763;p65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Causa_130 (tRNA)</a:t>
            </a:r>
            <a:endParaRPr/>
          </a:p>
          <a:p>
            <a:pPr marL="0" lvl="0" indent="0" algn="ctr" rtl="0">
              <a:spcBef>
                <a:spcPts val="0"/>
              </a:spcBef>
              <a:spcAft>
                <a:spcPts val="0"/>
              </a:spcAft>
              <a:buNone/>
            </a:pPr>
            <a:r>
              <a:rPr lang="en"/>
              <a:t>79938-80012</a:t>
            </a:r>
            <a:endParaRPr/>
          </a:p>
        </p:txBody>
      </p:sp>
    </p:spTree>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Shape 3767"/>
        <p:cNvGrpSpPr/>
        <p:nvPr/>
      </p:nvGrpSpPr>
      <p:grpSpPr>
        <a:xfrm>
          <a:off x="0" y="0"/>
          <a:ext cx="0" cy="0"/>
          <a:chOff x="0" y="0"/>
          <a:chExt cx="0" cy="0"/>
        </a:xfrm>
      </p:grpSpPr>
      <p:sp>
        <p:nvSpPr>
          <p:cNvPr id="3768" name="Google Shape;3768;p6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Causa_130 (tRNA, 79938-80012) - SH</a:t>
            </a:r>
            <a:endParaRPr/>
          </a:p>
        </p:txBody>
      </p:sp>
      <p:sp>
        <p:nvSpPr>
          <p:cNvPr id="3769" name="Google Shape;3769;p653"/>
          <p:cNvSpPr txBox="1">
            <a:spLocks noGrp="1"/>
          </p:cNvSpPr>
          <p:nvPr>
            <p:ph type="body" idx="1"/>
          </p:nvPr>
        </p:nvSpPr>
        <p:spPr>
          <a:xfrm>
            <a:off x="311700" y="1152475"/>
            <a:ext cx="5819700" cy="3416400"/>
          </a:xfrm>
          <a:prstGeom prst="rect">
            <a:avLst/>
          </a:prstGeom>
        </p:spPr>
        <p:txBody>
          <a:bodyPr spcFirstLastPara="1" wrap="square" lIns="91425" tIns="91425" rIns="91425" bIns="91425" anchor="t" anchorCtr="0">
            <a:normAutofit fontScale="77500" lnSpcReduction="20000"/>
          </a:bodyPr>
          <a:lstStyle/>
          <a:p>
            <a:pPr marL="0" lvl="0" indent="0" algn="l" rtl="0">
              <a:lnSpc>
                <a:spcPct val="100000"/>
              </a:lnSpc>
              <a:spcBef>
                <a:spcPts val="0"/>
              </a:spcBef>
              <a:spcAft>
                <a:spcPts val="0"/>
              </a:spcAft>
              <a:buClr>
                <a:schemeClr val="dk1"/>
              </a:buClr>
              <a:buSzPct val="104761"/>
              <a:buFont typeface="Arial"/>
              <a:buNone/>
            </a:pPr>
            <a:r>
              <a:rPr lang="en" sz="1050" i="1">
                <a:solidFill>
                  <a:srgbClr val="212529"/>
                </a:solidFill>
                <a:latin typeface="Courier New"/>
                <a:ea typeface="Courier New"/>
                <a:cs typeface="Courier New"/>
                <a:sym typeface="Courier New"/>
              </a:rPr>
              <a:t>tRNA-Ile(gat)[79938,80012] called by ARAGORN 79936-80012 called by DNA MASTER with tRNA-Ile(gat)</a:t>
            </a:r>
            <a:endParaRPr sz="1050" i="1">
              <a:solidFill>
                <a:srgbClr val="212529"/>
              </a:solidFill>
              <a:latin typeface="Courier New"/>
              <a:ea typeface="Courier New"/>
              <a:cs typeface="Courier New"/>
              <a:sym typeface="Courier New"/>
            </a:endParaRPr>
          </a:p>
          <a:p>
            <a:pPr marL="0" lvl="0" indent="0" algn="l" rtl="0">
              <a:lnSpc>
                <a:spcPct val="100000"/>
              </a:lnSpc>
              <a:spcBef>
                <a:spcPts val="8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all programs have called this RNA, with the same tRNA type, tRNA-Pro</a:t>
            </a:r>
            <a:r>
              <a:rPr lang="en" sz="1200" b="1">
                <a:solidFill>
                  <a:schemeClr val="dk1"/>
                </a:solidFill>
                <a:latin typeface="Times New Roman"/>
                <a:ea typeface="Times New Roman"/>
                <a:cs typeface="Times New Roman"/>
                <a:sym typeface="Times New Roman"/>
              </a:rPr>
              <a:t> - YES, Ile</a:t>
            </a:r>
            <a:endParaRPr sz="1200" b="1">
              <a:solidFill>
                <a:schemeClr val="dk1"/>
              </a:solidFill>
              <a:latin typeface="Times New Roman"/>
              <a:ea typeface="Times New Roman"/>
              <a:cs typeface="Times New Roman"/>
              <a:sym typeface="Times New Roman"/>
            </a:endParaRPr>
          </a:p>
          <a:p>
            <a:pPr marL="0" lvl="0" indent="0" algn="l" rtl="0">
              <a:lnSpc>
                <a:spcPct val="100000"/>
              </a:lnSpc>
              <a:spcBef>
                <a:spcPts val="20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the anticodon loop is the preferred 7 base length and has an easily identified anticodon sequence (TGG) </a:t>
            </a:r>
            <a:r>
              <a:rPr lang="en" sz="1200" b="1">
                <a:solidFill>
                  <a:schemeClr val="dk1"/>
                </a:solidFill>
                <a:latin typeface="Times New Roman"/>
                <a:ea typeface="Times New Roman"/>
                <a:cs typeface="Times New Roman"/>
                <a:sym typeface="Times New Roman"/>
              </a:rPr>
              <a:t>- YES, GAT</a:t>
            </a: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20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the essential features of each loop and stem are present -</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lnSpc>
                <a:spcPct val="100000"/>
              </a:lnSpc>
              <a:spcBef>
                <a:spcPts val="20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the total length is 70-85 nucleotides -</a:t>
            </a:r>
            <a:r>
              <a:rPr lang="en" sz="1200" b="1">
                <a:solidFill>
                  <a:schemeClr val="dk1"/>
                </a:solidFill>
                <a:latin typeface="Times New Roman"/>
                <a:ea typeface="Times New Roman"/>
                <a:cs typeface="Times New Roman"/>
                <a:sym typeface="Times New Roman"/>
              </a:rPr>
              <a:t> 75, YES</a:t>
            </a:r>
            <a:endParaRPr sz="1200" b="1">
              <a:solidFill>
                <a:schemeClr val="dk1"/>
              </a:solidFill>
              <a:latin typeface="Times New Roman"/>
              <a:ea typeface="Times New Roman"/>
              <a:cs typeface="Times New Roman"/>
              <a:sym typeface="Times New Roman"/>
            </a:endParaRPr>
          </a:p>
          <a:p>
            <a:pPr marL="0" lvl="0" indent="0" algn="l" rtl="0">
              <a:lnSpc>
                <a:spcPct val="100000"/>
              </a:lnSpc>
              <a:spcBef>
                <a:spcPts val="20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the tRNA length is correctly identified in the Aragorn tRNA (1.2.41) on-line version</a:t>
            </a:r>
            <a:r>
              <a:rPr lang="en" sz="1200" b="1">
                <a:solidFill>
                  <a:schemeClr val="dk1"/>
                </a:solidFill>
                <a:latin typeface="Times New Roman"/>
                <a:ea typeface="Times New Roman"/>
                <a:cs typeface="Times New Roman"/>
                <a:sym typeface="Times New Roman"/>
              </a:rPr>
              <a:t> - YES</a:t>
            </a:r>
            <a:endParaRPr sz="1200" b="1">
              <a:solidFill>
                <a:schemeClr val="dk1"/>
              </a:solidFill>
              <a:latin typeface="Times New Roman"/>
              <a:ea typeface="Times New Roman"/>
              <a:cs typeface="Times New Roman"/>
              <a:sym typeface="Times New Roman"/>
            </a:endParaRPr>
          </a:p>
          <a:p>
            <a:pPr marL="0" lvl="0" indent="0" algn="l" rtl="0">
              <a:lnSpc>
                <a:spcPct val="100000"/>
              </a:lnSpc>
              <a:spcBef>
                <a:spcPts val="20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the charged amino acid is one of the standard amino acids</a:t>
            </a:r>
            <a:r>
              <a:rPr lang="en" sz="1200" b="1">
                <a:solidFill>
                  <a:schemeClr val="dk1"/>
                </a:solidFill>
                <a:latin typeface="Times New Roman"/>
                <a:ea typeface="Times New Roman"/>
                <a:cs typeface="Times New Roman"/>
                <a:sym typeface="Times New Roman"/>
              </a:rPr>
              <a:t> - YES (Ile is a standard amino acid)</a:t>
            </a:r>
            <a:endParaRPr sz="1200" b="1">
              <a:solidFill>
                <a:schemeClr val="dk1"/>
              </a:solidFill>
              <a:latin typeface="Times New Roman"/>
              <a:ea typeface="Times New Roman"/>
              <a:cs typeface="Times New Roman"/>
              <a:sym typeface="Times New Roman"/>
            </a:endParaRPr>
          </a:p>
          <a:p>
            <a:pPr marL="0" lvl="0" indent="0" algn="l" rtl="0">
              <a:lnSpc>
                <a:spcPct val="100000"/>
              </a:lnSpc>
              <a:spcBef>
                <a:spcPts val="20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Infernal score in tRNAScan-SE is &gt;35</a:t>
            </a:r>
            <a:r>
              <a:rPr lang="en" sz="1200" b="1">
                <a:solidFill>
                  <a:schemeClr val="dk1"/>
                </a:solidFill>
                <a:latin typeface="Times New Roman"/>
                <a:ea typeface="Times New Roman"/>
                <a:cs typeface="Times New Roman"/>
                <a:sym typeface="Times New Roman"/>
              </a:rPr>
              <a:t> - 71.3, YES</a:t>
            </a:r>
            <a:endParaRPr sz="1200" b="1">
              <a:solidFill>
                <a:schemeClr val="dk1"/>
              </a:solidFill>
              <a:latin typeface="Times New Roman"/>
              <a:ea typeface="Times New Roman"/>
              <a:cs typeface="Times New Roman"/>
              <a:sym typeface="Times New Roman"/>
            </a:endParaRPr>
          </a:p>
          <a:p>
            <a:pPr marL="0" lvl="0" indent="0" algn="l" rtl="0">
              <a:lnSpc>
                <a:spcPct val="100000"/>
              </a:lnSpc>
              <a:spcBef>
                <a:spcPts val="2000"/>
              </a:spcBef>
              <a:spcAft>
                <a:spcPts val="2000"/>
              </a:spcAft>
              <a:buNone/>
            </a:pPr>
            <a:r>
              <a:rPr lang="en" sz="1200">
                <a:solidFill>
                  <a:schemeClr val="dk1"/>
                </a:solidFill>
                <a:latin typeface="Times New Roman"/>
                <a:ea typeface="Times New Roman"/>
                <a:cs typeface="Times New Roman"/>
                <a:sym typeface="Times New Roman"/>
              </a:rPr>
              <a:t>the tRNA gene does not overlap a protein-coding gene - </a:t>
            </a:r>
            <a:r>
              <a:rPr lang="en" sz="1200" b="1">
                <a:solidFill>
                  <a:schemeClr val="dk1"/>
                </a:solidFill>
                <a:latin typeface="Times New Roman"/>
                <a:ea typeface="Times New Roman"/>
                <a:cs typeface="Times New Roman"/>
                <a:sym typeface="Times New Roman"/>
              </a:rPr>
              <a:t>YES</a:t>
            </a:r>
            <a:endParaRPr/>
          </a:p>
        </p:txBody>
      </p:sp>
      <p:pic>
        <p:nvPicPr>
          <p:cNvPr id="3770" name="Google Shape;3770;p653"/>
          <p:cNvPicPr preferRelativeResize="0"/>
          <p:nvPr/>
        </p:nvPicPr>
        <p:blipFill>
          <a:blip r:embed="rId3">
            <a:alphaModFix/>
          </a:blip>
          <a:stretch>
            <a:fillRect/>
          </a:stretch>
        </p:blipFill>
        <p:spPr>
          <a:xfrm>
            <a:off x="6670225" y="390000"/>
            <a:ext cx="2085975" cy="4639200"/>
          </a:xfrm>
          <a:prstGeom prst="rect">
            <a:avLst/>
          </a:prstGeom>
          <a:noFill/>
          <a:ln>
            <a:noFill/>
          </a:ln>
        </p:spPr>
      </p:pic>
      <p:sp>
        <p:nvSpPr>
          <p:cNvPr id="2" name="TextBox 1">
            <a:extLst>
              <a:ext uri="{FF2B5EF4-FFF2-40B4-BE49-F238E27FC236}">
                <a16:creationId xmlns:a16="http://schemas.microsoft.com/office/drawing/2014/main" id="{7D8B9934-C760-64BF-6551-A49867F4D6BC}"/>
              </a:ext>
            </a:extLst>
          </p:cNvPr>
          <p:cNvSpPr txBox="1"/>
          <p:nvPr/>
        </p:nvSpPr>
        <p:spPr>
          <a:xfrm>
            <a:off x="4560426" y="138896"/>
            <a:ext cx="2377574" cy="307777"/>
          </a:xfrm>
          <a:prstGeom prst="rect">
            <a:avLst/>
          </a:prstGeom>
          <a:noFill/>
        </p:spPr>
        <p:txBody>
          <a:bodyPr wrap="none" rtlCol="0">
            <a:spAutoFit/>
          </a:bodyPr>
          <a:lstStyle/>
          <a:p>
            <a:r>
              <a:rPr lang="en-US" dirty="0"/>
              <a:t>SH not listed with this tRNA</a:t>
            </a:r>
          </a:p>
        </p:txBody>
      </p:sp>
    </p:spTree>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Shape 3774">
          <a:extLst>
            <a:ext uri="{FF2B5EF4-FFF2-40B4-BE49-F238E27FC236}">
              <a16:creationId xmlns:a16="http://schemas.microsoft.com/office/drawing/2014/main" id="{ECFC0B16-E234-DDE5-E41D-DAAD3D892DD4}"/>
            </a:ext>
          </a:extLst>
        </p:cNvPr>
        <p:cNvGrpSpPr/>
        <p:nvPr/>
      </p:nvGrpSpPr>
      <p:grpSpPr>
        <a:xfrm>
          <a:off x="0" y="0"/>
          <a:ext cx="0" cy="0"/>
          <a:chOff x="0" y="0"/>
          <a:chExt cx="0" cy="0"/>
        </a:xfrm>
      </p:grpSpPr>
      <p:sp>
        <p:nvSpPr>
          <p:cNvPr id="3775" name="Google Shape;3775;p654">
            <a:extLst>
              <a:ext uri="{FF2B5EF4-FFF2-40B4-BE49-F238E27FC236}">
                <a16:creationId xmlns:a16="http://schemas.microsoft.com/office/drawing/2014/main" id="{019F6C1C-204B-FF5B-B9F1-5F2EF26DD2D2}"/>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Causa_130 (tRNA, 79938-80012)</a:t>
            </a:r>
            <a:endParaRPr/>
          </a:p>
        </p:txBody>
      </p:sp>
      <p:sp>
        <p:nvSpPr>
          <p:cNvPr id="3776" name="Google Shape;3776;p654">
            <a:extLst>
              <a:ext uri="{FF2B5EF4-FFF2-40B4-BE49-F238E27FC236}">
                <a16:creationId xmlns:a16="http://schemas.microsoft.com/office/drawing/2014/main" id="{4CAA8651-4175-98D7-1037-D21DF9B4B50B}"/>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Class analysis – </a:t>
            </a:r>
          </a:p>
          <a:p>
            <a:pPr marL="0" lvl="0" indent="0" algn="l" rtl="0">
              <a:spcBef>
                <a:spcPts val="0"/>
              </a:spcBef>
              <a:spcAft>
                <a:spcPts val="1200"/>
              </a:spcAft>
              <a:buNone/>
            </a:pPr>
            <a:r>
              <a:rPr lang="en-US" dirty="0"/>
              <a:t>tRNA-Ile(gat)</a:t>
            </a:r>
          </a:p>
          <a:p>
            <a:pPr marL="0" lvl="0" indent="0" algn="l" rtl="0">
              <a:spcBef>
                <a:spcPts val="0"/>
              </a:spcBef>
              <a:spcAft>
                <a:spcPts val="1200"/>
              </a:spcAft>
              <a:buNone/>
            </a:pPr>
            <a:r>
              <a:rPr lang="en-US" dirty="0"/>
              <a:t>    75 bases, Infernal score 71.3</a:t>
            </a:r>
          </a:p>
          <a:p>
            <a:pPr marL="0" lvl="0" indent="0" algn="l" rtl="0">
              <a:spcBef>
                <a:spcPts val="0"/>
              </a:spcBef>
              <a:spcAft>
                <a:spcPts val="1200"/>
              </a:spcAft>
              <a:buNone/>
            </a:pPr>
            <a:r>
              <a:rPr lang="en-US" dirty="0"/>
              <a:t>    Sequence c[79938,80012]</a:t>
            </a:r>
          </a:p>
        </p:txBody>
      </p:sp>
    </p:spTree>
    <p:extLst>
      <p:ext uri="{BB962C8B-B14F-4D97-AF65-F5344CB8AC3E}">
        <p14:creationId xmlns:p14="http://schemas.microsoft.com/office/powerpoint/2010/main" val="3981432296"/>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Shape 3786"/>
        <p:cNvGrpSpPr/>
        <p:nvPr/>
      </p:nvGrpSpPr>
      <p:grpSpPr>
        <a:xfrm>
          <a:off x="0" y="0"/>
          <a:ext cx="0" cy="0"/>
          <a:chOff x="0" y="0"/>
          <a:chExt cx="0" cy="0"/>
        </a:xfrm>
      </p:grpSpPr>
      <p:sp>
        <p:nvSpPr>
          <p:cNvPr id="3787" name="Google Shape;3787;p65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Causa_131</a:t>
            </a:r>
            <a:endParaRPr/>
          </a:p>
        </p:txBody>
      </p:sp>
    </p:spTree>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Shape 3791"/>
        <p:cNvGrpSpPr/>
        <p:nvPr/>
      </p:nvGrpSpPr>
      <p:grpSpPr>
        <a:xfrm>
          <a:off x="0" y="0"/>
          <a:ext cx="0" cy="0"/>
          <a:chOff x="0" y="0"/>
          <a:chExt cx="0" cy="0"/>
        </a:xfrm>
      </p:grpSpPr>
      <p:sp>
        <p:nvSpPr>
          <p:cNvPr id="3792" name="Google Shape;3792;p6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Causa_131</a:t>
            </a:r>
            <a:endParaRPr/>
          </a:p>
        </p:txBody>
      </p:sp>
      <p:sp>
        <p:nvSpPr>
          <p:cNvPr id="3793" name="Google Shape;3793;p65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20000"/>
          </a:bodyPr>
          <a:lstStyle/>
          <a:p>
            <a:pPr marL="0" marR="0">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Gene Call and Functional Annotation Checklist and Notes – JS</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effectLst/>
                <a:latin typeface="Times New Roman" panose="02020603050405020304" pitchFamily="18" charset="0"/>
                <a:ea typeface="Arial" panose="020B0604020202020204" pitchFamily="34" charset="0"/>
              </a:rPr>
              <a:t>Gene assignment:   Causa_131 (80013-80168)</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effectLst/>
                <a:latin typeface="Times New Roman" panose="02020603050405020304" pitchFamily="18" charset="0"/>
                <a:ea typeface="Times New Roman" panose="02020603050405020304" pitchFamily="18" charset="0"/>
              </a:rPr>
              <a:t> </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Gene Call Annotation -  </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Coding Potential:  only small and mostly atypical CP </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Start codon:  </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err="1">
                <a:solidFill>
                  <a:srgbClr val="000000"/>
                </a:solidFill>
                <a:effectLst/>
                <a:latin typeface="Times New Roman" panose="02020603050405020304" pitchFamily="18" charset="0"/>
                <a:ea typeface="Times New Roman" panose="02020603050405020304" pitchFamily="18" charset="0"/>
              </a:rPr>
              <a:t>BLASTp</a:t>
            </a:r>
            <a:r>
              <a:rPr lang="en-US" sz="1800" dirty="0">
                <a:solidFill>
                  <a:srgbClr val="000000"/>
                </a:solidFill>
                <a:effectLst/>
                <a:latin typeface="Times New Roman" panose="02020603050405020304" pitchFamily="18" charset="0"/>
                <a:ea typeface="Times New Roman" panose="02020603050405020304" pitchFamily="18" charset="0"/>
              </a:rPr>
              <a:t>: no </a:t>
            </a:r>
            <a:r>
              <a:rPr lang="en-US" sz="1800" dirty="0" err="1">
                <a:solidFill>
                  <a:srgbClr val="000000"/>
                </a:solidFill>
                <a:effectLst/>
                <a:latin typeface="Times New Roman" panose="02020603050405020304" pitchFamily="18" charset="0"/>
                <a:ea typeface="Times New Roman" panose="02020603050405020304" pitchFamily="18" charset="0"/>
              </a:rPr>
              <a:t>BlastP</a:t>
            </a:r>
            <a:r>
              <a:rPr lang="en-US" sz="1800" dirty="0">
                <a:solidFill>
                  <a:srgbClr val="000000"/>
                </a:solidFill>
                <a:effectLst/>
                <a:latin typeface="Times New Roman" panose="02020603050405020304" pitchFamily="18" charset="0"/>
                <a:ea typeface="Times New Roman" panose="02020603050405020304" pitchFamily="18" charset="0"/>
              </a:rPr>
              <a:t> hits</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Gap/Overlap:  in tRNA genomic region</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RBS: acceptable</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err="1">
                <a:solidFill>
                  <a:srgbClr val="000000"/>
                </a:solidFill>
                <a:effectLst/>
                <a:latin typeface="Times New Roman" panose="02020603050405020304" pitchFamily="18" charset="0"/>
                <a:ea typeface="Times New Roman" panose="02020603050405020304" pitchFamily="18" charset="0"/>
              </a:rPr>
              <a:t>Starterator</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ORPHam</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Is this a gene:  No</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Suggested start site (first base coordinate):   </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Functional Annotation –</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err="1">
                <a:solidFill>
                  <a:srgbClr val="000000"/>
                </a:solidFill>
                <a:effectLst/>
                <a:latin typeface="Times New Roman" panose="02020603050405020304" pitchFamily="18" charset="0"/>
                <a:ea typeface="Times New Roman" panose="02020603050405020304" pitchFamily="18" charset="0"/>
              </a:rPr>
              <a:t>BLASTp</a:t>
            </a: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err="1">
                <a:solidFill>
                  <a:srgbClr val="000000"/>
                </a:solidFill>
                <a:effectLst/>
                <a:latin typeface="Times New Roman" panose="02020603050405020304" pitchFamily="18" charset="0"/>
                <a:ea typeface="Times New Roman" panose="02020603050405020304" pitchFamily="18" charset="0"/>
              </a:rPr>
              <a:t>HHpred</a:t>
            </a: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Synteny:  </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TMD: </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Predicted gene function:  </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effectLst/>
                <a:latin typeface="Times New Roman" panose="02020603050405020304" pitchFamily="18" charset="0"/>
                <a:ea typeface="Times New Roman" panose="02020603050405020304" pitchFamily="18" charset="0"/>
              </a:rPr>
              <a:t> </a:t>
            </a:r>
            <a:endParaRPr lang="en-US" sz="1800" dirty="0">
              <a:effectLst/>
              <a:latin typeface="Arial" panose="020B0604020202020204" pitchFamily="34" charset="0"/>
              <a:ea typeface="Arial" panose="020B0604020202020204" pitchFamily="34" charset="0"/>
            </a:endParaRPr>
          </a:p>
        </p:txBody>
      </p:sp>
    </p:spTree>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Shape 3809"/>
        <p:cNvGrpSpPr/>
        <p:nvPr/>
      </p:nvGrpSpPr>
      <p:grpSpPr>
        <a:xfrm>
          <a:off x="0" y="0"/>
          <a:ext cx="0" cy="0"/>
          <a:chOff x="0" y="0"/>
          <a:chExt cx="0" cy="0"/>
        </a:xfrm>
      </p:grpSpPr>
      <p:sp>
        <p:nvSpPr>
          <p:cNvPr id="3810" name="Google Shape;3810;p66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Causa_132 (tRNA)</a:t>
            </a:r>
            <a:endParaRPr/>
          </a:p>
        </p:txBody>
      </p:sp>
    </p:spTree>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Shape 3814"/>
        <p:cNvGrpSpPr/>
        <p:nvPr/>
      </p:nvGrpSpPr>
      <p:grpSpPr>
        <a:xfrm>
          <a:off x="0" y="0"/>
          <a:ext cx="0" cy="0"/>
          <a:chOff x="0" y="0"/>
          <a:chExt cx="0" cy="0"/>
        </a:xfrm>
      </p:grpSpPr>
      <p:sp>
        <p:nvSpPr>
          <p:cNvPr id="3815" name="Google Shape;3815;p6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Causa_132 (tRNA) - SH</a:t>
            </a:r>
            <a:endParaRPr/>
          </a:p>
        </p:txBody>
      </p:sp>
      <p:sp>
        <p:nvSpPr>
          <p:cNvPr id="3816" name="Google Shape;3816;p661"/>
          <p:cNvSpPr txBox="1">
            <a:spLocks noGrp="1"/>
          </p:cNvSpPr>
          <p:nvPr>
            <p:ph type="body" idx="1"/>
          </p:nvPr>
        </p:nvSpPr>
        <p:spPr>
          <a:xfrm>
            <a:off x="311700" y="1111650"/>
            <a:ext cx="8520600" cy="3416400"/>
          </a:xfrm>
          <a:prstGeom prst="rect">
            <a:avLst/>
          </a:prstGeom>
        </p:spPr>
        <p:txBody>
          <a:bodyPr spcFirstLastPara="1" wrap="square" lIns="91425" tIns="91425" rIns="91425" bIns="91425" anchor="t" anchorCtr="0">
            <a:normAutofit fontScale="47500" lnSpcReduction="20000"/>
          </a:bodyPr>
          <a:lstStyle/>
          <a:p>
            <a:pPr marL="0" lvl="0" indent="0" algn="l" rtl="0">
              <a:lnSpc>
                <a:spcPct val="100000"/>
              </a:lnSpc>
              <a:spcBef>
                <a:spcPts val="800"/>
              </a:spcBef>
              <a:spcAft>
                <a:spcPts val="0"/>
              </a:spcAft>
              <a:buNone/>
            </a:pPr>
            <a:r>
              <a:rPr lang="en" sz="1200" i="1">
                <a:solidFill>
                  <a:schemeClr val="dk1"/>
                </a:solidFill>
                <a:latin typeface="Times New Roman"/>
                <a:ea typeface="Times New Roman"/>
                <a:cs typeface="Times New Roman"/>
                <a:sym typeface="Times New Roman"/>
              </a:rPr>
              <a:t>1 tRNA-Thr(tgt)     77 bases, %GC = 61.0     Sequence c[80014,80090]</a:t>
            </a:r>
            <a:endParaRPr sz="1200" i="1">
              <a:solidFill>
                <a:schemeClr val="dk1"/>
              </a:solidFill>
              <a:latin typeface="Times New Roman"/>
              <a:ea typeface="Times New Roman"/>
              <a:cs typeface="Times New Roman"/>
              <a:sym typeface="Times New Roman"/>
            </a:endParaRPr>
          </a:p>
          <a:p>
            <a:pPr marL="0" lvl="0" indent="0" algn="l" rtl="0">
              <a:lnSpc>
                <a:spcPct val="100000"/>
              </a:lnSpc>
              <a:spcBef>
                <a:spcPts val="2000"/>
              </a:spcBef>
              <a:spcAft>
                <a:spcPts val="0"/>
              </a:spcAft>
              <a:buNone/>
            </a:pPr>
            <a:r>
              <a:rPr lang="en" sz="1050" i="1">
                <a:solidFill>
                  <a:srgbClr val="212529"/>
                </a:solidFill>
                <a:latin typeface="Courier New"/>
                <a:ea typeface="Courier New"/>
                <a:cs typeface="Courier New"/>
                <a:sym typeface="Courier New"/>
              </a:rPr>
              <a:t>called by DNA MASTER as Thr(tgt)</a:t>
            </a:r>
            <a:endParaRPr sz="1200" i="1">
              <a:solidFill>
                <a:schemeClr val="dk1"/>
              </a:solidFill>
              <a:latin typeface="Times New Roman"/>
              <a:ea typeface="Times New Roman"/>
              <a:cs typeface="Times New Roman"/>
              <a:sym typeface="Times New Roman"/>
            </a:endParaRPr>
          </a:p>
          <a:p>
            <a:pPr marL="0" lvl="0" indent="0" algn="l" rtl="0">
              <a:lnSpc>
                <a:spcPct val="100000"/>
              </a:lnSpc>
              <a:spcBef>
                <a:spcPts val="800"/>
              </a:spcBef>
              <a:spcAft>
                <a:spcPts val="0"/>
              </a:spcAft>
              <a:buNone/>
            </a:pPr>
            <a:r>
              <a:rPr lang="en" sz="1200">
                <a:solidFill>
                  <a:schemeClr val="dk1"/>
                </a:solidFill>
                <a:latin typeface="Times New Roman"/>
                <a:ea typeface="Times New Roman"/>
                <a:cs typeface="Times New Roman"/>
                <a:sym typeface="Times New Roman"/>
              </a:rPr>
              <a:t>all programs have called this RNA, with the same tRNA type, tRNA-Pro</a:t>
            </a:r>
            <a:r>
              <a:rPr lang="en" sz="1200" b="1">
                <a:solidFill>
                  <a:schemeClr val="dk1"/>
                </a:solidFill>
                <a:latin typeface="Times New Roman"/>
                <a:ea typeface="Times New Roman"/>
                <a:cs typeface="Times New Roman"/>
                <a:sym typeface="Times New Roman"/>
              </a:rPr>
              <a:t> - YES, Thr</a:t>
            </a:r>
            <a:endParaRPr sz="1200" b="1">
              <a:solidFill>
                <a:schemeClr val="dk1"/>
              </a:solidFill>
              <a:latin typeface="Times New Roman"/>
              <a:ea typeface="Times New Roman"/>
              <a:cs typeface="Times New Roman"/>
              <a:sym typeface="Times New Roman"/>
            </a:endParaRPr>
          </a:p>
          <a:p>
            <a:pPr marL="0" lvl="0" indent="0" algn="l" rtl="0">
              <a:lnSpc>
                <a:spcPct val="100000"/>
              </a:lnSpc>
              <a:spcBef>
                <a:spcPts val="2000"/>
              </a:spcBef>
              <a:spcAft>
                <a:spcPts val="0"/>
              </a:spcAft>
              <a:buNone/>
            </a:pPr>
            <a:r>
              <a:rPr lang="en" sz="1200">
                <a:solidFill>
                  <a:schemeClr val="dk1"/>
                </a:solidFill>
                <a:latin typeface="Times New Roman"/>
                <a:ea typeface="Times New Roman"/>
                <a:cs typeface="Times New Roman"/>
                <a:sym typeface="Times New Roman"/>
              </a:rPr>
              <a:t>the anticodon loop is the preferred 7 base length and has an easily identified anticodon sequence (TGG) </a:t>
            </a:r>
            <a:r>
              <a:rPr lang="en" sz="1200" b="1">
                <a:solidFill>
                  <a:schemeClr val="dk1"/>
                </a:solidFill>
                <a:latin typeface="Times New Roman"/>
                <a:ea typeface="Times New Roman"/>
                <a:cs typeface="Times New Roman"/>
                <a:sym typeface="Times New Roman"/>
              </a:rPr>
              <a:t>- YES, TGT</a:t>
            </a: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2000"/>
              </a:spcBef>
              <a:spcAft>
                <a:spcPts val="0"/>
              </a:spcAft>
              <a:buNone/>
            </a:pPr>
            <a:r>
              <a:rPr lang="en" sz="1200" b="1">
                <a:solidFill>
                  <a:schemeClr val="dk1"/>
                </a:solidFill>
                <a:latin typeface="Times New Roman"/>
                <a:ea typeface="Times New Roman"/>
                <a:cs typeface="Times New Roman"/>
                <a:sym typeface="Times New Roman"/>
              </a:rPr>
              <a:t> </a:t>
            </a:r>
            <a:r>
              <a:rPr lang="en" sz="1200">
                <a:solidFill>
                  <a:schemeClr val="dk1"/>
                </a:solidFill>
                <a:latin typeface="Times New Roman"/>
                <a:ea typeface="Times New Roman"/>
                <a:cs typeface="Times New Roman"/>
                <a:sym typeface="Times New Roman"/>
              </a:rPr>
              <a:t>the essential features of each loop and stem are present -</a:t>
            </a:r>
            <a:r>
              <a:rPr lang="en" sz="1200" b="1">
                <a:solidFill>
                  <a:schemeClr val="dk1"/>
                </a:solidFill>
                <a:latin typeface="Times New Roman"/>
                <a:ea typeface="Times New Roman"/>
                <a:cs typeface="Times New Roman"/>
                <a:sym typeface="Times New Roman"/>
              </a:rPr>
              <a:t>YES</a:t>
            </a:r>
            <a:endParaRPr sz="1200" b="1">
              <a:solidFill>
                <a:schemeClr val="dk1"/>
              </a:solidFill>
              <a:latin typeface="Times New Roman"/>
              <a:ea typeface="Times New Roman"/>
              <a:cs typeface="Times New Roman"/>
              <a:sym typeface="Times New Roman"/>
            </a:endParaRPr>
          </a:p>
          <a:p>
            <a:pPr marL="0" lvl="0" indent="0" algn="l" rtl="0">
              <a:lnSpc>
                <a:spcPct val="100000"/>
              </a:lnSpc>
              <a:spcBef>
                <a:spcPts val="2000"/>
              </a:spcBef>
              <a:spcAft>
                <a:spcPts val="0"/>
              </a:spcAft>
              <a:buNone/>
            </a:pPr>
            <a:r>
              <a:rPr lang="en" sz="1200">
                <a:solidFill>
                  <a:schemeClr val="dk1"/>
                </a:solidFill>
                <a:latin typeface="Times New Roman"/>
                <a:ea typeface="Times New Roman"/>
                <a:cs typeface="Times New Roman"/>
                <a:sym typeface="Times New Roman"/>
              </a:rPr>
              <a:t>the total length is 70-85 nucleotides -</a:t>
            </a:r>
            <a:r>
              <a:rPr lang="en" sz="1200" b="1">
                <a:solidFill>
                  <a:schemeClr val="dk1"/>
                </a:solidFill>
                <a:latin typeface="Times New Roman"/>
                <a:ea typeface="Times New Roman"/>
                <a:cs typeface="Times New Roman"/>
                <a:sym typeface="Times New Roman"/>
              </a:rPr>
              <a:t> 77, YES</a:t>
            </a:r>
            <a:endParaRPr sz="1200" b="1">
              <a:solidFill>
                <a:schemeClr val="dk1"/>
              </a:solidFill>
              <a:latin typeface="Times New Roman"/>
              <a:ea typeface="Times New Roman"/>
              <a:cs typeface="Times New Roman"/>
              <a:sym typeface="Times New Roman"/>
            </a:endParaRPr>
          </a:p>
          <a:p>
            <a:pPr marL="0" lvl="0" indent="0" algn="l" rtl="0">
              <a:lnSpc>
                <a:spcPct val="100000"/>
              </a:lnSpc>
              <a:spcBef>
                <a:spcPts val="2000"/>
              </a:spcBef>
              <a:spcAft>
                <a:spcPts val="0"/>
              </a:spcAft>
              <a:buNone/>
            </a:pPr>
            <a:r>
              <a:rPr lang="en" sz="1200">
                <a:solidFill>
                  <a:schemeClr val="dk1"/>
                </a:solidFill>
                <a:latin typeface="Times New Roman"/>
                <a:ea typeface="Times New Roman"/>
                <a:cs typeface="Times New Roman"/>
                <a:sym typeface="Times New Roman"/>
              </a:rPr>
              <a:t>the tRNA length is correctly identified in the Aragorn tRNA (1.2.41) on-line version</a:t>
            </a:r>
            <a:r>
              <a:rPr lang="en" sz="1200" b="1">
                <a:solidFill>
                  <a:schemeClr val="dk1"/>
                </a:solidFill>
                <a:latin typeface="Times New Roman"/>
                <a:ea typeface="Times New Roman"/>
                <a:cs typeface="Times New Roman"/>
                <a:sym typeface="Times New Roman"/>
              </a:rPr>
              <a:t> - YES</a:t>
            </a:r>
            <a:endParaRPr sz="1200" b="1">
              <a:solidFill>
                <a:schemeClr val="dk1"/>
              </a:solidFill>
              <a:latin typeface="Times New Roman"/>
              <a:ea typeface="Times New Roman"/>
              <a:cs typeface="Times New Roman"/>
              <a:sym typeface="Times New Roman"/>
            </a:endParaRPr>
          </a:p>
          <a:p>
            <a:pPr marL="0" lvl="0" indent="0" algn="l" rtl="0">
              <a:lnSpc>
                <a:spcPct val="100000"/>
              </a:lnSpc>
              <a:spcBef>
                <a:spcPts val="2000"/>
              </a:spcBef>
              <a:spcAft>
                <a:spcPts val="0"/>
              </a:spcAft>
              <a:buNone/>
            </a:pPr>
            <a:r>
              <a:rPr lang="en" sz="1200">
                <a:solidFill>
                  <a:schemeClr val="dk1"/>
                </a:solidFill>
                <a:latin typeface="Times New Roman"/>
                <a:ea typeface="Times New Roman"/>
                <a:cs typeface="Times New Roman"/>
                <a:sym typeface="Times New Roman"/>
              </a:rPr>
              <a:t>the charged amino acid is one of the standard amino acids</a:t>
            </a:r>
            <a:r>
              <a:rPr lang="en" sz="1200" b="1">
                <a:solidFill>
                  <a:schemeClr val="dk1"/>
                </a:solidFill>
                <a:latin typeface="Times New Roman"/>
                <a:ea typeface="Times New Roman"/>
                <a:cs typeface="Times New Roman"/>
                <a:sym typeface="Times New Roman"/>
              </a:rPr>
              <a:t> - YES (Thr is a standard amino acid)</a:t>
            </a:r>
            <a:endParaRPr sz="1200" b="1">
              <a:solidFill>
                <a:schemeClr val="dk1"/>
              </a:solidFill>
              <a:latin typeface="Times New Roman"/>
              <a:ea typeface="Times New Roman"/>
              <a:cs typeface="Times New Roman"/>
              <a:sym typeface="Times New Roman"/>
            </a:endParaRPr>
          </a:p>
          <a:p>
            <a:pPr marL="0" lvl="0" indent="0" algn="l" rtl="0">
              <a:lnSpc>
                <a:spcPct val="100000"/>
              </a:lnSpc>
              <a:spcBef>
                <a:spcPts val="2000"/>
              </a:spcBef>
              <a:spcAft>
                <a:spcPts val="0"/>
              </a:spcAft>
              <a:buNone/>
            </a:pPr>
            <a:r>
              <a:rPr lang="en" sz="1200">
                <a:solidFill>
                  <a:schemeClr val="dk1"/>
                </a:solidFill>
                <a:latin typeface="Times New Roman"/>
                <a:ea typeface="Times New Roman"/>
                <a:cs typeface="Times New Roman"/>
                <a:sym typeface="Times New Roman"/>
              </a:rPr>
              <a:t>Infernal score in tRNAScan-SE is &gt;35</a:t>
            </a:r>
            <a:r>
              <a:rPr lang="en" sz="1200" b="1">
                <a:solidFill>
                  <a:schemeClr val="dk1"/>
                </a:solidFill>
                <a:latin typeface="Times New Roman"/>
                <a:ea typeface="Times New Roman"/>
                <a:cs typeface="Times New Roman"/>
                <a:sym typeface="Times New Roman"/>
              </a:rPr>
              <a:t> - tRNAscan calls it at 75.5, YES</a:t>
            </a:r>
            <a:endParaRPr sz="1200" b="1">
              <a:solidFill>
                <a:schemeClr val="dk1"/>
              </a:solidFill>
              <a:latin typeface="Times New Roman"/>
              <a:ea typeface="Times New Roman"/>
              <a:cs typeface="Times New Roman"/>
              <a:sym typeface="Times New Roman"/>
            </a:endParaRPr>
          </a:p>
          <a:p>
            <a:pPr marL="0" lvl="0" indent="0" algn="l" rtl="0">
              <a:lnSpc>
                <a:spcPct val="100000"/>
              </a:lnSpc>
              <a:spcBef>
                <a:spcPts val="2000"/>
              </a:spcBef>
              <a:spcAft>
                <a:spcPts val="20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the tRNA gene does not overlap a protein-coding gene - </a:t>
            </a:r>
            <a:r>
              <a:rPr lang="en" sz="1200" b="1">
                <a:solidFill>
                  <a:schemeClr val="dk1"/>
                </a:solidFill>
                <a:latin typeface="Times New Roman"/>
                <a:ea typeface="Times New Roman"/>
                <a:cs typeface="Times New Roman"/>
                <a:sym typeface="Times New Roman"/>
              </a:rPr>
              <a:t>NO,</a:t>
            </a:r>
            <a:r>
              <a:rPr lang="en" sz="1200">
                <a:solidFill>
                  <a:schemeClr val="dk1"/>
                </a:solidFill>
                <a:latin typeface="Times New Roman"/>
                <a:ea typeface="Times New Roman"/>
                <a:cs typeface="Times New Roman"/>
                <a:sym typeface="Times New Roman"/>
              </a:rPr>
              <a:t> </a:t>
            </a:r>
            <a:r>
              <a:rPr lang="en" sz="1200" b="1">
                <a:solidFill>
                  <a:schemeClr val="dk1"/>
                </a:solidFill>
                <a:latin typeface="Times New Roman"/>
                <a:ea typeface="Times New Roman"/>
                <a:cs typeface="Times New Roman"/>
                <a:sym typeface="Times New Roman"/>
              </a:rPr>
              <a:t>It overlaps with gene 131</a:t>
            </a:r>
            <a:endParaRPr sz="1200" b="1" u="sng">
              <a:solidFill>
                <a:schemeClr val="dk1"/>
              </a:solidFill>
              <a:latin typeface="Times New Roman"/>
              <a:ea typeface="Times New Roman"/>
              <a:cs typeface="Times New Roman"/>
              <a:sym typeface="Times New Roman"/>
            </a:endParaRPr>
          </a:p>
        </p:txBody>
      </p:sp>
      <p:pic>
        <p:nvPicPr>
          <p:cNvPr id="3817" name="Google Shape;3817;p661"/>
          <p:cNvPicPr preferRelativeResize="0"/>
          <p:nvPr/>
        </p:nvPicPr>
        <p:blipFill>
          <a:blip r:embed="rId3">
            <a:alphaModFix/>
          </a:blip>
          <a:stretch>
            <a:fillRect/>
          </a:stretch>
        </p:blipFill>
        <p:spPr>
          <a:xfrm>
            <a:off x="6885225" y="563350"/>
            <a:ext cx="1409500" cy="3882125"/>
          </a:xfrm>
          <a:prstGeom prst="rect">
            <a:avLst/>
          </a:prstGeom>
          <a:noFill/>
          <a:ln>
            <a:noFill/>
          </a:ln>
        </p:spPr>
      </p:pic>
    </p:spTree>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Shape 3821"/>
        <p:cNvGrpSpPr/>
        <p:nvPr/>
      </p:nvGrpSpPr>
      <p:grpSpPr>
        <a:xfrm>
          <a:off x="0" y="0"/>
          <a:ext cx="0" cy="0"/>
          <a:chOff x="0" y="0"/>
          <a:chExt cx="0" cy="0"/>
        </a:xfrm>
      </p:grpSpPr>
      <p:sp>
        <p:nvSpPr>
          <p:cNvPr id="3822" name="Google Shape;3822;p6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2740"/>
              <a:t>Causa_132 (tRNA) -TN</a:t>
            </a:r>
            <a:endParaRPr sz="2020"/>
          </a:p>
        </p:txBody>
      </p:sp>
      <p:sp>
        <p:nvSpPr>
          <p:cNvPr id="3823" name="Google Shape;3823;p66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457200" algn="l" rtl="0">
              <a:lnSpc>
                <a:spcPct val="95000"/>
              </a:lnSpc>
              <a:spcBef>
                <a:spcPts val="0"/>
              </a:spcBef>
              <a:spcAft>
                <a:spcPts val="0"/>
              </a:spcAft>
              <a:buSzPts val="275"/>
              <a:buNone/>
            </a:pPr>
            <a:r>
              <a:rPr lang="en" sz="562">
                <a:solidFill>
                  <a:srgbClr val="212529"/>
                </a:solidFill>
                <a:latin typeface="Courier New"/>
                <a:ea typeface="Courier New"/>
                <a:cs typeface="Courier New"/>
                <a:sym typeface="Courier New"/>
              </a:rPr>
              <a:t>tRNA:13</a:t>
            </a:r>
            <a:endParaRPr sz="562">
              <a:solidFill>
                <a:srgbClr val="212529"/>
              </a:solidFill>
              <a:latin typeface="Courier New"/>
              <a:ea typeface="Courier New"/>
              <a:cs typeface="Courier New"/>
              <a:sym typeface="Courier New"/>
            </a:endParaRPr>
          </a:p>
          <a:p>
            <a:pPr marL="0" lvl="0" indent="457200" algn="l" rtl="0">
              <a:lnSpc>
                <a:spcPct val="95000"/>
              </a:lnSpc>
              <a:spcBef>
                <a:spcPts val="1200"/>
              </a:spcBef>
              <a:spcAft>
                <a:spcPts val="0"/>
              </a:spcAft>
              <a:buSzPts val="275"/>
              <a:buNone/>
            </a:pPr>
            <a:r>
              <a:rPr lang="en" sz="562">
                <a:solidFill>
                  <a:srgbClr val="212529"/>
                </a:solidFill>
                <a:latin typeface="Courier New"/>
                <a:ea typeface="Courier New"/>
                <a:cs typeface="Courier New"/>
                <a:sym typeface="Courier New"/>
              </a:rPr>
              <a:t>tRNA-Thr(tgt)</a:t>
            </a:r>
            <a:endParaRPr sz="562">
              <a:solidFill>
                <a:srgbClr val="212529"/>
              </a:solidFill>
              <a:latin typeface="Courier New"/>
              <a:ea typeface="Courier New"/>
              <a:cs typeface="Courier New"/>
              <a:sym typeface="Courier New"/>
            </a:endParaRPr>
          </a:p>
          <a:p>
            <a:pPr marL="0" lvl="0" indent="0" algn="l" rtl="0">
              <a:lnSpc>
                <a:spcPct val="95000"/>
              </a:lnSpc>
              <a:spcBef>
                <a:spcPts val="1200"/>
              </a:spcBef>
              <a:spcAft>
                <a:spcPts val="0"/>
              </a:spcAft>
              <a:buSzPts val="275"/>
              <a:buNone/>
            </a:pPr>
            <a:r>
              <a:rPr lang="en" sz="562">
                <a:solidFill>
                  <a:srgbClr val="212529"/>
                </a:solidFill>
                <a:latin typeface="Courier New"/>
                <a:ea typeface="Courier New"/>
                <a:cs typeface="Courier New"/>
                <a:sym typeface="Courier New"/>
              </a:rPr>
              <a:t>    77 bases, %GC = 61.0</a:t>
            </a:r>
            <a:endParaRPr sz="562">
              <a:solidFill>
                <a:srgbClr val="212529"/>
              </a:solidFill>
              <a:latin typeface="Courier New"/>
              <a:ea typeface="Courier New"/>
              <a:cs typeface="Courier New"/>
              <a:sym typeface="Courier New"/>
            </a:endParaRPr>
          </a:p>
          <a:p>
            <a:pPr marL="0" lvl="0" indent="0" algn="l" rtl="0">
              <a:lnSpc>
                <a:spcPct val="95000"/>
              </a:lnSpc>
              <a:spcBef>
                <a:spcPts val="1200"/>
              </a:spcBef>
              <a:spcAft>
                <a:spcPts val="0"/>
              </a:spcAft>
              <a:buSzPts val="275"/>
              <a:buNone/>
            </a:pPr>
            <a:r>
              <a:rPr lang="en" sz="562">
                <a:solidFill>
                  <a:srgbClr val="212529"/>
                </a:solidFill>
                <a:latin typeface="Courier New"/>
                <a:ea typeface="Courier New"/>
                <a:cs typeface="Courier New"/>
                <a:sym typeface="Courier New"/>
              </a:rPr>
              <a:t>    Sequence c[80014,80090]</a:t>
            </a:r>
            <a:endParaRPr sz="562">
              <a:solidFill>
                <a:srgbClr val="212529"/>
              </a:solidFill>
              <a:latin typeface="Courier New"/>
              <a:ea typeface="Courier New"/>
              <a:cs typeface="Courier New"/>
              <a:sym typeface="Courier New"/>
            </a:endParaRPr>
          </a:p>
          <a:p>
            <a:pPr marL="0" lvl="0" indent="0" algn="l" rtl="0">
              <a:lnSpc>
                <a:spcPct val="95000"/>
              </a:lnSpc>
              <a:spcBef>
                <a:spcPts val="1200"/>
              </a:spcBef>
              <a:spcAft>
                <a:spcPts val="0"/>
              </a:spcAft>
              <a:buSzPts val="275"/>
              <a:buNone/>
            </a:pPr>
            <a:endParaRPr sz="562">
              <a:solidFill>
                <a:srgbClr val="212529"/>
              </a:solidFill>
              <a:latin typeface="Courier New"/>
              <a:ea typeface="Courier New"/>
              <a:cs typeface="Courier New"/>
              <a:sym typeface="Courier New"/>
            </a:endParaRPr>
          </a:p>
          <a:p>
            <a:pPr marL="457200" lvl="0" indent="0" algn="l" rtl="0">
              <a:lnSpc>
                <a:spcPct val="105522"/>
              </a:lnSpc>
              <a:spcBef>
                <a:spcPts val="1200"/>
              </a:spcBef>
              <a:spcAft>
                <a:spcPts val="0"/>
              </a:spcAft>
              <a:buSzPts val="275"/>
              <a:buNone/>
            </a:pPr>
            <a:r>
              <a:rPr lang="en" sz="575" b="1">
                <a:solidFill>
                  <a:schemeClr val="dk1"/>
                </a:solidFill>
                <a:latin typeface="Roboto"/>
                <a:ea typeface="Roboto"/>
                <a:cs typeface="Roboto"/>
                <a:sym typeface="Roboto"/>
              </a:rPr>
              <a:t>all programs have called this RNA, with the same tRNA type, tRNA-Pro: </a:t>
            </a:r>
            <a:r>
              <a:rPr lang="en" sz="575">
                <a:solidFill>
                  <a:schemeClr val="dk1"/>
                </a:solidFill>
                <a:latin typeface="Roboto"/>
                <a:ea typeface="Roboto"/>
                <a:cs typeface="Roboto"/>
                <a:sym typeface="Roboto"/>
              </a:rPr>
              <a:t>YES</a:t>
            </a:r>
            <a:endParaRPr sz="575">
              <a:solidFill>
                <a:schemeClr val="dk1"/>
              </a:solidFill>
              <a:latin typeface="Roboto"/>
              <a:ea typeface="Roboto"/>
              <a:cs typeface="Roboto"/>
              <a:sym typeface="Roboto"/>
            </a:endParaRPr>
          </a:p>
          <a:p>
            <a:pPr marL="457200" lvl="0" indent="0" algn="l" rtl="0">
              <a:lnSpc>
                <a:spcPct val="105522"/>
              </a:lnSpc>
              <a:spcBef>
                <a:spcPts val="2000"/>
              </a:spcBef>
              <a:spcAft>
                <a:spcPts val="0"/>
              </a:spcAft>
              <a:buSzPts val="275"/>
              <a:buNone/>
            </a:pPr>
            <a:r>
              <a:rPr lang="en" sz="575" b="1">
                <a:solidFill>
                  <a:schemeClr val="dk1"/>
                </a:solidFill>
                <a:latin typeface="Roboto"/>
                <a:ea typeface="Roboto"/>
                <a:cs typeface="Roboto"/>
                <a:sym typeface="Roboto"/>
              </a:rPr>
              <a:t>the anticodon loop is the preferred 7 base length and has an easily identified anticodon sequence (TGG): </a:t>
            </a:r>
            <a:r>
              <a:rPr lang="en" sz="575">
                <a:solidFill>
                  <a:schemeClr val="dk1"/>
                </a:solidFill>
                <a:latin typeface="Roboto"/>
                <a:ea typeface="Roboto"/>
                <a:cs typeface="Roboto"/>
                <a:sym typeface="Roboto"/>
              </a:rPr>
              <a:t>Has the 7 base length, anticodon sequence of ACG</a:t>
            </a:r>
            <a:endParaRPr sz="575">
              <a:solidFill>
                <a:schemeClr val="dk1"/>
              </a:solidFill>
              <a:latin typeface="Roboto"/>
              <a:ea typeface="Roboto"/>
              <a:cs typeface="Roboto"/>
              <a:sym typeface="Roboto"/>
            </a:endParaRPr>
          </a:p>
          <a:p>
            <a:pPr marL="457200" lvl="0" indent="0" algn="l" rtl="0">
              <a:lnSpc>
                <a:spcPct val="105522"/>
              </a:lnSpc>
              <a:spcBef>
                <a:spcPts val="2000"/>
              </a:spcBef>
              <a:spcAft>
                <a:spcPts val="0"/>
              </a:spcAft>
              <a:buSzPts val="275"/>
              <a:buNone/>
            </a:pPr>
            <a:r>
              <a:rPr lang="en" sz="575" b="1">
                <a:solidFill>
                  <a:schemeClr val="dk1"/>
                </a:solidFill>
                <a:latin typeface="Roboto"/>
                <a:ea typeface="Roboto"/>
                <a:cs typeface="Roboto"/>
                <a:sym typeface="Roboto"/>
              </a:rPr>
              <a:t>the essential features of each loop and stem are present: </a:t>
            </a:r>
            <a:r>
              <a:rPr lang="en" sz="575">
                <a:solidFill>
                  <a:schemeClr val="dk1"/>
                </a:solidFill>
                <a:latin typeface="Roboto"/>
                <a:ea typeface="Roboto"/>
                <a:cs typeface="Roboto"/>
                <a:sym typeface="Roboto"/>
              </a:rPr>
              <a:t>3 loops and stem are present, features are present</a:t>
            </a:r>
            <a:endParaRPr sz="575">
              <a:solidFill>
                <a:schemeClr val="dk1"/>
              </a:solidFill>
              <a:latin typeface="Roboto"/>
              <a:ea typeface="Roboto"/>
              <a:cs typeface="Roboto"/>
              <a:sym typeface="Roboto"/>
            </a:endParaRPr>
          </a:p>
          <a:p>
            <a:pPr marL="457200" lvl="0" indent="0" algn="l" rtl="0">
              <a:lnSpc>
                <a:spcPct val="105522"/>
              </a:lnSpc>
              <a:spcBef>
                <a:spcPts val="2000"/>
              </a:spcBef>
              <a:spcAft>
                <a:spcPts val="0"/>
              </a:spcAft>
              <a:buSzPts val="275"/>
              <a:buNone/>
            </a:pPr>
            <a:r>
              <a:rPr lang="en" sz="575" b="1">
                <a:solidFill>
                  <a:schemeClr val="dk1"/>
                </a:solidFill>
                <a:latin typeface="Roboto"/>
                <a:ea typeface="Roboto"/>
                <a:cs typeface="Roboto"/>
                <a:sym typeface="Roboto"/>
              </a:rPr>
              <a:t>the total length is 70-85 nucleotides: </a:t>
            </a:r>
            <a:r>
              <a:rPr lang="en" sz="575">
                <a:solidFill>
                  <a:schemeClr val="dk1"/>
                </a:solidFill>
                <a:latin typeface="Roboto"/>
                <a:ea typeface="Roboto"/>
                <a:cs typeface="Roboto"/>
                <a:sym typeface="Roboto"/>
              </a:rPr>
              <a:t>Total length is 76 nucleotides</a:t>
            </a:r>
            <a:endParaRPr sz="575">
              <a:solidFill>
                <a:schemeClr val="dk1"/>
              </a:solidFill>
              <a:latin typeface="Roboto"/>
              <a:ea typeface="Roboto"/>
              <a:cs typeface="Roboto"/>
              <a:sym typeface="Roboto"/>
            </a:endParaRPr>
          </a:p>
          <a:p>
            <a:pPr marL="457200" lvl="0" indent="0" algn="l" rtl="0">
              <a:lnSpc>
                <a:spcPct val="105522"/>
              </a:lnSpc>
              <a:spcBef>
                <a:spcPts val="2000"/>
              </a:spcBef>
              <a:spcAft>
                <a:spcPts val="0"/>
              </a:spcAft>
              <a:buSzPts val="275"/>
              <a:buNone/>
            </a:pPr>
            <a:r>
              <a:rPr lang="en" sz="575" b="1">
                <a:solidFill>
                  <a:schemeClr val="dk1"/>
                </a:solidFill>
                <a:latin typeface="Roboto"/>
                <a:ea typeface="Roboto"/>
                <a:cs typeface="Roboto"/>
                <a:sym typeface="Roboto"/>
              </a:rPr>
              <a:t>the tRNA length is correctly identified in the Aragorn tRNA (1.2.41) on-line version: </a:t>
            </a:r>
            <a:r>
              <a:rPr lang="en" sz="575">
                <a:solidFill>
                  <a:schemeClr val="dk1"/>
                </a:solidFill>
                <a:latin typeface="Roboto"/>
                <a:ea typeface="Roboto"/>
                <a:cs typeface="Roboto"/>
                <a:sym typeface="Roboto"/>
              </a:rPr>
              <a:t>No, aragorn calls the length as 77 instead of 76</a:t>
            </a:r>
            <a:endParaRPr sz="575">
              <a:solidFill>
                <a:schemeClr val="dk1"/>
              </a:solidFill>
              <a:latin typeface="Roboto"/>
              <a:ea typeface="Roboto"/>
              <a:cs typeface="Roboto"/>
              <a:sym typeface="Roboto"/>
            </a:endParaRPr>
          </a:p>
          <a:p>
            <a:pPr marL="457200" lvl="0" indent="0" algn="l" rtl="0">
              <a:lnSpc>
                <a:spcPct val="105522"/>
              </a:lnSpc>
              <a:spcBef>
                <a:spcPts val="2000"/>
              </a:spcBef>
              <a:spcAft>
                <a:spcPts val="0"/>
              </a:spcAft>
              <a:buSzPts val="275"/>
              <a:buNone/>
            </a:pPr>
            <a:r>
              <a:rPr lang="en" sz="575" b="1">
                <a:solidFill>
                  <a:schemeClr val="dk1"/>
                </a:solidFill>
                <a:latin typeface="Roboto"/>
                <a:ea typeface="Roboto"/>
                <a:cs typeface="Roboto"/>
                <a:sym typeface="Roboto"/>
              </a:rPr>
              <a:t>the charged amino acid is one of the standard amino acids: </a:t>
            </a:r>
            <a:r>
              <a:rPr lang="en" sz="575">
                <a:solidFill>
                  <a:schemeClr val="dk1"/>
                </a:solidFill>
                <a:latin typeface="Roboto"/>
                <a:ea typeface="Roboto"/>
                <a:cs typeface="Roboto"/>
                <a:sym typeface="Roboto"/>
              </a:rPr>
              <a:t>Yes</a:t>
            </a:r>
            <a:endParaRPr sz="575">
              <a:solidFill>
                <a:schemeClr val="dk1"/>
              </a:solidFill>
              <a:latin typeface="Roboto"/>
              <a:ea typeface="Roboto"/>
              <a:cs typeface="Roboto"/>
              <a:sym typeface="Roboto"/>
            </a:endParaRPr>
          </a:p>
          <a:p>
            <a:pPr marL="457200" lvl="0" indent="0" algn="l" rtl="0">
              <a:lnSpc>
                <a:spcPct val="105522"/>
              </a:lnSpc>
              <a:spcBef>
                <a:spcPts val="2000"/>
              </a:spcBef>
              <a:spcAft>
                <a:spcPts val="0"/>
              </a:spcAft>
              <a:buSzPts val="275"/>
              <a:buNone/>
            </a:pPr>
            <a:r>
              <a:rPr lang="en" sz="575" b="1">
                <a:solidFill>
                  <a:schemeClr val="dk1"/>
                </a:solidFill>
                <a:latin typeface="Roboto"/>
                <a:ea typeface="Roboto"/>
                <a:cs typeface="Roboto"/>
                <a:sym typeface="Roboto"/>
              </a:rPr>
              <a:t>Infernal score in tRNAScan-SE is &gt;35: </a:t>
            </a:r>
            <a:r>
              <a:rPr lang="en" sz="575">
                <a:solidFill>
                  <a:schemeClr val="dk1"/>
                </a:solidFill>
                <a:latin typeface="Roboto"/>
                <a:ea typeface="Roboto"/>
                <a:cs typeface="Roboto"/>
                <a:sym typeface="Roboto"/>
              </a:rPr>
              <a:t>Yes</a:t>
            </a:r>
            <a:endParaRPr sz="575">
              <a:solidFill>
                <a:schemeClr val="dk1"/>
              </a:solidFill>
              <a:latin typeface="Roboto"/>
              <a:ea typeface="Roboto"/>
              <a:cs typeface="Roboto"/>
              <a:sym typeface="Roboto"/>
            </a:endParaRPr>
          </a:p>
          <a:p>
            <a:pPr marL="457200" lvl="0" indent="0" algn="l" rtl="0">
              <a:lnSpc>
                <a:spcPct val="105522"/>
              </a:lnSpc>
              <a:spcBef>
                <a:spcPts val="2000"/>
              </a:spcBef>
              <a:spcAft>
                <a:spcPts val="0"/>
              </a:spcAft>
              <a:buSzPts val="275"/>
              <a:buNone/>
            </a:pPr>
            <a:r>
              <a:rPr lang="en" sz="575" b="1">
                <a:solidFill>
                  <a:schemeClr val="dk1"/>
                </a:solidFill>
                <a:latin typeface="Roboto"/>
                <a:ea typeface="Roboto"/>
                <a:cs typeface="Roboto"/>
                <a:sym typeface="Roboto"/>
              </a:rPr>
              <a:t>the tRNA gene does not overlap a protein-coding gene: </a:t>
            </a:r>
            <a:r>
              <a:rPr lang="en" sz="600">
                <a:solidFill>
                  <a:schemeClr val="dk1"/>
                </a:solidFill>
                <a:latin typeface="Times New Roman"/>
                <a:ea typeface="Times New Roman"/>
                <a:cs typeface="Times New Roman"/>
                <a:sym typeface="Times New Roman"/>
              </a:rPr>
              <a:t>Overlaps with gene 131</a:t>
            </a:r>
            <a:endParaRPr sz="600">
              <a:solidFill>
                <a:schemeClr val="dk1"/>
              </a:solidFill>
              <a:latin typeface="Times New Roman"/>
              <a:ea typeface="Times New Roman"/>
              <a:cs typeface="Times New Roman"/>
              <a:sym typeface="Times New Roman"/>
            </a:endParaRPr>
          </a:p>
          <a:p>
            <a:pPr marL="0" lvl="0" indent="0" algn="l" rtl="0">
              <a:lnSpc>
                <a:spcPct val="80000"/>
              </a:lnSpc>
              <a:spcBef>
                <a:spcPts val="2000"/>
              </a:spcBef>
              <a:spcAft>
                <a:spcPts val="0"/>
              </a:spcAft>
              <a:buClr>
                <a:schemeClr val="dk1"/>
              </a:buClr>
              <a:buSzPts val="275"/>
              <a:buFont typeface="Arial"/>
              <a:buNone/>
            </a:pPr>
            <a:endParaRPr sz="1500">
              <a:solidFill>
                <a:schemeClr val="dk1"/>
              </a:solidFill>
            </a:endParaRPr>
          </a:p>
        </p:txBody>
      </p:sp>
      <p:pic>
        <p:nvPicPr>
          <p:cNvPr id="3824" name="Google Shape;3824;p662"/>
          <p:cNvPicPr preferRelativeResize="0"/>
          <p:nvPr/>
        </p:nvPicPr>
        <p:blipFill>
          <a:blip r:embed="rId3">
            <a:alphaModFix/>
          </a:blip>
          <a:stretch>
            <a:fillRect/>
          </a:stretch>
        </p:blipFill>
        <p:spPr>
          <a:xfrm>
            <a:off x="6293325" y="42500"/>
            <a:ext cx="2594600" cy="2794174"/>
          </a:xfrm>
          <a:prstGeom prst="rect">
            <a:avLst/>
          </a:prstGeom>
          <a:noFill/>
          <a:ln>
            <a:noFill/>
          </a:ln>
        </p:spPr>
      </p:pic>
    </p:spTree>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Shape 3821">
          <a:extLst>
            <a:ext uri="{FF2B5EF4-FFF2-40B4-BE49-F238E27FC236}">
              <a16:creationId xmlns:a16="http://schemas.microsoft.com/office/drawing/2014/main" id="{61097F78-C871-4D14-3123-3A88FB4002A4}"/>
            </a:ext>
          </a:extLst>
        </p:cNvPr>
        <p:cNvGrpSpPr/>
        <p:nvPr/>
      </p:nvGrpSpPr>
      <p:grpSpPr>
        <a:xfrm>
          <a:off x="0" y="0"/>
          <a:ext cx="0" cy="0"/>
          <a:chOff x="0" y="0"/>
          <a:chExt cx="0" cy="0"/>
        </a:xfrm>
      </p:grpSpPr>
      <p:sp>
        <p:nvSpPr>
          <p:cNvPr id="3822" name="Google Shape;3822;p662">
            <a:extLst>
              <a:ext uri="{FF2B5EF4-FFF2-40B4-BE49-F238E27FC236}">
                <a16:creationId xmlns:a16="http://schemas.microsoft.com/office/drawing/2014/main" id="{12523820-3DFC-4CEC-B0A0-4F244AC46244}"/>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2740" dirty="0"/>
              <a:t>Causa_132 (tRNA)</a:t>
            </a:r>
            <a:endParaRPr sz="2020" dirty="0"/>
          </a:p>
        </p:txBody>
      </p:sp>
      <p:sp>
        <p:nvSpPr>
          <p:cNvPr id="3" name="Text Placeholder 2">
            <a:extLst>
              <a:ext uri="{FF2B5EF4-FFF2-40B4-BE49-F238E27FC236}">
                <a16:creationId xmlns:a16="http://schemas.microsoft.com/office/drawing/2014/main" id="{03CD942B-A648-84CE-EF54-CBB6EA401960}"/>
              </a:ext>
            </a:extLst>
          </p:cNvPr>
          <p:cNvSpPr>
            <a:spLocks noGrp="1"/>
          </p:cNvSpPr>
          <p:nvPr>
            <p:ph type="body" idx="1"/>
          </p:nvPr>
        </p:nvSpPr>
        <p:spPr/>
        <p:txBody>
          <a:bodyPr/>
          <a:lstStyle/>
          <a:p>
            <a:pPr marL="114300" indent="0">
              <a:buNone/>
            </a:pPr>
            <a:r>
              <a:rPr lang="en-US" dirty="0"/>
              <a:t>Class analysis – </a:t>
            </a:r>
          </a:p>
          <a:p>
            <a:pPr marL="114300" indent="0">
              <a:buNone/>
            </a:pPr>
            <a:endParaRPr lang="en-US" dirty="0"/>
          </a:p>
          <a:p>
            <a:pPr marL="114300" indent="0">
              <a:buNone/>
            </a:pPr>
            <a:r>
              <a:rPr lang="en-US" dirty="0"/>
              <a:t>tRNA-</a:t>
            </a:r>
            <a:r>
              <a:rPr lang="en-US" dirty="0" err="1"/>
              <a:t>Thr</a:t>
            </a:r>
            <a:r>
              <a:rPr lang="en-US" dirty="0"/>
              <a:t>(</a:t>
            </a:r>
            <a:r>
              <a:rPr lang="en-US" dirty="0" err="1"/>
              <a:t>tgt</a:t>
            </a:r>
            <a:r>
              <a:rPr lang="en-US" dirty="0"/>
              <a:t>)</a:t>
            </a:r>
          </a:p>
          <a:p>
            <a:pPr marL="114300" indent="0">
              <a:buNone/>
            </a:pPr>
            <a:r>
              <a:rPr lang="en-US" dirty="0"/>
              <a:t>    77 bases, Infernal score 75.5</a:t>
            </a:r>
          </a:p>
          <a:p>
            <a:pPr marL="114300" indent="0">
              <a:buNone/>
            </a:pPr>
            <a:r>
              <a:rPr lang="en-US" dirty="0"/>
              <a:t>    Sequence c[80014,80090]</a:t>
            </a:r>
          </a:p>
        </p:txBody>
      </p:sp>
    </p:spTree>
    <p:extLst>
      <p:ext uri="{BB962C8B-B14F-4D97-AF65-F5344CB8AC3E}">
        <p14:creationId xmlns:p14="http://schemas.microsoft.com/office/powerpoint/2010/main" val="21307932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7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Causa_15</a:t>
            </a:r>
            <a:endParaRPr/>
          </a:p>
        </p:txBody>
      </p:sp>
    </p:spTree>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Shape 3828"/>
        <p:cNvGrpSpPr/>
        <p:nvPr/>
      </p:nvGrpSpPr>
      <p:grpSpPr>
        <a:xfrm>
          <a:off x="0" y="0"/>
          <a:ext cx="0" cy="0"/>
          <a:chOff x="0" y="0"/>
          <a:chExt cx="0" cy="0"/>
        </a:xfrm>
      </p:grpSpPr>
      <p:sp>
        <p:nvSpPr>
          <p:cNvPr id="3829" name="Google Shape;3829;p66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Causa_133 (tRNA)</a:t>
            </a:r>
            <a:endParaRPr/>
          </a:p>
          <a:p>
            <a:pPr marL="0" lvl="0" indent="0" algn="ctr" rtl="0">
              <a:spcBef>
                <a:spcPts val="0"/>
              </a:spcBef>
              <a:spcAft>
                <a:spcPts val="0"/>
              </a:spcAft>
              <a:buNone/>
            </a:pPr>
            <a:r>
              <a:rPr lang="en"/>
              <a:t>80226-80298</a:t>
            </a:r>
            <a:endParaRPr/>
          </a:p>
        </p:txBody>
      </p:sp>
    </p:spTree>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Shape 3833"/>
        <p:cNvGrpSpPr/>
        <p:nvPr/>
      </p:nvGrpSpPr>
      <p:grpSpPr>
        <a:xfrm>
          <a:off x="0" y="0"/>
          <a:ext cx="0" cy="0"/>
          <a:chOff x="0" y="0"/>
          <a:chExt cx="0" cy="0"/>
        </a:xfrm>
      </p:grpSpPr>
      <p:sp>
        <p:nvSpPr>
          <p:cNvPr id="3834" name="Google Shape;3834;p6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Causa_133 (tRNA, 80226-80298)</a:t>
            </a:r>
            <a:endParaRPr/>
          </a:p>
        </p:txBody>
      </p:sp>
      <p:sp>
        <p:nvSpPr>
          <p:cNvPr id="3835" name="Google Shape;3835;p664"/>
          <p:cNvSpPr txBox="1">
            <a:spLocks noGrp="1"/>
          </p:cNvSpPr>
          <p:nvPr>
            <p:ph type="body" idx="1"/>
          </p:nvPr>
        </p:nvSpPr>
        <p:spPr>
          <a:xfrm>
            <a:off x="311700" y="1152475"/>
            <a:ext cx="37158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Gene assignment:</a:t>
            </a:r>
            <a:r>
              <a:rPr lang="en" sz="1200" b="1">
                <a:solidFill>
                  <a:schemeClr val="dk1"/>
                </a:solidFill>
                <a:latin typeface="Times New Roman"/>
                <a:ea typeface="Times New Roman"/>
                <a:cs typeface="Times New Roman"/>
                <a:sym typeface="Times New Roman"/>
              </a:rPr>
              <a:t>Causa_TRNA 12 -gene 133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Causa_TRNA 12</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tRNAScan coordinates: </a:t>
            </a:r>
            <a:r>
              <a:rPr lang="en" sz="1050" b="1">
                <a:solidFill>
                  <a:srgbClr val="222222"/>
                </a:solidFill>
                <a:highlight>
                  <a:srgbClr val="FFFFFF"/>
                </a:highlight>
                <a:latin typeface="Roboto"/>
                <a:ea typeface="Roboto"/>
                <a:cs typeface="Roboto"/>
                <a:sym typeface="Roboto"/>
              </a:rPr>
              <a:t>80227-80298</a:t>
            </a:r>
            <a:endParaRPr sz="1050" b="1">
              <a:solidFill>
                <a:srgbClr val="222222"/>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c</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a</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g+t</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c-g</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c-g</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g-c</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g-c</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a-t</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t-a     tg</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t   cgtcc  a</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ga    a    !!!!!  g</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c  ctcg     gcagg  c</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g  !!!!    c     tt</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g  gagc     g</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ca    g     c</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g+ttt</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c-g</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g-c</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g-c</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t-a</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g   t</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t   a</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cac</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1200"/>
              </a:spcAft>
              <a:buNone/>
            </a:pPr>
            <a:endParaRPr/>
          </a:p>
        </p:txBody>
      </p:sp>
      <p:sp>
        <p:nvSpPr>
          <p:cNvPr id="3836" name="Google Shape;3836;p664"/>
          <p:cNvSpPr txBox="1"/>
          <p:nvPr/>
        </p:nvSpPr>
        <p:spPr>
          <a:xfrm>
            <a:off x="4303175" y="1157100"/>
            <a:ext cx="4466700" cy="351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b="1">
                <a:solidFill>
                  <a:srgbClr val="212529"/>
                </a:solidFill>
                <a:latin typeface="Courier New"/>
                <a:ea typeface="Courier New"/>
                <a:cs typeface="Courier New"/>
                <a:sym typeface="Courier New"/>
              </a:rPr>
              <a:t> </a:t>
            </a:r>
            <a:r>
              <a:rPr lang="en" sz="550" b="1">
                <a:solidFill>
                  <a:srgbClr val="212529"/>
                </a:solidFill>
                <a:latin typeface="Courier New"/>
                <a:ea typeface="Courier New"/>
                <a:cs typeface="Courier New"/>
                <a:sym typeface="Courier New"/>
              </a:rPr>
              <a:t>tRNA-Val(cac)</a:t>
            </a:r>
            <a:endParaRPr sz="550" b="1">
              <a:solidFill>
                <a:srgbClr val="212529"/>
              </a:solidFill>
              <a:latin typeface="Courier New"/>
              <a:ea typeface="Courier New"/>
              <a:cs typeface="Courier New"/>
              <a:sym typeface="Courier New"/>
            </a:endParaRPr>
          </a:p>
          <a:p>
            <a:pPr marL="0" lvl="0" indent="0" algn="l" rtl="0">
              <a:lnSpc>
                <a:spcPct val="115000"/>
              </a:lnSpc>
              <a:spcBef>
                <a:spcPts val="0"/>
              </a:spcBef>
              <a:spcAft>
                <a:spcPts val="0"/>
              </a:spcAft>
              <a:buClr>
                <a:schemeClr val="dk1"/>
              </a:buClr>
              <a:buSzPts val="1100"/>
              <a:buFont typeface="Arial"/>
              <a:buNone/>
            </a:pPr>
            <a:r>
              <a:rPr lang="en" sz="550" b="1">
                <a:solidFill>
                  <a:srgbClr val="212529"/>
                </a:solidFill>
                <a:latin typeface="Courier New"/>
                <a:ea typeface="Courier New"/>
                <a:cs typeface="Courier New"/>
                <a:sym typeface="Courier New"/>
              </a:rPr>
              <a:t>    73 bases, %GC = 63.0</a:t>
            </a:r>
            <a:endParaRPr sz="550" b="1">
              <a:solidFill>
                <a:srgbClr val="212529"/>
              </a:solidFill>
              <a:latin typeface="Courier New"/>
              <a:ea typeface="Courier New"/>
              <a:cs typeface="Courier New"/>
              <a:sym typeface="Courier New"/>
            </a:endParaRPr>
          </a:p>
          <a:p>
            <a:pPr marL="0" lvl="0" indent="0" algn="l" rtl="0">
              <a:lnSpc>
                <a:spcPct val="115000"/>
              </a:lnSpc>
              <a:spcBef>
                <a:spcPts val="0"/>
              </a:spcBef>
              <a:spcAft>
                <a:spcPts val="0"/>
              </a:spcAft>
              <a:buClr>
                <a:schemeClr val="dk1"/>
              </a:buClr>
              <a:buSzPts val="1100"/>
              <a:buFont typeface="Arial"/>
              <a:buNone/>
            </a:pPr>
            <a:r>
              <a:rPr lang="en" sz="550" b="1">
                <a:solidFill>
                  <a:srgbClr val="212529"/>
                </a:solidFill>
                <a:latin typeface="Courier New"/>
                <a:ea typeface="Courier New"/>
                <a:cs typeface="Courier New"/>
                <a:sym typeface="Courier New"/>
              </a:rPr>
              <a:t>    Sequence c[80226,80298]</a:t>
            </a:r>
            <a:endParaRPr sz="550" b="1">
              <a:solidFill>
                <a:srgbClr val="212529"/>
              </a:solidFill>
              <a:latin typeface="Courier New"/>
              <a:ea typeface="Courier New"/>
              <a:cs typeface="Courier New"/>
              <a:sym typeface="Courier New"/>
            </a:endParaRPr>
          </a:p>
          <a:p>
            <a:pPr marL="0" lvl="0" indent="0" algn="l" rtl="0">
              <a:lnSpc>
                <a:spcPct val="115000"/>
              </a:lnSpc>
              <a:spcBef>
                <a:spcPts val="0"/>
              </a:spcBef>
              <a:spcAft>
                <a:spcPts val="0"/>
              </a:spcAft>
              <a:buClr>
                <a:schemeClr val="dk1"/>
              </a:buClr>
              <a:buSzPts val="1100"/>
              <a:buFont typeface="Arial"/>
              <a:buNone/>
            </a:pPr>
            <a:endParaRPr sz="550" b="1">
              <a:solidFill>
                <a:srgbClr val="212529"/>
              </a:solidFill>
              <a:latin typeface="Courier New"/>
              <a:ea typeface="Courier New"/>
              <a:cs typeface="Courier New"/>
              <a:sym typeface="Courier New"/>
            </a:endParaRPr>
          </a:p>
          <a:p>
            <a:pPr marL="0" lvl="0" indent="0" algn="l" rtl="0">
              <a:lnSpc>
                <a:spcPct val="115000"/>
              </a:lnSpc>
              <a:spcBef>
                <a:spcPts val="0"/>
              </a:spcBef>
              <a:spcAft>
                <a:spcPts val="0"/>
              </a:spcAft>
              <a:buClr>
                <a:schemeClr val="dk1"/>
              </a:buClr>
              <a:buSzPts val="1100"/>
              <a:buFont typeface="Arial"/>
              <a:buNone/>
            </a:pPr>
            <a:r>
              <a:rPr lang="en" sz="550" b="1">
                <a:solidFill>
                  <a:srgbClr val="212529"/>
                </a:solidFill>
                <a:latin typeface="Roboto"/>
                <a:ea typeface="Roboto"/>
                <a:cs typeface="Roboto"/>
                <a:sym typeface="Roboto"/>
              </a:rPr>
              <a:t>DNA Master coordinates: 80224-80298</a:t>
            </a:r>
            <a:endParaRPr sz="550" b="1">
              <a:solidFill>
                <a:srgbClr val="212529"/>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550" b="1">
                <a:solidFill>
                  <a:srgbClr val="212529"/>
                </a:solidFill>
                <a:latin typeface="Roboto"/>
                <a:ea typeface="Roboto"/>
                <a:cs typeface="Roboto"/>
                <a:sym typeface="Roboto"/>
              </a:rPr>
              <a:t>Change the start to 80226</a:t>
            </a:r>
            <a:endParaRPr sz="550" b="1">
              <a:solidFill>
                <a:srgbClr val="212529"/>
              </a:solidFill>
              <a:latin typeface="Roboto"/>
              <a:ea typeface="Roboto"/>
              <a:cs typeface="Roboto"/>
              <a:sym typeface="Roboto"/>
            </a:endParaRPr>
          </a:p>
          <a:p>
            <a:pPr marL="457200" lvl="0" indent="-273050" algn="l" rtl="0">
              <a:lnSpc>
                <a:spcPct val="125522"/>
              </a:lnSpc>
              <a:spcBef>
                <a:spcPts val="800"/>
              </a:spcBef>
              <a:spcAft>
                <a:spcPts val="0"/>
              </a:spcAft>
              <a:buClr>
                <a:schemeClr val="dk1"/>
              </a:buClr>
              <a:buSzPts val="700"/>
              <a:buFont typeface="Roboto"/>
              <a:buChar char="●"/>
            </a:pPr>
            <a:r>
              <a:rPr lang="en" sz="700">
                <a:solidFill>
                  <a:schemeClr val="dk1"/>
                </a:solidFill>
                <a:latin typeface="Roboto"/>
                <a:ea typeface="Roboto"/>
                <a:cs typeface="Roboto"/>
                <a:sym typeface="Roboto"/>
              </a:rPr>
              <a:t>all programs have called this RNA, with the same tRNA type, tRNA-Pro</a:t>
            </a:r>
            <a:endParaRPr sz="700">
              <a:solidFill>
                <a:schemeClr val="dk1"/>
              </a:solidFill>
              <a:latin typeface="Roboto"/>
              <a:ea typeface="Roboto"/>
              <a:cs typeface="Roboto"/>
              <a:sym typeface="Roboto"/>
            </a:endParaRPr>
          </a:p>
          <a:p>
            <a:pPr marL="914400" lvl="1" indent="-273050" algn="l" rtl="0">
              <a:lnSpc>
                <a:spcPct val="125522"/>
              </a:lnSpc>
              <a:spcBef>
                <a:spcPts val="0"/>
              </a:spcBef>
              <a:spcAft>
                <a:spcPts val="0"/>
              </a:spcAft>
              <a:buClr>
                <a:schemeClr val="dk1"/>
              </a:buClr>
              <a:buSzPts val="700"/>
              <a:buFont typeface="Roboto"/>
              <a:buChar char="○"/>
            </a:pPr>
            <a:r>
              <a:rPr lang="en" sz="700" b="1">
                <a:solidFill>
                  <a:schemeClr val="dk1"/>
                </a:solidFill>
                <a:latin typeface="Roboto"/>
                <a:ea typeface="Roboto"/>
                <a:cs typeface="Roboto"/>
                <a:sym typeface="Roboto"/>
              </a:rPr>
              <a:t>Both contain the same tRNA type: Val</a:t>
            </a:r>
            <a:endParaRPr sz="700" b="1">
              <a:solidFill>
                <a:schemeClr val="dk1"/>
              </a:solidFill>
              <a:latin typeface="Roboto"/>
              <a:ea typeface="Roboto"/>
              <a:cs typeface="Roboto"/>
              <a:sym typeface="Roboto"/>
            </a:endParaRPr>
          </a:p>
          <a:p>
            <a:pPr marL="457200" lvl="0" indent="-273050" algn="l" rtl="0">
              <a:lnSpc>
                <a:spcPct val="125522"/>
              </a:lnSpc>
              <a:spcBef>
                <a:spcPts val="0"/>
              </a:spcBef>
              <a:spcAft>
                <a:spcPts val="0"/>
              </a:spcAft>
              <a:buClr>
                <a:schemeClr val="dk1"/>
              </a:buClr>
              <a:buSzPts val="700"/>
              <a:buFont typeface="Roboto"/>
              <a:buChar char="●"/>
            </a:pPr>
            <a:r>
              <a:rPr lang="en" sz="700">
                <a:solidFill>
                  <a:schemeClr val="dk1"/>
                </a:solidFill>
                <a:latin typeface="Roboto"/>
                <a:ea typeface="Roboto"/>
                <a:cs typeface="Roboto"/>
                <a:sym typeface="Roboto"/>
              </a:rPr>
              <a:t>the anticodon loop is the preferred 7 base length and has an easily identified anticodon sequence (TGG)</a:t>
            </a:r>
            <a:endParaRPr sz="700">
              <a:solidFill>
                <a:schemeClr val="dk1"/>
              </a:solidFill>
              <a:latin typeface="Roboto"/>
              <a:ea typeface="Roboto"/>
              <a:cs typeface="Roboto"/>
              <a:sym typeface="Roboto"/>
            </a:endParaRPr>
          </a:p>
          <a:p>
            <a:pPr marL="914400" lvl="1" indent="-273050" algn="l" rtl="0">
              <a:lnSpc>
                <a:spcPct val="125522"/>
              </a:lnSpc>
              <a:spcBef>
                <a:spcPts val="0"/>
              </a:spcBef>
              <a:spcAft>
                <a:spcPts val="0"/>
              </a:spcAft>
              <a:buClr>
                <a:schemeClr val="dk1"/>
              </a:buClr>
              <a:buSzPts val="700"/>
              <a:buFont typeface="Roboto"/>
              <a:buChar char="○"/>
            </a:pPr>
            <a:r>
              <a:rPr lang="en" sz="700" b="1">
                <a:solidFill>
                  <a:schemeClr val="dk1"/>
                </a:solidFill>
                <a:latin typeface="Roboto"/>
                <a:ea typeface="Roboto"/>
                <a:cs typeface="Roboto"/>
                <a:sym typeface="Roboto"/>
              </a:rPr>
              <a:t>Contains 7 bases</a:t>
            </a:r>
            <a:endParaRPr sz="700" b="1">
              <a:solidFill>
                <a:schemeClr val="dk1"/>
              </a:solidFill>
              <a:latin typeface="Roboto"/>
              <a:ea typeface="Roboto"/>
              <a:cs typeface="Roboto"/>
              <a:sym typeface="Roboto"/>
            </a:endParaRPr>
          </a:p>
          <a:p>
            <a:pPr marL="914400" lvl="1" indent="-273050" algn="l" rtl="0">
              <a:lnSpc>
                <a:spcPct val="125522"/>
              </a:lnSpc>
              <a:spcBef>
                <a:spcPts val="0"/>
              </a:spcBef>
              <a:spcAft>
                <a:spcPts val="0"/>
              </a:spcAft>
              <a:buClr>
                <a:schemeClr val="dk1"/>
              </a:buClr>
              <a:buSzPts val="700"/>
              <a:buFont typeface="Roboto"/>
              <a:buChar char="○"/>
            </a:pPr>
            <a:r>
              <a:rPr lang="en" sz="700" b="1">
                <a:solidFill>
                  <a:schemeClr val="dk1"/>
                </a:solidFill>
                <a:latin typeface="Roboto"/>
                <a:ea typeface="Roboto"/>
                <a:cs typeface="Roboto"/>
                <a:sym typeface="Roboto"/>
              </a:rPr>
              <a:t>Anticodon-CAC</a:t>
            </a:r>
            <a:endParaRPr sz="700">
              <a:solidFill>
                <a:schemeClr val="dk1"/>
              </a:solidFill>
              <a:latin typeface="Roboto"/>
              <a:ea typeface="Roboto"/>
              <a:cs typeface="Roboto"/>
              <a:sym typeface="Roboto"/>
            </a:endParaRPr>
          </a:p>
          <a:p>
            <a:pPr marL="457200" lvl="0" indent="-273050" algn="l" rtl="0">
              <a:lnSpc>
                <a:spcPct val="125522"/>
              </a:lnSpc>
              <a:spcBef>
                <a:spcPts val="0"/>
              </a:spcBef>
              <a:spcAft>
                <a:spcPts val="0"/>
              </a:spcAft>
              <a:buClr>
                <a:schemeClr val="dk1"/>
              </a:buClr>
              <a:buSzPts val="700"/>
              <a:buFont typeface="Roboto"/>
              <a:buChar char="●"/>
            </a:pPr>
            <a:r>
              <a:rPr lang="en" sz="700">
                <a:solidFill>
                  <a:schemeClr val="dk1"/>
                </a:solidFill>
                <a:latin typeface="Roboto"/>
                <a:ea typeface="Roboto"/>
                <a:cs typeface="Roboto"/>
                <a:sym typeface="Roboto"/>
              </a:rPr>
              <a:t>the essential features of each loop and stem are present</a:t>
            </a:r>
            <a:endParaRPr sz="700">
              <a:solidFill>
                <a:schemeClr val="dk1"/>
              </a:solidFill>
              <a:latin typeface="Roboto"/>
              <a:ea typeface="Roboto"/>
              <a:cs typeface="Roboto"/>
              <a:sym typeface="Roboto"/>
            </a:endParaRPr>
          </a:p>
          <a:p>
            <a:pPr marL="914400" lvl="1" indent="-273050" algn="l" rtl="0">
              <a:lnSpc>
                <a:spcPct val="125522"/>
              </a:lnSpc>
              <a:spcBef>
                <a:spcPts val="0"/>
              </a:spcBef>
              <a:spcAft>
                <a:spcPts val="0"/>
              </a:spcAft>
              <a:buClr>
                <a:schemeClr val="dk1"/>
              </a:buClr>
              <a:buSzPts val="700"/>
              <a:buFont typeface="Roboto"/>
              <a:buChar char="○"/>
            </a:pPr>
            <a:r>
              <a:rPr lang="en" sz="700" b="1">
                <a:solidFill>
                  <a:schemeClr val="dk1"/>
                </a:solidFill>
                <a:latin typeface="Roboto"/>
                <a:ea typeface="Roboto"/>
                <a:cs typeface="Roboto"/>
                <a:sym typeface="Roboto"/>
              </a:rPr>
              <a:t>yes?</a:t>
            </a:r>
            <a:endParaRPr sz="700" b="1">
              <a:solidFill>
                <a:schemeClr val="dk1"/>
              </a:solidFill>
              <a:latin typeface="Roboto"/>
              <a:ea typeface="Roboto"/>
              <a:cs typeface="Roboto"/>
              <a:sym typeface="Roboto"/>
            </a:endParaRPr>
          </a:p>
          <a:p>
            <a:pPr marL="457200" lvl="0" indent="-273050" algn="l" rtl="0">
              <a:lnSpc>
                <a:spcPct val="125522"/>
              </a:lnSpc>
              <a:spcBef>
                <a:spcPts val="0"/>
              </a:spcBef>
              <a:spcAft>
                <a:spcPts val="0"/>
              </a:spcAft>
              <a:buClr>
                <a:schemeClr val="dk1"/>
              </a:buClr>
              <a:buSzPts val="700"/>
              <a:buFont typeface="Roboto"/>
              <a:buChar char="●"/>
            </a:pPr>
            <a:r>
              <a:rPr lang="en" sz="700">
                <a:solidFill>
                  <a:schemeClr val="dk1"/>
                </a:solidFill>
                <a:latin typeface="Roboto"/>
                <a:ea typeface="Roboto"/>
                <a:cs typeface="Roboto"/>
                <a:sym typeface="Roboto"/>
              </a:rPr>
              <a:t>the total length is 70-85 nucleotides</a:t>
            </a:r>
            <a:endParaRPr sz="700">
              <a:solidFill>
                <a:schemeClr val="dk1"/>
              </a:solidFill>
              <a:latin typeface="Roboto"/>
              <a:ea typeface="Roboto"/>
              <a:cs typeface="Roboto"/>
              <a:sym typeface="Roboto"/>
            </a:endParaRPr>
          </a:p>
          <a:p>
            <a:pPr marL="914400" lvl="1" indent="-273050" algn="l" rtl="0">
              <a:lnSpc>
                <a:spcPct val="125522"/>
              </a:lnSpc>
              <a:spcBef>
                <a:spcPts val="0"/>
              </a:spcBef>
              <a:spcAft>
                <a:spcPts val="0"/>
              </a:spcAft>
              <a:buClr>
                <a:schemeClr val="dk1"/>
              </a:buClr>
              <a:buSzPts val="700"/>
              <a:buFont typeface="Roboto"/>
              <a:buChar char="○"/>
            </a:pPr>
            <a:r>
              <a:rPr lang="en" sz="700" b="1">
                <a:solidFill>
                  <a:schemeClr val="dk1"/>
                </a:solidFill>
                <a:latin typeface="Roboto"/>
                <a:ea typeface="Roboto"/>
                <a:cs typeface="Roboto"/>
                <a:sym typeface="Roboto"/>
              </a:rPr>
              <a:t>Aragon calls 73</a:t>
            </a:r>
            <a:endParaRPr sz="700" b="1">
              <a:solidFill>
                <a:schemeClr val="dk1"/>
              </a:solidFill>
              <a:latin typeface="Roboto"/>
              <a:ea typeface="Roboto"/>
              <a:cs typeface="Roboto"/>
              <a:sym typeface="Roboto"/>
            </a:endParaRPr>
          </a:p>
          <a:p>
            <a:pPr marL="914400" lvl="1" indent="-273050" algn="l" rtl="0">
              <a:lnSpc>
                <a:spcPct val="125522"/>
              </a:lnSpc>
              <a:spcBef>
                <a:spcPts val="0"/>
              </a:spcBef>
              <a:spcAft>
                <a:spcPts val="0"/>
              </a:spcAft>
              <a:buClr>
                <a:schemeClr val="dk1"/>
              </a:buClr>
              <a:buSzPts val="700"/>
              <a:buFont typeface="Roboto"/>
              <a:buChar char="○"/>
            </a:pPr>
            <a:r>
              <a:rPr lang="en" sz="700" b="1">
                <a:solidFill>
                  <a:schemeClr val="dk1"/>
                </a:solidFill>
                <a:latin typeface="Roboto"/>
                <a:ea typeface="Roboto"/>
                <a:cs typeface="Roboto"/>
                <a:sym typeface="Roboto"/>
              </a:rPr>
              <a:t>trnaSCAN calls 71</a:t>
            </a:r>
            <a:endParaRPr sz="700">
              <a:solidFill>
                <a:schemeClr val="dk1"/>
              </a:solidFill>
              <a:latin typeface="Roboto"/>
              <a:ea typeface="Roboto"/>
              <a:cs typeface="Roboto"/>
              <a:sym typeface="Roboto"/>
            </a:endParaRPr>
          </a:p>
          <a:p>
            <a:pPr marL="457200" lvl="0" indent="-273050" algn="l" rtl="0">
              <a:lnSpc>
                <a:spcPct val="125522"/>
              </a:lnSpc>
              <a:spcBef>
                <a:spcPts val="0"/>
              </a:spcBef>
              <a:spcAft>
                <a:spcPts val="0"/>
              </a:spcAft>
              <a:buClr>
                <a:schemeClr val="dk1"/>
              </a:buClr>
              <a:buSzPts val="700"/>
              <a:buFont typeface="Roboto"/>
              <a:buChar char="●"/>
            </a:pPr>
            <a:r>
              <a:rPr lang="en" sz="700">
                <a:solidFill>
                  <a:schemeClr val="dk1"/>
                </a:solidFill>
                <a:latin typeface="Roboto"/>
                <a:ea typeface="Roboto"/>
                <a:cs typeface="Roboto"/>
                <a:sym typeface="Roboto"/>
              </a:rPr>
              <a:t>the tRNA length is correctly identified in the Aragorn tRNA (1.2.41) on-line version</a:t>
            </a:r>
            <a:endParaRPr sz="700">
              <a:solidFill>
                <a:schemeClr val="dk1"/>
              </a:solidFill>
              <a:latin typeface="Roboto"/>
              <a:ea typeface="Roboto"/>
              <a:cs typeface="Roboto"/>
              <a:sym typeface="Roboto"/>
            </a:endParaRPr>
          </a:p>
          <a:p>
            <a:pPr marL="914400" lvl="1" indent="-273050" algn="l" rtl="0">
              <a:lnSpc>
                <a:spcPct val="125522"/>
              </a:lnSpc>
              <a:spcBef>
                <a:spcPts val="0"/>
              </a:spcBef>
              <a:spcAft>
                <a:spcPts val="0"/>
              </a:spcAft>
              <a:buClr>
                <a:schemeClr val="dk1"/>
              </a:buClr>
              <a:buSzPts val="700"/>
              <a:buFont typeface="Roboto"/>
              <a:buChar char="○"/>
            </a:pPr>
            <a:r>
              <a:rPr lang="en" sz="700" b="1">
                <a:solidFill>
                  <a:schemeClr val="dk1"/>
                </a:solidFill>
                <a:latin typeface="Roboto"/>
                <a:ea typeface="Roboto"/>
                <a:cs typeface="Roboto"/>
                <a:sym typeface="Roboto"/>
              </a:rPr>
              <a:t>yes?</a:t>
            </a:r>
            <a:endParaRPr sz="700" b="1">
              <a:solidFill>
                <a:schemeClr val="dk1"/>
              </a:solidFill>
              <a:latin typeface="Roboto"/>
              <a:ea typeface="Roboto"/>
              <a:cs typeface="Roboto"/>
              <a:sym typeface="Roboto"/>
            </a:endParaRPr>
          </a:p>
          <a:p>
            <a:pPr marL="457200" lvl="0" indent="-273050" algn="l" rtl="0">
              <a:lnSpc>
                <a:spcPct val="125522"/>
              </a:lnSpc>
              <a:spcBef>
                <a:spcPts val="0"/>
              </a:spcBef>
              <a:spcAft>
                <a:spcPts val="0"/>
              </a:spcAft>
              <a:buClr>
                <a:schemeClr val="dk1"/>
              </a:buClr>
              <a:buSzPts val="700"/>
              <a:buFont typeface="Roboto"/>
              <a:buChar char="●"/>
            </a:pPr>
            <a:r>
              <a:rPr lang="en" sz="700">
                <a:solidFill>
                  <a:schemeClr val="dk1"/>
                </a:solidFill>
                <a:latin typeface="Roboto"/>
                <a:ea typeface="Roboto"/>
                <a:cs typeface="Roboto"/>
                <a:sym typeface="Roboto"/>
              </a:rPr>
              <a:t>the charged amino acid is one of the standard amino acids</a:t>
            </a:r>
            <a:endParaRPr sz="700">
              <a:solidFill>
                <a:schemeClr val="dk1"/>
              </a:solidFill>
              <a:latin typeface="Roboto"/>
              <a:ea typeface="Roboto"/>
              <a:cs typeface="Roboto"/>
              <a:sym typeface="Roboto"/>
            </a:endParaRPr>
          </a:p>
          <a:p>
            <a:pPr marL="914400" lvl="1" indent="-273050" algn="l" rtl="0">
              <a:lnSpc>
                <a:spcPct val="125522"/>
              </a:lnSpc>
              <a:spcBef>
                <a:spcPts val="0"/>
              </a:spcBef>
              <a:spcAft>
                <a:spcPts val="0"/>
              </a:spcAft>
              <a:buClr>
                <a:schemeClr val="dk1"/>
              </a:buClr>
              <a:buSzPts val="700"/>
              <a:buFont typeface="Roboto"/>
              <a:buChar char="○"/>
            </a:pPr>
            <a:r>
              <a:rPr lang="en" sz="700" b="1">
                <a:solidFill>
                  <a:schemeClr val="dk1"/>
                </a:solidFill>
                <a:latin typeface="Roboto"/>
                <a:ea typeface="Roboto"/>
                <a:cs typeface="Roboto"/>
                <a:sym typeface="Roboto"/>
              </a:rPr>
              <a:t>yes?</a:t>
            </a:r>
            <a:endParaRPr sz="700" b="1">
              <a:solidFill>
                <a:schemeClr val="dk1"/>
              </a:solidFill>
              <a:latin typeface="Roboto"/>
              <a:ea typeface="Roboto"/>
              <a:cs typeface="Roboto"/>
              <a:sym typeface="Roboto"/>
            </a:endParaRPr>
          </a:p>
          <a:p>
            <a:pPr marL="457200" lvl="0" indent="-273050" algn="l" rtl="0">
              <a:lnSpc>
                <a:spcPct val="125522"/>
              </a:lnSpc>
              <a:spcBef>
                <a:spcPts val="0"/>
              </a:spcBef>
              <a:spcAft>
                <a:spcPts val="0"/>
              </a:spcAft>
              <a:buClr>
                <a:schemeClr val="dk1"/>
              </a:buClr>
              <a:buSzPts val="700"/>
              <a:buFont typeface="Roboto"/>
              <a:buChar char="●"/>
            </a:pPr>
            <a:r>
              <a:rPr lang="en" sz="700">
                <a:solidFill>
                  <a:schemeClr val="dk1"/>
                </a:solidFill>
                <a:latin typeface="Roboto"/>
                <a:ea typeface="Roboto"/>
                <a:cs typeface="Roboto"/>
                <a:sym typeface="Roboto"/>
              </a:rPr>
              <a:t>Infernal score in tRNAScan-SE is &gt;35</a:t>
            </a:r>
            <a:endParaRPr sz="700">
              <a:solidFill>
                <a:schemeClr val="dk1"/>
              </a:solidFill>
              <a:latin typeface="Roboto"/>
              <a:ea typeface="Roboto"/>
              <a:cs typeface="Roboto"/>
              <a:sym typeface="Roboto"/>
            </a:endParaRPr>
          </a:p>
          <a:p>
            <a:pPr marL="914400" lvl="1" indent="-273050" algn="l" rtl="0">
              <a:lnSpc>
                <a:spcPct val="125522"/>
              </a:lnSpc>
              <a:spcBef>
                <a:spcPts val="0"/>
              </a:spcBef>
              <a:spcAft>
                <a:spcPts val="0"/>
              </a:spcAft>
              <a:buClr>
                <a:schemeClr val="dk1"/>
              </a:buClr>
              <a:buSzPts val="700"/>
              <a:buFont typeface="Roboto"/>
              <a:buChar char="○"/>
            </a:pPr>
            <a:r>
              <a:rPr lang="en" sz="700" b="1">
                <a:solidFill>
                  <a:schemeClr val="dk1"/>
                </a:solidFill>
                <a:latin typeface="Roboto"/>
                <a:ea typeface="Roboto"/>
                <a:cs typeface="Roboto"/>
                <a:sym typeface="Roboto"/>
              </a:rPr>
              <a:t>trnaSCAN calls 62.4</a:t>
            </a:r>
            <a:endParaRPr sz="700">
              <a:solidFill>
                <a:schemeClr val="dk1"/>
              </a:solidFill>
              <a:latin typeface="Roboto"/>
              <a:ea typeface="Roboto"/>
              <a:cs typeface="Roboto"/>
              <a:sym typeface="Roboto"/>
            </a:endParaRPr>
          </a:p>
          <a:p>
            <a:pPr marL="457200" lvl="0" indent="-273050" algn="l" rtl="0">
              <a:lnSpc>
                <a:spcPct val="125522"/>
              </a:lnSpc>
              <a:spcBef>
                <a:spcPts val="0"/>
              </a:spcBef>
              <a:spcAft>
                <a:spcPts val="0"/>
              </a:spcAft>
              <a:buClr>
                <a:schemeClr val="dk1"/>
              </a:buClr>
              <a:buSzPts val="700"/>
              <a:buFont typeface="Roboto"/>
              <a:buChar char="●"/>
            </a:pPr>
            <a:r>
              <a:rPr lang="en" sz="700">
                <a:solidFill>
                  <a:schemeClr val="dk1"/>
                </a:solidFill>
                <a:latin typeface="Roboto"/>
                <a:ea typeface="Roboto"/>
                <a:cs typeface="Roboto"/>
                <a:sym typeface="Roboto"/>
              </a:rPr>
              <a:t>the tRNA gene does not overlap a protein-coding gene</a:t>
            </a:r>
            <a:endParaRPr sz="700">
              <a:solidFill>
                <a:schemeClr val="dk1"/>
              </a:solidFill>
              <a:latin typeface="Roboto"/>
              <a:ea typeface="Roboto"/>
              <a:cs typeface="Roboto"/>
              <a:sym typeface="Roboto"/>
            </a:endParaRPr>
          </a:p>
          <a:p>
            <a:pPr marL="914400" lvl="1" indent="-273050" algn="l" rtl="0">
              <a:lnSpc>
                <a:spcPct val="125522"/>
              </a:lnSpc>
              <a:spcBef>
                <a:spcPts val="0"/>
              </a:spcBef>
              <a:spcAft>
                <a:spcPts val="0"/>
              </a:spcAft>
              <a:buClr>
                <a:schemeClr val="dk1"/>
              </a:buClr>
              <a:buSzPts val="700"/>
              <a:buFont typeface="Roboto"/>
              <a:buChar char="○"/>
            </a:pPr>
            <a:r>
              <a:rPr lang="en" sz="700" b="1">
                <a:solidFill>
                  <a:schemeClr val="dk1"/>
                </a:solidFill>
                <a:latin typeface="Roboto"/>
                <a:ea typeface="Roboto"/>
                <a:cs typeface="Roboto"/>
                <a:sym typeface="Roboto"/>
              </a:rPr>
              <a:t>Does not overlap</a:t>
            </a:r>
            <a:endParaRPr sz="700">
              <a:solidFill>
                <a:schemeClr val="dk1"/>
              </a:solidFill>
              <a:latin typeface="Roboto"/>
              <a:ea typeface="Roboto"/>
              <a:cs typeface="Roboto"/>
              <a:sym typeface="Roboto"/>
            </a:endParaRPr>
          </a:p>
          <a:p>
            <a:pPr marL="0" lvl="0" indent="0" algn="l" rtl="0">
              <a:spcBef>
                <a:spcPts val="2000"/>
              </a:spcBef>
              <a:spcAft>
                <a:spcPts val="0"/>
              </a:spcAft>
              <a:buNone/>
            </a:pPr>
            <a:endParaRPr sz="1800">
              <a:solidFill>
                <a:schemeClr val="dk2"/>
              </a:solidFill>
            </a:endParaRPr>
          </a:p>
        </p:txBody>
      </p:sp>
    </p:spTree>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Shape 3840"/>
        <p:cNvGrpSpPr/>
        <p:nvPr/>
      </p:nvGrpSpPr>
      <p:grpSpPr>
        <a:xfrm>
          <a:off x="0" y="0"/>
          <a:ext cx="0" cy="0"/>
          <a:chOff x="0" y="0"/>
          <a:chExt cx="0" cy="0"/>
        </a:xfrm>
      </p:grpSpPr>
      <p:sp>
        <p:nvSpPr>
          <p:cNvPr id="3841" name="Google Shape;3841;p6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Causa_133 (tRNA, 80226-80298)</a:t>
            </a:r>
            <a:endParaRPr/>
          </a:p>
        </p:txBody>
      </p:sp>
      <p:sp>
        <p:nvSpPr>
          <p:cNvPr id="3842" name="Google Shape;3842;p66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tRNA Checklist and Notes – DB</a:t>
            </a:r>
            <a:endParaRPr sz="79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 </a:t>
            </a:r>
            <a:endParaRPr sz="79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Gene assignment:  Causa_tRNA12</a:t>
            </a:r>
            <a:endParaRPr sz="79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 </a:t>
            </a:r>
            <a:endParaRPr sz="790">
              <a:solidFill>
                <a:schemeClr val="dk1"/>
              </a:solidFill>
              <a:latin typeface="Times New Roman"/>
              <a:ea typeface="Times New Roman"/>
              <a:cs typeface="Times New Roman"/>
              <a:sym typeface="Times New Roman"/>
            </a:endParaRPr>
          </a:p>
          <a:p>
            <a:pPr marL="0" lvl="0" indent="0" algn="l" rtl="0">
              <a:lnSpc>
                <a:spcPct val="80000"/>
              </a:lnSpc>
              <a:spcBef>
                <a:spcPts val="80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all programs have called this RNA, with the same tRNA type: YES tRNA-Val(cac)</a:t>
            </a:r>
            <a:endParaRPr sz="790">
              <a:solidFill>
                <a:schemeClr val="dk1"/>
              </a:solidFill>
              <a:latin typeface="Times New Roman"/>
              <a:ea typeface="Times New Roman"/>
              <a:cs typeface="Times New Roman"/>
              <a:sym typeface="Times New Roman"/>
            </a:endParaRPr>
          </a:p>
          <a:p>
            <a:pPr marL="0" lvl="0" indent="0" algn="l" rtl="0">
              <a:lnSpc>
                <a:spcPct val="80000"/>
              </a:lnSpc>
              <a:spcBef>
                <a:spcPts val="200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the anticodon loop is the preferred 7 base length and has an easily identified anticodon sequence: YES</a:t>
            </a:r>
            <a:endParaRPr sz="790">
              <a:solidFill>
                <a:schemeClr val="dk1"/>
              </a:solidFill>
              <a:latin typeface="Times New Roman"/>
              <a:ea typeface="Times New Roman"/>
              <a:cs typeface="Times New Roman"/>
              <a:sym typeface="Times New Roman"/>
            </a:endParaRPr>
          </a:p>
          <a:p>
            <a:pPr marL="0" lvl="0" indent="0" algn="l" rtl="0">
              <a:lnSpc>
                <a:spcPct val="80000"/>
              </a:lnSpc>
              <a:spcBef>
                <a:spcPts val="200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the essential features of each loop and stem are present:YES</a:t>
            </a:r>
            <a:endParaRPr sz="790">
              <a:solidFill>
                <a:schemeClr val="dk1"/>
              </a:solidFill>
              <a:latin typeface="Times New Roman"/>
              <a:ea typeface="Times New Roman"/>
              <a:cs typeface="Times New Roman"/>
              <a:sym typeface="Times New Roman"/>
            </a:endParaRPr>
          </a:p>
          <a:p>
            <a:pPr marL="0" lvl="0" indent="0" algn="l" rtl="0">
              <a:lnSpc>
                <a:spcPct val="80000"/>
              </a:lnSpc>
              <a:spcBef>
                <a:spcPts val="200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the total length is 70-85 nucleotides: YES; 73</a:t>
            </a:r>
            <a:endParaRPr sz="790">
              <a:solidFill>
                <a:schemeClr val="dk1"/>
              </a:solidFill>
              <a:latin typeface="Times New Roman"/>
              <a:ea typeface="Times New Roman"/>
              <a:cs typeface="Times New Roman"/>
              <a:sym typeface="Times New Roman"/>
            </a:endParaRPr>
          </a:p>
          <a:p>
            <a:pPr marL="0" lvl="0" indent="0" algn="l" rtl="0">
              <a:lnSpc>
                <a:spcPct val="80000"/>
              </a:lnSpc>
              <a:spcBef>
                <a:spcPts val="200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the tRNA length is correctly identified in the Aragorn tRNA (1.2.41) on-line version: NO, Aragorn tRNA (1.2.41) calls 2 bp shorter. Adjust DNAmas to start at 80226</a:t>
            </a:r>
            <a:endParaRPr sz="790">
              <a:solidFill>
                <a:schemeClr val="dk1"/>
              </a:solidFill>
              <a:latin typeface="Times New Roman"/>
              <a:ea typeface="Times New Roman"/>
              <a:cs typeface="Times New Roman"/>
              <a:sym typeface="Times New Roman"/>
            </a:endParaRPr>
          </a:p>
          <a:p>
            <a:pPr marL="0" lvl="0" indent="0" algn="l" rtl="0">
              <a:lnSpc>
                <a:spcPct val="80000"/>
              </a:lnSpc>
              <a:spcBef>
                <a:spcPts val="200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the charged amino acid is one of the standard amino acids: YES</a:t>
            </a:r>
            <a:endParaRPr sz="790">
              <a:solidFill>
                <a:schemeClr val="dk1"/>
              </a:solidFill>
              <a:latin typeface="Times New Roman"/>
              <a:ea typeface="Times New Roman"/>
              <a:cs typeface="Times New Roman"/>
              <a:sym typeface="Times New Roman"/>
            </a:endParaRPr>
          </a:p>
          <a:p>
            <a:pPr marL="0" lvl="0" indent="0" algn="l" rtl="0">
              <a:lnSpc>
                <a:spcPct val="80000"/>
              </a:lnSpc>
              <a:spcBef>
                <a:spcPts val="200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Infernal score in tRNAScan-SE is &gt;35: YES; 62.4</a:t>
            </a:r>
            <a:endParaRPr sz="790">
              <a:solidFill>
                <a:schemeClr val="dk1"/>
              </a:solidFill>
              <a:latin typeface="Times New Roman"/>
              <a:ea typeface="Times New Roman"/>
              <a:cs typeface="Times New Roman"/>
              <a:sym typeface="Times New Roman"/>
            </a:endParaRPr>
          </a:p>
          <a:p>
            <a:pPr marL="0" lvl="0" indent="0" algn="l" rtl="0">
              <a:lnSpc>
                <a:spcPct val="80000"/>
              </a:lnSpc>
              <a:spcBef>
                <a:spcPts val="200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the tRNA gene does not overlap a protein-coding gene: Does not overlap</a:t>
            </a:r>
            <a:endParaRPr sz="790">
              <a:solidFill>
                <a:schemeClr val="dk1"/>
              </a:solidFill>
              <a:latin typeface="Times New Roman"/>
              <a:ea typeface="Times New Roman"/>
              <a:cs typeface="Times New Roman"/>
              <a:sym typeface="Times New Roman"/>
            </a:endParaRPr>
          </a:p>
          <a:p>
            <a:pPr marL="0" lvl="0" indent="0" algn="l" rtl="0">
              <a:lnSpc>
                <a:spcPct val="80000"/>
              </a:lnSpc>
              <a:spcBef>
                <a:spcPts val="200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Is this a tRNA? YES 80226-80298</a:t>
            </a:r>
            <a:endParaRPr sz="790">
              <a:solidFill>
                <a:schemeClr val="dk1"/>
              </a:solidFill>
              <a:latin typeface="Times New Roman"/>
              <a:ea typeface="Times New Roman"/>
              <a:cs typeface="Times New Roman"/>
              <a:sym typeface="Times New Roman"/>
            </a:endParaRPr>
          </a:p>
          <a:p>
            <a:pPr marL="0" lvl="0" indent="0" algn="l" rtl="0">
              <a:lnSpc>
                <a:spcPct val="95000"/>
              </a:lnSpc>
              <a:spcBef>
                <a:spcPts val="200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Notes: </a:t>
            </a:r>
            <a:endParaRPr sz="79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1200"/>
              </a:spcAft>
              <a:buSzPts val="358"/>
              <a:buNone/>
            </a:pPr>
            <a:endParaRPr sz="985"/>
          </a:p>
        </p:txBody>
      </p:sp>
    </p:spTree>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Shape 3846"/>
        <p:cNvGrpSpPr/>
        <p:nvPr/>
      </p:nvGrpSpPr>
      <p:grpSpPr>
        <a:xfrm>
          <a:off x="0" y="0"/>
          <a:ext cx="0" cy="0"/>
          <a:chOff x="0" y="0"/>
          <a:chExt cx="0" cy="0"/>
        </a:xfrm>
      </p:grpSpPr>
      <p:sp>
        <p:nvSpPr>
          <p:cNvPr id="3847" name="Google Shape;3847;p6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Causa_133 (tRNA, 80226-80298) -TN</a:t>
            </a:r>
            <a:endParaRPr/>
          </a:p>
        </p:txBody>
      </p:sp>
      <p:sp>
        <p:nvSpPr>
          <p:cNvPr id="3848" name="Google Shape;3848;p666"/>
          <p:cNvSpPr txBox="1">
            <a:spLocks noGrp="1"/>
          </p:cNvSpPr>
          <p:nvPr>
            <p:ph type="body" idx="1"/>
          </p:nvPr>
        </p:nvSpPr>
        <p:spPr>
          <a:xfrm>
            <a:off x="311700" y="1152475"/>
            <a:ext cx="8520600" cy="4582200"/>
          </a:xfrm>
          <a:prstGeom prst="rect">
            <a:avLst/>
          </a:prstGeom>
        </p:spPr>
        <p:txBody>
          <a:bodyPr spcFirstLastPara="1" wrap="square" lIns="91425" tIns="91425" rIns="91425" bIns="91425" anchor="t" anchorCtr="0">
            <a:normAutofit fontScale="32500" lnSpcReduction="20000"/>
          </a:bodyPr>
          <a:lstStyle/>
          <a:p>
            <a:pPr marL="457200" lvl="0" indent="0" algn="l" rtl="0">
              <a:lnSpc>
                <a:spcPct val="100000"/>
              </a:lnSpc>
              <a:spcBef>
                <a:spcPts val="800"/>
              </a:spcBef>
              <a:spcAft>
                <a:spcPts val="0"/>
              </a:spcAft>
              <a:buClr>
                <a:schemeClr val="dk1"/>
              </a:buClr>
              <a:buSzPct val="41509"/>
              <a:buFont typeface="Arial"/>
              <a:buNone/>
            </a:pPr>
            <a:r>
              <a:rPr lang="en" sz="2650">
                <a:solidFill>
                  <a:srgbClr val="212529"/>
                </a:solidFill>
                <a:latin typeface="Courier New"/>
                <a:ea typeface="Courier New"/>
                <a:cs typeface="Courier New"/>
                <a:sym typeface="Courier New"/>
              </a:rPr>
              <a:t> tRNA:12</a:t>
            </a:r>
            <a:endParaRPr sz="2650">
              <a:solidFill>
                <a:srgbClr val="212529"/>
              </a:solidFill>
              <a:latin typeface="Courier New"/>
              <a:ea typeface="Courier New"/>
              <a:cs typeface="Courier New"/>
              <a:sym typeface="Courier New"/>
            </a:endParaRPr>
          </a:p>
          <a:p>
            <a:pPr marL="457200" lvl="0" indent="457200" algn="l" rtl="0">
              <a:lnSpc>
                <a:spcPct val="100000"/>
              </a:lnSpc>
              <a:spcBef>
                <a:spcPts val="2000"/>
              </a:spcBef>
              <a:spcAft>
                <a:spcPts val="0"/>
              </a:spcAft>
              <a:buClr>
                <a:schemeClr val="dk1"/>
              </a:buClr>
              <a:buSzPct val="41509"/>
              <a:buFont typeface="Arial"/>
              <a:buNone/>
            </a:pPr>
            <a:r>
              <a:rPr lang="en" sz="2650">
                <a:solidFill>
                  <a:srgbClr val="212529"/>
                </a:solidFill>
                <a:latin typeface="Courier New"/>
                <a:ea typeface="Courier New"/>
                <a:cs typeface="Courier New"/>
                <a:sym typeface="Courier New"/>
              </a:rPr>
              <a:t>tRNA-Val(cac)</a:t>
            </a:r>
            <a:endParaRPr sz="2650">
              <a:solidFill>
                <a:srgbClr val="212529"/>
              </a:solidFill>
              <a:latin typeface="Courier New"/>
              <a:ea typeface="Courier New"/>
              <a:cs typeface="Courier New"/>
              <a:sym typeface="Courier New"/>
            </a:endParaRPr>
          </a:p>
          <a:p>
            <a:pPr marL="457200" lvl="0" indent="0" algn="l" rtl="0">
              <a:lnSpc>
                <a:spcPct val="100000"/>
              </a:lnSpc>
              <a:spcBef>
                <a:spcPts val="2000"/>
              </a:spcBef>
              <a:spcAft>
                <a:spcPts val="0"/>
              </a:spcAft>
              <a:buClr>
                <a:schemeClr val="dk1"/>
              </a:buClr>
              <a:buSzPct val="41509"/>
              <a:buFont typeface="Arial"/>
              <a:buNone/>
            </a:pPr>
            <a:r>
              <a:rPr lang="en" sz="2650">
                <a:solidFill>
                  <a:srgbClr val="212529"/>
                </a:solidFill>
                <a:latin typeface="Courier New"/>
                <a:ea typeface="Courier New"/>
                <a:cs typeface="Courier New"/>
                <a:sym typeface="Courier New"/>
              </a:rPr>
              <a:t>      73 bases, %GC = 63.0</a:t>
            </a:r>
            <a:endParaRPr sz="2650">
              <a:solidFill>
                <a:srgbClr val="212529"/>
              </a:solidFill>
              <a:latin typeface="Courier New"/>
              <a:ea typeface="Courier New"/>
              <a:cs typeface="Courier New"/>
              <a:sym typeface="Courier New"/>
            </a:endParaRPr>
          </a:p>
          <a:p>
            <a:pPr marL="457200" lvl="0" indent="0" algn="l" rtl="0">
              <a:lnSpc>
                <a:spcPct val="100000"/>
              </a:lnSpc>
              <a:spcBef>
                <a:spcPts val="2000"/>
              </a:spcBef>
              <a:spcAft>
                <a:spcPts val="0"/>
              </a:spcAft>
              <a:buClr>
                <a:schemeClr val="dk1"/>
              </a:buClr>
              <a:buSzPct val="41509"/>
              <a:buFont typeface="Arial"/>
              <a:buNone/>
            </a:pPr>
            <a:r>
              <a:rPr lang="en" sz="2650">
                <a:solidFill>
                  <a:srgbClr val="212529"/>
                </a:solidFill>
                <a:latin typeface="Courier New"/>
                <a:ea typeface="Courier New"/>
                <a:cs typeface="Courier New"/>
                <a:sym typeface="Courier New"/>
              </a:rPr>
              <a:t>      Sequence c[80226,80298]</a:t>
            </a:r>
            <a:endParaRPr sz="2700">
              <a:solidFill>
                <a:schemeClr val="dk1"/>
              </a:solidFill>
              <a:latin typeface="Roboto"/>
              <a:ea typeface="Roboto"/>
              <a:cs typeface="Roboto"/>
              <a:sym typeface="Roboto"/>
            </a:endParaRPr>
          </a:p>
          <a:p>
            <a:pPr marL="457200" lvl="0" indent="0" algn="l" rtl="0">
              <a:lnSpc>
                <a:spcPct val="100000"/>
              </a:lnSpc>
              <a:spcBef>
                <a:spcPts val="2000"/>
              </a:spcBef>
              <a:spcAft>
                <a:spcPts val="0"/>
              </a:spcAft>
              <a:buClr>
                <a:schemeClr val="dk1"/>
              </a:buClr>
              <a:buSzPct val="40740"/>
              <a:buFont typeface="Arial"/>
              <a:buNone/>
            </a:pPr>
            <a:r>
              <a:rPr lang="en" sz="2700" b="1">
                <a:solidFill>
                  <a:schemeClr val="dk1"/>
                </a:solidFill>
                <a:latin typeface="Roboto"/>
                <a:ea typeface="Roboto"/>
                <a:cs typeface="Roboto"/>
                <a:sym typeface="Roboto"/>
              </a:rPr>
              <a:t>all programs have called this RNA, with the same tRNA type, tRNA-Pro: </a:t>
            </a:r>
            <a:r>
              <a:rPr lang="en" sz="2700">
                <a:solidFill>
                  <a:schemeClr val="dk1"/>
                </a:solidFill>
                <a:latin typeface="Roboto"/>
                <a:ea typeface="Roboto"/>
                <a:cs typeface="Roboto"/>
                <a:sym typeface="Roboto"/>
              </a:rPr>
              <a:t>YES</a:t>
            </a:r>
            <a:endParaRPr sz="2700">
              <a:solidFill>
                <a:schemeClr val="dk1"/>
              </a:solidFill>
              <a:latin typeface="Roboto"/>
              <a:ea typeface="Roboto"/>
              <a:cs typeface="Roboto"/>
              <a:sym typeface="Roboto"/>
            </a:endParaRPr>
          </a:p>
          <a:p>
            <a:pPr marL="457200" lvl="0" indent="0" algn="l" rtl="0">
              <a:lnSpc>
                <a:spcPct val="100000"/>
              </a:lnSpc>
              <a:spcBef>
                <a:spcPts val="2000"/>
              </a:spcBef>
              <a:spcAft>
                <a:spcPts val="0"/>
              </a:spcAft>
              <a:buClr>
                <a:schemeClr val="dk1"/>
              </a:buClr>
              <a:buSzPct val="40740"/>
              <a:buFont typeface="Arial"/>
              <a:buNone/>
            </a:pPr>
            <a:r>
              <a:rPr lang="en" sz="2700" b="1">
                <a:solidFill>
                  <a:schemeClr val="dk1"/>
                </a:solidFill>
                <a:latin typeface="Roboto"/>
                <a:ea typeface="Roboto"/>
                <a:cs typeface="Roboto"/>
                <a:sym typeface="Roboto"/>
              </a:rPr>
              <a:t>the anticodon loop is the preferred 7 base length and has an easily identified anticodon sequence (TGG): </a:t>
            </a:r>
            <a:r>
              <a:rPr lang="en" sz="2700">
                <a:solidFill>
                  <a:schemeClr val="dk1"/>
                </a:solidFill>
                <a:latin typeface="Roboto"/>
                <a:ea typeface="Roboto"/>
                <a:cs typeface="Roboto"/>
                <a:sym typeface="Roboto"/>
              </a:rPr>
              <a:t>Has the 7 base length, anticodon sequence of CAC</a:t>
            </a:r>
            <a:endParaRPr sz="2700">
              <a:solidFill>
                <a:schemeClr val="dk1"/>
              </a:solidFill>
              <a:latin typeface="Roboto"/>
              <a:ea typeface="Roboto"/>
              <a:cs typeface="Roboto"/>
              <a:sym typeface="Roboto"/>
            </a:endParaRPr>
          </a:p>
          <a:p>
            <a:pPr marL="457200" lvl="0" indent="0" algn="l" rtl="0">
              <a:lnSpc>
                <a:spcPct val="100000"/>
              </a:lnSpc>
              <a:spcBef>
                <a:spcPts val="2000"/>
              </a:spcBef>
              <a:spcAft>
                <a:spcPts val="0"/>
              </a:spcAft>
              <a:buClr>
                <a:schemeClr val="dk1"/>
              </a:buClr>
              <a:buSzPct val="40740"/>
              <a:buFont typeface="Arial"/>
              <a:buNone/>
            </a:pPr>
            <a:r>
              <a:rPr lang="en" sz="2700" b="1">
                <a:solidFill>
                  <a:schemeClr val="dk1"/>
                </a:solidFill>
                <a:latin typeface="Roboto"/>
                <a:ea typeface="Roboto"/>
                <a:cs typeface="Roboto"/>
                <a:sym typeface="Roboto"/>
              </a:rPr>
              <a:t>the essential features of each loop and stem are present: </a:t>
            </a:r>
            <a:r>
              <a:rPr lang="en" sz="2700">
                <a:solidFill>
                  <a:schemeClr val="dk1"/>
                </a:solidFill>
                <a:latin typeface="Roboto"/>
                <a:ea typeface="Roboto"/>
                <a:cs typeface="Roboto"/>
                <a:sym typeface="Roboto"/>
              </a:rPr>
              <a:t>3 loops and stem are present, features are present</a:t>
            </a:r>
            <a:endParaRPr sz="2700">
              <a:solidFill>
                <a:schemeClr val="dk1"/>
              </a:solidFill>
              <a:latin typeface="Roboto"/>
              <a:ea typeface="Roboto"/>
              <a:cs typeface="Roboto"/>
              <a:sym typeface="Roboto"/>
            </a:endParaRPr>
          </a:p>
          <a:p>
            <a:pPr marL="457200" lvl="0" indent="0" algn="l" rtl="0">
              <a:lnSpc>
                <a:spcPct val="100000"/>
              </a:lnSpc>
              <a:spcBef>
                <a:spcPts val="2000"/>
              </a:spcBef>
              <a:spcAft>
                <a:spcPts val="0"/>
              </a:spcAft>
              <a:buClr>
                <a:schemeClr val="dk1"/>
              </a:buClr>
              <a:buSzPct val="40740"/>
              <a:buFont typeface="Arial"/>
              <a:buNone/>
            </a:pPr>
            <a:r>
              <a:rPr lang="en" sz="2700" b="1">
                <a:solidFill>
                  <a:schemeClr val="dk1"/>
                </a:solidFill>
                <a:latin typeface="Roboto"/>
                <a:ea typeface="Roboto"/>
                <a:cs typeface="Roboto"/>
                <a:sym typeface="Roboto"/>
              </a:rPr>
              <a:t>the total length is 70-85 nucleotides: </a:t>
            </a:r>
            <a:r>
              <a:rPr lang="en" sz="2700">
                <a:solidFill>
                  <a:schemeClr val="dk1"/>
                </a:solidFill>
                <a:latin typeface="Roboto"/>
                <a:ea typeface="Roboto"/>
                <a:cs typeface="Roboto"/>
                <a:sym typeface="Roboto"/>
              </a:rPr>
              <a:t>Total length is 71 nucleotides</a:t>
            </a:r>
            <a:endParaRPr sz="2700">
              <a:solidFill>
                <a:schemeClr val="dk1"/>
              </a:solidFill>
              <a:latin typeface="Roboto"/>
              <a:ea typeface="Roboto"/>
              <a:cs typeface="Roboto"/>
              <a:sym typeface="Roboto"/>
            </a:endParaRPr>
          </a:p>
          <a:p>
            <a:pPr marL="457200" lvl="0" indent="0" algn="l" rtl="0">
              <a:lnSpc>
                <a:spcPct val="100000"/>
              </a:lnSpc>
              <a:spcBef>
                <a:spcPts val="2000"/>
              </a:spcBef>
              <a:spcAft>
                <a:spcPts val="0"/>
              </a:spcAft>
              <a:buClr>
                <a:schemeClr val="dk1"/>
              </a:buClr>
              <a:buSzPct val="40740"/>
              <a:buFont typeface="Arial"/>
              <a:buNone/>
            </a:pPr>
            <a:r>
              <a:rPr lang="en" sz="2700" b="1">
                <a:solidFill>
                  <a:schemeClr val="dk1"/>
                </a:solidFill>
                <a:latin typeface="Roboto"/>
                <a:ea typeface="Roboto"/>
                <a:cs typeface="Roboto"/>
                <a:sym typeface="Roboto"/>
              </a:rPr>
              <a:t>the tRNA length is correctly identified in the Aragorn tRNA (1.2.41) on-line version: </a:t>
            </a:r>
            <a:r>
              <a:rPr lang="en" sz="2700">
                <a:solidFill>
                  <a:schemeClr val="dk1"/>
                </a:solidFill>
                <a:latin typeface="Roboto"/>
                <a:ea typeface="Roboto"/>
                <a:cs typeface="Roboto"/>
                <a:sym typeface="Roboto"/>
              </a:rPr>
              <a:t>No, Aragon calls the length as 73</a:t>
            </a:r>
            <a:endParaRPr sz="2700">
              <a:solidFill>
                <a:schemeClr val="dk1"/>
              </a:solidFill>
              <a:latin typeface="Roboto"/>
              <a:ea typeface="Roboto"/>
              <a:cs typeface="Roboto"/>
              <a:sym typeface="Roboto"/>
            </a:endParaRPr>
          </a:p>
          <a:p>
            <a:pPr marL="457200" lvl="0" indent="0" algn="l" rtl="0">
              <a:lnSpc>
                <a:spcPct val="100000"/>
              </a:lnSpc>
              <a:spcBef>
                <a:spcPts val="2000"/>
              </a:spcBef>
              <a:spcAft>
                <a:spcPts val="0"/>
              </a:spcAft>
              <a:buClr>
                <a:schemeClr val="dk1"/>
              </a:buClr>
              <a:buSzPct val="40740"/>
              <a:buFont typeface="Arial"/>
              <a:buNone/>
            </a:pPr>
            <a:r>
              <a:rPr lang="en" sz="2700" b="1">
                <a:solidFill>
                  <a:schemeClr val="dk1"/>
                </a:solidFill>
                <a:latin typeface="Roboto"/>
                <a:ea typeface="Roboto"/>
                <a:cs typeface="Roboto"/>
                <a:sym typeface="Roboto"/>
              </a:rPr>
              <a:t>the charged amino acid is one of the standard amino acids: </a:t>
            </a:r>
            <a:r>
              <a:rPr lang="en" sz="2700">
                <a:solidFill>
                  <a:schemeClr val="dk1"/>
                </a:solidFill>
                <a:latin typeface="Roboto"/>
                <a:ea typeface="Roboto"/>
                <a:cs typeface="Roboto"/>
                <a:sym typeface="Roboto"/>
              </a:rPr>
              <a:t>Yes</a:t>
            </a:r>
            <a:endParaRPr sz="2700">
              <a:solidFill>
                <a:schemeClr val="dk1"/>
              </a:solidFill>
              <a:latin typeface="Roboto"/>
              <a:ea typeface="Roboto"/>
              <a:cs typeface="Roboto"/>
              <a:sym typeface="Roboto"/>
            </a:endParaRPr>
          </a:p>
          <a:p>
            <a:pPr marL="457200" lvl="0" indent="0" algn="l" rtl="0">
              <a:lnSpc>
                <a:spcPct val="100000"/>
              </a:lnSpc>
              <a:spcBef>
                <a:spcPts val="2000"/>
              </a:spcBef>
              <a:spcAft>
                <a:spcPts val="0"/>
              </a:spcAft>
              <a:buClr>
                <a:schemeClr val="dk1"/>
              </a:buClr>
              <a:buSzPct val="40740"/>
              <a:buFont typeface="Arial"/>
              <a:buNone/>
            </a:pPr>
            <a:r>
              <a:rPr lang="en" sz="2700" b="1">
                <a:solidFill>
                  <a:schemeClr val="dk1"/>
                </a:solidFill>
                <a:latin typeface="Roboto"/>
                <a:ea typeface="Roboto"/>
                <a:cs typeface="Roboto"/>
                <a:sym typeface="Roboto"/>
              </a:rPr>
              <a:t>Infernal score in tRNAScan-SE is &gt;35: </a:t>
            </a:r>
            <a:r>
              <a:rPr lang="en" sz="2700">
                <a:solidFill>
                  <a:schemeClr val="dk1"/>
                </a:solidFill>
                <a:latin typeface="Roboto"/>
                <a:ea typeface="Roboto"/>
                <a:cs typeface="Roboto"/>
                <a:sym typeface="Roboto"/>
              </a:rPr>
              <a:t>Yes</a:t>
            </a:r>
            <a:endParaRPr sz="2700">
              <a:solidFill>
                <a:schemeClr val="dk1"/>
              </a:solidFill>
              <a:latin typeface="Roboto"/>
              <a:ea typeface="Roboto"/>
              <a:cs typeface="Roboto"/>
              <a:sym typeface="Roboto"/>
            </a:endParaRPr>
          </a:p>
          <a:p>
            <a:pPr marL="457200" lvl="0" indent="0" algn="l" rtl="0">
              <a:lnSpc>
                <a:spcPct val="100000"/>
              </a:lnSpc>
              <a:spcBef>
                <a:spcPts val="2000"/>
              </a:spcBef>
              <a:spcAft>
                <a:spcPts val="0"/>
              </a:spcAft>
              <a:buClr>
                <a:schemeClr val="dk1"/>
              </a:buClr>
              <a:buSzPct val="40740"/>
              <a:buFont typeface="Arial"/>
              <a:buNone/>
            </a:pPr>
            <a:r>
              <a:rPr lang="en" sz="2700" b="1">
                <a:solidFill>
                  <a:schemeClr val="dk1"/>
                </a:solidFill>
                <a:latin typeface="Roboto"/>
                <a:ea typeface="Roboto"/>
                <a:cs typeface="Roboto"/>
                <a:sym typeface="Roboto"/>
              </a:rPr>
              <a:t>the tRNA gene does not overlap a protein-coding gene: </a:t>
            </a:r>
            <a:r>
              <a:rPr lang="en" sz="2800">
                <a:solidFill>
                  <a:schemeClr val="dk1"/>
                </a:solidFill>
                <a:latin typeface="Times New Roman"/>
                <a:ea typeface="Times New Roman"/>
                <a:cs typeface="Times New Roman"/>
                <a:sym typeface="Times New Roman"/>
              </a:rPr>
              <a:t>Does not overlap with protein-coding gene</a:t>
            </a:r>
            <a:endParaRPr sz="2700" b="1">
              <a:solidFill>
                <a:schemeClr val="dk1"/>
              </a:solidFill>
              <a:latin typeface="Roboto"/>
              <a:ea typeface="Roboto"/>
              <a:cs typeface="Roboto"/>
              <a:sym typeface="Roboto"/>
            </a:endParaRPr>
          </a:p>
          <a:p>
            <a:pPr marL="0" lvl="0" indent="0" algn="l" rtl="0">
              <a:lnSpc>
                <a:spcPct val="100000"/>
              </a:lnSpc>
              <a:spcBef>
                <a:spcPts val="2000"/>
              </a:spcBef>
              <a:spcAft>
                <a:spcPts val="0"/>
              </a:spcAft>
              <a:buClr>
                <a:schemeClr val="dk1"/>
              </a:buClr>
              <a:buSzPct val="27500"/>
              <a:buFont typeface="Arial"/>
              <a:buNone/>
            </a:pPr>
            <a:endParaRPr sz="4000">
              <a:solidFill>
                <a:schemeClr val="dk1"/>
              </a:solidFill>
              <a:latin typeface="Times New Roman"/>
              <a:ea typeface="Times New Roman"/>
              <a:cs typeface="Times New Roman"/>
              <a:sym typeface="Times New Roman"/>
            </a:endParaRPr>
          </a:p>
          <a:p>
            <a:pPr marL="0" lvl="0" indent="0" algn="l" rtl="0">
              <a:lnSpc>
                <a:spcPct val="100000"/>
              </a:lnSpc>
              <a:spcBef>
                <a:spcPts val="1200"/>
              </a:spcBef>
              <a:spcAft>
                <a:spcPts val="1200"/>
              </a:spcAft>
              <a:buNone/>
            </a:pPr>
            <a:endParaRPr/>
          </a:p>
        </p:txBody>
      </p:sp>
      <p:pic>
        <p:nvPicPr>
          <p:cNvPr id="3849" name="Google Shape;3849;p666"/>
          <p:cNvPicPr preferRelativeResize="0"/>
          <p:nvPr/>
        </p:nvPicPr>
        <p:blipFill>
          <a:blip r:embed="rId3">
            <a:alphaModFix/>
          </a:blip>
          <a:stretch>
            <a:fillRect/>
          </a:stretch>
        </p:blipFill>
        <p:spPr>
          <a:xfrm>
            <a:off x="6372300" y="320000"/>
            <a:ext cx="2624124" cy="2527400"/>
          </a:xfrm>
          <a:prstGeom prst="rect">
            <a:avLst/>
          </a:prstGeom>
          <a:noFill/>
          <a:ln>
            <a:noFill/>
          </a:ln>
        </p:spPr>
      </p:pic>
    </p:spTree>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Shape 3846">
          <a:extLst>
            <a:ext uri="{FF2B5EF4-FFF2-40B4-BE49-F238E27FC236}">
              <a16:creationId xmlns:a16="http://schemas.microsoft.com/office/drawing/2014/main" id="{F69AF578-FCF6-35F1-F788-BE0B28626633}"/>
            </a:ext>
          </a:extLst>
        </p:cNvPr>
        <p:cNvGrpSpPr/>
        <p:nvPr/>
      </p:nvGrpSpPr>
      <p:grpSpPr>
        <a:xfrm>
          <a:off x="0" y="0"/>
          <a:ext cx="0" cy="0"/>
          <a:chOff x="0" y="0"/>
          <a:chExt cx="0" cy="0"/>
        </a:xfrm>
      </p:grpSpPr>
      <p:sp>
        <p:nvSpPr>
          <p:cNvPr id="3847" name="Google Shape;3847;p666">
            <a:extLst>
              <a:ext uri="{FF2B5EF4-FFF2-40B4-BE49-F238E27FC236}">
                <a16:creationId xmlns:a16="http://schemas.microsoft.com/office/drawing/2014/main" id="{833F874F-B743-6F66-2D93-5B31F8E4304F}"/>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Causa_133 (tRNA, 80226-80298)</a:t>
            </a:r>
            <a:endParaRPr dirty="0"/>
          </a:p>
        </p:txBody>
      </p:sp>
      <p:sp>
        <p:nvSpPr>
          <p:cNvPr id="3" name="Text Placeholder 2">
            <a:extLst>
              <a:ext uri="{FF2B5EF4-FFF2-40B4-BE49-F238E27FC236}">
                <a16:creationId xmlns:a16="http://schemas.microsoft.com/office/drawing/2014/main" id="{42D89012-ED6B-7AF2-F464-A1BB60E1F675}"/>
              </a:ext>
            </a:extLst>
          </p:cNvPr>
          <p:cNvSpPr>
            <a:spLocks noGrp="1"/>
          </p:cNvSpPr>
          <p:nvPr>
            <p:ph type="body" idx="1"/>
          </p:nvPr>
        </p:nvSpPr>
        <p:spPr/>
        <p:txBody>
          <a:bodyPr/>
          <a:lstStyle/>
          <a:p>
            <a:pPr marL="114300" indent="0">
              <a:buNone/>
            </a:pPr>
            <a:r>
              <a:rPr lang="en-US" dirty="0"/>
              <a:t>Class analysis – </a:t>
            </a:r>
          </a:p>
          <a:p>
            <a:pPr marL="114300" indent="0">
              <a:buNone/>
            </a:pPr>
            <a:endParaRPr lang="en-US" dirty="0"/>
          </a:p>
          <a:p>
            <a:pPr marL="114300" indent="0">
              <a:buNone/>
            </a:pPr>
            <a:r>
              <a:rPr lang="en-US" dirty="0"/>
              <a:t>tRNA-Val(</a:t>
            </a:r>
            <a:r>
              <a:rPr lang="en-US" dirty="0" err="1"/>
              <a:t>cac</a:t>
            </a:r>
            <a:r>
              <a:rPr lang="en-US" dirty="0"/>
              <a:t>)</a:t>
            </a:r>
          </a:p>
          <a:p>
            <a:pPr marL="114300" indent="0">
              <a:buNone/>
            </a:pPr>
            <a:r>
              <a:rPr lang="en-US" dirty="0"/>
              <a:t>    73 bases, Infernal score 62.4</a:t>
            </a:r>
          </a:p>
          <a:p>
            <a:pPr marL="114300" indent="0">
              <a:buNone/>
            </a:pPr>
            <a:r>
              <a:rPr lang="en-US" dirty="0"/>
              <a:t>    Sequence c[80226,80298]</a:t>
            </a:r>
          </a:p>
        </p:txBody>
      </p:sp>
    </p:spTree>
    <p:extLst>
      <p:ext uri="{BB962C8B-B14F-4D97-AF65-F5344CB8AC3E}">
        <p14:creationId xmlns:p14="http://schemas.microsoft.com/office/powerpoint/2010/main" val="572889293"/>
      </p:ext>
    </p:extLst>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Shape 3853"/>
        <p:cNvGrpSpPr/>
        <p:nvPr/>
      </p:nvGrpSpPr>
      <p:grpSpPr>
        <a:xfrm>
          <a:off x="0" y="0"/>
          <a:ext cx="0" cy="0"/>
          <a:chOff x="0" y="0"/>
          <a:chExt cx="0" cy="0"/>
        </a:xfrm>
      </p:grpSpPr>
      <p:sp>
        <p:nvSpPr>
          <p:cNvPr id="3854" name="Google Shape;3854;p66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Causa_134 (tRNA)</a:t>
            </a:r>
            <a:endParaRPr/>
          </a:p>
          <a:p>
            <a:pPr marL="0" lvl="0" indent="0" algn="ctr" rtl="0">
              <a:spcBef>
                <a:spcPts val="0"/>
              </a:spcBef>
              <a:spcAft>
                <a:spcPts val="0"/>
              </a:spcAft>
              <a:buNone/>
            </a:pPr>
            <a:r>
              <a:rPr lang="en"/>
              <a:t>80391-80465</a:t>
            </a:r>
            <a:endParaRPr/>
          </a:p>
        </p:txBody>
      </p:sp>
    </p:spTree>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Shape 3858"/>
        <p:cNvGrpSpPr/>
        <p:nvPr/>
      </p:nvGrpSpPr>
      <p:grpSpPr>
        <a:xfrm>
          <a:off x="0" y="0"/>
          <a:ext cx="0" cy="0"/>
          <a:chOff x="0" y="0"/>
          <a:chExt cx="0" cy="0"/>
        </a:xfrm>
      </p:grpSpPr>
      <p:sp>
        <p:nvSpPr>
          <p:cNvPr id="3859" name="Google Shape;3859;p6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Causa_134 (tRNA, 80391-80465)</a:t>
            </a:r>
            <a:endParaRPr/>
          </a:p>
        </p:txBody>
      </p:sp>
      <p:sp>
        <p:nvSpPr>
          <p:cNvPr id="3860" name="Google Shape;3860;p668"/>
          <p:cNvSpPr txBox="1">
            <a:spLocks noGrp="1"/>
          </p:cNvSpPr>
          <p:nvPr>
            <p:ph type="body" idx="1"/>
          </p:nvPr>
        </p:nvSpPr>
        <p:spPr>
          <a:xfrm>
            <a:off x="311700" y="1152475"/>
            <a:ext cx="34323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Causa_TRNA 11 -gene 134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r>
              <a:rPr lang="en" sz="1200" b="1">
                <a:solidFill>
                  <a:schemeClr val="dk1"/>
                </a:solidFill>
                <a:latin typeface="Times New Roman"/>
                <a:ea typeface="Times New Roman"/>
                <a:cs typeface="Times New Roman"/>
                <a:sym typeface="Times New Roman"/>
              </a:rPr>
              <a:t>tRNAScan coordinates: </a:t>
            </a:r>
            <a:r>
              <a:rPr lang="en" sz="1050" b="1">
                <a:solidFill>
                  <a:srgbClr val="222222"/>
                </a:solidFill>
                <a:highlight>
                  <a:srgbClr val="FFFFFF"/>
                </a:highlight>
                <a:latin typeface="Roboto"/>
                <a:ea typeface="Roboto"/>
                <a:cs typeface="Roboto"/>
                <a:sym typeface="Roboto"/>
              </a:rPr>
              <a:t>80392-80465</a:t>
            </a:r>
            <a:endParaRPr sz="1050" b="1">
              <a:solidFill>
                <a:srgbClr val="222222"/>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ct val="104761"/>
              <a:buFont typeface="Arial"/>
              <a:buNone/>
            </a:pPr>
            <a:endParaRPr sz="1050" b="1">
              <a:solidFill>
                <a:srgbClr val="222222"/>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c</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a</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g-c</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c-g</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c-g</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t+g</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c-g</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c-g</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g+t     tg</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t   ggtcc  a</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tga    a    !!!!!  g</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t   ctcg     ccagg  c</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g   !!!!    c     tt</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c   gagc     t</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gca    a     g</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g-cgg</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c-g</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c-g</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a-t</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g-c</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c   a</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t   a</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0"/>
              </a:spcAft>
              <a:buClr>
                <a:schemeClr val="dk1"/>
              </a:buClr>
              <a:buSzPct val="104761"/>
              <a:buFont typeface="Arial"/>
              <a:buNone/>
            </a:pPr>
            <a:r>
              <a:rPr lang="en" sz="1050" b="1">
                <a:solidFill>
                  <a:srgbClr val="212529"/>
                </a:solidFill>
                <a:highlight>
                  <a:srgbClr val="FFFFFF"/>
                </a:highlight>
                <a:latin typeface="Courier New"/>
                <a:ea typeface="Courier New"/>
                <a:cs typeface="Courier New"/>
                <a:sym typeface="Courier New"/>
              </a:rPr>
              <a:t>            ttt</a:t>
            </a:r>
            <a:endParaRPr sz="1050" b="1">
              <a:solidFill>
                <a:srgbClr val="212529"/>
              </a:solidFill>
              <a:highlight>
                <a:srgbClr val="FFFFFF"/>
              </a:highlight>
              <a:latin typeface="Courier New"/>
              <a:ea typeface="Courier New"/>
              <a:cs typeface="Courier New"/>
              <a:sym typeface="Courier New"/>
            </a:endParaRPr>
          </a:p>
          <a:p>
            <a:pPr marL="0" lvl="0" indent="0" algn="l" rtl="0">
              <a:spcBef>
                <a:spcPts val="0"/>
              </a:spcBef>
              <a:spcAft>
                <a:spcPts val="1200"/>
              </a:spcAft>
              <a:buNone/>
            </a:pPr>
            <a:endParaRPr/>
          </a:p>
        </p:txBody>
      </p:sp>
      <p:sp>
        <p:nvSpPr>
          <p:cNvPr id="3861" name="Google Shape;3861;p668"/>
          <p:cNvSpPr txBox="1"/>
          <p:nvPr/>
        </p:nvSpPr>
        <p:spPr>
          <a:xfrm>
            <a:off x="3938400" y="1052875"/>
            <a:ext cx="4734000" cy="3615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050" b="1">
              <a:solidFill>
                <a:srgbClr val="222222"/>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700">
                <a:solidFill>
                  <a:schemeClr val="dk1"/>
                </a:solidFill>
                <a:latin typeface="Times New Roman"/>
                <a:ea typeface="Times New Roman"/>
                <a:cs typeface="Times New Roman"/>
                <a:sym typeface="Times New Roman"/>
              </a:rPr>
              <a:t>Gene assignment:</a:t>
            </a:r>
            <a:r>
              <a:rPr lang="en" sz="700" b="1">
                <a:solidFill>
                  <a:schemeClr val="dk1"/>
                </a:solidFill>
                <a:latin typeface="Times New Roman"/>
                <a:ea typeface="Times New Roman"/>
                <a:cs typeface="Times New Roman"/>
                <a:sym typeface="Times New Roman"/>
              </a:rPr>
              <a:t>Causa_TRNA 11</a:t>
            </a:r>
            <a:endParaRPr sz="700" b="1">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550" b="1">
                <a:solidFill>
                  <a:srgbClr val="212529"/>
                </a:solidFill>
                <a:latin typeface="Courier New"/>
                <a:ea typeface="Courier New"/>
                <a:cs typeface="Courier New"/>
                <a:sym typeface="Courier New"/>
              </a:rPr>
              <a:t>tRNA-Lys(ttt)</a:t>
            </a:r>
            <a:endParaRPr sz="550" b="1">
              <a:solidFill>
                <a:srgbClr val="212529"/>
              </a:solidFill>
              <a:latin typeface="Courier New"/>
              <a:ea typeface="Courier New"/>
              <a:cs typeface="Courier New"/>
              <a:sym typeface="Courier New"/>
            </a:endParaRPr>
          </a:p>
          <a:p>
            <a:pPr marL="0" lvl="0" indent="0" algn="l" rtl="0">
              <a:lnSpc>
                <a:spcPct val="115000"/>
              </a:lnSpc>
              <a:spcBef>
                <a:spcPts val="0"/>
              </a:spcBef>
              <a:spcAft>
                <a:spcPts val="0"/>
              </a:spcAft>
              <a:buClr>
                <a:schemeClr val="dk1"/>
              </a:buClr>
              <a:buSzPts val="1100"/>
              <a:buFont typeface="Arial"/>
              <a:buNone/>
            </a:pPr>
            <a:r>
              <a:rPr lang="en" sz="550" b="1">
                <a:solidFill>
                  <a:srgbClr val="212529"/>
                </a:solidFill>
                <a:latin typeface="Courier New"/>
                <a:ea typeface="Courier New"/>
                <a:cs typeface="Courier New"/>
                <a:sym typeface="Courier New"/>
              </a:rPr>
              <a:t>    75 bases, %GC = 64.0</a:t>
            </a:r>
            <a:endParaRPr sz="550" b="1">
              <a:solidFill>
                <a:srgbClr val="212529"/>
              </a:solidFill>
              <a:latin typeface="Courier New"/>
              <a:ea typeface="Courier New"/>
              <a:cs typeface="Courier New"/>
              <a:sym typeface="Courier New"/>
            </a:endParaRPr>
          </a:p>
          <a:p>
            <a:pPr marL="0" lvl="0" indent="0" algn="l" rtl="0">
              <a:lnSpc>
                <a:spcPct val="115000"/>
              </a:lnSpc>
              <a:spcBef>
                <a:spcPts val="0"/>
              </a:spcBef>
              <a:spcAft>
                <a:spcPts val="0"/>
              </a:spcAft>
              <a:buClr>
                <a:schemeClr val="dk1"/>
              </a:buClr>
              <a:buSzPts val="1100"/>
              <a:buFont typeface="Arial"/>
              <a:buNone/>
            </a:pPr>
            <a:r>
              <a:rPr lang="en" sz="550" b="1">
                <a:solidFill>
                  <a:srgbClr val="212529"/>
                </a:solidFill>
                <a:latin typeface="Courier New"/>
                <a:ea typeface="Courier New"/>
                <a:cs typeface="Courier New"/>
                <a:sym typeface="Courier New"/>
              </a:rPr>
              <a:t>    Sequence c[80391,80465]</a:t>
            </a:r>
            <a:endParaRPr sz="550" b="1">
              <a:solidFill>
                <a:srgbClr val="212529"/>
              </a:solidFill>
              <a:latin typeface="Courier New"/>
              <a:ea typeface="Courier New"/>
              <a:cs typeface="Courier New"/>
              <a:sym typeface="Courier New"/>
            </a:endParaRPr>
          </a:p>
          <a:p>
            <a:pPr marL="0" lvl="0" indent="0" algn="l" rtl="0">
              <a:lnSpc>
                <a:spcPct val="115000"/>
              </a:lnSpc>
              <a:spcBef>
                <a:spcPts val="0"/>
              </a:spcBef>
              <a:spcAft>
                <a:spcPts val="0"/>
              </a:spcAft>
              <a:buClr>
                <a:schemeClr val="dk1"/>
              </a:buClr>
              <a:buSzPts val="1100"/>
              <a:buFont typeface="Arial"/>
              <a:buNone/>
            </a:pPr>
            <a:r>
              <a:rPr lang="en" sz="700" b="1">
                <a:solidFill>
                  <a:schemeClr val="dk1"/>
                </a:solidFill>
                <a:latin typeface="Times New Roman"/>
                <a:ea typeface="Times New Roman"/>
                <a:cs typeface="Times New Roman"/>
                <a:sym typeface="Times New Roman"/>
              </a:rPr>
              <a:t>DNA Master coordinates: 80389-80465</a:t>
            </a:r>
            <a:endParaRPr sz="700" b="1">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700" b="1">
                <a:solidFill>
                  <a:schemeClr val="dk1"/>
                </a:solidFill>
                <a:latin typeface="Times New Roman"/>
                <a:ea typeface="Times New Roman"/>
                <a:cs typeface="Times New Roman"/>
                <a:sym typeface="Times New Roman"/>
              </a:rPr>
              <a:t>Change the start to 80391</a:t>
            </a:r>
            <a:endParaRPr sz="700" b="1">
              <a:solidFill>
                <a:schemeClr val="dk1"/>
              </a:solidFill>
              <a:latin typeface="Times New Roman"/>
              <a:ea typeface="Times New Roman"/>
              <a:cs typeface="Times New Roman"/>
              <a:sym typeface="Times New Roman"/>
            </a:endParaRPr>
          </a:p>
          <a:p>
            <a:pPr marL="457200" lvl="0" indent="-273050" algn="l" rtl="0">
              <a:lnSpc>
                <a:spcPct val="125522"/>
              </a:lnSpc>
              <a:spcBef>
                <a:spcPts val="800"/>
              </a:spcBef>
              <a:spcAft>
                <a:spcPts val="0"/>
              </a:spcAft>
              <a:buClr>
                <a:schemeClr val="dk1"/>
              </a:buClr>
              <a:buSzPts val="700"/>
              <a:buFont typeface="Roboto"/>
              <a:buChar char="●"/>
            </a:pPr>
            <a:r>
              <a:rPr lang="en" sz="700">
                <a:solidFill>
                  <a:schemeClr val="dk1"/>
                </a:solidFill>
                <a:latin typeface="Roboto"/>
                <a:ea typeface="Roboto"/>
                <a:cs typeface="Roboto"/>
                <a:sym typeface="Roboto"/>
              </a:rPr>
              <a:t>all programs have called this RNA, with the same tRNA type, tRNA-Pro</a:t>
            </a:r>
            <a:endParaRPr sz="700">
              <a:solidFill>
                <a:schemeClr val="dk1"/>
              </a:solidFill>
              <a:latin typeface="Roboto"/>
              <a:ea typeface="Roboto"/>
              <a:cs typeface="Roboto"/>
              <a:sym typeface="Roboto"/>
            </a:endParaRPr>
          </a:p>
          <a:p>
            <a:pPr marL="914400" lvl="1" indent="-273050" algn="l" rtl="0">
              <a:lnSpc>
                <a:spcPct val="125522"/>
              </a:lnSpc>
              <a:spcBef>
                <a:spcPts val="0"/>
              </a:spcBef>
              <a:spcAft>
                <a:spcPts val="0"/>
              </a:spcAft>
              <a:buClr>
                <a:schemeClr val="dk1"/>
              </a:buClr>
              <a:buSzPts val="700"/>
              <a:buFont typeface="Roboto"/>
              <a:buChar char="○"/>
            </a:pPr>
            <a:r>
              <a:rPr lang="en" sz="700" b="1">
                <a:solidFill>
                  <a:schemeClr val="dk1"/>
                </a:solidFill>
                <a:latin typeface="Roboto"/>
                <a:ea typeface="Roboto"/>
                <a:cs typeface="Roboto"/>
                <a:sym typeface="Roboto"/>
              </a:rPr>
              <a:t>Both contain the same tRNA type: Lys</a:t>
            </a:r>
            <a:endParaRPr sz="700">
              <a:solidFill>
                <a:schemeClr val="dk1"/>
              </a:solidFill>
              <a:latin typeface="Roboto"/>
              <a:ea typeface="Roboto"/>
              <a:cs typeface="Roboto"/>
              <a:sym typeface="Roboto"/>
            </a:endParaRPr>
          </a:p>
          <a:p>
            <a:pPr marL="457200" lvl="0" indent="-273050" algn="l" rtl="0">
              <a:lnSpc>
                <a:spcPct val="125522"/>
              </a:lnSpc>
              <a:spcBef>
                <a:spcPts val="0"/>
              </a:spcBef>
              <a:spcAft>
                <a:spcPts val="0"/>
              </a:spcAft>
              <a:buClr>
                <a:schemeClr val="dk1"/>
              </a:buClr>
              <a:buSzPts val="700"/>
              <a:buFont typeface="Roboto"/>
              <a:buChar char="●"/>
            </a:pPr>
            <a:r>
              <a:rPr lang="en" sz="700">
                <a:solidFill>
                  <a:schemeClr val="dk1"/>
                </a:solidFill>
                <a:latin typeface="Roboto"/>
                <a:ea typeface="Roboto"/>
                <a:cs typeface="Roboto"/>
                <a:sym typeface="Roboto"/>
              </a:rPr>
              <a:t>the anticodon loop is the preferred 7 base length and has an easily identified anticodon sequence (TGG)</a:t>
            </a:r>
            <a:endParaRPr sz="700">
              <a:solidFill>
                <a:schemeClr val="dk1"/>
              </a:solidFill>
              <a:latin typeface="Roboto"/>
              <a:ea typeface="Roboto"/>
              <a:cs typeface="Roboto"/>
              <a:sym typeface="Roboto"/>
            </a:endParaRPr>
          </a:p>
          <a:p>
            <a:pPr marL="914400" lvl="1" indent="-273050" algn="l" rtl="0">
              <a:lnSpc>
                <a:spcPct val="125522"/>
              </a:lnSpc>
              <a:spcBef>
                <a:spcPts val="0"/>
              </a:spcBef>
              <a:spcAft>
                <a:spcPts val="0"/>
              </a:spcAft>
              <a:buClr>
                <a:schemeClr val="dk1"/>
              </a:buClr>
              <a:buSzPts val="700"/>
              <a:buFont typeface="Roboto"/>
              <a:buChar char="○"/>
            </a:pPr>
            <a:r>
              <a:rPr lang="en" sz="700" b="1">
                <a:solidFill>
                  <a:schemeClr val="dk1"/>
                </a:solidFill>
                <a:latin typeface="Roboto"/>
                <a:ea typeface="Roboto"/>
                <a:cs typeface="Roboto"/>
                <a:sym typeface="Roboto"/>
              </a:rPr>
              <a:t>Contains 7 bases</a:t>
            </a:r>
            <a:endParaRPr sz="700" b="1">
              <a:solidFill>
                <a:schemeClr val="dk1"/>
              </a:solidFill>
              <a:latin typeface="Roboto"/>
              <a:ea typeface="Roboto"/>
              <a:cs typeface="Roboto"/>
              <a:sym typeface="Roboto"/>
            </a:endParaRPr>
          </a:p>
          <a:p>
            <a:pPr marL="914400" lvl="1" indent="-273050" algn="l" rtl="0">
              <a:lnSpc>
                <a:spcPct val="125522"/>
              </a:lnSpc>
              <a:spcBef>
                <a:spcPts val="0"/>
              </a:spcBef>
              <a:spcAft>
                <a:spcPts val="0"/>
              </a:spcAft>
              <a:buClr>
                <a:schemeClr val="dk1"/>
              </a:buClr>
              <a:buSzPts val="700"/>
              <a:buFont typeface="Roboto"/>
              <a:buChar char="○"/>
            </a:pPr>
            <a:r>
              <a:rPr lang="en" sz="700" b="1">
                <a:solidFill>
                  <a:schemeClr val="dk1"/>
                </a:solidFill>
                <a:latin typeface="Roboto"/>
                <a:ea typeface="Roboto"/>
                <a:cs typeface="Roboto"/>
                <a:sym typeface="Roboto"/>
              </a:rPr>
              <a:t>Anticodon-TTT</a:t>
            </a:r>
            <a:endParaRPr sz="700">
              <a:solidFill>
                <a:schemeClr val="dk1"/>
              </a:solidFill>
              <a:latin typeface="Roboto"/>
              <a:ea typeface="Roboto"/>
              <a:cs typeface="Roboto"/>
              <a:sym typeface="Roboto"/>
            </a:endParaRPr>
          </a:p>
          <a:p>
            <a:pPr marL="457200" lvl="0" indent="-273050" algn="l" rtl="0">
              <a:lnSpc>
                <a:spcPct val="125522"/>
              </a:lnSpc>
              <a:spcBef>
                <a:spcPts val="0"/>
              </a:spcBef>
              <a:spcAft>
                <a:spcPts val="0"/>
              </a:spcAft>
              <a:buClr>
                <a:schemeClr val="dk1"/>
              </a:buClr>
              <a:buSzPts val="700"/>
              <a:buFont typeface="Roboto"/>
              <a:buChar char="●"/>
            </a:pPr>
            <a:r>
              <a:rPr lang="en" sz="700">
                <a:solidFill>
                  <a:schemeClr val="dk1"/>
                </a:solidFill>
                <a:latin typeface="Roboto"/>
                <a:ea typeface="Roboto"/>
                <a:cs typeface="Roboto"/>
                <a:sym typeface="Roboto"/>
              </a:rPr>
              <a:t>the essential features of each loop and stem are present</a:t>
            </a:r>
            <a:endParaRPr sz="700">
              <a:solidFill>
                <a:schemeClr val="dk1"/>
              </a:solidFill>
              <a:latin typeface="Roboto"/>
              <a:ea typeface="Roboto"/>
              <a:cs typeface="Roboto"/>
              <a:sym typeface="Roboto"/>
            </a:endParaRPr>
          </a:p>
          <a:p>
            <a:pPr marL="914400" lvl="1" indent="-273050" algn="l" rtl="0">
              <a:lnSpc>
                <a:spcPct val="125522"/>
              </a:lnSpc>
              <a:spcBef>
                <a:spcPts val="0"/>
              </a:spcBef>
              <a:spcAft>
                <a:spcPts val="0"/>
              </a:spcAft>
              <a:buClr>
                <a:schemeClr val="dk1"/>
              </a:buClr>
              <a:buSzPts val="700"/>
              <a:buFont typeface="Roboto"/>
              <a:buChar char="○"/>
            </a:pPr>
            <a:r>
              <a:rPr lang="en" sz="700" b="1">
                <a:solidFill>
                  <a:schemeClr val="dk1"/>
                </a:solidFill>
                <a:latin typeface="Roboto"/>
                <a:ea typeface="Roboto"/>
                <a:cs typeface="Roboto"/>
                <a:sym typeface="Roboto"/>
              </a:rPr>
              <a:t>yes?</a:t>
            </a:r>
            <a:endParaRPr sz="700" b="1">
              <a:solidFill>
                <a:schemeClr val="dk1"/>
              </a:solidFill>
              <a:latin typeface="Roboto"/>
              <a:ea typeface="Roboto"/>
              <a:cs typeface="Roboto"/>
              <a:sym typeface="Roboto"/>
            </a:endParaRPr>
          </a:p>
          <a:p>
            <a:pPr marL="457200" lvl="0" indent="-273050" algn="l" rtl="0">
              <a:lnSpc>
                <a:spcPct val="125522"/>
              </a:lnSpc>
              <a:spcBef>
                <a:spcPts val="0"/>
              </a:spcBef>
              <a:spcAft>
                <a:spcPts val="0"/>
              </a:spcAft>
              <a:buClr>
                <a:schemeClr val="dk1"/>
              </a:buClr>
              <a:buSzPts val="700"/>
              <a:buFont typeface="Roboto"/>
              <a:buChar char="●"/>
            </a:pPr>
            <a:r>
              <a:rPr lang="en" sz="700">
                <a:solidFill>
                  <a:schemeClr val="dk1"/>
                </a:solidFill>
                <a:latin typeface="Roboto"/>
                <a:ea typeface="Roboto"/>
                <a:cs typeface="Roboto"/>
                <a:sym typeface="Roboto"/>
              </a:rPr>
              <a:t>the total length is 70-85 nucleotides</a:t>
            </a:r>
            <a:endParaRPr sz="700">
              <a:solidFill>
                <a:schemeClr val="dk1"/>
              </a:solidFill>
              <a:latin typeface="Roboto"/>
              <a:ea typeface="Roboto"/>
              <a:cs typeface="Roboto"/>
              <a:sym typeface="Roboto"/>
            </a:endParaRPr>
          </a:p>
          <a:p>
            <a:pPr marL="914400" lvl="1" indent="-273050" algn="l" rtl="0">
              <a:lnSpc>
                <a:spcPct val="125522"/>
              </a:lnSpc>
              <a:spcBef>
                <a:spcPts val="0"/>
              </a:spcBef>
              <a:spcAft>
                <a:spcPts val="0"/>
              </a:spcAft>
              <a:buClr>
                <a:schemeClr val="dk1"/>
              </a:buClr>
              <a:buSzPts val="700"/>
              <a:buFont typeface="Roboto"/>
              <a:buChar char="○"/>
            </a:pPr>
            <a:r>
              <a:rPr lang="en" sz="700" b="1">
                <a:solidFill>
                  <a:schemeClr val="dk1"/>
                </a:solidFill>
                <a:latin typeface="Roboto"/>
                <a:ea typeface="Roboto"/>
                <a:cs typeface="Roboto"/>
                <a:sym typeface="Roboto"/>
              </a:rPr>
              <a:t>Aragon calls 75</a:t>
            </a:r>
            <a:endParaRPr sz="700" b="1">
              <a:solidFill>
                <a:schemeClr val="dk1"/>
              </a:solidFill>
              <a:latin typeface="Roboto"/>
              <a:ea typeface="Roboto"/>
              <a:cs typeface="Roboto"/>
              <a:sym typeface="Roboto"/>
            </a:endParaRPr>
          </a:p>
          <a:p>
            <a:pPr marL="914400" lvl="1" indent="-273050" algn="l" rtl="0">
              <a:lnSpc>
                <a:spcPct val="125522"/>
              </a:lnSpc>
              <a:spcBef>
                <a:spcPts val="0"/>
              </a:spcBef>
              <a:spcAft>
                <a:spcPts val="0"/>
              </a:spcAft>
              <a:buClr>
                <a:schemeClr val="dk1"/>
              </a:buClr>
              <a:buSzPts val="700"/>
              <a:buFont typeface="Roboto"/>
              <a:buChar char="○"/>
            </a:pPr>
            <a:r>
              <a:rPr lang="en" sz="700" b="1">
                <a:solidFill>
                  <a:schemeClr val="dk1"/>
                </a:solidFill>
                <a:latin typeface="Roboto"/>
                <a:ea typeface="Roboto"/>
                <a:cs typeface="Roboto"/>
                <a:sym typeface="Roboto"/>
              </a:rPr>
              <a:t>trnaSCAN calls 73</a:t>
            </a:r>
            <a:endParaRPr sz="700">
              <a:solidFill>
                <a:schemeClr val="dk1"/>
              </a:solidFill>
              <a:latin typeface="Roboto"/>
              <a:ea typeface="Roboto"/>
              <a:cs typeface="Roboto"/>
              <a:sym typeface="Roboto"/>
            </a:endParaRPr>
          </a:p>
          <a:p>
            <a:pPr marL="457200" lvl="0" indent="-273050" algn="l" rtl="0">
              <a:lnSpc>
                <a:spcPct val="125522"/>
              </a:lnSpc>
              <a:spcBef>
                <a:spcPts val="0"/>
              </a:spcBef>
              <a:spcAft>
                <a:spcPts val="0"/>
              </a:spcAft>
              <a:buClr>
                <a:schemeClr val="dk1"/>
              </a:buClr>
              <a:buSzPts val="700"/>
              <a:buFont typeface="Roboto"/>
              <a:buChar char="●"/>
            </a:pPr>
            <a:r>
              <a:rPr lang="en" sz="700">
                <a:solidFill>
                  <a:schemeClr val="dk1"/>
                </a:solidFill>
                <a:latin typeface="Roboto"/>
                <a:ea typeface="Roboto"/>
                <a:cs typeface="Roboto"/>
                <a:sym typeface="Roboto"/>
              </a:rPr>
              <a:t>the tRNA length is correctly identified in the Aragorn tRNA (1.2.41) on-line version</a:t>
            </a:r>
            <a:endParaRPr sz="700">
              <a:solidFill>
                <a:schemeClr val="dk1"/>
              </a:solidFill>
              <a:latin typeface="Roboto"/>
              <a:ea typeface="Roboto"/>
              <a:cs typeface="Roboto"/>
              <a:sym typeface="Roboto"/>
            </a:endParaRPr>
          </a:p>
          <a:p>
            <a:pPr marL="914400" lvl="1" indent="-273050" algn="l" rtl="0">
              <a:lnSpc>
                <a:spcPct val="125522"/>
              </a:lnSpc>
              <a:spcBef>
                <a:spcPts val="0"/>
              </a:spcBef>
              <a:spcAft>
                <a:spcPts val="0"/>
              </a:spcAft>
              <a:buClr>
                <a:schemeClr val="dk1"/>
              </a:buClr>
              <a:buSzPts val="700"/>
              <a:buFont typeface="Roboto"/>
              <a:buChar char="○"/>
            </a:pPr>
            <a:r>
              <a:rPr lang="en" sz="700" b="1">
                <a:solidFill>
                  <a:schemeClr val="dk1"/>
                </a:solidFill>
                <a:latin typeface="Roboto"/>
                <a:ea typeface="Roboto"/>
                <a:cs typeface="Roboto"/>
                <a:sym typeface="Roboto"/>
              </a:rPr>
              <a:t>yes?</a:t>
            </a:r>
            <a:endParaRPr sz="700" b="1">
              <a:solidFill>
                <a:schemeClr val="dk1"/>
              </a:solidFill>
              <a:latin typeface="Roboto"/>
              <a:ea typeface="Roboto"/>
              <a:cs typeface="Roboto"/>
              <a:sym typeface="Roboto"/>
            </a:endParaRPr>
          </a:p>
          <a:p>
            <a:pPr marL="457200" lvl="0" indent="-273050" algn="l" rtl="0">
              <a:lnSpc>
                <a:spcPct val="125522"/>
              </a:lnSpc>
              <a:spcBef>
                <a:spcPts val="0"/>
              </a:spcBef>
              <a:spcAft>
                <a:spcPts val="0"/>
              </a:spcAft>
              <a:buClr>
                <a:schemeClr val="dk1"/>
              </a:buClr>
              <a:buSzPts val="700"/>
              <a:buFont typeface="Roboto"/>
              <a:buChar char="●"/>
            </a:pPr>
            <a:r>
              <a:rPr lang="en" sz="700">
                <a:solidFill>
                  <a:schemeClr val="dk1"/>
                </a:solidFill>
                <a:latin typeface="Roboto"/>
                <a:ea typeface="Roboto"/>
                <a:cs typeface="Roboto"/>
                <a:sym typeface="Roboto"/>
              </a:rPr>
              <a:t>the charged amino acid is one of the standard amino acids</a:t>
            </a:r>
            <a:endParaRPr sz="700">
              <a:solidFill>
                <a:schemeClr val="dk1"/>
              </a:solidFill>
              <a:latin typeface="Roboto"/>
              <a:ea typeface="Roboto"/>
              <a:cs typeface="Roboto"/>
              <a:sym typeface="Roboto"/>
            </a:endParaRPr>
          </a:p>
          <a:p>
            <a:pPr marL="914400" lvl="1" indent="-273050" algn="l" rtl="0">
              <a:lnSpc>
                <a:spcPct val="125522"/>
              </a:lnSpc>
              <a:spcBef>
                <a:spcPts val="0"/>
              </a:spcBef>
              <a:spcAft>
                <a:spcPts val="0"/>
              </a:spcAft>
              <a:buClr>
                <a:schemeClr val="dk1"/>
              </a:buClr>
              <a:buSzPts val="700"/>
              <a:buFont typeface="Roboto"/>
              <a:buChar char="○"/>
            </a:pPr>
            <a:r>
              <a:rPr lang="en" sz="700" b="1">
                <a:solidFill>
                  <a:schemeClr val="dk1"/>
                </a:solidFill>
                <a:latin typeface="Roboto"/>
                <a:ea typeface="Roboto"/>
                <a:cs typeface="Roboto"/>
                <a:sym typeface="Roboto"/>
              </a:rPr>
              <a:t>yes</a:t>
            </a:r>
            <a:endParaRPr sz="700" b="1">
              <a:solidFill>
                <a:schemeClr val="dk1"/>
              </a:solidFill>
              <a:latin typeface="Roboto"/>
              <a:ea typeface="Roboto"/>
              <a:cs typeface="Roboto"/>
              <a:sym typeface="Roboto"/>
            </a:endParaRPr>
          </a:p>
          <a:p>
            <a:pPr marL="457200" lvl="0" indent="-273050" algn="l" rtl="0">
              <a:lnSpc>
                <a:spcPct val="125522"/>
              </a:lnSpc>
              <a:spcBef>
                <a:spcPts val="0"/>
              </a:spcBef>
              <a:spcAft>
                <a:spcPts val="0"/>
              </a:spcAft>
              <a:buClr>
                <a:schemeClr val="dk1"/>
              </a:buClr>
              <a:buSzPts val="700"/>
              <a:buFont typeface="Roboto"/>
              <a:buChar char="●"/>
            </a:pPr>
            <a:r>
              <a:rPr lang="en" sz="700">
                <a:solidFill>
                  <a:schemeClr val="dk1"/>
                </a:solidFill>
                <a:latin typeface="Roboto"/>
                <a:ea typeface="Roboto"/>
                <a:cs typeface="Roboto"/>
                <a:sym typeface="Roboto"/>
              </a:rPr>
              <a:t>Infernal score in tRNAScan-SE is &gt;35</a:t>
            </a:r>
            <a:endParaRPr sz="700">
              <a:solidFill>
                <a:schemeClr val="dk1"/>
              </a:solidFill>
              <a:latin typeface="Roboto"/>
              <a:ea typeface="Roboto"/>
              <a:cs typeface="Roboto"/>
              <a:sym typeface="Roboto"/>
            </a:endParaRPr>
          </a:p>
          <a:p>
            <a:pPr marL="914400" lvl="1" indent="-273050" algn="l" rtl="0">
              <a:lnSpc>
                <a:spcPct val="125522"/>
              </a:lnSpc>
              <a:spcBef>
                <a:spcPts val="0"/>
              </a:spcBef>
              <a:spcAft>
                <a:spcPts val="0"/>
              </a:spcAft>
              <a:buClr>
                <a:schemeClr val="dk1"/>
              </a:buClr>
              <a:buSzPts val="700"/>
              <a:buFont typeface="Roboto"/>
              <a:buChar char="○"/>
            </a:pPr>
            <a:r>
              <a:rPr lang="en" sz="700" b="1">
                <a:solidFill>
                  <a:schemeClr val="dk1"/>
                </a:solidFill>
                <a:latin typeface="Roboto"/>
                <a:ea typeface="Roboto"/>
                <a:cs typeface="Roboto"/>
                <a:sym typeface="Roboto"/>
              </a:rPr>
              <a:t>trnaSCAN calls 61.7</a:t>
            </a:r>
            <a:endParaRPr sz="700">
              <a:solidFill>
                <a:schemeClr val="dk1"/>
              </a:solidFill>
              <a:latin typeface="Roboto"/>
              <a:ea typeface="Roboto"/>
              <a:cs typeface="Roboto"/>
              <a:sym typeface="Roboto"/>
            </a:endParaRPr>
          </a:p>
          <a:p>
            <a:pPr marL="457200" lvl="0" indent="-273050" algn="l" rtl="0">
              <a:lnSpc>
                <a:spcPct val="125522"/>
              </a:lnSpc>
              <a:spcBef>
                <a:spcPts val="0"/>
              </a:spcBef>
              <a:spcAft>
                <a:spcPts val="0"/>
              </a:spcAft>
              <a:buClr>
                <a:schemeClr val="dk1"/>
              </a:buClr>
              <a:buSzPts val="700"/>
              <a:buFont typeface="Roboto"/>
              <a:buChar char="●"/>
            </a:pPr>
            <a:r>
              <a:rPr lang="en" sz="700">
                <a:solidFill>
                  <a:schemeClr val="dk1"/>
                </a:solidFill>
                <a:latin typeface="Roboto"/>
                <a:ea typeface="Roboto"/>
                <a:cs typeface="Roboto"/>
                <a:sym typeface="Roboto"/>
              </a:rPr>
              <a:t>the tRNA gene does not overlap a protein-coding gene</a:t>
            </a:r>
            <a:endParaRPr sz="700">
              <a:solidFill>
                <a:schemeClr val="dk1"/>
              </a:solidFill>
              <a:latin typeface="Roboto"/>
              <a:ea typeface="Roboto"/>
              <a:cs typeface="Roboto"/>
              <a:sym typeface="Roboto"/>
            </a:endParaRPr>
          </a:p>
          <a:p>
            <a:pPr marL="914400" lvl="1" indent="-273050" algn="l" rtl="0">
              <a:lnSpc>
                <a:spcPct val="125522"/>
              </a:lnSpc>
              <a:spcBef>
                <a:spcPts val="0"/>
              </a:spcBef>
              <a:spcAft>
                <a:spcPts val="0"/>
              </a:spcAft>
              <a:buClr>
                <a:schemeClr val="dk1"/>
              </a:buClr>
              <a:buSzPts val="700"/>
              <a:buFont typeface="Roboto"/>
              <a:buChar char="○"/>
            </a:pPr>
            <a:r>
              <a:rPr lang="en" sz="700" b="1">
                <a:solidFill>
                  <a:schemeClr val="dk1"/>
                </a:solidFill>
                <a:latin typeface="Roboto"/>
                <a:ea typeface="Roboto"/>
                <a:cs typeface="Roboto"/>
                <a:sym typeface="Roboto"/>
              </a:rPr>
              <a:t>Does not overlap</a:t>
            </a:r>
            <a:endParaRPr sz="700" b="1">
              <a:solidFill>
                <a:schemeClr val="dk1"/>
              </a:solidFill>
              <a:latin typeface="Roboto"/>
              <a:ea typeface="Roboto"/>
              <a:cs typeface="Roboto"/>
              <a:sym typeface="Roboto"/>
            </a:endParaRPr>
          </a:p>
          <a:p>
            <a:pPr marL="0" lvl="0" indent="0" algn="l" rtl="0">
              <a:spcBef>
                <a:spcPts val="2000"/>
              </a:spcBef>
              <a:spcAft>
                <a:spcPts val="0"/>
              </a:spcAft>
              <a:buNone/>
            </a:pPr>
            <a:endParaRPr sz="1800">
              <a:solidFill>
                <a:schemeClr val="dk2"/>
              </a:solidFill>
            </a:endParaRPr>
          </a:p>
        </p:txBody>
      </p:sp>
    </p:spTree>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Shape 3865"/>
        <p:cNvGrpSpPr/>
        <p:nvPr/>
      </p:nvGrpSpPr>
      <p:grpSpPr>
        <a:xfrm>
          <a:off x="0" y="0"/>
          <a:ext cx="0" cy="0"/>
          <a:chOff x="0" y="0"/>
          <a:chExt cx="0" cy="0"/>
        </a:xfrm>
      </p:grpSpPr>
      <p:sp>
        <p:nvSpPr>
          <p:cNvPr id="3866" name="Google Shape;3866;p6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Causa_134 (tRNA, 80391-80465)</a:t>
            </a:r>
            <a:endParaRPr/>
          </a:p>
        </p:txBody>
      </p:sp>
      <p:sp>
        <p:nvSpPr>
          <p:cNvPr id="3867" name="Google Shape;3867;p66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tRNA Checklist and Notes – DB</a:t>
            </a:r>
            <a:endParaRPr sz="79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 </a:t>
            </a:r>
            <a:endParaRPr sz="79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Gene assignment:  Causa_tRNA13</a:t>
            </a:r>
            <a:endParaRPr sz="79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 </a:t>
            </a:r>
            <a:endParaRPr sz="790">
              <a:solidFill>
                <a:schemeClr val="dk1"/>
              </a:solidFill>
              <a:latin typeface="Times New Roman"/>
              <a:ea typeface="Times New Roman"/>
              <a:cs typeface="Times New Roman"/>
              <a:sym typeface="Times New Roman"/>
            </a:endParaRPr>
          </a:p>
          <a:p>
            <a:pPr marL="0" lvl="0" indent="0" algn="l" rtl="0">
              <a:lnSpc>
                <a:spcPct val="80000"/>
              </a:lnSpc>
              <a:spcBef>
                <a:spcPts val="80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all programs have called this RNA, with the same tRNA type: YES tRNA-Lys(ttt)</a:t>
            </a:r>
            <a:endParaRPr sz="790">
              <a:solidFill>
                <a:schemeClr val="dk1"/>
              </a:solidFill>
              <a:latin typeface="Times New Roman"/>
              <a:ea typeface="Times New Roman"/>
              <a:cs typeface="Times New Roman"/>
              <a:sym typeface="Times New Roman"/>
            </a:endParaRPr>
          </a:p>
          <a:p>
            <a:pPr marL="0" lvl="0" indent="0" algn="l" rtl="0">
              <a:lnSpc>
                <a:spcPct val="80000"/>
              </a:lnSpc>
              <a:spcBef>
                <a:spcPts val="200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the anticodon loop is the preferred 7 base length and has an easily identified anticodon sequence: YES</a:t>
            </a:r>
            <a:endParaRPr sz="790">
              <a:solidFill>
                <a:schemeClr val="dk1"/>
              </a:solidFill>
              <a:latin typeface="Times New Roman"/>
              <a:ea typeface="Times New Roman"/>
              <a:cs typeface="Times New Roman"/>
              <a:sym typeface="Times New Roman"/>
            </a:endParaRPr>
          </a:p>
          <a:p>
            <a:pPr marL="0" lvl="0" indent="0" algn="l" rtl="0">
              <a:lnSpc>
                <a:spcPct val="80000"/>
              </a:lnSpc>
              <a:spcBef>
                <a:spcPts val="200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the essential features of each loop and stem are present: YES</a:t>
            </a:r>
            <a:endParaRPr sz="790">
              <a:solidFill>
                <a:schemeClr val="dk1"/>
              </a:solidFill>
              <a:latin typeface="Times New Roman"/>
              <a:ea typeface="Times New Roman"/>
              <a:cs typeface="Times New Roman"/>
              <a:sym typeface="Times New Roman"/>
            </a:endParaRPr>
          </a:p>
          <a:p>
            <a:pPr marL="0" lvl="0" indent="0" algn="l" rtl="0">
              <a:lnSpc>
                <a:spcPct val="80000"/>
              </a:lnSpc>
              <a:spcBef>
                <a:spcPts val="200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the total length is 70-85 nucleotides: YES</a:t>
            </a:r>
            <a:endParaRPr sz="790">
              <a:solidFill>
                <a:schemeClr val="dk1"/>
              </a:solidFill>
              <a:latin typeface="Times New Roman"/>
              <a:ea typeface="Times New Roman"/>
              <a:cs typeface="Times New Roman"/>
              <a:sym typeface="Times New Roman"/>
            </a:endParaRPr>
          </a:p>
          <a:p>
            <a:pPr marL="0" lvl="0" indent="0" algn="l" rtl="0">
              <a:lnSpc>
                <a:spcPct val="80000"/>
              </a:lnSpc>
              <a:spcBef>
                <a:spcPts val="200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the tRNA length is correctly identified in the Aragorn tRNA (1.2.41) on-line version: No. Aragorn calls [80391,80465]</a:t>
            </a:r>
            <a:endParaRPr sz="790">
              <a:solidFill>
                <a:schemeClr val="dk1"/>
              </a:solidFill>
              <a:latin typeface="Times New Roman"/>
              <a:ea typeface="Times New Roman"/>
              <a:cs typeface="Times New Roman"/>
              <a:sym typeface="Times New Roman"/>
            </a:endParaRPr>
          </a:p>
          <a:p>
            <a:pPr marL="0" lvl="0" indent="0" algn="l" rtl="0">
              <a:lnSpc>
                <a:spcPct val="80000"/>
              </a:lnSpc>
              <a:spcBef>
                <a:spcPts val="200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the charged amino acid is one of the standard amino acids: YES</a:t>
            </a:r>
            <a:endParaRPr sz="790">
              <a:solidFill>
                <a:schemeClr val="dk1"/>
              </a:solidFill>
              <a:latin typeface="Times New Roman"/>
              <a:ea typeface="Times New Roman"/>
              <a:cs typeface="Times New Roman"/>
              <a:sym typeface="Times New Roman"/>
            </a:endParaRPr>
          </a:p>
          <a:p>
            <a:pPr marL="0" lvl="0" indent="0" algn="l" rtl="0">
              <a:lnSpc>
                <a:spcPct val="80000"/>
              </a:lnSpc>
              <a:spcBef>
                <a:spcPts val="200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Infernal score in tRNAScan-SE is &gt;35: YES 61.7</a:t>
            </a:r>
            <a:endParaRPr sz="790">
              <a:solidFill>
                <a:schemeClr val="dk1"/>
              </a:solidFill>
              <a:latin typeface="Times New Roman"/>
              <a:ea typeface="Times New Roman"/>
              <a:cs typeface="Times New Roman"/>
              <a:sym typeface="Times New Roman"/>
            </a:endParaRPr>
          </a:p>
          <a:p>
            <a:pPr marL="0" lvl="0" indent="0" algn="l" rtl="0">
              <a:lnSpc>
                <a:spcPct val="80000"/>
              </a:lnSpc>
              <a:spcBef>
                <a:spcPts val="200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the tRNA gene does not overlap a protein-coding gene: Does not overlap</a:t>
            </a:r>
            <a:endParaRPr sz="790">
              <a:solidFill>
                <a:schemeClr val="dk1"/>
              </a:solidFill>
              <a:latin typeface="Times New Roman"/>
              <a:ea typeface="Times New Roman"/>
              <a:cs typeface="Times New Roman"/>
              <a:sym typeface="Times New Roman"/>
            </a:endParaRPr>
          </a:p>
          <a:p>
            <a:pPr marL="0" lvl="0" indent="0" algn="l" rtl="0">
              <a:lnSpc>
                <a:spcPct val="80000"/>
              </a:lnSpc>
              <a:spcBef>
                <a:spcPts val="200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Is this a tRNA? YES 80391-80465</a:t>
            </a:r>
            <a:endParaRPr sz="790">
              <a:solidFill>
                <a:schemeClr val="dk1"/>
              </a:solidFill>
              <a:latin typeface="Times New Roman"/>
              <a:ea typeface="Times New Roman"/>
              <a:cs typeface="Times New Roman"/>
              <a:sym typeface="Times New Roman"/>
            </a:endParaRPr>
          </a:p>
          <a:p>
            <a:pPr marL="0" lvl="0" indent="0" algn="l" rtl="0">
              <a:lnSpc>
                <a:spcPct val="95000"/>
              </a:lnSpc>
              <a:spcBef>
                <a:spcPts val="200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Notes: </a:t>
            </a:r>
            <a:endParaRPr sz="79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1200"/>
              </a:spcAft>
              <a:buSzPts val="358"/>
              <a:buNone/>
            </a:pPr>
            <a:endParaRPr sz="985"/>
          </a:p>
        </p:txBody>
      </p:sp>
    </p:spTree>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Shape 3871"/>
        <p:cNvGrpSpPr/>
        <p:nvPr/>
      </p:nvGrpSpPr>
      <p:grpSpPr>
        <a:xfrm>
          <a:off x="0" y="0"/>
          <a:ext cx="0" cy="0"/>
          <a:chOff x="0" y="0"/>
          <a:chExt cx="0" cy="0"/>
        </a:xfrm>
      </p:grpSpPr>
      <p:sp>
        <p:nvSpPr>
          <p:cNvPr id="3872" name="Google Shape;3872;p67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Causa_134 (tRNA, 80391-80465) -TN</a:t>
            </a:r>
            <a:endParaRPr/>
          </a:p>
        </p:txBody>
      </p:sp>
      <p:sp>
        <p:nvSpPr>
          <p:cNvPr id="3873" name="Google Shape;3873;p670"/>
          <p:cNvSpPr txBox="1">
            <a:spLocks noGrp="1"/>
          </p:cNvSpPr>
          <p:nvPr>
            <p:ph type="body" idx="1"/>
          </p:nvPr>
        </p:nvSpPr>
        <p:spPr>
          <a:xfrm>
            <a:off x="0" y="915075"/>
            <a:ext cx="9330600" cy="4278900"/>
          </a:xfrm>
          <a:prstGeom prst="rect">
            <a:avLst/>
          </a:prstGeom>
        </p:spPr>
        <p:txBody>
          <a:bodyPr spcFirstLastPara="1" wrap="square" lIns="91425" tIns="91425" rIns="91425" bIns="91425" anchor="t" anchorCtr="0">
            <a:noAutofit/>
          </a:bodyPr>
          <a:lstStyle/>
          <a:p>
            <a:pPr marL="457200" lvl="0" indent="0" algn="l" rtl="0">
              <a:lnSpc>
                <a:spcPct val="100000"/>
              </a:lnSpc>
              <a:spcBef>
                <a:spcPts val="800"/>
              </a:spcBef>
              <a:spcAft>
                <a:spcPts val="0"/>
              </a:spcAft>
              <a:buClr>
                <a:schemeClr val="dk1"/>
              </a:buClr>
              <a:buSzPts val="275"/>
              <a:buFont typeface="Arial"/>
              <a:buNone/>
            </a:pPr>
            <a:r>
              <a:rPr lang="en" sz="662">
                <a:solidFill>
                  <a:srgbClr val="212529"/>
                </a:solidFill>
                <a:latin typeface="Courier New"/>
                <a:ea typeface="Courier New"/>
                <a:cs typeface="Courier New"/>
                <a:sym typeface="Courier New"/>
              </a:rPr>
              <a:t>tRNA: 11</a:t>
            </a:r>
            <a:endParaRPr sz="662">
              <a:solidFill>
                <a:srgbClr val="212529"/>
              </a:solidFill>
              <a:latin typeface="Courier New"/>
              <a:ea typeface="Courier New"/>
              <a:cs typeface="Courier New"/>
              <a:sym typeface="Courier New"/>
            </a:endParaRPr>
          </a:p>
          <a:p>
            <a:pPr marL="457200" lvl="0" indent="0" algn="l" rtl="0">
              <a:lnSpc>
                <a:spcPct val="100000"/>
              </a:lnSpc>
              <a:spcBef>
                <a:spcPts val="2000"/>
              </a:spcBef>
              <a:spcAft>
                <a:spcPts val="0"/>
              </a:spcAft>
              <a:buClr>
                <a:schemeClr val="dk1"/>
              </a:buClr>
              <a:buSzPts val="275"/>
              <a:buFont typeface="Arial"/>
              <a:buNone/>
            </a:pPr>
            <a:r>
              <a:rPr lang="en" sz="662">
                <a:solidFill>
                  <a:srgbClr val="212529"/>
                </a:solidFill>
                <a:latin typeface="Courier New"/>
                <a:ea typeface="Courier New"/>
                <a:cs typeface="Courier New"/>
                <a:sym typeface="Courier New"/>
              </a:rPr>
              <a:t>tRNA-Lys(ttt)</a:t>
            </a:r>
            <a:endParaRPr sz="662">
              <a:solidFill>
                <a:srgbClr val="212529"/>
              </a:solidFill>
              <a:latin typeface="Courier New"/>
              <a:ea typeface="Courier New"/>
              <a:cs typeface="Courier New"/>
              <a:sym typeface="Courier New"/>
            </a:endParaRPr>
          </a:p>
          <a:p>
            <a:pPr marL="457200" lvl="0" indent="0" algn="l" rtl="0">
              <a:lnSpc>
                <a:spcPct val="100000"/>
              </a:lnSpc>
              <a:spcBef>
                <a:spcPts val="2000"/>
              </a:spcBef>
              <a:spcAft>
                <a:spcPts val="0"/>
              </a:spcAft>
              <a:buClr>
                <a:schemeClr val="dk1"/>
              </a:buClr>
              <a:buSzPts val="275"/>
              <a:buFont typeface="Arial"/>
              <a:buNone/>
            </a:pPr>
            <a:r>
              <a:rPr lang="en" sz="662">
                <a:solidFill>
                  <a:srgbClr val="212529"/>
                </a:solidFill>
                <a:latin typeface="Courier New"/>
                <a:ea typeface="Courier New"/>
                <a:cs typeface="Courier New"/>
                <a:sym typeface="Courier New"/>
              </a:rPr>
              <a:t>75 bases, %GC = 64.0</a:t>
            </a:r>
            <a:endParaRPr sz="662">
              <a:solidFill>
                <a:srgbClr val="212529"/>
              </a:solidFill>
              <a:latin typeface="Courier New"/>
              <a:ea typeface="Courier New"/>
              <a:cs typeface="Courier New"/>
              <a:sym typeface="Courier New"/>
            </a:endParaRPr>
          </a:p>
          <a:p>
            <a:pPr marL="457200" lvl="0" indent="0" algn="l" rtl="0">
              <a:lnSpc>
                <a:spcPct val="100000"/>
              </a:lnSpc>
              <a:spcBef>
                <a:spcPts val="2000"/>
              </a:spcBef>
              <a:spcAft>
                <a:spcPts val="0"/>
              </a:spcAft>
              <a:buClr>
                <a:schemeClr val="dk1"/>
              </a:buClr>
              <a:buSzPts val="275"/>
              <a:buFont typeface="Arial"/>
              <a:buNone/>
            </a:pPr>
            <a:r>
              <a:rPr lang="en" sz="662">
                <a:solidFill>
                  <a:srgbClr val="212529"/>
                </a:solidFill>
                <a:latin typeface="Courier New"/>
                <a:ea typeface="Courier New"/>
                <a:cs typeface="Courier New"/>
                <a:sym typeface="Courier New"/>
              </a:rPr>
              <a:t> Sequence c[80391,80465]</a:t>
            </a:r>
            <a:endParaRPr sz="675">
              <a:solidFill>
                <a:schemeClr val="dk1"/>
              </a:solidFill>
              <a:latin typeface="Roboto"/>
              <a:ea typeface="Roboto"/>
              <a:cs typeface="Roboto"/>
              <a:sym typeface="Roboto"/>
            </a:endParaRPr>
          </a:p>
          <a:p>
            <a:pPr marL="457200" lvl="0" indent="0" algn="l" rtl="0">
              <a:lnSpc>
                <a:spcPct val="100000"/>
              </a:lnSpc>
              <a:spcBef>
                <a:spcPts val="2000"/>
              </a:spcBef>
              <a:spcAft>
                <a:spcPts val="0"/>
              </a:spcAft>
              <a:buClr>
                <a:schemeClr val="dk1"/>
              </a:buClr>
              <a:buSzPts val="275"/>
              <a:buFont typeface="Arial"/>
              <a:buNone/>
            </a:pPr>
            <a:r>
              <a:rPr lang="en" sz="675" b="1">
                <a:solidFill>
                  <a:schemeClr val="dk1"/>
                </a:solidFill>
                <a:latin typeface="Roboto"/>
                <a:ea typeface="Roboto"/>
                <a:cs typeface="Roboto"/>
                <a:sym typeface="Roboto"/>
              </a:rPr>
              <a:t>all programs have called this RNA, with the same tRNA type, tRNA-Pro: </a:t>
            </a:r>
            <a:r>
              <a:rPr lang="en" sz="675">
                <a:solidFill>
                  <a:schemeClr val="dk1"/>
                </a:solidFill>
                <a:latin typeface="Roboto"/>
                <a:ea typeface="Roboto"/>
                <a:cs typeface="Roboto"/>
                <a:sym typeface="Roboto"/>
              </a:rPr>
              <a:t>YES</a:t>
            </a:r>
            <a:endParaRPr sz="675">
              <a:solidFill>
                <a:schemeClr val="dk1"/>
              </a:solidFill>
              <a:latin typeface="Roboto"/>
              <a:ea typeface="Roboto"/>
              <a:cs typeface="Roboto"/>
              <a:sym typeface="Roboto"/>
            </a:endParaRPr>
          </a:p>
          <a:p>
            <a:pPr marL="457200" lvl="0" indent="0" algn="l" rtl="0">
              <a:lnSpc>
                <a:spcPct val="100000"/>
              </a:lnSpc>
              <a:spcBef>
                <a:spcPts val="2000"/>
              </a:spcBef>
              <a:spcAft>
                <a:spcPts val="0"/>
              </a:spcAft>
              <a:buClr>
                <a:schemeClr val="dk1"/>
              </a:buClr>
              <a:buSzPts val="275"/>
              <a:buFont typeface="Arial"/>
              <a:buNone/>
            </a:pPr>
            <a:r>
              <a:rPr lang="en" sz="675" b="1">
                <a:solidFill>
                  <a:schemeClr val="dk1"/>
                </a:solidFill>
                <a:latin typeface="Roboto"/>
                <a:ea typeface="Roboto"/>
                <a:cs typeface="Roboto"/>
                <a:sym typeface="Roboto"/>
              </a:rPr>
              <a:t>the anticodon loop is the preferred 7 base length and has an easily identified anticodon sequence (TGG): </a:t>
            </a:r>
            <a:r>
              <a:rPr lang="en" sz="675">
                <a:solidFill>
                  <a:schemeClr val="dk1"/>
                </a:solidFill>
                <a:latin typeface="Roboto"/>
                <a:ea typeface="Roboto"/>
                <a:cs typeface="Roboto"/>
                <a:sym typeface="Roboto"/>
              </a:rPr>
              <a:t>Has the 7 base length, anticodon sequence of TTT</a:t>
            </a:r>
            <a:endParaRPr sz="675">
              <a:solidFill>
                <a:schemeClr val="dk1"/>
              </a:solidFill>
              <a:latin typeface="Roboto"/>
              <a:ea typeface="Roboto"/>
              <a:cs typeface="Roboto"/>
              <a:sym typeface="Roboto"/>
            </a:endParaRPr>
          </a:p>
          <a:p>
            <a:pPr marL="457200" lvl="0" indent="0" algn="l" rtl="0">
              <a:lnSpc>
                <a:spcPct val="100000"/>
              </a:lnSpc>
              <a:spcBef>
                <a:spcPts val="2000"/>
              </a:spcBef>
              <a:spcAft>
                <a:spcPts val="0"/>
              </a:spcAft>
              <a:buClr>
                <a:schemeClr val="dk1"/>
              </a:buClr>
              <a:buSzPts val="275"/>
              <a:buFont typeface="Arial"/>
              <a:buNone/>
            </a:pPr>
            <a:r>
              <a:rPr lang="en" sz="675" b="1">
                <a:solidFill>
                  <a:schemeClr val="dk1"/>
                </a:solidFill>
                <a:latin typeface="Roboto"/>
                <a:ea typeface="Roboto"/>
                <a:cs typeface="Roboto"/>
                <a:sym typeface="Roboto"/>
              </a:rPr>
              <a:t>the essential features of each loop and stem are present: </a:t>
            </a:r>
            <a:r>
              <a:rPr lang="en" sz="675">
                <a:solidFill>
                  <a:schemeClr val="dk1"/>
                </a:solidFill>
                <a:latin typeface="Roboto"/>
                <a:ea typeface="Roboto"/>
                <a:cs typeface="Roboto"/>
                <a:sym typeface="Roboto"/>
              </a:rPr>
              <a:t>3 loops and stem are present, features are present</a:t>
            </a:r>
            <a:endParaRPr sz="675">
              <a:solidFill>
                <a:schemeClr val="dk1"/>
              </a:solidFill>
              <a:latin typeface="Roboto"/>
              <a:ea typeface="Roboto"/>
              <a:cs typeface="Roboto"/>
              <a:sym typeface="Roboto"/>
            </a:endParaRPr>
          </a:p>
          <a:p>
            <a:pPr marL="457200" lvl="0" indent="0" algn="l" rtl="0">
              <a:lnSpc>
                <a:spcPct val="100000"/>
              </a:lnSpc>
              <a:spcBef>
                <a:spcPts val="2000"/>
              </a:spcBef>
              <a:spcAft>
                <a:spcPts val="0"/>
              </a:spcAft>
              <a:buClr>
                <a:schemeClr val="dk1"/>
              </a:buClr>
              <a:buSzPts val="275"/>
              <a:buFont typeface="Arial"/>
              <a:buNone/>
            </a:pPr>
            <a:r>
              <a:rPr lang="en" sz="675" b="1">
                <a:solidFill>
                  <a:schemeClr val="dk1"/>
                </a:solidFill>
                <a:latin typeface="Roboto"/>
                <a:ea typeface="Roboto"/>
                <a:cs typeface="Roboto"/>
                <a:sym typeface="Roboto"/>
              </a:rPr>
              <a:t>the total length is 70-85 nucleotides: </a:t>
            </a:r>
            <a:r>
              <a:rPr lang="en" sz="675">
                <a:solidFill>
                  <a:schemeClr val="dk1"/>
                </a:solidFill>
                <a:latin typeface="Roboto"/>
                <a:ea typeface="Roboto"/>
                <a:cs typeface="Roboto"/>
                <a:sym typeface="Roboto"/>
              </a:rPr>
              <a:t>Total length is 73 nucleotides</a:t>
            </a:r>
            <a:endParaRPr sz="675">
              <a:solidFill>
                <a:schemeClr val="dk1"/>
              </a:solidFill>
              <a:latin typeface="Roboto"/>
              <a:ea typeface="Roboto"/>
              <a:cs typeface="Roboto"/>
              <a:sym typeface="Roboto"/>
            </a:endParaRPr>
          </a:p>
          <a:p>
            <a:pPr marL="457200" lvl="0" indent="0" algn="l" rtl="0">
              <a:lnSpc>
                <a:spcPct val="100000"/>
              </a:lnSpc>
              <a:spcBef>
                <a:spcPts val="2000"/>
              </a:spcBef>
              <a:spcAft>
                <a:spcPts val="0"/>
              </a:spcAft>
              <a:buClr>
                <a:schemeClr val="dk1"/>
              </a:buClr>
              <a:buSzPts val="275"/>
              <a:buFont typeface="Arial"/>
              <a:buNone/>
            </a:pPr>
            <a:r>
              <a:rPr lang="en" sz="675" b="1">
                <a:solidFill>
                  <a:schemeClr val="dk1"/>
                </a:solidFill>
                <a:latin typeface="Roboto"/>
                <a:ea typeface="Roboto"/>
                <a:cs typeface="Roboto"/>
                <a:sym typeface="Roboto"/>
              </a:rPr>
              <a:t>the tRNA length is correctly identified in the Aragorn tRNA (1.2.41) on-line version: </a:t>
            </a:r>
            <a:r>
              <a:rPr lang="en" sz="675">
                <a:solidFill>
                  <a:schemeClr val="dk1"/>
                </a:solidFill>
                <a:latin typeface="Roboto"/>
                <a:ea typeface="Roboto"/>
                <a:cs typeface="Roboto"/>
                <a:sym typeface="Roboto"/>
              </a:rPr>
              <a:t>Not correctly identified, Aragorn has length of 75 instead of 73</a:t>
            </a:r>
            <a:endParaRPr sz="675">
              <a:solidFill>
                <a:schemeClr val="dk1"/>
              </a:solidFill>
              <a:latin typeface="Roboto"/>
              <a:ea typeface="Roboto"/>
              <a:cs typeface="Roboto"/>
              <a:sym typeface="Roboto"/>
            </a:endParaRPr>
          </a:p>
          <a:p>
            <a:pPr marL="457200" lvl="0" indent="0" algn="l" rtl="0">
              <a:lnSpc>
                <a:spcPct val="100000"/>
              </a:lnSpc>
              <a:spcBef>
                <a:spcPts val="2000"/>
              </a:spcBef>
              <a:spcAft>
                <a:spcPts val="0"/>
              </a:spcAft>
              <a:buClr>
                <a:schemeClr val="dk1"/>
              </a:buClr>
              <a:buSzPts val="275"/>
              <a:buFont typeface="Arial"/>
              <a:buNone/>
            </a:pPr>
            <a:r>
              <a:rPr lang="en" sz="675" b="1">
                <a:solidFill>
                  <a:schemeClr val="dk1"/>
                </a:solidFill>
                <a:latin typeface="Roboto"/>
                <a:ea typeface="Roboto"/>
                <a:cs typeface="Roboto"/>
                <a:sym typeface="Roboto"/>
              </a:rPr>
              <a:t>the charged amino acid is one of the standard amino acids: </a:t>
            </a:r>
            <a:r>
              <a:rPr lang="en" sz="675">
                <a:solidFill>
                  <a:schemeClr val="dk1"/>
                </a:solidFill>
                <a:latin typeface="Roboto"/>
                <a:ea typeface="Roboto"/>
                <a:cs typeface="Roboto"/>
                <a:sym typeface="Roboto"/>
              </a:rPr>
              <a:t>Yes</a:t>
            </a:r>
            <a:endParaRPr sz="675">
              <a:solidFill>
                <a:schemeClr val="dk1"/>
              </a:solidFill>
              <a:latin typeface="Roboto"/>
              <a:ea typeface="Roboto"/>
              <a:cs typeface="Roboto"/>
              <a:sym typeface="Roboto"/>
            </a:endParaRPr>
          </a:p>
          <a:p>
            <a:pPr marL="457200" lvl="0" indent="0" algn="l" rtl="0">
              <a:lnSpc>
                <a:spcPct val="100000"/>
              </a:lnSpc>
              <a:spcBef>
                <a:spcPts val="2000"/>
              </a:spcBef>
              <a:spcAft>
                <a:spcPts val="0"/>
              </a:spcAft>
              <a:buClr>
                <a:schemeClr val="dk1"/>
              </a:buClr>
              <a:buSzPts val="275"/>
              <a:buFont typeface="Arial"/>
              <a:buNone/>
            </a:pPr>
            <a:r>
              <a:rPr lang="en" sz="675" b="1">
                <a:solidFill>
                  <a:schemeClr val="dk1"/>
                </a:solidFill>
                <a:latin typeface="Roboto"/>
                <a:ea typeface="Roboto"/>
                <a:cs typeface="Roboto"/>
                <a:sym typeface="Roboto"/>
              </a:rPr>
              <a:t>Infernal score in tRNAScan-SE is &gt;35: </a:t>
            </a:r>
            <a:r>
              <a:rPr lang="en" sz="675">
                <a:solidFill>
                  <a:schemeClr val="dk1"/>
                </a:solidFill>
                <a:latin typeface="Roboto"/>
                <a:ea typeface="Roboto"/>
                <a:cs typeface="Roboto"/>
                <a:sym typeface="Roboto"/>
              </a:rPr>
              <a:t>Yes</a:t>
            </a:r>
            <a:endParaRPr sz="675">
              <a:solidFill>
                <a:schemeClr val="dk1"/>
              </a:solidFill>
              <a:latin typeface="Roboto"/>
              <a:ea typeface="Roboto"/>
              <a:cs typeface="Roboto"/>
              <a:sym typeface="Roboto"/>
            </a:endParaRPr>
          </a:p>
          <a:p>
            <a:pPr marL="457200" lvl="0" indent="0" algn="l" rtl="0">
              <a:lnSpc>
                <a:spcPct val="100000"/>
              </a:lnSpc>
              <a:spcBef>
                <a:spcPts val="2000"/>
              </a:spcBef>
              <a:spcAft>
                <a:spcPts val="0"/>
              </a:spcAft>
              <a:buClr>
                <a:schemeClr val="dk1"/>
              </a:buClr>
              <a:buSzPts val="275"/>
              <a:buFont typeface="Arial"/>
              <a:buNone/>
            </a:pPr>
            <a:r>
              <a:rPr lang="en" sz="675" b="1">
                <a:solidFill>
                  <a:schemeClr val="dk1"/>
                </a:solidFill>
                <a:latin typeface="Roboto"/>
                <a:ea typeface="Roboto"/>
                <a:cs typeface="Roboto"/>
                <a:sym typeface="Roboto"/>
              </a:rPr>
              <a:t>the tRNA gene does not overlap a protein-coding gene: </a:t>
            </a:r>
            <a:r>
              <a:rPr lang="en" sz="700">
                <a:solidFill>
                  <a:schemeClr val="dk1"/>
                </a:solidFill>
                <a:latin typeface="Times New Roman"/>
                <a:ea typeface="Times New Roman"/>
                <a:cs typeface="Times New Roman"/>
                <a:sym typeface="Times New Roman"/>
              </a:rPr>
              <a:t>Does not overlap</a:t>
            </a:r>
            <a:endParaRPr sz="675" b="1">
              <a:solidFill>
                <a:schemeClr val="dk1"/>
              </a:solidFill>
              <a:latin typeface="Roboto"/>
              <a:ea typeface="Roboto"/>
              <a:cs typeface="Roboto"/>
              <a:sym typeface="Roboto"/>
            </a:endParaRPr>
          </a:p>
          <a:p>
            <a:pPr marL="0" lvl="0" indent="0" algn="l" rtl="0">
              <a:lnSpc>
                <a:spcPct val="100000"/>
              </a:lnSpc>
              <a:spcBef>
                <a:spcPts val="2000"/>
              </a:spcBef>
              <a:spcAft>
                <a:spcPts val="0"/>
              </a:spcAft>
              <a:buClr>
                <a:schemeClr val="dk1"/>
              </a:buClr>
              <a:buSzPts val="275"/>
              <a:buFont typeface="Arial"/>
              <a:buNone/>
            </a:pPr>
            <a:r>
              <a:rPr lang="en" sz="700" b="1">
                <a:solidFill>
                  <a:schemeClr val="dk1"/>
                </a:solidFill>
                <a:latin typeface="Times New Roman"/>
                <a:ea typeface="Times New Roman"/>
                <a:cs typeface="Times New Roman"/>
                <a:sym typeface="Times New Roman"/>
              </a:rPr>
              <a:t>	</a:t>
            </a:r>
            <a:endParaRPr sz="700">
              <a:solidFill>
                <a:schemeClr val="dk1"/>
              </a:solidFill>
              <a:latin typeface="Times New Roman"/>
              <a:ea typeface="Times New Roman"/>
              <a:cs typeface="Times New Roman"/>
              <a:sym typeface="Times New Roman"/>
            </a:endParaRPr>
          </a:p>
          <a:p>
            <a:pPr marL="0" lvl="0" indent="0" algn="l" rtl="0">
              <a:lnSpc>
                <a:spcPct val="100000"/>
              </a:lnSpc>
              <a:spcBef>
                <a:spcPts val="1200"/>
              </a:spcBef>
              <a:spcAft>
                <a:spcPts val="1200"/>
              </a:spcAft>
              <a:buSzPts val="275"/>
              <a:buNone/>
            </a:pPr>
            <a:endParaRPr sz="1250"/>
          </a:p>
        </p:txBody>
      </p:sp>
      <p:pic>
        <p:nvPicPr>
          <p:cNvPr id="3874" name="Google Shape;3874;p670"/>
          <p:cNvPicPr preferRelativeResize="0"/>
          <p:nvPr/>
        </p:nvPicPr>
        <p:blipFill>
          <a:blip r:embed="rId3">
            <a:alphaModFix/>
          </a:blip>
          <a:stretch>
            <a:fillRect/>
          </a:stretch>
        </p:blipFill>
        <p:spPr>
          <a:xfrm>
            <a:off x="6487850" y="204653"/>
            <a:ext cx="2470999" cy="2411597"/>
          </a:xfrm>
          <a:prstGeom prst="rect">
            <a:avLst/>
          </a:prstGeom>
          <a:noFill/>
          <a:ln>
            <a:noFill/>
          </a:ln>
        </p:spPr>
      </p:pic>
    </p:spTree>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Shape 3871">
          <a:extLst>
            <a:ext uri="{FF2B5EF4-FFF2-40B4-BE49-F238E27FC236}">
              <a16:creationId xmlns:a16="http://schemas.microsoft.com/office/drawing/2014/main" id="{57427F1E-35D2-4809-FD8A-45B9A8C92612}"/>
            </a:ext>
          </a:extLst>
        </p:cNvPr>
        <p:cNvGrpSpPr/>
        <p:nvPr/>
      </p:nvGrpSpPr>
      <p:grpSpPr>
        <a:xfrm>
          <a:off x="0" y="0"/>
          <a:ext cx="0" cy="0"/>
          <a:chOff x="0" y="0"/>
          <a:chExt cx="0" cy="0"/>
        </a:xfrm>
      </p:grpSpPr>
      <p:sp>
        <p:nvSpPr>
          <p:cNvPr id="3872" name="Google Shape;3872;p670">
            <a:extLst>
              <a:ext uri="{FF2B5EF4-FFF2-40B4-BE49-F238E27FC236}">
                <a16:creationId xmlns:a16="http://schemas.microsoft.com/office/drawing/2014/main" id="{BA670DE6-7C0B-749D-850F-E33B5CFCB009}"/>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Causa_134 (tRNA, 80391-80465)</a:t>
            </a:r>
            <a:endParaRPr dirty="0"/>
          </a:p>
        </p:txBody>
      </p:sp>
      <p:sp>
        <p:nvSpPr>
          <p:cNvPr id="3" name="Text Placeholder 2">
            <a:extLst>
              <a:ext uri="{FF2B5EF4-FFF2-40B4-BE49-F238E27FC236}">
                <a16:creationId xmlns:a16="http://schemas.microsoft.com/office/drawing/2014/main" id="{5E7D57AC-D12F-394E-1EAC-57C983197C3F}"/>
              </a:ext>
            </a:extLst>
          </p:cNvPr>
          <p:cNvSpPr>
            <a:spLocks noGrp="1"/>
          </p:cNvSpPr>
          <p:nvPr>
            <p:ph type="body" idx="1"/>
          </p:nvPr>
        </p:nvSpPr>
        <p:spPr/>
        <p:txBody>
          <a:bodyPr/>
          <a:lstStyle/>
          <a:p>
            <a:pPr marL="114300" indent="0">
              <a:buNone/>
            </a:pPr>
            <a:r>
              <a:rPr lang="en-US" dirty="0"/>
              <a:t>Class analysis – </a:t>
            </a:r>
          </a:p>
          <a:p>
            <a:pPr marL="114300" indent="0">
              <a:buNone/>
            </a:pPr>
            <a:endParaRPr lang="en-US" dirty="0"/>
          </a:p>
          <a:p>
            <a:pPr marL="114300" indent="0">
              <a:buNone/>
            </a:pPr>
            <a:r>
              <a:rPr lang="en-US" dirty="0"/>
              <a:t>tRNA-Lys(</a:t>
            </a:r>
            <a:r>
              <a:rPr lang="en-US" dirty="0" err="1"/>
              <a:t>ttt</a:t>
            </a:r>
            <a:r>
              <a:rPr lang="en-US" dirty="0"/>
              <a:t>)</a:t>
            </a:r>
          </a:p>
          <a:p>
            <a:pPr marL="114300" indent="0">
              <a:buNone/>
            </a:pPr>
            <a:r>
              <a:rPr lang="en-US" dirty="0"/>
              <a:t>    75 bases, Infernal score 61.7</a:t>
            </a:r>
          </a:p>
          <a:p>
            <a:pPr marL="114300" indent="0">
              <a:buNone/>
            </a:pPr>
            <a:r>
              <a:rPr lang="en-US" dirty="0"/>
              <a:t>    Sequence c[80391,80465]</a:t>
            </a:r>
          </a:p>
        </p:txBody>
      </p:sp>
    </p:spTree>
    <p:extLst>
      <p:ext uri="{BB962C8B-B14F-4D97-AF65-F5344CB8AC3E}">
        <p14:creationId xmlns:p14="http://schemas.microsoft.com/office/powerpoint/2010/main" val="30082660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79"/>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Causa_15</a:t>
            </a:r>
            <a:endParaRPr/>
          </a:p>
        </p:txBody>
      </p:sp>
      <p:sp>
        <p:nvSpPr>
          <p:cNvPr id="438" name="Google Shape;438;p79"/>
          <p:cNvSpPr txBox="1">
            <a:spLocks noGrp="1"/>
          </p:cNvSpPr>
          <p:nvPr>
            <p:ph type="body" idx="1"/>
          </p:nvPr>
        </p:nvSpPr>
        <p:spPr>
          <a:xfrm>
            <a:off x="311700" y="789125"/>
            <a:ext cx="8520600" cy="37797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Causa_15 (8967-9377) Genemark makes a call at 9018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Mostly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There are 8 hits that are 1:1 and other hits are pretty close like 4:6,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41-bp gap with gene 14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Best z-value and final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b="1">
                <a:solidFill>
                  <a:schemeClr val="dk1"/>
                </a:solidFill>
                <a:latin typeface="Times New Roman"/>
                <a:ea typeface="Times New Roman"/>
                <a:cs typeface="Times New Roman"/>
                <a:sym typeface="Times New Roman"/>
              </a:rPr>
              <a:t>Starterator:</a:t>
            </a:r>
            <a:r>
              <a:rPr lang="en" sz="1200">
                <a:solidFill>
                  <a:schemeClr val="dk1"/>
                </a:solidFill>
                <a:latin typeface="Times New Roman"/>
                <a:ea typeface="Times New Roman"/>
                <a:cs typeface="Times New Roman"/>
                <a:sym typeface="Times New Roman"/>
              </a:rPr>
              <a:t> Supports original call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b="1">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Times New Roman"/>
                <a:ea typeface="Times New Roman"/>
                <a:cs typeface="Times New Roman"/>
                <a:sym typeface="Times New Roman"/>
              </a:rPr>
              <a:t>8967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b="1">
                <a:solidFill>
                  <a:srgbClr val="4A86E8"/>
                </a:solidFill>
                <a:latin typeface="Times New Roman"/>
                <a:ea typeface="Times New Roman"/>
                <a:cs typeface="Times New Roman"/>
                <a:sym typeface="Times New Roman"/>
              </a:rPr>
              <a:t> </a:t>
            </a:r>
            <a:endParaRPr sz="1200" b="1">
              <a:solidFill>
                <a:srgbClr val="4A86E8"/>
              </a:solidFill>
              <a:latin typeface="Times New Roman"/>
              <a:ea typeface="Times New Roman"/>
              <a:cs typeface="Times New Roman"/>
              <a:sym typeface="Times New Roman"/>
            </a:endParaRPr>
          </a:p>
          <a:p>
            <a:pPr marL="0" lvl="0" indent="0" algn="l" rtl="0">
              <a:spcBef>
                <a:spcPts val="0"/>
              </a:spcBef>
              <a:spcAft>
                <a:spcPts val="0"/>
              </a:spcAft>
              <a:buNone/>
            </a:pPr>
            <a:r>
              <a:rPr lang="en" sz="1200" b="1">
                <a:solidFill>
                  <a:schemeClr val="dk1"/>
                </a:solidFill>
                <a:latin typeface="Times New Roman"/>
                <a:ea typeface="Times New Roman"/>
                <a:cs typeface="Times New Roman"/>
                <a:sym typeface="Times New Roman"/>
              </a:rPr>
              <a:t>Functional Annotation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 membrane protein [Mycobacterium phage Saguaro]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b="1">
                <a:solidFill>
                  <a:schemeClr val="dk1"/>
                </a:solidFill>
                <a:latin typeface="Times New Roman"/>
                <a:ea typeface="Times New Roman"/>
                <a:cs typeface="Times New Roman"/>
                <a:sym typeface="Times New Roman"/>
              </a:rPr>
              <a:t>HHpred:</a:t>
            </a:r>
            <a:r>
              <a:rPr lang="en" sz="1200">
                <a:solidFill>
                  <a:schemeClr val="dk1"/>
                </a:solidFill>
                <a:latin typeface="Times New Roman"/>
                <a:ea typeface="Times New Roman"/>
                <a:cs typeface="Times New Roman"/>
                <a:sym typeface="Times New Roman"/>
              </a:rPr>
              <a:t> DUF1360 ; Protein of unknown function, </a:t>
            </a: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PF07098.16</a:t>
            </a:r>
            <a:r>
              <a:rPr lang="en" sz="1200">
                <a:solidFill>
                  <a:schemeClr val="dk1"/>
                </a:solidFill>
                <a:latin typeface="Times New Roman"/>
                <a:ea typeface="Times New Roman"/>
                <a:cs typeface="Times New Roman"/>
                <a:sym typeface="Times New Roman"/>
              </a:rPr>
              <a:t>, 99.88%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b="1">
                <a:solidFill>
                  <a:schemeClr val="dk1"/>
                </a:solidFill>
                <a:latin typeface="Times New Roman"/>
                <a:ea typeface="Times New Roman"/>
                <a:cs typeface="Times New Roman"/>
                <a:sym typeface="Times New Roman"/>
              </a:rPr>
              <a:t>Synteny: </a:t>
            </a:r>
            <a:r>
              <a:rPr lang="en" sz="1100">
                <a:solidFill>
                  <a:schemeClr val="dk1"/>
                </a:solidFill>
              </a:rPr>
              <a:t>NKF - StAugustine - 13, RuvC-like resolvase - StAugustine-12</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b="1">
                <a:solidFill>
                  <a:schemeClr val="dk1"/>
                </a:solidFill>
                <a:latin typeface="Times New Roman"/>
                <a:ea typeface="Times New Roman"/>
                <a:cs typeface="Times New Roman"/>
                <a:sym typeface="Times New Roman"/>
              </a:rPr>
              <a:t>TMD: </a:t>
            </a:r>
            <a:r>
              <a:rPr lang="en" sz="1200">
                <a:solidFill>
                  <a:schemeClr val="dk1"/>
                </a:solidFill>
                <a:latin typeface="Times New Roman"/>
                <a:ea typeface="Times New Roman"/>
                <a:cs typeface="Times New Roman"/>
                <a:sym typeface="Times New Roman"/>
              </a:rPr>
              <a:t>Present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Predicted gene function: </a:t>
            </a:r>
            <a:r>
              <a:rPr lang="en" sz="1200">
                <a:solidFill>
                  <a:schemeClr val="dk1"/>
                </a:solidFill>
                <a:latin typeface="Times New Roman"/>
                <a:ea typeface="Times New Roman"/>
                <a:cs typeface="Times New Roman"/>
                <a:sym typeface="Times New Roman"/>
              </a:rPr>
              <a:t>Membrane protein</a:t>
            </a:r>
            <a:endParaRPr sz="1200" b="1">
              <a:solidFill>
                <a:schemeClr val="dk1"/>
              </a:solidFill>
              <a:latin typeface="Times New Roman"/>
              <a:ea typeface="Times New Roman"/>
              <a:cs typeface="Times New Roman"/>
              <a:sym typeface="Times New Roman"/>
            </a:endParaRPr>
          </a:p>
        </p:txBody>
      </p:sp>
    </p:spTree>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Shape 3878"/>
        <p:cNvGrpSpPr/>
        <p:nvPr/>
      </p:nvGrpSpPr>
      <p:grpSpPr>
        <a:xfrm>
          <a:off x="0" y="0"/>
          <a:ext cx="0" cy="0"/>
          <a:chOff x="0" y="0"/>
          <a:chExt cx="0" cy="0"/>
        </a:xfrm>
      </p:grpSpPr>
      <p:sp>
        <p:nvSpPr>
          <p:cNvPr id="3879" name="Google Shape;3879;p67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Causa_135 (tRNA)</a:t>
            </a:r>
            <a:endParaRPr/>
          </a:p>
          <a:p>
            <a:pPr marL="0" lvl="0" indent="0" algn="ctr" rtl="0">
              <a:spcBef>
                <a:spcPts val="0"/>
              </a:spcBef>
              <a:spcAft>
                <a:spcPts val="0"/>
              </a:spcAft>
              <a:buNone/>
            </a:pPr>
            <a:r>
              <a:rPr lang="en"/>
              <a:t>80479-80552</a:t>
            </a:r>
            <a:endParaRPr/>
          </a:p>
        </p:txBody>
      </p:sp>
    </p:spTree>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Shape 3883"/>
        <p:cNvGrpSpPr/>
        <p:nvPr/>
      </p:nvGrpSpPr>
      <p:grpSpPr>
        <a:xfrm>
          <a:off x="0" y="0"/>
          <a:ext cx="0" cy="0"/>
          <a:chOff x="0" y="0"/>
          <a:chExt cx="0" cy="0"/>
        </a:xfrm>
      </p:grpSpPr>
      <p:sp>
        <p:nvSpPr>
          <p:cNvPr id="3884" name="Google Shape;3884;p6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Causa_135 (tRNA, 80479-80552)</a:t>
            </a:r>
            <a:endParaRPr/>
          </a:p>
        </p:txBody>
      </p:sp>
      <p:sp>
        <p:nvSpPr>
          <p:cNvPr id="3885" name="Google Shape;3885;p672"/>
          <p:cNvSpPr txBox="1">
            <a:spLocks noGrp="1"/>
          </p:cNvSpPr>
          <p:nvPr>
            <p:ph type="body" idx="1"/>
          </p:nvPr>
        </p:nvSpPr>
        <p:spPr>
          <a:xfrm>
            <a:off x="311700" y="1152475"/>
            <a:ext cx="44130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358"/>
              <a:buFont typeface="Arial"/>
              <a:buNone/>
            </a:pPr>
            <a:r>
              <a:rPr lang="en" sz="989">
                <a:solidFill>
                  <a:schemeClr val="dk1"/>
                </a:solidFill>
                <a:latin typeface="Times New Roman"/>
                <a:ea typeface="Times New Roman"/>
                <a:cs typeface="Times New Roman"/>
                <a:sym typeface="Times New Roman"/>
              </a:rPr>
              <a:t>Gene Call and Functional Annotation Checklist and Notes – MK</a:t>
            </a:r>
            <a:endParaRPr sz="989">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358"/>
              <a:buFont typeface="Arial"/>
              <a:buNone/>
            </a:pPr>
            <a:r>
              <a:rPr lang="en" sz="989">
                <a:solidFill>
                  <a:schemeClr val="dk1"/>
                </a:solidFill>
                <a:latin typeface="Times New Roman"/>
                <a:ea typeface="Times New Roman"/>
                <a:cs typeface="Times New Roman"/>
                <a:sym typeface="Times New Roman"/>
              </a:rPr>
              <a:t> </a:t>
            </a:r>
            <a:endParaRPr sz="989">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358"/>
              <a:buFont typeface="Arial"/>
              <a:buNone/>
            </a:pPr>
            <a:r>
              <a:rPr lang="en" sz="989">
                <a:solidFill>
                  <a:schemeClr val="dk1"/>
                </a:solidFill>
                <a:latin typeface="Times New Roman"/>
                <a:ea typeface="Times New Roman"/>
                <a:cs typeface="Times New Roman"/>
                <a:sym typeface="Times New Roman"/>
              </a:rPr>
              <a:t>Gene assignment:</a:t>
            </a:r>
            <a:r>
              <a:rPr lang="en" sz="989" b="1">
                <a:solidFill>
                  <a:schemeClr val="dk1"/>
                </a:solidFill>
                <a:latin typeface="Times New Roman"/>
                <a:ea typeface="Times New Roman"/>
                <a:cs typeface="Times New Roman"/>
                <a:sym typeface="Times New Roman"/>
              </a:rPr>
              <a:t>Causa_TRNA 10 -gene 135</a:t>
            </a:r>
            <a:endParaRPr sz="989"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358"/>
              <a:buFont typeface="Arial"/>
              <a:buNone/>
            </a:pPr>
            <a:r>
              <a:rPr lang="en" sz="989" b="1">
                <a:solidFill>
                  <a:schemeClr val="dk1"/>
                </a:solidFill>
                <a:latin typeface="Times New Roman"/>
                <a:ea typeface="Times New Roman"/>
                <a:cs typeface="Times New Roman"/>
                <a:sym typeface="Times New Roman"/>
              </a:rPr>
              <a:t>tRNAScan coordinates: </a:t>
            </a:r>
            <a:r>
              <a:rPr lang="en" sz="941" b="1">
                <a:solidFill>
                  <a:srgbClr val="222222"/>
                </a:solidFill>
                <a:highlight>
                  <a:srgbClr val="FFFFFF"/>
                </a:highlight>
                <a:latin typeface="Roboto"/>
                <a:ea typeface="Roboto"/>
                <a:cs typeface="Roboto"/>
                <a:sym typeface="Roboto"/>
              </a:rPr>
              <a:t>80480-80552</a:t>
            </a:r>
            <a:endParaRPr sz="941" b="1">
              <a:solidFill>
                <a:srgbClr val="212529"/>
              </a:solidFill>
              <a:latin typeface="Courier New"/>
              <a:ea typeface="Courier New"/>
              <a:cs typeface="Courier New"/>
              <a:sym typeface="Courier New"/>
            </a:endParaRPr>
          </a:p>
          <a:p>
            <a:pPr marL="0" lvl="0" indent="0" algn="l" rtl="0">
              <a:lnSpc>
                <a:spcPct val="95000"/>
              </a:lnSpc>
              <a:spcBef>
                <a:spcPts val="0"/>
              </a:spcBef>
              <a:spcAft>
                <a:spcPts val="0"/>
              </a:spcAft>
              <a:buClr>
                <a:schemeClr val="dk1"/>
              </a:buClr>
              <a:buSzPts val="358"/>
              <a:buFont typeface="Arial"/>
              <a:buNone/>
            </a:pPr>
            <a:r>
              <a:rPr lang="en" sz="941" b="1">
                <a:solidFill>
                  <a:srgbClr val="212529"/>
                </a:solidFill>
                <a:latin typeface="Courier New"/>
                <a:ea typeface="Courier New"/>
                <a:cs typeface="Courier New"/>
                <a:sym typeface="Courier New"/>
              </a:rPr>
              <a:t>               c</a:t>
            </a:r>
            <a:endParaRPr sz="941" b="1">
              <a:solidFill>
                <a:srgbClr val="212529"/>
              </a:solidFill>
              <a:latin typeface="Courier New"/>
              <a:ea typeface="Courier New"/>
              <a:cs typeface="Courier New"/>
              <a:sym typeface="Courier New"/>
            </a:endParaRPr>
          </a:p>
          <a:p>
            <a:pPr marL="0" lvl="0" indent="0" algn="l" rtl="0">
              <a:lnSpc>
                <a:spcPct val="95000"/>
              </a:lnSpc>
              <a:spcBef>
                <a:spcPts val="0"/>
              </a:spcBef>
              <a:spcAft>
                <a:spcPts val="0"/>
              </a:spcAft>
              <a:buClr>
                <a:schemeClr val="dk1"/>
              </a:buClr>
              <a:buSzPts val="358"/>
              <a:buFont typeface="Arial"/>
              <a:buNone/>
            </a:pPr>
            <a:r>
              <a:rPr lang="en" sz="941" b="1">
                <a:solidFill>
                  <a:srgbClr val="212529"/>
                </a:solidFill>
                <a:latin typeface="Courier New"/>
                <a:ea typeface="Courier New"/>
                <a:cs typeface="Courier New"/>
                <a:sym typeface="Courier New"/>
              </a:rPr>
              <a:t>               a</a:t>
            </a:r>
            <a:endParaRPr sz="941" b="1">
              <a:solidFill>
                <a:srgbClr val="212529"/>
              </a:solidFill>
              <a:latin typeface="Courier New"/>
              <a:ea typeface="Courier New"/>
              <a:cs typeface="Courier New"/>
              <a:sym typeface="Courier New"/>
            </a:endParaRPr>
          </a:p>
          <a:p>
            <a:pPr marL="0" lvl="0" indent="0" algn="l" rtl="0">
              <a:lnSpc>
                <a:spcPct val="95000"/>
              </a:lnSpc>
              <a:spcBef>
                <a:spcPts val="0"/>
              </a:spcBef>
              <a:spcAft>
                <a:spcPts val="0"/>
              </a:spcAft>
              <a:buClr>
                <a:schemeClr val="dk1"/>
              </a:buClr>
              <a:buSzPts val="358"/>
              <a:buFont typeface="Arial"/>
              <a:buNone/>
            </a:pPr>
            <a:r>
              <a:rPr lang="en" sz="941" b="1">
                <a:solidFill>
                  <a:srgbClr val="212529"/>
                </a:solidFill>
                <a:latin typeface="Courier New"/>
                <a:ea typeface="Courier New"/>
                <a:cs typeface="Courier New"/>
                <a:sym typeface="Courier New"/>
              </a:rPr>
              <a:t>             g-c</a:t>
            </a:r>
            <a:endParaRPr sz="941" b="1">
              <a:solidFill>
                <a:srgbClr val="212529"/>
              </a:solidFill>
              <a:latin typeface="Courier New"/>
              <a:ea typeface="Courier New"/>
              <a:cs typeface="Courier New"/>
              <a:sym typeface="Courier New"/>
            </a:endParaRPr>
          </a:p>
          <a:p>
            <a:pPr marL="0" lvl="0" indent="0" algn="l" rtl="0">
              <a:lnSpc>
                <a:spcPct val="95000"/>
              </a:lnSpc>
              <a:spcBef>
                <a:spcPts val="0"/>
              </a:spcBef>
              <a:spcAft>
                <a:spcPts val="0"/>
              </a:spcAft>
              <a:buClr>
                <a:schemeClr val="dk1"/>
              </a:buClr>
              <a:buSzPts val="358"/>
              <a:buFont typeface="Arial"/>
              <a:buNone/>
            </a:pPr>
            <a:r>
              <a:rPr lang="en" sz="941" b="1">
                <a:solidFill>
                  <a:srgbClr val="212529"/>
                </a:solidFill>
                <a:latin typeface="Courier New"/>
                <a:ea typeface="Courier New"/>
                <a:cs typeface="Courier New"/>
                <a:sym typeface="Courier New"/>
              </a:rPr>
              <a:t>             c-g</a:t>
            </a:r>
            <a:endParaRPr sz="941" b="1">
              <a:solidFill>
                <a:srgbClr val="212529"/>
              </a:solidFill>
              <a:latin typeface="Courier New"/>
              <a:ea typeface="Courier New"/>
              <a:cs typeface="Courier New"/>
              <a:sym typeface="Courier New"/>
            </a:endParaRPr>
          </a:p>
          <a:p>
            <a:pPr marL="0" lvl="0" indent="0" algn="l" rtl="0">
              <a:lnSpc>
                <a:spcPct val="95000"/>
              </a:lnSpc>
              <a:spcBef>
                <a:spcPts val="0"/>
              </a:spcBef>
              <a:spcAft>
                <a:spcPts val="0"/>
              </a:spcAft>
              <a:buClr>
                <a:schemeClr val="dk1"/>
              </a:buClr>
              <a:buSzPts val="358"/>
              <a:buFont typeface="Arial"/>
              <a:buNone/>
            </a:pPr>
            <a:r>
              <a:rPr lang="en" sz="941" b="1">
                <a:solidFill>
                  <a:srgbClr val="212529"/>
                </a:solidFill>
                <a:latin typeface="Courier New"/>
                <a:ea typeface="Courier New"/>
                <a:cs typeface="Courier New"/>
                <a:sym typeface="Courier New"/>
              </a:rPr>
              <a:t>             c-g</a:t>
            </a:r>
            <a:endParaRPr sz="941" b="1">
              <a:solidFill>
                <a:srgbClr val="212529"/>
              </a:solidFill>
              <a:latin typeface="Courier New"/>
              <a:ea typeface="Courier New"/>
              <a:cs typeface="Courier New"/>
              <a:sym typeface="Courier New"/>
            </a:endParaRPr>
          </a:p>
          <a:p>
            <a:pPr marL="0" lvl="0" indent="0" algn="l" rtl="0">
              <a:lnSpc>
                <a:spcPct val="95000"/>
              </a:lnSpc>
              <a:spcBef>
                <a:spcPts val="0"/>
              </a:spcBef>
              <a:spcAft>
                <a:spcPts val="0"/>
              </a:spcAft>
              <a:buClr>
                <a:schemeClr val="dk1"/>
              </a:buClr>
              <a:buSzPts val="358"/>
              <a:buFont typeface="Arial"/>
              <a:buNone/>
            </a:pPr>
            <a:r>
              <a:rPr lang="en" sz="941" b="1">
                <a:solidFill>
                  <a:srgbClr val="212529"/>
                </a:solidFill>
                <a:latin typeface="Courier New"/>
                <a:ea typeface="Courier New"/>
                <a:cs typeface="Courier New"/>
                <a:sym typeface="Courier New"/>
              </a:rPr>
              <a:t>             g-c</a:t>
            </a:r>
            <a:endParaRPr sz="941" b="1">
              <a:solidFill>
                <a:srgbClr val="212529"/>
              </a:solidFill>
              <a:latin typeface="Courier New"/>
              <a:ea typeface="Courier New"/>
              <a:cs typeface="Courier New"/>
              <a:sym typeface="Courier New"/>
            </a:endParaRPr>
          </a:p>
          <a:p>
            <a:pPr marL="0" lvl="0" indent="0" algn="l" rtl="0">
              <a:lnSpc>
                <a:spcPct val="95000"/>
              </a:lnSpc>
              <a:spcBef>
                <a:spcPts val="0"/>
              </a:spcBef>
              <a:spcAft>
                <a:spcPts val="0"/>
              </a:spcAft>
              <a:buClr>
                <a:schemeClr val="dk1"/>
              </a:buClr>
              <a:buSzPts val="358"/>
              <a:buFont typeface="Arial"/>
              <a:buNone/>
            </a:pPr>
            <a:r>
              <a:rPr lang="en" sz="941" b="1">
                <a:solidFill>
                  <a:srgbClr val="212529"/>
                </a:solidFill>
                <a:latin typeface="Courier New"/>
                <a:ea typeface="Courier New"/>
                <a:cs typeface="Courier New"/>
                <a:sym typeface="Courier New"/>
              </a:rPr>
              <a:t>             t+g</a:t>
            </a:r>
            <a:endParaRPr sz="941" b="1">
              <a:solidFill>
                <a:srgbClr val="212529"/>
              </a:solidFill>
              <a:latin typeface="Courier New"/>
              <a:ea typeface="Courier New"/>
              <a:cs typeface="Courier New"/>
              <a:sym typeface="Courier New"/>
            </a:endParaRPr>
          </a:p>
          <a:p>
            <a:pPr marL="0" lvl="0" indent="0" algn="l" rtl="0">
              <a:lnSpc>
                <a:spcPct val="95000"/>
              </a:lnSpc>
              <a:spcBef>
                <a:spcPts val="0"/>
              </a:spcBef>
              <a:spcAft>
                <a:spcPts val="0"/>
              </a:spcAft>
              <a:buClr>
                <a:schemeClr val="dk1"/>
              </a:buClr>
              <a:buSzPts val="358"/>
              <a:buFont typeface="Arial"/>
              <a:buNone/>
            </a:pPr>
            <a:r>
              <a:rPr lang="en" sz="941" b="1">
                <a:solidFill>
                  <a:srgbClr val="212529"/>
                </a:solidFill>
                <a:latin typeface="Courier New"/>
                <a:ea typeface="Courier New"/>
                <a:cs typeface="Courier New"/>
                <a:sym typeface="Courier New"/>
              </a:rPr>
              <a:t>             t-a</a:t>
            </a:r>
            <a:endParaRPr sz="941" b="1">
              <a:solidFill>
                <a:srgbClr val="212529"/>
              </a:solidFill>
              <a:latin typeface="Courier New"/>
              <a:ea typeface="Courier New"/>
              <a:cs typeface="Courier New"/>
              <a:sym typeface="Courier New"/>
            </a:endParaRPr>
          </a:p>
          <a:p>
            <a:pPr marL="0" lvl="0" indent="0" algn="l" rtl="0">
              <a:lnSpc>
                <a:spcPct val="95000"/>
              </a:lnSpc>
              <a:spcBef>
                <a:spcPts val="0"/>
              </a:spcBef>
              <a:spcAft>
                <a:spcPts val="0"/>
              </a:spcAft>
              <a:buClr>
                <a:schemeClr val="dk1"/>
              </a:buClr>
              <a:buSzPts val="358"/>
              <a:buFont typeface="Arial"/>
              <a:buNone/>
            </a:pPr>
            <a:r>
              <a:rPr lang="en" sz="941" b="1">
                <a:solidFill>
                  <a:srgbClr val="212529"/>
                </a:solidFill>
                <a:latin typeface="Courier New"/>
                <a:ea typeface="Courier New"/>
                <a:cs typeface="Courier New"/>
                <a:sym typeface="Courier New"/>
              </a:rPr>
              <a:t>             g-c     ct</a:t>
            </a:r>
            <a:endParaRPr sz="941" b="1">
              <a:solidFill>
                <a:srgbClr val="212529"/>
              </a:solidFill>
              <a:latin typeface="Courier New"/>
              <a:ea typeface="Courier New"/>
              <a:cs typeface="Courier New"/>
              <a:sym typeface="Courier New"/>
            </a:endParaRPr>
          </a:p>
          <a:p>
            <a:pPr marL="0" lvl="0" indent="0" algn="l" rtl="0">
              <a:lnSpc>
                <a:spcPct val="95000"/>
              </a:lnSpc>
              <a:spcBef>
                <a:spcPts val="0"/>
              </a:spcBef>
              <a:spcAft>
                <a:spcPts val="0"/>
              </a:spcAft>
              <a:buClr>
                <a:schemeClr val="dk1"/>
              </a:buClr>
              <a:buSzPts val="358"/>
              <a:buFont typeface="Arial"/>
              <a:buNone/>
            </a:pPr>
            <a:r>
              <a:rPr lang="en" sz="941" b="1">
                <a:solidFill>
                  <a:srgbClr val="212529"/>
                </a:solidFill>
                <a:latin typeface="Courier New"/>
                <a:ea typeface="Courier New"/>
                <a:cs typeface="Courier New"/>
                <a:sym typeface="Courier New"/>
              </a:rPr>
              <a:t>            t   cctcc  a</a:t>
            </a:r>
            <a:endParaRPr sz="941" b="1">
              <a:solidFill>
                <a:srgbClr val="212529"/>
              </a:solidFill>
              <a:latin typeface="Courier New"/>
              <a:ea typeface="Courier New"/>
              <a:cs typeface="Courier New"/>
              <a:sym typeface="Courier New"/>
            </a:endParaRPr>
          </a:p>
          <a:p>
            <a:pPr marL="0" lvl="0" indent="0" algn="l" rtl="0">
              <a:lnSpc>
                <a:spcPct val="95000"/>
              </a:lnSpc>
              <a:spcBef>
                <a:spcPts val="0"/>
              </a:spcBef>
              <a:spcAft>
                <a:spcPts val="0"/>
              </a:spcAft>
              <a:buClr>
                <a:schemeClr val="dk1"/>
              </a:buClr>
              <a:buSzPts val="358"/>
              <a:buFont typeface="Arial"/>
              <a:buNone/>
            </a:pPr>
            <a:r>
              <a:rPr lang="en" sz="941" b="1">
                <a:solidFill>
                  <a:srgbClr val="212529"/>
                </a:solidFill>
                <a:latin typeface="Courier New"/>
                <a:ea typeface="Courier New"/>
                <a:cs typeface="Courier New"/>
                <a:sym typeface="Courier New"/>
              </a:rPr>
              <a:t>     ga    a    !!!!!  g</a:t>
            </a:r>
            <a:endParaRPr sz="941" b="1">
              <a:solidFill>
                <a:srgbClr val="212529"/>
              </a:solidFill>
              <a:latin typeface="Courier New"/>
              <a:ea typeface="Courier New"/>
              <a:cs typeface="Courier New"/>
              <a:sym typeface="Courier New"/>
            </a:endParaRPr>
          </a:p>
          <a:p>
            <a:pPr marL="0" lvl="0" indent="0" algn="l" rtl="0">
              <a:lnSpc>
                <a:spcPct val="95000"/>
              </a:lnSpc>
              <a:spcBef>
                <a:spcPts val="0"/>
              </a:spcBef>
              <a:spcAft>
                <a:spcPts val="0"/>
              </a:spcAft>
              <a:buClr>
                <a:schemeClr val="dk1"/>
              </a:buClr>
              <a:buSzPts val="358"/>
              <a:buFont typeface="Arial"/>
              <a:buNone/>
            </a:pPr>
            <a:r>
              <a:rPr lang="en" sz="941" b="1">
                <a:solidFill>
                  <a:srgbClr val="212529"/>
                </a:solidFill>
                <a:latin typeface="Courier New"/>
                <a:ea typeface="Courier New"/>
                <a:cs typeface="Courier New"/>
                <a:sym typeface="Courier New"/>
              </a:rPr>
              <a:t>    t  ctcg     ggagg  c</a:t>
            </a:r>
            <a:endParaRPr sz="941" b="1">
              <a:solidFill>
                <a:srgbClr val="212529"/>
              </a:solidFill>
              <a:latin typeface="Courier New"/>
              <a:ea typeface="Courier New"/>
              <a:cs typeface="Courier New"/>
              <a:sym typeface="Courier New"/>
            </a:endParaRPr>
          </a:p>
          <a:p>
            <a:pPr marL="0" lvl="0" indent="0" algn="l" rtl="0">
              <a:lnSpc>
                <a:spcPct val="95000"/>
              </a:lnSpc>
              <a:spcBef>
                <a:spcPts val="0"/>
              </a:spcBef>
              <a:spcAft>
                <a:spcPts val="0"/>
              </a:spcAft>
              <a:buClr>
                <a:schemeClr val="dk1"/>
              </a:buClr>
              <a:buSzPts val="358"/>
              <a:buFont typeface="Arial"/>
              <a:buNone/>
            </a:pPr>
            <a:r>
              <a:rPr lang="en" sz="941" b="1">
                <a:solidFill>
                  <a:srgbClr val="212529"/>
                </a:solidFill>
                <a:latin typeface="Courier New"/>
                <a:ea typeface="Courier New"/>
                <a:cs typeface="Courier New"/>
                <a:sym typeface="Courier New"/>
              </a:rPr>
              <a:t>   t   !!!!     c    tt</a:t>
            </a:r>
            <a:endParaRPr sz="941" b="1">
              <a:solidFill>
                <a:srgbClr val="212529"/>
              </a:solidFill>
              <a:latin typeface="Courier New"/>
              <a:ea typeface="Courier New"/>
              <a:cs typeface="Courier New"/>
              <a:sym typeface="Courier New"/>
            </a:endParaRPr>
          </a:p>
          <a:p>
            <a:pPr marL="0" lvl="0" indent="0" algn="l" rtl="0">
              <a:lnSpc>
                <a:spcPct val="95000"/>
              </a:lnSpc>
              <a:spcBef>
                <a:spcPts val="0"/>
              </a:spcBef>
              <a:spcAft>
                <a:spcPts val="0"/>
              </a:spcAft>
              <a:buClr>
                <a:schemeClr val="dk1"/>
              </a:buClr>
              <a:buSzPts val="358"/>
              <a:buFont typeface="Arial"/>
              <a:buNone/>
            </a:pPr>
            <a:r>
              <a:rPr lang="en" sz="941" b="1">
                <a:solidFill>
                  <a:srgbClr val="212529"/>
                </a:solidFill>
                <a:latin typeface="Courier New"/>
                <a:ea typeface="Courier New"/>
                <a:cs typeface="Courier New"/>
                <a:sym typeface="Courier New"/>
              </a:rPr>
              <a:t>   g   gagc     t</a:t>
            </a:r>
            <a:endParaRPr sz="941" b="1">
              <a:solidFill>
                <a:srgbClr val="212529"/>
              </a:solidFill>
              <a:latin typeface="Courier New"/>
              <a:ea typeface="Courier New"/>
              <a:cs typeface="Courier New"/>
              <a:sym typeface="Courier New"/>
            </a:endParaRPr>
          </a:p>
          <a:p>
            <a:pPr marL="0" lvl="0" indent="0" algn="l" rtl="0">
              <a:lnSpc>
                <a:spcPct val="95000"/>
              </a:lnSpc>
              <a:spcBef>
                <a:spcPts val="0"/>
              </a:spcBef>
              <a:spcAft>
                <a:spcPts val="0"/>
              </a:spcAft>
              <a:buClr>
                <a:schemeClr val="dk1"/>
              </a:buClr>
              <a:buSzPts val="358"/>
              <a:buFont typeface="Arial"/>
              <a:buNone/>
            </a:pPr>
            <a:r>
              <a:rPr lang="en" sz="941" b="1">
                <a:solidFill>
                  <a:srgbClr val="212529"/>
                </a:solidFill>
                <a:latin typeface="Courier New"/>
                <a:ea typeface="Courier New"/>
                <a:cs typeface="Courier New"/>
                <a:sym typeface="Courier New"/>
              </a:rPr>
              <a:t>    gca         g</a:t>
            </a:r>
            <a:endParaRPr sz="941" b="1">
              <a:solidFill>
                <a:srgbClr val="212529"/>
              </a:solidFill>
              <a:latin typeface="Courier New"/>
              <a:ea typeface="Courier New"/>
              <a:cs typeface="Courier New"/>
              <a:sym typeface="Courier New"/>
            </a:endParaRPr>
          </a:p>
          <a:p>
            <a:pPr marL="0" lvl="0" indent="0" algn="l" rtl="0">
              <a:lnSpc>
                <a:spcPct val="95000"/>
              </a:lnSpc>
              <a:spcBef>
                <a:spcPts val="0"/>
              </a:spcBef>
              <a:spcAft>
                <a:spcPts val="0"/>
              </a:spcAft>
              <a:buClr>
                <a:schemeClr val="dk1"/>
              </a:buClr>
              <a:buSzPts val="358"/>
              <a:buFont typeface="Arial"/>
              <a:buNone/>
            </a:pPr>
            <a:r>
              <a:rPr lang="en" sz="941" b="1">
                <a:solidFill>
                  <a:srgbClr val="212529"/>
                </a:solidFill>
                <a:latin typeface="Courier New"/>
                <a:ea typeface="Courier New"/>
                <a:cs typeface="Courier New"/>
                <a:sym typeface="Courier New"/>
              </a:rPr>
              <a:t>            t-at</a:t>
            </a:r>
            <a:endParaRPr sz="941" b="1">
              <a:solidFill>
                <a:srgbClr val="212529"/>
              </a:solidFill>
              <a:latin typeface="Courier New"/>
              <a:ea typeface="Courier New"/>
              <a:cs typeface="Courier New"/>
              <a:sym typeface="Courier New"/>
            </a:endParaRPr>
          </a:p>
          <a:p>
            <a:pPr marL="0" lvl="0" indent="0" algn="l" rtl="0">
              <a:lnSpc>
                <a:spcPct val="95000"/>
              </a:lnSpc>
              <a:spcBef>
                <a:spcPts val="0"/>
              </a:spcBef>
              <a:spcAft>
                <a:spcPts val="0"/>
              </a:spcAft>
              <a:buClr>
                <a:schemeClr val="dk1"/>
              </a:buClr>
              <a:buSzPts val="358"/>
              <a:buFont typeface="Arial"/>
              <a:buNone/>
            </a:pPr>
            <a:r>
              <a:rPr lang="en" sz="941" b="1">
                <a:solidFill>
                  <a:srgbClr val="212529"/>
                </a:solidFill>
                <a:latin typeface="Courier New"/>
                <a:ea typeface="Courier New"/>
                <a:cs typeface="Courier New"/>
                <a:sym typeface="Courier New"/>
              </a:rPr>
              <a:t>            t+g</a:t>
            </a:r>
            <a:endParaRPr sz="941" b="1">
              <a:solidFill>
                <a:srgbClr val="212529"/>
              </a:solidFill>
              <a:latin typeface="Courier New"/>
              <a:ea typeface="Courier New"/>
              <a:cs typeface="Courier New"/>
              <a:sym typeface="Courier New"/>
            </a:endParaRPr>
          </a:p>
          <a:p>
            <a:pPr marL="0" lvl="0" indent="0" algn="l" rtl="0">
              <a:lnSpc>
                <a:spcPct val="95000"/>
              </a:lnSpc>
              <a:spcBef>
                <a:spcPts val="0"/>
              </a:spcBef>
              <a:spcAft>
                <a:spcPts val="0"/>
              </a:spcAft>
              <a:buClr>
                <a:schemeClr val="dk1"/>
              </a:buClr>
              <a:buSzPts val="358"/>
              <a:buFont typeface="Arial"/>
              <a:buNone/>
            </a:pPr>
            <a:r>
              <a:rPr lang="en" sz="941" b="1">
                <a:solidFill>
                  <a:srgbClr val="212529"/>
                </a:solidFill>
                <a:latin typeface="Courier New"/>
                <a:ea typeface="Courier New"/>
                <a:cs typeface="Courier New"/>
                <a:sym typeface="Courier New"/>
              </a:rPr>
              <a:t>            c-g</a:t>
            </a:r>
            <a:endParaRPr sz="941" b="1">
              <a:solidFill>
                <a:srgbClr val="212529"/>
              </a:solidFill>
              <a:latin typeface="Courier New"/>
              <a:ea typeface="Courier New"/>
              <a:cs typeface="Courier New"/>
              <a:sym typeface="Courier New"/>
            </a:endParaRPr>
          </a:p>
          <a:p>
            <a:pPr marL="0" lvl="0" indent="0" algn="l" rtl="0">
              <a:lnSpc>
                <a:spcPct val="95000"/>
              </a:lnSpc>
              <a:spcBef>
                <a:spcPts val="0"/>
              </a:spcBef>
              <a:spcAft>
                <a:spcPts val="0"/>
              </a:spcAft>
              <a:buClr>
                <a:schemeClr val="dk1"/>
              </a:buClr>
              <a:buSzPts val="358"/>
              <a:buFont typeface="Arial"/>
              <a:buNone/>
            </a:pPr>
            <a:r>
              <a:rPr lang="en" sz="941" b="1">
                <a:solidFill>
                  <a:srgbClr val="212529"/>
                </a:solidFill>
                <a:latin typeface="Courier New"/>
                <a:ea typeface="Courier New"/>
                <a:cs typeface="Courier New"/>
                <a:sym typeface="Courier New"/>
              </a:rPr>
              <a:t>            c-g</a:t>
            </a:r>
            <a:endParaRPr sz="941" b="1">
              <a:solidFill>
                <a:srgbClr val="212529"/>
              </a:solidFill>
              <a:latin typeface="Courier New"/>
              <a:ea typeface="Courier New"/>
              <a:cs typeface="Courier New"/>
              <a:sym typeface="Courier New"/>
            </a:endParaRPr>
          </a:p>
          <a:p>
            <a:pPr marL="0" lvl="0" indent="0" algn="l" rtl="0">
              <a:lnSpc>
                <a:spcPct val="95000"/>
              </a:lnSpc>
              <a:spcBef>
                <a:spcPts val="0"/>
              </a:spcBef>
              <a:spcAft>
                <a:spcPts val="0"/>
              </a:spcAft>
              <a:buClr>
                <a:schemeClr val="dk1"/>
              </a:buClr>
              <a:buSzPts val="358"/>
              <a:buFont typeface="Arial"/>
              <a:buNone/>
            </a:pPr>
            <a:r>
              <a:rPr lang="en" sz="941" b="1">
                <a:solidFill>
                  <a:srgbClr val="212529"/>
                </a:solidFill>
                <a:latin typeface="Courier New"/>
                <a:ea typeface="Courier New"/>
                <a:cs typeface="Courier New"/>
                <a:sym typeface="Courier New"/>
              </a:rPr>
              <a:t>            g-c</a:t>
            </a:r>
            <a:endParaRPr sz="941" b="1">
              <a:solidFill>
                <a:srgbClr val="212529"/>
              </a:solidFill>
              <a:latin typeface="Courier New"/>
              <a:ea typeface="Courier New"/>
              <a:cs typeface="Courier New"/>
              <a:sym typeface="Courier New"/>
            </a:endParaRPr>
          </a:p>
          <a:p>
            <a:pPr marL="0" lvl="0" indent="0" algn="l" rtl="0">
              <a:lnSpc>
                <a:spcPct val="95000"/>
              </a:lnSpc>
              <a:spcBef>
                <a:spcPts val="0"/>
              </a:spcBef>
              <a:spcAft>
                <a:spcPts val="0"/>
              </a:spcAft>
              <a:buClr>
                <a:schemeClr val="dk1"/>
              </a:buClr>
              <a:buSzPts val="358"/>
              <a:buFont typeface="Arial"/>
              <a:buNone/>
            </a:pPr>
            <a:r>
              <a:rPr lang="en" sz="941" b="1">
                <a:solidFill>
                  <a:srgbClr val="212529"/>
                </a:solidFill>
                <a:latin typeface="Courier New"/>
                <a:ea typeface="Courier New"/>
                <a:cs typeface="Courier New"/>
                <a:sym typeface="Courier New"/>
              </a:rPr>
              <a:t>            c-g</a:t>
            </a:r>
            <a:endParaRPr sz="941" b="1">
              <a:solidFill>
                <a:srgbClr val="212529"/>
              </a:solidFill>
              <a:latin typeface="Courier New"/>
              <a:ea typeface="Courier New"/>
              <a:cs typeface="Courier New"/>
              <a:sym typeface="Courier New"/>
            </a:endParaRPr>
          </a:p>
          <a:p>
            <a:pPr marL="0" lvl="0" indent="0" algn="l" rtl="0">
              <a:lnSpc>
                <a:spcPct val="95000"/>
              </a:lnSpc>
              <a:spcBef>
                <a:spcPts val="0"/>
              </a:spcBef>
              <a:spcAft>
                <a:spcPts val="0"/>
              </a:spcAft>
              <a:buClr>
                <a:schemeClr val="dk1"/>
              </a:buClr>
              <a:buSzPts val="358"/>
              <a:buFont typeface="Arial"/>
              <a:buNone/>
            </a:pPr>
            <a:r>
              <a:rPr lang="en" sz="941" b="1">
                <a:solidFill>
                  <a:srgbClr val="212529"/>
                </a:solidFill>
                <a:latin typeface="Courier New"/>
                <a:ea typeface="Courier New"/>
                <a:cs typeface="Courier New"/>
                <a:sym typeface="Courier New"/>
              </a:rPr>
              <a:t>           c   a</a:t>
            </a:r>
            <a:endParaRPr sz="941" b="1">
              <a:solidFill>
                <a:srgbClr val="212529"/>
              </a:solidFill>
              <a:latin typeface="Courier New"/>
              <a:ea typeface="Courier New"/>
              <a:cs typeface="Courier New"/>
              <a:sym typeface="Courier New"/>
            </a:endParaRPr>
          </a:p>
          <a:p>
            <a:pPr marL="0" lvl="0" indent="0" algn="l" rtl="0">
              <a:lnSpc>
                <a:spcPct val="95000"/>
              </a:lnSpc>
              <a:spcBef>
                <a:spcPts val="0"/>
              </a:spcBef>
              <a:spcAft>
                <a:spcPts val="0"/>
              </a:spcAft>
              <a:buClr>
                <a:schemeClr val="dk1"/>
              </a:buClr>
              <a:buSzPts val="358"/>
              <a:buFont typeface="Arial"/>
              <a:buNone/>
            </a:pPr>
            <a:r>
              <a:rPr lang="en" sz="941" b="1">
                <a:solidFill>
                  <a:srgbClr val="212529"/>
                </a:solidFill>
                <a:latin typeface="Courier New"/>
                <a:ea typeface="Courier New"/>
                <a:cs typeface="Courier New"/>
                <a:sym typeface="Courier New"/>
              </a:rPr>
              <a:t>           t   a</a:t>
            </a:r>
            <a:endParaRPr sz="941" b="1">
              <a:solidFill>
                <a:srgbClr val="212529"/>
              </a:solidFill>
              <a:latin typeface="Courier New"/>
              <a:ea typeface="Courier New"/>
              <a:cs typeface="Courier New"/>
              <a:sym typeface="Courier New"/>
            </a:endParaRPr>
          </a:p>
          <a:p>
            <a:pPr marL="0" lvl="0" indent="0" algn="l" rtl="0">
              <a:lnSpc>
                <a:spcPct val="95000"/>
              </a:lnSpc>
              <a:spcBef>
                <a:spcPts val="0"/>
              </a:spcBef>
              <a:spcAft>
                <a:spcPts val="0"/>
              </a:spcAft>
              <a:buSzPts val="358"/>
              <a:buNone/>
            </a:pPr>
            <a:r>
              <a:rPr lang="en" sz="941" b="1">
                <a:solidFill>
                  <a:srgbClr val="212529"/>
                </a:solidFill>
                <a:latin typeface="Courier New"/>
                <a:ea typeface="Courier New"/>
                <a:cs typeface="Courier New"/>
                <a:sym typeface="Courier New"/>
              </a:rPr>
              <a:t>            ctt</a:t>
            </a:r>
            <a:endParaRPr sz="1055"/>
          </a:p>
        </p:txBody>
      </p:sp>
      <p:sp>
        <p:nvSpPr>
          <p:cNvPr id="3886" name="Google Shape;3886;p672"/>
          <p:cNvSpPr txBox="1"/>
          <p:nvPr/>
        </p:nvSpPr>
        <p:spPr>
          <a:xfrm>
            <a:off x="5040850" y="1205725"/>
            <a:ext cx="3729000" cy="34128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358"/>
              <a:buFont typeface="Arial"/>
              <a:buNone/>
            </a:pPr>
            <a:r>
              <a:rPr lang="en" sz="741" b="1">
                <a:solidFill>
                  <a:srgbClr val="212529"/>
                </a:solidFill>
                <a:latin typeface="Courier New"/>
                <a:ea typeface="Courier New"/>
                <a:cs typeface="Courier New"/>
                <a:sym typeface="Courier New"/>
              </a:rPr>
              <a:t>tRNA-Gln(ctg)</a:t>
            </a:r>
            <a:endParaRPr sz="741" b="1">
              <a:solidFill>
                <a:srgbClr val="212529"/>
              </a:solidFill>
              <a:latin typeface="Courier New"/>
              <a:ea typeface="Courier New"/>
              <a:cs typeface="Courier New"/>
              <a:sym typeface="Courier New"/>
            </a:endParaRPr>
          </a:p>
          <a:p>
            <a:pPr marL="0" lvl="0" indent="0" algn="l" rtl="0">
              <a:lnSpc>
                <a:spcPct val="95000"/>
              </a:lnSpc>
              <a:spcBef>
                <a:spcPts val="0"/>
              </a:spcBef>
              <a:spcAft>
                <a:spcPts val="0"/>
              </a:spcAft>
              <a:buClr>
                <a:schemeClr val="dk1"/>
              </a:buClr>
              <a:buSzPts val="358"/>
              <a:buFont typeface="Arial"/>
              <a:buNone/>
            </a:pPr>
            <a:r>
              <a:rPr lang="en" sz="741" b="1">
                <a:solidFill>
                  <a:srgbClr val="212529"/>
                </a:solidFill>
                <a:latin typeface="Courier New"/>
                <a:ea typeface="Courier New"/>
                <a:cs typeface="Courier New"/>
                <a:sym typeface="Courier New"/>
              </a:rPr>
              <a:t>  tRNA-Lys(ctt)</a:t>
            </a:r>
            <a:endParaRPr sz="741" b="1">
              <a:solidFill>
                <a:srgbClr val="212529"/>
              </a:solidFill>
              <a:latin typeface="Courier New"/>
              <a:ea typeface="Courier New"/>
              <a:cs typeface="Courier New"/>
              <a:sym typeface="Courier New"/>
            </a:endParaRPr>
          </a:p>
          <a:p>
            <a:pPr marL="0" lvl="0" indent="0" algn="l" rtl="0">
              <a:lnSpc>
                <a:spcPct val="95000"/>
              </a:lnSpc>
              <a:spcBef>
                <a:spcPts val="0"/>
              </a:spcBef>
              <a:spcAft>
                <a:spcPts val="0"/>
              </a:spcAft>
              <a:buClr>
                <a:schemeClr val="dk1"/>
              </a:buClr>
              <a:buSzPts val="358"/>
              <a:buFont typeface="Arial"/>
              <a:buNone/>
            </a:pPr>
            <a:r>
              <a:rPr lang="en" sz="741" b="1">
                <a:solidFill>
                  <a:srgbClr val="212529"/>
                </a:solidFill>
                <a:latin typeface="Courier New"/>
                <a:ea typeface="Courier New"/>
                <a:cs typeface="Courier New"/>
                <a:sym typeface="Courier New"/>
              </a:rPr>
              <a:t>    74 bases, %GC = 62.2</a:t>
            </a:r>
            <a:endParaRPr sz="741" b="1">
              <a:solidFill>
                <a:srgbClr val="212529"/>
              </a:solidFill>
              <a:latin typeface="Courier New"/>
              <a:ea typeface="Courier New"/>
              <a:cs typeface="Courier New"/>
              <a:sym typeface="Courier New"/>
            </a:endParaRPr>
          </a:p>
          <a:p>
            <a:pPr marL="0" lvl="0" indent="0" algn="l" rtl="0">
              <a:lnSpc>
                <a:spcPct val="95000"/>
              </a:lnSpc>
              <a:spcBef>
                <a:spcPts val="0"/>
              </a:spcBef>
              <a:spcAft>
                <a:spcPts val="0"/>
              </a:spcAft>
              <a:buClr>
                <a:schemeClr val="dk1"/>
              </a:buClr>
              <a:buSzPts val="358"/>
              <a:buFont typeface="Arial"/>
              <a:buNone/>
            </a:pPr>
            <a:r>
              <a:rPr lang="en" sz="741" b="1">
                <a:solidFill>
                  <a:srgbClr val="212529"/>
                </a:solidFill>
                <a:latin typeface="Courier New"/>
                <a:ea typeface="Courier New"/>
                <a:cs typeface="Courier New"/>
                <a:sym typeface="Courier New"/>
              </a:rPr>
              <a:t>    Sequence c[80479,80552]</a:t>
            </a:r>
            <a:endParaRPr sz="741" b="1">
              <a:solidFill>
                <a:srgbClr val="212529"/>
              </a:solidFill>
              <a:latin typeface="Courier New"/>
              <a:ea typeface="Courier New"/>
              <a:cs typeface="Courier New"/>
              <a:sym typeface="Courier New"/>
            </a:endParaRPr>
          </a:p>
          <a:p>
            <a:pPr marL="0" lvl="0" indent="0" algn="l" rtl="0">
              <a:lnSpc>
                <a:spcPct val="95000"/>
              </a:lnSpc>
              <a:spcBef>
                <a:spcPts val="0"/>
              </a:spcBef>
              <a:spcAft>
                <a:spcPts val="0"/>
              </a:spcAft>
              <a:buClr>
                <a:schemeClr val="dk1"/>
              </a:buClr>
              <a:buSzPts val="358"/>
              <a:buFont typeface="Arial"/>
              <a:buNone/>
            </a:pPr>
            <a:r>
              <a:rPr lang="en" sz="790" b="1">
                <a:solidFill>
                  <a:schemeClr val="dk1"/>
                </a:solidFill>
                <a:latin typeface="Times New Roman"/>
                <a:ea typeface="Times New Roman"/>
                <a:cs typeface="Times New Roman"/>
                <a:sym typeface="Times New Roman"/>
              </a:rPr>
              <a:t>DNA master coordinates: 80477-80552</a:t>
            </a:r>
            <a:endParaRPr sz="79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358"/>
              <a:buFont typeface="Arial"/>
              <a:buNone/>
            </a:pPr>
            <a:r>
              <a:rPr lang="en" sz="790" b="1">
                <a:solidFill>
                  <a:schemeClr val="dk1"/>
                </a:solidFill>
                <a:latin typeface="Times New Roman"/>
                <a:ea typeface="Times New Roman"/>
                <a:cs typeface="Times New Roman"/>
                <a:sym typeface="Times New Roman"/>
              </a:rPr>
              <a:t>Change the start to 80479</a:t>
            </a:r>
            <a:endParaRPr sz="790" b="1">
              <a:solidFill>
                <a:schemeClr val="dk1"/>
              </a:solidFill>
              <a:latin typeface="Times New Roman"/>
              <a:ea typeface="Times New Roman"/>
              <a:cs typeface="Times New Roman"/>
              <a:sym typeface="Times New Roman"/>
            </a:endParaRPr>
          </a:p>
          <a:p>
            <a:pPr marL="457200" lvl="0" indent="-278765" algn="l" rtl="0">
              <a:lnSpc>
                <a:spcPct val="105522"/>
              </a:lnSpc>
              <a:spcBef>
                <a:spcPts val="800"/>
              </a:spcBef>
              <a:spcAft>
                <a:spcPts val="0"/>
              </a:spcAft>
              <a:buClr>
                <a:schemeClr val="dk1"/>
              </a:buClr>
              <a:buSzPts val="790"/>
              <a:buFont typeface="Roboto"/>
              <a:buChar char="●"/>
            </a:pPr>
            <a:r>
              <a:rPr lang="en" sz="790">
                <a:solidFill>
                  <a:schemeClr val="dk1"/>
                </a:solidFill>
                <a:latin typeface="Roboto"/>
                <a:ea typeface="Roboto"/>
                <a:cs typeface="Roboto"/>
                <a:sym typeface="Roboto"/>
              </a:rPr>
              <a:t>all programs have called this RNA, with the same tRNA type, tRNA-Pro</a:t>
            </a:r>
            <a:endParaRPr sz="790">
              <a:solidFill>
                <a:schemeClr val="dk1"/>
              </a:solidFill>
              <a:latin typeface="Roboto"/>
              <a:ea typeface="Roboto"/>
              <a:cs typeface="Roboto"/>
              <a:sym typeface="Roboto"/>
            </a:endParaRPr>
          </a:p>
          <a:p>
            <a:pPr marL="914400" lvl="1" indent="-278765" algn="l" rtl="0">
              <a:lnSpc>
                <a:spcPct val="105522"/>
              </a:lnSpc>
              <a:spcBef>
                <a:spcPts val="0"/>
              </a:spcBef>
              <a:spcAft>
                <a:spcPts val="0"/>
              </a:spcAft>
              <a:buClr>
                <a:schemeClr val="dk1"/>
              </a:buClr>
              <a:buSzPts val="790"/>
              <a:buFont typeface="Roboto"/>
              <a:buChar char="○"/>
            </a:pPr>
            <a:r>
              <a:rPr lang="en" sz="790" b="1">
                <a:solidFill>
                  <a:schemeClr val="dk1"/>
                </a:solidFill>
                <a:latin typeface="Roboto"/>
                <a:ea typeface="Roboto"/>
                <a:cs typeface="Roboto"/>
                <a:sym typeface="Roboto"/>
              </a:rPr>
              <a:t>Both contain the same tRNA type: Lys</a:t>
            </a:r>
            <a:endParaRPr sz="790" b="1">
              <a:solidFill>
                <a:schemeClr val="dk1"/>
              </a:solidFill>
              <a:latin typeface="Roboto"/>
              <a:ea typeface="Roboto"/>
              <a:cs typeface="Roboto"/>
              <a:sym typeface="Roboto"/>
            </a:endParaRPr>
          </a:p>
          <a:p>
            <a:pPr marL="457200" lvl="0" indent="-278765" algn="l" rtl="0">
              <a:lnSpc>
                <a:spcPct val="105522"/>
              </a:lnSpc>
              <a:spcBef>
                <a:spcPts val="0"/>
              </a:spcBef>
              <a:spcAft>
                <a:spcPts val="0"/>
              </a:spcAft>
              <a:buClr>
                <a:schemeClr val="dk1"/>
              </a:buClr>
              <a:buSzPts val="790"/>
              <a:buFont typeface="Roboto"/>
              <a:buChar char="●"/>
            </a:pPr>
            <a:r>
              <a:rPr lang="en" sz="790">
                <a:solidFill>
                  <a:schemeClr val="dk1"/>
                </a:solidFill>
                <a:latin typeface="Roboto"/>
                <a:ea typeface="Roboto"/>
                <a:cs typeface="Roboto"/>
                <a:sym typeface="Roboto"/>
              </a:rPr>
              <a:t>the anticodon loop is the preferred 7 base length and has an easily identified anticodon sequence (TGG)	</a:t>
            </a:r>
            <a:endParaRPr sz="790">
              <a:solidFill>
                <a:schemeClr val="dk1"/>
              </a:solidFill>
              <a:latin typeface="Roboto"/>
              <a:ea typeface="Roboto"/>
              <a:cs typeface="Roboto"/>
              <a:sym typeface="Roboto"/>
            </a:endParaRPr>
          </a:p>
          <a:p>
            <a:pPr marL="914400" lvl="1" indent="-278765" algn="l" rtl="0">
              <a:lnSpc>
                <a:spcPct val="105522"/>
              </a:lnSpc>
              <a:spcBef>
                <a:spcPts val="0"/>
              </a:spcBef>
              <a:spcAft>
                <a:spcPts val="0"/>
              </a:spcAft>
              <a:buClr>
                <a:schemeClr val="dk1"/>
              </a:buClr>
              <a:buSzPts val="790"/>
              <a:buFont typeface="Roboto"/>
              <a:buChar char="○"/>
            </a:pPr>
            <a:r>
              <a:rPr lang="en" sz="790" b="1">
                <a:solidFill>
                  <a:schemeClr val="dk1"/>
                </a:solidFill>
                <a:latin typeface="Roboto"/>
                <a:ea typeface="Roboto"/>
                <a:cs typeface="Roboto"/>
                <a:sym typeface="Roboto"/>
              </a:rPr>
              <a:t>Contains 7 bases</a:t>
            </a:r>
            <a:endParaRPr sz="790" b="1">
              <a:solidFill>
                <a:schemeClr val="dk1"/>
              </a:solidFill>
              <a:latin typeface="Roboto"/>
              <a:ea typeface="Roboto"/>
              <a:cs typeface="Roboto"/>
              <a:sym typeface="Roboto"/>
            </a:endParaRPr>
          </a:p>
          <a:p>
            <a:pPr marL="914400" lvl="1" indent="-278765" algn="l" rtl="0">
              <a:lnSpc>
                <a:spcPct val="105522"/>
              </a:lnSpc>
              <a:spcBef>
                <a:spcPts val="0"/>
              </a:spcBef>
              <a:spcAft>
                <a:spcPts val="0"/>
              </a:spcAft>
              <a:buClr>
                <a:schemeClr val="dk1"/>
              </a:buClr>
              <a:buSzPts val="790"/>
              <a:buFont typeface="Roboto"/>
              <a:buChar char="○"/>
            </a:pPr>
            <a:r>
              <a:rPr lang="en" sz="790" b="1">
                <a:solidFill>
                  <a:schemeClr val="dk1"/>
                </a:solidFill>
                <a:latin typeface="Roboto"/>
                <a:ea typeface="Roboto"/>
                <a:cs typeface="Roboto"/>
                <a:sym typeface="Roboto"/>
              </a:rPr>
              <a:t>Anticodon-CTT</a:t>
            </a:r>
            <a:endParaRPr sz="790" b="1">
              <a:solidFill>
                <a:schemeClr val="dk1"/>
              </a:solidFill>
              <a:latin typeface="Roboto"/>
              <a:ea typeface="Roboto"/>
              <a:cs typeface="Roboto"/>
              <a:sym typeface="Roboto"/>
            </a:endParaRPr>
          </a:p>
          <a:p>
            <a:pPr marL="457200" lvl="0" indent="-278765" algn="l" rtl="0">
              <a:lnSpc>
                <a:spcPct val="105522"/>
              </a:lnSpc>
              <a:spcBef>
                <a:spcPts val="0"/>
              </a:spcBef>
              <a:spcAft>
                <a:spcPts val="0"/>
              </a:spcAft>
              <a:buClr>
                <a:schemeClr val="dk1"/>
              </a:buClr>
              <a:buSzPts val="790"/>
              <a:buFont typeface="Roboto"/>
              <a:buChar char="●"/>
            </a:pPr>
            <a:r>
              <a:rPr lang="en" sz="790">
                <a:solidFill>
                  <a:schemeClr val="dk1"/>
                </a:solidFill>
                <a:latin typeface="Roboto"/>
                <a:ea typeface="Roboto"/>
                <a:cs typeface="Roboto"/>
                <a:sym typeface="Roboto"/>
              </a:rPr>
              <a:t>the essential features of each loop and stem are present</a:t>
            </a:r>
            <a:endParaRPr sz="790">
              <a:solidFill>
                <a:schemeClr val="dk1"/>
              </a:solidFill>
              <a:latin typeface="Roboto"/>
              <a:ea typeface="Roboto"/>
              <a:cs typeface="Roboto"/>
              <a:sym typeface="Roboto"/>
            </a:endParaRPr>
          </a:p>
          <a:p>
            <a:pPr marL="914400" lvl="1" indent="-278765" algn="l" rtl="0">
              <a:lnSpc>
                <a:spcPct val="105522"/>
              </a:lnSpc>
              <a:spcBef>
                <a:spcPts val="0"/>
              </a:spcBef>
              <a:spcAft>
                <a:spcPts val="0"/>
              </a:spcAft>
              <a:buClr>
                <a:schemeClr val="dk1"/>
              </a:buClr>
              <a:buSzPts val="790"/>
              <a:buFont typeface="Roboto"/>
              <a:buChar char="○"/>
            </a:pPr>
            <a:r>
              <a:rPr lang="en" sz="790" b="1">
                <a:solidFill>
                  <a:schemeClr val="dk1"/>
                </a:solidFill>
                <a:latin typeface="Roboto"/>
                <a:ea typeface="Roboto"/>
                <a:cs typeface="Roboto"/>
                <a:sym typeface="Roboto"/>
              </a:rPr>
              <a:t>yes?</a:t>
            </a:r>
            <a:endParaRPr sz="790" b="1">
              <a:solidFill>
                <a:schemeClr val="dk1"/>
              </a:solidFill>
              <a:latin typeface="Roboto"/>
              <a:ea typeface="Roboto"/>
              <a:cs typeface="Roboto"/>
              <a:sym typeface="Roboto"/>
            </a:endParaRPr>
          </a:p>
          <a:p>
            <a:pPr marL="457200" lvl="0" indent="-278765" algn="l" rtl="0">
              <a:lnSpc>
                <a:spcPct val="105522"/>
              </a:lnSpc>
              <a:spcBef>
                <a:spcPts val="0"/>
              </a:spcBef>
              <a:spcAft>
                <a:spcPts val="0"/>
              </a:spcAft>
              <a:buClr>
                <a:schemeClr val="dk1"/>
              </a:buClr>
              <a:buSzPts val="790"/>
              <a:buFont typeface="Roboto"/>
              <a:buChar char="●"/>
            </a:pPr>
            <a:r>
              <a:rPr lang="en" sz="790">
                <a:solidFill>
                  <a:schemeClr val="dk1"/>
                </a:solidFill>
                <a:latin typeface="Roboto"/>
                <a:ea typeface="Roboto"/>
                <a:cs typeface="Roboto"/>
                <a:sym typeface="Roboto"/>
              </a:rPr>
              <a:t>the total length is 70-85 nucleotides</a:t>
            </a:r>
            <a:endParaRPr sz="790">
              <a:solidFill>
                <a:schemeClr val="dk1"/>
              </a:solidFill>
              <a:latin typeface="Roboto"/>
              <a:ea typeface="Roboto"/>
              <a:cs typeface="Roboto"/>
              <a:sym typeface="Roboto"/>
            </a:endParaRPr>
          </a:p>
          <a:p>
            <a:pPr marL="914400" lvl="1" indent="-278765" algn="l" rtl="0">
              <a:lnSpc>
                <a:spcPct val="105522"/>
              </a:lnSpc>
              <a:spcBef>
                <a:spcPts val="0"/>
              </a:spcBef>
              <a:spcAft>
                <a:spcPts val="0"/>
              </a:spcAft>
              <a:buClr>
                <a:schemeClr val="dk1"/>
              </a:buClr>
              <a:buSzPts val="790"/>
              <a:buFont typeface="Roboto"/>
              <a:buChar char="○"/>
            </a:pPr>
            <a:r>
              <a:rPr lang="en" sz="790" b="1">
                <a:solidFill>
                  <a:schemeClr val="dk1"/>
                </a:solidFill>
                <a:latin typeface="Roboto"/>
                <a:ea typeface="Roboto"/>
                <a:cs typeface="Roboto"/>
                <a:sym typeface="Roboto"/>
              </a:rPr>
              <a:t>Aragon calls 74</a:t>
            </a:r>
            <a:endParaRPr sz="790" b="1">
              <a:solidFill>
                <a:schemeClr val="dk1"/>
              </a:solidFill>
              <a:latin typeface="Roboto"/>
              <a:ea typeface="Roboto"/>
              <a:cs typeface="Roboto"/>
              <a:sym typeface="Roboto"/>
            </a:endParaRPr>
          </a:p>
          <a:p>
            <a:pPr marL="914400" lvl="1" indent="-278765" algn="l" rtl="0">
              <a:lnSpc>
                <a:spcPct val="105522"/>
              </a:lnSpc>
              <a:spcBef>
                <a:spcPts val="0"/>
              </a:spcBef>
              <a:spcAft>
                <a:spcPts val="0"/>
              </a:spcAft>
              <a:buClr>
                <a:schemeClr val="dk1"/>
              </a:buClr>
              <a:buSzPts val="790"/>
              <a:buFont typeface="Roboto"/>
              <a:buChar char="○"/>
            </a:pPr>
            <a:r>
              <a:rPr lang="en" sz="790" b="1">
                <a:solidFill>
                  <a:schemeClr val="dk1"/>
                </a:solidFill>
                <a:latin typeface="Roboto"/>
                <a:ea typeface="Roboto"/>
                <a:cs typeface="Roboto"/>
                <a:sym typeface="Roboto"/>
              </a:rPr>
              <a:t>trnaSCAN calls 72</a:t>
            </a:r>
            <a:endParaRPr sz="790" b="1">
              <a:solidFill>
                <a:schemeClr val="dk1"/>
              </a:solidFill>
              <a:latin typeface="Roboto"/>
              <a:ea typeface="Roboto"/>
              <a:cs typeface="Roboto"/>
              <a:sym typeface="Roboto"/>
            </a:endParaRPr>
          </a:p>
          <a:p>
            <a:pPr marL="457200" lvl="0" indent="-278765" algn="l" rtl="0">
              <a:lnSpc>
                <a:spcPct val="105522"/>
              </a:lnSpc>
              <a:spcBef>
                <a:spcPts val="0"/>
              </a:spcBef>
              <a:spcAft>
                <a:spcPts val="0"/>
              </a:spcAft>
              <a:buClr>
                <a:schemeClr val="dk1"/>
              </a:buClr>
              <a:buSzPts val="790"/>
              <a:buFont typeface="Roboto"/>
              <a:buChar char="●"/>
            </a:pPr>
            <a:r>
              <a:rPr lang="en" sz="790">
                <a:solidFill>
                  <a:schemeClr val="dk1"/>
                </a:solidFill>
                <a:latin typeface="Roboto"/>
                <a:ea typeface="Roboto"/>
                <a:cs typeface="Roboto"/>
                <a:sym typeface="Roboto"/>
              </a:rPr>
              <a:t>the tRNA length is correctly identified in the Aragorn tRNA (1.2.41) on-line version</a:t>
            </a:r>
            <a:endParaRPr sz="790">
              <a:solidFill>
                <a:schemeClr val="dk1"/>
              </a:solidFill>
              <a:latin typeface="Roboto"/>
              <a:ea typeface="Roboto"/>
              <a:cs typeface="Roboto"/>
              <a:sym typeface="Roboto"/>
            </a:endParaRPr>
          </a:p>
          <a:p>
            <a:pPr marL="914400" lvl="1" indent="-278765" algn="l" rtl="0">
              <a:lnSpc>
                <a:spcPct val="105522"/>
              </a:lnSpc>
              <a:spcBef>
                <a:spcPts val="0"/>
              </a:spcBef>
              <a:spcAft>
                <a:spcPts val="0"/>
              </a:spcAft>
              <a:buClr>
                <a:schemeClr val="dk1"/>
              </a:buClr>
              <a:buSzPts val="790"/>
              <a:buFont typeface="Roboto"/>
              <a:buChar char="○"/>
            </a:pPr>
            <a:r>
              <a:rPr lang="en" sz="790" b="1">
                <a:solidFill>
                  <a:schemeClr val="dk1"/>
                </a:solidFill>
                <a:latin typeface="Roboto"/>
                <a:ea typeface="Roboto"/>
                <a:cs typeface="Roboto"/>
                <a:sym typeface="Roboto"/>
              </a:rPr>
              <a:t>yes?</a:t>
            </a:r>
            <a:endParaRPr sz="790" b="1">
              <a:solidFill>
                <a:schemeClr val="dk1"/>
              </a:solidFill>
              <a:latin typeface="Roboto"/>
              <a:ea typeface="Roboto"/>
              <a:cs typeface="Roboto"/>
              <a:sym typeface="Roboto"/>
            </a:endParaRPr>
          </a:p>
          <a:p>
            <a:pPr marL="457200" lvl="0" indent="-278765" algn="l" rtl="0">
              <a:lnSpc>
                <a:spcPct val="105522"/>
              </a:lnSpc>
              <a:spcBef>
                <a:spcPts val="0"/>
              </a:spcBef>
              <a:spcAft>
                <a:spcPts val="0"/>
              </a:spcAft>
              <a:buClr>
                <a:schemeClr val="dk1"/>
              </a:buClr>
              <a:buSzPts val="790"/>
              <a:buFont typeface="Roboto"/>
              <a:buChar char="●"/>
            </a:pPr>
            <a:r>
              <a:rPr lang="en" sz="790">
                <a:solidFill>
                  <a:schemeClr val="dk1"/>
                </a:solidFill>
                <a:latin typeface="Roboto"/>
                <a:ea typeface="Roboto"/>
                <a:cs typeface="Roboto"/>
                <a:sym typeface="Roboto"/>
              </a:rPr>
              <a:t>the charged amino acid is one of the standard amino acids</a:t>
            </a:r>
            <a:endParaRPr sz="790">
              <a:solidFill>
                <a:schemeClr val="dk1"/>
              </a:solidFill>
              <a:latin typeface="Roboto"/>
              <a:ea typeface="Roboto"/>
              <a:cs typeface="Roboto"/>
              <a:sym typeface="Roboto"/>
            </a:endParaRPr>
          </a:p>
          <a:p>
            <a:pPr marL="914400" lvl="1" indent="-278765" algn="l" rtl="0">
              <a:lnSpc>
                <a:spcPct val="105522"/>
              </a:lnSpc>
              <a:spcBef>
                <a:spcPts val="0"/>
              </a:spcBef>
              <a:spcAft>
                <a:spcPts val="0"/>
              </a:spcAft>
              <a:buClr>
                <a:schemeClr val="dk1"/>
              </a:buClr>
              <a:buSzPts val="790"/>
              <a:buFont typeface="Roboto"/>
              <a:buChar char="○"/>
            </a:pPr>
            <a:r>
              <a:rPr lang="en" sz="790" b="1">
                <a:solidFill>
                  <a:schemeClr val="dk1"/>
                </a:solidFill>
                <a:latin typeface="Roboto"/>
                <a:ea typeface="Roboto"/>
                <a:cs typeface="Roboto"/>
                <a:sym typeface="Roboto"/>
              </a:rPr>
              <a:t>yes</a:t>
            </a:r>
            <a:endParaRPr sz="790" b="1">
              <a:solidFill>
                <a:schemeClr val="dk1"/>
              </a:solidFill>
              <a:latin typeface="Roboto"/>
              <a:ea typeface="Roboto"/>
              <a:cs typeface="Roboto"/>
              <a:sym typeface="Roboto"/>
            </a:endParaRPr>
          </a:p>
          <a:p>
            <a:pPr marL="457200" lvl="0" indent="-278765" algn="l" rtl="0">
              <a:lnSpc>
                <a:spcPct val="105522"/>
              </a:lnSpc>
              <a:spcBef>
                <a:spcPts val="0"/>
              </a:spcBef>
              <a:spcAft>
                <a:spcPts val="0"/>
              </a:spcAft>
              <a:buClr>
                <a:schemeClr val="dk1"/>
              </a:buClr>
              <a:buSzPts val="790"/>
              <a:buFont typeface="Roboto"/>
              <a:buChar char="●"/>
            </a:pPr>
            <a:r>
              <a:rPr lang="en" sz="790">
                <a:solidFill>
                  <a:schemeClr val="dk1"/>
                </a:solidFill>
                <a:latin typeface="Roboto"/>
                <a:ea typeface="Roboto"/>
                <a:cs typeface="Roboto"/>
                <a:sym typeface="Roboto"/>
              </a:rPr>
              <a:t>Infernal score in tRNAScan-SE is &gt;35</a:t>
            </a:r>
            <a:endParaRPr sz="790">
              <a:solidFill>
                <a:schemeClr val="dk1"/>
              </a:solidFill>
              <a:latin typeface="Roboto"/>
              <a:ea typeface="Roboto"/>
              <a:cs typeface="Roboto"/>
              <a:sym typeface="Roboto"/>
            </a:endParaRPr>
          </a:p>
          <a:p>
            <a:pPr marL="914400" lvl="1" indent="-278765" algn="l" rtl="0">
              <a:lnSpc>
                <a:spcPct val="105522"/>
              </a:lnSpc>
              <a:spcBef>
                <a:spcPts val="0"/>
              </a:spcBef>
              <a:spcAft>
                <a:spcPts val="0"/>
              </a:spcAft>
              <a:buClr>
                <a:schemeClr val="dk1"/>
              </a:buClr>
              <a:buSzPts val="790"/>
              <a:buFont typeface="Roboto"/>
              <a:buChar char="○"/>
            </a:pPr>
            <a:r>
              <a:rPr lang="en" sz="790" b="1">
                <a:solidFill>
                  <a:schemeClr val="dk1"/>
                </a:solidFill>
                <a:latin typeface="Roboto"/>
                <a:ea typeface="Roboto"/>
                <a:cs typeface="Roboto"/>
                <a:sym typeface="Roboto"/>
              </a:rPr>
              <a:t>trnaSCAN calls 69.3</a:t>
            </a:r>
            <a:endParaRPr sz="790" b="1">
              <a:solidFill>
                <a:schemeClr val="dk1"/>
              </a:solidFill>
              <a:latin typeface="Roboto"/>
              <a:ea typeface="Roboto"/>
              <a:cs typeface="Roboto"/>
              <a:sym typeface="Roboto"/>
            </a:endParaRPr>
          </a:p>
          <a:p>
            <a:pPr marL="457200" lvl="0" indent="-278765" algn="l" rtl="0">
              <a:lnSpc>
                <a:spcPct val="105522"/>
              </a:lnSpc>
              <a:spcBef>
                <a:spcPts val="0"/>
              </a:spcBef>
              <a:spcAft>
                <a:spcPts val="0"/>
              </a:spcAft>
              <a:buClr>
                <a:schemeClr val="dk1"/>
              </a:buClr>
              <a:buSzPts val="790"/>
              <a:buFont typeface="Roboto"/>
              <a:buChar char="●"/>
            </a:pPr>
            <a:r>
              <a:rPr lang="en" sz="790">
                <a:solidFill>
                  <a:schemeClr val="dk1"/>
                </a:solidFill>
                <a:latin typeface="Roboto"/>
                <a:ea typeface="Roboto"/>
                <a:cs typeface="Roboto"/>
                <a:sym typeface="Roboto"/>
              </a:rPr>
              <a:t>the tRNA gene does not overlap a protein-coding gene</a:t>
            </a:r>
            <a:endParaRPr sz="790">
              <a:solidFill>
                <a:schemeClr val="dk1"/>
              </a:solidFill>
              <a:latin typeface="Roboto"/>
              <a:ea typeface="Roboto"/>
              <a:cs typeface="Roboto"/>
              <a:sym typeface="Roboto"/>
            </a:endParaRPr>
          </a:p>
          <a:p>
            <a:pPr marL="914400" lvl="1" indent="-278765" algn="l" rtl="0">
              <a:lnSpc>
                <a:spcPct val="105522"/>
              </a:lnSpc>
              <a:spcBef>
                <a:spcPts val="0"/>
              </a:spcBef>
              <a:spcAft>
                <a:spcPts val="0"/>
              </a:spcAft>
              <a:buClr>
                <a:schemeClr val="dk1"/>
              </a:buClr>
              <a:buSzPts val="790"/>
              <a:buFont typeface="Roboto"/>
              <a:buChar char="○"/>
            </a:pPr>
            <a:r>
              <a:rPr lang="en" sz="790" b="1">
                <a:solidFill>
                  <a:schemeClr val="dk1"/>
                </a:solidFill>
                <a:latin typeface="Roboto"/>
                <a:ea typeface="Roboto"/>
                <a:cs typeface="Roboto"/>
                <a:sym typeface="Roboto"/>
              </a:rPr>
              <a:t>Overlaps with another tRNA but not another protein-coding gene</a:t>
            </a:r>
            <a:endParaRPr sz="2100">
              <a:solidFill>
                <a:schemeClr val="dk2"/>
              </a:solidFill>
            </a:endParaRPr>
          </a:p>
        </p:txBody>
      </p:sp>
    </p:spTree>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Shape 3890"/>
        <p:cNvGrpSpPr/>
        <p:nvPr/>
      </p:nvGrpSpPr>
      <p:grpSpPr>
        <a:xfrm>
          <a:off x="0" y="0"/>
          <a:ext cx="0" cy="0"/>
          <a:chOff x="0" y="0"/>
          <a:chExt cx="0" cy="0"/>
        </a:xfrm>
      </p:grpSpPr>
      <p:sp>
        <p:nvSpPr>
          <p:cNvPr id="3891" name="Google Shape;3891;p6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Causa_135 (tRNA, 80479-80552)</a:t>
            </a:r>
            <a:endParaRPr/>
          </a:p>
        </p:txBody>
      </p:sp>
      <p:sp>
        <p:nvSpPr>
          <p:cNvPr id="3892" name="Google Shape;3892;p67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tRNA Checklist and Notes – DB</a:t>
            </a:r>
            <a:endParaRPr sz="79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 </a:t>
            </a:r>
            <a:endParaRPr sz="79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Gene assignment:  Causa_tRNA14</a:t>
            </a:r>
            <a:endParaRPr sz="79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 </a:t>
            </a:r>
            <a:endParaRPr sz="790">
              <a:solidFill>
                <a:schemeClr val="dk1"/>
              </a:solidFill>
              <a:latin typeface="Times New Roman"/>
              <a:ea typeface="Times New Roman"/>
              <a:cs typeface="Times New Roman"/>
              <a:sym typeface="Times New Roman"/>
            </a:endParaRPr>
          </a:p>
          <a:p>
            <a:pPr marL="0" lvl="0" indent="0" algn="l" rtl="0">
              <a:lnSpc>
                <a:spcPct val="80000"/>
              </a:lnSpc>
              <a:spcBef>
                <a:spcPts val="80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all programs have called this RNA, with the same tRNA type: YES tRNA-Lys (ctt)</a:t>
            </a:r>
            <a:endParaRPr sz="790">
              <a:solidFill>
                <a:schemeClr val="dk1"/>
              </a:solidFill>
              <a:latin typeface="Times New Roman"/>
              <a:ea typeface="Times New Roman"/>
              <a:cs typeface="Times New Roman"/>
              <a:sym typeface="Times New Roman"/>
            </a:endParaRPr>
          </a:p>
          <a:p>
            <a:pPr marL="0" lvl="0" indent="0" algn="l" rtl="0">
              <a:lnSpc>
                <a:spcPct val="80000"/>
              </a:lnSpc>
              <a:spcBef>
                <a:spcPts val="200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the anticodon loop is the preferred 7 base length and has an easily identified anticodon sequence: YES</a:t>
            </a:r>
            <a:endParaRPr sz="790">
              <a:solidFill>
                <a:schemeClr val="dk1"/>
              </a:solidFill>
              <a:latin typeface="Times New Roman"/>
              <a:ea typeface="Times New Roman"/>
              <a:cs typeface="Times New Roman"/>
              <a:sym typeface="Times New Roman"/>
            </a:endParaRPr>
          </a:p>
          <a:p>
            <a:pPr marL="0" lvl="0" indent="0" algn="l" rtl="0">
              <a:lnSpc>
                <a:spcPct val="80000"/>
              </a:lnSpc>
              <a:spcBef>
                <a:spcPts val="200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the essential features of each loop and stem are present: YES</a:t>
            </a:r>
            <a:endParaRPr sz="790">
              <a:solidFill>
                <a:schemeClr val="dk1"/>
              </a:solidFill>
              <a:latin typeface="Times New Roman"/>
              <a:ea typeface="Times New Roman"/>
              <a:cs typeface="Times New Roman"/>
              <a:sym typeface="Times New Roman"/>
            </a:endParaRPr>
          </a:p>
          <a:p>
            <a:pPr marL="0" lvl="0" indent="0" algn="l" rtl="0">
              <a:lnSpc>
                <a:spcPct val="80000"/>
              </a:lnSpc>
              <a:spcBef>
                <a:spcPts val="200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the total length is 70-85 nucleotides: YES</a:t>
            </a:r>
            <a:endParaRPr sz="790">
              <a:solidFill>
                <a:schemeClr val="dk1"/>
              </a:solidFill>
              <a:latin typeface="Times New Roman"/>
              <a:ea typeface="Times New Roman"/>
              <a:cs typeface="Times New Roman"/>
              <a:sym typeface="Times New Roman"/>
            </a:endParaRPr>
          </a:p>
          <a:p>
            <a:pPr marL="0" lvl="0" indent="0" algn="l" rtl="0">
              <a:lnSpc>
                <a:spcPct val="80000"/>
              </a:lnSpc>
              <a:spcBef>
                <a:spcPts val="200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the tRNA length is correctly identified in the Aragorn tRNA (1.2.41) on-line version: No, aragorn calls [80479,80552]</a:t>
            </a:r>
            <a:endParaRPr sz="790">
              <a:solidFill>
                <a:schemeClr val="dk1"/>
              </a:solidFill>
              <a:latin typeface="Times New Roman"/>
              <a:ea typeface="Times New Roman"/>
              <a:cs typeface="Times New Roman"/>
              <a:sym typeface="Times New Roman"/>
            </a:endParaRPr>
          </a:p>
          <a:p>
            <a:pPr marL="0" lvl="0" indent="0" algn="l" rtl="0">
              <a:lnSpc>
                <a:spcPct val="80000"/>
              </a:lnSpc>
              <a:spcBef>
                <a:spcPts val="200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the charged amino acid is one of the standard amino acids: YES</a:t>
            </a:r>
            <a:endParaRPr sz="790">
              <a:solidFill>
                <a:schemeClr val="dk1"/>
              </a:solidFill>
              <a:latin typeface="Times New Roman"/>
              <a:ea typeface="Times New Roman"/>
              <a:cs typeface="Times New Roman"/>
              <a:sym typeface="Times New Roman"/>
            </a:endParaRPr>
          </a:p>
          <a:p>
            <a:pPr marL="0" lvl="0" indent="0" algn="l" rtl="0">
              <a:lnSpc>
                <a:spcPct val="80000"/>
              </a:lnSpc>
              <a:spcBef>
                <a:spcPts val="200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Infernal score in tRNAScan-SE is &gt;35: YES 69.3</a:t>
            </a:r>
            <a:endParaRPr sz="790">
              <a:solidFill>
                <a:schemeClr val="dk1"/>
              </a:solidFill>
              <a:latin typeface="Times New Roman"/>
              <a:ea typeface="Times New Roman"/>
              <a:cs typeface="Times New Roman"/>
              <a:sym typeface="Times New Roman"/>
            </a:endParaRPr>
          </a:p>
          <a:p>
            <a:pPr marL="0" lvl="0" indent="0" algn="l" rtl="0">
              <a:lnSpc>
                <a:spcPct val="80000"/>
              </a:lnSpc>
              <a:spcBef>
                <a:spcPts val="200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the tRNA gene does not overlap a protein-coding gene: Does not overlap</a:t>
            </a:r>
            <a:endParaRPr sz="790">
              <a:solidFill>
                <a:schemeClr val="dk1"/>
              </a:solidFill>
              <a:latin typeface="Times New Roman"/>
              <a:ea typeface="Times New Roman"/>
              <a:cs typeface="Times New Roman"/>
              <a:sym typeface="Times New Roman"/>
            </a:endParaRPr>
          </a:p>
          <a:p>
            <a:pPr marL="0" lvl="0" indent="0" algn="l" rtl="0">
              <a:lnSpc>
                <a:spcPct val="80000"/>
              </a:lnSpc>
              <a:spcBef>
                <a:spcPts val="200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Is this a tRNA? YES 80479-80552</a:t>
            </a:r>
            <a:endParaRPr sz="790">
              <a:solidFill>
                <a:schemeClr val="dk1"/>
              </a:solidFill>
              <a:latin typeface="Times New Roman"/>
              <a:ea typeface="Times New Roman"/>
              <a:cs typeface="Times New Roman"/>
              <a:sym typeface="Times New Roman"/>
            </a:endParaRPr>
          </a:p>
          <a:p>
            <a:pPr marL="0" lvl="0" indent="0" algn="l" rtl="0">
              <a:lnSpc>
                <a:spcPct val="95000"/>
              </a:lnSpc>
              <a:spcBef>
                <a:spcPts val="2000"/>
              </a:spcBef>
              <a:spcAft>
                <a:spcPts val="0"/>
              </a:spcAft>
              <a:buClr>
                <a:schemeClr val="dk1"/>
              </a:buClr>
              <a:buSzPts val="358"/>
              <a:buFont typeface="Arial"/>
              <a:buNone/>
            </a:pPr>
            <a:r>
              <a:rPr lang="en" sz="790">
                <a:solidFill>
                  <a:schemeClr val="dk1"/>
                </a:solidFill>
                <a:latin typeface="Times New Roman"/>
                <a:ea typeface="Times New Roman"/>
                <a:cs typeface="Times New Roman"/>
                <a:sym typeface="Times New Roman"/>
              </a:rPr>
              <a:t>Notes: </a:t>
            </a:r>
            <a:endParaRPr sz="79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1200"/>
              </a:spcAft>
              <a:buSzPts val="358"/>
              <a:buNone/>
            </a:pPr>
            <a:endParaRPr sz="985"/>
          </a:p>
        </p:txBody>
      </p:sp>
    </p:spTree>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Shape 3896"/>
        <p:cNvGrpSpPr/>
        <p:nvPr/>
      </p:nvGrpSpPr>
      <p:grpSpPr>
        <a:xfrm>
          <a:off x="0" y="0"/>
          <a:ext cx="0" cy="0"/>
          <a:chOff x="0" y="0"/>
          <a:chExt cx="0" cy="0"/>
        </a:xfrm>
      </p:grpSpPr>
      <p:sp>
        <p:nvSpPr>
          <p:cNvPr id="3897" name="Google Shape;3897;p6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Causa_135 (tRNA, 80479-80552) LPS</a:t>
            </a:r>
            <a:endParaRPr/>
          </a:p>
        </p:txBody>
      </p:sp>
      <p:graphicFrame>
        <p:nvGraphicFramePr>
          <p:cNvPr id="3898" name="Google Shape;3898;p674"/>
          <p:cNvGraphicFramePr/>
          <p:nvPr/>
        </p:nvGraphicFramePr>
        <p:xfrm>
          <a:off x="311700" y="2865550"/>
          <a:ext cx="1365000" cy="460375"/>
        </p:xfrm>
        <a:graphic>
          <a:graphicData uri="http://schemas.openxmlformats.org/drawingml/2006/table">
            <a:tbl>
              <a:tblPr>
                <a:noFill/>
                <a:tableStyleId>{EFE62C59-721A-41B1-A7FD-2A1C6CA8C4A4}</a:tableStyleId>
              </a:tblPr>
              <a:tblGrid>
                <a:gridCol w="660400">
                  <a:extLst>
                    <a:ext uri="{9D8B030D-6E8A-4147-A177-3AD203B41FA5}">
                      <a16:colId xmlns:a16="http://schemas.microsoft.com/office/drawing/2014/main" val="20000"/>
                    </a:ext>
                  </a:extLst>
                </a:gridCol>
                <a:gridCol w="704600">
                  <a:extLst>
                    <a:ext uri="{9D8B030D-6E8A-4147-A177-3AD203B41FA5}">
                      <a16:colId xmlns:a16="http://schemas.microsoft.com/office/drawing/2014/main" val="20001"/>
                    </a:ext>
                  </a:extLst>
                </a:gridCol>
              </a:tblGrid>
              <a:tr h="460375">
                <a:tc>
                  <a:txBody>
                    <a:bodyPr/>
                    <a:lstStyle/>
                    <a:p>
                      <a:pPr marL="0" lvl="0" indent="0" algn="l" rtl="0">
                        <a:lnSpc>
                          <a:spcPct val="115000"/>
                        </a:lnSpc>
                        <a:spcBef>
                          <a:spcPts val="0"/>
                        </a:spcBef>
                        <a:spcAft>
                          <a:spcPts val="1200"/>
                        </a:spcAft>
                        <a:buNone/>
                      </a:pPr>
                      <a:r>
                        <a:rPr lang="en" sz="1050" b="1">
                          <a:solidFill>
                            <a:srgbClr val="222222"/>
                          </a:solidFill>
                          <a:latin typeface="Roboto"/>
                          <a:ea typeface="Roboto"/>
                          <a:cs typeface="Roboto"/>
                          <a:sym typeface="Roboto"/>
                        </a:rPr>
                        <a:t>80552</a:t>
                      </a:r>
                      <a:endParaRPr sz="1050" b="1">
                        <a:solidFill>
                          <a:srgbClr val="212529"/>
                        </a:solidFill>
                        <a:latin typeface="Roboto"/>
                        <a:ea typeface="Roboto"/>
                        <a:cs typeface="Roboto"/>
                        <a:sym typeface="Roboto"/>
                      </a:endParaRPr>
                    </a:p>
                  </a:txBody>
                  <a:tcPr marL="63500" marR="63500" marT="63500" marB="63500">
                    <a:lnL w="10575" cap="flat" cmpd="sng">
                      <a:solidFill>
                        <a:srgbClr val="DDDDDD"/>
                      </a:solidFill>
                      <a:prstDash val="solid"/>
                      <a:round/>
                      <a:headEnd type="none" w="sm" len="sm"/>
                      <a:tailEnd type="none" w="sm" len="sm"/>
                    </a:lnL>
                    <a:lnR w="10575" cap="flat" cmpd="sng">
                      <a:solidFill>
                        <a:srgbClr val="DDDDDD"/>
                      </a:solidFill>
                      <a:prstDash val="solid"/>
                      <a:round/>
                      <a:headEnd type="none" w="sm" len="sm"/>
                      <a:tailEnd type="none" w="sm" len="sm"/>
                    </a:lnR>
                    <a:lnT w="10575" cap="flat" cmpd="sng">
                      <a:solidFill>
                        <a:srgbClr val="DDDDDD"/>
                      </a:solidFill>
                      <a:prstDash val="solid"/>
                      <a:round/>
                      <a:headEnd type="none" w="sm" len="sm"/>
                      <a:tailEnd type="none" w="sm" len="sm"/>
                    </a:lnT>
                    <a:lnB w="10575" cap="flat" cmpd="sng">
                      <a:solidFill>
                        <a:srgbClr val="DDDDDD"/>
                      </a:solidFill>
                      <a:prstDash val="solid"/>
                      <a:round/>
                      <a:headEnd type="none" w="sm" len="sm"/>
                      <a:tailEnd type="none" w="sm" len="sm"/>
                    </a:lnB>
                  </a:tcPr>
                </a:tc>
                <a:tc>
                  <a:txBody>
                    <a:bodyPr/>
                    <a:lstStyle/>
                    <a:p>
                      <a:pPr marL="0" lvl="0" indent="0" algn="l" rtl="0">
                        <a:lnSpc>
                          <a:spcPct val="115000"/>
                        </a:lnSpc>
                        <a:spcBef>
                          <a:spcPts val="0"/>
                        </a:spcBef>
                        <a:spcAft>
                          <a:spcPts val="1200"/>
                        </a:spcAft>
                        <a:buNone/>
                      </a:pPr>
                      <a:r>
                        <a:rPr lang="en" sz="1050" b="1">
                          <a:solidFill>
                            <a:srgbClr val="222222"/>
                          </a:solidFill>
                          <a:latin typeface="Roboto"/>
                          <a:ea typeface="Roboto"/>
                          <a:cs typeface="Roboto"/>
                          <a:sym typeface="Roboto"/>
                        </a:rPr>
                        <a:t>80480</a:t>
                      </a:r>
                      <a:endParaRPr sz="1050" b="1">
                        <a:solidFill>
                          <a:srgbClr val="212529"/>
                        </a:solidFill>
                        <a:latin typeface="Roboto"/>
                        <a:ea typeface="Roboto"/>
                        <a:cs typeface="Roboto"/>
                        <a:sym typeface="Roboto"/>
                      </a:endParaRPr>
                    </a:p>
                  </a:txBody>
                  <a:tcPr marL="63500" marR="63500" marT="63500" marB="63500">
                    <a:lnL w="10575" cap="flat" cmpd="sng">
                      <a:solidFill>
                        <a:srgbClr val="DDDDDD"/>
                      </a:solidFill>
                      <a:prstDash val="solid"/>
                      <a:round/>
                      <a:headEnd type="none" w="sm" len="sm"/>
                      <a:tailEnd type="none" w="sm" len="sm"/>
                    </a:lnL>
                    <a:lnR w="10575" cap="flat" cmpd="sng">
                      <a:solidFill>
                        <a:srgbClr val="DDDDDD"/>
                      </a:solidFill>
                      <a:prstDash val="solid"/>
                      <a:round/>
                      <a:headEnd type="none" w="sm" len="sm"/>
                      <a:tailEnd type="none" w="sm" len="sm"/>
                    </a:lnR>
                    <a:lnT w="10575" cap="flat" cmpd="sng">
                      <a:solidFill>
                        <a:srgbClr val="DDDDDD"/>
                      </a:solidFill>
                      <a:prstDash val="solid"/>
                      <a:round/>
                      <a:headEnd type="none" w="sm" len="sm"/>
                      <a:tailEnd type="none" w="sm" len="sm"/>
                    </a:lnT>
                    <a:lnB w="10575" cap="flat" cmpd="sng">
                      <a:solidFill>
                        <a:srgbClr val="DDDDDD"/>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899" name="Google Shape;3899;p674"/>
          <p:cNvSpPr txBox="1"/>
          <p:nvPr/>
        </p:nvSpPr>
        <p:spPr>
          <a:xfrm>
            <a:off x="304800" y="963300"/>
            <a:ext cx="8603400" cy="3959400"/>
          </a:xfrm>
          <a:prstGeom prst="rect">
            <a:avLst/>
          </a:prstGeom>
          <a:noFill/>
          <a:ln>
            <a:noFill/>
          </a:ln>
        </p:spPr>
        <p:txBody>
          <a:bodyPr spcFirstLastPara="1" wrap="square" lIns="91425" tIns="91425" rIns="91425" bIns="91425" anchor="ctr" anchorCtr="0">
            <a:normAutofit fontScale="85000" lnSpcReduction="20000"/>
          </a:bodyPr>
          <a:lstStyle/>
          <a:p>
            <a:pPr marL="0" lvl="0" indent="0" algn="l" rtl="0">
              <a:lnSpc>
                <a:spcPct val="115000"/>
              </a:lnSpc>
              <a:spcBef>
                <a:spcPts val="0"/>
              </a:spcBef>
              <a:spcAft>
                <a:spcPts val="0"/>
              </a:spcAft>
              <a:buNone/>
            </a:pPr>
            <a:r>
              <a:rPr lang="en" sz="1200" b="1">
                <a:latin typeface="Times New Roman"/>
                <a:ea typeface="Times New Roman"/>
                <a:cs typeface="Times New Roman"/>
                <a:sym typeface="Times New Roman"/>
              </a:rPr>
              <a:t>ARAGON</a:t>
            </a:r>
            <a:endParaRPr sz="12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050">
                <a:solidFill>
                  <a:srgbClr val="212529"/>
                </a:solidFill>
                <a:latin typeface="Courier New"/>
                <a:ea typeface="Courier New"/>
                <a:cs typeface="Courier New"/>
                <a:sym typeface="Courier New"/>
              </a:rPr>
              <a:t>  tRNA-Ile(gat)</a:t>
            </a:r>
            <a:endParaRPr sz="1050">
              <a:solidFill>
                <a:srgbClr val="212529"/>
              </a:solidFill>
              <a:latin typeface="Courier New"/>
              <a:ea typeface="Courier New"/>
              <a:cs typeface="Courier New"/>
              <a:sym typeface="Courier New"/>
            </a:endParaRPr>
          </a:p>
          <a:p>
            <a:pPr marL="0" lvl="0" indent="0" algn="l" rtl="0">
              <a:lnSpc>
                <a:spcPct val="115000"/>
              </a:lnSpc>
              <a:spcBef>
                <a:spcPts val="1200"/>
              </a:spcBef>
              <a:spcAft>
                <a:spcPts val="0"/>
              </a:spcAft>
              <a:buNone/>
            </a:pPr>
            <a:r>
              <a:rPr lang="en" sz="1050">
                <a:solidFill>
                  <a:srgbClr val="212529"/>
                </a:solidFill>
                <a:latin typeface="Courier New"/>
                <a:ea typeface="Courier New"/>
                <a:cs typeface="Courier New"/>
                <a:sym typeface="Courier New"/>
              </a:rPr>
              <a:t>    75 bases, %GC = 69.3</a:t>
            </a:r>
            <a:endParaRPr sz="1050">
              <a:solidFill>
                <a:srgbClr val="212529"/>
              </a:solidFill>
              <a:latin typeface="Courier New"/>
              <a:ea typeface="Courier New"/>
              <a:cs typeface="Courier New"/>
              <a:sym typeface="Courier New"/>
            </a:endParaRPr>
          </a:p>
          <a:p>
            <a:pPr marL="0" lvl="0" indent="0" algn="l" rtl="0">
              <a:lnSpc>
                <a:spcPct val="115000"/>
              </a:lnSpc>
              <a:spcBef>
                <a:spcPts val="1200"/>
              </a:spcBef>
              <a:spcAft>
                <a:spcPts val="0"/>
              </a:spcAft>
              <a:buNone/>
            </a:pPr>
            <a:r>
              <a:rPr lang="en" sz="1050">
                <a:solidFill>
                  <a:srgbClr val="212529"/>
                </a:solidFill>
                <a:latin typeface="Courier New"/>
                <a:ea typeface="Courier New"/>
                <a:cs typeface="Courier New"/>
                <a:sym typeface="Courier New"/>
              </a:rPr>
              <a:t>    Sequence c[79938,80012]</a:t>
            </a:r>
            <a:endParaRPr sz="1050">
              <a:solidFill>
                <a:srgbClr val="212529"/>
              </a:solidFill>
              <a:latin typeface="Courier New"/>
              <a:ea typeface="Courier New"/>
              <a:cs typeface="Courier New"/>
              <a:sym typeface="Courier New"/>
            </a:endParaRPr>
          </a:p>
          <a:p>
            <a:pPr marL="0" lvl="0" indent="0" algn="l" rtl="0">
              <a:lnSpc>
                <a:spcPct val="115000"/>
              </a:lnSpc>
              <a:spcBef>
                <a:spcPts val="1200"/>
              </a:spcBef>
              <a:spcAft>
                <a:spcPts val="0"/>
              </a:spcAft>
              <a:buNone/>
            </a:pPr>
            <a:endParaRPr sz="1050">
              <a:solidFill>
                <a:srgbClr val="212529"/>
              </a:solidFill>
              <a:latin typeface="Courier New"/>
              <a:ea typeface="Courier New"/>
              <a:cs typeface="Courier New"/>
              <a:sym typeface="Courier New"/>
            </a:endParaRPr>
          </a:p>
          <a:p>
            <a:pPr marL="0" lvl="0" indent="0" algn="l" rtl="0">
              <a:lnSpc>
                <a:spcPct val="115000"/>
              </a:lnSpc>
              <a:spcBef>
                <a:spcPts val="1200"/>
              </a:spcBef>
              <a:spcAft>
                <a:spcPts val="0"/>
              </a:spcAft>
              <a:buNone/>
            </a:pPr>
            <a:r>
              <a:rPr lang="en" sz="1050" b="1">
                <a:solidFill>
                  <a:srgbClr val="212529"/>
                </a:solidFill>
                <a:latin typeface="Courier New"/>
                <a:ea typeface="Courier New"/>
                <a:cs typeface="Courier New"/>
                <a:sym typeface="Courier New"/>
              </a:rPr>
              <a:t>tRNA SE sequence </a:t>
            </a:r>
            <a:endParaRPr sz="1050" b="1">
              <a:solidFill>
                <a:srgbClr val="212529"/>
              </a:solidFill>
              <a:latin typeface="Courier New"/>
              <a:ea typeface="Courier New"/>
              <a:cs typeface="Courier New"/>
              <a:sym typeface="Courier New"/>
            </a:endParaRPr>
          </a:p>
          <a:p>
            <a:pPr marL="0" lvl="0" indent="0" algn="l" rtl="0">
              <a:lnSpc>
                <a:spcPct val="115000"/>
              </a:lnSpc>
              <a:spcBef>
                <a:spcPts val="1200"/>
              </a:spcBef>
              <a:spcAft>
                <a:spcPts val="0"/>
              </a:spcAft>
              <a:buNone/>
            </a:pPr>
            <a:endParaRPr sz="1050" b="1">
              <a:solidFill>
                <a:srgbClr val="212529"/>
              </a:solidFill>
              <a:latin typeface="Courier New"/>
              <a:ea typeface="Courier New"/>
              <a:cs typeface="Courier New"/>
              <a:sym typeface="Courier New"/>
            </a:endParaRPr>
          </a:p>
          <a:p>
            <a:pPr marL="0" lvl="0" indent="0" algn="l" rtl="0">
              <a:lnSpc>
                <a:spcPct val="115000"/>
              </a:lnSpc>
              <a:spcBef>
                <a:spcPts val="1200"/>
              </a:spcBef>
              <a:spcAft>
                <a:spcPts val="0"/>
              </a:spcAft>
              <a:buNone/>
            </a:pPr>
            <a:endParaRPr sz="1200">
              <a:latin typeface="Times New Roman"/>
              <a:ea typeface="Times New Roman"/>
              <a:cs typeface="Times New Roman"/>
              <a:sym typeface="Times New Roman"/>
            </a:endParaRPr>
          </a:p>
          <a:p>
            <a:pPr marL="457200" lvl="0" indent="-293370" algn="l" rtl="0">
              <a:lnSpc>
                <a:spcPct val="115000"/>
              </a:lnSpc>
              <a:spcBef>
                <a:spcPts val="1200"/>
              </a:spcBef>
              <a:spcAft>
                <a:spcPts val="0"/>
              </a:spcAft>
              <a:buSzPct val="100000"/>
              <a:buFont typeface="Times New Roman"/>
              <a:buAutoNum type="arabicPeriod"/>
            </a:pPr>
            <a:r>
              <a:rPr lang="en" sz="1200">
                <a:latin typeface="Times New Roman"/>
                <a:ea typeface="Times New Roman"/>
                <a:cs typeface="Times New Roman"/>
                <a:sym typeface="Times New Roman"/>
              </a:rPr>
              <a:t>Both ARGON and tRNA SE made a call for tRNA 10</a:t>
            </a:r>
            <a:endParaRPr sz="1200">
              <a:latin typeface="Times New Roman"/>
              <a:ea typeface="Times New Roman"/>
              <a:cs typeface="Times New Roman"/>
              <a:sym typeface="Times New Roman"/>
            </a:endParaRPr>
          </a:p>
          <a:p>
            <a:pPr marL="457200" lvl="0" indent="-293370" algn="l" rtl="0">
              <a:lnSpc>
                <a:spcPct val="115000"/>
              </a:lnSpc>
              <a:spcBef>
                <a:spcPts val="0"/>
              </a:spcBef>
              <a:spcAft>
                <a:spcPts val="0"/>
              </a:spcAft>
              <a:buSzPct val="100000"/>
              <a:buFont typeface="Times New Roman"/>
              <a:buAutoNum type="arabicPeriod"/>
            </a:pPr>
            <a:r>
              <a:rPr lang="en" sz="1200">
                <a:latin typeface="Times New Roman"/>
                <a:ea typeface="Times New Roman"/>
                <a:cs typeface="Times New Roman"/>
                <a:sym typeface="Times New Roman"/>
              </a:rPr>
              <a:t>7 base length loop and the anticodeon sequence is ILE (gat)</a:t>
            </a:r>
            <a:endParaRPr sz="1200">
              <a:latin typeface="Times New Roman"/>
              <a:ea typeface="Times New Roman"/>
              <a:cs typeface="Times New Roman"/>
              <a:sym typeface="Times New Roman"/>
            </a:endParaRPr>
          </a:p>
          <a:p>
            <a:pPr marL="457200" lvl="0" indent="-293370" algn="l" rtl="0">
              <a:lnSpc>
                <a:spcPct val="115000"/>
              </a:lnSpc>
              <a:spcBef>
                <a:spcPts val="0"/>
              </a:spcBef>
              <a:spcAft>
                <a:spcPts val="0"/>
              </a:spcAft>
              <a:buSzPct val="100000"/>
              <a:buFont typeface="Times New Roman"/>
              <a:buAutoNum type="arabicPeriod"/>
            </a:pPr>
            <a:r>
              <a:rPr lang="en" sz="1200">
                <a:latin typeface="Times New Roman"/>
                <a:ea typeface="Times New Roman"/>
                <a:cs typeface="Times New Roman"/>
                <a:sym typeface="Times New Roman"/>
              </a:rPr>
              <a:t>All the essential features present </a:t>
            </a:r>
            <a:endParaRPr sz="1200">
              <a:latin typeface="Times New Roman"/>
              <a:ea typeface="Times New Roman"/>
              <a:cs typeface="Times New Roman"/>
              <a:sym typeface="Times New Roman"/>
            </a:endParaRPr>
          </a:p>
          <a:p>
            <a:pPr marL="457200" lvl="0" indent="-293370" algn="l" rtl="0">
              <a:lnSpc>
                <a:spcPct val="115000"/>
              </a:lnSpc>
              <a:spcBef>
                <a:spcPts val="0"/>
              </a:spcBef>
              <a:spcAft>
                <a:spcPts val="0"/>
              </a:spcAft>
              <a:buSzPct val="100000"/>
              <a:buFont typeface="Times New Roman"/>
              <a:buAutoNum type="arabicPeriod"/>
            </a:pPr>
            <a:r>
              <a:rPr lang="en" sz="1200">
                <a:latin typeface="Times New Roman"/>
                <a:ea typeface="Times New Roman"/>
                <a:cs typeface="Times New Roman"/>
                <a:sym typeface="Times New Roman"/>
              </a:rPr>
              <a:t>The total length is acceptable of 75 bases</a:t>
            </a:r>
            <a:endParaRPr sz="1200">
              <a:latin typeface="Times New Roman"/>
              <a:ea typeface="Times New Roman"/>
              <a:cs typeface="Times New Roman"/>
              <a:sym typeface="Times New Roman"/>
            </a:endParaRPr>
          </a:p>
          <a:p>
            <a:pPr marL="457200" lvl="0" indent="-293370" algn="l" rtl="0">
              <a:lnSpc>
                <a:spcPct val="115000"/>
              </a:lnSpc>
              <a:spcBef>
                <a:spcPts val="0"/>
              </a:spcBef>
              <a:spcAft>
                <a:spcPts val="0"/>
              </a:spcAft>
              <a:buSzPct val="100000"/>
              <a:buFont typeface="Times New Roman"/>
              <a:buAutoNum type="arabicPeriod"/>
            </a:pPr>
            <a:r>
              <a:rPr lang="en" sz="1200">
                <a:latin typeface="Times New Roman"/>
                <a:ea typeface="Times New Roman"/>
                <a:cs typeface="Times New Roman"/>
                <a:sym typeface="Times New Roman"/>
              </a:rPr>
              <a:t>ARAGON and tRNA SE make different start calls </a:t>
            </a:r>
            <a:endParaRPr sz="1200">
              <a:latin typeface="Times New Roman"/>
              <a:ea typeface="Times New Roman"/>
              <a:cs typeface="Times New Roman"/>
              <a:sym typeface="Times New Roman"/>
            </a:endParaRPr>
          </a:p>
          <a:p>
            <a:pPr marL="457200" lvl="0" indent="-293370" algn="l" rtl="0">
              <a:lnSpc>
                <a:spcPct val="115000"/>
              </a:lnSpc>
              <a:spcBef>
                <a:spcPts val="0"/>
              </a:spcBef>
              <a:spcAft>
                <a:spcPts val="0"/>
              </a:spcAft>
              <a:buSzPct val="100000"/>
              <a:buFont typeface="Times New Roman"/>
              <a:buAutoNum type="arabicPeriod"/>
            </a:pPr>
            <a:r>
              <a:rPr lang="en" sz="1200">
                <a:latin typeface="Times New Roman"/>
                <a:ea typeface="Times New Roman"/>
                <a:cs typeface="Times New Roman"/>
                <a:sym typeface="Times New Roman"/>
              </a:rPr>
              <a:t>The charged amino is one of the standard </a:t>
            </a:r>
            <a:endParaRPr sz="1200">
              <a:latin typeface="Times New Roman"/>
              <a:ea typeface="Times New Roman"/>
              <a:cs typeface="Times New Roman"/>
              <a:sym typeface="Times New Roman"/>
            </a:endParaRPr>
          </a:p>
          <a:p>
            <a:pPr marL="457200" lvl="0" indent="-293370" algn="l" rtl="0">
              <a:lnSpc>
                <a:spcPct val="115000"/>
              </a:lnSpc>
              <a:spcBef>
                <a:spcPts val="0"/>
              </a:spcBef>
              <a:spcAft>
                <a:spcPts val="0"/>
              </a:spcAft>
              <a:buSzPct val="100000"/>
              <a:buFont typeface="Times New Roman"/>
              <a:buAutoNum type="arabicPeriod"/>
            </a:pPr>
            <a:r>
              <a:rPr lang="en" sz="1200">
                <a:latin typeface="Times New Roman"/>
                <a:ea typeface="Times New Roman"/>
                <a:cs typeface="Times New Roman"/>
                <a:sym typeface="Times New Roman"/>
              </a:rPr>
              <a:t>The infernal score is greater than 35, 69.3</a:t>
            </a:r>
            <a:endParaRPr sz="1200">
              <a:latin typeface="Times New Roman"/>
              <a:ea typeface="Times New Roman"/>
              <a:cs typeface="Times New Roman"/>
              <a:sym typeface="Times New Roman"/>
            </a:endParaRPr>
          </a:p>
          <a:p>
            <a:pPr marL="0" lvl="0" indent="0" algn="l" rtl="0">
              <a:spcBef>
                <a:spcPts val="1200"/>
              </a:spcBef>
              <a:spcAft>
                <a:spcPts val="0"/>
              </a:spcAft>
              <a:buNone/>
            </a:pPr>
            <a:r>
              <a:rPr lang="en" sz="1200">
                <a:latin typeface="Times New Roman"/>
                <a:ea typeface="Times New Roman"/>
                <a:cs typeface="Times New Roman"/>
                <a:sym typeface="Times New Roman"/>
              </a:rPr>
              <a:t>It doesn’t overlap a gene </a:t>
            </a:r>
            <a:endParaRPr/>
          </a:p>
        </p:txBody>
      </p:sp>
    </p:spTree>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Shape 3890">
          <a:extLst>
            <a:ext uri="{FF2B5EF4-FFF2-40B4-BE49-F238E27FC236}">
              <a16:creationId xmlns:a16="http://schemas.microsoft.com/office/drawing/2014/main" id="{4A30A905-89AF-8F8D-D4DB-BD3757574236}"/>
            </a:ext>
          </a:extLst>
        </p:cNvPr>
        <p:cNvGrpSpPr/>
        <p:nvPr/>
      </p:nvGrpSpPr>
      <p:grpSpPr>
        <a:xfrm>
          <a:off x="0" y="0"/>
          <a:ext cx="0" cy="0"/>
          <a:chOff x="0" y="0"/>
          <a:chExt cx="0" cy="0"/>
        </a:xfrm>
      </p:grpSpPr>
      <p:sp>
        <p:nvSpPr>
          <p:cNvPr id="3891" name="Google Shape;3891;p673">
            <a:extLst>
              <a:ext uri="{FF2B5EF4-FFF2-40B4-BE49-F238E27FC236}">
                <a16:creationId xmlns:a16="http://schemas.microsoft.com/office/drawing/2014/main" id="{84437E45-7E5A-9722-DC79-E3F39DCB54FD}"/>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Causa_135 (tRNA, 80479-80552)</a:t>
            </a:r>
            <a:endParaRPr/>
          </a:p>
        </p:txBody>
      </p:sp>
      <p:sp>
        <p:nvSpPr>
          <p:cNvPr id="3" name="Text Placeholder 2">
            <a:extLst>
              <a:ext uri="{FF2B5EF4-FFF2-40B4-BE49-F238E27FC236}">
                <a16:creationId xmlns:a16="http://schemas.microsoft.com/office/drawing/2014/main" id="{47B6BE23-F4DB-6CE8-65CB-95DD9753D838}"/>
              </a:ext>
            </a:extLst>
          </p:cNvPr>
          <p:cNvSpPr>
            <a:spLocks noGrp="1"/>
          </p:cNvSpPr>
          <p:nvPr>
            <p:ph type="body" idx="1"/>
          </p:nvPr>
        </p:nvSpPr>
        <p:spPr/>
        <p:txBody>
          <a:bodyPr/>
          <a:lstStyle/>
          <a:p>
            <a:pPr marL="114300" indent="0">
              <a:buNone/>
            </a:pPr>
            <a:r>
              <a:rPr lang="en-US" dirty="0"/>
              <a:t>Class analysis – </a:t>
            </a:r>
          </a:p>
          <a:p>
            <a:pPr marL="114300" indent="0">
              <a:buNone/>
            </a:pPr>
            <a:endParaRPr lang="en-US" dirty="0"/>
          </a:p>
          <a:p>
            <a:pPr marL="114300" indent="0">
              <a:buNone/>
            </a:pPr>
            <a:r>
              <a:rPr lang="en-US" dirty="0"/>
              <a:t>tRNA-Lys(</a:t>
            </a:r>
            <a:r>
              <a:rPr lang="en-US" dirty="0" err="1"/>
              <a:t>ctt</a:t>
            </a:r>
            <a:r>
              <a:rPr lang="en-US" dirty="0"/>
              <a:t>)</a:t>
            </a:r>
          </a:p>
          <a:p>
            <a:pPr marL="114300" indent="0">
              <a:buNone/>
            </a:pPr>
            <a:r>
              <a:rPr lang="en-US" dirty="0"/>
              <a:t>    74 bases, Infernal score 69.3</a:t>
            </a:r>
          </a:p>
          <a:p>
            <a:pPr marL="114300" indent="0">
              <a:buNone/>
            </a:pPr>
            <a:r>
              <a:rPr lang="en-US" dirty="0"/>
              <a:t>    Sequence c[80479,80552]</a:t>
            </a:r>
          </a:p>
        </p:txBody>
      </p:sp>
    </p:spTree>
    <p:extLst>
      <p:ext uri="{BB962C8B-B14F-4D97-AF65-F5344CB8AC3E}">
        <p14:creationId xmlns:p14="http://schemas.microsoft.com/office/powerpoint/2010/main" val="1887969876"/>
      </p:ext>
    </p:extLst>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Shape 3903"/>
        <p:cNvGrpSpPr/>
        <p:nvPr/>
      </p:nvGrpSpPr>
      <p:grpSpPr>
        <a:xfrm>
          <a:off x="0" y="0"/>
          <a:ext cx="0" cy="0"/>
          <a:chOff x="0" y="0"/>
          <a:chExt cx="0" cy="0"/>
        </a:xfrm>
      </p:grpSpPr>
      <p:sp>
        <p:nvSpPr>
          <p:cNvPr id="3904" name="Google Shape;3904;p67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a:t>Causa_136 (tRNA)</a:t>
            </a:r>
            <a:endParaRPr dirty="0"/>
          </a:p>
          <a:p>
            <a:pPr marL="0" lvl="0" indent="0" algn="ctr" rtl="0">
              <a:spcBef>
                <a:spcPts val="0"/>
              </a:spcBef>
              <a:spcAft>
                <a:spcPts val="0"/>
              </a:spcAft>
              <a:buNone/>
            </a:pPr>
            <a:r>
              <a:rPr lang="en" dirty="0"/>
              <a:t>80553-80626</a:t>
            </a:r>
            <a:endParaRPr dirty="0"/>
          </a:p>
        </p:txBody>
      </p:sp>
    </p:spTree>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9B21-68D4-818C-5EDF-1D6C9AD11D29}"/>
              </a:ext>
            </a:extLst>
          </p:cNvPr>
          <p:cNvSpPr>
            <a:spLocks noGrp="1"/>
          </p:cNvSpPr>
          <p:nvPr>
            <p:ph type="title"/>
          </p:nvPr>
        </p:nvSpPr>
        <p:spPr/>
        <p:txBody>
          <a:bodyPr>
            <a:normAutofit fontScale="90000"/>
          </a:bodyPr>
          <a:lstStyle/>
          <a:p>
            <a:r>
              <a:rPr lang="en" dirty="0"/>
              <a:t>Causa_136 (tRNA, 80553-80626)</a:t>
            </a:r>
            <a:endParaRPr lang="en-US" dirty="0"/>
          </a:p>
        </p:txBody>
      </p:sp>
      <p:sp>
        <p:nvSpPr>
          <p:cNvPr id="3" name="Text Placeholder 2">
            <a:extLst>
              <a:ext uri="{FF2B5EF4-FFF2-40B4-BE49-F238E27FC236}">
                <a16:creationId xmlns:a16="http://schemas.microsoft.com/office/drawing/2014/main" id="{E1498420-A142-E0A0-F223-6EA4C3EEED3C}"/>
              </a:ext>
            </a:extLst>
          </p:cNvPr>
          <p:cNvSpPr>
            <a:spLocks noGrp="1"/>
          </p:cNvSpPr>
          <p:nvPr>
            <p:ph type="body" idx="1"/>
          </p:nvPr>
        </p:nvSpPr>
        <p:spPr/>
        <p:txBody>
          <a:bodyPr/>
          <a:lstStyle/>
          <a:p>
            <a:pPr marL="114300" indent="0">
              <a:buNone/>
            </a:pPr>
            <a:r>
              <a:rPr lang="en-US" dirty="0"/>
              <a:t>Class analysis – </a:t>
            </a:r>
          </a:p>
          <a:p>
            <a:pPr marL="114300" indent="0">
              <a:buNone/>
            </a:pPr>
            <a:endParaRPr lang="en-US" dirty="0"/>
          </a:p>
          <a:p>
            <a:pPr marL="114300" indent="0">
              <a:buNone/>
            </a:pPr>
            <a:r>
              <a:rPr lang="en-US" dirty="0"/>
              <a:t>tRNA-Gln(</a:t>
            </a:r>
            <a:r>
              <a:rPr lang="en-US" dirty="0" err="1"/>
              <a:t>ctg</a:t>
            </a:r>
            <a:r>
              <a:rPr lang="en-US" dirty="0"/>
              <a:t>)</a:t>
            </a:r>
          </a:p>
          <a:p>
            <a:pPr marL="114300" indent="0">
              <a:buNone/>
            </a:pPr>
            <a:r>
              <a:rPr lang="en-US" dirty="0"/>
              <a:t>    74 bases, Infernal score 53.6</a:t>
            </a:r>
          </a:p>
          <a:p>
            <a:pPr marL="114300" indent="0">
              <a:buNone/>
            </a:pPr>
            <a:r>
              <a:rPr lang="en-US" dirty="0"/>
              <a:t>    Sequence c[80553,80626]</a:t>
            </a:r>
          </a:p>
        </p:txBody>
      </p:sp>
    </p:spTree>
    <p:extLst>
      <p:ext uri="{BB962C8B-B14F-4D97-AF65-F5344CB8AC3E}">
        <p14:creationId xmlns:p14="http://schemas.microsoft.com/office/powerpoint/2010/main" val="4024520943"/>
      </p:ext>
    </p:extLst>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Shape 3926"/>
        <p:cNvGrpSpPr/>
        <p:nvPr/>
      </p:nvGrpSpPr>
      <p:grpSpPr>
        <a:xfrm>
          <a:off x="0" y="0"/>
          <a:ext cx="0" cy="0"/>
          <a:chOff x="0" y="0"/>
          <a:chExt cx="0" cy="0"/>
        </a:xfrm>
      </p:grpSpPr>
      <p:sp>
        <p:nvSpPr>
          <p:cNvPr id="3927" name="Google Shape;3927;p67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Causa_137 (tRNA)</a:t>
            </a:r>
            <a:endParaRPr/>
          </a:p>
        </p:txBody>
      </p:sp>
    </p:spTree>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Shape 3931"/>
        <p:cNvGrpSpPr/>
        <p:nvPr/>
      </p:nvGrpSpPr>
      <p:grpSpPr>
        <a:xfrm>
          <a:off x="0" y="0"/>
          <a:ext cx="0" cy="0"/>
          <a:chOff x="0" y="0"/>
          <a:chExt cx="0" cy="0"/>
        </a:xfrm>
      </p:grpSpPr>
      <p:sp>
        <p:nvSpPr>
          <p:cNvPr id="3932" name="Google Shape;3932;p6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Causa_137 (tRNA, 80627-80700)</a:t>
            </a:r>
            <a:endParaRPr dirty="0"/>
          </a:p>
        </p:txBody>
      </p:sp>
      <p:sp>
        <p:nvSpPr>
          <p:cNvPr id="3933" name="Google Shape;3933;p68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Class analysis – </a:t>
            </a:r>
          </a:p>
          <a:p>
            <a:pPr marL="0" lvl="0" indent="0" algn="l" rtl="0">
              <a:spcBef>
                <a:spcPts val="0"/>
              </a:spcBef>
              <a:spcAft>
                <a:spcPts val="1200"/>
              </a:spcAft>
              <a:buNone/>
            </a:pPr>
            <a:r>
              <a:rPr lang="en-US" dirty="0"/>
              <a:t>tRNA-</a:t>
            </a:r>
            <a:r>
              <a:rPr lang="en-US" dirty="0" err="1"/>
              <a:t>Asn</a:t>
            </a:r>
            <a:r>
              <a:rPr lang="en-US" dirty="0"/>
              <a:t>(</a:t>
            </a:r>
            <a:r>
              <a:rPr lang="en-US" dirty="0" err="1"/>
              <a:t>gtt</a:t>
            </a:r>
            <a:r>
              <a:rPr lang="en-US" dirty="0"/>
              <a:t>)</a:t>
            </a:r>
          </a:p>
          <a:p>
            <a:pPr marL="0" lvl="0" indent="0" algn="l" rtl="0">
              <a:spcBef>
                <a:spcPts val="0"/>
              </a:spcBef>
              <a:spcAft>
                <a:spcPts val="1200"/>
              </a:spcAft>
              <a:buNone/>
            </a:pPr>
            <a:r>
              <a:rPr lang="en-US" dirty="0"/>
              <a:t>    74 bases, Infernal score 67.5</a:t>
            </a:r>
          </a:p>
          <a:p>
            <a:pPr marL="0" lvl="0" indent="0" algn="l" rtl="0">
              <a:spcBef>
                <a:spcPts val="0"/>
              </a:spcBef>
              <a:spcAft>
                <a:spcPts val="1200"/>
              </a:spcAft>
              <a:buNone/>
            </a:pPr>
            <a:r>
              <a:rPr lang="en-US" dirty="0"/>
              <a:t>    Sequence c[80627,80700]</a:t>
            </a:r>
            <a:endParaRPr dirty="0"/>
          </a:p>
        </p:txBody>
      </p:sp>
    </p:spTree>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Shape 3931">
          <a:extLst>
            <a:ext uri="{FF2B5EF4-FFF2-40B4-BE49-F238E27FC236}">
              <a16:creationId xmlns:a16="http://schemas.microsoft.com/office/drawing/2014/main" id="{F4F63EC0-A14D-1D06-2D6D-731F5E21498D}"/>
            </a:ext>
          </a:extLst>
        </p:cNvPr>
        <p:cNvGrpSpPr/>
        <p:nvPr/>
      </p:nvGrpSpPr>
      <p:grpSpPr>
        <a:xfrm>
          <a:off x="0" y="0"/>
          <a:ext cx="0" cy="0"/>
          <a:chOff x="0" y="0"/>
          <a:chExt cx="0" cy="0"/>
        </a:xfrm>
      </p:grpSpPr>
      <p:sp>
        <p:nvSpPr>
          <p:cNvPr id="3932" name="Google Shape;3932;p680">
            <a:extLst>
              <a:ext uri="{FF2B5EF4-FFF2-40B4-BE49-F238E27FC236}">
                <a16:creationId xmlns:a16="http://schemas.microsoft.com/office/drawing/2014/main" id="{13FD2DAB-1317-5304-D4DF-1C1CE19737A2}"/>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Causa_137 (tRNA, 80627-80700)</a:t>
            </a:r>
            <a:endParaRPr dirty="0"/>
          </a:p>
        </p:txBody>
      </p:sp>
      <p:sp>
        <p:nvSpPr>
          <p:cNvPr id="3933" name="Google Shape;3933;p680">
            <a:extLst>
              <a:ext uri="{FF2B5EF4-FFF2-40B4-BE49-F238E27FC236}">
                <a16:creationId xmlns:a16="http://schemas.microsoft.com/office/drawing/2014/main" id="{DA63739C-E3DD-A02B-277E-C3050D6D8444}"/>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32500" lnSpcReduction="20000"/>
          </a:bodyPr>
          <a:lstStyle/>
          <a:p>
            <a:pPr marL="0" marR="0">
              <a:lnSpc>
                <a:spcPct val="115000"/>
              </a:lnSpc>
              <a:buNone/>
            </a:pPr>
            <a:r>
              <a:rPr lang="en-US" sz="1800" dirty="0">
                <a:effectLst/>
                <a:latin typeface="Times New Roman" panose="02020603050405020304" pitchFamily="18" charset="0"/>
                <a:ea typeface="Arial" panose="020B0604020202020204" pitchFamily="34" charset="0"/>
              </a:rPr>
              <a:t>DNA Master coordinates 80627-80700   Causa_137</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effectLst/>
                <a:latin typeface="Times New Roman" panose="02020603050405020304" pitchFamily="18"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err="1">
                <a:effectLst/>
                <a:latin typeface="Times New Roman" panose="02020603050405020304" pitchFamily="18" charset="0"/>
                <a:ea typeface="Arial" panose="020B0604020202020204" pitchFamily="34" charset="0"/>
              </a:rPr>
              <a:t>tRNAscan</a:t>
            </a:r>
            <a:r>
              <a:rPr lang="en-US" sz="1800" dirty="0">
                <a:effectLst/>
                <a:latin typeface="Times New Roman" panose="02020603050405020304" pitchFamily="18" charset="0"/>
                <a:ea typeface="Arial" panose="020B0604020202020204" pitchFamily="34" charset="0"/>
              </a:rPr>
              <a:t>-SE – tRNA #9</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effectLst/>
                <a:latin typeface="Times New Roman" panose="02020603050405020304" pitchFamily="18" charset="0"/>
                <a:ea typeface="Arial" panose="020B0604020202020204" pitchFamily="34" charset="0"/>
              </a:rPr>
              <a:t>80626 80554 Gln CTG</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effectLst/>
                <a:latin typeface="Times New Roman" panose="02020603050405020304" pitchFamily="18" charset="0"/>
                <a:ea typeface="Arial" panose="020B0604020202020204" pitchFamily="34" charset="0"/>
              </a:rPr>
              <a:t>Infernal score 53.6</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effectLst/>
                <a:latin typeface="Times New Roman" panose="02020603050405020304" pitchFamily="18"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effectLst/>
                <a:latin typeface="Times New Roman" panose="02020603050405020304" pitchFamily="18" charset="0"/>
                <a:ea typeface="Arial" panose="020B0604020202020204" pitchFamily="34" charset="0"/>
              </a:rPr>
              <a:t>Aragorn – tRNA #16</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effectLst/>
                <a:latin typeface="Times New Roman" panose="02020603050405020304" pitchFamily="18" charset="0"/>
                <a:ea typeface="Arial" panose="020B0604020202020204" pitchFamily="34" charset="0"/>
              </a:rPr>
              <a:t>       c</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effectLst/>
                <a:latin typeface="Times New Roman" panose="02020603050405020304" pitchFamily="18" charset="0"/>
                <a:ea typeface="Arial" panose="020B0604020202020204" pitchFamily="34" charset="0"/>
              </a:rPr>
              <a:t>               g</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effectLst/>
                <a:latin typeface="Times New Roman" panose="02020603050405020304" pitchFamily="18" charset="0"/>
                <a:ea typeface="Arial" panose="020B0604020202020204" pitchFamily="34" charset="0"/>
              </a:rPr>
              <a:t>             t-a</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effectLst/>
                <a:latin typeface="Times New Roman" panose="02020603050405020304" pitchFamily="18" charset="0"/>
                <a:ea typeface="Arial" panose="020B0604020202020204" pitchFamily="34" charset="0"/>
              </a:rPr>
              <a:t>             c-g</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effectLst/>
                <a:latin typeface="Times New Roman" panose="02020603050405020304" pitchFamily="18" charset="0"/>
                <a:ea typeface="Arial" panose="020B0604020202020204" pitchFamily="34" charset="0"/>
              </a:rPr>
              <a:t>             c-g</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effectLst/>
                <a:latin typeface="Times New Roman" panose="02020603050405020304" pitchFamily="18" charset="0"/>
                <a:ea typeface="Arial" panose="020B0604020202020204" pitchFamily="34" charset="0"/>
              </a:rPr>
              <a:t>             g-c</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effectLst/>
                <a:latin typeface="Times New Roman" panose="02020603050405020304" pitchFamily="18" charset="0"/>
                <a:ea typeface="Arial" panose="020B0604020202020204" pitchFamily="34" charset="0"/>
              </a:rPr>
              <a:t>             </a:t>
            </a:r>
            <a:r>
              <a:rPr lang="en-US" sz="1800" dirty="0" err="1">
                <a:effectLst/>
                <a:latin typeface="Times New Roman" panose="02020603050405020304" pitchFamily="18" charset="0"/>
                <a:ea typeface="Arial" panose="020B0604020202020204" pitchFamily="34" charset="0"/>
              </a:rPr>
              <a:t>g+t</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effectLst/>
                <a:latin typeface="Times New Roman" panose="02020603050405020304" pitchFamily="18" charset="0"/>
                <a:ea typeface="Arial" panose="020B0604020202020204" pitchFamily="34" charset="0"/>
              </a:rPr>
              <a:t>             t-a</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effectLst/>
                <a:latin typeface="Times New Roman" panose="02020603050405020304" pitchFamily="18" charset="0"/>
                <a:ea typeface="Arial" panose="020B0604020202020204" pitchFamily="34" charset="0"/>
              </a:rPr>
              <a:t>             g-c     </a:t>
            </a:r>
            <a:r>
              <a:rPr lang="en-US" sz="1800" dirty="0" err="1">
                <a:effectLst/>
                <a:latin typeface="Times New Roman" panose="02020603050405020304" pitchFamily="18" charset="0"/>
                <a:ea typeface="Arial" panose="020B0604020202020204" pitchFamily="34" charset="0"/>
              </a:rPr>
              <a:t>tg</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effectLst/>
                <a:latin typeface="Times New Roman" panose="02020603050405020304" pitchFamily="18" charset="0"/>
                <a:ea typeface="Arial" panose="020B0604020202020204" pitchFamily="34" charset="0"/>
              </a:rPr>
              <a:t>            t   </a:t>
            </a:r>
            <a:r>
              <a:rPr lang="en-US" sz="1800" dirty="0" err="1">
                <a:effectLst/>
                <a:latin typeface="Times New Roman" panose="02020603050405020304" pitchFamily="18" charset="0"/>
                <a:ea typeface="Arial" panose="020B0604020202020204" pitchFamily="34" charset="0"/>
              </a:rPr>
              <a:t>cctcc</a:t>
            </a:r>
            <a:r>
              <a:rPr lang="en-US" sz="1800" dirty="0">
                <a:effectLst/>
                <a:latin typeface="Times New Roman" panose="02020603050405020304" pitchFamily="18" charset="0"/>
                <a:ea typeface="Arial" panose="020B0604020202020204" pitchFamily="34" charset="0"/>
              </a:rPr>
              <a:t>  a</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effectLst/>
                <a:latin typeface="Times New Roman" panose="02020603050405020304" pitchFamily="18" charset="0"/>
                <a:ea typeface="Arial" panose="020B0604020202020204" pitchFamily="34" charset="0"/>
              </a:rPr>
              <a:t>     ga    a    !!!!!  g</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effectLst/>
                <a:latin typeface="Times New Roman" panose="02020603050405020304" pitchFamily="18" charset="0"/>
                <a:ea typeface="Arial" panose="020B0604020202020204" pitchFamily="34" charset="0"/>
              </a:rPr>
              <a:t>    t  </a:t>
            </a:r>
            <a:r>
              <a:rPr lang="en-US" sz="1800" dirty="0" err="1">
                <a:effectLst/>
                <a:latin typeface="Times New Roman" panose="02020603050405020304" pitchFamily="18" charset="0"/>
                <a:ea typeface="Arial" panose="020B0604020202020204" pitchFamily="34" charset="0"/>
              </a:rPr>
              <a:t>ctcg</a:t>
            </a:r>
            <a:r>
              <a:rPr lang="en-US" sz="1800" dirty="0">
                <a:effectLst/>
                <a:latin typeface="Times New Roman" panose="02020603050405020304" pitchFamily="18" charset="0"/>
                <a:ea typeface="Arial" panose="020B0604020202020204" pitchFamily="34" charset="0"/>
              </a:rPr>
              <a:t>     </a:t>
            </a:r>
            <a:r>
              <a:rPr lang="en-US" sz="1800" dirty="0" err="1">
                <a:effectLst/>
                <a:latin typeface="Times New Roman" panose="02020603050405020304" pitchFamily="18" charset="0"/>
                <a:ea typeface="Arial" panose="020B0604020202020204" pitchFamily="34" charset="0"/>
              </a:rPr>
              <a:t>ggagg</a:t>
            </a:r>
            <a:r>
              <a:rPr lang="en-US" sz="1800" dirty="0">
                <a:effectLst/>
                <a:latin typeface="Times New Roman" panose="02020603050405020304" pitchFamily="18" charset="0"/>
                <a:ea typeface="Arial" panose="020B0604020202020204" pitchFamily="34" charset="0"/>
              </a:rPr>
              <a:t>  c</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effectLst/>
                <a:latin typeface="Times New Roman" panose="02020603050405020304" pitchFamily="18" charset="0"/>
                <a:ea typeface="Arial" panose="020B0604020202020204" pitchFamily="34" charset="0"/>
              </a:rPr>
              <a:t>   c   !!!!    c     </a:t>
            </a:r>
            <a:r>
              <a:rPr lang="en-US" sz="1800" dirty="0" err="1">
                <a:effectLst/>
                <a:latin typeface="Times New Roman" panose="02020603050405020304" pitchFamily="18" charset="0"/>
                <a:ea typeface="Arial" panose="020B0604020202020204" pitchFamily="34" charset="0"/>
              </a:rPr>
              <a:t>tt</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effectLst/>
                <a:latin typeface="Times New Roman" panose="02020603050405020304" pitchFamily="18" charset="0"/>
                <a:ea typeface="Arial" panose="020B0604020202020204" pitchFamily="34" charset="0"/>
              </a:rPr>
              <a:t>   g   </a:t>
            </a:r>
            <a:r>
              <a:rPr lang="en-US" sz="1800" dirty="0" err="1">
                <a:effectLst/>
                <a:latin typeface="Times New Roman" panose="02020603050405020304" pitchFamily="18" charset="0"/>
                <a:ea typeface="Arial" panose="020B0604020202020204" pitchFamily="34" charset="0"/>
              </a:rPr>
              <a:t>gagc</a:t>
            </a:r>
            <a:r>
              <a:rPr lang="en-US" sz="1800" dirty="0">
                <a:effectLst/>
                <a:latin typeface="Times New Roman" panose="02020603050405020304" pitchFamily="18" charset="0"/>
                <a:ea typeface="Arial" panose="020B0604020202020204" pitchFamily="34" charset="0"/>
              </a:rPr>
              <a:t>     c</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effectLst/>
                <a:latin typeface="Times New Roman" panose="02020603050405020304" pitchFamily="18" charset="0"/>
                <a:ea typeface="Arial" panose="020B0604020202020204" pitchFamily="34" charset="0"/>
              </a:rPr>
              <a:t>    </a:t>
            </a:r>
            <a:r>
              <a:rPr lang="en-US" sz="1800" dirty="0" err="1">
                <a:effectLst/>
                <a:latin typeface="Times New Roman" panose="02020603050405020304" pitchFamily="18" charset="0"/>
                <a:ea typeface="Arial" panose="020B0604020202020204" pitchFamily="34" charset="0"/>
              </a:rPr>
              <a:t>gca</a:t>
            </a:r>
            <a:r>
              <a:rPr lang="en-US" sz="1800" dirty="0">
                <a:effectLst/>
                <a:latin typeface="Times New Roman" panose="02020603050405020304" pitchFamily="18" charset="0"/>
                <a:ea typeface="Arial" panose="020B0604020202020204" pitchFamily="34" charset="0"/>
              </a:rPr>
              <a:t>    g     g</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effectLst/>
                <a:latin typeface="Times New Roman" panose="02020603050405020304" pitchFamily="18" charset="0"/>
                <a:ea typeface="Arial" panose="020B0604020202020204" pitchFamily="34" charset="0"/>
              </a:rPr>
              <a:t>            c </a:t>
            </a:r>
            <a:r>
              <a:rPr lang="en-US" sz="1800" dirty="0" err="1">
                <a:effectLst/>
                <a:latin typeface="Times New Roman" panose="02020603050405020304" pitchFamily="18" charset="0"/>
                <a:ea typeface="Arial" panose="020B0604020202020204" pitchFamily="34" charset="0"/>
              </a:rPr>
              <a:t>tgg</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effectLst/>
                <a:latin typeface="Times New Roman" panose="02020603050405020304" pitchFamily="18" charset="0"/>
                <a:ea typeface="Arial" panose="020B0604020202020204" pitchFamily="34" charset="0"/>
              </a:rPr>
              <a:t>            g-c</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effectLst/>
                <a:latin typeface="Times New Roman" panose="02020603050405020304" pitchFamily="18" charset="0"/>
                <a:ea typeface="Arial" panose="020B0604020202020204" pitchFamily="34" charset="0"/>
              </a:rPr>
              <a:t>            g-c</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effectLst/>
                <a:latin typeface="Times New Roman" panose="02020603050405020304" pitchFamily="18" charset="0"/>
                <a:ea typeface="Arial" panose="020B0604020202020204" pitchFamily="34" charset="0"/>
              </a:rPr>
              <a:t>            g-c</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effectLst/>
                <a:latin typeface="Times New Roman" panose="02020603050405020304" pitchFamily="18" charset="0"/>
                <a:ea typeface="Arial" panose="020B0604020202020204" pitchFamily="34" charset="0"/>
              </a:rPr>
              <a:t>            a-t</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effectLst/>
                <a:latin typeface="Times New Roman" panose="02020603050405020304" pitchFamily="18" charset="0"/>
                <a:ea typeface="Arial" panose="020B0604020202020204" pitchFamily="34" charset="0"/>
              </a:rPr>
              <a:t>           t   a</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effectLst/>
                <a:latin typeface="Times New Roman" panose="02020603050405020304" pitchFamily="18" charset="0"/>
                <a:ea typeface="Arial" panose="020B0604020202020204" pitchFamily="34" charset="0"/>
              </a:rPr>
              <a:t>           t   a</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effectLst/>
                <a:latin typeface="Times New Roman" panose="02020603050405020304" pitchFamily="18" charset="0"/>
                <a:ea typeface="Arial" panose="020B0604020202020204" pitchFamily="34" charset="0"/>
              </a:rPr>
              <a:t>            </a:t>
            </a:r>
            <a:r>
              <a:rPr lang="en-US" sz="1800" dirty="0" err="1">
                <a:effectLst/>
                <a:latin typeface="Times New Roman" panose="02020603050405020304" pitchFamily="18" charset="0"/>
                <a:ea typeface="Arial" panose="020B0604020202020204" pitchFamily="34" charset="0"/>
              </a:rPr>
              <a:t>gtt</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effectLst/>
                <a:latin typeface="Times New Roman" panose="02020603050405020304" pitchFamily="18"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effectLst/>
                <a:latin typeface="Times New Roman" panose="02020603050405020304" pitchFamily="18"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effectLst/>
                <a:latin typeface="Times New Roman" panose="02020603050405020304" pitchFamily="18"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effectLst/>
                <a:latin typeface="Times New Roman" panose="02020603050405020304" pitchFamily="18" charset="0"/>
                <a:ea typeface="Arial" panose="020B0604020202020204" pitchFamily="34" charset="0"/>
              </a:rPr>
              <a:t>    tRNA-</a:t>
            </a:r>
            <a:r>
              <a:rPr lang="en-US" sz="1800" dirty="0" err="1">
                <a:effectLst/>
                <a:latin typeface="Times New Roman" panose="02020603050405020304" pitchFamily="18" charset="0"/>
                <a:ea typeface="Arial" panose="020B0604020202020204" pitchFamily="34" charset="0"/>
              </a:rPr>
              <a:t>Asn</a:t>
            </a:r>
            <a:r>
              <a:rPr lang="en-US" sz="1800" dirty="0">
                <a:effectLst/>
                <a:latin typeface="Times New Roman" panose="02020603050405020304" pitchFamily="18" charset="0"/>
                <a:ea typeface="Arial" panose="020B0604020202020204" pitchFamily="34" charset="0"/>
              </a:rPr>
              <a:t>(</a:t>
            </a:r>
            <a:r>
              <a:rPr lang="en-US" sz="1800" dirty="0" err="1">
                <a:effectLst/>
                <a:latin typeface="Times New Roman" panose="02020603050405020304" pitchFamily="18" charset="0"/>
                <a:ea typeface="Arial" panose="020B0604020202020204" pitchFamily="34" charset="0"/>
              </a:rPr>
              <a:t>gtt</a:t>
            </a:r>
            <a:r>
              <a:rPr lang="en-US" sz="1800" dirty="0">
                <a:effectLst/>
                <a:latin typeface="Times New Roman" panose="02020603050405020304" pitchFamily="18" charset="0"/>
                <a:ea typeface="Arial" panose="020B0604020202020204" pitchFamily="34" charset="0"/>
              </a:rPr>
              <a:t>)</a:t>
            </a:r>
            <a:endParaRPr lang="en-US" sz="1800" dirty="0">
              <a:effectLst/>
              <a:latin typeface="Arial" panose="020B0604020202020204" pitchFamily="34" charset="0"/>
              <a:ea typeface="Arial" panose="020B0604020202020204" pitchFamily="34" charset="0"/>
            </a:endParaRPr>
          </a:p>
          <a:p>
            <a:pPr marL="0" marR="0">
              <a:lnSpc>
                <a:spcPct val="115000"/>
              </a:lnSpc>
              <a:buNone/>
            </a:pPr>
            <a:r>
              <a:rPr lang="en-US" sz="1800" dirty="0">
                <a:effectLst/>
                <a:latin typeface="Times New Roman" panose="02020603050405020304" pitchFamily="18" charset="0"/>
                <a:ea typeface="Arial" panose="020B0604020202020204" pitchFamily="34" charset="0"/>
              </a:rPr>
              <a:t>    74 bases, %GC = 63.5</a:t>
            </a:r>
            <a:endParaRPr lang="en-US" sz="1800" dirty="0">
              <a:effectLst/>
              <a:latin typeface="Arial" panose="020B0604020202020204" pitchFamily="34" charset="0"/>
              <a:ea typeface="Arial" panose="020B0604020202020204" pitchFamily="34" charset="0"/>
            </a:endParaRPr>
          </a:p>
          <a:p>
            <a:pPr marL="0" marR="0" indent="0">
              <a:lnSpc>
                <a:spcPct val="115000"/>
              </a:lnSpc>
              <a:buNone/>
            </a:pPr>
            <a:r>
              <a:rPr lang="en-US" sz="1800" dirty="0">
                <a:effectLst/>
                <a:latin typeface="Times New Roman" panose="02020603050405020304" pitchFamily="18" charset="0"/>
                <a:ea typeface="Arial" panose="020B0604020202020204" pitchFamily="34" charset="0"/>
              </a:rPr>
              <a:t>    Sequence c[80627,80700]</a:t>
            </a:r>
            <a:endParaRPr lang="en-US" sz="1800" dirty="0">
              <a:effectLst/>
              <a:latin typeface="Arial" panose="020B0604020202020204" pitchFamily="34" charset="0"/>
              <a:ea typeface="Arial" panose="020B0604020202020204" pitchFamily="34" charset="0"/>
            </a:endParaRPr>
          </a:p>
          <a:p>
            <a:pPr marL="0" lvl="0" indent="0" algn="l" rtl="0">
              <a:spcBef>
                <a:spcPts val="0"/>
              </a:spcBef>
              <a:spcAft>
                <a:spcPts val="1200"/>
              </a:spcAft>
              <a:buNone/>
            </a:pPr>
            <a:endParaRPr dirty="0"/>
          </a:p>
        </p:txBody>
      </p:sp>
    </p:spTree>
    <p:extLst>
      <p:ext uri="{BB962C8B-B14F-4D97-AF65-F5344CB8AC3E}">
        <p14:creationId xmlns:p14="http://schemas.microsoft.com/office/powerpoint/2010/main" val="33573919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Causa_15</a:t>
            </a:r>
            <a:endParaRPr/>
          </a:p>
        </p:txBody>
      </p:sp>
      <p:sp>
        <p:nvSpPr>
          <p:cNvPr id="444" name="Google Shape;444;p8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Causa_15 (8967, 9377)</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8967 has strength 7.84; GeneMark calls start at 9018</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does not cover all coding potential. Coding potential supports 9018 start</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ATG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1:1 alignment with a low e-value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gap with gene 14 over 41 bp.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Supports start value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does not support the data</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No change 8967</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membrane protein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a:t>
            </a:r>
            <a:r>
              <a:rPr lang="en" sz="1200" b="1" u="sng">
                <a:solidFill>
                  <a:schemeClr val="dk1"/>
                </a:solidFill>
                <a:highlight>
                  <a:srgbClr val="FEFEFE"/>
                </a:highlight>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PF07098.16</a:t>
            </a:r>
            <a:r>
              <a:rPr lang="en" sz="1200" b="1">
                <a:solidFill>
                  <a:schemeClr val="dk1"/>
                </a:solidFill>
                <a:highlight>
                  <a:srgbClr val="FEFEFE"/>
                </a:highlight>
                <a:latin typeface="Times New Roman"/>
                <a:ea typeface="Times New Roman"/>
                <a:cs typeface="Times New Roman"/>
                <a:sym typeface="Times New Roman"/>
              </a:rPr>
              <a:t> ; DUF1360 ; Protein of unknown function (DUF1360) </a:t>
            </a:r>
            <a:r>
              <a:rPr lang="en" sz="1200" b="1" u="sng">
                <a:solidFill>
                  <a:schemeClr val="dk1"/>
                </a:solidFill>
                <a:highlight>
                  <a:srgbClr val="FEFEFE"/>
                </a:highlight>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https://toolkit.tuebingen.mpg.de/jobs/8221809</a:t>
            </a:r>
            <a:r>
              <a:rPr lang="en" sz="1200" b="1">
                <a:solidFill>
                  <a:schemeClr val="dk1"/>
                </a:solidFill>
                <a:highlight>
                  <a:srgbClr val="FEFEFE"/>
                </a:highlight>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St Augustine supports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Has TMD hits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a:t>
            </a:r>
            <a:r>
              <a:rPr lang="en" sz="1300" b="1">
                <a:solidFill>
                  <a:srgbClr val="171717"/>
                </a:solidFill>
                <a:latin typeface="Times New Roman"/>
                <a:ea typeface="Times New Roman"/>
                <a:cs typeface="Times New Roman"/>
                <a:sym typeface="Times New Roman"/>
              </a:rPr>
              <a:t>membrane protein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Shape 3937"/>
        <p:cNvGrpSpPr/>
        <p:nvPr/>
      </p:nvGrpSpPr>
      <p:grpSpPr>
        <a:xfrm>
          <a:off x="0" y="0"/>
          <a:ext cx="0" cy="0"/>
          <a:chOff x="0" y="0"/>
          <a:chExt cx="0" cy="0"/>
        </a:xfrm>
      </p:grpSpPr>
      <p:sp>
        <p:nvSpPr>
          <p:cNvPr id="3938" name="Google Shape;3938;p68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Causa_138 (tRNA)</a:t>
            </a:r>
            <a:endParaRPr/>
          </a:p>
          <a:p>
            <a:pPr marL="0" lvl="0" indent="0" algn="ctr" rtl="0">
              <a:spcBef>
                <a:spcPts val="0"/>
              </a:spcBef>
              <a:spcAft>
                <a:spcPts val="0"/>
              </a:spcAft>
              <a:buNone/>
            </a:pPr>
            <a:r>
              <a:rPr lang="en"/>
              <a:t>80779-80705</a:t>
            </a:r>
            <a:endParaRPr/>
          </a:p>
        </p:txBody>
      </p:sp>
    </p:spTree>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Shape 3942"/>
        <p:cNvGrpSpPr/>
        <p:nvPr/>
      </p:nvGrpSpPr>
      <p:grpSpPr>
        <a:xfrm>
          <a:off x="0" y="0"/>
          <a:ext cx="0" cy="0"/>
          <a:chOff x="0" y="0"/>
          <a:chExt cx="0" cy="0"/>
        </a:xfrm>
      </p:grpSpPr>
      <p:sp>
        <p:nvSpPr>
          <p:cNvPr id="3943" name="Google Shape;3943;p68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Causa_138 (tRNA, 80779-80705)</a:t>
            </a:r>
            <a:endParaRPr/>
          </a:p>
        </p:txBody>
      </p:sp>
      <p:sp>
        <p:nvSpPr>
          <p:cNvPr id="3944" name="Google Shape;3944;p68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tRNAscan-SE tRNA #7 (80779-80707)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Aragorn tRNA #17 (80779-80705)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DNA Master Causa_138 (80780-80703)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all programs have called this RNA, with the same tRNA type, tRNA-Pro: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the anticodon loop is the preferred 7 base length and has an easily identified anticodon sequence </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9 bp, anticodon sequence (CCA)</a:t>
            </a:r>
            <a:endParaRPr sz="120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the essential features of each loop and stem are present: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the total length is 70-85 nucleotides: YES, 75 bases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the tRNA length is correctly identified in the Aragorn tRNA (1.2.41) on-line version: YES</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Change DNA master to (80779-80705)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the charged amino acid is one of the standard amino acids: YES, Trp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Infernal score in tRNAScan-SE is &gt;35: YES, 63.3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the tRNA gene does not overlap a protein-coding gene: Correct</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Shape 3942">
          <a:extLst>
            <a:ext uri="{FF2B5EF4-FFF2-40B4-BE49-F238E27FC236}">
              <a16:creationId xmlns:a16="http://schemas.microsoft.com/office/drawing/2014/main" id="{EE3E385A-1924-A688-2277-8B43A7D27890}"/>
            </a:ext>
          </a:extLst>
        </p:cNvPr>
        <p:cNvGrpSpPr/>
        <p:nvPr/>
      </p:nvGrpSpPr>
      <p:grpSpPr>
        <a:xfrm>
          <a:off x="0" y="0"/>
          <a:ext cx="0" cy="0"/>
          <a:chOff x="0" y="0"/>
          <a:chExt cx="0" cy="0"/>
        </a:xfrm>
      </p:grpSpPr>
      <p:sp>
        <p:nvSpPr>
          <p:cNvPr id="3943" name="Google Shape;3943;p682">
            <a:extLst>
              <a:ext uri="{FF2B5EF4-FFF2-40B4-BE49-F238E27FC236}">
                <a16:creationId xmlns:a16="http://schemas.microsoft.com/office/drawing/2014/main" id="{528B83A1-5714-1579-E401-1C0246F2A83C}"/>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Causa_138 (tRNA, 80779-80705)</a:t>
            </a:r>
            <a:endParaRPr/>
          </a:p>
        </p:txBody>
      </p:sp>
      <p:sp>
        <p:nvSpPr>
          <p:cNvPr id="3" name="Text Placeholder 2">
            <a:extLst>
              <a:ext uri="{FF2B5EF4-FFF2-40B4-BE49-F238E27FC236}">
                <a16:creationId xmlns:a16="http://schemas.microsoft.com/office/drawing/2014/main" id="{1EFC6D57-53F6-1706-38B7-6AD45731A68B}"/>
              </a:ext>
            </a:extLst>
          </p:cNvPr>
          <p:cNvSpPr>
            <a:spLocks noGrp="1"/>
          </p:cNvSpPr>
          <p:nvPr>
            <p:ph type="body" idx="1"/>
          </p:nvPr>
        </p:nvSpPr>
        <p:spPr/>
        <p:txBody>
          <a:bodyPr/>
          <a:lstStyle/>
          <a:p>
            <a:pPr marL="114300" indent="0">
              <a:buNone/>
            </a:pPr>
            <a:r>
              <a:rPr lang="en-US" dirty="0"/>
              <a:t>Class analysis – </a:t>
            </a:r>
          </a:p>
          <a:p>
            <a:pPr marL="114300" indent="0">
              <a:buNone/>
            </a:pPr>
            <a:endParaRPr lang="en-US" dirty="0"/>
          </a:p>
          <a:p>
            <a:pPr marL="114300" indent="0">
              <a:buNone/>
            </a:pPr>
            <a:r>
              <a:rPr lang="en-US" dirty="0"/>
              <a:t>tRNA-</a:t>
            </a:r>
            <a:r>
              <a:rPr lang="en-US" dirty="0" err="1"/>
              <a:t>Trp</a:t>
            </a:r>
            <a:r>
              <a:rPr lang="en-US" dirty="0"/>
              <a:t>(</a:t>
            </a:r>
            <a:r>
              <a:rPr lang="en-US" dirty="0" err="1"/>
              <a:t>cca</a:t>
            </a:r>
            <a:r>
              <a:rPr lang="en-US" dirty="0"/>
              <a:t>)</a:t>
            </a:r>
          </a:p>
          <a:p>
            <a:pPr marL="114300" indent="0">
              <a:buNone/>
            </a:pPr>
            <a:r>
              <a:rPr lang="en-US" dirty="0"/>
              <a:t>    75 bases, Infernal score 63.3</a:t>
            </a:r>
          </a:p>
          <a:p>
            <a:pPr marL="114300" indent="0">
              <a:buNone/>
            </a:pPr>
            <a:r>
              <a:rPr lang="en-US" dirty="0"/>
              <a:t>    Sequence c[80705,80779]</a:t>
            </a:r>
          </a:p>
        </p:txBody>
      </p:sp>
    </p:spTree>
    <p:extLst>
      <p:ext uri="{BB962C8B-B14F-4D97-AF65-F5344CB8AC3E}">
        <p14:creationId xmlns:p14="http://schemas.microsoft.com/office/powerpoint/2010/main" val="2337146198"/>
      </p:ext>
    </p:extLst>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Shape 3960"/>
        <p:cNvGrpSpPr/>
        <p:nvPr/>
      </p:nvGrpSpPr>
      <p:grpSpPr>
        <a:xfrm>
          <a:off x="0" y="0"/>
          <a:ext cx="0" cy="0"/>
          <a:chOff x="0" y="0"/>
          <a:chExt cx="0" cy="0"/>
        </a:xfrm>
      </p:grpSpPr>
      <p:sp>
        <p:nvSpPr>
          <p:cNvPr id="3961" name="Google Shape;3961;p68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Causa_139</a:t>
            </a:r>
            <a:endParaRPr/>
          </a:p>
        </p:txBody>
      </p:sp>
    </p:spTree>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Shape 3965"/>
        <p:cNvGrpSpPr/>
        <p:nvPr/>
      </p:nvGrpSpPr>
      <p:grpSpPr>
        <a:xfrm>
          <a:off x="0" y="0"/>
          <a:ext cx="0" cy="0"/>
          <a:chOff x="0" y="0"/>
          <a:chExt cx="0" cy="0"/>
        </a:xfrm>
      </p:grpSpPr>
      <p:sp>
        <p:nvSpPr>
          <p:cNvPr id="3966" name="Google Shape;3966;p68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Causa_139</a:t>
            </a:r>
            <a:endParaRPr/>
          </a:p>
        </p:txBody>
      </p:sp>
      <p:sp>
        <p:nvSpPr>
          <p:cNvPr id="3967" name="Google Shape;3967;p68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and Functional Annotation Checklist and Notes – MKay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SemiBold"/>
                <a:ea typeface="Comfortaa SemiBold"/>
                <a:cs typeface="Comfortaa SemiBold"/>
                <a:sym typeface="Comfortaa SemiBold"/>
              </a:rPr>
              <a:t>Gene assignment:  Causa_139 (80849-81103) rev glimmer call: 81103 GeneMark call: same</a:t>
            </a:r>
            <a:endParaRPr sz="1300">
              <a:solidFill>
                <a:schemeClr val="dk1"/>
              </a:solidFill>
              <a:latin typeface="Comfortaa SemiBold"/>
              <a:ea typeface="Comfortaa SemiBold"/>
              <a:cs typeface="Comfortaa SemiBold"/>
              <a:sym typeface="Comfortaa SemiBold"/>
            </a:endParaRPr>
          </a:p>
          <a:p>
            <a:pPr marL="0" lvl="0" indent="0" algn="l" rtl="0">
              <a:spcBef>
                <a:spcPts val="0"/>
              </a:spcBef>
              <a:spcAft>
                <a:spcPts val="0"/>
              </a:spcAft>
              <a:buClr>
                <a:schemeClr val="dk1"/>
              </a:buClr>
              <a:buSzPct val="84615"/>
              <a:buFont typeface="Arial"/>
              <a:buNone/>
            </a:pP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Annotation -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Coding Potential: strong and fully covered</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 codon: atg</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causa and staug (e: 4e-44)</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Gap/Overlap: 7? Bp overlap w/ gene 140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RBS: only one start (z: 2.405; Fin: -3.966)</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Starterator: most annotated- just causa and staug tho</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Is this a gene: yes</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Suggested start site (first base coordinate): 81103</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Functional Annotation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nsh</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HHpred: nsh</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Synteny: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Phagesdb: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TMD: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300">
                <a:solidFill>
                  <a:schemeClr val="dk1"/>
                </a:solidFill>
                <a:latin typeface="Comfortaa Medium"/>
                <a:ea typeface="Comfortaa Medium"/>
                <a:cs typeface="Comfortaa Medium"/>
                <a:sym typeface="Comfortaa Medium"/>
              </a:rPr>
              <a:t>Predicted gene function: NKF</a:t>
            </a:r>
            <a:endParaRPr/>
          </a:p>
        </p:txBody>
      </p:sp>
    </p:spTree>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Shape 3971"/>
        <p:cNvGrpSpPr/>
        <p:nvPr/>
      </p:nvGrpSpPr>
      <p:grpSpPr>
        <a:xfrm>
          <a:off x="0" y="0"/>
          <a:ext cx="0" cy="0"/>
          <a:chOff x="0" y="0"/>
          <a:chExt cx="0" cy="0"/>
        </a:xfrm>
      </p:grpSpPr>
      <p:sp>
        <p:nvSpPr>
          <p:cNvPr id="3972" name="Google Shape;3972;p68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Causa_139</a:t>
            </a:r>
            <a:endParaRPr/>
          </a:p>
        </p:txBody>
      </p:sp>
      <p:sp>
        <p:nvSpPr>
          <p:cNvPr id="3973" name="Google Shape;3973;p68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Causa_139 (80849-81103)- DH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cp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1:1 alignment with top 2 hits, really low e 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7 bp 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Decent scores with z been 2.405 and 0:-3.9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mostly auto annotated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81103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a:p>
        </p:txBody>
      </p:sp>
    </p:spTree>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Shape 3983"/>
        <p:cNvGrpSpPr/>
        <p:nvPr/>
      </p:nvGrpSpPr>
      <p:grpSpPr>
        <a:xfrm>
          <a:off x="0" y="0"/>
          <a:ext cx="0" cy="0"/>
          <a:chOff x="0" y="0"/>
          <a:chExt cx="0" cy="0"/>
        </a:xfrm>
      </p:grpSpPr>
      <p:sp>
        <p:nvSpPr>
          <p:cNvPr id="3984" name="Google Shape;3984;p68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Causa_140</a:t>
            </a:r>
            <a:endParaRPr/>
          </a:p>
        </p:txBody>
      </p:sp>
    </p:spTree>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Shape 3988"/>
        <p:cNvGrpSpPr/>
        <p:nvPr/>
      </p:nvGrpSpPr>
      <p:grpSpPr>
        <a:xfrm>
          <a:off x="0" y="0"/>
          <a:ext cx="0" cy="0"/>
          <a:chOff x="0" y="0"/>
          <a:chExt cx="0" cy="0"/>
        </a:xfrm>
      </p:grpSpPr>
      <p:sp>
        <p:nvSpPr>
          <p:cNvPr id="3989" name="Google Shape;3989;p69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Causa_140</a:t>
            </a:r>
            <a:endParaRPr/>
          </a:p>
        </p:txBody>
      </p:sp>
      <p:sp>
        <p:nvSpPr>
          <p:cNvPr id="3990" name="Google Shape;3990;p69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Causa_140 (</a:t>
            </a:r>
            <a:r>
              <a:rPr lang="en" sz="1200">
                <a:solidFill>
                  <a:schemeClr val="dk1"/>
                </a:solidFill>
              </a:rPr>
              <a:t>81109</a:t>
            </a:r>
            <a:r>
              <a:rPr lang="en" sz="1200">
                <a:solidFill>
                  <a:schemeClr val="dk1"/>
                </a:solidFill>
                <a:latin typeface="Times New Roman"/>
                <a:ea typeface="Times New Roman"/>
                <a:cs typeface="Times New Roman"/>
                <a:sym typeface="Times New Roman"/>
              </a:rPr>
              <a:t>-</a:t>
            </a:r>
            <a:r>
              <a:rPr lang="en" sz="1200">
                <a:solidFill>
                  <a:schemeClr val="dk1"/>
                </a:solidFill>
              </a:rPr>
              <a:t>81315</a:t>
            </a:r>
            <a:r>
              <a:rPr lang="en" sz="1200">
                <a:solidFill>
                  <a:schemeClr val="dk1"/>
                </a:solidFill>
                <a:latin typeface="Times New Roman"/>
                <a:ea typeface="Times New Roman"/>
                <a:cs typeface="Times New Roman"/>
                <a:sym typeface="Times New Roman"/>
              </a:rPr>
              <a:t>) (reverse)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Potential:All coding potential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one hit at 107 score 3.3x10</a:t>
            </a:r>
            <a:r>
              <a:rPr lang="en" sz="1200" baseline="30000">
                <a:solidFill>
                  <a:schemeClr val="dk1"/>
                </a:solidFill>
                <a:latin typeface="Times New Roman"/>
                <a:ea typeface="Times New Roman"/>
                <a:cs typeface="Times New Roman"/>
                <a:sym typeface="Times New Roman"/>
              </a:rPr>
              <a:t>-4 </a:t>
            </a:r>
            <a:r>
              <a:rPr lang="en" sz="1100">
                <a:solidFill>
                  <a:schemeClr val="dk1"/>
                </a:solidFill>
              </a:rPr>
              <a:t>e-value</a:t>
            </a:r>
            <a:r>
              <a:rPr lang="en" sz="1200" baseline="30000">
                <a:solidFill>
                  <a:schemeClr val="dk1"/>
                </a:solidFill>
                <a:latin typeface="Times New Roman"/>
                <a:ea typeface="Times New Roman"/>
                <a:cs typeface="Times New Roman"/>
                <a:sym typeface="Times New Roman"/>
              </a:rPr>
              <a:t> </a:t>
            </a:r>
            <a:r>
              <a:rPr lang="en" sz="1100">
                <a:solidFill>
                  <a:schemeClr val="dk1"/>
                </a:solidFill>
              </a:rPr>
              <a:t>54 percent identity, 70% similarity. %86 percent aligned [Multispecies]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No, (3’ </a:t>
            </a:r>
            <a:r>
              <a:rPr lang="en" sz="1200">
                <a:solidFill>
                  <a:schemeClr val="dk1"/>
                </a:solidFill>
              </a:rPr>
              <a:t>81315 </a:t>
            </a:r>
            <a:r>
              <a:rPr lang="en" sz="1200">
                <a:solidFill>
                  <a:schemeClr val="dk1"/>
                </a:solidFill>
                <a:latin typeface="Times New Roman"/>
                <a:ea typeface="Times New Roman"/>
                <a:cs typeface="Times New Roman"/>
                <a:sym typeface="Times New Roman"/>
              </a:rPr>
              <a:t>for gene 140 and gene 141 end 5’ </a:t>
            </a:r>
            <a:r>
              <a:rPr lang="en" sz="1200">
                <a:solidFill>
                  <a:schemeClr val="dk1"/>
                </a:solidFill>
              </a:rPr>
              <a:t>81321) (No BP overlap)</a:t>
            </a:r>
            <a:endParaRPr sz="11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Yes does support (mostly) , High  Z-Value with a Low final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Most other phages line up to support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Pretty sure the evidence says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a:solidFill>
                  <a:schemeClr val="dk1"/>
                </a:solidFill>
              </a:rPr>
              <a:t>81315 (fits reasonably)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BLASTp:hypothetical protein [Thermoanaerobaculia bacterium], hypothetical protein [Mycobacterium sp. OAE908], hypothetical protein [Burkholderiales bacterium] (65% average positives)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Synteny:Nothing lines up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ZERO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[PF19416.4]; Astro_VPg ; Astrovirus VPg protein	(73.63 probability)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Potential start sites: (suggested)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Shape 3994"/>
        <p:cNvGrpSpPr/>
        <p:nvPr/>
      </p:nvGrpSpPr>
      <p:grpSpPr>
        <a:xfrm>
          <a:off x="0" y="0"/>
          <a:ext cx="0" cy="0"/>
          <a:chOff x="0" y="0"/>
          <a:chExt cx="0" cy="0"/>
        </a:xfrm>
      </p:grpSpPr>
      <p:sp>
        <p:nvSpPr>
          <p:cNvPr id="3995" name="Google Shape;3995;p69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Causa_140</a:t>
            </a:r>
            <a:endParaRPr/>
          </a:p>
        </p:txBody>
      </p:sp>
      <p:sp>
        <p:nvSpPr>
          <p:cNvPr id="3996" name="Google Shape;3996;p69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Causa140 (</a:t>
            </a:r>
            <a:r>
              <a:rPr lang="en" sz="1200">
                <a:solidFill>
                  <a:schemeClr val="dk1"/>
                </a:solidFill>
              </a:rPr>
              <a:t>81109</a:t>
            </a:r>
            <a:r>
              <a:rPr lang="en" sz="1200">
                <a:solidFill>
                  <a:schemeClr val="dk1"/>
                </a:solidFill>
                <a:latin typeface="Times New Roman"/>
                <a:ea typeface="Times New Roman"/>
                <a:cs typeface="Times New Roman"/>
                <a:sym typeface="Times New Roman"/>
              </a:rPr>
              <a:t>-</a:t>
            </a:r>
            <a:r>
              <a:rPr lang="en" sz="1200">
                <a:solidFill>
                  <a:schemeClr val="dk1"/>
                </a:solidFill>
              </a:rPr>
              <a:t>81315</a:t>
            </a:r>
            <a:r>
              <a:rPr lang="en" sz="1200">
                <a:solidFill>
                  <a:schemeClr val="dk1"/>
                </a:solidFill>
                <a:latin typeface="Times New Roman"/>
                <a:ea typeface="Times New Roman"/>
                <a:cs typeface="Times New Roman"/>
                <a:sym typeface="Times New Roman"/>
              </a:rPr>
              <a:t>) -DH</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a:t>
            </a:r>
            <a:endParaRPr sz="1200">
              <a:solidFill>
                <a:schemeClr val="dk1"/>
              </a:solidFill>
              <a:latin typeface="Times New Roman"/>
              <a:ea typeface="Times New Roman"/>
              <a:cs typeface="Times New Roman"/>
              <a:sym typeface="Times New Roman"/>
            </a:endParaRPr>
          </a:p>
          <a:p>
            <a:pPr marL="457200" lvl="0" indent="-281940" algn="l" rtl="0">
              <a:spcBef>
                <a:spcPts val="120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Coding Potential: All cp covered</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 codon:ATG</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BLASTp:  1:1 alignment with one top hit.</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Gap/Overlap: No, overlap </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RBS: It has the second last smallest z score and has weak final score, no good rbs  </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Starterator: Support auto annotation</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Suggested start site (first base coordinate):  </a:t>
            </a:r>
            <a:r>
              <a:rPr lang="en" sz="1200">
                <a:solidFill>
                  <a:schemeClr val="dk1"/>
                </a:solidFill>
              </a:rPr>
              <a:t>81315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hypothetical protein [Thermoanaerobaculia bacterium], hypothetical protein [Mycobacterium sp. OAE908], hypothetical protein [Burkholderiales bacterium] (65% average positives)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[PF19416.4]; Astro_VPg ; Astrovirus VPg protein	(73.63 probability)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a:p>
        </p:txBody>
      </p:sp>
    </p:spTree>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Shape 4006"/>
        <p:cNvGrpSpPr/>
        <p:nvPr/>
      </p:nvGrpSpPr>
      <p:grpSpPr>
        <a:xfrm>
          <a:off x="0" y="0"/>
          <a:ext cx="0" cy="0"/>
          <a:chOff x="0" y="0"/>
          <a:chExt cx="0" cy="0"/>
        </a:xfrm>
      </p:grpSpPr>
      <p:sp>
        <p:nvSpPr>
          <p:cNvPr id="4007" name="Google Shape;4007;p69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Causa_141</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8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Causa_16</a:t>
            </a:r>
            <a:endParaRPr/>
          </a:p>
        </p:txBody>
      </p:sp>
    </p:spTree>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Shape 4011"/>
        <p:cNvGrpSpPr/>
        <p:nvPr/>
      </p:nvGrpSpPr>
      <p:grpSpPr>
        <a:xfrm>
          <a:off x="0" y="0"/>
          <a:ext cx="0" cy="0"/>
          <a:chOff x="0" y="0"/>
          <a:chExt cx="0" cy="0"/>
        </a:xfrm>
      </p:grpSpPr>
      <p:sp>
        <p:nvSpPr>
          <p:cNvPr id="4012" name="Google Shape;4012;p69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Causa_141</a:t>
            </a:r>
            <a:endParaRPr/>
          </a:p>
        </p:txBody>
      </p:sp>
      <p:sp>
        <p:nvSpPr>
          <p:cNvPr id="4013" name="Google Shape;4013;p69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Cuasa_ 141 (81321 - 81605) Glimmer and GeneMark called start site 81605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Covers most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1 hit with a 1:1 alignment with an E-value higher than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15-bp gap to gene 142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Low but acceptable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81605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1 BLASTp hit a function unknown [StAugustine_135]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Probability 45.07%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PF07338.18</a:t>
            </a:r>
            <a:r>
              <a:rPr lang="en" sz="1200">
                <a:solidFill>
                  <a:schemeClr val="dk1"/>
                </a:solidFill>
                <a:latin typeface="Times New Roman"/>
                <a:ea typeface="Times New Roman"/>
                <a:cs typeface="Times New Roman"/>
                <a:sym typeface="Times New Roman"/>
              </a:rPr>
              <a:t>; YdgH_BhsA-like ; YdgH/BhsA/McbA-like domain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The information behind this gene makes me believe that there's no doubt that this isn’t a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The data behind this gene isn’t very conclusive, there's no big hits, and the probability is extremely low.</a:t>
            </a:r>
            <a:endParaRPr/>
          </a:p>
        </p:txBody>
      </p:sp>
    </p:spTree>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Shape 4017"/>
        <p:cNvGrpSpPr/>
        <p:nvPr/>
      </p:nvGrpSpPr>
      <p:grpSpPr>
        <a:xfrm>
          <a:off x="0" y="0"/>
          <a:ext cx="0" cy="0"/>
          <a:chOff x="0" y="0"/>
          <a:chExt cx="0" cy="0"/>
        </a:xfrm>
      </p:grpSpPr>
      <p:sp>
        <p:nvSpPr>
          <p:cNvPr id="4018" name="Google Shape;4018;p69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Causa_141</a:t>
            </a:r>
            <a:endParaRPr/>
          </a:p>
        </p:txBody>
      </p:sp>
      <p:sp>
        <p:nvSpPr>
          <p:cNvPr id="4019" name="Google Shape;4019;p69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and Functional Annotation Checklist and Notes – MKay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assignment:  Causa_141 (81321-81605) rev glimmer call: 81605 GeneMark call: same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Annotation -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Coding Potential: strong, fully covered</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 codon: atg</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only causa + stAug (e:1e-48)</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Gap/Overlap: 16 bp gap w/ 142</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RBS: not best- but still good (z: 1.380; Fin: -6.440)</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Starterator: only 1 track- most annotated</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Is this a gene: yes</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Suggested start site (first base coordinate): 81605 (nc)</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Functional Annotation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nsh</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HHpred: nsh</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Synteny: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Phagesdb: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TMD: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Predicted gene function: NKF</a:t>
            </a:r>
            <a:endParaRPr/>
          </a:p>
        </p:txBody>
      </p:sp>
    </p:spTree>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Shape 4029"/>
        <p:cNvGrpSpPr/>
        <p:nvPr/>
      </p:nvGrpSpPr>
      <p:grpSpPr>
        <a:xfrm>
          <a:off x="0" y="0"/>
          <a:ext cx="0" cy="0"/>
          <a:chOff x="0" y="0"/>
          <a:chExt cx="0" cy="0"/>
        </a:xfrm>
      </p:grpSpPr>
      <p:sp>
        <p:nvSpPr>
          <p:cNvPr id="4030" name="Google Shape;4030;p69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Causa_142</a:t>
            </a:r>
            <a:endParaRPr/>
          </a:p>
        </p:txBody>
      </p:sp>
    </p:spTree>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Shape 4034"/>
        <p:cNvGrpSpPr/>
        <p:nvPr/>
      </p:nvGrpSpPr>
      <p:grpSpPr>
        <a:xfrm>
          <a:off x="0" y="0"/>
          <a:ext cx="0" cy="0"/>
          <a:chOff x="0" y="0"/>
          <a:chExt cx="0" cy="0"/>
        </a:xfrm>
      </p:grpSpPr>
      <p:sp>
        <p:nvSpPr>
          <p:cNvPr id="4035" name="Google Shape;4035;p69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Causa_142</a:t>
            </a:r>
            <a:endParaRPr/>
          </a:p>
        </p:txBody>
      </p:sp>
      <p:sp>
        <p:nvSpPr>
          <p:cNvPr id="4036" name="Google Shape;4036;p69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Causa_142 (81620-81823) REV. Glimmer did not call a gene here. Genemark called a start at 81823.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Gene is covered by all of strong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blast results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 with the end of gene 143 and start of gene 142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Okay RBS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StAugustine and Causa share the same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81823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results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results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Located toward the end of the genome. Corresponding genes in StAugustine are also unannotated.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Two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membrane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Only other gene in pham is StAugustine136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Shape 4040"/>
        <p:cNvGrpSpPr/>
        <p:nvPr/>
      </p:nvGrpSpPr>
      <p:grpSpPr>
        <a:xfrm>
          <a:off x="0" y="0"/>
          <a:ext cx="0" cy="0"/>
          <a:chOff x="0" y="0"/>
          <a:chExt cx="0" cy="0"/>
        </a:xfrm>
      </p:grpSpPr>
      <p:sp>
        <p:nvSpPr>
          <p:cNvPr id="4041" name="Google Shape;4041;p69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Causa_142</a:t>
            </a:r>
            <a:endParaRPr/>
          </a:p>
        </p:txBody>
      </p:sp>
      <p:sp>
        <p:nvSpPr>
          <p:cNvPr id="4042" name="Google Shape;4042;p69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Causa_142 (81823, 81620)</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GeneMark call @bp 81823</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Does not cover all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ATG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Only 2 hits have low e value and 1:1 alignment.</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Overlap with gene 143 over 4 bp.</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Strong RBS score supporting start codon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Inconclusive because theres only one track</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No change (81823)</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St Augustine calls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No hits on either Blastp or DNA Master</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a:t>
            </a:r>
            <a:r>
              <a:rPr lang="en" sz="900" b="1">
                <a:solidFill>
                  <a:srgbClr val="2E8C81"/>
                </a:solidFill>
                <a:highlight>
                  <a:srgbClr val="FEFEFE"/>
                </a:highlight>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PF14235.11</a:t>
            </a:r>
            <a:r>
              <a:rPr lang="en" sz="900" b="1">
                <a:solidFill>
                  <a:srgbClr val="212529"/>
                </a:solidFill>
                <a:highlight>
                  <a:srgbClr val="FEFEFE"/>
                </a:highlight>
                <a:latin typeface="Verdana"/>
                <a:ea typeface="Verdana"/>
                <a:cs typeface="Verdana"/>
                <a:sym typeface="Verdana"/>
              </a:rPr>
              <a:t> ; DUF4337 ; Domain of unknown function (DUF4337) with probability of 94%</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Supports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2 hit</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membrane protein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a:t>
            </a:r>
            <a:r>
              <a:rPr lang="en" sz="1200" b="1">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Shape 4052"/>
        <p:cNvGrpSpPr/>
        <p:nvPr/>
      </p:nvGrpSpPr>
      <p:grpSpPr>
        <a:xfrm>
          <a:off x="0" y="0"/>
          <a:ext cx="0" cy="0"/>
          <a:chOff x="0" y="0"/>
          <a:chExt cx="0" cy="0"/>
        </a:xfrm>
      </p:grpSpPr>
      <p:sp>
        <p:nvSpPr>
          <p:cNvPr id="4053" name="Google Shape;4053;p70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Causa_143</a:t>
            </a:r>
            <a:endParaRPr/>
          </a:p>
        </p:txBody>
      </p:sp>
    </p:spTree>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Shape 4057"/>
        <p:cNvGrpSpPr/>
        <p:nvPr/>
      </p:nvGrpSpPr>
      <p:grpSpPr>
        <a:xfrm>
          <a:off x="0" y="0"/>
          <a:ext cx="0" cy="0"/>
          <a:chOff x="0" y="0"/>
          <a:chExt cx="0" cy="0"/>
        </a:xfrm>
      </p:grpSpPr>
      <p:sp>
        <p:nvSpPr>
          <p:cNvPr id="4058" name="Google Shape;4058;p70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Causa_143</a:t>
            </a:r>
            <a:endParaRPr/>
          </a:p>
        </p:txBody>
      </p:sp>
      <p:sp>
        <p:nvSpPr>
          <p:cNvPr id="4059" name="Google Shape;4059;p70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Cuasa_143 (81820 - 82353) Glimmer and GeneMark called start site 82353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Covers most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Multiple BLASTp hits in very ranges with an E value higher than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4-bp overlap to gene 144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suggested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82353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Multiple top hits function unknown MULTISPECIES: hypothetical protein [Mycolicibacterium]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Probability 21.58%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PF06717.16</a:t>
            </a:r>
            <a:r>
              <a:rPr lang="en" sz="1200">
                <a:solidFill>
                  <a:schemeClr val="dk1"/>
                </a:solidFill>
                <a:latin typeface="Times New Roman"/>
                <a:ea typeface="Times New Roman"/>
                <a:cs typeface="Times New Roman"/>
                <a:sym typeface="Times New Roman"/>
              </a:rPr>
              <a:t> ; DUF1202 ; Protein of unknown function (DUF1202)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This is pretty obvious that this is a gene. I have no doubt that this isn’t a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I believe that this gene is still unknown. Even though the probability is low for this gene the amount of BLASTp hits and TMD makes me believe it’s still a hypothetical protein.</a:t>
            </a:r>
            <a:endParaRPr/>
          </a:p>
        </p:txBody>
      </p:sp>
    </p:spTree>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Shape 4063"/>
        <p:cNvGrpSpPr/>
        <p:nvPr/>
      </p:nvGrpSpPr>
      <p:grpSpPr>
        <a:xfrm>
          <a:off x="0" y="0"/>
          <a:ext cx="0" cy="0"/>
          <a:chOff x="0" y="0"/>
          <a:chExt cx="0" cy="0"/>
        </a:xfrm>
      </p:grpSpPr>
      <p:sp>
        <p:nvSpPr>
          <p:cNvPr id="4064" name="Google Shape;4064;p70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Causa_143</a:t>
            </a:r>
            <a:endParaRPr/>
          </a:p>
        </p:txBody>
      </p:sp>
      <p:sp>
        <p:nvSpPr>
          <p:cNvPr id="4065" name="Google Shape;4065;p70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Causa_143 (81820-82353)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Fully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THERE IS A SINGLE OUTCOME WITH 1:1!! (YAY)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4-bp overlap with gene 144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Best z-value and final score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 </a:t>
            </a:r>
            <a:r>
              <a:rPr lang="en" sz="1200">
                <a:solidFill>
                  <a:schemeClr val="dk1"/>
                </a:solidFill>
                <a:latin typeface="Times New Roman"/>
                <a:ea typeface="Times New Roman"/>
                <a:cs typeface="Times New Roman"/>
                <a:sym typeface="Times New Roman"/>
              </a:rPr>
              <a:t>Only 1 track with Causa and St.Augustine, both made the same call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Times New Roman"/>
                <a:ea typeface="Times New Roman"/>
                <a:cs typeface="Times New Roman"/>
                <a:sym typeface="Times New Roman"/>
              </a:rPr>
              <a:t>82353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rgbClr val="222222"/>
                </a:solidFill>
                <a:latin typeface="Times New Roman"/>
                <a:ea typeface="Times New Roman"/>
                <a:cs typeface="Times New Roman"/>
                <a:sym typeface="Times New Roman"/>
              </a:rPr>
              <a:t>Functional Annotation –</a:t>
            </a:r>
            <a:endParaRPr sz="1200" b="1">
              <a:solidFill>
                <a:srgbClr val="222222"/>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MULTISPECIES: hypothetical protein [Mycolicibacterium]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a:t>
            </a:r>
            <a:r>
              <a:rPr lang="en" sz="1200">
                <a:solidFill>
                  <a:schemeClr val="dk1"/>
                </a:solidFill>
                <a:latin typeface="Times New Roman"/>
                <a:ea typeface="Times New Roman"/>
                <a:cs typeface="Times New Roman"/>
                <a:sym typeface="Times New Roman"/>
              </a:rPr>
              <a:t> </a:t>
            </a:r>
            <a:r>
              <a:rPr lang="en" sz="950">
                <a:solidFill>
                  <a:srgbClr val="212529"/>
                </a:solidFill>
                <a:latin typeface="Verdana"/>
                <a:ea typeface="Verdana"/>
                <a:cs typeface="Verdana"/>
                <a:sym typeface="Verdana"/>
              </a:rPr>
              <a:t>; DUF1202 ; Protein of unknown function (DUF1202), 21.58%, </a:t>
            </a: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PF06717.16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r>
              <a:rPr lang="en" sz="1200">
                <a:solidFill>
                  <a:schemeClr val="dk1"/>
                </a:solidFill>
                <a:latin typeface="Times New Roman"/>
                <a:ea typeface="Times New Roman"/>
                <a:cs typeface="Times New Roman"/>
                <a:sym typeface="Times New Roman"/>
              </a:rPr>
              <a:t>no other nearby gene that makes a function call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r>
              <a:rPr lang="en" sz="1200">
                <a:solidFill>
                  <a:schemeClr val="dk1"/>
                </a:solidFill>
                <a:latin typeface="Times New Roman"/>
                <a:ea typeface="Times New Roman"/>
                <a:cs typeface="Times New Roman"/>
                <a:sym typeface="Times New Roman"/>
              </a:rPr>
              <a:t>No TMD’s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 </a:t>
            </a:r>
            <a:r>
              <a:rPr lang="en" sz="1200">
                <a:solidFill>
                  <a:schemeClr val="dk1"/>
                </a:solidFill>
                <a:latin typeface="Times New Roman"/>
                <a:ea typeface="Times New Roman"/>
                <a:cs typeface="Times New Roman"/>
                <a:sym typeface="Times New Roman"/>
              </a:rPr>
              <a:t>NKF</a:t>
            </a:r>
            <a:endParaRPr/>
          </a:p>
        </p:txBody>
      </p:sp>
    </p:spTree>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Shape 4075"/>
        <p:cNvGrpSpPr/>
        <p:nvPr/>
      </p:nvGrpSpPr>
      <p:grpSpPr>
        <a:xfrm>
          <a:off x="0" y="0"/>
          <a:ext cx="0" cy="0"/>
          <a:chOff x="0" y="0"/>
          <a:chExt cx="0" cy="0"/>
        </a:xfrm>
      </p:grpSpPr>
      <p:sp>
        <p:nvSpPr>
          <p:cNvPr id="4076" name="Google Shape;4076;p70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Causa_144</a:t>
            </a:r>
            <a:endParaRPr/>
          </a:p>
        </p:txBody>
      </p:sp>
    </p:spTree>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Shape 4080"/>
        <p:cNvGrpSpPr/>
        <p:nvPr/>
      </p:nvGrpSpPr>
      <p:grpSpPr>
        <a:xfrm>
          <a:off x="0" y="0"/>
          <a:ext cx="0" cy="0"/>
          <a:chOff x="0" y="0"/>
          <a:chExt cx="0" cy="0"/>
        </a:xfrm>
      </p:grpSpPr>
      <p:sp>
        <p:nvSpPr>
          <p:cNvPr id="4081" name="Google Shape;4081;p70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Causa_144</a:t>
            </a:r>
            <a:endParaRPr/>
          </a:p>
        </p:txBody>
      </p:sp>
      <p:sp>
        <p:nvSpPr>
          <p:cNvPr id="4082" name="Google Shape;4082;p70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Causa_144 (82350-82544) Glimmer and GeneMark called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Coding potential is all covered at the 82544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Contains one hit with a fairly low e-value but does not have 1:1 alignment.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Has about a 10-bp overlap, but there are no other start sites that would improve this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Has a high Z value and low final score, but there is another site with an overall better RBS. However, this site would cause about a 50-bp pair gap, so it is not ideal.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StAugustine has the same start site as the current site, so the start site should be kept.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82544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The hits with the lowest e-values indicate there is no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There are no hits with high probabilities, confirming this gene has no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Cannot identify a function </a:t>
            </a:r>
            <a:endParaRPr sz="13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 (No 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8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Causa_16</a:t>
            </a:r>
            <a:endParaRPr/>
          </a:p>
        </p:txBody>
      </p:sp>
      <p:sp>
        <p:nvSpPr>
          <p:cNvPr id="461" name="Google Shape;461;p8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Causa_16 (9403-11370) Glimmer and GeneMark called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coding potential is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Contains numerous top hits with an e-value of 0 and 1:1 alignment.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Contains a gap larger than 20 bps, but there are no other sites for the gene to be extended to, indicating the start site should be kept.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The Z score of this start site is larger than several of the other options and the final score is lower. There are a few start sites that have better RBS scores, but if the start site was moved to the sites with better RBS scores, then the gap between genes would be significantly increased, indicating the start site should be kept.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Contains the same start site as several other phages, so the start site should be kept.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9403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indicate a function of portal protein.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Portal protein; Prohead I, icosahedral symmetry, HK97, phage, capsid, VIRUS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portal protein - StAugustine_14</a:t>
            </a:r>
            <a:endParaRPr sz="13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need to reference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portal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Shape 4086"/>
        <p:cNvGrpSpPr/>
        <p:nvPr/>
      </p:nvGrpSpPr>
      <p:grpSpPr>
        <a:xfrm>
          <a:off x="0" y="0"/>
          <a:ext cx="0" cy="0"/>
          <a:chOff x="0" y="0"/>
          <a:chExt cx="0" cy="0"/>
        </a:xfrm>
      </p:grpSpPr>
      <p:sp>
        <p:nvSpPr>
          <p:cNvPr id="4087" name="Google Shape;4087;p70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Causa_144</a:t>
            </a:r>
            <a:endParaRPr/>
          </a:p>
        </p:txBody>
      </p:sp>
      <p:sp>
        <p:nvSpPr>
          <p:cNvPr id="4088" name="Google Shape;4088;p70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Causa_144 (82544-82350) Glimmer and Genemark called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coding potential is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84.5% alignment with hypothetical protein, high e-values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Valid RBS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Not helpful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82544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significant hits, high e-values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strong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gene in St Augustine has NKF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transmembrane domains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1200"/>
              </a:spcAft>
              <a:buNone/>
            </a:pPr>
            <a:endParaRPr/>
          </a:p>
        </p:txBody>
      </p:sp>
    </p:spTree>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Shape 4098"/>
        <p:cNvGrpSpPr/>
        <p:nvPr/>
      </p:nvGrpSpPr>
      <p:grpSpPr>
        <a:xfrm>
          <a:off x="0" y="0"/>
          <a:ext cx="0" cy="0"/>
          <a:chOff x="0" y="0"/>
          <a:chExt cx="0" cy="0"/>
        </a:xfrm>
      </p:grpSpPr>
      <p:sp>
        <p:nvSpPr>
          <p:cNvPr id="4099" name="Google Shape;4099;p70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Causa_145</a:t>
            </a:r>
            <a:endParaRPr/>
          </a:p>
        </p:txBody>
      </p:sp>
    </p:spTree>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Shape 4103"/>
        <p:cNvGrpSpPr/>
        <p:nvPr/>
      </p:nvGrpSpPr>
      <p:grpSpPr>
        <a:xfrm>
          <a:off x="0" y="0"/>
          <a:ext cx="0" cy="0"/>
          <a:chOff x="0" y="0"/>
          <a:chExt cx="0" cy="0"/>
        </a:xfrm>
      </p:grpSpPr>
      <p:sp>
        <p:nvSpPr>
          <p:cNvPr id="4104" name="Google Shape;4104;p71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Causa_145</a:t>
            </a:r>
            <a:endParaRPr/>
          </a:p>
        </p:txBody>
      </p:sp>
      <p:sp>
        <p:nvSpPr>
          <p:cNvPr id="4105" name="Google Shape;4105;p71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Causa_145 (82537-82863) Genemark and Glimmer made the same call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Fully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Some pretty close Bastp hits, like 9:8, 8:7, 7:6, 10:9, 4:3, 6:5,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There is a 23-bp gap with gene 146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Best possible z-scores and final scores (only possible option)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 </a:t>
            </a:r>
            <a:r>
              <a:rPr lang="en" sz="1200">
                <a:solidFill>
                  <a:schemeClr val="dk1"/>
                </a:solidFill>
                <a:latin typeface="Times New Roman"/>
                <a:ea typeface="Times New Roman"/>
                <a:cs typeface="Times New Roman"/>
                <a:sym typeface="Times New Roman"/>
              </a:rPr>
              <a:t>Nearby tracks make the same call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Times New Roman"/>
                <a:ea typeface="Times New Roman"/>
                <a:cs typeface="Times New Roman"/>
                <a:sym typeface="Times New Roman"/>
              </a:rPr>
              <a:t>82863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rgbClr val="4A86E8"/>
                </a:solidFill>
                <a:latin typeface="Times New Roman"/>
                <a:ea typeface="Times New Roman"/>
                <a:cs typeface="Times New Roman"/>
                <a:sym typeface="Times New Roman"/>
              </a:rPr>
              <a:t>F</a:t>
            </a:r>
            <a:r>
              <a:rPr lang="en" sz="1200" b="1">
                <a:solidFill>
                  <a:schemeClr val="dk1"/>
                </a:solidFill>
                <a:latin typeface="Times New Roman"/>
                <a:ea typeface="Times New Roman"/>
                <a:cs typeface="Times New Roman"/>
                <a:sym typeface="Times New Roman"/>
              </a:rPr>
              <a:t>unctional Annotation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hypothetical protein [Microcystis phage MinS1]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a:t>
            </a:r>
            <a:r>
              <a:rPr lang="en" sz="1200">
                <a:solidFill>
                  <a:schemeClr val="dk1"/>
                </a:solidFill>
                <a:latin typeface="Times New Roman"/>
                <a:ea typeface="Times New Roman"/>
                <a:cs typeface="Times New Roman"/>
                <a:sym typeface="Times New Roman"/>
              </a:rPr>
              <a:t> </a:t>
            </a:r>
            <a:r>
              <a:rPr lang="en" sz="950">
                <a:solidFill>
                  <a:srgbClr val="212529"/>
                </a:solidFill>
                <a:latin typeface="Verdana"/>
                <a:ea typeface="Verdana"/>
                <a:cs typeface="Verdana"/>
                <a:sym typeface="Verdana"/>
              </a:rPr>
              <a:t>PI-PLCc_delta1; Catalytic domain of metazoan phosphoinositide-specific phospholipase C-delta1. This subfamily correspond, 35.45%, </a:t>
            </a: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cd08629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r>
              <a:rPr lang="en" sz="1200">
                <a:solidFill>
                  <a:schemeClr val="dk1"/>
                </a:solidFill>
                <a:latin typeface="Times New Roman"/>
                <a:ea typeface="Times New Roman"/>
                <a:cs typeface="Times New Roman"/>
                <a:sym typeface="Times New Roman"/>
              </a:rPr>
              <a:t>No function called nearby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r>
              <a:rPr lang="en" sz="1200">
                <a:solidFill>
                  <a:schemeClr val="dk1"/>
                </a:solidFill>
                <a:latin typeface="Times New Roman"/>
                <a:ea typeface="Times New Roman"/>
                <a:cs typeface="Times New Roman"/>
                <a:sym typeface="Times New Roman"/>
              </a:rPr>
              <a:t>Present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 </a:t>
            </a:r>
            <a:r>
              <a:rPr lang="en" sz="1200">
                <a:solidFill>
                  <a:schemeClr val="dk1"/>
                </a:solidFill>
                <a:latin typeface="Times New Roman"/>
                <a:ea typeface="Times New Roman"/>
                <a:cs typeface="Times New Roman"/>
                <a:sym typeface="Times New Roman"/>
              </a:rPr>
              <a:t>NKF</a:t>
            </a:r>
            <a:endParaRPr/>
          </a:p>
        </p:txBody>
      </p:sp>
    </p:spTree>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Shape 4109"/>
        <p:cNvGrpSpPr/>
        <p:nvPr/>
      </p:nvGrpSpPr>
      <p:grpSpPr>
        <a:xfrm>
          <a:off x="0" y="0"/>
          <a:ext cx="0" cy="0"/>
          <a:chOff x="0" y="0"/>
          <a:chExt cx="0" cy="0"/>
        </a:xfrm>
      </p:grpSpPr>
      <p:sp>
        <p:nvSpPr>
          <p:cNvPr id="4110" name="Google Shape;4110;p71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Causa_145</a:t>
            </a:r>
            <a:endParaRPr/>
          </a:p>
        </p:txBody>
      </p:sp>
      <p:graphicFrame>
        <p:nvGraphicFramePr>
          <p:cNvPr id="4111" name="Google Shape;4111;p711"/>
          <p:cNvGraphicFramePr/>
          <p:nvPr/>
        </p:nvGraphicFramePr>
        <p:xfrm>
          <a:off x="2711975" y="4140150"/>
          <a:ext cx="5943625" cy="669925"/>
        </p:xfrm>
        <a:graphic>
          <a:graphicData uri="http://schemas.openxmlformats.org/drawingml/2006/table">
            <a:tbl>
              <a:tblPr>
                <a:noFill/>
                <a:tableStyleId>{3C0A0301-2ED3-4F20-BBFC-280630635A42}</a:tableStyleId>
              </a:tblPr>
              <a:tblGrid>
                <a:gridCol w="584550">
                  <a:extLst>
                    <a:ext uri="{9D8B030D-6E8A-4147-A177-3AD203B41FA5}">
                      <a16:colId xmlns:a16="http://schemas.microsoft.com/office/drawing/2014/main" val="20000"/>
                    </a:ext>
                  </a:extLst>
                </a:gridCol>
                <a:gridCol w="4887250">
                  <a:extLst>
                    <a:ext uri="{9D8B030D-6E8A-4147-A177-3AD203B41FA5}">
                      <a16:colId xmlns:a16="http://schemas.microsoft.com/office/drawing/2014/main" val="20001"/>
                    </a:ext>
                  </a:extLst>
                </a:gridCol>
                <a:gridCol w="471825">
                  <a:extLst>
                    <a:ext uri="{9D8B030D-6E8A-4147-A177-3AD203B41FA5}">
                      <a16:colId xmlns:a16="http://schemas.microsoft.com/office/drawing/2014/main" val="20002"/>
                    </a:ext>
                  </a:extLst>
                </a:gridCol>
              </a:tblGrid>
              <a:tr h="669925">
                <a:tc>
                  <a:txBody>
                    <a:bodyPr/>
                    <a:lstStyle/>
                    <a:p>
                      <a:pPr marL="0" lvl="0" indent="0" algn="l" rtl="0">
                        <a:lnSpc>
                          <a:spcPct val="115000"/>
                        </a:lnSpc>
                        <a:spcBef>
                          <a:spcPts val="0"/>
                        </a:spcBef>
                        <a:spcAft>
                          <a:spcPts val="0"/>
                        </a:spcAft>
                        <a:buNone/>
                      </a:pP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cd08629</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PI-PLCc_delta1; Catalytic domain of metazoan phosphoinositide-specific phospholipase C-delta1. This subfamily correspond</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35.45</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112" name="Google Shape;4112;p711"/>
          <p:cNvSpPr txBox="1"/>
          <p:nvPr/>
        </p:nvSpPr>
        <p:spPr>
          <a:xfrm>
            <a:off x="152400" y="1640250"/>
            <a:ext cx="91440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Call and Functional Annotation Checklist and Notes – MW</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assignment- Causa_145</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Original Glimmer call at bp 82863</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Call Annotation -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Coding Potential: All coding potential is covered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 codon: ATG</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None of the DNA MAster hits were 1:1 but they were near it e value of 4e-62</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Gap/Overlap: 100 base pair overlap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RBS: RBS does not suggest another start site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Starterator: Suggests current start site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Is this a gene: Yes</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Suggested start site (first base coordinate): 82863</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Functional Annotation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Does not suggest a function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HHpred:</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Synteny:  NKF</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TMD: Straight Line</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Predicted gene function: NKF</a:t>
            </a:r>
            <a:endParaRPr sz="1000">
              <a:latin typeface="Times New Roman"/>
              <a:ea typeface="Times New Roman"/>
              <a:cs typeface="Times New Roman"/>
              <a:sym typeface="Times New Roman"/>
            </a:endParaRPr>
          </a:p>
        </p:txBody>
      </p:sp>
    </p:spTree>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Shape 4122"/>
        <p:cNvGrpSpPr/>
        <p:nvPr/>
      </p:nvGrpSpPr>
      <p:grpSpPr>
        <a:xfrm>
          <a:off x="0" y="0"/>
          <a:ext cx="0" cy="0"/>
          <a:chOff x="0" y="0"/>
          <a:chExt cx="0" cy="0"/>
        </a:xfrm>
      </p:grpSpPr>
      <p:sp>
        <p:nvSpPr>
          <p:cNvPr id="4123" name="Google Shape;4123;p71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Causa_146</a:t>
            </a:r>
            <a:endParaRPr/>
          </a:p>
        </p:txBody>
      </p:sp>
    </p:spTree>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Shape 4127"/>
        <p:cNvGrpSpPr/>
        <p:nvPr/>
      </p:nvGrpSpPr>
      <p:grpSpPr>
        <a:xfrm>
          <a:off x="0" y="0"/>
          <a:ext cx="0" cy="0"/>
          <a:chOff x="0" y="0"/>
          <a:chExt cx="0" cy="0"/>
        </a:xfrm>
      </p:grpSpPr>
      <p:sp>
        <p:nvSpPr>
          <p:cNvPr id="4128" name="Google Shape;4128;p7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Causa_146</a:t>
            </a:r>
            <a:endParaRPr/>
          </a:p>
        </p:txBody>
      </p:sp>
      <p:sp>
        <p:nvSpPr>
          <p:cNvPr id="4129" name="Google Shape;4129;p7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Gene Call and Functional Annotation Checklist and Notes – MK</a:t>
            </a:r>
            <a:endParaRPr sz="850">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 </a:t>
            </a:r>
            <a:endParaRPr sz="850">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Gene assignment:</a:t>
            </a:r>
            <a:r>
              <a:rPr lang="en" sz="850" b="1">
                <a:solidFill>
                  <a:schemeClr val="dk1"/>
                </a:solidFill>
                <a:latin typeface="Times New Roman"/>
                <a:ea typeface="Times New Roman"/>
                <a:cs typeface="Times New Roman"/>
                <a:sym typeface="Times New Roman"/>
              </a:rPr>
              <a:t>Causa_146 (82940-83302) Glimmer and GeneMark called similar starts- Glimmer at 83302</a:t>
            </a:r>
            <a:endParaRPr sz="850" b="1">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688"/>
              <a:buFont typeface="Arial"/>
              <a:buNone/>
            </a:pPr>
            <a:endParaRPr sz="850">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Gene Call Annotation -</a:t>
            </a:r>
            <a:endParaRPr sz="850">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Coding Potential:</a:t>
            </a:r>
            <a:r>
              <a:rPr lang="en" sz="850" b="1">
                <a:solidFill>
                  <a:schemeClr val="dk1"/>
                </a:solidFill>
                <a:latin typeface="Times New Roman"/>
                <a:ea typeface="Times New Roman"/>
                <a:cs typeface="Times New Roman"/>
                <a:sym typeface="Times New Roman"/>
              </a:rPr>
              <a:t> I would say it covers all of coding potential, there is a little part at the beginning of the gene that is not covered however, I do not think it is that important for this gene. </a:t>
            </a:r>
            <a:endParaRPr sz="850" b="1">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Start codon: </a:t>
            </a:r>
            <a:r>
              <a:rPr lang="en" sz="850" b="1">
                <a:solidFill>
                  <a:schemeClr val="dk1"/>
                </a:solidFill>
                <a:latin typeface="Times New Roman"/>
                <a:ea typeface="Times New Roman"/>
                <a:cs typeface="Times New Roman"/>
                <a:sym typeface="Times New Roman"/>
              </a:rPr>
              <a:t>ATG</a:t>
            </a:r>
            <a:endParaRPr sz="850" b="1">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BLASTp:</a:t>
            </a:r>
            <a:r>
              <a:rPr lang="en" sz="850" b="1">
                <a:solidFill>
                  <a:schemeClr val="dk1"/>
                </a:solidFill>
                <a:latin typeface="Times New Roman"/>
                <a:ea typeface="Times New Roman"/>
                <a:cs typeface="Times New Roman"/>
                <a:sym typeface="Times New Roman"/>
              </a:rPr>
              <a:t> DNA master shows only one total hit with a 20:21 alignment and a E value of 1.1E-11. </a:t>
            </a:r>
            <a:endParaRPr sz="850" b="1">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Gap/Overlap: </a:t>
            </a:r>
            <a:r>
              <a:rPr lang="en" sz="850" b="1">
                <a:solidFill>
                  <a:schemeClr val="dk1"/>
                </a:solidFill>
                <a:latin typeface="Times New Roman"/>
                <a:ea typeface="Times New Roman"/>
                <a:cs typeface="Times New Roman"/>
                <a:sym typeface="Times New Roman"/>
              </a:rPr>
              <a:t>contains a 78 length gap between genes 145 and 146. Also contains a one base/pair overlap between genes 146 and 147. The gene can be extended to the next start site, however the RBS score would go down and the gene already is overlapping so I would call not to extend this gene</a:t>
            </a:r>
            <a:endParaRPr sz="850" b="1">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RBS: </a:t>
            </a:r>
            <a:r>
              <a:rPr lang="en" sz="850" b="1">
                <a:solidFill>
                  <a:schemeClr val="dk1"/>
                </a:solidFill>
                <a:latin typeface="Times New Roman"/>
                <a:ea typeface="Times New Roman"/>
                <a:cs typeface="Times New Roman"/>
                <a:sym typeface="Times New Roman"/>
              </a:rPr>
              <a:t>Supports the auto annotation site. Z value: 2.352; final score: -4.204. There is room to extend the gene but the RBS score would not be as good. </a:t>
            </a:r>
            <a:endParaRPr sz="850" b="1">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Starterator: </a:t>
            </a:r>
            <a:r>
              <a:rPr lang="en" sz="850" b="1">
                <a:solidFill>
                  <a:schemeClr val="dk1"/>
                </a:solidFill>
                <a:latin typeface="Times New Roman"/>
                <a:ea typeface="Times New Roman"/>
                <a:cs typeface="Times New Roman"/>
                <a:sym typeface="Times New Roman"/>
              </a:rPr>
              <a:t>somewhat supports the auto annotation site. It is not 100% aligned with the other tracks, however, its start sites are aligned with some tracks making it support the auto annotation site. </a:t>
            </a:r>
            <a:endParaRPr sz="850" b="1">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Is this a gene: </a:t>
            </a:r>
            <a:r>
              <a:rPr lang="en" sz="850" b="1">
                <a:solidFill>
                  <a:schemeClr val="dk1"/>
                </a:solidFill>
                <a:latin typeface="Times New Roman"/>
                <a:ea typeface="Times New Roman"/>
                <a:cs typeface="Times New Roman"/>
                <a:sym typeface="Times New Roman"/>
              </a:rPr>
              <a:t>yes</a:t>
            </a:r>
            <a:endParaRPr sz="850" b="1">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Suggested start site (first base coordinate):  </a:t>
            </a:r>
            <a:r>
              <a:rPr lang="en" sz="850" b="1">
                <a:solidFill>
                  <a:schemeClr val="dk1"/>
                </a:solidFill>
                <a:latin typeface="Times New Roman"/>
                <a:ea typeface="Times New Roman"/>
                <a:cs typeface="Times New Roman"/>
                <a:sym typeface="Times New Roman"/>
              </a:rPr>
              <a:t>no change (83302)</a:t>
            </a:r>
            <a:endParaRPr sz="850" b="1">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688"/>
              <a:buFont typeface="Arial"/>
              <a:buNone/>
            </a:pPr>
            <a:endParaRPr sz="850">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Functional Annotation –</a:t>
            </a:r>
            <a:endParaRPr sz="850">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BLASTp:</a:t>
            </a:r>
            <a:r>
              <a:rPr lang="en" sz="850" b="1">
                <a:solidFill>
                  <a:schemeClr val="dk1"/>
                </a:solidFill>
                <a:latin typeface="Times New Roman"/>
                <a:ea typeface="Times New Roman"/>
                <a:cs typeface="Times New Roman"/>
                <a:sym typeface="Times New Roman"/>
              </a:rPr>
              <a:t>  top hits call </a:t>
            </a:r>
            <a:r>
              <a:rPr lang="en" sz="850" b="1">
                <a:solidFill>
                  <a:schemeClr val="accent2"/>
                </a:solidFill>
                <a:latin typeface="Roboto"/>
                <a:ea typeface="Roboto"/>
                <a:cs typeface="Roboto"/>
                <a:sym typeface="Roboto"/>
              </a:rPr>
              <a:t>helix-turn-helix DNA-binding protein or hypothetical protein</a:t>
            </a:r>
            <a:endParaRPr sz="850" b="1">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HHpred:</a:t>
            </a:r>
            <a:r>
              <a:rPr lang="en" sz="693" b="1">
                <a:solidFill>
                  <a:srgbClr val="212529"/>
                </a:solidFill>
                <a:latin typeface="Verdana"/>
                <a:ea typeface="Verdana"/>
                <a:cs typeface="Verdana"/>
                <a:sym typeface="Verdana"/>
              </a:rPr>
              <a:t>Putative uncharacterized protein; DNA BINDING PROTEIN; NMR {Hyperthermus butylicus} (probability-99.21) </a:t>
            </a:r>
            <a:r>
              <a:rPr lang="en" sz="693"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850" b="1">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Synteny: </a:t>
            </a:r>
            <a:r>
              <a:rPr lang="en" sz="850" b="1">
                <a:solidFill>
                  <a:schemeClr val="dk1"/>
                </a:solidFill>
                <a:latin typeface="Times New Roman"/>
                <a:ea typeface="Times New Roman"/>
                <a:cs typeface="Times New Roman"/>
                <a:sym typeface="Times New Roman"/>
              </a:rPr>
              <a:t> adjacent to </a:t>
            </a:r>
            <a:r>
              <a:rPr lang="en" sz="787" b="1">
                <a:solidFill>
                  <a:srgbClr val="555555"/>
                </a:solidFill>
                <a:latin typeface="Times New Roman"/>
                <a:ea typeface="Times New Roman"/>
                <a:cs typeface="Times New Roman"/>
                <a:sym typeface="Times New Roman"/>
              </a:rPr>
              <a:t>helix-turn-helix DNA binding domain (</a:t>
            </a:r>
            <a:r>
              <a:rPr lang="en" sz="725" b="1">
                <a:solidFill>
                  <a:srgbClr val="555555"/>
                </a:solidFill>
                <a:latin typeface="Times New Roman"/>
                <a:ea typeface="Times New Roman"/>
                <a:cs typeface="Times New Roman"/>
                <a:sym typeface="Times New Roman"/>
              </a:rPr>
              <a:t>StAugustine gene 140)</a:t>
            </a:r>
            <a:endParaRPr sz="787" b="1">
              <a:solidFill>
                <a:srgbClr val="555555"/>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TMD: </a:t>
            </a:r>
            <a:r>
              <a:rPr lang="en" sz="850" b="1">
                <a:solidFill>
                  <a:schemeClr val="dk1"/>
                </a:solidFill>
                <a:latin typeface="Times New Roman"/>
                <a:ea typeface="Times New Roman"/>
                <a:cs typeface="Times New Roman"/>
                <a:sym typeface="Times New Roman"/>
              </a:rPr>
              <a:t>no transmembrane domains</a:t>
            </a:r>
            <a:endParaRPr sz="850" b="1">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Predicted gene function:</a:t>
            </a:r>
            <a:r>
              <a:rPr lang="en" sz="725" b="1">
                <a:solidFill>
                  <a:schemeClr val="dk1"/>
                </a:solidFill>
              </a:rPr>
              <a:t>helix-turn-helix DNA binding domain</a:t>
            </a:r>
            <a:endParaRPr sz="850" b="1">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 </a:t>
            </a:r>
            <a:endParaRPr sz="850">
              <a:solidFill>
                <a:schemeClr val="dk1"/>
              </a:solidFill>
              <a:latin typeface="Times New Roman"/>
              <a:ea typeface="Times New Roman"/>
              <a:cs typeface="Times New Roman"/>
              <a:sym typeface="Times New Roman"/>
            </a:endParaRPr>
          </a:p>
          <a:p>
            <a:pPr marL="0" lvl="0" indent="0" algn="l" rtl="0">
              <a:lnSpc>
                <a:spcPct val="10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Notes: </a:t>
            </a:r>
            <a:r>
              <a:rPr lang="en" sz="850" b="1">
                <a:solidFill>
                  <a:schemeClr val="dk1"/>
                </a:solidFill>
                <a:latin typeface="Times New Roman"/>
                <a:ea typeface="Times New Roman"/>
                <a:cs typeface="Times New Roman"/>
                <a:sym typeface="Times New Roman"/>
              </a:rPr>
              <a:t>PhagesDB pham members contain functions like </a:t>
            </a:r>
            <a:r>
              <a:rPr lang="en" sz="662" b="1">
                <a:solidFill>
                  <a:schemeClr val="dk1"/>
                </a:solidFill>
                <a:latin typeface="Verdana"/>
                <a:ea typeface="Verdana"/>
                <a:cs typeface="Verdana"/>
                <a:sym typeface="Verdana"/>
              </a:rPr>
              <a:t>helix-turn-helix DNA binding protein</a:t>
            </a:r>
            <a:endParaRPr sz="787" b="1">
              <a:solidFill>
                <a:schemeClr val="dk1"/>
              </a:solidFill>
            </a:endParaRPr>
          </a:p>
          <a:p>
            <a:pPr marL="0" lvl="0" indent="0" algn="l" rtl="0">
              <a:lnSpc>
                <a:spcPct val="105000"/>
              </a:lnSpc>
              <a:spcBef>
                <a:spcPts val="0"/>
              </a:spcBef>
              <a:spcAft>
                <a:spcPts val="0"/>
              </a:spcAft>
              <a:buSzPts val="688"/>
              <a:buNone/>
            </a:pPr>
            <a:r>
              <a:rPr lang="en" sz="725" b="1">
                <a:solidFill>
                  <a:schemeClr val="dk1"/>
                </a:solidFill>
              </a:rPr>
              <a:t>helix-turn-helix DNA binding domain: </a:t>
            </a:r>
            <a:r>
              <a:rPr lang="en" sz="943" b="1">
                <a:solidFill>
                  <a:srgbClr val="001D35"/>
                </a:solidFill>
                <a:highlight>
                  <a:srgbClr val="D3E3FD"/>
                </a:highlight>
                <a:latin typeface="Roboto"/>
                <a:ea typeface="Roboto"/>
                <a:cs typeface="Roboto"/>
                <a:sym typeface="Roboto"/>
              </a:rPr>
              <a:t>allows them to bind to DNA, consisting of two alpha helices connected by a short turn, enabling the phage protein to interact with the major groove of the bacterial DNA to regulate gene expression</a:t>
            </a:r>
            <a:endParaRPr sz="1225"/>
          </a:p>
        </p:txBody>
      </p:sp>
    </p:spTree>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Shape 4133"/>
        <p:cNvGrpSpPr/>
        <p:nvPr/>
      </p:nvGrpSpPr>
      <p:grpSpPr>
        <a:xfrm>
          <a:off x="0" y="0"/>
          <a:ext cx="0" cy="0"/>
          <a:chOff x="0" y="0"/>
          <a:chExt cx="0" cy="0"/>
        </a:xfrm>
      </p:grpSpPr>
      <p:sp>
        <p:nvSpPr>
          <p:cNvPr id="4134" name="Google Shape;4134;p7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Causa_146</a:t>
            </a:r>
            <a:endParaRPr/>
          </a:p>
        </p:txBody>
      </p:sp>
      <p:sp>
        <p:nvSpPr>
          <p:cNvPr id="4135" name="Google Shape;4135;p7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and Functional Annotation Checklist and Notes – MKay</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assignment:  Causa_146 (82940-83302) rev glimmer call: 83302 GeneMark call: </a:t>
            </a:r>
            <a:r>
              <a:rPr lang="en" sz="1300" i="1">
                <a:solidFill>
                  <a:schemeClr val="dk1"/>
                </a:solidFill>
                <a:latin typeface="Comfortaa Medium"/>
                <a:ea typeface="Comfortaa Medium"/>
                <a:cs typeface="Comfortaa Medium"/>
                <a:sym typeface="Comfortaa Medium"/>
              </a:rPr>
              <a:t>same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Annotation -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Coding Potential: strong, full cover</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 codon: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staug (e: 1e-63)</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Gap/Overlap: 1 bp overlap w/ 147</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RBS: supports auto anno (z: 2.487; Fin: -3.962)</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Starterator: doesnt have most annotated start- start #14 called 100% of the time when present</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Is this a gene: yes</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Suggested start site (first base coordinate):  83302 (nc)</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Functional Annotation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a:t>
            </a:r>
            <a:r>
              <a:rPr lang="en" sz="1300" u="sng">
                <a:solidFill>
                  <a:srgbClr val="1155CC"/>
                </a:solidFill>
                <a:latin typeface="Comfortaa Medium"/>
                <a:ea typeface="Comfortaa Medium"/>
                <a:cs typeface="Comfortaa Medium"/>
                <a:sym typeface="Comfortaa Medium"/>
                <a:hlinkClick r:id="rId3">
                  <a:extLst>
                    <a:ext uri="{A12FA001-AC4F-418D-AE19-62706E023703}">
                      <ahyp:hlinkClr xmlns:ahyp="http://schemas.microsoft.com/office/drawing/2018/hyperlinkcolor" val="tx"/>
                    </a:ext>
                  </a:extLst>
                </a:hlinkClick>
              </a:rPr>
              <a:t>helix-turn-helix DNA-binding domain protein [Mycobacterium phage ByChance]</a:t>
            </a:r>
            <a:r>
              <a:rPr lang="en" sz="1300">
                <a:solidFill>
                  <a:schemeClr val="dk1"/>
                </a:solidFill>
                <a:latin typeface="Comfortaa Medium"/>
                <a:ea typeface="Comfortaa Medium"/>
                <a:cs typeface="Comfortaa Medium"/>
                <a:sym typeface="Comfortaa Medium"/>
              </a:rPr>
              <a:t> (e:1e-09)</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HHpred: Prob: 98.25- Histone-lysine N-methyltransferase SETMAR; SETMAR, DNA-binding domain, Hsmar1, Helix-turn-helix, HTH, Terminal inverted</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Synteny:  </a:t>
            </a:r>
            <a:r>
              <a:rPr lang="en" sz="1100">
                <a:solidFill>
                  <a:srgbClr val="555555"/>
                </a:solidFill>
                <a:highlight>
                  <a:srgbClr val="FAFAFA"/>
                </a:highlight>
                <a:latin typeface="Comfortaa Medium"/>
                <a:ea typeface="Comfortaa Medium"/>
                <a:cs typeface="Comfortaa Medium"/>
                <a:sym typeface="Comfortaa Medium"/>
              </a:rPr>
              <a:t>helix-turn-helix DNA binding domain</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Phagesdb: helix-turn-helix dna binding domain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TMD: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Predicted gene function: helix-turn-helix DNA binding domain</a:t>
            </a:r>
            <a:endParaRPr/>
          </a:p>
        </p:txBody>
      </p:sp>
    </p:spTree>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Shape 4133">
          <a:extLst>
            <a:ext uri="{FF2B5EF4-FFF2-40B4-BE49-F238E27FC236}">
              <a16:creationId xmlns:a16="http://schemas.microsoft.com/office/drawing/2014/main" id="{B1B650EE-8FAB-7DBB-439A-9C8EB47F1725}"/>
            </a:ext>
          </a:extLst>
        </p:cNvPr>
        <p:cNvGrpSpPr/>
        <p:nvPr/>
      </p:nvGrpSpPr>
      <p:grpSpPr>
        <a:xfrm>
          <a:off x="0" y="0"/>
          <a:ext cx="0" cy="0"/>
          <a:chOff x="0" y="0"/>
          <a:chExt cx="0" cy="0"/>
        </a:xfrm>
      </p:grpSpPr>
      <p:sp>
        <p:nvSpPr>
          <p:cNvPr id="4134" name="Google Shape;4134;p715">
            <a:extLst>
              <a:ext uri="{FF2B5EF4-FFF2-40B4-BE49-F238E27FC236}">
                <a16:creationId xmlns:a16="http://schemas.microsoft.com/office/drawing/2014/main" id="{92AB0653-31EA-5AB8-A225-585281FC2DE4}"/>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Causa_146</a:t>
            </a:r>
            <a:endParaRPr/>
          </a:p>
        </p:txBody>
      </p:sp>
      <p:sp>
        <p:nvSpPr>
          <p:cNvPr id="3" name="Text Placeholder 2">
            <a:extLst>
              <a:ext uri="{FF2B5EF4-FFF2-40B4-BE49-F238E27FC236}">
                <a16:creationId xmlns:a16="http://schemas.microsoft.com/office/drawing/2014/main" id="{D638E517-6025-15C2-3225-8082CDB86D7E}"/>
              </a:ext>
            </a:extLst>
          </p:cNvPr>
          <p:cNvSpPr>
            <a:spLocks noGrp="1"/>
          </p:cNvSpPr>
          <p:nvPr>
            <p:ph type="body" idx="1"/>
          </p:nvPr>
        </p:nvSpPr>
        <p:spPr/>
        <p:txBody>
          <a:bodyPr/>
          <a:lstStyle/>
          <a:p>
            <a:pPr marL="114300" indent="0">
              <a:buNone/>
            </a:pPr>
            <a:r>
              <a:rPr lang="en-US" dirty="0"/>
              <a:t>Note added by JS – </a:t>
            </a:r>
          </a:p>
          <a:p>
            <a:pPr marL="114300" indent="0">
              <a:buNone/>
            </a:pPr>
            <a:endParaRPr lang="en-US" dirty="0"/>
          </a:p>
          <a:p>
            <a:pPr marL="114300" indent="0">
              <a:buNone/>
            </a:pPr>
            <a:r>
              <a:rPr lang="en-US" dirty="0"/>
              <a:t>original gene 146 (82940-83302, REV) - this start has a 1-bp overlap and largely aligns near 1:1 with </a:t>
            </a:r>
            <a:r>
              <a:rPr lang="en-US" dirty="0" err="1"/>
              <a:t>BlastP</a:t>
            </a:r>
            <a:r>
              <a:rPr lang="en-US" dirty="0"/>
              <a:t> hits, but it is missing some strong CP.  Can extend start 5-codons upstream from 83317.  This would capture more CP but also produce a 16-bp overlap.  Most NCBI </a:t>
            </a:r>
            <a:r>
              <a:rPr lang="en-US" dirty="0" err="1"/>
              <a:t>BlastP</a:t>
            </a:r>
            <a:r>
              <a:rPr lang="en-US" dirty="0"/>
              <a:t> hits show this gene product to be slightly larger in alignments.  This change would also bring in a slight decrease in RBS metric. </a:t>
            </a:r>
            <a:r>
              <a:rPr lang="en-US" dirty="0" err="1"/>
              <a:t>Starterator</a:t>
            </a:r>
            <a:r>
              <a:rPr lang="en-US" dirty="0"/>
              <a:t> not helpful.  Decided to keep gene at original start (83302)</a:t>
            </a:r>
          </a:p>
        </p:txBody>
      </p:sp>
    </p:spTree>
    <p:extLst>
      <p:ext uri="{BB962C8B-B14F-4D97-AF65-F5344CB8AC3E}">
        <p14:creationId xmlns:p14="http://schemas.microsoft.com/office/powerpoint/2010/main" val="1283431231"/>
      </p:ext>
    </p:extLst>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Shape 4145"/>
        <p:cNvGrpSpPr/>
        <p:nvPr/>
      </p:nvGrpSpPr>
      <p:grpSpPr>
        <a:xfrm>
          <a:off x="0" y="0"/>
          <a:ext cx="0" cy="0"/>
          <a:chOff x="0" y="0"/>
          <a:chExt cx="0" cy="0"/>
        </a:xfrm>
      </p:grpSpPr>
      <p:sp>
        <p:nvSpPr>
          <p:cNvPr id="4146" name="Google Shape;4146;p71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Causa_147</a:t>
            </a:r>
            <a:endParaRPr/>
          </a:p>
        </p:txBody>
      </p:sp>
    </p:spTree>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Shape 4150"/>
        <p:cNvGrpSpPr/>
        <p:nvPr/>
      </p:nvGrpSpPr>
      <p:grpSpPr>
        <a:xfrm>
          <a:off x="0" y="0"/>
          <a:ext cx="0" cy="0"/>
          <a:chOff x="0" y="0"/>
          <a:chExt cx="0" cy="0"/>
        </a:xfrm>
      </p:grpSpPr>
      <p:sp>
        <p:nvSpPr>
          <p:cNvPr id="4151" name="Google Shape;4151;p7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Causa_147</a:t>
            </a:r>
            <a:endParaRPr/>
          </a:p>
        </p:txBody>
      </p:sp>
      <p:sp>
        <p:nvSpPr>
          <p:cNvPr id="4152" name="Google Shape;4152;p7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Causa_147 (83302-83517) Glimmer and Genemark make the same call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fully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GTG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There is one hit of 4:8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There is a 21-bp overlap with gene 148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Best z-value and final score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 </a:t>
            </a:r>
            <a:r>
              <a:rPr lang="en" sz="1200">
                <a:solidFill>
                  <a:schemeClr val="dk1"/>
                </a:solidFill>
                <a:latin typeface="Times New Roman"/>
                <a:ea typeface="Times New Roman"/>
                <a:cs typeface="Times New Roman"/>
                <a:sym typeface="Times New Roman"/>
              </a:rPr>
              <a:t>there is only one track with Causa and St. Augustine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a:t>
            </a:r>
            <a:r>
              <a:rPr lang="en" sz="1200">
                <a:solidFill>
                  <a:schemeClr val="dk1"/>
                </a:solidFill>
                <a:latin typeface="Times New Roman"/>
                <a:ea typeface="Times New Roman"/>
                <a:cs typeface="Times New Roman"/>
                <a:sym typeface="Times New Roman"/>
              </a:rPr>
              <a:t> 83517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rgbClr val="4A86E8"/>
                </a:solidFill>
                <a:latin typeface="Times New Roman"/>
                <a:ea typeface="Times New Roman"/>
                <a:cs typeface="Times New Roman"/>
                <a:sym typeface="Times New Roman"/>
              </a:rPr>
              <a:t> </a:t>
            </a:r>
            <a:endParaRPr sz="1200" b="1">
              <a:solidFill>
                <a:srgbClr val="4A86E8"/>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rgbClr val="222222"/>
                </a:solidFill>
                <a:latin typeface="Times New Roman"/>
                <a:ea typeface="Times New Roman"/>
                <a:cs typeface="Times New Roman"/>
                <a:sym typeface="Times New Roman"/>
              </a:rPr>
              <a:t>Functional Annotation –</a:t>
            </a:r>
            <a:endParaRPr sz="1200" b="1">
              <a:solidFill>
                <a:srgbClr val="222222"/>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rgbClr val="222222"/>
                </a:solidFill>
                <a:latin typeface="Times New Roman"/>
                <a:ea typeface="Times New Roman"/>
                <a:cs typeface="Times New Roman"/>
                <a:sym typeface="Times New Roman"/>
              </a:rPr>
              <a:t>BLASTp: </a:t>
            </a:r>
            <a:r>
              <a:rPr lang="en" sz="1200">
                <a:solidFill>
                  <a:srgbClr val="222222"/>
                </a:solidFill>
                <a:latin typeface="Times New Roman"/>
                <a:ea typeface="Times New Roman"/>
                <a:cs typeface="Times New Roman"/>
                <a:sym typeface="Times New Roman"/>
              </a:rPr>
              <a:t>hypothetical prot</a:t>
            </a:r>
            <a:r>
              <a:rPr lang="en" sz="1200">
                <a:solidFill>
                  <a:schemeClr val="dk1"/>
                </a:solidFill>
                <a:latin typeface="Times New Roman"/>
                <a:ea typeface="Times New Roman"/>
                <a:cs typeface="Times New Roman"/>
                <a:sym typeface="Times New Roman"/>
              </a:rPr>
              <a:t>ein [Mycobacterium sp. NPDC050853]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a:t>
            </a:r>
            <a:r>
              <a:rPr lang="en" sz="1200">
                <a:solidFill>
                  <a:schemeClr val="dk1"/>
                </a:solidFill>
                <a:latin typeface="Times New Roman"/>
                <a:ea typeface="Times New Roman"/>
                <a:cs typeface="Times New Roman"/>
                <a:sym typeface="Times New Roman"/>
              </a:rPr>
              <a:t>  </a:t>
            </a:r>
            <a:r>
              <a:rPr lang="en" sz="950">
                <a:solidFill>
                  <a:srgbClr val="212529"/>
                </a:solidFill>
                <a:latin typeface="Verdana"/>
                <a:ea typeface="Verdana"/>
                <a:cs typeface="Verdana"/>
                <a:sym typeface="Verdana"/>
              </a:rPr>
              <a:t>PROF; Profilin binds actin monomers, membrane polyphosphoinositides such as PI(4,5)P2, and poly-L-proline. 68.18%, </a:t>
            </a: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cd00148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r>
              <a:rPr lang="en" sz="1200">
                <a:solidFill>
                  <a:schemeClr val="dk1"/>
                </a:solidFill>
                <a:latin typeface="Times New Roman"/>
                <a:ea typeface="Times New Roman"/>
                <a:cs typeface="Times New Roman"/>
                <a:sym typeface="Times New Roman"/>
              </a:rPr>
              <a:t>Gene 141 on St. Augustine makes a call for helix-turn-helix DNA binding protein which is nearby but not directly below</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r>
              <a:rPr lang="en" sz="1200">
                <a:solidFill>
                  <a:schemeClr val="dk1"/>
                </a:solidFill>
                <a:latin typeface="Times New Roman"/>
                <a:ea typeface="Times New Roman"/>
                <a:cs typeface="Times New Roman"/>
                <a:sym typeface="Times New Roman"/>
              </a:rPr>
              <a:t>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 </a:t>
            </a:r>
            <a:r>
              <a:rPr lang="en" sz="1200">
                <a:solidFill>
                  <a:schemeClr val="dk1"/>
                </a:solidFill>
                <a:latin typeface="Times New Roman"/>
                <a:ea typeface="Times New Roman"/>
                <a:cs typeface="Times New Roman"/>
                <a:sym typeface="Times New Roman"/>
              </a:rPr>
              <a:t>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8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Causa_16</a:t>
            </a:r>
            <a:endParaRPr/>
          </a:p>
        </p:txBody>
      </p:sp>
      <p:sp>
        <p:nvSpPr>
          <p:cNvPr id="467" name="Google Shape;467;p8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a:t>
            </a:r>
            <a:r>
              <a:rPr lang="en" sz="1200" b="1">
                <a:solidFill>
                  <a:schemeClr val="dk1"/>
                </a:solidFill>
                <a:latin typeface="Times New Roman"/>
                <a:ea typeface="Times New Roman"/>
                <a:cs typeface="Times New Roman"/>
                <a:sym typeface="Times New Roman"/>
              </a:rPr>
              <a:t>Causa_16 (9403-11370) Glimmer called same starts- Glimmer at 9403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t>
            </a:r>
            <a:r>
              <a:rPr lang="en" sz="1200" b="1">
                <a:solidFill>
                  <a:schemeClr val="dk1"/>
                </a:solidFill>
                <a:latin typeface="Times New Roman"/>
                <a:ea typeface="Times New Roman"/>
                <a:cs typeface="Times New Roman"/>
                <a:sym typeface="Times New Roman"/>
              </a:rPr>
              <a:t>covers all of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r>
              <a:rPr lang="en" sz="1200" b="1">
                <a:solidFill>
                  <a:schemeClr val="dk1"/>
                </a:solidFill>
                <a:latin typeface="Times New Roman"/>
                <a:ea typeface="Times New Roman"/>
                <a:cs typeface="Times New Roman"/>
                <a:sym typeface="Times New Roman"/>
              </a:rPr>
              <a:t>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shows around 25 hits; 17 of them show 1:1 alignments.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There is a 27 gene length gap between gene 5 and 6; there is also a 52 length gap between gene 16 and 17. I do not think there is enough to extend the gene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t>
            </a:r>
            <a:r>
              <a:rPr lang="en" sz="1200" b="1">
                <a:solidFill>
                  <a:schemeClr val="dk1"/>
                </a:solidFill>
                <a:latin typeface="Times New Roman"/>
                <a:ea typeface="Times New Roman"/>
                <a:cs typeface="Times New Roman"/>
                <a:sym typeface="Times New Roman"/>
              </a:rPr>
              <a:t>RBS score is okay. It has a good Z-value and final score. Not the best but not the worst.</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Starterator:does </a:t>
            </a:r>
            <a:r>
              <a:rPr lang="en" sz="1200" b="1">
                <a:solidFill>
                  <a:schemeClr val="dk1"/>
                </a:solidFill>
                <a:latin typeface="Times New Roman"/>
                <a:ea typeface="Times New Roman"/>
                <a:cs typeface="Times New Roman"/>
                <a:sym typeface="Times New Roman"/>
              </a:rPr>
              <a:t>no support auto annotation site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a:t>
            </a:r>
            <a:r>
              <a:rPr lang="en" sz="1200" b="1">
                <a:solidFill>
                  <a:schemeClr val="dk1"/>
                </a:solidFill>
                <a:latin typeface="Times New Roman"/>
                <a:ea typeface="Times New Roman"/>
                <a:cs typeface="Times New Roman"/>
                <a:sym typeface="Times New Roman"/>
              </a:rPr>
              <a:t>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b="1">
                <a:solidFill>
                  <a:schemeClr val="dk1"/>
                </a:solidFill>
                <a:latin typeface="Times New Roman"/>
                <a:ea typeface="Times New Roman"/>
                <a:cs typeface="Times New Roman"/>
                <a:sym typeface="Times New Roman"/>
              </a:rPr>
              <a:t>no change (9403)</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r>
              <a:rPr lang="en" sz="1200" b="1">
                <a:solidFill>
                  <a:schemeClr val="dk1"/>
                </a:solidFill>
                <a:latin typeface="Times New Roman"/>
                <a:ea typeface="Times New Roman"/>
                <a:cs typeface="Times New Roman"/>
                <a:sym typeface="Times New Roman"/>
              </a:rPr>
              <a:t>top hits call portal protein; E values of  0</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a:t>
            </a:r>
            <a:r>
              <a:rPr lang="en" sz="1200" b="1">
                <a:solidFill>
                  <a:schemeClr val="dk1"/>
                </a:solidFill>
                <a:latin typeface="Times New Roman"/>
                <a:ea typeface="Times New Roman"/>
                <a:cs typeface="Times New Roman"/>
                <a:sym typeface="Times New Roman"/>
              </a:rPr>
              <a:t>top hit: </a:t>
            </a:r>
            <a:r>
              <a:rPr lang="en" sz="950" b="1">
                <a:solidFill>
                  <a:srgbClr val="212529"/>
                </a:solidFill>
                <a:latin typeface="Verdana"/>
                <a:ea typeface="Verdana"/>
                <a:cs typeface="Verdana"/>
                <a:sym typeface="Verdana"/>
              </a:rPr>
              <a:t>Portal protein; Prohead I, icosahedral symmetry, HK97, phage, capsid, VIRUS; 3.6A {Escherichia phage HK97} (probability- 99.96) </a:t>
            </a:r>
            <a:r>
              <a:rPr lang="en" sz="950"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r>
              <a:rPr lang="en" sz="1200" b="1">
                <a:solidFill>
                  <a:schemeClr val="dk1"/>
                </a:solidFill>
                <a:latin typeface="Times New Roman"/>
                <a:ea typeface="Times New Roman"/>
                <a:cs typeface="Times New Roman"/>
                <a:sym typeface="Times New Roman"/>
              </a:rPr>
              <a:t> adjacent to </a:t>
            </a:r>
            <a:r>
              <a:rPr lang="en" sz="1100" b="1">
                <a:solidFill>
                  <a:srgbClr val="555555"/>
                </a:solidFill>
                <a:highlight>
                  <a:srgbClr val="FAFAFA"/>
                </a:highlight>
                <a:latin typeface="Times New Roman"/>
                <a:ea typeface="Times New Roman"/>
                <a:cs typeface="Times New Roman"/>
                <a:sym typeface="Times New Roman"/>
              </a:rPr>
              <a:t>capsid maturation protease (</a:t>
            </a:r>
            <a:r>
              <a:rPr lang="en" sz="1000" b="1">
                <a:solidFill>
                  <a:srgbClr val="555555"/>
                </a:solidFill>
                <a:highlight>
                  <a:srgbClr val="FAFAFA"/>
                </a:highlight>
                <a:latin typeface="Times New Roman"/>
                <a:ea typeface="Times New Roman"/>
                <a:cs typeface="Times New Roman"/>
                <a:sym typeface="Times New Roman"/>
              </a:rPr>
              <a:t>StAugustine gene 15) and </a:t>
            </a:r>
            <a:r>
              <a:rPr lang="en" sz="1100" b="1">
                <a:solidFill>
                  <a:srgbClr val="555555"/>
                </a:solidFill>
                <a:highlight>
                  <a:srgbClr val="FAFAFA"/>
                </a:highlight>
                <a:latin typeface="Times New Roman"/>
                <a:ea typeface="Times New Roman"/>
                <a:cs typeface="Times New Roman"/>
                <a:sym typeface="Times New Roman"/>
              </a:rPr>
              <a:t>major capsid hexamer protein (</a:t>
            </a:r>
            <a:r>
              <a:rPr lang="en" sz="1000" b="1">
                <a:solidFill>
                  <a:srgbClr val="555555"/>
                </a:solidFill>
                <a:highlight>
                  <a:srgbClr val="FAFAFA"/>
                </a:highlight>
                <a:latin typeface="Times New Roman"/>
                <a:ea typeface="Times New Roman"/>
                <a:cs typeface="Times New Roman"/>
                <a:sym typeface="Times New Roman"/>
              </a:rPr>
              <a:t>StAugustine gene 17) does not support the BLASTp call </a:t>
            </a:r>
            <a:endParaRPr sz="1100" b="1">
              <a:solidFill>
                <a:srgbClr val="555555"/>
              </a:solidFill>
              <a:highlight>
                <a:srgbClr val="FAFAFA"/>
              </a:highlight>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r>
              <a:rPr lang="en" sz="1200" b="1">
                <a:solidFill>
                  <a:schemeClr val="dk1"/>
                </a:solidFill>
                <a:latin typeface="Times New Roman"/>
                <a:ea typeface="Times New Roman"/>
                <a:cs typeface="Times New Roman"/>
                <a:sym typeface="Times New Roman"/>
              </a:rPr>
              <a:t>none</a:t>
            </a: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a:t>
            </a:r>
            <a:r>
              <a:rPr lang="en" sz="1000" b="1">
                <a:solidFill>
                  <a:schemeClr val="dk1"/>
                </a:solidFill>
                <a:highlight>
                  <a:srgbClr val="FFFFFF"/>
                </a:highlight>
              </a:rPr>
              <a:t>portal protein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portal protein: </a:t>
            </a:r>
            <a:r>
              <a:rPr lang="en" sz="1350">
                <a:solidFill>
                  <a:srgbClr val="001D35"/>
                </a:solidFill>
                <a:highlight>
                  <a:srgbClr val="FFFFFF"/>
                </a:highlight>
                <a:latin typeface="Roboto"/>
                <a:ea typeface="Roboto"/>
                <a:cs typeface="Roboto"/>
                <a:sym typeface="Roboto"/>
              </a:rPr>
              <a:t>a key component of a bacteriophage's capsid that helps assemble the capsid, package DNA, and deliver the DNA to a host cell. </a:t>
            </a:r>
            <a:endParaRPr/>
          </a:p>
        </p:txBody>
      </p:sp>
    </p:spTree>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Shape 4156"/>
        <p:cNvGrpSpPr/>
        <p:nvPr/>
      </p:nvGrpSpPr>
      <p:grpSpPr>
        <a:xfrm>
          <a:off x="0" y="0"/>
          <a:ext cx="0" cy="0"/>
          <a:chOff x="0" y="0"/>
          <a:chExt cx="0" cy="0"/>
        </a:xfrm>
      </p:grpSpPr>
      <p:sp>
        <p:nvSpPr>
          <p:cNvPr id="4157" name="Google Shape;4157;p7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Causa_147</a:t>
            </a:r>
            <a:endParaRPr/>
          </a:p>
        </p:txBody>
      </p:sp>
      <p:sp>
        <p:nvSpPr>
          <p:cNvPr id="4158" name="Google Shape;4158;p7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Causa_147 (83517-83302) Glimmer and genemark called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Most of coding potential is covered, possible extension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90% alignment with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around 20 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RBS score is good for og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not helpful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84517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moderate alignment with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high probability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gene in StAugustine has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Check on TMD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Shape 4156">
          <a:extLst>
            <a:ext uri="{FF2B5EF4-FFF2-40B4-BE49-F238E27FC236}">
              <a16:creationId xmlns:a16="http://schemas.microsoft.com/office/drawing/2014/main" id="{2E056BB9-7E06-5FF1-9B69-EFFE79E77A86}"/>
            </a:ext>
          </a:extLst>
        </p:cNvPr>
        <p:cNvGrpSpPr/>
        <p:nvPr/>
      </p:nvGrpSpPr>
      <p:grpSpPr>
        <a:xfrm>
          <a:off x="0" y="0"/>
          <a:ext cx="0" cy="0"/>
          <a:chOff x="0" y="0"/>
          <a:chExt cx="0" cy="0"/>
        </a:xfrm>
      </p:grpSpPr>
      <p:sp>
        <p:nvSpPr>
          <p:cNvPr id="4157" name="Google Shape;4157;p719">
            <a:extLst>
              <a:ext uri="{FF2B5EF4-FFF2-40B4-BE49-F238E27FC236}">
                <a16:creationId xmlns:a16="http://schemas.microsoft.com/office/drawing/2014/main" id="{D69CD91D-6CAD-9CAC-B266-583C1654276E}"/>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Causa_147</a:t>
            </a:r>
            <a:endParaRPr/>
          </a:p>
        </p:txBody>
      </p:sp>
      <p:sp>
        <p:nvSpPr>
          <p:cNvPr id="3" name="Text Placeholder 2">
            <a:extLst>
              <a:ext uri="{FF2B5EF4-FFF2-40B4-BE49-F238E27FC236}">
                <a16:creationId xmlns:a16="http://schemas.microsoft.com/office/drawing/2014/main" id="{9B55448E-498D-DD85-53E7-F71EE46C6C5E}"/>
              </a:ext>
            </a:extLst>
          </p:cNvPr>
          <p:cNvSpPr>
            <a:spLocks noGrp="1"/>
          </p:cNvSpPr>
          <p:nvPr>
            <p:ph type="body" idx="1"/>
          </p:nvPr>
        </p:nvSpPr>
        <p:spPr/>
        <p:txBody>
          <a:bodyPr/>
          <a:lstStyle/>
          <a:p>
            <a:pPr marL="114300" indent="0">
              <a:buNone/>
            </a:pPr>
            <a:r>
              <a:rPr lang="en-US" dirty="0"/>
              <a:t>Note added by JS – </a:t>
            </a:r>
          </a:p>
          <a:p>
            <a:pPr marL="114300" indent="0">
              <a:buNone/>
            </a:pPr>
            <a:endParaRPr lang="en-US" dirty="0"/>
          </a:p>
          <a:p>
            <a:pPr marL="114300" indent="0">
              <a:buNone/>
            </a:pPr>
            <a:r>
              <a:rPr lang="en-US" dirty="0"/>
              <a:t>original gene 147 (82940-83302, REV) - another similar overlapping/CP gene case.  This auto-called gene has a 22-bp overlap and captures CP.  Can shorten the gene to 83496 but this would leave out CP and has significantly reduce RBS (original start Z 2.868  Final -2.845,  start at 83496 Z 1.303  Final -6.063).  </a:t>
            </a:r>
            <a:r>
              <a:rPr lang="en-US" dirty="0" err="1"/>
              <a:t>BlastP</a:t>
            </a:r>
            <a:r>
              <a:rPr lang="en-US" dirty="0"/>
              <a:t> and </a:t>
            </a:r>
            <a:r>
              <a:rPr lang="en-US" dirty="0" err="1"/>
              <a:t>Starterator</a:t>
            </a:r>
            <a:r>
              <a:rPr lang="en-US" dirty="0"/>
              <a:t> not helpful.  Decided to keep this start to capture most/all of strong CP and retain strong RBS. </a:t>
            </a:r>
          </a:p>
        </p:txBody>
      </p:sp>
    </p:spTree>
    <p:extLst>
      <p:ext uri="{BB962C8B-B14F-4D97-AF65-F5344CB8AC3E}">
        <p14:creationId xmlns:p14="http://schemas.microsoft.com/office/powerpoint/2010/main" val="3063647959"/>
      </p:ext>
    </p:extLst>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Shape 4168"/>
        <p:cNvGrpSpPr/>
        <p:nvPr/>
      </p:nvGrpSpPr>
      <p:grpSpPr>
        <a:xfrm>
          <a:off x="0" y="0"/>
          <a:ext cx="0" cy="0"/>
          <a:chOff x="0" y="0"/>
          <a:chExt cx="0" cy="0"/>
        </a:xfrm>
      </p:grpSpPr>
      <p:sp>
        <p:nvSpPr>
          <p:cNvPr id="4169" name="Google Shape;4169;p72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Causa_148</a:t>
            </a:r>
            <a:endParaRPr/>
          </a:p>
        </p:txBody>
      </p:sp>
    </p:spTree>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Shape 4173"/>
        <p:cNvGrpSpPr/>
        <p:nvPr/>
      </p:nvGrpSpPr>
      <p:grpSpPr>
        <a:xfrm>
          <a:off x="0" y="0"/>
          <a:ext cx="0" cy="0"/>
          <a:chOff x="0" y="0"/>
          <a:chExt cx="0" cy="0"/>
        </a:xfrm>
      </p:grpSpPr>
      <p:sp>
        <p:nvSpPr>
          <p:cNvPr id="4174" name="Google Shape;4174;p7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Causa_148</a:t>
            </a:r>
            <a:endParaRPr/>
          </a:p>
        </p:txBody>
      </p:sp>
      <p:sp>
        <p:nvSpPr>
          <p:cNvPr id="4175" name="Google Shape;4175;p7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Causa_148 (83496-83750)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small bit of coding potential uncovered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significant hits on DNA master, only significant hit on phagesdb BLASTp was St. Augustine with 1:1 alignment and e-value: 6e</a:t>
            </a:r>
            <a:r>
              <a:rPr lang="en" sz="1200" baseline="30000">
                <a:solidFill>
                  <a:schemeClr val="dk1"/>
                </a:solidFill>
                <a:latin typeface="Times New Roman"/>
                <a:ea typeface="Times New Roman"/>
                <a:cs typeface="Times New Roman"/>
                <a:sym typeface="Times New Roman"/>
              </a:rPr>
              <a:t>-47</a:t>
            </a:r>
            <a:endParaRPr sz="1200" baseline="300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 bp 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 for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only shows alignment with St. Augustine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83750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significant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a:t>
            </a:r>
            <a:r>
              <a:rPr lang="en" sz="950">
                <a:solidFill>
                  <a:srgbClr val="212529"/>
                </a:solidFill>
                <a:latin typeface="Verdana"/>
                <a:ea typeface="Verdana"/>
                <a:cs typeface="Verdana"/>
                <a:sym typeface="Verdana"/>
              </a:rPr>
              <a:t>Zn-ribbon_8 ; Zinc ribbon domain (96%); </a:t>
            </a:r>
            <a:r>
              <a:rPr lang="en" sz="950">
                <a:solidFill>
                  <a:srgbClr val="212529"/>
                </a:solidFill>
                <a:highlight>
                  <a:srgbClr val="FEFEFE"/>
                </a:highlight>
                <a:latin typeface="Verdana"/>
                <a:ea typeface="Verdana"/>
                <a:cs typeface="Verdana"/>
                <a:sym typeface="Verdana"/>
              </a:rPr>
              <a:t>Anti-sigma-F factor Fin; Zinc finger, bacillus subtilis, sigma factor, sporulation, transcription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does not predict gene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 (ran SOSUI)</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No official function on list aligns with HHpred hits</a:t>
            </a:r>
            <a:endParaRPr/>
          </a:p>
        </p:txBody>
      </p:sp>
    </p:spTree>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Shape 4179"/>
        <p:cNvGrpSpPr/>
        <p:nvPr/>
      </p:nvGrpSpPr>
      <p:grpSpPr>
        <a:xfrm>
          <a:off x="0" y="0"/>
          <a:ext cx="0" cy="0"/>
          <a:chOff x="0" y="0"/>
          <a:chExt cx="0" cy="0"/>
        </a:xfrm>
      </p:grpSpPr>
      <p:sp>
        <p:nvSpPr>
          <p:cNvPr id="4180" name="Google Shape;4180;p7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Causa_148</a:t>
            </a:r>
            <a:endParaRPr/>
          </a:p>
        </p:txBody>
      </p:sp>
      <p:sp>
        <p:nvSpPr>
          <p:cNvPr id="4181" name="Google Shape;4181;p7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MW</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Causa_148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Glimmer = 83750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Coding potential is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DNA M calls an alignment of 16:1:187 e value of 6e-47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Overlap of 20 base pair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Data is good an suggests this is right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Does not suggest another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83750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NKF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Straight line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Shape 4191"/>
        <p:cNvGrpSpPr/>
        <p:nvPr/>
      </p:nvGrpSpPr>
      <p:grpSpPr>
        <a:xfrm>
          <a:off x="0" y="0"/>
          <a:ext cx="0" cy="0"/>
          <a:chOff x="0" y="0"/>
          <a:chExt cx="0" cy="0"/>
        </a:xfrm>
      </p:grpSpPr>
      <p:sp>
        <p:nvSpPr>
          <p:cNvPr id="4192" name="Google Shape;4192;p72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Causa_149</a:t>
            </a:r>
            <a:endParaRPr/>
          </a:p>
        </p:txBody>
      </p:sp>
    </p:spTree>
  </p:cSld>
  <p:clrMapOvr>
    <a:masterClrMapping/>
  </p:clrMapOvr>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Shape 4196"/>
        <p:cNvGrpSpPr/>
        <p:nvPr/>
      </p:nvGrpSpPr>
      <p:grpSpPr>
        <a:xfrm>
          <a:off x="0" y="0"/>
          <a:ext cx="0" cy="0"/>
          <a:chOff x="0" y="0"/>
          <a:chExt cx="0" cy="0"/>
        </a:xfrm>
      </p:grpSpPr>
      <p:sp>
        <p:nvSpPr>
          <p:cNvPr id="4197" name="Google Shape;4197;p7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Causa_149</a:t>
            </a:r>
            <a:endParaRPr/>
          </a:p>
        </p:txBody>
      </p:sp>
      <p:sp>
        <p:nvSpPr>
          <p:cNvPr id="4198" name="Google Shape;4198;p7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Causa_149 (83884-83750) Glimmer and GeneMark called same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seems to cover all strong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data available on DNAMaster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 with gene 150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supports auto-annotated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StAugustine called similar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83884 (no change)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data available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Conjugal transfer protein (92.93%)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gene 143 on StAugustine, which doesn’t have a function listed. No other similar genes on phagesdb.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 </a:t>
            </a:r>
            <a:endParaRPr/>
          </a:p>
        </p:txBody>
      </p:sp>
    </p:spTree>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Shape 4202"/>
        <p:cNvGrpSpPr/>
        <p:nvPr/>
      </p:nvGrpSpPr>
      <p:grpSpPr>
        <a:xfrm>
          <a:off x="0" y="0"/>
          <a:ext cx="0" cy="0"/>
          <a:chOff x="0" y="0"/>
          <a:chExt cx="0" cy="0"/>
        </a:xfrm>
      </p:grpSpPr>
      <p:sp>
        <p:nvSpPr>
          <p:cNvPr id="4203" name="Google Shape;4203;p7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Causa_149</a:t>
            </a:r>
            <a:endParaRPr/>
          </a:p>
        </p:txBody>
      </p:sp>
      <p:sp>
        <p:nvSpPr>
          <p:cNvPr id="4204" name="Google Shape;4204;p7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Causa_149 (83884-83750) -DH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Potential:cover all cp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Really good rbs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 Supports auto annotation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83884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Shape 4214"/>
        <p:cNvGrpSpPr/>
        <p:nvPr/>
      </p:nvGrpSpPr>
      <p:grpSpPr>
        <a:xfrm>
          <a:off x="0" y="0"/>
          <a:ext cx="0" cy="0"/>
          <a:chOff x="0" y="0"/>
          <a:chExt cx="0" cy="0"/>
        </a:xfrm>
      </p:grpSpPr>
      <p:sp>
        <p:nvSpPr>
          <p:cNvPr id="4215" name="Google Shape;4215;p72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Causa_150</a:t>
            </a:r>
            <a:endParaRPr/>
          </a:p>
        </p:txBody>
      </p:sp>
    </p:spTree>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Shape 4219"/>
        <p:cNvGrpSpPr/>
        <p:nvPr/>
      </p:nvGrpSpPr>
      <p:grpSpPr>
        <a:xfrm>
          <a:off x="0" y="0"/>
          <a:ext cx="0" cy="0"/>
          <a:chOff x="0" y="0"/>
          <a:chExt cx="0" cy="0"/>
        </a:xfrm>
      </p:grpSpPr>
      <p:sp>
        <p:nvSpPr>
          <p:cNvPr id="4220" name="Google Shape;4220;p7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Causa_150</a:t>
            </a:r>
            <a:endParaRPr/>
          </a:p>
        </p:txBody>
      </p:sp>
      <p:sp>
        <p:nvSpPr>
          <p:cNvPr id="4221" name="Google Shape;4221;p7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Causa_150 (</a:t>
            </a:r>
            <a:r>
              <a:rPr lang="en" sz="1200">
                <a:solidFill>
                  <a:schemeClr val="dk1"/>
                </a:solidFill>
              </a:rPr>
              <a:t>83881</a:t>
            </a:r>
            <a:r>
              <a:rPr lang="en" sz="1200">
                <a:solidFill>
                  <a:schemeClr val="dk1"/>
                </a:solidFill>
                <a:latin typeface="Times New Roman"/>
                <a:ea typeface="Times New Roman"/>
                <a:cs typeface="Times New Roman"/>
                <a:sym typeface="Times New Roman"/>
              </a:rPr>
              <a:t>-</a:t>
            </a:r>
            <a:r>
              <a:rPr lang="en" sz="1200">
                <a:solidFill>
                  <a:schemeClr val="dk1"/>
                </a:solidFill>
              </a:rPr>
              <a:t>84210</a:t>
            </a:r>
            <a:r>
              <a:rPr lang="en" sz="1200">
                <a:solidFill>
                  <a:schemeClr val="dk1"/>
                </a:solidFill>
                <a:latin typeface="Times New Roman"/>
                <a:ea typeface="Times New Roman"/>
                <a:cs typeface="Times New Roman"/>
                <a:sym typeface="Times New Roman"/>
              </a:rPr>
              <a:t>) (reverse)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Potential:All coding potential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hits at upper 100’s score _x10</a:t>
            </a:r>
            <a:r>
              <a:rPr lang="en" sz="1200" baseline="30000">
                <a:solidFill>
                  <a:schemeClr val="dk1"/>
                </a:solidFill>
                <a:latin typeface="Times New Roman"/>
                <a:ea typeface="Times New Roman"/>
                <a:cs typeface="Times New Roman"/>
                <a:sym typeface="Times New Roman"/>
              </a:rPr>
              <a:t>-14</a:t>
            </a:r>
            <a:r>
              <a:rPr lang="en" sz="1100">
                <a:solidFill>
                  <a:schemeClr val="dk1"/>
                </a:solidFill>
              </a:rPr>
              <a:t> e-value and a  38 percent identity, 60% similarity. %93 percent aligned.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No, (3’ </a:t>
            </a:r>
            <a:r>
              <a:rPr lang="en" sz="1200">
                <a:solidFill>
                  <a:schemeClr val="dk1"/>
                </a:solidFill>
              </a:rPr>
              <a:t>84210 </a:t>
            </a:r>
            <a:r>
              <a:rPr lang="en" sz="1200">
                <a:solidFill>
                  <a:schemeClr val="dk1"/>
                </a:solidFill>
                <a:latin typeface="Times New Roman"/>
                <a:ea typeface="Times New Roman"/>
                <a:cs typeface="Times New Roman"/>
                <a:sym typeface="Times New Roman"/>
              </a:rPr>
              <a:t>for gene 150 and gene 151 end 5’ </a:t>
            </a:r>
            <a:r>
              <a:rPr lang="en" sz="1200">
                <a:solidFill>
                  <a:schemeClr val="dk1"/>
                </a:solidFill>
              </a:rPr>
              <a:t>84207) (4 BP overlap)</a:t>
            </a:r>
            <a:endParaRPr sz="11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Yes does support (mostly) , High  Z-Value with a middle final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Most other phages line up to support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Pretty sure the evidence says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a:solidFill>
                  <a:schemeClr val="dk1"/>
                </a:solidFill>
              </a:rPr>
              <a:t>84210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BLASTp:hypothetical protein [Mycolicibacterium fortuitum], hypothetical protein [Mycolicibacterium mageritense], hypothetical protein SEA_BOBBY_171 [Mycobacterium phage Bobby] around )50 percent positives)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Synteny:Nothing lines up with any other phages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ZERO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HHpred:[PF14083.11] ; PGDYG; PGDYG protein	(99.2 probability)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Potential start sites: (suggested)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8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Causa_17</a:t>
            </a:r>
            <a:endParaRPr/>
          </a:p>
        </p:txBody>
      </p:sp>
    </p:spTree>
  </p:cSld>
  <p:clrMapOvr>
    <a:masterClrMapping/>
  </p:clrMapOvr>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Shape 4225"/>
        <p:cNvGrpSpPr/>
        <p:nvPr/>
      </p:nvGrpSpPr>
      <p:grpSpPr>
        <a:xfrm>
          <a:off x="0" y="0"/>
          <a:ext cx="0" cy="0"/>
          <a:chOff x="0" y="0"/>
          <a:chExt cx="0" cy="0"/>
        </a:xfrm>
      </p:grpSpPr>
      <p:sp>
        <p:nvSpPr>
          <p:cNvPr id="4226" name="Google Shape;4226;p7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Causa_150</a:t>
            </a:r>
            <a:endParaRPr/>
          </a:p>
        </p:txBody>
      </p:sp>
      <p:sp>
        <p:nvSpPr>
          <p:cNvPr id="4227" name="Google Shape;4227;p7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Causa_150 (84210, 83881)</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84210 has strength 14.23</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Covers all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ATG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 lot of hits with 1:1 alignment, not all but most. 3 low e values.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Overlap with gene 151 over 4 bp.</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Strong RBS score supporting start codon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Does not support start codon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No change (84210)</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St Augustine supports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hypothetical protein [Mycolicibacterium fortuitum] DNA Master also calls hypothetical protein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a:t>
            </a:r>
            <a:r>
              <a:rPr lang="en" sz="1200" b="1">
                <a:solidFill>
                  <a:schemeClr val="dk1"/>
                </a:solidFill>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PF14083.11</a:t>
            </a:r>
            <a:r>
              <a:rPr lang="en" sz="1200" b="1">
                <a:solidFill>
                  <a:schemeClr val="dk1"/>
                </a:solidFill>
                <a:latin typeface="Times New Roman"/>
                <a:ea typeface="Times New Roman"/>
                <a:cs typeface="Times New Roman"/>
                <a:sym typeface="Times New Roman"/>
              </a:rPr>
              <a:t> ; PGDYG ; PGDYG protein with probability of 99%</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Supports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no hits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a:t>
            </a:r>
            <a:r>
              <a:rPr lang="en" sz="1200" b="1">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Shape 4237"/>
        <p:cNvGrpSpPr/>
        <p:nvPr/>
      </p:nvGrpSpPr>
      <p:grpSpPr>
        <a:xfrm>
          <a:off x="0" y="0"/>
          <a:ext cx="0" cy="0"/>
          <a:chOff x="0" y="0"/>
          <a:chExt cx="0" cy="0"/>
        </a:xfrm>
      </p:grpSpPr>
      <p:sp>
        <p:nvSpPr>
          <p:cNvPr id="4238" name="Google Shape;4238;p73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Causa_151</a:t>
            </a:r>
            <a:endParaRPr/>
          </a:p>
        </p:txBody>
      </p:sp>
    </p:spTree>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Shape 4242"/>
        <p:cNvGrpSpPr/>
        <p:nvPr/>
      </p:nvGrpSpPr>
      <p:grpSpPr>
        <a:xfrm>
          <a:off x="0" y="0"/>
          <a:ext cx="0" cy="0"/>
          <a:chOff x="0" y="0"/>
          <a:chExt cx="0" cy="0"/>
        </a:xfrm>
      </p:grpSpPr>
      <p:sp>
        <p:nvSpPr>
          <p:cNvPr id="4243" name="Google Shape;4243;p7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Causa_151</a:t>
            </a:r>
            <a:endParaRPr/>
          </a:p>
        </p:txBody>
      </p:sp>
      <p:sp>
        <p:nvSpPr>
          <p:cNvPr id="4244" name="Google Shape;4244;p7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Gene Call and Functional Annotation Checklist and Notes – MK</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 </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Gene assignment: </a:t>
            </a:r>
            <a:r>
              <a:rPr lang="en" sz="1130" b="1">
                <a:solidFill>
                  <a:schemeClr val="dk1"/>
                </a:solidFill>
                <a:latin typeface="Times New Roman"/>
                <a:ea typeface="Times New Roman"/>
                <a:cs typeface="Times New Roman"/>
                <a:sym typeface="Times New Roman"/>
              </a:rPr>
              <a:t>Causa_151  (84207-84629) Glimmer called similar starts- Glimmer at 84629</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Gene Call Annotation -</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Coding Potential:</a:t>
            </a:r>
            <a:r>
              <a:rPr lang="en" sz="1130" b="1">
                <a:solidFill>
                  <a:schemeClr val="dk1"/>
                </a:solidFill>
                <a:latin typeface="Times New Roman"/>
                <a:ea typeface="Times New Roman"/>
                <a:cs typeface="Times New Roman"/>
                <a:sym typeface="Times New Roman"/>
              </a:rPr>
              <a:t> does not fully cover coding potential on both of the ends</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Start codon: </a:t>
            </a:r>
            <a:r>
              <a:rPr lang="en" sz="1130" b="1">
                <a:solidFill>
                  <a:schemeClr val="dk1"/>
                </a:solidFill>
                <a:latin typeface="Times New Roman"/>
                <a:ea typeface="Times New Roman"/>
                <a:cs typeface="Times New Roman"/>
                <a:sym typeface="Times New Roman"/>
              </a:rPr>
              <a:t>ATG</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BLASTp:</a:t>
            </a:r>
            <a:r>
              <a:rPr lang="en" sz="1130" b="1">
                <a:solidFill>
                  <a:schemeClr val="dk1"/>
                </a:solidFill>
                <a:latin typeface="Times New Roman"/>
                <a:ea typeface="Times New Roman"/>
                <a:cs typeface="Times New Roman"/>
                <a:sym typeface="Times New Roman"/>
              </a:rPr>
              <a:t>. Contains around 25 total hits with 4 contain 1:1 alignments; however all hits contain an E value of 0.0E0</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Gap/Overlap: </a:t>
            </a:r>
            <a:r>
              <a:rPr lang="en" sz="1130" b="1">
                <a:solidFill>
                  <a:schemeClr val="dk1"/>
                </a:solidFill>
                <a:latin typeface="Times New Roman"/>
                <a:ea typeface="Times New Roman"/>
                <a:cs typeface="Times New Roman"/>
                <a:sym typeface="Times New Roman"/>
              </a:rPr>
              <a:t> contains a 4 base/pair overlap between genes 150 and 151. Also contains a 18 length gap between genes 151 and 152.</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RBS: </a:t>
            </a:r>
            <a:r>
              <a:rPr lang="en" sz="1130" b="1">
                <a:solidFill>
                  <a:schemeClr val="dk1"/>
                </a:solidFill>
                <a:latin typeface="Times New Roman"/>
                <a:ea typeface="Times New Roman"/>
                <a:cs typeface="Times New Roman"/>
                <a:sym typeface="Times New Roman"/>
              </a:rPr>
              <a:t>RBS score supports the auto annotation site. Z value: 3.021; Final score:-2.970</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Starterator:</a:t>
            </a:r>
            <a:r>
              <a:rPr lang="en" sz="1130" b="1">
                <a:solidFill>
                  <a:schemeClr val="dk1"/>
                </a:solidFill>
                <a:latin typeface="Times New Roman"/>
                <a:ea typeface="Times New Roman"/>
                <a:cs typeface="Times New Roman"/>
                <a:sym typeface="Times New Roman"/>
              </a:rPr>
              <a:t> it contains some start sites that are aligned with the other tracks but none of them are 100% aligned. The most aligned would be phage St.Augustine.</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Is this a gene:</a:t>
            </a:r>
            <a:r>
              <a:rPr lang="en" sz="1130" b="1">
                <a:solidFill>
                  <a:schemeClr val="dk1"/>
                </a:solidFill>
                <a:latin typeface="Times New Roman"/>
                <a:ea typeface="Times New Roman"/>
                <a:cs typeface="Times New Roman"/>
                <a:sym typeface="Times New Roman"/>
              </a:rPr>
              <a:t>yes</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Suggested start site (first base coordinate):  </a:t>
            </a:r>
            <a:r>
              <a:rPr lang="en" sz="1130" b="1">
                <a:solidFill>
                  <a:schemeClr val="dk1"/>
                </a:solidFill>
                <a:latin typeface="Times New Roman"/>
                <a:ea typeface="Times New Roman"/>
                <a:cs typeface="Times New Roman"/>
                <a:sym typeface="Times New Roman"/>
              </a:rPr>
              <a:t>no change (84629)</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Functional Annotation –</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BLASTp:  </a:t>
            </a:r>
            <a:r>
              <a:rPr lang="en" sz="1130" b="1">
                <a:solidFill>
                  <a:schemeClr val="dk1"/>
                </a:solidFill>
                <a:latin typeface="Times New Roman"/>
                <a:ea typeface="Times New Roman"/>
                <a:cs typeface="Times New Roman"/>
                <a:sym typeface="Times New Roman"/>
              </a:rPr>
              <a:t>top hit calls hypothetical protein; however other top hits call a family protein</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HHpred:</a:t>
            </a:r>
            <a:r>
              <a:rPr lang="en" sz="936">
                <a:solidFill>
                  <a:srgbClr val="212529"/>
                </a:solidFill>
                <a:latin typeface="Verdana"/>
                <a:ea typeface="Verdana"/>
                <a:cs typeface="Verdana"/>
                <a:sym typeface="Verdana"/>
              </a:rPr>
              <a:t>; </a:t>
            </a:r>
            <a:r>
              <a:rPr lang="en" sz="936" b="1">
                <a:solidFill>
                  <a:srgbClr val="212529"/>
                </a:solidFill>
                <a:latin typeface="Verdana"/>
                <a:ea typeface="Verdana"/>
                <a:cs typeface="Verdana"/>
                <a:sym typeface="Verdana"/>
              </a:rPr>
              <a:t>DUF6283 ; Family of unknown function (DUF6283) (probability-99.96) </a:t>
            </a:r>
            <a:r>
              <a:rPr lang="en" sz="936"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Synteny:  </a:t>
            </a:r>
            <a:r>
              <a:rPr lang="en" sz="1130" b="1">
                <a:solidFill>
                  <a:schemeClr val="dk1"/>
                </a:solidFill>
                <a:latin typeface="Times New Roman"/>
                <a:ea typeface="Times New Roman"/>
                <a:cs typeface="Times New Roman"/>
                <a:sym typeface="Times New Roman"/>
              </a:rPr>
              <a:t>adjacent to </a:t>
            </a:r>
            <a:r>
              <a:rPr lang="en" sz="1052" b="1">
                <a:solidFill>
                  <a:srgbClr val="555555"/>
                </a:solidFill>
                <a:latin typeface="Times New Roman"/>
                <a:ea typeface="Times New Roman"/>
                <a:cs typeface="Times New Roman"/>
                <a:sym typeface="Times New Roman"/>
              </a:rPr>
              <a:t>helix-turn-helix DNA binding domain (</a:t>
            </a:r>
            <a:r>
              <a:rPr lang="en" sz="975" b="1">
                <a:solidFill>
                  <a:srgbClr val="555555"/>
                </a:solidFill>
                <a:latin typeface="Times New Roman"/>
                <a:ea typeface="Times New Roman"/>
                <a:cs typeface="Times New Roman"/>
                <a:sym typeface="Times New Roman"/>
              </a:rPr>
              <a:t>StAugustine gene 140) does not support BLASTp call </a:t>
            </a:r>
            <a:endParaRPr sz="1052" b="1">
              <a:solidFill>
                <a:srgbClr val="555555"/>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TMD: </a:t>
            </a:r>
            <a:r>
              <a:rPr lang="en" sz="1130" b="1">
                <a:solidFill>
                  <a:schemeClr val="dk1"/>
                </a:solidFill>
                <a:latin typeface="Times New Roman"/>
                <a:ea typeface="Times New Roman"/>
                <a:cs typeface="Times New Roman"/>
                <a:sym typeface="Times New Roman"/>
              </a:rPr>
              <a:t>no transmembrane domain</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Predicted gene function: </a:t>
            </a:r>
            <a:r>
              <a:rPr lang="en" sz="1130" b="1">
                <a:solidFill>
                  <a:schemeClr val="dk1"/>
                </a:solidFill>
                <a:latin typeface="Times New Roman"/>
                <a:ea typeface="Times New Roman"/>
                <a:cs typeface="Times New Roman"/>
                <a:sym typeface="Times New Roman"/>
              </a:rPr>
              <a:t>NKF</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 </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SzPts val="852"/>
              <a:buNone/>
            </a:pPr>
            <a:r>
              <a:rPr lang="en" sz="1130">
                <a:solidFill>
                  <a:schemeClr val="dk1"/>
                </a:solidFill>
                <a:latin typeface="Times New Roman"/>
                <a:ea typeface="Times New Roman"/>
                <a:cs typeface="Times New Roman"/>
                <a:sym typeface="Times New Roman"/>
              </a:rPr>
              <a:t>Notes: </a:t>
            </a:r>
            <a:endParaRPr sz="1595"/>
          </a:p>
        </p:txBody>
      </p:sp>
    </p:spTree>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Shape 4248"/>
        <p:cNvGrpSpPr/>
        <p:nvPr/>
      </p:nvGrpSpPr>
      <p:grpSpPr>
        <a:xfrm>
          <a:off x="0" y="0"/>
          <a:ext cx="0" cy="0"/>
          <a:chOff x="0" y="0"/>
          <a:chExt cx="0" cy="0"/>
        </a:xfrm>
      </p:grpSpPr>
      <p:sp>
        <p:nvSpPr>
          <p:cNvPr id="4249" name="Google Shape;4249;p7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Causa_151</a:t>
            </a:r>
            <a:endParaRPr/>
          </a:p>
        </p:txBody>
      </p:sp>
      <p:sp>
        <p:nvSpPr>
          <p:cNvPr id="4250" name="Google Shape;4250;p7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Cuasa_151 (84207 - 84629) Glimmer and GeneMark called start site 84629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Covers all strong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Multiple top hits almost so close to being 1:1 with E-values of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18-bp gap to gene 152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 information given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84629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Multiple top hits function family protein DUF6283 family protein [Streptomyces sp. NPDC040724]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Probability 99.96% ; DUF6283 ; Family of unknown function (DUF6283)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N/A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unknown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I believe that this is a gene and there is no information that makes me believe otherwise.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There is more than enough data that shows that this is a family protein and there is no doubt. </a:t>
            </a:r>
            <a:endParaRPr/>
          </a:p>
        </p:txBody>
      </p:sp>
    </p:spTree>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Shape 4260"/>
        <p:cNvGrpSpPr/>
        <p:nvPr/>
      </p:nvGrpSpPr>
      <p:grpSpPr>
        <a:xfrm>
          <a:off x="0" y="0"/>
          <a:ext cx="0" cy="0"/>
          <a:chOff x="0" y="0"/>
          <a:chExt cx="0" cy="0"/>
        </a:xfrm>
      </p:grpSpPr>
      <p:sp>
        <p:nvSpPr>
          <p:cNvPr id="4261" name="Google Shape;4261;p73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Causa_152</a:t>
            </a:r>
            <a:endParaRPr/>
          </a:p>
        </p:txBody>
      </p:sp>
    </p:spTree>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Shape 4265"/>
        <p:cNvGrpSpPr/>
        <p:nvPr/>
      </p:nvGrpSpPr>
      <p:grpSpPr>
        <a:xfrm>
          <a:off x="0" y="0"/>
          <a:ext cx="0" cy="0"/>
          <a:chOff x="0" y="0"/>
          <a:chExt cx="0" cy="0"/>
        </a:xfrm>
      </p:grpSpPr>
      <p:sp>
        <p:nvSpPr>
          <p:cNvPr id="4266" name="Google Shape;4266;p7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Causa_152</a:t>
            </a:r>
            <a:endParaRPr/>
          </a:p>
        </p:txBody>
      </p:sp>
      <p:sp>
        <p:nvSpPr>
          <p:cNvPr id="4267" name="Google Shape;4267;p7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Causa_152 (84907, 84647)</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84907 has strength 7.08</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Covers all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ATG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Only 3 hits, 2 with 1:1 alignment and low e value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Overlap with gene 153 over 1 bp.</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RBS score supports start codon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Supports start codon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No change (84907)</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St Augustine calls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DNA Master calls hypothetical protein, Blastp has no hits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EFEFE"/>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PF17252.7</a:t>
            </a:r>
            <a:r>
              <a:rPr lang="en" sz="1200" b="1">
                <a:solidFill>
                  <a:schemeClr val="dk1"/>
                </a:solidFill>
                <a:highlight>
                  <a:srgbClr val="FEFEFE"/>
                </a:highlight>
                <a:latin typeface="Times New Roman"/>
                <a:ea typeface="Times New Roman"/>
                <a:cs typeface="Times New Roman"/>
                <a:sym typeface="Times New Roman"/>
              </a:rPr>
              <a:t> ; DUF5319 ; Family of unknown function (DUF5319) with probability of 91%</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Supports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no hits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a:t>
            </a:r>
            <a:r>
              <a:rPr lang="en" sz="1200" b="1">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Shape 4271"/>
        <p:cNvGrpSpPr/>
        <p:nvPr/>
      </p:nvGrpSpPr>
      <p:grpSpPr>
        <a:xfrm>
          <a:off x="0" y="0"/>
          <a:ext cx="0" cy="0"/>
          <a:chOff x="0" y="0"/>
          <a:chExt cx="0" cy="0"/>
        </a:xfrm>
      </p:grpSpPr>
      <p:sp>
        <p:nvSpPr>
          <p:cNvPr id="4272" name="Google Shape;4272;p7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Causa_152</a:t>
            </a:r>
            <a:endParaRPr/>
          </a:p>
        </p:txBody>
      </p:sp>
      <p:sp>
        <p:nvSpPr>
          <p:cNvPr id="4273" name="Google Shape;4273;p7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Causa_152 (84907-84647) Glimmer and Genemark called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Most of the coding potential is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good alignment hits, very high e-value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Around 15 bp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Supports moving start site up by 3 bp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 original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84907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significant similarities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Hit with family of unknown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gene in St Augustine has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transmembrane domains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Ran through SOCI, confirmed with Deeptmhmm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Shape 4283"/>
        <p:cNvGrpSpPr/>
        <p:nvPr/>
      </p:nvGrpSpPr>
      <p:grpSpPr>
        <a:xfrm>
          <a:off x="0" y="0"/>
          <a:ext cx="0" cy="0"/>
          <a:chOff x="0" y="0"/>
          <a:chExt cx="0" cy="0"/>
        </a:xfrm>
      </p:grpSpPr>
      <p:sp>
        <p:nvSpPr>
          <p:cNvPr id="4284" name="Google Shape;4284;p74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Causa_153</a:t>
            </a:r>
            <a:endParaRPr/>
          </a:p>
        </p:txBody>
      </p:sp>
    </p:spTree>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Shape 4288"/>
        <p:cNvGrpSpPr/>
        <p:nvPr/>
      </p:nvGrpSpPr>
      <p:grpSpPr>
        <a:xfrm>
          <a:off x="0" y="0"/>
          <a:ext cx="0" cy="0"/>
          <a:chOff x="0" y="0"/>
          <a:chExt cx="0" cy="0"/>
        </a:xfrm>
      </p:grpSpPr>
      <p:sp>
        <p:nvSpPr>
          <p:cNvPr id="4289" name="Google Shape;4289;p7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Causa_153</a:t>
            </a:r>
            <a:endParaRPr/>
          </a:p>
        </p:txBody>
      </p:sp>
      <p:sp>
        <p:nvSpPr>
          <p:cNvPr id="4290" name="Google Shape;4290;p7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Causa_153 (84907-85092) Glimmer and GeneMark called the same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 coding potential at 85092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There are no blast results for this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There is not a gap or overlap, suggesting the current start site be kept.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Contains the highest Z score and lowest final score, showing this is the recommended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StAugustine is the only other member and it contains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85092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StAugustine is the only notable hit, and this suggests there is no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None of the hits contain a high probability, indicating this gene has no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Cannot identify a function. </a:t>
            </a:r>
            <a:endParaRPr sz="13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 (No 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a:t>
            </a:r>
            <a:endParaRPr/>
          </a:p>
        </p:txBody>
      </p:sp>
    </p:spTree>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Shape 4294"/>
        <p:cNvGrpSpPr/>
        <p:nvPr/>
      </p:nvGrpSpPr>
      <p:grpSpPr>
        <a:xfrm>
          <a:off x="0" y="0"/>
          <a:ext cx="0" cy="0"/>
          <a:chOff x="0" y="0"/>
          <a:chExt cx="0" cy="0"/>
        </a:xfrm>
      </p:grpSpPr>
      <p:sp>
        <p:nvSpPr>
          <p:cNvPr id="4295" name="Google Shape;4295;p7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Causa_153</a:t>
            </a:r>
            <a:endParaRPr/>
          </a:p>
        </p:txBody>
      </p:sp>
      <p:sp>
        <p:nvSpPr>
          <p:cNvPr id="4296" name="Google Shape;4296;p7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Causa_153 (84907-85092) REV. Genemark and Glimmer call the same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Gene is covered by all of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results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 bp overlap with the start of gene 153 and end of gene 154.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Okay RBS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Only shows StAugustine and Causa, which share a track. Supports called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85092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results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results, all probabilities below 70%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Located toward the end of the genome. Corresponding gene in StAugustine is also unannotated.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transmembrane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Only one other gene in genelist in phagesdb from StAugustine, unannotated.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8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Causa_17</a:t>
            </a:r>
            <a:endParaRPr/>
          </a:p>
        </p:txBody>
      </p:sp>
      <p:sp>
        <p:nvSpPr>
          <p:cNvPr id="484" name="Google Shape;484;p8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Causa_17 (11421-12947)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Almost all strong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1:1 alignment with St. Augustine, some 26:358 alignments; e value: </a:t>
            </a:r>
            <a:r>
              <a:rPr lang="en" sz="1200">
                <a:solidFill>
                  <a:schemeClr val="dk1"/>
                </a:solidFill>
                <a:highlight>
                  <a:srgbClr val="FFFFFF"/>
                </a:highlight>
                <a:latin typeface="Times New Roman"/>
                <a:ea typeface="Times New Roman"/>
                <a:cs typeface="Times New Roman"/>
                <a:sym typeface="Times New Roman"/>
              </a:rPr>
              <a:t>e-123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51 bp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indicates auto-annotation is optimal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not very helpful, but matches auto-annotated start for St. Augustine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11421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significant hits (query alignment above 90%)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a:t>
            </a:r>
            <a:r>
              <a:rPr lang="en" sz="950">
                <a:solidFill>
                  <a:srgbClr val="212529"/>
                </a:solidFill>
                <a:latin typeface="Verdana"/>
                <a:ea typeface="Verdana"/>
                <a:cs typeface="Verdana"/>
                <a:sym typeface="Verdana"/>
              </a:rPr>
              <a:t>Peptidase_S78 ; Caudovirus prohead serine protease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capsid maturation protease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capsid maturation protease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No earlier start site; capsid maturation protease is a type of serine protease</a:t>
            </a:r>
            <a:endParaRPr/>
          </a:p>
        </p:txBody>
      </p:sp>
    </p:spTree>
  </p:cSld>
  <p:clrMapOvr>
    <a:masterClrMapping/>
  </p:clrMapOvr>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Shape 4306"/>
        <p:cNvGrpSpPr/>
        <p:nvPr/>
      </p:nvGrpSpPr>
      <p:grpSpPr>
        <a:xfrm>
          <a:off x="0" y="0"/>
          <a:ext cx="0" cy="0"/>
          <a:chOff x="0" y="0"/>
          <a:chExt cx="0" cy="0"/>
        </a:xfrm>
      </p:grpSpPr>
      <p:sp>
        <p:nvSpPr>
          <p:cNvPr id="4307" name="Google Shape;4307;p74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Causa_154</a:t>
            </a:r>
            <a:endParaRPr/>
          </a:p>
        </p:txBody>
      </p:sp>
    </p:spTree>
  </p:cSld>
  <p:clrMapOvr>
    <a:masterClrMapping/>
  </p:clrMapOvr>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Shape 4311"/>
        <p:cNvGrpSpPr/>
        <p:nvPr/>
      </p:nvGrpSpPr>
      <p:grpSpPr>
        <a:xfrm>
          <a:off x="0" y="0"/>
          <a:ext cx="0" cy="0"/>
          <a:chOff x="0" y="0"/>
          <a:chExt cx="0" cy="0"/>
        </a:xfrm>
      </p:grpSpPr>
      <p:sp>
        <p:nvSpPr>
          <p:cNvPr id="4312" name="Google Shape;4312;p7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Causa_154</a:t>
            </a:r>
            <a:endParaRPr/>
          </a:p>
        </p:txBody>
      </p:sp>
      <p:sp>
        <p:nvSpPr>
          <p:cNvPr id="4313" name="Google Shape;4313;p7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Causa_154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glimmer called it at 85406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ending is missing some coding potential, but the beginning has a lot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aligned 12:13, e-value:0.03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original has the most favorable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1 track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85406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hypothetical proteins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for Minor tail protein (99%)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function listed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61111"/>
              <a:buFont typeface="Arial"/>
              <a:buNone/>
            </a:pPr>
            <a:endParaRPr/>
          </a:p>
        </p:txBody>
      </p:sp>
    </p:spTree>
  </p:cSld>
  <p:clrMapOvr>
    <a:masterClrMapping/>
  </p:clrMapOvr>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Shape 4317"/>
        <p:cNvGrpSpPr/>
        <p:nvPr/>
      </p:nvGrpSpPr>
      <p:grpSpPr>
        <a:xfrm>
          <a:off x="0" y="0"/>
          <a:ext cx="0" cy="0"/>
          <a:chOff x="0" y="0"/>
          <a:chExt cx="0" cy="0"/>
        </a:xfrm>
      </p:grpSpPr>
      <p:sp>
        <p:nvSpPr>
          <p:cNvPr id="4318" name="Google Shape;4318;p7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Causa_154</a:t>
            </a:r>
            <a:endParaRPr/>
          </a:p>
        </p:txBody>
      </p:sp>
      <p:sp>
        <p:nvSpPr>
          <p:cNvPr id="4319" name="Google Shape;4319;p7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Causa_154 (85092-85406) REV. Glimmer and Genemark call the same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Gene is not covered by all of coding potential. Coding potential starts about 30 bp upstream of called start, but gene cannot be extended.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one result, alignment of 12:13 with e val of 0.03.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 bp overlap with the end of gene 155 and start of gene 154.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Good RBS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Only StAugustine and Causa are listed in starterator, sharing a track. Support each other’s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85406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4 results and list hypothetical proteins with poor e values.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shows minor tail protein with a probability of 99%. Following results are not significant due to low probabilities.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Located toward the end of the genome. Corresponding gene in StAugustine is also unannotated, and so are the surrounding genes.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transmembrane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StAugustine and Causa are the only two genes listed in genelist. StAugustine is unannotated.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Shape 4329"/>
        <p:cNvGrpSpPr/>
        <p:nvPr/>
      </p:nvGrpSpPr>
      <p:grpSpPr>
        <a:xfrm>
          <a:off x="0" y="0"/>
          <a:ext cx="0" cy="0"/>
          <a:chOff x="0" y="0"/>
          <a:chExt cx="0" cy="0"/>
        </a:xfrm>
      </p:grpSpPr>
      <p:sp>
        <p:nvSpPr>
          <p:cNvPr id="4330" name="Google Shape;4330;p74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Causa_155</a:t>
            </a:r>
            <a:endParaRPr/>
          </a:p>
        </p:txBody>
      </p:sp>
    </p:spTree>
  </p:cSld>
  <p:clrMapOvr>
    <a:masterClrMapping/>
  </p:clrMapOvr>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Shape 4334"/>
        <p:cNvGrpSpPr/>
        <p:nvPr/>
      </p:nvGrpSpPr>
      <p:grpSpPr>
        <a:xfrm>
          <a:off x="0" y="0"/>
          <a:ext cx="0" cy="0"/>
          <a:chOff x="0" y="0"/>
          <a:chExt cx="0" cy="0"/>
        </a:xfrm>
      </p:grpSpPr>
      <p:sp>
        <p:nvSpPr>
          <p:cNvPr id="4335" name="Google Shape;4335;p7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Causa_155</a:t>
            </a:r>
            <a:endParaRPr/>
          </a:p>
        </p:txBody>
      </p:sp>
      <p:sp>
        <p:nvSpPr>
          <p:cNvPr id="4336" name="Google Shape;4336;p7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Causa_155 (85639-85406) Glimmer and GeneMark called same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seems to cover all strong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results on DNAMaster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about 60 bp gap between gene 156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strongly supports auto-annotated start site (highest z-value and final score closest to 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 data available (orpham)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85639 (no change)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results available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is Signal transducer and activator of transcription 3 (83.56%)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gene 149 on StAugusinte, which doesn’t have a function listed. No other similar genes on phagesdb.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 </a:t>
            </a:r>
            <a:endParaRPr/>
          </a:p>
        </p:txBody>
      </p:sp>
    </p:spTree>
  </p:cSld>
  <p:clrMapOvr>
    <a:masterClrMapping/>
  </p:clrMapOvr>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Shape 4340"/>
        <p:cNvGrpSpPr/>
        <p:nvPr/>
      </p:nvGrpSpPr>
      <p:grpSpPr>
        <a:xfrm>
          <a:off x="0" y="0"/>
          <a:ext cx="0" cy="0"/>
          <a:chOff x="0" y="0"/>
          <a:chExt cx="0" cy="0"/>
        </a:xfrm>
      </p:grpSpPr>
      <p:sp>
        <p:nvSpPr>
          <p:cNvPr id="4341" name="Google Shape;4341;p7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Causa_155</a:t>
            </a:r>
            <a:endParaRPr/>
          </a:p>
        </p:txBody>
      </p:sp>
      <p:graphicFrame>
        <p:nvGraphicFramePr>
          <p:cNvPr id="4342" name="Google Shape;4342;p751"/>
          <p:cNvGraphicFramePr/>
          <p:nvPr/>
        </p:nvGraphicFramePr>
        <p:xfrm>
          <a:off x="2888700" y="3880500"/>
          <a:ext cx="3000000" cy="3000000"/>
        </p:xfrm>
        <a:graphic>
          <a:graphicData uri="http://schemas.openxmlformats.org/drawingml/2006/table">
            <a:tbl>
              <a:tblPr>
                <a:noFill/>
                <a:tableStyleId>{3C0A0301-2ED3-4F20-BBFC-280630635A42}</a:tableStyleId>
              </a:tblPr>
              <a:tblGrid>
                <a:gridCol w="5465075">
                  <a:extLst>
                    <a:ext uri="{9D8B030D-6E8A-4147-A177-3AD203B41FA5}">
                      <a16:colId xmlns:a16="http://schemas.microsoft.com/office/drawing/2014/main" val="20000"/>
                    </a:ext>
                  </a:extLst>
                </a:gridCol>
                <a:gridCol w="478525">
                  <a:extLst>
                    <a:ext uri="{9D8B030D-6E8A-4147-A177-3AD203B41FA5}">
                      <a16:colId xmlns:a16="http://schemas.microsoft.com/office/drawing/2014/main" val="20001"/>
                    </a:ext>
                  </a:extLst>
                </a:gridCol>
              </a:tblGrid>
              <a:tr h="669925">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Signal transducer and activator of transcription 3; STAT N-terminal domain, TRANSCRIPTION; 2.7A {Mus musculus} SCOP: l.1</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83.56</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343" name="Google Shape;4343;p751"/>
          <p:cNvSpPr txBox="1"/>
          <p:nvPr/>
        </p:nvSpPr>
        <p:spPr>
          <a:xfrm>
            <a:off x="311700" y="1368500"/>
            <a:ext cx="85206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Call and Functional Annotation Checklist and Notes – MW</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assignment- Causa_155</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Glimmer calls at bp 85639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Call Annotation -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Coding Potential: All coding potential is coved between gene 154 and 155</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 codon: ATG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There were no BLAST results on DNA Master for gene 155 the e value on Phagesdb was 9e-27</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Gap/Overlap: 100 base pair gap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RBS: RBS values do not imply  a different start site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Starterator: No Data</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Is this a gene: Yes</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Suggested start site (first base coordinate): 85639</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Functional Annotation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Does not suggest a function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HHpred: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Synteny: Does not support a function</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TMD: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Predicted gene function: NKF</a:t>
            </a:r>
            <a:endParaRPr sz="1000">
              <a:latin typeface="Times New Roman"/>
              <a:ea typeface="Times New Roman"/>
              <a:cs typeface="Times New Roman"/>
              <a:sym typeface="Times New Roman"/>
            </a:endParaRPr>
          </a:p>
        </p:txBody>
      </p:sp>
    </p:spTree>
  </p:cSld>
  <p:clrMapOvr>
    <a:masterClrMapping/>
  </p:clrMapOvr>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Shape 4353"/>
        <p:cNvGrpSpPr/>
        <p:nvPr/>
      </p:nvGrpSpPr>
      <p:grpSpPr>
        <a:xfrm>
          <a:off x="0" y="0"/>
          <a:ext cx="0" cy="0"/>
          <a:chOff x="0" y="0"/>
          <a:chExt cx="0" cy="0"/>
        </a:xfrm>
      </p:grpSpPr>
      <p:sp>
        <p:nvSpPr>
          <p:cNvPr id="4354" name="Google Shape;4354;p75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Causa_156</a:t>
            </a:r>
            <a:endParaRPr/>
          </a:p>
        </p:txBody>
      </p:sp>
    </p:spTree>
  </p:cSld>
  <p:clrMapOvr>
    <a:masterClrMapping/>
  </p:clrMapOvr>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Shape 4358"/>
        <p:cNvGrpSpPr/>
        <p:nvPr/>
      </p:nvGrpSpPr>
      <p:grpSpPr>
        <a:xfrm>
          <a:off x="0" y="0"/>
          <a:ext cx="0" cy="0"/>
          <a:chOff x="0" y="0"/>
          <a:chExt cx="0" cy="0"/>
        </a:xfrm>
      </p:grpSpPr>
      <p:sp>
        <p:nvSpPr>
          <p:cNvPr id="4359" name="Google Shape;4359;p7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Causa_156</a:t>
            </a:r>
            <a:endParaRPr/>
          </a:p>
        </p:txBody>
      </p:sp>
      <p:sp>
        <p:nvSpPr>
          <p:cNvPr id="4360" name="Google Shape;4360;p75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Cuasa_ 156 (85700 - 85840) Glimmer and GeneMark called start site 85840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Covers all strong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one hit with an alignment of 1:1 with an e-value higher than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4-bp overlap to gene 157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 data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85840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1 BLASTp hit a function unknown [StAugustine_156]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Probability 73.32%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PF08525.16</a:t>
            </a:r>
            <a:r>
              <a:rPr lang="en" sz="1200">
                <a:solidFill>
                  <a:schemeClr val="dk1"/>
                </a:solidFill>
                <a:latin typeface="Times New Roman"/>
                <a:ea typeface="Times New Roman"/>
                <a:cs typeface="Times New Roman"/>
                <a:sym typeface="Times New Roman"/>
              </a:rPr>
              <a:t> ; OapA_N ; Opacity-associated protein A N-terminal motif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Membrane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There is no data that doesn’t show this isn’t a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The data on this gene isn’t very conclusive there’s not very telling BLASTp data and the probability is pretty low. I still believe that this is a Hypothetical protein.</a:t>
            </a:r>
            <a:endParaRPr/>
          </a:p>
        </p:txBody>
      </p:sp>
    </p:spTree>
  </p:cSld>
  <p:clrMapOvr>
    <a:masterClrMapping/>
  </p:clrMapOvr>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Shape 4364"/>
        <p:cNvGrpSpPr/>
        <p:nvPr/>
      </p:nvGrpSpPr>
      <p:grpSpPr>
        <a:xfrm>
          <a:off x="0" y="0"/>
          <a:ext cx="0" cy="0"/>
          <a:chOff x="0" y="0"/>
          <a:chExt cx="0" cy="0"/>
        </a:xfrm>
      </p:grpSpPr>
      <p:sp>
        <p:nvSpPr>
          <p:cNvPr id="4365" name="Google Shape;4365;p7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Causa_156</a:t>
            </a:r>
            <a:endParaRPr/>
          </a:p>
        </p:txBody>
      </p:sp>
      <p:sp>
        <p:nvSpPr>
          <p:cNvPr id="4366" name="Google Shape;4366;p7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Causa_156 (85700-85840) Glimmer and genemark make the same call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fully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ATG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Nothing was found in the DNA master so I took it to NCBI. Nothing was found either so I blasted it to phagesdb. It had a hit with St.Augustine but not with significant E-values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4-bp overlap with gene 157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best z-value and final score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 </a:t>
            </a:r>
            <a:r>
              <a:rPr lang="en" sz="1200">
                <a:solidFill>
                  <a:schemeClr val="dk1"/>
                </a:solidFill>
                <a:latin typeface="Times New Roman"/>
                <a:ea typeface="Times New Roman"/>
                <a:cs typeface="Times New Roman"/>
                <a:sym typeface="Times New Roman"/>
              </a:rPr>
              <a:t>On phages db staterator: “Orpham, no data”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Times New Roman"/>
                <a:ea typeface="Times New Roman"/>
                <a:cs typeface="Times New Roman"/>
                <a:sym typeface="Times New Roman"/>
              </a:rPr>
              <a:t>85840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rgbClr val="4A86E8"/>
                </a:solidFill>
                <a:latin typeface="Times New Roman"/>
                <a:ea typeface="Times New Roman"/>
                <a:cs typeface="Times New Roman"/>
                <a:sym typeface="Times New Roman"/>
              </a:rPr>
              <a:t> </a:t>
            </a:r>
            <a:endParaRPr sz="1200" b="1">
              <a:solidFill>
                <a:srgbClr val="4A86E8"/>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rgbClr val="222222"/>
                </a:solidFill>
                <a:latin typeface="Times New Roman"/>
                <a:ea typeface="Times New Roman"/>
                <a:cs typeface="Times New Roman"/>
                <a:sym typeface="Times New Roman"/>
              </a:rPr>
              <a:t>Functional Annotation –</a:t>
            </a:r>
            <a:endParaRPr sz="1200" b="1">
              <a:solidFill>
                <a:srgbClr val="222222"/>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rgbClr val="222222"/>
                </a:solidFill>
                <a:latin typeface="Times New Roman"/>
                <a:ea typeface="Times New Roman"/>
                <a:cs typeface="Times New Roman"/>
                <a:sym typeface="Times New Roman"/>
              </a:rPr>
              <a:t>BLASTp:  </a:t>
            </a:r>
            <a:r>
              <a:rPr lang="en" sz="1200">
                <a:solidFill>
                  <a:srgbClr val="222222"/>
                </a:solidFill>
                <a:latin typeface="Times New Roman"/>
                <a:ea typeface="Times New Roman"/>
                <a:cs typeface="Times New Roman"/>
                <a:sym typeface="Times New Roman"/>
              </a:rPr>
              <a:t>No significant simi</a:t>
            </a:r>
            <a:r>
              <a:rPr lang="en" sz="1200">
                <a:solidFill>
                  <a:schemeClr val="dk1"/>
                </a:solidFill>
                <a:latin typeface="Times New Roman"/>
                <a:ea typeface="Times New Roman"/>
                <a:cs typeface="Times New Roman"/>
                <a:sym typeface="Times New Roman"/>
              </a:rPr>
              <a:t>larity found. Nothing found on phagesDB either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a:t>
            </a:r>
            <a:r>
              <a:rPr lang="en" sz="1200">
                <a:solidFill>
                  <a:schemeClr val="dk1"/>
                </a:solidFill>
                <a:latin typeface="Times New Roman"/>
                <a:ea typeface="Times New Roman"/>
                <a:cs typeface="Times New Roman"/>
                <a:sym typeface="Times New Roman"/>
              </a:rPr>
              <a:t> </a:t>
            </a:r>
            <a:r>
              <a:rPr lang="en" sz="950">
                <a:solidFill>
                  <a:srgbClr val="212529"/>
                </a:solidFill>
                <a:latin typeface="Verdana"/>
                <a:ea typeface="Verdana"/>
                <a:cs typeface="Verdana"/>
                <a:sym typeface="Verdana"/>
              </a:rPr>
              <a:t>; OapA_N ; Opacity-associated protein A N-terminal motif, 73.32%, </a:t>
            </a: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PF08525.16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r>
              <a:rPr lang="en" sz="1200">
                <a:solidFill>
                  <a:schemeClr val="dk1"/>
                </a:solidFill>
                <a:latin typeface="Times New Roman"/>
                <a:ea typeface="Times New Roman"/>
                <a:cs typeface="Times New Roman"/>
                <a:sym typeface="Times New Roman"/>
              </a:rPr>
              <a:t>Nothing called nearby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r>
              <a:rPr lang="en" sz="1200">
                <a:solidFill>
                  <a:schemeClr val="dk1"/>
                </a:solidFill>
                <a:latin typeface="Times New Roman"/>
                <a:ea typeface="Times New Roman"/>
                <a:cs typeface="Times New Roman"/>
                <a:sym typeface="Times New Roman"/>
              </a:rPr>
              <a:t>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 </a:t>
            </a:r>
            <a:r>
              <a:rPr lang="en" sz="1200">
                <a:solidFill>
                  <a:schemeClr val="dk1"/>
                </a:solidFill>
                <a:latin typeface="Times New Roman"/>
                <a:ea typeface="Times New Roman"/>
                <a:cs typeface="Times New Roman"/>
                <a:sym typeface="Times New Roman"/>
              </a:rPr>
              <a:t>NKF</a:t>
            </a:r>
            <a:endParaRPr/>
          </a:p>
        </p:txBody>
      </p:sp>
    </p:spTree>
  </p:cSld>
  <p:clrMapOvr>
    <a:masterClrMapping/>
  </p:clrMapOvr>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Shape 4376"/>
        <p:cNvGrpSpPr/>
        <p:nvPr/>
      </p:nvGrpSpPr>
      <p:grpSpPr>
        <a:xfrm>
          <a:off x="0" y="0"/>
          <a:ext cx="0" cy="0"/>
          <a:chOff x="0" y="0"/>
          <a:chExt cx="0" cy="0"/>
        </a:xfrm>
      </p:grpSpPr>
      <p:sp>
        <p:nvSpPr>
          <p:cNvPr id="4377" name="Google Shape;4377;p75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Causa_157</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8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Causa_17</a:t>
            </a:r>
            <a:endParaRPr/>
          </a:p>
        </p:txBody>
      </p:sp>
      <p:sp>
        <p:nvSpPr>
          <p:cNvPr id="490" name="Google Shape;490;p8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Causa_17 (11421-12947) Glimmer and Genemark called same start site at 11421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Most of coding potential is covered, some is left off on 3’ end but covered by 18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None of the hits have high alignment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Small gap around 150 bp in length but largest possible ORF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Valid RBS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original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11421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hits have high alignment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High probability with </a:t>
            </a:r>
            <a:r>
              <a:rPr lang="en" sz="1000">
                <a:solidFill>
                  <a:schemeClr val="dk1"/>
                </a:solidFill>
                <a:highlight>
                  <a:srgbClr val="FFFFFF"/>
                </a:highlight>
              </a:rPr>
              <a:t>serine protease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gene in St Augustine is major capsid maturation protease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a:t>
            </a:r>
            <a:r>
              <a:rPr lang="en" sz="1000">
                <a:solidFill>
                  <a:schemeClr val="dk1"/>
                </a:solidFill>
                <a:highlight>
                  <a:srgbClr val="FFFFFF"/>
                </a:highlight>
              </a:rPr>
              <a:t>serine protease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1200"/>
              </a:spcAft>
              <a:buNone/>
            </a:pPr>
            <a:endParaRPr/>
          </a:p>
        </p:txBody>
      </p:sp>
    </p:spTree>
  </p:cSld>
  <p:clrMapOvr>
    <a:masterClrMapping/>
  </p:clrMapOvr>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Shape 4381"/>
        <p:cNvGrpSpPr/>
        <p:nvPr/>
      </p:nvGrpSpPr>
      <p:grpSpPr>
        <a:xfrm>
          <a:off x="0" y="0"/>
          <a:ext cx="0" cy="0"/>
          <a:chOff x="0" y="0"/>
          <a:chExt cx="0" cy="0"/>
        </a:xfrm>
      </p:grpSpPr>
      <p:sp>
        <p:nvSpPr>
          <p:cNvPr id="4382" name="Google Shape;4382;p7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Causa_157</a:t>
            </a:r>
            <a:endParaRPr/>
          </a:p>
        </p:txBody>
      </p:sp>
      <p:sp>
        <p:nvSpPr>
          <p:cNvPr id="4383" name="Google Shape;4383;p75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Causa_157 (85837-86097) Glimmer and GeneMark called the same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The coding potential is all covered at the 86097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contains one other hit, but it has a high e-value, so it is not related to this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Does not have a gap or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Contains a very high Z value and low final score, indicating the current start site is favorable.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Calls the same start site as StAugustine, so it is recommended that the site does not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86097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When run on blastp, there were no top hits produced, but phagesdb indicates an unknown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All top hits contain a low probability, suggesting this gene does not have a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Cannot identify a function</a:t>
            </a:r>
            <a:endParaRPr sz="13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 (No 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a:t>
            </a:r>
            <a:endParaRPr/>
          </a:p>
        </p:txBody>
      </p:sp>
    </p:spTree>
  </p:cSld>
  <p:clrMapOvr>
    <a:masterClrMapping/>
  </p:clrMapOvr>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Shape 4387"/>
        <p:cNvGrpSpPr/>
        <p:nvPr/>
      </p:nvGrpSpPr>
      <p:grpSpPr>
        <a:xfrm>
          <a:off x="0" y="0"/>
          <a:ext cx="0" cy="0"/>
          <a:chOff x="0" y="0"/>
          <a:chExt cx="0" cy="0"/>
        </a:xfrm>
      </p:grpSpPr>
      <p:sp>
        <p:nvSpPr>
          <p:cNvPr id="4388" name="Google Shape;4388;p7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Causa_157</a:t>
            </a:r>
            <a:endParaRPr/>
          </a:p>
        </p:txBody>
      </p:sp>
      <p:sp>
        <p:nvSpPr>
          <p:cNvPr id="4389" name="Google Shape;4389;p75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Causa_157 (85837-86097)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most of strong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significant hits on DNAmaster; NCBI BLAST shows some 6:8 alignments with e-value: 1e</a:t>
            </a:r>
            <a:r>
              <a:rPr lang="en" sz="1200" baseline="30000">
                <a:solidFill>
                  <a:schemeClr val="dk1"/>
                </a:solidFill>
                <a:latin typeface="Times New Roman"/>
                <a:ea typeface="Times New Roman"/>
                <a:cs typeface="Times New Roman"/>
                <a:sym typeface="Times New Roman"/>
              </a:rPr>
              <a:t>-19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 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supports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only shows start alignment with St. Augustine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86097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does not predict a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Predicted gene function: NKF</a:t>
            </a:r>
            <a:endParaRPr/>
          </a:p>
        </p:txBody>
      </p:sp>
    </p:spTree>
  </p:cSld>
  <p:clrMapOvr>
    <a:masterClrMapping/>
  </p:clrMapOvr>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Shape 4399"/>
        <p:cNvGrpSpPr/>
        <p:nvPr/>
      </p:nvGrpSpPr>
      <p:grpSpPr>
        <a:xfrm>
          <a:off x="0" y="0"/>
          <a:ext cx="0" cy="0"/>
          <a:chOff x="0" y="0"/>
          <a:chExt cx="0" cy="0"/>
        </a:xfrm>
      </p:grpSpPr>
      <p:sp>
        <p:nvSpPr>
          <p:cNvPr id="4400" name="Google Shape;4400;p76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Causa_158</a:t>
            </a:r>
            <a:endParaRPr/>
          </a:p>
        </p:txBody>
      </p:sp>
    </p:spTree>
  </p:cSld>
  <p:clrMapOvr>
    <a:masterClrMapping/>
  </p:clrMapOvr>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Shape 4404"/>
        <p:cNvGrpSpPr/>
        <p:nvPr/>
      </p:nvGrpSpPr>
      <p:grpSpPr>
        <a:xfrm>
          <a:off x="0" y="0"/>
          <a:ext cx="0" cy="0"/>
          <a:chOff x="0" y="0"/>
          <a:chExt cx="0" cy="0"/>
        </a:xfrm>
      </p:grpSpPr>
      <p:sp>
        <p:nvSpPr>
          <p:cNvPr id="4405" name="Google Shape;4405;p7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Causa_158</a:t>
            </a:r>
            <a:endParaRPr/>
          </a:p>
        </p:txBody>
      </p:sp>
      <p:sp>
        <p:nvSpPr>
          <p:cNvPr id="4406" name="Google Shape;4406;p76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Causa_158 (</a:t>
            </a:r>
            <a:r>
              <a:rPr lang="en" sz="1200">
                <a:solidFill>
                  <a:schemeClr val="dk1"/>
                </a:solidFill>
              </a:rPr>
              <a:t>86097</a:t>
            </a:r>
            <a:r>
              <a:rPr lang="en" sz="1200">
                <a:solidFill>
                  <a:schemeClr val="dk1"/>
                </a:solidFill>
                <a:latin typeface="Times New Roman"/>
                <a:ea typeface="Times New Roman"/>
                <a:cs typeface="Times New Roman"/>
                <a:sym typeface="Times New Roman"/>
              </a:rPr>
              <a:t>-</a:t>
            </a:r>
            <a:r>
              <a:rPr lang="en" sz="1200">
                <a:solidFill>
                  <a:schemeClr val="dk1"/>
                </a:solidFill>
              </a:rPr>
              <a:t>86333</a:t>
            </a:r>
            <a:r>
              <a:rPr lang="en" sz="1200">
                <a:solidFill>
                  <a:schemeClr val="dk1"/>
                </a:solidFill>
                <a:latin typeface="Times New Roman"/>
                <a:ea typeface="Times New Roman"/>
                <a:cs typeface="Times New Roman"/>
                <a:sym typeface="Times New Roman"/>
              </a:rPr>
              <a:t>) (reverse)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Potential:All coding potential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BLASTp:X (nothing comes up on dna master when comparing with other outside and third party sources)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No, (3’ </a:t>
            </a:r>
            <a:r>
              <a:rPr lang="en" sz="1200">
                <a:solidFill>
                  <a:schemeClr val="dk1"/>
                </a:solidFill>
              </a:rPr>
              <a:t>86333 </a:t>
            </a:r>
            <a:r>
              <a:rPr lang="en" sz="1200">
                <a:solidFill>
                  <a:schemeClr val="dk1"/>
                </a:solidFill>
                <a:latin typeface="Times New Roman"/>
                <a:ea typeface="Times New Roman"/>
                <a:cs typeface="Times New Roman"/>
                <a:sym typeface="Times New Roman"/>
              </a:rPr>
              <a:t>for gene 158 and gene 159 end 5’ </a:t>
            </a:r>
            <a:r>
              <a:rPr lang="en" sz="1200">
                <a:solidFill>
                  <a:schemeClr val="dk1"/>
                </a:solidFill>
              </a:rPr>
              <a:t>86410)</a:t>
            </a:r>
            <a:endParaRPr sz="11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Yes does support (mostly) , High  Z-Value with a low final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Does not really go one way or the other for support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evidence says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a:solidFill>
                  <a:schemeClr val="dk1"/>
                </a:solidFill>
              </a:rPr>
              <a:t>89550 (X does not matter)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X (nothing comes up)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Synteny:Nothing lines up with any other phages (no support)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ZERO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HHpred:[PF18133.6]	; HydF_tetramer ; Hydrogen maturase F tetramerization domain(59.03 probability)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Potential start sites: (suggested)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Shape 4410"/>
        <p:cNvGrpSpPr/>
        <p:nvPr/>
      </p:nvGrpSpPr>
      <p:grpSpPr>
        <a:xfrm>
          <a:off x="0" y="0"/>
          <a:ext cx="0" cy="0"/>
          <a:chOff x="0" y="0"/>
          <a:chExt cx="0" cy="0"/>
        </a:xfrm>
      </p:grpSpPr>
      <p:sp>
        <p:nvSpPr>
          <p:cNvPr id="4411" name="Google Shape;4411;p7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Causa_158</a:t>
            </a:r>
            <a:endParaRPr/>
          </a:p>
        </p:txBody>
      </p:sp>
      <p:sp>
        <p:nvSpPr>
          <p:cNvPr id="4412" name="Google Shape;4412;p76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Causa_158 (86333, 86097)</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86333 has strength 12.44</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No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ATG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Only 2 hits with 1:1 alignment and low e value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Gap with gene 159 over almost 80 bp.</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Strong RBS score supporting start codon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Supports data</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No change (86333)</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St Augustine calls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Neither Blastp or DNA Master have any hits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a:t>
            </a:r>
            <a:r>
              <a:rPr lang="en" sz="1200" b="1">
                <a:solidFill>
                  <a:schemeClr val="dk1"/>
                </a:solidFill>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PF18133.6</a:t>
            </a:r>
            <a:r>
              <a:rPr lang="en" sz="1200" b="1">
                <a:solidFill>
                  <a:schemeClr val="dk1"/>
                </a:solidFill>
                <a:latin typeface="Times New Roman"/>
                <a:ea typeface="Times New Roman"/>
                <a:cs typeface="Times New Roman"/>
                <a:sym typeface="Times New Roman"/>
              </a:rPr>
              <a:t> ; HydF_tetramer ; Hydrogen maturase F tetramerization domain with probability of 59%</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Supports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no hits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Shape 4410">
          <a:extLst>
            <a:ext uri="{FF2B5EF4-FFF2-40B4-BE49-F238E27FC236}">
              <a16:creationId xmlns:a16="http://schemas.microsoft.com/office/drawing/2014/main" id="{BD371273-5041-03FC-A718-5D7F82163D91}"/>
            </a:ext>
          </a:extLst>
        </p:cNvPr>
        <p:cNvGrpSpPr/>
        <p:nvPr/>
      </p:nvGrpSpPr>
      <p:grpSpPr>
        <a:xfrm>
          <a:off x="0" y="0"/>
          <a:ext cx="0" cy="0"/>
          <a:chOff x="0" y="0"/>
          <a:chExt cx="0" cy="0"/>
        </a:xfrm>
      </p:grpSpPr>
      <p:sp>
        <p:nvSpPr>
          <p:cNvPr id="4411" name="Google Shape;4411;p763">
            <a:extLst>
              <a:ext uri="{FF2B5EF4-FFF2-40B4-BE49-F238E27FC236}">
                <a16:creationId xmlns:a16="http://schemas.microsoft.com/office/drawing/2014/main" id="{686E49F3-D2D9-3AF0-D941-1A8FE92D93B7}"/>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Causa_158</a:t>
            </a:r>
            <a:endParaRPr/>
          </a:p>
        </p:txBody>
      </p:sp>
      <p:sp>
        <p:nvSpPr>
          <p:cNvPr id="3" name="Text Placeholder 2">
            <a:extLst>
              <a:ext uri="{FF2B5EF4-FFF2-40B4-BE49-F238E27FC236}">
                <a16:creationId xmlns:a16="http://schemas.microsoft.com/office/drawing/2014/main" id="{E94F05F0-875F-E9EB-BD74-8FEFC284E215}"/>
              </a:ext>
            </a:extLst>
          </p:cNvPr>
          <p:cNvSpPr>
            <a:spLocks noGrp="1"/>
          </p:cNvSpPr>
          <p:nvPr>
            <p:ph type="body" idx="1"/>
          </p:nvPr>
        </p:nvSpPr>
        <p:spPr/>
        <p:txBody>
          <a:bodyPr/>
          <a:lstStyle/>
          <a:p>
            <a:pPr marL="114300" indent="0">
              <a:buNone/>
            </a:pPr>
            <a:r>
              <a:rPr lang="en-US" dirty="0"/>
              <a:t>Note added by JS – </a:t>
            </a:r>
          </a:p>
          <a:p>
            <a:pPr marL="114300" indent="0">
              <a:buNone/>
            </a:pPr>
            <a:endParaRPr lang="en-US" dirty="0"/>
          </a:p>
          <a:p>
            <a:pPr marL="114300" indent="0">
              <a:buNone/>
            </a:pPr>
            <a:r>
              <a:rPr lang="en-US" dirty="0"/>
              <a:t>original gene 158 (86097-86333, REV) - auto-call covers all of strong CP, misses a small amount of atypical CP.  this gene does have a large 77 bp gap.  Can extend with new start at 86372 which would pick up some atypical CP but still leave a gap of 48 bp and have a lower RBS score. No useful </a:t>
            </a:r>
            <a:r>
              <a:rPr lang="en-US" dirty="0" err="1"/>
              <a:t>BlastP</a:t>
            </a:r>
            <a:r>
              <a:rPr lang="en-US" dirty="0"/>
              <a:t> or </a:t>
            </a:r>
            <a:r>
              <a:rPr lang="en-US" dirty="0" err="1"/>
              <a:t>Starterator</a:t>
            </a:r>
            <a:r>
              <a:rPr lang="en-US" dirty="0"/>
              <a:t> data.  Decided to leave start at 86333.</a:t>
            </a:r>
          </a:p>
        </p:txBody>
      </p:sp>
    </p:spTree>
    <p:extLst>
      <p:ext uri="{BB962C8B-B14F-4D97-AF65-F5344CB8AC3E}">
        <p14:creationId xmlns:p14="http://schemas.microsoft.com/office/powerpoint/2010/main" val="809835729"/>
      </p:ext>
    </p:extLst>
  </p:cSld>
  <p:clrMapOvr>
    <a:masterClrMapping/>
  </p:clrMapOvr>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Shape 4422"/>
        <p:cNvGrpSpPr/>
        <p:nvPr/>
      </p:nvGrpSpPr>
      <p:grpSpPr>
        <a:xfrm>
          <a:off x="0" y="0"/>
          <a:ext cx="0" cy="0"/>
          <a:chOff x="0" y="0"/>
          <a:chExt cx="0" cy="0"/>
        </a:xfrm>
      </p:grpSpPr>
      <p:sp>
        <p:nvSpPr>
          <p:cNvPr id="4423" name="Google Shape;4423;p76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Causa_159</a:t>
            </a:r>
            <a:endParaRPr/>
          </a:p>
        </p:txBody>
      </p:sp>
    </p:spTree>
  </p:cSld>
  <p:clrMapOvr>
    <a:masterClrMapping/>
  </p:clrMapOvr>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Shape 4427"/>
        <p:cNvGrpSpPr/>
        <p:nvPr/>
      </p:nvGrpSpPr>
      <p:grpSpPr>
        <a:xfrm>
          <a:off x="0" y="0"/>
          <a:ext cx="0" cy="0"/>
          <a:chOff x="0" y="0"/>
          <a:chExt cx="0" cy="0"/>
        </a:xfrm>
      </p:grpSpPr>
      <p:sp>
        <p:nvSpPr>
          <p:cNvPr id="4428" name="Google Shape;4428;p7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Causa_159</a:t>
            </a:r>
            <a:endParaRPr/>
          </a:p>
        </p:txBody>
      </p:sp>
      <p:sp>
        <p:nvSpPr>
          <p:cNvPr id="4429" name="Google Shape;4429;p76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and Functional Annotation Checklist and Notes – MKay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assignment:  Causa_159 (86410-87546) rev glimmer call: 87546 GeneMark call: same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Annotation -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Coding Potential: strong, fully covered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 codon: atg</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causa + staug (e:0.0) 1:1</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Gap/Overlap: 63 bp gap w/ 160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RBS: 2nd best- first cuts by over half- (z: 2.574; Fin: -3.755)</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Starterator: doesnt have most annotated start; called 22% of the time when present 			</a:t>
            </a:r>
            <a:r>
              <a:rPr lang="en" sz="1400">
                <a:solidFill>
                  <a:schemeClr val="dk1"/>
                </a:solidFill>
                <a:latin typeface="Comfortaa Medium"/>
                <a:ea typeface="Comfortaa Medium"/>
                <a:cs typeface="Comfortaa Medium"/>
                <a:sym typeface="Comfortaa Medium"/>
              </a:rPr>
              <a:t>⤷</a:t>
            </a:r>
            <a:r>
              <a:rPr lang="en" sz="1100">
                <a:solidFill>
                  <a:schemeClr val="dk1"/>
                </a:solidFill>
                <a:latin typeface="Comfortaa Medium"/>
                <a:ea typeface="Comfortaa Medium"/>
                <a:cs typeface="Comfortaa Medium"/>
                <a:sym typeface="Comfortaa Medium"/>
              </a:rPr>
              <a:t>(chetzyk_99 does tho which is cool)</a:t>
            </a:r>
            <a:endParaRPr sz="11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Is this a gene: yes</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Suggested start site (first base coordinate): 87546 (nc)</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Functional Annotation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nsh</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HHpred: nsh  (domain of unknown function -Prob: 99.92)</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Synteny: none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Phagesdb: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TMD: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Predicted gene function: NKF</a:t>
            </a:r>
            <a:endParaRPr/>
          </a:p>
        </p:txBody>
      </p:sp>
    </p:spTree>
  </p:cSld>
  <p:clrMapOvr>
    <a:masterClrMapping/>
  </p:clrMapOvr>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Shape 4433"/>
        <p:cNvGrpSpPr/>
        <p:nvPr/>
      </p:nvGrpSpPr>
      <p:grpSpPr>
        <a:xfrm>
          <a:off x="0" y="0"/>
          <a:ext cx="0" cy="0"/>
          <a:chOff x="0" y="0"/>
          <a:chExt cx="0" cy="0"/>
        </a:xfrm>
      </p:grpSpPr>
      <p:sp>
        <p:nvSpPr>
          <p:cNvPr id="4434" name="Google Shape;4434;p7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Causa_159</a:t>
            </a:r>
            <a:endParaRPr/>
          </a:p>
        </p:txBody>
      </p:sp>
      <p:sp>
        <p:nvSpPr>
          <p:cNvPr id="4435" name="Google Shape;4435;p76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Causa_159 (87546-86410) Glimmer and Genemark called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Most of the coding potential is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70% alignment with MAG protein, low e-value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Around 50 bp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Valid RBS score for original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 original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87546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high alignment matches with low e 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Very high hits with domains of unknown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gene in StAugustine has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transmembrane domains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1200"/>
              </a:spcAft>
              <a:buNone/>
            </a:pPr>
            <a:endParaRPr/>
          </a:p>
        </p:txBody>
      </p:sp>
    </p:spTree>
  </p:cSld>
  <p:clrMapOvr>
    <a:masterClrMapping/>
  </p:clrMapOvr>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Shape 4445"/>
        <p:cNvGrpSpPr/>
        <p:nvPr/>
      </p:nvGrpSpPr>
      <p:grpSpPr>
        <a:xfrm>
          <a:off x="0" y="0"/>
          <a:ext cx="0" cy="0"/>
          <a:chOff x="0" y="0"/>
          <a:chExt cx="0" cy="0"/>
        </a:xfrm>
      </p:grpSpPr>
      <p:sp>
        <p:nvSpPr>
          <p:cNvPr id="4446" name="Google Shape;4446;p76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Causa_160</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Causa_1.5 (gap)</a:t>
            </a:r>
            <a:endParaRPr/>
          </a:p>
        </p:txBody>
      </p:sp>
      <p:sp>
        <p:nvSpPr>
          <p:cNvPr id="89" name="Google Shape;89;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Causa_1.5 gap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no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r>
              <a:rPr lang="en" sz="1200" b="1">
                <a:solidFill>
                  <a:schemeClr val="dk1"/>
                </a:solidFill>
                <a:latin typeface="Times New Roman"/>
                <a:ea typeface="Times New Roman"/>
                <a:cs typeface="Times New Roman"/>
                <a:sym typeface="Times New Roman"/>
              </a:rPr>
              <a:t>none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none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t>
            </a:r>
            <a:r>
              <a:rPr lang="en" sz="1200" b="1">
                <a:solidFill>
                  <a:schemeClr val="dk1"/>
                </a:solidFill>
                <a:latin typeface="Times New Roman"/>
                <a:ea typeface="Times New Roman"/>
                <a:cs typeface="Times New Roman"/>
                <a:sym typeface="Times New Roman"/>
              </a:rPr>
              <a:t>none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none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a:t>
            </a:r>
            <a:r>
              <a:rPr lang="en" sz="1200" b="1">
                <a:solidFill>
                  <a:schemeClr val="dk1"/>
                </a:solidFill>
                <a:latin typeface="Times New Roman"/>
                <a:ea typeface="Times New Roman"/>
                <a:cs typeface="Times New Roman"/>
                <a:sym typeface="Times New Roman"/>
              </a:rPr>
              <a:t>none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a:t>
            </a:r>
            <a:r>
              <a:rPr lang="en" sz="1200" b="1">
                <a:solidFill>
                  <a:schemeClr val="dk1"/>
                </a:solidFill>
                <a:latin typeface="Times New Roman"/>
                <a:ea typeface="Times New Roman"/>
                <a:cs typeface="Times New Roman"/>
                <a:sym typeface="Times New Roman"/>
              </a:rPr>
              <a:t>no</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950">
                <a:solidFill>
                  <a:srgbClr val="212529"/>
                </a:solidFill>
                <a:latin typeface="Verdana"/>
                <a:ea typeface="Verdana"/>
                <a:cs typeface="Verdana"/>
                <a:sym typeface="Verdana"/>
              </a:rPr>
              <a:t>; </a:t>
            </a:r>
            <a:endParaRPr sz="950" b="1">
              <a:solidFill>
                <a:srgbClr val="212529"/>
              </a:solidFill>
              <a:latin typeface="Verdana"/>
              <a:ea typeface="Verdana"/>
              <a:cs typeface="Verdana"/>
              <a:sym typeface="Verdana"/>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9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Causa_18</a:t>
            </a:r>
            <a:endParaRPr/>
          </a:p>
        </p:txBody>
      </p:sp>
    </p:spTree>
  </p:cSld>
  <p:clrMapOvr>
    <a:masterClrMapping/>
  </p:clrMapOvr>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Shape 4450"/>
        <p:cNvGrpSpPr/>
        <p:nvPr/>
      </p:nvGrpSpPr>
      <p:grpSpPr>
        <a:xfrm>
          <a:off x="0" y="0"/>
          <a:ext cx="0" cy="0"/>
          <a:chOff x="0" y="0"/>
          <a:chExt cx="0" cy="0"/>
        </a:xfrm>
      </p:grpSpPr>
      <p:sp>
        <p:nvSpPr>
          <p:cNvPr id="4451" name="Google Shape;4451;p77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Causa_160</a:t>
            </a:r>
            <a:endParaRPr/>
          </a:p>
        </p:txBody>
      </p:sp>
      <p:sp>
        <p:nvSpPr>
          <p:cNvPr id="4452" name="Google Shape;4452;p77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Causa_160 (87609-87866) Glimmer and GeneMark called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 coding potential at 87866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There were no blast hits produced to compare with this gene.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Contains over a 100-bp gap, but there are no earlier start sites, so the current start site is still favorable.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Has the highest Z value and the lowest final score, so the current start site is recommended.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Contains the same start site as StAugustine, indicating the called site should be kept.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87866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Blastp did not produce any top hits, but phagesdb produced several that indicated an unknown function for this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All top hits contain low probabilities, suggesting there is no function for this gene.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Cannot identify a function </a:t>
            </a:r>
            <a:endParaRPr sz="13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 (No 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a:t>
            </a:r>
            <a:endParaRPr/>
          </a:p>
        </p:txBody>
      </p:sp>
    </p:spTree>
  </p:cSld>
  <p:clrMapOvr>
    <a:masterClrMapping/>
  </p:clrMapOvr>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Shape 4456"/>
        <p:cNvGrpSpPr/>
        <p:nvPr/>
      </p:nvGrpSpPr>
      <p:grpSpPr>
        <a:xfrm>
          <a:off x="0" y="0"/>
          <a:ext cx="0" cy="0"/>
          <a:chOff x="0" y="0"/>
          <a:chExt cx="0" cy="0"/>
        </a:xfrm>
      </p:grpSpPr>
      <p:sp>
        <p:nvSpPr>
          <p:cNvPr id="4457" name="Google Shape;4457;p7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Causa_160</a:t>
            </a:r>
            <a:endParaRPr/>
          </a:p>
        </p:txBody>
      </p:sp>
      <p:sp>
        <p:nvSpPr>
          <p:cNvPr id="4458" name="Google Shape;4458;p77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MW</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Causa_160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Glimmer calls at 87866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Covered does not show any other potential starts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DNA M has no data Phagesdb shows an e value of 1e=43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50 base pair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results show same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results are good and support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87866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Does not suggest a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Does not lead to a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Straight Line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Shape 4468"/>
        <p:cNvGrpSpPr/>
        <p:nvPr/>
      </p:nvGrpSpPr>
      <p:grpSpPr>
        <a:xfrm>
          <a:off x="0" y="0"/>
          <a:ext cx="0" cy="0"/>
          <a:chOff x="0" y="0"/>
          <a:chExt cx="0" cy="0"/>
        </a:xfrm>
      </p:grpSpPr>
      <p:sp>
        <p:nvSpPr>
          <p:cNvPr id="4469" name="Google Shape;4469;p77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Causa_160.5 (gap)</a:t>
            </a:r>
            <a:endParaRPr/>
          </a:p>
        </p:txBody>
      </p:sp>
    </p:spTree>
  </p:cSld>
  <p:clrMapOvr>
    <a:masterClrMapping/>
  </p:clrMapOvr>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Shape 4473"/>
        <p:cNvGrpSpPr/>
        <p:nvPr/>
      </p:nvGrpSpPr>
      <p:grpSpPr>
        <a:xfrm>
          <a:off x="0" y="0"/>
          <a:ext cx="0" cy="0"/>
          <a:chOff x="0" y="0"/>
          <a:chExt cx="0" cy="0"/>
        </a:xfrm>
      </p:grpSpPr>
      <p:sp>
        <p:nvSpPr>
          <p:cNvPr id="4474" name="Google Shape;4474;p7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Causa_160.5 (gap)</a:t>
            </a:r>
            <a:endParaRPr/>
          </a:p>
        </p:txBody>
      </p:sp>
      <p:sp>
        <p:nvSpPr>
          <p:cNvPr id="4475" name="Google Shape;4475;p77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and Functional Annotation Checklist and Notes – MKay</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assignment:  Causa_gap160.5 (87866-88100)</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Annotation -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Coding Potential: 1 weak hills</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 codon: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Gap/Overlap: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RBS: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Starterator:</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b="1">
                <a:solidFill>
                  <a:schemeClr val="dk1"/>
                </a:solidFill>
                <a:latin typeface="Comfortaa"/>
                <a:ea typeface="Comfortaa"/>
                <a:cs typeface="Comfortaa"/>
                <a:sym typeface="Comfortaa"/>
              </a:rPr>
              <a:t>Is this a gene: no</a:t>
            </a:r>
            <a:endParaRPr sz="1300" b="1">
              <a:solidFill>
                <a:schemeClr val="dk1"/>
              </a:solidFill>
              <a:latin typeface="Comfortaa"/>
              <a:ea typeface="Comfortaa"/>
              <a:cs typeface="Comfortaa"/>
              <a:sym typeface="Comfortaa"/>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Suggested start site (first base coordinate):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Functional Annotation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HHpred: Prob: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Synteny: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Phagesdb: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TMD: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Predicted gene function:</a:t>
            </a:r>
            <a:endParaRPr/>
          </a:p>
        </p:txBody>
      </p:sp>
    </p:spTree>
  </p:cSld>
  <p:clrMapOvr>
    <a:masterClrMapping/>
  </p:clrMapOvr>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Shape 4479"/>
        <p:cNvGrpSpPr/>
        <p:nvPr/>
      </p:nvGrpSpPr>
      <p:grpSpPr>
        <a:xfrm>
          <a:off x="0" y="0"/>
          <a:ext cx="0" cy="0"/>
          <a:chOff x="0" y="0"/>
          <a:chExt cx="0" cy="0"/>
        </a:xfrm>
      </p:grpSpPr>
      <p:sp>
        <p:nvSpPr>
          <p:cNvPr id="4480" name="Google Shape;4480;p77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Causa_160.5 (gap)</a:t>
            </a:r>
            <a:endParaRPr/>
          </a:p>
        </p:txBody>
      </p:sp>
      <p:sp>
        <p:nvSpPr>
          <p:cNvPr id="4481" name="Google Shape;4481;p77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  Gap between 160 and 161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 No strong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Shape 4491"/>
        <p:cNvGrpSpPr/>
        <p:nvPr/>
      </p:nvGrpSpPr>
      <p:grpSpPr>
        <a:xfrm>
          <a:off x="0" y="0"/>
          <a:ext cx="0" cy="0"/>
          <a:chOff x="0" y="0"/>
          <a:chExt cx="0" cy="0"/>
        </a:xfrm>
      </p:grpSpPr>
      <p:sp>
        <p:nvSpPr>
          <p:cNvPr id="4492" name="Google Shape;4492;p77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Causa_161</a:t>
            </a:r>
            <a:endParaRPr/>
          </a:p>
        </p:txBody>
      </p:sp>
    </p:spTree>
  </p:cSld>
  <p:clrMapOvr>
    <a:masterClrMapping/>
  </p:clrMapOvr>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Shape 4496"/>
        <p:cNvGrpSpPr/>
        <p:nvPr/>
      </p:nvGrpSpPr>
      <p:grpSpPr>
        <a:xfrm>
          <a:off x="0" y="0"/>
          <a:ext cx="0" cy="0"/>
          <a:chOff x="0" y="0"/>
          <a:chExt cx="0" cy="0"/>
        </a:xfrm>
      </p:grpSpPr>
      <p:sp>
        <p:nvSpPr>
          <p:cNvPr id="4497" name="Google Shape;4497;p77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Causa_161</a:t>
            </a:r>
            <a:endParaRPr/>
          </a:p>
        </p:txBody>
      </p:sp>
      <p:sp>
        <p:nvSpPr>
          <p:cNvPr id="4498" name="Google Shape;4498;p77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Causa_161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glimmer called it at 88282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1:1 alignment, E value is 9.8 x 10^-3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 with 162, around 230 bp gap between 161 and 160, cannot be shortened.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original site has the highest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 data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88282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hypothetical proteins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53% probability of DNA binding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a:p>
        </p:txBody>
      </p:sp>
    </p:spTree>
  </p:cSld>
  <p:clrMapOvr>
    <a:masterClrMapping/>
  </p:clrMapOvr>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Shape 4502"/>
        <p:cNvGrpSpPr/>
        <p:nvPr/>
      </p:nvGrpSpPr>
      <p:grpSpPr>
        <a:xfrm>
          <a:off x="0" y="0"/>
          <a:ext cx="0" cy="0"/>
          <a:chOff x="0" y="0"/>
          <a:chExt cx="0" cy="0"/>
        </a:xfrm>
      </p:grpSpPr>
      <p:sp>
        <p:nvSpPr>
          <p:cNvPr id="4503" name="Google Shape;4503;p77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Causa_161</a:t>
            </a:r>
            <a:endParaRPr/>
          </a:p>
        </p:txBody>
      </p:sp>
      <p:sp>
        <p:nvSpPr>
          <p:cNvPr id="4504" name="Google Shape;4504;p77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Gene Call and Functional Annotation Checklist and Notes – ZG</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Gene assignment:   </a:t>
            </a:r>
            <a:r>
              <a:rPr lang="en" sz="1200" dirty="0" err="1">
                <a:solidFill>
                  <a:schemeClr val="dk1"/>
                </a:solidFill>
                <a:latin typeface="Times New Roman"/>
                <a:ea typeface="Times New Roman"/>
                <a:cs typeface="Times New Roman"/>
                <a:sym typeface="Times New Roman"/>
              </a:rPr>
              <a:t>Cuasa</a:t>
            </a:r>
            <a:r>
              <a:rPr lang="en" sz="1200" dirty="0">
                <a:solidFill>
                  <a:schemeClr val="dk1"/>
                </a:solidFill>
                <a:latin typeface="Times New Roman"/>
                <a:ea typeface="Times New Roman"/>
                <a:cs typeface="Times New Roman"/>
                <a:sym typeface="Times New Roman"/>
              </a:rPr>
              <a:t>_ 161 (88100 - 88282) Glimmer and </a:t>
            </a:r>
            <a:r>
              <a:rPr lang="en" sz="1200" dirty="0" err="1">
                <a:solidFill>
                  <a:schemeClr val="dk1"/>
                </a:solidFill>
                <a:latin typeface="Times New Roman"/>
                <a:ea typeface="Times New Roman"/>
                <a:cs typeface="Times New Roman"/>
                <a:sym typeface="Times New Roman"/>
              </a:rPr>
              <a:t>GeneMark</a:t>
            </a:r>
            <a:r>
              <a:rPr lang="en" sz="1200" dirty="0">
                <a:solidFill>
                  <a:schemeClr val="dk1"/>
                </a:solidFill>
                <a:latin typeface="Times New Roman"/>
                <a:ea typeface="Times New Roman"/>
                <a:cs typeface="Times New Roman"/>
                <a:sym typeface="Times New Roman"/>
              </a:rPr>
              <a:t> called start site 88282</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Gene Call Annotation -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Coding Potential: Covers all strong coding potential</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Start codon: GTG</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err="1">
                <a:solidFill>
                  <a:schemeClr val="dk1"/>
                </a:solidFill>
                <a:latin typeface="Times New Roman"/>
                <a:ea typeface="Times New Roman"/>
                <a:cs typeface="Times New Roman"/>
                <a:sym typeface="Times New Roman"/>
              </a:rPr>
              <a:t>BLASTp</a:t>
            </a:r>
            <a:r>
              <a:rPr lang="en" sz="1200" dirty="0">
                <a:solidFill>
                  <a:schemeClr val="dk1"/>
                </a:solidFill>
                <a:latin typeface="Times New Roman"/>
                <a:ea typeface="Times New Roman"/>
                <a:cs typeface="Times New Roman"/>
                <a:sym typeface="Times New Roman"/>
              </a:rPr>
              <a:t>: Only one hit with a query of 1 -59 and Target of 1 - 55 with an e-value of 3</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Gap/Overlap: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RBS: Acceptable</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err="1">
                <a:solidFill>
                  <a:schemeClr val="dk1"/>
                </a:solidFill>
                <a:latin typeface="Times New Roman"/>
                <a:ea typeface="Times New Roman"/>
                <a:cs typeface="Times New Roman"/>
                <a:sym typeface="Times New Roman"/>
              </a:rPr>
              <a:t>Starterator</a:t>
            </a:r>
            <a:r>
              <a:rPr lang="en" sz="1200" dirty="0">
                <a:solidFill>
                  <a:schemeClr val="dk1"/>
                </a:solidFill>
                <a:latin typeface="Times New Roman"/>
                <a:ea typeface="Times New Roman"/>
                <a:cs typeface="Times New Roman"/>
                <a:sym typeface="Times New Roman"/>
              </a:rPr>
              <a:t>: No data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Is this a gene:  Yes</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Suggested start site (first base coordinate): 88282 (No change)</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Functional Annotation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err="1">
                <a:solidFill>
                  <a:schemeClr val="dk1"/>
                </a:solidFill>
                <a:latin typeface="Times New Roman"/>
                <a:ea typeface="Times New Roman"/>
                <a:cs typeface="Times New Roman"/>
                <a:sym typeface="Times New Roman"/>
              </a:rPr>
              <a:t>BLASTp</a:t>
            </a:r>
            <a:r>
              <a:rPr lang="en" sz="1200" dirty="0">
                <a:solidFill>
                  <a:schemeClr val="dk1"/>
                </a:solidFill>
                <a:latin typeface="Times New Roman"/>
                <a:ea typeface="Times New Roman"/>
                <a:cs typeface="Times New Roman"/>
                <a:sym typeface="Times New Roman"/>
              </a:rPr>
              <a:t>: 2 </a:t>
            </a:r>
            <a:r>
              <a:rPr lang="en" sz="1200" dirty="0" err="1">
                <a:solidFill>
                  <a:schemeClr val="dk1"/>
                </a:solidFill>
                <a:latin typeface="Times New Roman"/>
                <a:ea typeface="Times New Roman"/>
                <a:cs typeface="Times New Roman"/>
                <a:sym typeface="Times New Roman"/>
              </a:rPr>
              <a:t>BLASTp</a:t>
            </a:r>
            <a:r>
              <a:rPr lang="en" sz="1200" dirty="0">
                <a:solidFill>
                  <a:schemeClr val="dk1"/>
                </a:solidFill>
                <a:latin typeface="Times New Roman"/>
                <a:ea typeface="Times New Roman"/>
                <a:cs typeface="Times New Roman"/>
                <a:sym typeface="Times New Roman"/>
              </a:rPr>
              <a:t> hits MULTISPECIES: hypothetical protein [</a:t>
            </a:r>
            <a:r>
              <a:rPr lang="en" sz="1200" dirty="0" err="1">
                <a:solidFill>
                  <a:schemeClr val="dk1"/>
                </a:solidFill>
                <a:latin typeface="Times New Roman"/>
                <a:ea typeface="Times New Roman"/>
                <a:cs typeface="Times New Roman"/>
                <a:sym typeface="Times New Roman"/>
              </a:rPr>
              <a:t>Mycolicibacterium</a:t>
            </a:r>
            <a:r>
              <a:rPr lang="en" sz="1200" dirty="0">
                <a:solidFill>
                  <a:schemeClr val="dk1"/>
                </a:solidFill>
                <a:latin typeface="Times New Roman"/>
                <a:ea typeface="Times New Roman"/>
                <a:cs typeface="Times New Roman"/>
                <a:sym typeface="Times New Roman"/>
              </a:rPr>
              <a:t>]</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err="1">
                <a:solidFill>
                  <a:schemeClr val="dk1"/>
                </a:solidFill>
                <a:latin typeface="Times New Roman"/>
                <a:ea typeface="Times New Roman"/>
                <a:cs typeface="Times New Roman"/>
                <a:sym typeface="Times New Roman"/>
              </a:rPr>
              <a:t>HHpred</a:t>
            </a:r>
            <a:r>
              <a:rPr lang="en" sz="1200" dirty="0">
                <a:solidFill>
                  <a:schemeClr val="dk1"/>
                </a:solidFill>
                <a:latin typeface="Times New Roman"/>
                <a:ea typeface="Times New Roman"/>
                <a:cs typeface="Times New Roman"/>
                <a:sym typeface="Times New Roman"/>
              </a:rPr>
              <a:t>: Probability of 53.31% </a:t>
            </a:r>
            <a:r>
              <a:rPr lang="en" sz="1200" u="sng" dirty="0">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3NCT_A</a:t>
            </a:r>
            <a:r>
              <a:rPr lang="en" sz="1200" dirty="0">
                <a:solidFill>
                  <a:schemeClr val="dk1"/>
                </a:solidFill>
                <a:latin typeface="Times New Roman"/>
                <a:ea typeface="Times New Roman"/>
                <a:cs typeface="Times New Roman"/>
                <a:sym typeface="Times New Roman"/>
              </a:rPr>
              <a:t> Protein </a:t>
            </a:r>
            <a:r>
              <a:rPr lang="en" sz="1200" dirty="0" err="1">
                <a:solidFill>
                  <a:schemeClr val="dk1"/>
                </a:solidFill>
                <a:latin typeface="Times New Roman"/>
                <a:ea typeface="Times New Roman"/>
                <a:cs typeface="Times New Roman"/>
                <a:sym typeface="Times New Roman"/>
              </a:rPr>
              <a:t>psiB</a:t>
            </a:r>
            <a:r>
              <a:rPr lang="en" sz="1200" dirty="0">
                <a:solidFill>
                  <a:schemeClr val="dk1"/>
                </a:solidFill>
                <a:latin typeface="Times New Roman"/>
                <a:ea typeface="Times New Roman"/>
                <a:cs typeface="Times New Roman"/>
                <a:sym typeface="Times New Roman"/>
              </a:rPr>
              <a:t>; DNA BINDING PROTEIN, CHAPERONE; HET: MSE; 2.2A {Escherichia coli}</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Synteny:  N/A</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TMD: 0</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Predicted gene function: hypothetical protein</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dirty="0">
                <a:solidFill>
                  <a:schemeClr val="dk1"/>
                </a:solidFill>
                <a:latin typeface="Times New Roman"/>
                <a:ea typeface="Times New Roman"/>
                <a:cs typeface="Times New Roman"/>
                <a:sym typeface="Times New Roman"/>
              </a:rPr>
              <a:t>Notes:  There is no data that tells me that this isn’t a gene.</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dirty="0">
                <a:solidFill>
                  <a:schemeClr val="dk1"/>
                </a:solidFill>
                <a:latin typeface="Times New Roman"/>
                <a:ea typeface="Times New Roman"/>
                <a:cs typeface="Times New Roman"/>
                <a:sym typeface="Times New Roman"/>
              </a:rPr>
              <a:t>Notes: The data for this gene is inconclusive however with the data given I can only conclude this is a hypothetical protein.</a:t>
            </a:r>
            <a:endParaRPr dirty="0"/>
          </a:p>
        </p:txBody>
      </p:sp>
    </p:spTree>
  </p:cSld>
  <p:clrMapOvr>
    <a:masterClrMapping/>
  </p:clrMapOvr>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Shape 4502">
          <a:extLst>
            <a:ext uri="{FF2B5EF4-FFF2-40B4-BE49-F238E27FC236}">
              <a16:creationId xmlns:a16="http://schemas.microsoft.com/office/drawing/2014/main" id="{772497E7-BA86-EBF0-3738-D8B6485BC202}"/>
            </a:ext>
          </a:extLst>
        </p:cNvPr>
        <p:cNvGrpSpPr/>
        <p:nvPr/>
      </p:nvGrpSpPr>
      <p:grpSpPr>
        <a:xfrm>
          <a:off x="0" y="0"/>
          <a:ext cx="0" cy="0"/>
          <a:chOff x="0" y="0"/>
          <a:chExt cx="0" cy="0"/>
        </a:xfrm>
      </p:grpSpPr>
      <p:sp>
        <p:nvSpPr>
          <p:cNvPr id="4503" name="Google Shape;4503;p779">
            <a:extLst>
              <a:ext uri="{FF2B5EF4-FFF2-40B4-BE49-F238E27FC236}">
                <a16:creationId xmlns:a16="http://schemas.microsoft.com/office/drawing/2014/main" id="{E3CB659D-4C74-4E9D-B13D-BB262D23D6A5}"/>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Causa_161</a:t>
            </a:r>
            <a:endParaRPr/>
          </a:p>
        </p:txBody>
      </p:sp>
      <p:sp>
        <p:nvSpPr>
          <p:cNvPr id="3" name="Text Placeholder 2">
            <a:extLst>
              <a:ext uri="{FF2B5EF4-FFF2-40B4-BE49-F238E27FC236}">
                <a16:creationId xmlns:a16="http://schemas.microsoft.com/office/drawing/2014/main" id="{1CDC6A3A-5C00-C0B8-BF8B-6359E97A4DC5}"/>
              </a:ext>
            </a:extLst>
          </p:cNvPr>
          <p:cNvSpPr>
            <a:spLocks noGrp="1"/>
          </p:cNvSpPr>
          <p:nvPr>
            <p:ph type="body" idx="1"/>
          </p:nvPr>
        </p:nvSpPr>
        <p:spPr/>
        <p:txBody>
          <a:bodyPr/>
          <a:lstStyle/>
          <a:p>
            <a:pPr marL="114300" indent="0">
              <a:buNone/>
            </a:pPr>
            <a:r>
              <a:rPr lang="en-US" dirty="0"/>
              <a:t>Note added by JS – </a:t>
            </a:r>
          </a:p>
          <a:p>
            <a:pPr marL="114300" indent="0">
              <a:buNone/>
            </a:pPr>
            <a:endParaRPr lang="en-US" dirty="0"/>
          </a:p>
          <a:p>
            <a:pPr marL="114300" indent="0">
              <a:buNone/>
            </a:pPr>
            <a:r>
              <a:rPr lang="en-US" dirty="0"/>
              <a:t>original gene 161 (88100-88282, REV) - auto-call has 4-bp overlap and covers most, but not all, of strong CP.  No useful </a:t>
            </a:r>
            <a:r>
              <a:rPr lang="en-US" dirty="0" err="1"/>
              <a:t>BlastP</a:t>
            </a:r>
            <a:r>
              <a:rPr lang="en-US" dirty="0"/>
              <a:t> data (</a:t>
            </a:r>
            <a:r>
              <a:rPr lang="en-US" dirty="0" err="1"/>
              <a:t>ORPHam</a:t>
            </a:r>
            <a:r>
              <a:rPr lang="en-US" dirty="0"/>
              <a:t> gene).  Strongest RBS (Z 2,612  FINAL -3.447).  Missing CP can be covered moving start to 88306 but this would result in a 28-bp overlap and the poorest RBS (Z 0.824  FINAL -7.213).  Decided to leave start at 88282 and with 4-bp overlap.</a:t>
            </a:r>
          </a:p>
        </p:txBody>
      </p:sp>
    </p:spTree>
    <p:extLst>
      <p:ext uri="{BB962C8B-B14F-4D97-AF65-F5344CB8AC3E}">
        <p14:creationId xmlns:p14="http://schemas.microsoft.com/office/powerpoint/2010/main" val="3119621060"/>
      </p:ext>
    </p:extLst>
  </p:cSld>
  <p:clrMapOvr>
    <a:masterClrMapping/>
  </p:clrMapOvr>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Shape 4514"/>
        <p:cNvGrpSpPr/>
        <p:nvPr/>
      </p:nvGrpSpPr>
      <p:grpSpPr>
        <a:xfrm>
          <a:off x="0" y="0"/>
          <a:ext cx="0" cy="0"/>
          <a:chOff x="0" y="0"/>
          <a:chExt cx="0" cy="0"/>
        </a:xfrm>
      </p:grpSpPr>
      <p:sp>
        <p:nvSpPr>
          <p:cNvPr id="4515" name="Google Shape;4515;p78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Causa_162</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9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Causa_18</a:t>
            </a:r>
            <a:endParaRPr/>
          </a:p>
        </p:txBody>
      </p:sp>
      <p:sp>
        <p:nvSpPr>
          <p:cNvPr id="507" name="Google Shape;507;p9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Causa_18 (12947-13141) Glimmer and genemark make the same call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Fully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ATG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There is a 1-bp overlap with Gene 17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Best z-value and final score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 </a:t>
            </a:r>
            <a:r>
              <a:rPr lang="en" sz="1200">
                <a:solidFill>
                  <a:schemeClr val="dk1"/>
                </a:solidFill>
                <a:latin typeface="Times New Roman"/>
                <a:ea typeface="Times New Roman"/>
                <a:cs typeface="Times New Roman"/>
                <a:sym typeface="Times New Roman"/>
              </a:rPr>
              <a:t>Causa is in its own track but there are nearby tracks that made the same call.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Times New Roman"/>
                <a:ea typeface="Times New Roman"/>
                <a:cs typeface="Times New Roman"/>
                <a:sym typeface="Times New Roman"/>
              </a:rPr>
              <a:t>12947 (no change)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rgbClr val="4A86E8"/>
                </a:solidFill>
                <a:latin typeface="Times New Roman"/>
                <a:ea typeface="Times New Roman"/>
                <a:cs typeface="Times New Roman"/>
                <a:sym typeface="Times New Roman"/>
              </a:rPr>
              <a:t> </a:t>
            </a:r>
            <a:endParaRPr sz="1200" b="1">
              <a:solidFill>
                <a:srgbClr val="4A86E8"/>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Functional Annotation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DUF7196 family protein [Mycolicibacterium goodii]</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a:t>
            </a:r>
            <a:r>
              <a:rPr lang="en" sz="1200">
                <a:solidFill>
                  <a:schemeClr val="dk1"/>
                </a:solidFill>
                <a:latin typeface="Times New Roman"/>
                <a:ea typeface="Times New Roman"/>
                <a:cs typeface="Times New Roman"/>
                <a:sym typeface="Times New Roman"/>
              </a:rPr>
              <a:t> ; DUF6316 ; Domain of unknown function (DUF6316), </a:t>
            </a: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PF19837.4</a:t>
            </a:r>
            <a:r>
              <a:rPr lang="en" sz="1200">
                <a:solidFill>
                  <a:schemeClr val="dk1"/>
                </a:solidFill>
                <a:latin typeface="Times New Roman"/>
                <a:ea typeface="Times New Roman"/>
                <a:cs typeface="Times New Roman"/>
                <a:sym typeface="Times New Roman"/>
              </a:rPr>
              <a:t>, </a:t>
            </a:r>
            <a:r>
              <a:rPr lang="en" sz="950">
                <a:solidFill>
                  <a:srgbClr val="212529"/>
                </a:solidFill>
                <a:latin typeface="Verdana"/>
                <a:ea typeface="Verdana"/>
                <a:cs typeface="Verdana"/>
                <a:sym typeface="Verdana"/>
              </a:rPr>
              <a:t>85.32%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r>
              <a:rPr lang="en" sz="1200">
                <a:solidFill>
                  <a:schemeClr val="dk1"/>
                </a:solidFill>
                <a:latin typeface="Times New Roman"/>
                <a:ea typeface="Times New Roman"/>
                <a:cs typeface="Times New Roman"/>
                <a:sym typeface="Times New Roman"/>
              </a:rPr>
              <a:t>major capsid hexamer protein - StAugustine - 12, NKF - St Augustine-16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r>
              <a:rPr lang="en" sz="1200">
                <a:solidFill>
                  <a:schemeClr val="dk1"/>
                </a:solidFill>
                <a:latin typeface="Times New Roman"/>
                <a:ea typeface="Times New Roman"/>
                <a:cs typeface="Times New Roman"/>
                <a:sym typeface="Times New Roman"/>
              </a:rPr>
              <a:t>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 </a:t>
            </a:r>
            <a:r>
              <a:rPr lang="en" sz="1200">
                <a:solidFill>
                  <a:schemeClr val="dk1"/>
                </a:solidFill>
                <a:latin typeface="Times New Roman"/>
                <a:ea typeface="Times New Roman"/>
                <a:cs typeface="Times New Roman"/>
                <a:sym typeface="Times New Roman"/>
              </a:rPr>
              <a:t>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Shape 4519"/>
        <p:cNvGrpSpPr/>
        <p:nvPr/>
      </p:nvGrpSpPr>
      <p:grpSpPr>
        <a:xfrm>
          <a:off x="0" y="0"/>
          <a:ext cx="0" cy="0"/>
          <a:chOff x="0" y="0"/>
          <a:chExt cx="0" cy="0"/>
        </a:xfrm>
      </p:grpSpPr>
      <p:sp>
        <p:nvSpPr>
          <p:cNvPr id="4520" name="Google Shape;4520;p78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Causa_162</a:t>
            </a:r>
            <a:endParaRPr/>
          </a:p>
        </p:txBody>
      </p:sp>
      <p:sp>
        <p:nvSpPr>
          <p:cNvPr id="4521" name="Google Shape;4521;p78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Causa_162 (88279-88983)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strong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mostly 1:1 hits, some 3:2 hits e value: 7e</a:t>
            </a:r>
            <a:r>
              <a:rPr lang="en" sz="1200" baseline="30000">
                <a:solidFill>
                  <a:schemeClr val="dk1"/>
                </a:solidFill>
                <a:latin typeface="Times New Roman"/>
                <a:ea typeface="Times New Roman"/>
                <a:cs typeface="Times New Roman"/>
                <a:sym typeface="Times New Roman"/>
              </a:rPr>
              <a:t>-38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2 bp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very strong for auto-annotated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only shows alignment with St. Augustine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88983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all metallophosphoesterase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Putative uncharacterized protein; sandwich fold, asymmetric Ap4A hydrolase, phosphodiesterase, Fe3+ binding, Mn2+ bindin; vacuolar protein sorting 29; VACUOLAR PROTEIN SORTING PROTEIN, ALPHA-BETA-BETA-ALPHA SANDWICH, Structural Genomics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metallophosphatase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a:t>
            </a:r>
            <a:r>
              <a:rPr lang="en" sz="1000">
                <a:solidFill>
                  <a:schemeClr val="dk1"/>
                </a:solidFill>
                <a:highlight>
                  <a:srgbClr val="FFFFFF"/>
                </a:highlight>
              </a:rPr>
              <a:t>metallophosphatase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No earlier start site to consider; metallophosphatase- efficient endoplasmic reticulum (ER) to Golgi transport of GPI proteins</a:t>
            </a:r>
            <a:endParaRPr/>
          </a:p>
        </p:txBody>
      </p:sp>
    </p:spTree>
  </p:cSld>
  <p:clrMapOvr>
    <a:masterClrMapping/>
  </p:clrMapOvr>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Shape 4525"/>
        <p:cNvGrpSpPr/>
        <p:nvPr/>
      </p:nvGrpSpPr>
      <p:grpSpPr>
        <a:xfrm>
          <a:off x="0" y="0"/>
          <a:ext cx="0" cy="0"/>
          <a:chOff x="0" y="0"/>
          <a:chExt cx="0" cy="0"/>
        </a:xfrm>
      </p:grpSpPr>
      <p:sp>
        <p:nvSpPr>
          <p:cNvPr id="4526" name="Google Shape;4526;p78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Causa_162</a:t>
            </a:r>
            <a:endParaRPr/>
          </a:p>
        </p:txBody>
      </p:sp>
      <p:sp>
        <p:nvSpPr>
          <p:cNvPr id="4527" name="Google Shape;4527;p78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Causa_162 (88983-88279) Glimmer and GeneMark called same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seems to cover all strong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over 20 hits, many 1:1 or 3:2, (e-value 0.0E0)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2 bp gap with gene 163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supports auto-annotated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88983 (no change)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 is </a:t>
            </a:r>
            <a:r>
              <a:rPr lang="en" sz="1200">
                <a:solidFill>
                  <a:schemeClr val="dk1"/>
                </a:solidFill>
                <a:highlight>
                  <a:srgbClr val="FAFAFA"/>
                </a:highlight>
                <a:latin typeface="Times New Roman"/>
                <a:ea typeface="Times New Roman"/>
                <a:cs typeface="Times New Roman"/>
                <a:sym typeface="Times New Roman"/>
              </a:rPr>
              <a:t>metallophosphatase (e-value 1E-49)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is hypothetical protein (99.88%)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gene 154 on StAugustine, which has function: </a:t>
            </a:r>
            <a:r>
              <a:rPr lang="en" sz="1200">
                <a:solidFill>
                  <a:schemeClr val="dk1"/>
                </a:solidFill>
                <a:highlight>
                  <a:srgbClr val="FAFAFA"/>
                </a:highlight>
                <a:latin typeface="Times New Roman"/>
                <a:ea typeface="Times New Roman"/>
                <a:cs typeface="Times New Roman"/>
                <a:sym typeface="Times New Roman"/>
              </a:rPr>
              <a:t>metallophosphatase. Many similar genes on phagesdb have function metallophosphatase as well. </a:t>
            </a:r>
            <a:endParaRPr sz="13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metallophosphatase</a:t>
            </a:r>
            <a:endParaRPr/>
          </a:p>
        </p:txBody>
      </p:sp>
    </p:spTree>
  </p:cSld>
  <p:clrMapOvr>
    <a:masterClrMapping/>
  </p:clrMapOvr>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Shape 4537"/>
        <p:cNvGrpSpPr/>
        <p:nvPr/>
      </p:nvGrpSpPr>
      <p:grpSpPr>
        <a:xfrm>
          <a:off x="0" y="0"/>
          <a:ext cx="0" cy="0"/>
          <a:chOff x="0" y="0"/>
          <a:chExt cx="0" cy="0"/>
        </a:xfrm>
      </p:grpSpPr>
      <p:sp>
        <p:nvSpPr>
          <p:cNvPr id="4538" name="Google Shape;4538;p78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Causa_163</a:t>
            </a:r>
            <a:endParaRPr/>
          </a:p>
        </p:txBody>
      </p:sp>
    </p:spTree>
  </p:cSld>
  <p:clrMapOvr>
    <a:masterClrMapping/>
  </p:clrMapOvr>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Shape 4542"/>
        <p:cNvGrpSpPr/>
        <p:nvPr/>
      </p:nvGrpSpPr>
      <p:grpSpPr>
        <a:xfrm>
          <a:off x="0" y="0"/>
          <a:ext cx="0" cy="0"/>
          <a:chOff x="0" y="0"/>
          <a:chExt cx="0" cy="0"/>
        </a:xfrm>
      </p:grpSpPr>
      <p:sp>
        <p:nvSpPr>
          <p:cNvPr id="4543" name="Google Shape;4543;p78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Causa_163</a:t>
            </a:r>
            <a:endParaRPr/>
          </a:p>
        </p:txBody>
      </p:sp>
      <p:sp>
        <p:nvSpPr>
          <p:cNvPr id="4544" name="Google Shape;4544;p78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Causa_163 (88985-89215)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strong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St. Augustine only significant hit, e value=  2e</a:t>
            </a:r>
            <a:r>
              <a:rPr lang="en" sz="1200" baseline="30000">
                <a:solidFill>
                  <a:schemeClr val="dk1"/>
                </a:solidFill>
                <a:latin typeface="Times New Roman"/>
                <a:ea typeface="Times New Roman"/>
                <a:cs typeface="Times New Roman"/>
                <a:sym typeface="Times New Roman"/>
              </a:rPr>
              <a:t>-36</a:t>
            </a:r>
            <a:endParaRPr sz="1200" baseline="-250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 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supports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only shows alignment with St. Augustine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89215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does not predict a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Tandem start site, so second start site was chosen.</a:t>
            </a:r>
            <a:endParaRPr/>
          </a:p>
        </p:txBody>
      </p:sp>
    </p:spTree>
  </p:cSld>
  <p:clrMapOvr>
    <a:masterClrMapping/>
  </p:clrMapOvr>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Shape 4548"/>
        <p:cNvGrpSpPr/>
        <p:nvPr/>
      </p:nvGrpSpPr>
      <p:grpSpPr>
        <a:xfrm>
          <a:off x="0" y="0"/>
          <a:ext cx="0" cy="0"/>
          <a:chOff x="0" y="0"/>
          <a:chExt cx="0" cy="0"/>
        </a:xfrm>
      </p:grpSpPr>
      <p:sp>
        <p:nvSpPr>
          <p:cNvPr id="4549" name="Google Shape;4549;p78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Causa_163</a:t>
            </a:r>
            <a:endParaRPr/>
          </a:p>
        </p:txBody>
      </p:sp>
      <p:sp>
        <p:nvSpPr>
          <p:cNvPr id="4550" name="Google Shape;4550;p78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Causa_163 (88985-89215) GeneMark makes a call at 89218 while Glimmer calls 89215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Fully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When blasted on NCBI - Blast and it said No significant similarity found. This was because St. Augustine, the phage most similar to causa, wasn’t in genbank yet.   When blasted on phagesDB with St. Augustine, they had a 1:1 alignment with a significant E-value of 2e-36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1 -bp overlap with gene 164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Best z-score and final value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 </a:t>
            </a:r>
            <a:r>
              <a:rPr lang="en" sz="1200">
                <a:solidFill>
                  <a:schemeClr val="dk1"/>
                </a:solidFill>
                <a:latin typeface="Times New Roman"/>
                <a:ea typeface="Times New Roman"/>
                <a:cs typeface="Times New Roman"/>
                <a:sym typeface="Times New Roman"/>
              </a:rPr>
              <a:t>Supports original Glimmer call as St. Augustine also made the same call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Times New Roman"/>
                <a:ea typeface="Times New Roman"/>
                <a:cs typeface="Times New Roman"/>
                <a:sym typeface="Times New Roman"/>
              </a:rPr>
              <a:t>89215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rgbClr val="222222"/>
                </a:solidFill>
                <a:latin typeface="Times New Roman"/>
                <a:ea typeface="Times New Roman"/>
                <a:cs typeface="Times New Roman"/>
                <a:sym typeface="Times New Roman"/>
              </a:rPr>
              <a:t> </a:t>
            </a:r>
            <a:endParaRPr sz="1200" b="1">
              <a:solidFill>
                <a:srgbClr val="222222"/>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rgbClr val="222222"/>
                </a:solidFill>
                <a:latin typeface="Times New Roman"/>
                <a:ea typeface="Times New Roman"/>
                <a:cs typeface="Times New Roman"/>
                <a:sym typeface="Times New Roman"/>
              </a:rPr>
              <a:t>Functional Annotation –</a:t>
            </a:r>
            <a:endParaRPr sz="1200" b="1">
              <a:solidFill>
                <a:srgbClr val="222222"/>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rgbClr val="222222"/>
                </a:solidFill>
                <a:latin typeface="Times New Roman"/>
                <a:ea typeface="Times New Roman"/>
                <a:cs typeface="Times New Roman"/>
                <a:sym typeface="Times New Roman"/>
              </a:rPr>
              <a:t>BLASTp: </a:t>
            </a:r>
            <a:r>
              <a:rPr lang="en" sz="1200">
                <a:solidFill>
                  <a:srgbClr val="222222"/>
                </a:solidFill>
                <a:latin typeface="Times New Roman"/>
                <a:ea typeface="Times New Roman"/>
                <a:cs typeface="Times New Roman"/>
                <a:sym typeface="Times New Roman"/>
              </a:rPr>
              <a:t>No significant simila</a:t>
            </a:r>
            <a:r>
              <a:rPr lang="en" sz="1200">
                <a:solidFill>
                  <a:schemeClr val="dk1"/>
                </a:solidFill>
                <a:latin typeface="Times New Roman"/>
                <a:ea typeface="Times New Roman"/>
                <a:cs typeface="Times New Roman"/>
                <a:sym typeface="Times New Roman"/>
              </a:rPr>
              <a:t>rity found. Nothing found on phagesDB either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a:t>
            </a:r>
            <a:r>
              <a:rPr lang="en" sz="1200">
                <a:solidFill>
                  <a:schemeClr val="dk1"/>
                </a:solidFill>
                <a:latin typeface="Times New Roman"/>
                <a:ea typeface="Times New Roman"/>
                <a:cs typeface="Times New Roman"/>
                <a:sym typeface="Times New Roman"/>
              </a:rPr>
              <a:t> </a:t>
            </a:r>
            <a:r>
              <a:rPr lang="en" sz="950">
                <a:solidFill>
                  <a:srgbClr val="212529"/>
                </a:solidFill>
                <a:latin typeface="Verdana"/>
                <a:ea typeface="Verdana"/>
                <a:cs typeface="Verdana"/>
                <a:sym typeface="Verdana"/>
              </a:rPr>
              <a:t>upin_ChrR; anti-ECFsigma factor, ChrR , cupin domain. This family contains bacterial anti-sigma factor ChrR from the ph, 85.64%, </a:t>
            </a: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cd20301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r>
              <a:rPr lang="en" sz="1200">
                <a:solidFill>
                  <a:schemeClr val="dk1"/>
                </a:solidFill>
                <a:latin typeface="Times New Roman"/>
                <a:ea typeface="Times New Roman"/>
                <a:cs typeface="Times New Roman"/>
                <a:sym typeface="Times New Roman"/>
              </a:rPr>
              <a:t>Nothing called nearby on StAugustine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r>
              <a:rPr lang="en" sz="1200">
                <a:solidFill>
                  <a:schemeClr val="dk1"/>
                </a:solidFill>
                <a:latin typeface="Times New Roman"/>
                <a:ea typeface="Times New Roman"/>
                <a:cs typeface="Times New Roman"/>
                <a:sym typeface="Times New Roman"/>
              </a:rPr>
              <a:t>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 </a:t>
            </a:r>
            <a:r>
              <a:rPr lang="en" sz="1200">
                <a:solidFill>
                  <a:schemeClr val="dk1"/>
                </a:solidFill>
                <a:latin typeface="Times New Roman"/>
                <a:ea typeface="Times New Roman"/>
                <a:cs typeface="Times New Roman"/>
                <a:sym typeface="Times New Roman"/>
              </a:rPr>
              <a:t>NKF</a:t>
            </a:r>
            <a:endParaRPr/>
          </a:p>
        </p:txBody>
      </p:sp>
    </p:spTree>
  </p:cSld>
  <p:clrMapOvr>
    <a:masterClrMapping/>
  </p:clrMapOvr>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Shape 4560"/>
        <p:cNvGrpSpPr/>
        <p:nvPr/>
      </p:nvGrpSpPr>
      <p:grpSpPr>
        <a:xfrm>
          <a:off x="0" y="0"/>
          <a:ext cx="0" cy="0"/>
          <a:chOff x="0" y="0"/>
          <a:chExt cx="0" cy="0"/>
        </a:xfrm>
      </p:grpSpPr>
      <p:sp>
        <p:nvSpPr>
          <p:cNvPr id="4561" name="Google Shape;4561;p78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Causa_164</a:t>
            </a:r>
            <a:endParaRPr/>
          </a:p>
        </p:txBody>
      </p:sp>
    </p:spTree>
  </p:cSld>
  <p:clrMapOvr>
    <a:masterClrMapping/>
  </p:clrMapOvr>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Shape 4565"/>
        <p:cNvGrpSpPr/>
        <p:nvPr/>
      </p:nvGrpSpPr>
      <p:grpSpPr>
        <a:xfrm>
          <a:off x="0" y="0"/>
          <a:ext cx="0" cy="0"/>
          <a:chOff x="0" y="0"/>
          <a:chExt cx="0" cy="0"/>
        </a:xfrm>
      </p:grpSpPr>
      <p:sp>
        <p:nvSpPr>
          <p:cNvPr id="4566" name="Google Shape;4566;p79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Causa_164</a:t>
            </a:r>
            <a:endParaRPr/>
          </a:p>
        </p:txBody>
      </p:sp>
      <p:sp>
        <p:nvSpPr>
          <p:cNvPr id="4567" name="Google Shape;4567;p79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Causa_164 (</a:t>
            </a:r>
            <a:r>
              <a:rPr lang="en" sz="1200">
                <a:solidFill>
                  <a:schemeClr val="dk1"/>
                </a:solidFill>
              </a:rPr>
              <a:t>89215</a:t>
            </a:r>
            <a:r>
              <a:rPr lang="en" sz="1200">
                <a:solidFill>
                  <a:schemeClr val="dk1"/>
                </a:solidFill>
                <a:latin typeface="Times New Roman"/>
                <a:ea typeface="Times New Roman"/>
                <a:cs typeface="Times New Roman"/>
                <a:sym typeface="Times New Roman"/>
              </a:rPr>
              <a:t>-</a:t>
            </a:r>
            <a:r>
              <a:rPr lang="en" sz="1200">
                <a:solidFill>
                  <a:schemeClr val="dk1"/>
                </a:solidFill>
              </a:rPr>
              <a:t>89550</a:t>
            </a:r>
            <a:r>
              <a:rPr lang="en" sz="1200">
                <a:solidFill>
                  <a:schemeClr val="dk1"/>
                </a:solidFill>
                <a:latin typeface="Times New Roman"/>
                <a:ea typeface="Times New Roman"/>
                <a:cs typeface="Times New Roman"/>
                <a:sym typeface="Times New Roman"/>
              </a:rPr>
              <a:t>) (reverse)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Potential:All coding potential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BLASTp:hits at upper 200’s score _x10</a:t>
            </a:r>
            <a:r>
              <a:rPr lang="en" sz="1200" baseline="30000">
                <a:solidFill>
                  <a:schemeClr val="dk1"/>
                </a:solidFill>
                <a:latin typeface="Times New Roman"/>
                <a:ea typeface="Times New Roman"/>
                <a:cs typeface="Times New Roman"/>
                <a:sym typeface="Times New Roman"/>
              </a:rPr>
              <a:t>-25</a:t>
            </a:r>
            <a:r>
              <a:rPr lang="en" sz="1100">
                <a:solidFill>
                  <a:schemeClr val="dk1"/>
                </a:solidFill>
              </a:rPr>
              <a:t> e-value 50 percent identity, 50-60% similarity. %73 percent aligned and similarity is also 70ish % average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no, (3’ </a:t>
            </a:r>
            <a:r>
              <a:rPr lang="en" sz="1200">
                <a:solidFill>
                  <a:schemeClr val="dk1"/>
                </a:solidFill>
              </a:rPr>
              <a:t>89550 </a:t>
            </a:r>
            <a:r>
              <a:rPr lang="en" sz="1200">
                <a:solidFill>
                  <a:schemeClr val="dk1"/>
                </a:solidFill>
                <a:latin typeface="Times New Roman"/>
                <a:ea typeface="Times New Roman"/>
                <a:cs typeface="Times New Roman"/>
                <a:sym typeface="Times New Roman"/>
              </a:rPr>
              <a:t>for gene 164 and gene 165 end 5’ </a:t>
            </a:r>
            <a:r>
              <a:rPr lang="en" sz="1200">
                <a:solidFill>
                  <a:schemeClr val="dk1"/>
                </a:solidFill>
              </a:rPr>
              <a:t>89543) not 1 or 4</a:t>
            </a:r>
            <a:endParaRPr sz="11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Yes does support, High  Z-Value with a low final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Starterator:Somewhat lines up and supports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evidence says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a:solidFill>
                  <a:schemeClr val="dk1"/>
                </a:solidFill>
              </a:rPr>
              <a:t>89550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hypothetical protein [Mycobacteroides abscessus] (only hits that come up) (65 percent average)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Synteny:Nothing lines up with any other phages (no support)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ZERO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HHpred:[SCOP_d2gmga1] a.4.5.82 (A:10-105) Hypothetical protein PF0610 {Pyrococcus furiosus [TaxId: 2261]} | CLASS: All alpha proteins, FOLD: D (94.81 probability)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Potential start sites: (suggested)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Shape 4571"/>
        <p:cNvGrpSpPr/>
        <p:nvPr/>
      </p:nvGrpSpPr>
      <p:grpSpPr>
        <a:xfrm>
          <a:off x="0" y="0"/>
          <a:ext cx="0" cy="0"/>
          <a:chOff x="0" y="0"/>
          <a:chExt cx="0" cy="0"/>
        </a:xfrm>
      </p:grpSpPr>
      <p:sp>
        <p:nvSpPr>
          <p:cNvPr id="4572" name="Google Shape;4572;p79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Causa_164</a:t>
            </a:r>
            <a:endParaRPr/>
          </a:p>
        </p:txBody>
      </p:sp>
      <p:sp>
        <p:nvSpPr>
          <p:cNvPr id="4573" name="Google Shape;4573;p79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Causa_164 (89550-89215) Glimmer and Genemark called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Most of the coding potential is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Semi high alignment with hypothetical protein, 6.4E10-6 e-value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8 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Valid RBS score for original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 original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89550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Semi high alignment with hypothetical protein, 6.4E10-6 e-value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Very high hits with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gene in StAugustine has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transmembrane domains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Shape 4583"/>
        <p:cNvGrpSpPr/>
        <p:nvPr/>
      </p:nvGrpSpPr>
      <p:grpSpPr>
        <a:xfrm>
          <a:off x="0" y="0"/>
          <a:ext cx="0" cy="0"/>
          <a:chOff x="0" y="0"/>
          <a:chExt cx="0" cy="0"/>
        </a:xfrm>
      </p:grpSpPr>
      <p:sp>
        <p:nvSpPr>
          <p:cNvPr id="4584" name="Google Shape;4584;p79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Causa_165</a:t>
            </a:r>
            <a:endParaRPr/>
          </a:p>
        </p:txBody>
      </p:sp>
    </p:spTree>
  </p:cSld>
  <p:clrMapOvr>
    <a:masterClrMapping/>
  </p:clrMapOvr>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Shape 4588"/>
        <p:cNvGrpSpPr/>
        <p:nvPr/>
      </p:nvGrpSpPr>
      <p:grpSpPr>
        <a:xfrm>
          <a:off x="0" y="0"/>
          <a:ext cx="0" cy="0"/>
          <a:chOff x="0" y="0"/>
          <a:chExt cx="0" cy="0"/>
        </a:xfrm>
      </p:grpSpPr>
      <p:sp>
        <p:nvSpPr>
          <p:cNvPr id="4589" name="Google Shape;4589;p79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Causa_165</a:t>
            </a:r>
            <a:endParaRPr/>
          </a:p>
        </p:txBody>
      </p:sp>
      <p:sp>
        <p:nvSpPr>
          <p:cNvPr id="4590" name="Google Shape;4590;p79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Cuasa_ 165 (89543 - 89758) Glimmer and GeneMark called start site 89758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Covers all strong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one hit being a query of 16 - 64 and target of 5 -53 and e value of 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 data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89758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Multiple BLASTp hits hypothetical protein [Mycobacterium sp. AZCC_0083]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Probability 99.88%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6YXY_EG</a:t>
            </a:r>
            <a:r>
              <a:rPr lang="en" sz="1200">
                <a:solidFill>
                  <a:schemeClr val="dk1"/>
                </a:solidFill>
                <a:latin typeface="Times New Roman"/>
                <a:ea typeface="Times New Roman"/>
                <a:cs typeface="Times New Roman"/>
                <a:sym typeface="Times New Roman"/>
              </a:rPr>
              <a:t> mt-LAF7; mitoribosome, assembly, LSU, RIBOSOME; HET: ATP, SPD, MG, PM8, NAD, GTP; 3.1A {Trypanosoma brucei brucei}</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N/A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There is no data that suggests that this isn’t a gene and does not need to be extended or reduced.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Calibri"/>
                <a:ea typeface="Calibri"/>
                <a:cs typeface="Calibri"/>
                <a:sym typeface="Calibri"/>
              </a:rPr>
              <a:t>Notes: The data shown shows that this is a </a:t>
            </a:r>
            <a:r>
              <a:rPr lang="en" sz="1200">
                <a:solidFill>
                  <a:schemeClr val="dk1"/>
                </a:solidFill>
                <a:latin typeface="Times New Roman"/>
                <a:ea typeface="Times New Roman"/>
                <a:cs typeface="Times New Roman"/>
                <a:sym typeface="Times New Roman"/>
              </a:rPr>
              <a:t>mitoribosome however, that is not listed on the official gene list. So this will be named a hypothetical protein.</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9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Causa_18</a:t>
            </a:r>
            <a:endParaRPr/>
          </a:p>
        </p:txBody>
      </p:sp>
      <p:sp>
        <p:nvSpPr>
          <p:cNvPr id="513" name="Google Shape;513;p9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Causa_18 (12947-13141) Glimmer and genemark called same start at 12947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Coding potential is covered by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blast results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 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Valid RBS score for original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 original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12947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significant similarities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high probability hits above 90%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gene in StAugustine has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Shape 4594"/>
        <p:cNvGrpSpPr/>
        <p:nvPr/>
      </p:nvGrpSpPr>
      <p:grpSpPr>
        <a:xfrm>
          <a:off x="0" y="0"/>
          <a:ext cx="0" cy="0"/>
          <a:chOff x="0" y="0"/>
          <a:chExt cx="0" cy="0"/>
        </a:xfrm>
      </p:grpSpPr>
      <p:sp>
        <p:nvSpPr>
          <p:cNvPr id="4595" name="Google Shape;4595;p79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Causa_165</a:t>
            </a:r>
            <a:endParaRPr/>
          </a:p>
        </p:txBody>
      </p:sp>
      <p:sp>
        <p:nvSpPr>
          <p:cNvPr id="4596" name="Google Shape;4596;p79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Causa_165 (89758, 89543)</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89758 has strength 12.68</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Covers all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ATG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11 hits with 1:1 alignment and low e value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Overlap with gene 166 over 4 bp</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RBS score supports start codon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Supports data</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No change (89758)</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St Augustine calls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t>
            </a:r>
            <a:r>
              <a:rPr lang="en" sz="1400" b="1">
                <a:solidFill>
                  <a:schemeClr val="accent2"/>
                </a:solidFill>
                <a:latin typeface="Roboto"/>
                <a:ea typeface="Roboto"/>
                <a:cs typeface="Roboto"/>
                <a:sym typeface="Roboto"/>
              </a:rPr>
              <a:t>hypothetical protein [Mycobacterium sp. AZCC_0083]</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a:t>
            </a:r>
            <a:r>
              <a:rPr lang="en" sz="900" b="1">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6YXY_EG</a:t>
            </a:r>
            <a:r>
              <a:rPr lang="en" sz="900" b="1">
                <a:solidFill>
                  <a:srgbClr val="212529"/>
                </a:solidFill>
                <a:latin typeface="Verdana"/>
                <a:ea typeface="Verdana"/>
                <a:cs typeface="Verdana"/>
                <a:sym typeface="Verdana"/>
              </a:rPr>
              <a:t> mt-LAF7; mitoribosome, assembly, LSU, RIBOSOME; HET: ATP, SPD, MG, PM8, NAD, GTP; 3.1A {Trypanosoma brucei brucei} with probability of 99%</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Supports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no hits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a:t>
            </a:r>
            <a:r>
              <a:rPr lang="en" sz="1200" b="1">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Shape 4606"/>
        <p:cNvGrpSpPr/>
        <p:nvPr/>
      </p:nvGrpSpPr>
      <p:grpSpPr>
        <a:xfrm>
          <a:off x="0" y="0"/>
          <a:ext cx="0" cy="0"/>
          <a:chOff x="0" y="0"/>
          <a:chExt cx="0" cy="0"/>
        </a:xfrm>
      </p:grpSpPr>
      <p:sp>
        <p:nvSpPr>
          <p:cNvPr id="4607" name="Google Shape;4607;p79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Causa_166</a:t>
            </a:r>
            <a:endParaRPr/>
          </a:p>
        </p:txBody>
      </p:sp>
    </p:spTree>
  </p:cSld>
  <p:clrMapOvr>
    <a:masterClrMapping/>
  </p:clrMapOvr>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Shape 4611"/>
        <p:cNvGrpSpPr/>
        <p:nvPr/>
      </p:nvGrpSpPr>
      <p:grpSpPr>
        <a:xfrm>
          <a:off x="0" y="0"/>
          <a:ext cx="0" cy="0"/>
          <a:chOff x="0" y="0"/>
          <a:chExt cx="0" cy="0"/>
        </a:xfrm>
      </p:grpSpPr>
      <p:sp>
        <p:nvSpPr>
          <p:cNvPr id="4612" name="Google Shape;4612;p79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Causa_166</a:t>
            </a:r>
            <a:endParaRPr/>
          </a:p>
        </p:txBody>
      </p:sp>
      <p:sp>
        <p:nvSpPr>
          <p:cNvPr id="4613" name="Google Shape;4613;p79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Causa_166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Glimmer called it at 90015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4:11 E-value: 1.4E-13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4bp overlap with 167 and 165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Current start has most favorable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does not have the most annotated start, but other AI phage called it here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90015 (no change)</a:t>
            </a:r>
            <a:endParaRPr sz="11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hypothetical proteins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G-protein coupled receptor (80%)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listed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a:p>
        </p:txBody>
      </p:sp>
    </p:spTree>
  </p:cSld>
  <p:clrMapOvr>
    <a:masterClrMapping/>
  </p:clrMapOvr>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Shape 4617"/>
        <p:cNvGrpSpPr/>
        <p:nvPr/>
      </p:nvGrpSpPr>
      <p:grpSpPr>
        <a:xfrm>
          <a:off x="0" y="0"/>
          <a:ext cx="0" cy="0"/>
          <a:chOff x="0" y="0"/>
          <a:chExt cx="0" cy="0"/>
        </a:xfrm>
      </p:grpSpPr>
      <p:sp>
        <p:nvSpPr>
          <p:cNvPr id="4618" name="Google Shape;4618;p79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Causa_166</a:t>
            </a:r>
            <a:endParaRPr/>
          </a:p>
        </p:txBody>
      </p:sp>
      <p:sp>
        <p:nvSpPr>
          <p:cNvPr id="4619" name="Google Shape;4619;p79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84615"/>
              <a:buFont typeface="Arial"/>
              <a:buNone/>
            </a:pPr>
            <a:r>
              <a:rPr lang="en" sz="1300" dirty="0">
                <a:solidFill>
                  <a:schemeClr val="dk1"/>
                </a:solidFill>
                <a:latin typeface="Comfortaa Medium"/>
                <a:ea typeface="Comfortaa Medium"/>
                <a:cs typeface="Comfortaa Medium"/>
                <a:sym typeface="Comfortaa Medium"/>
              </a:rPr>
              <a:t>Gene Call and Functional Annotation Checklist and Notes – MKay</a:t>
            </a:r>
            <a:endParaRPr sz="1300" dirty="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dirty="0">
                <a:solidFill>
                  <a:schemeClr val="dk1"/>
                </a:solidFill>
                <a:latin typeface="Comfortaa Medium"/>
                <a:ea typeface="Comfortaa Medium"/>
                <a:cs typeface="Comfortaa Medium"/>
                <a:sym typeface="Comfortaa Medium"/>
              </a:rPr>
              <a:t> </a:t>
            </a:r>
            <a:endParaRPr sz="1300" dirty="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dirty="0">
                <a:solidFill>
                  <a:schemeClr val="dk1"/>
                </a:solidFill>
                <a:latin typeface="Comfortaa Medium"/>
                <a:ea typeface="Comfortaa Medium"/>
                <a:cs typeface="Comfortaa Medium"/>
                <a:sym typeface="Comfortaa Medium"/>
              </a:rPr>
              <a:t>Gene assignment:  Causa_166 (89755-90015) rev glimmer call: 90015 </a:t>
            </a:r>
            <a:r>
              <a:rPr lang="en" sz="1300" dirty="0" err="1">
                <a:solidFill>
                  <a:schemeClr val="dk1"/>
                </a:solidFill>
                <a:latin typeface="Comfortaa Medium"/>
                <a:ea typeface="Comfortaa Medium"/>
                <a:cs typeface="Comfortaa Medium"/>
                <a:sym typeface="Comfortaa Medium"/>
              </a:rPr>
              <a:t>GeneMark</a:t>
            </a:r>
            <a:r>
              <a:rPr lang="en" sz="1300" dirty="0">
                <a:solidFill>
                  <a:schemeClr val="dk1"/>
                </a:solidFill>
                <a:latin typeface="Comfortaa Medium"/>
                <a:ea typeface="Comfortaa Medium"/>
                <a:cs typeface="Comfortaa Medium"/>
                <a:sym typeface="Comfortaa Medium"/>
              </a:rPr>
              <a:t> call: same</a:t>
            </a:r>
            <a:endParaRPr sz="1300" dirty="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endParaRPr sz="1300" dirty="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dirty="0">
                <a:solidFill>
                  <a:schemeClr val="dk1"/>
                </a:solidFill>
                <a:latin typeface="Comfortaa Medium"/>
                <a:ea typeface="Comfortaa Medium"/>
                <a:cs typeface="Comfortaa Medium"/>
                <a:sym typeface="Comfortaa Medium"/>
              </a:rPr>
              <a:t>Gene Call Annotation - </a:t>
            </a:r>
            <a:endParaRPr sz="1300" dirty="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dirty="0">
                <a:solidFill>
                  <a:schemeClr val="dk1"/>
                </a:solidFill>
                <a:latin typeface="Comfortaa Medium"/>
                <a:ea typeface="Comfortaa Medium"/>
                <a:cs typeface="Comfortaa Medium"/>
                <a:sym typeface="Comfortaa Medium"/>
              </a:rPr>
              <a:t>Coding Potential: strong,  (almost?) fully covered</a:t>
            </a:r>
            <a:endParaRPr sz="1300" dirty="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dirty="0">
                <a:solidFill>
                  <a:schemeClr val="dk1"/>
                </a:solidFill>
                <a:latin typeface="Comfortaa Medium"/>
                <a:ea typeface="Comfortaa Medium"/>
                <a:cs typeface="Comfortaa Medium"/>
                <a:sym typeface="Comfortaa Medium"/>
              </a:rPr>
              <a:t>Start codon: </a:t>
            </a:r>
            <a:r>
              <a:rPr lang="en" sz="1300" dirty="0" err="1">
                <a:solidFill>
                  <a:schemeClr val="dk1"/>
                </a:solidFill>
                <a:latin typeface="Comfortaa Medium"/>
                <a:ea typeface="Comfortaa Medium"/>
                <a:cs typeface="Comfortaa Medium"/>
                <a:sym typeface="Comfortaa Medium"/>
              </a:rPr>
              <a:t>atg</a:t>
            </a:r>
            <a:endParaRPr sz="1300" dirty="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dirty="0" err="1">
                <a:solidFill>
                  <a:schemeClr val="dk1"/>
                </a:solidFill>
                <a:latin typeface="Comfortaa Medium"/>
                <a:ea typeface="Comfortaa Medium"/>
                <a:cs typeface="Comfortaa Medium"/>
                <a:sym typeface="Comfortaa Medium"/>
              </a:rPr>
              <a:t>BLASTp</a:t>
            </a:r>
            <a:r>
              <a:rPr lang="en" sz="1300" dirty="0">
                <a:solidFill>
                  <a:schemeClr val="dk1"/>
                </a:solidFill>
                <a:latin typeface="Comfortaa Medium"/>
                <a:ea typeface="Comfortaa Medium"/>
                <a:cs typeface="Comfortaa Medium"/>
                <a:sym typeface="Comfortaa Medium"/>
              </a:rPr>
              <a:t>: causa + </a:t>
            </a:r>
            <a:r>
              <a:rPr lang="en" sz="1300" dirty="0" err="1">
                <a:solidFill>
                  <a:schemeClr val="dk1"/>
                </a:solidFill>
                <a:latin typeface="Comfortaa Medium"/>
                <a:ea typeface="Comfortaa Medium"/>
                <a:cs typeface="Comfortaa Medium"/>
                <a:sym typeface="Comfortaa Medium"/>
              </a:rPr>
              <a:t>staug</a:t>
            </a:r>
            <a:r>
              <a:rPr lang="en" sz="1300" dirty="0">
                <a:solidFill>
                  <a:schemeClr val="dk1"/>
                </a:solidFill>
                <a:latin typeface="Comfortaa Medium"/>
                <a:ea typeface="Comfortaa Medium"/>
                <a:cs typeface="Comfortaa Medium"/>
                <a:sym typeface="Comfortaa Medium"/>
              </a:rPr>
              <a:t> 1:1 (e: 1e-40)</a:t>
            </a:r>
            <a:endParaRPr sz="1300" dirty="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dirty="0">
                <a:solidFill>
                  <a:schemeClr val="dk1"/>
                </a:solidFill>
                <a:latin typeface="Comfortaa Medium"/>
                <a:ea typeface="Comfortaa Medium"/>
                <a:cs typeface="Comfortaa Medium"/>
                <a:sym typeface="Comfortaa Medium"/>
              </a:rPr>
              <a:t>Gap/Overlap: 4 bp overlap (w/ 167)</a:t>
            </a:r>
            <a:endParaRPr sz="1300" dirty="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dirty="0">
                <a:solidFill>
                  <a:schemeClr val="dk1"/>
                </a:solidFill>
                <a:latin typeface="Comfortaa Medium"/>
                <a:ea typeface="Comfortaa Medium"/>
                <a:cs typeface="Comfortaa Medium"/>
                <a:sym typeface="Comfortaa Medium"/>
              </a:rPr>
              <a:t>RBS: supports auto anno (z: 3.095; Fin: -2.661)</a:t>
            </a:r>
            <a:endParaRPr sz="1300" dirty="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dirty="0" err="1">
                <a:solidFill>
                  <a:schemeClr val="dk1"/>
                </a:solidFill>
                <a:latin typeface="Comfortaa Medium"/>
                <a:ea typeface="Comfortaa Medium"/>
                <a:cs typeface="Comfortaa Medium"/>
                <a:sym typeface="Comfortaa Medium"/>
              </a:rPr>
              <a:t>Starterator</a:t>
            </a:r>
            <a:r>
              <a:rPr lang="en" sz="1300" dirty="0">
                <a:solidFill>
                  <a:schemeClr val="dk1"/>
                </a:solidFill>
                <a:latin typeface="Comfortaa Medium"/>
                <a:ea typeface="Comfortaa Medium"/>
                <a:cs typeface="Comfortaa Medium"/>
                <a:sym typeface="Comfortaa Medium"/>
              </a:rPr>
              <a:t>: </a:t>
            </a:r>
            <a:r>
              <a:rPr lang="en" sz="1300" dirty="0" err="1">
                <a:solidFill>
                  <a:schemeClr val="dk1"/>
                </a:solidFill>
                <a:latin typeface="Comfortaa Medium"/>
                <a:ea typeface="Comfortaa Medium"/>
                <a:cs typeface="Comfortaa Medium"/>
                <a:sym typeface="Comfortaa Medium"/>
              </a:rPr>
              <a:t>doesnt</a:t>
            </a:r>
            <a:r>
              <a:rPr lang="en" sz="1300" dirty="0">
                <a:solidFill>
                  <a:schemeClr val="dk1"/>
                </a:solidFill>
                <a:latin typeface="Comfortaa Medium"/>
                <a:ea typeface="Comfortaa Medium"/>
                <a:cs typeface="Comfortaa Medium"/>
                <a:sym typeface="Comfortaa Medium"/>
              </a:rPr>
              <a:t> have most annotated start- called 100% of the time when present </a:t>
            </a:r>
            <a:endParaRPr sz="1300" dirty="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dirty="0">
                <a:solidFill>
                  <a:schemeClr val="dk1"/>
                </a:solidFill>
                <a:latin typeface="Comfortaa Medium"/>
                <a:ea typeface="Comfortaa Medium"/>
                <a:cs typeface="Comfortaa Medium"/>
                <a:sym typeface="Comfortaa Medium"/>
              </a:rPr>
              <a:t>Is this a gene: yes</a:t>
            </a:r>
            <a:endParaRPr sz="1300" dirty="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dirty="0">
                <a:solidFill>
                  <a:schemeClr val="dk1"/>
                </a:solidFill>
                <a:latin typeface="Comfortaa Medium"/>
                <a:ea typeface="Comfortaa Medium"/>
                <a:cs typeface="Comfortaa Medium"/>
                <a:sym typeface="Comfortaa Medium"/>
              </a:rPr>
              <a:t>Suggested start site (first base coordinate): 90015 </a:t>
            </a:r>
            <a:r>
              <a:rPr lang="en" sz="1300" dirty="0" err="1">
                <a:solidFill>
                  <a:schemeClr val="dk1"/>
                </a:solidFill>
                <a:latin typeface="Comfortaa Medium"/>
                <a:ea typeface="Comfortaa Medium"/>
                <a:cs typeface="Comfortaa Medium"/>
                <a:sym typeface="Comfortaa Medium"/>
              </a:rPr>
              <a:t>nc</a:t>
            </a:r>
            <a:endParaRPr sz="1300" dirty="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dirty="0">
                <a:solidFill>
                  <a:schemeClr val="dk1"/>
                </a:solidFill>
                <a:latin typeface="Comfortaa Medium"/>
                <a:ea typeface="Comfortaa Medium"/>
                <a:cs typeface="Comfortaa Medium"/>
                <a:sym typeface="Comfortaa Medium"/>
              </a:rPr>
              <a:t> </a:t>
            </a:r>
            <a:endParaRPr sz="1300" dirty="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dirty="0">
                <a:solidFill>
                  <a:schemeClr val="dk1"/>
                </a:solidFill>
                <a:latin typeface="Comfortaa Medium"/>
                <a:ea typeface="Comfortaa Medium"/>
                <a:cs typeface="Comfortaa Medium"/>
                <a:sym typeface="Comfortaa Medium"/>
              </a:rPr>
              <a:t>Functional Annotation –</a:t>
            </a:r>
            <a:endParaRPr sz="1300" dirty="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dirty="0" err="1">
                <a:solidFill>
                  <a:schemeClr val="dk1"/>
                </a:solidFill>
                <a:latin typeface="Comfortaa Medium"/>
                <a:ea typeface="Comfortaa Medium"/>
                <a:cs typeface="Comfortaa Medium"/>
                <a:sym typeface="Comfortaa Medium"/>
              </a:rPr>
              <a:t>BLASTp</a:t>
            </a:r>
            <a:r>
              <a:rPr lang="en" sz="1300" dirty="0">
                <a:solidFill>
                  <a:schemeClr val="dk1"/>
                </a:solidFill>
                <a:latin typeface="Comfortaa Medium"/>
                <a:ea typeface="Comfortaa Medium"/>
                <a:cs typeface="Comfortaa Medium"/>
                <a:sym typeface="Comfortaa Medium"/>
              </a:rPr>
              <a:t>: </a:t>
            </a:r>
            <a:r>
              <a:rPr lang="en" sz="1300" dirty="0" err="1">
                <a:solidFill>
                  <a:schemeClr val="dk1"/>
                </a:solidFill>
                <a:latin typeface="Comfortaa Medium"/>
                <a:ea typeface="Comfortaa Medium"/>
                <a:cs typeface="Comfortaa Medium"/>
                <a:sym typeface="Comfortaa Medium"/>
              </a:rPr>
              <a:t>nsh</a:t>
            </a:r>
            <a:endParaRPr sz="1300" dirty="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dirty="0" err="1">
                <a:solidFill>
                  <a:schemeClr val="dk1"/>
                </a:solidFill>
                <a:latin typeface="Comfortaa Medium"/>
                <a:ea typeface="Comfortaa Medium"/>
                <a:cs typeface="Comfortaa Medium"/>
                <a:sym typeface="Comfortaa Medium"/>
              </a:rPr>
              <a:t>HHpred</a:t>
            </a:r>
            <a:r>
              <a:rPr lang="en" sz="1300" dirty="0">
                <a:solidFill>
                  <a:schemeClr val="dk1"/>
                </a:solidFill>
                <a:latin typeface="Comfortaa Medium"/>
                <a:ea typeface="Comfortaa Medium"/>
                <a:cs typeface="Comfortaa Medium"/>
                <a:sym typeface="Comfortaa Medium"/>
              </a:rPr>
              <a:t>: </a:t>
            </a:r>
            <a:r>
              <a:rPr lang="en" sz="1300" dirty="0" err="1">
                <a:solidFill>
                  <a:schemeClr val="dk1"/>
                </a:solidFill>
                <a:latin typeface="Comfortaa Medium"/>
                <a:ea typeface="Comfortaa Medium"/>
                <a:cs typeface="Comfortaa Medium"/>
                <a:sym typeface="Comfortaa Medium"/>
              </a:rPr>
              <a:t>nsh</a:t>
            </a:r>
            <a:endParaRPr sz="1300" dirty="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dirty="0">
                <a:solidFill>
                  <a:schemeClr val="dk1"/>
                </a:solidFill>
                <a:latin typeface="Comfortaa Medium"/>
                <a:ea typeface="Comfortaa Medium"/>
                <a:cs typeface="Comfortaa Medium"/>
                <a:sym typeface="Comfortaa Medium"/>
              </a:rPr>
              <a:t>Synteny:  none</a:t>
            </a:r>
            <a:endParaRPr sz="1300" dirty="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dirty="0">
                <a:solidFill>
                  <a:schemeClr val="dk1"/>
                </a:solidFill>
                <a:latin typeface="Comfortaa Medium"/>
                <a:ea typeface="Comfortaa Medium"/>
                <a:cs typeface="Comfortaa Medium"/>
                <a:sym typeface="Comfortaa Medium"/>
              </a:rPr>
              <a:t>	</a:t>
            </a:r>
            <a:r>
              <a:rPr lang="en" sz="1300" dirty="0" err="1">
                <a:solidFill>
                  <a:schemeClr val="dk1"/>
                </a:solidFill>
                <a:latin typeface="Comfortaa Medium"/>
                <a:ea typeface="Comfortaa Medium"/>
                <a:cs typeface="Comfortaa Medium"/>
                <a:sym typeface="Comfortaa Medium"/>
              </a:rPr>
              <a:t>Phagesdb</a:t>
            </a:r>
            <a:r>
              <a:rPr lang="en" sz="1300" dirty="0">
                <a:solidFill>
                  <a:schemeClr val="dk1"/>
                </a:solidFill>
                <a:latin typeface="Comfortaa Medium"/>
                <a:ea typeface="Comfortaa Medium"/>
                <a:cs typeface="Comfortaa Medium"/>
                <a:sym typeface="Comfortaa Medium"/>
              </a:rPr>
              <a:t>: </a:t>
            </a:r>
            <a:r>
              <a:rPr lang="en" sz="1300" dirty="0" err="1">
                <a:solidFill>
                  <a:schemeClr val="dk1"/>
                </a:solidFill>
                <a:latin typeface="Comfortaa Medium"/>
                <a:ea typeface="Comfortaa Medium"/>
                <a:cs typeface="Comfortaa Medium"/>
                <a:sym typeface="Comfortaa Medium"/>
              </a:rPr>
              <a:t>nsh</a:t>
            </a:r>
            <a:endParaRPr sz="1300" dirty="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dirty="0">
                <a:solidFill>
                  <a:schemeClr val="dk1"/>
                </a:solidFill>
                <a:latin typeface="Comfortaa Medium"/>
                <a:ea typeface="Comfortaa Medium"/>
                <a:cs typeface="Comfortaa Medium"/>
                <a:sym typeface="Comfortaa Medium"/>
              </a:rPr>
              <a:t>TMD: none</a:t>
            </a:r>
            <a:endParaRPr sz="1300" dirty="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dirty="0">
                <a:solidFill>
                  <a:schemeClr val="dk1"/>
                </a:solidFill>
                <a:latin typeface="Comfortaa Medium"/>
                <a:ea typeface="Comfortaa Medium"/>
                <a:cs typeface="Comfortaa Medium"/>
                <a:sym typeface="Comfortaa Medium"/>
              </a:rPr>
              <a:t>Predicted gene function: NKF</a:t>
            </a:r>
            <a:endParaRPr dirty="0"/>
          </a:p>
        </p:txBody>
      </p:sp>
    </p:spTree>
  </p:cSld>
  <p:clrMapOvr>
    <a:masterClrMapping/>
  </p:clrMapOvr>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Shape 4617">
          <a:extLst>
            <a:ext uri="{FF2B5EF4-FFF2-40B4-BE49-F238E27FC236}">
              <a16:creationId xmlns:a16="http://schemas.microsoft.com/office/drawing/2014/main" id="{EE43C152-1A1D-D84A-745E-A11EC891CA89}"/>
            </a:ext>
          </a:extLst>
        </p:cNvPr>
        <p:cNvGrpSpPr/>
        <p:nvPr/>
      </p:nvGrpSpPr>
      <p:grpSpPr>
        <a:xfrm>
          <a:off x="0" y="0"/>
          <a:ext cx="0" cy="0"/>
          <a:chOff x="0" y="0"/>
          <a:chExt cx="0" cy="0"/>
        </a:xfrm>
      </p:grpSpPr>
      <p:sp>
        <p:nvSpPr>
          <p:cNvPr id="4618" name="Google Shape;4618;p799">
            <a:extLst>
              <a:ext uri="{FF2B5EF4-FFF2-40B4-BE49-F238E27FC236}">
                <a16:creationId xmlns:a16="http://schemas.microsoft.com/office/drawing/2014/main" id="{F031D018-5509-7F22-3EA3-22F811C76E82}"/>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Causa_166</a:t>
            </a:r>
            <a:endParaRPr/>
          </a:p>
        </p:txBody>
      </p:sp>
      <p:sp>
        <p:nvSpPr>
          <p:cNvPr id="3" name="Text Placeholder 2">
            <a:extLst>
              <a:ext uri="{FF2B5EF4-FFF2-40B4-BE49-F238E27FC236}">
                <a16:creationId xmlns:a16="http://schemas.microsoft.com/office/drawing/2014/main" id="{1063C024-523C-3507-A756-0B05C3562A8A}"/>
              </a:ext>
            </a:extLst>
          </p:cNvPr>
          <p:cNvSpPr>
            <a:spLocks noGrp="1"/>
          </p:cNvSpPr>
          <p:nvPr>
            <p:ph type="body" idx="1"/>
          </p:nvPr>
        </p:nvSpPr>
        <p:spPr/>
        <p:txBody>
          <a:bodyPr/>
          <a:lstStyle/>
          <a:p>
            <a:pPr marL="114300" indent="0">
              <a:buNone/>
            </a:pPr>
            <a:r>
              <a:rPr lang="en-US" dirty="0"/>
              <a:t>Note added by JS – </a:t>
            </a:r>
          </a:p>
          <a:p>
            <a:pPr marL="114300" indent="0">
              <a:buNone/>
            </a:pPr>
            <a:endParaRPr lang="en-US" dirty="0"/>
          </a:p>
          <a:p>
            <a:pPr marL="114300" indent="0">
              <a:buNone/>
            </a:pPr>
            <a:r>
              <a:rPr lang="en-US" dirty="0"/>
              <a:t>original gene 166 (89755-90015, REV) - auto-call has 4-bp overlap but misses some strong CP.  RBS strong (Z 3.021  FINAL -2,584).  NCBI </a:t>
            </a:r>
            <a:r>
              <a:rPr lang="en-US" dirty="0" err="1"/>
              <a:t>BlastP</a:t>
            </a:r>
            <a:r>
              <a:rPr lang="en-US" dirty="0"/>
              <a:t> hits data inconclusive - can be left at current gene size or some hits to longer proteins suggesting can be extended.  </a:t>
            </a:r>
            <a:r>
              <a:rPr lang="en-US" dirty="0" err="1"/>
              <a:t>Starterator</a:t>
            </a:r>
            <a:r>
              <a:rPr lang="en-US" dirty="0"/>
              <a:t> not helpful.  TO fully cover strong CP would need to move start to 90060, which also has good RBS (Z 2.201  FINAL -4.176) but </a:t>
            </a:r>
            <a:r>
              <a:rPr lang="en-US" dirty="0" err="1"/>
              <a:t>wold</a:t>
            </a:r>
            <a:r>
              <a:rPr lang="en-US" dirty="0"/>
              <a:t> result in an48-bp overlap.  Decided to leave start at 90015.</a:t>
            </a:r>
          </a:p>
        </p:txBody>
      </p:sp>
    </p:spTree>
    <p:extLst>
      <p:ext uri="{BB962C8B-B14F-4D97-AF65-F5344CB8AC3E}">
        <p14:creationId xmlns:p14="http://schemas.microsoft.com/office/powerpoint/2010/main" val="3840089617"/>
      </p:ext>
    </p:extLst>
  </p:cSld>
  <p:clrMapOvr>
    <a:masterClrMapping/>
  </p:clrMapOvr>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Shape 4629"/>
        <p:cNvGrpSpPr/>
        <p:nvPr/>
      </p:nvGrpSpPr>
      <p:grpSpPr>
        <a:xfrm>
          <a:off x="0" y="0"/>
          <a:ext cx="0" cy="0"/>
          <a:chOff x="0" y="0"/>
          <a:chExt cx="0" cy="0"/>
        </a:xfrm>
      </p:grpSpPr>
      <p:sp>
        <p:nvSpPr>
          <p:cNvPr id="4630" name="Google Shape;4630;p80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Causa_167</a:t>
            </a:r>
            <a:endParaRPr/>
          </a:p>
        </p:txBody>
      </p:sp>
    </p:spTree>
  </p:cSld>
  <p:clrMapOvr>
    <a:masterClrMapping/>
  </p:clrMapOvr>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Shape 4634"/>
        <p:cNvGrpSpPr/>
        <p:nvPr/>
      </p:nvGrpSpPr>
      <p:grpSpPr>
        <a:xfrm>
          <a:off x="0" y="0"/>
          <a:ext cx="0" cy="0"/>
          <a:chOff x="0" y="0"/>
          <a:chExt cx="0" cy="0"/>
        </a:xfrm>
      </p:grpSpPr>
      <p:sp>
        <p:nvSpPr>
          <p:cNvPr id="4635" name="Google Shape;4635;p80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Causa_167</a:t>
            </a:r>
            <a:endParaRPr/>
          </a:p>
        </p:txBody>
      </p:sp>
      <p:sp>
        <p:nvSpPr>
          <p:cNvPr id="4636" name="Google Shape;4636;p80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Causa_167 (90012-90293) REV. Glimmer and Genemark call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Gene is covered by all of strong coding potential. Coding potential extends possibly 50 bp upstream of called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1 blastp results 39:4. Poor e value.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 with the start of gene 167 and end of gene 168.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Okay RBS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Causa and StAugustine share the same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90293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blast results.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results.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Located toward the end of the genome. Corresponding area in StAugustine is also unannotated.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StAugustine_159 is the only other member in pham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Shape 4640"/>
        <p:cNvGrpSpPr/>
        <p:nvPr/>
      </p:nvGrpSpPr>
      <p:grpSpPr>
        <a:xfrm>
          <a:off x="0" y="0"/>
          <a:ext cx="0" cy="0"/>
          <a:chOff x="0" y="0"/>
          <a:chExt cx="0" cy="0"/>
        </a:xfrm>
      </p:grpSpPr>
      <p:sp>
        <p:nvSpPr>
          <p:cNvPr id="4641" name="Google Shape;4641;p80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Causa_167</a:t>
            </a:r>
            <a:endParaRPr/>
          </a:p>
        </p:txBody>
      </p:sp>
      <p:sp>
        <p:nvSpPr>
          <p:cNvPr id="4642" name="Google Shape;4642;p80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Causa_167 (90293, 90012)</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90293 has strength 11.15</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Covers all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ATG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 lot of hits but only 2 have low e values and 1:1 alignment</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Overlap with gene 168 over 4 bp</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RBS score supports start codon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Supports start codon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No change (90293)</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St Augustine calls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No hits on Blastp</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a:t>
            </a:r>
            <a:r>
              <a:rPr lang="en" sz="1200" b="1">
                <a:solidFill>
                  <a:schemeClr val="dk1"/>
                </a:solidFill>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PF04055.26</a:t>
            </a:r>
            <a:r>
              <a:rPr lang="en" sz="1200" b="1">
                <a:solidFill>
                  <a:schemeClr val="dk1"/>
                </a:solidFill>
                <a:latin typeface="Times New Roman"/>
                <a:ea typeface="Times New Roman"/>
                <a:cs typeface="Times New Roman"/>
                <a:sym typeface="Times New Roman"/>
              </a:rPr>
              <a:t> ; Radical_SAM ; Radical SAM superfamily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Supports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no hits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a:t>
            </a:r>
            <a:r>
              <a:rPr lang="en" sz="1200" b="1">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Shape 4652"/>
        <p:cNvGrpSpPr/>
        <p:nvPr/>
      </p:nvGrpSpPr>
      <p:grpSpPr>
        <a:xfrm>
          <a:off x="0" y="0"/>
          <a:ext cx="0" cy="0"/>
          <a:chOff x="0" y="0"/>
          <a:chExt cx="0" cy="0"/>
        </a:xfrm>
      </p:grpSpPr>
      <p:sp>
        <p:nvSpPr>
          <p:cNvPr id="4653" name="Google Shape;4653;p80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Causa_168</a:t>
            </a:r>
            <a:endParaRPr/>
          </a:p>
        </p:txBody>
      </p:sp>
    </p:spTree>
  </p:cSld>
  <p:clrMapOvr>
    <a:masterClrMapping/>
  </p:clrMapOvr>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Shape 4657"/>
        <p:cNvGrpSpPr/>
        <p:nvPr/>
      </p:nvGrpSpPr>
      <p:grpSpPr>
        <a:xfrm>
          <a:off x="0" y="0"/>
          <a:ext cx="0" cy="0"/>
          <a:chOff x="0" y="0"/>
          <a:chExt cx="0" cy="0"/>
        </a:xfrm>
      </p:grpSpPr>
      <p:sp>
        <p:nvSpPr>
          <p:cNvPr id="4658" name="Google Shape;4658;p80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Causa_168</a:t>
            </a:r>
            <a:endParaRPr/>
          </a:p>
        </p:txBody>
      </p:sp>
      <p:sp>
        <p:nvSpPr>
          <p:cNvPr id="4659" name="Google Shape;4659;p80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Causa_168 (90290-90484)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*GeneMark calls 90469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strong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significant hit on DNA master, only significant hit on phages db BLASTp was St. Augustine with 1:1 alignment and e-value: e</a:t>
            </a:r>
            <a:r>
              <a:rPr lang="en" sz="1200" baseline="30000">
                <a:solidFill>
                  <a:schemeClr val="dk1"/>
                </a:solidFill>
                <a:latin typeface="Times New Roman"/>
                <a:ea typeface="Times New Roman"/>
                <a:cs typeface="Times New Roman"/>
                <a:sym typeface="Times New Roman"/>
              </a:rPr>
              <a:t>-30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70 bp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supports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(aligns with St. Augustine)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90484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significant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hits (membrane proteins, but below 90% probability)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does not predict gene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2 transmembrane regions (SOSUI), transmembrane domain presence confirmed in phamerator as well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a:t>
            </a:r>
            <a:r>
              <a:rPr lang="en" sz="1000">
                <a:solidFill>
                  <a:schemeClr val="dk1"/>
                </a:solidFill>
                <a:highlight>
                  <a:srgbClr val="FFFFFF"/>
                </a:highlight>
              </a:rPr>
              <a:t>membrane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No reason to shorten gene to GeneMark call site because Glimmer call site aligns with St. Augustine manually annotated call site and reduces the gap between gene 168 and 169.</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9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Causa_18.5 (gap)</a:t>
            </a:r>
            <a:endParaRPr/>
          </a:p>
        </p:txBody>
      </p:sp>
    </p:spTree>
  </p:cSld>
  <p:clrMapOvr>
    <a:masterClrMapping/>
  </p:clrMapOvr>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Shape 4663"/>
        <p:cNvGrpSpPr/>
        <p:nvPr/>
      </p:nvGrpSpPr>
      <p:grpSpPr>
        <a:xfrm>
          <a:off x="0" y="0"/>
          <a:ext cx="0" cy="0"/>
          <a:chOff x="0" y="0"/>
          <a:chExt cx="0" cy="0"/>
        </a:xfrm>
      </p:grpSpPr>
      <p:sp>
        <p:nvSpPr>
          <p:cNvPr id="4664" name="Google Shape;4664;p80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Causa_168</a:t>
            </a:r>
            <a:endParaRPr/>
          </a:p>
        </p:txBody>
      </p:sp>
      <p:sp>
        <p:nvSpPr>
          <p:cNvPr id="4665" name="Google Shape;4665;p80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Gene Call and Functional Annotation Checklist and Notes – MK</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 </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Gene assignment:</a:t>
            </a:r>
            <a:r>
              <a:rPr lang="en" sz="1030" b="1">
                <a:solidFill>
                  <a:schemeClr val="dk1"/>
                </a:solidFill>
                <a:latin typeface="Times New Roman"/>
                <a:ea typeface="Times New Roman"/>
                <a:cs typeface="Times New Roman"/>
                <a:sym typeface="Times New Roman"/>
              </a:rPr>
              <a:t>Causa_168 (90290-90484) Glimmer and GeneMark called unique starts- Glimmer at 90484; GeneMark at 90469</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Gene Call Annotation -</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Coding Potential:</a:t>
            </a:r>
            <a:r>
              <a:rPr lang="en" sz="1030" b="1">
                <a:solidFill>
                  <a:schemeClr val="dk1"/>
                </a:solidFill>
                <a:latin typeface="Times New Roman"/>
                <a:ea typeface="Times New Roman"/>
                <a:cs typeface="Times New Roman"/>
                <a:sym typeface="Times New Roman"/>
              </a:rPr>
              <a:t> Covers all of strong coding potential</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Start codon: </a:t>
            </a:r>
            <a:r>
              <a:rPr lang="en" sz="1030" b="1">
                <a:solidFill>
                  <a:schemeClr val="dk1"/>
                </a:solidFill>
                <a:latin typeface="Times New Roman"/>
                <a:ea typeface="Times New Roman"/>
                <a:cs typeface="Times New Roman"/>
                <a:sym typeface="Times New Roman"/>
              </a:rPr>
              <a:t>ATG</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BLASTp:</a:t>
            </a:r>
            <a:r>
              <a:rPr lang="en" sz="1030" b="1">
                <a:solidFill>
                  <a:schemeClr val="dk1"/>
                </a:solidFill>
                <a:latin typeface="Times New Roman"/>
                <a:ea typeface="Times New Roman"/>
                <a:cs typeface="Times New Roman"/>
                <a:sym typeface="Times New Roman"/>
              </a:rPr>
              <a:t>DNA Master only shows one total hit with a 6:1 alignment with an E-value of 8.22</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Gap/Overlap:</a:t>
            </a:r>
            <a:r>
              <a:rPr lang="en" sz="1030" b="1">
                <a:solidFill>
                  <a:schemeClr val="dk1"/>
                </a:solidFill>
                <a:latin typeface="Times New Roman"/>
                <a:ea typeface="Times New Roman"/>
                <a:cs typeface="Times New Roman"/>
                <a:sym typeface="Times New Roman"/>
              </a:rPr>
              <a:t> contains a 4 base/pair overlap between genes 167 and 168. Also contains a 71 length gap between genes 169 and 170. However, Cannot extend the gene because it is already at the first start site</a:t>
            </a:r>
            <a:r>
              <a:rPr lang="en" sz="1030">
                <a:solidFill>
                  <a:schemeClr val="dk1"/>
                </a:solidFill>
                <a:latin typeface="Times New Roman"/>
                <a:ea typeface="Times New Roman"/>
                <a:cs typeface="Times New Roman"/>
                <a:sym typeface="Times New Roman"/>
              </a:rPr>
              <a:t>. </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RBS: </a:t>
            </a:r>
            <a:r>
              <a:rPr lang="en" sz="1030" b="1">
                <a:solidFill>
                  <a:schemeClr val="dk1"/>
                </a:solidFill>
                <a:latin typeface="Times New Roman"/>
                <a:ea typeface="Times New Roman"/>
                <a:cs typeface="Times New Roman"/>
                <a:sym typeface="Times New Roman"/>
              </a:rPr>
              <a:t>RBS score strongly supports the auto annotation site. Z value: 2.925; Final score:-2.786 (the best score out of all the start sites.)</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Starterator:</a:t>
            </a:r>
            <a:r>
              <a:rPr lang="en" sz="1030" b="1">
                <a:solidFill>
                  <a:schemeClr val="dk1"/>
                </a:solidFill>
                <a:latin typeface="Times New Roman"/>
                <a:ea typeface="Times New Roman"/>
                <a:cs typeface="Times New Roman"/>
                <a:sym typeface="Times New Roman"/>
              </a:rPr>
              <a:t>contains only one track with Causa and St.Augustine</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Is this a gene: </a:t>
            </a:r>
            <a:r>
              <a:rPr lang="en" sz="1030" b="1">
                <a:solidFill>
                  <a:schemeClr val="dk1"/>
                </a:solidFill>
                <a:latin typeface="Times New Roman"/>
                <a:ea typeface="Times New Roman"/>
                <a:cs typeface="Times New Roman"/>
                <a:sym typeface="Times New Roman"/>
              </a:rPr>
              <a:t>yes</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Suggested start site (first base coordinate):  </a:t>
            </a:r>
            <a:r>
              <a:rPr lang="en" sz="1030" b="1">
                <a:solidFill>
                  <a:schemeClr val="dk1"/>
                </a:solidFill>
                <a:latin typeface="Times New Roman"/>
                <a:ea typeface="Times New Roman"/>
                <a:cs typeface="Times New Roman"/>
                <a:sym typeface="Times New Roman"/>
              </a:rPr>
              <a:t>no change (90484)</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endParaRPr sz="1030">
              <a:solidFill>
                <a:schemeClr val="dk1"/>
              </a:solidFill>
              <a:highlight>
                <a:srgbClr val="FF9900"/>
              </a:highlight>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Functional Annotation –</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BLASTp:  </a:t>
            </a:r>
            <a:r>
              <a:rPr lang="en" sz="1030" b="1">
                <a:solidFill>
                  <a:schemeClr val="dk1"/>
                </a:solidFill>
                <a:latin typeface="Times New Roman"/>
                <a:ea typeface="Times New Roman"/>
                <a:cs typeface="Times New Roman"/>
                <a:sym typeface="Times New Roman"/>
              </a:rPr>
              <a:t>no hits on BLASTp</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HHpred: </a:t>
            </a:r>
            <a:r>
              <a:rPr lang="en" sz="836" b="1">
                <a:solidFill>
                  <a:srgbClr val="212529"/>
                </a:solidFill>
                <a:latin typeface="Verdana"/>
                <a:ea typeface="Verdana"/>
                <a:cs typeface="Verdana"/>
                <a:sym typeface="Verdana"/>
              </a:rPr>
              <a:t>Na+/H+ antiporter subunit G1; Antiporter, Electron transport, Complex, MEMBRANE PROTEIN; HET: 3PE; 2.24A {Alkalihalophil (probability-85.38) </a:t>
            </a:r>
            <a:r>
              <a:rPr lang="en" sz="836"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Synteny:</a:t>
            </a:r>
            <a:r>
              <a:rPr lang="en" sz="1030" b="1">
                <a:solidFill>
                  <a:schemeClr val="dk1"/>
                </a:solidFill>
                <a:latin typeface="Times New Roman"/>
                <a:ea typeface="Times New Roman"/>
                <a:cs typeface="Times New Roman"/>
                <a:sym typeface="Times New Roman"/>
              </a:rPr>
              <a:t>  adjacent to </a:t>
            </a:r>
            <a:r>
              <a:rPr lang="en" sz="952" b="1">
                <a:solidFill>
                  <a:srgbClr val="555555"/>
                </a:solidFill>
                <a:latin typeface="Times New Roman"/>
                <a:ea typeface="Times New Roman"/>
                <a:cs typeface="Times New Roman"/>
                <a:sym typeface="Times New Roman"/>
              </a:rPr>
              <a:t>metallophosphatase (</a:t>
            </a:r>
            <a:r>
              <a:rPr lang="en" sz="875" b="1">
                <a:solidFill>
                  <a:srgbClr val="555555"/>
                </a:solidFill>
                <a:latin typeface="Times New Roman"/>
                <a:ea typeface="Times New Roman"/>
                <a:cs typeface="Times New Roman"/>
                <a:sym typeface="Times New Roman"/>
              </a:rPr>
              <a:t>StAugustine gene 154)</a:t>
            </a:r>
            <a:endParaRPr sz="952" b="1">
              <a:solidFill>
                <a:srgbClr val="555555"/>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TMD: </a:t>
            </a:r>
            <a:r>
              <a:rPr lang="en" sz="1030" b="1">
                <a:solidFill>
                  <a:schemeClr val="dk1"/>
                </a:solidFill>
                <a:latin typeface="Times New Roman"/>
                <a:ea typeface="Times New Roman"/>
                <a:cs typeface="Times New Roman"/>
                <a:sym typeface="Times New Roman"/>
              </a:rPr>
              <a:t>contains 2 transmembrane domains </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Predicted gene function: </a:t>
            </a:r>
            <a:r>
              <a:rPr lang="en" sz="1030" b="1">
                <a:solidFill>
                  <a:schemeClr val="dk1"/>
                </a:solidFill>
                <a:latin typeface="Times New Roman"/>
                <a:ea typeface="Times New Roman"/>
                <a:cs typeface="Times New Roman"/>
                <a:sym typeface="Times New Roman"/>
              </a:rPr>
              <a:t>membrane protein</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 </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SzPts val="852"/>
              <a:buNone/>
            </a:pPr>
            <a:r>
              <a:rPr lang="en" sz="1030">
                <a:solidFill>
                  <a:schemeClr val="dk1"/>
                </a:solidFill>
                <a:latin typeface="Times New Roman"/>
                <a:ea typeface="Times New Roman"/>
                <a:cs typeface="Times New Roman"/>
                <a:sym typeface="Times New Roman"/>
              </a:rPr>
              <a:t>Notes: </a:t>
            </a:r>
            <a:endParaRPr sz="1495"/>
          </a:p>
        </p:txBody>
      </p:sp>
    </p:spTree>
  </p:cSld>
  <p:clrMapOvr>
    <a:masterClrMapping/>
  </p:clrMapOvr>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Shape 4675"/>
        <p:cNvGrpSpPr/>
        <p:nvPr/>
      </p:nvGrpSpPr>
      <p:grpSpPr>
        <a:xfrm>
          <a:off x="0" y="0"/>
          <a:ext cx="0" cy="0"/>
          <a:chOff x="0" y="0"/>
          <a:chExt cx="0" cy="0"/>
        </a:xfrm>
      </p:grpSpPr>
      <p:sp>
        <p:nvSpPr>
          <p:cNvPr id="4676" name="Google Shape;4676;p80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Causa_169</a:t>
            </a:r>
            <a:endParaRPr/>
          </a:p>
        </p:txBody>
      </p:sp>
    </p:spTree>
  </p:cSld>
  <p:clrMapOvr>
    <a:masterClrMapping/>
  </p:clrMapOvr>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Shape 4680"/>
        <p:cNvGrpSpPr/>
        <p:nvPr/>
      </p:nvGrpSpPr>
      <p:grpSpPr>
        <a:xfrm>
          <a:off x="0" y="0"/>
          <a:ext cx="0" cy="0"/>
          <a:chOff x="0" y="0"/>
          <a:chExt cx="0" cy="0"/>
        </a:xfrm>
      </p:grpSpPr>
      <p:sp>
        <p:nvSpPr>
          <p:cNvPr id="4681" name="Google Shape;4681;p81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Causa_169</a:t>
            </a:r>
            <a:endParaRPr/>
          </a:p>
        </p:txBody>
      </p:sp>
      <p:sp>
        <p:nvSpPr>
          <p:cNvPr id="4682" name="Google Shape;4682;p81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causa_169 (90554-90805) Glimmer and GeneMark made the same call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Mostly covered but there is code CP left out in the beginning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ATG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Only one top hit with a 17:21 which is pretty close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1-bp overlap with gene 170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best z-score and final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a:t>
            </a:r>
            <a:r>
              <a:rPr lang="en" sz="1200">
                <a:solidFill>
                  <a:schemeClr val="dk1"/>
                </a:solidFill>
                <a:latin typeface="Times New Roman"/>
                <a:ea typeface="Times New Roman"/>
                <a:cs typeface="Times New Roman"/>
                <a:sym typeface="Times New Roman"/>
              </a:rPr>
              <a:t> There are only 2 other tracks and each one of them made a different call. One made an earlier start and the other made a later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Times New Roman"/>
                <a:ea typeface="Times New Roman"/>
                <a:cs typeface="Times New Roman"/>
                <a:sym typeface="Times New Roman"/>
              </a:rPr>
              <a:t>90805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rgbClr val="4A86E8"/>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rgbClr val="222222"/>
                </a:solidFill>
                <a:latin typeface="Times New Roman"/>
                <a:ea typeface="Times New Roman"/>
                <a:cs typeface="Times New Roman"/>
                <a:sym typeface="Times New Roman"/>
              </a:rPr>
              <a:t>Functional Annotation –</a:t>
            </a:r>
            <a:endParaRPr sz="1200" b="1">
              <a:solidFill>
                <a:srgbClr val="222222"/>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rgbClr val="222222"/>
                </a:solidFill>
                <a:latin typeface="Times New Roman"/>
                <a:ea typeface="Times New Roman"/>
                <a:cs typeface="Times New Roman"/>
                <a:sym typeface="Times New Roman"/>
              </a:rPr>
              <a:t>BLASTp:  </a:t>
            </a:r>
            <a:r>
              <a:rPr lang="en" sz="1200">
                <a:solidFill>
                  <a:srgbClr val="222222"/>
                </a:solidFill>
                <a:latin typeface="Times New Roman"/>
                <a:ea typeface="Times New Roman"/>
                <a:cs typeface="Times New Roman"/>
                <a:sym typeface="Times New Roman"/>
              </a:rPr>
              <a:t>hypothetical protein SE</a:t>
            </a:r>
            <a:r>
              <a:rPr lang="en" sz="1200">
                <a:solidFill>
                  <a:schemeClr val="dk1"/>
                </a:solidFill>
                <a:latin typeface="Times New Roman"/>
                <a:ea typeface="Times New Roman"/>
                <a:cs typeface="Times New Roman"/>
                <a:sym typeface="Times New Roman"/>
              </a:rPr>
              <a:t>A_SCOOBYDOOBYDOO_8 [Mycobacterium phage ScoobyDoobyDoo]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a:t>
            </a:r>
            <a:r>
              <a:rPr lang="en" sz="1200">
                <a:solidFill>
                  <a:schemeClr val="dk1"/>
                </a:solidFill>
                <a:latin typeface="Times New Roman"/>
                <a:ea typeface="Times New Roman"/>
                <a:cs typeface="Times New Roman"/>
                <a:sym typeface="Times New Roman"/>
              </a:rPr>
              <a:t> </a:t>
            </a:r>
            <a:r>
              <a:rPr lang="en" sz="950">
                <a:solidFill>
                  <a:srgbClr val="212529"/>
                </a:solidFill>
                <a:latin typeface="Verdana"/>
                <a:ea typeface="Verdana"/>
                <a:cs typeface="Verdana"/>
                <a:sym typeface="Verdana"/>
              </a:rPr>
              <a:t>Ribulose bisphosphate carboxylase small chain 1B, chloroplastic; Ribulose-Bisphosphate-Carboxylase, Arabidopsis thaliana, 73.42%, </a:t>
            </a: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5IU0_I</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r>
              <a:rPr lang="en" sz="1200">
                <a:solidFill>
                  <a:schemeClr val="dk1"/>
                </a:solidFill>
                <a:latin typeface="Times New Roman"/>
                <a:ea typeface="Times New Roman"/>
                <a:cs typeface="Times New Roman"/>
                <a:sym typeface="Times New Roman"/>
              </a:rPr>
              <a:t>Nothing nearby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r>
              <a:rPr lang="en" sz="1200">
                <a:solidFill>
                  <a:schemeClr val="dk1"/>
                </a:solidFill>
                <a:latin typeface="Times New Roman"/>
                <a:ea typeface="Times New Roman"/>
                <a:cs typeface="Times New Roman"/>
                <a:sym typeface="Times New Roman"/>
              </a:rPr>
              <a:t>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 </a:t>
            </a:r>
            <a:r>
              <a:rPr lang="en" sz="1200">
                <a:solidFill>
                  <a:schemeClr val="dk1"/>
                </a:solidFill>
                <a:latin typeface="Times New Roman"/>
                <a:ea typeface="Times New Roman"/>
                <a:cs typeface="Times New Roman"/>
                <a:sym typeface="Times New Roman"/>
              </a:rPr>
              <a:t>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Shape 4686"/>
        <p:cNvGrpSpPr/>
        <p:nvPr/>
      </p:nvGrpSpPr>
      <p:grpSpPr>
        <a:xfrm>
          <a:off x="0" y="0"/>
          <a:ext cx="0" cy="0"/>
          <a:chOff x="0" y="0"/>
          <a:chExt cx="0" cy="0"/>
        </a:xfrm>
      </p:grpSpPr>
      <p:sp>
        <p:nvSpPr>
          <p:cNvPr id="4687" name="Google Shape;4687;p81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Causa_169</a:t>
            </a:r>
            <a:endParaRPr/>
          </a:p>
        </p:txBody>
      </p:sp>
      <p:sp>
        <p:nvSpPr>
          <p:cNvPr id="4688" name="Google Shape;4688;p81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Causa_169 (</a:t>
            </a:r>
            <a:r>
              <a:rPr lang="en" sz="1200">
                <a:solidFill>
                  <a:schemeClr val="dk1"/>
                </a:solidFill>
                <a:latin typeface="Calibri"/>
                <a:ea typeface="Calibri"/>
                <a:cs typeface="Calibri"/>
                <a:sym typeface="Calibri"/>
              </a:rPr>
              <a:t>90805</a:t>
            </a:r>
            <a:r>
              <a:rPr lang="en" sz="1200">
                <a:solidFill>
                  <a:schemeClr val="dk1"/>
                </a:solidFill>
                <a:latin typeface="Times New Roman"/>
                <a:ea typeface="Times New Roman"/>
                <a:cs typeface="Times New Roman"/>
                <a:sym typeface="Times New Roman"/>
              </a:rPr>
              <a:t>-</a:t>
            </a:r>
            <a:r>
              <a:rPr lang="en" sz="1200">
                <a:solidFill>
                  <a:schemeClr val="dk1"/>
                </a:solidFill>
                <a:latin typeface="Calibri"/>
                <a:ea typeface="Calibri"/>
                <a:cs typeface="Calibri"/>
                <a:sym typeface="Calibri"/>
              </a:rPr>
              <a:t>90554</a:t>
            </a:r>
            <a:r>
              <a:rPr lang="en" sz="1200">
                <a:solidFill>
                  <a:schemeClr val="dk1"/>
                </a:solidFill>
                <a:latin typeface="Times New Roman"/>
                <a:ea typeface="Times New Roman"/>
                <a:cs typeface="Times New Roman"/>
                <a:sym typeface="Times New Roman"/>
              </a:rPr>
              <a:t>) Glimmer and Genemark called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coding potential is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77% alignment with hypothetical protein, low e-value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2 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Valid RBS score for original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 original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90805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high alignment matches with low e 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gene in StAugustine has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transmembrane domains, signal detected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Shape 4698"/>
        <p:cNvGrpSpPr/>
        <p:nvPr/>
      </p:nvGrpSpPr>
      <p:grpSpPr>
        <a:xfrm>
          <a:off x="0" y="0"/>
          <a:ext cx="0" cy="0"/>
          <a:chOff x="0" y="0"/>
          <a:chExt cx="0" cy="0"/>
        </a:xfrm>
      </p:grpSpPr>
      <p:sp>
        <p:nvSpPr>
          <p:cNvPr id="4699" name="Google Shape;4699;p81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Causa_170</a:t>
            </a:r>
            <a:endParaRPr/>
          </a:p>
        </p:txBody>
      </p:sp>
    </p:spTree>
  </p:cSld>
  <p:clrMapOvr>
    <a:masterClrMapping/>
  </p:clrMapOvr>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Shape 4703"/>
        <p:cNvGrpSpPr/>
        <p:nvPr/>
      </p:nvGrpSpPr>
      <p:grpSpPr>
        <a:xfrm>
          <a:off x="0" y="0"/>
          <a:ext cx="0" cy="0"/>
          <a:chOff x="0" y="0"/>
          <a:chExt cx="0" cy="0"/>
        </a:xfrm>
      </p:grpSpPr>
      <p:sp>
        <p:nvSpPr>
          <p:cNvPr id="4704" name="Google Shape;4704;p8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Causa_170</a:t>
            </a:r>
            <a:endParaRPr/>
          </a:p>
        </p:txBody>
      </p:sp>
      <p:sp>
        <p:nvSpPr>
          <p:cNvPr id="4705" name="Google Shape;4705;p8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Causa_170 (90805-91086) REV. Glimmer and Genemark call the same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Gene is covered by all of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two results with alignments of 15:6 and 33: 25 with low e values.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~150 bp gap between the end of gene 171 and start of gene 170. This gap cannot be closed.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Good RBS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Causa and StAugustine are the only two phages listed, each with their own track. Supports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91086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 shows membrane protein with a low e value. Other three results sho hypothetical proteins, also with good e values.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results, all values below 60%.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Corresponding gene in StAugustine is unannotated as well and located upstream of Causa_170.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transmembrane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Only two members in genelist, Causa and StAugustine. StAugustine is unannotated.</a:t>
            </a:r>
            <a:endParaRPr/>
          </a:p>
        </p:txBody>
      </p:sp>
    </p:spTree>
  </p:cSld>
  <p:clrMapOvr>
    <a:masterClrMapping/>
  </p:clrMapOvr>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Shape 4709"/>
        <p:cNvGrpSpPr/>
        <p:nvPr/>
      </p:nvGrpSpPr>
      <p:grpSpPr>
        <a:xfrm>
          <a:off x="0" y="0"/>
          <a:ext cx="0" cy="0"/>
          <a:chOff x="0" y="0"/>
          <a:chExt cx="0" cy="0"/>
        </a:xfrm>
      </p:grpSpPr>
      <p:sp>
        <p:nvSpPr>
          <p:cNvPr id="4710" name="Google Shape;4710;p8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Causa_170</a:t>
            </a:r>
            <a:endParaRPr/>
          </a:p>
        </p:txBody>
      </p:sp>
      <p:sp>
        <p:nvSpPr>
          <p:cNvPr id="4711" name="Google Shape;4711;p8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Causa_170 (91086, 90805)</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91086 has strength 6.24</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Covers all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ATG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Only 2 hits with 1:1 alignment but many with low e values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Gap with gene 171 over almost 170 bp</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RBS score supports start codon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Supports start codon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No change (91086)</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St Augustine calls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FFFFF"/>
                </a:highlight>
                <a:latin typeface="Times New Roman"/>
                <a:ea typeface="Times New Roman"/>
                <a:cs typeface="Times New Roman"/>
                <a:sym typeface="Times New Roman"/>
              </a:rPr>
              <a:t>membrane protein [Mycobacterium phage ScoobyDoobyDoo]</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a:t>
            </a:r>
            <a:r>
              <a:rPr lang="en" sz="1200" b="1">
                <a:solidFill>
                  <a:schemeClr val="dk1"/>
                </a:solidFill>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3C75_M</a:t>
            </a:r>
            <a:r>
              <a:rPr lang="en" sz="1200" b="1">
                <a:solidFill>
                  <a:schemeClr val="dk1"/>
                </a:solidFill>
                <a:latin typeface="Times New Roman"/>
                <a:ea typeface="Times New Roman"/>
                <a:cs typeface="Times New Roman"/>
                <a:sym typeface="Times New Roman"/>
              </a:rPr>
              <a:t> Methylamine dehydrogenase light chain; copper proteins, electron transfer complex, TTQ, Electron transport, Oxidoreductase, Periplasm, Transport, Metal-binding, Pyrrolidone carboxylic acid; HET: TRQ; 2.5A {Paracoccus versutus} SCOP: g.21.1.1</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Supports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no hits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a:t>
            </a:r>
            <a:r>
              <a:rPr lang="en" sz="1200" b="1">
                <a:solidFill>
                  <a:schemeClr val="dk1"/>
                </a:solidFill>
                <a:latin typeface="Times New Roman"/>
                <a:ea typeface="Times New Roman"/>
                <a:cs typeface="Times New Roman"/>
                <a:sym typeface="Times New Roman"/>
              </a:rPr>
              <a:t> Neither option provided from Blastp or HHpred have high probability so I am calling NKF</a:t>
            </a:r>
            <a:endParaRPr/>
          </a:p>
        </p:txBody>
      </p:sp>
    </p:spTree>
  </p:cSld>
  <p:clrMapOvr>
    <a:masterClrMapping/>
  </p:clrMapOvr>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Shape 4721"/>
        <p:cNvGrpSpPr/>
        <p:nvPr/>
      </p:nvGrpSpPr>
      <p:grpSpPr>
        <a:xfrm>
          <a:off x="0" y="0"/>
          <a:ext cx="0" cy="0"/>
          <a:chOff x="0" y="0"/>
          <a:chExt cx="0" cy="0"/>
        </a:xfrm>
      </p:grpSpPr>
      <p:sp>
        <p:nvSpPr>
          <p:cNvPr id="4722" name="Google Shape;4722;p81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Causa_170.5 (gap)</a:t>
            </a:r>
            <a:endParaRPr/>
          </a:p>
        </p:txBody>
      </p:sp>
    </p:spTree>
  </p:cSld>
  <p:clrMapOvr>
    <a:masterClrMapping/>
  </p:clrMapOvr>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Shape 4726"/>
        <p:cNvGrpSpPr/>
        <p:nvPr/>
      </p:nvGrpSpPr>
      <p:grpSpPr>
        <a:xfrm>
          <a:off x="0" y="0"/>
          <a:ext cx="0" cy="0"/>
          <a:chOff x="0" y="0"/>
          <a:chExt cx="0" cy="0"/>
        </a:xfrm>
      </p:grpSpPr>
      <p:sp>
        <p:nvSpPr>
          <p:cNvPr id="4727" name="Google Shape;4727;p8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Causa_170.5 (gap)</a:t>
            </a:r>
            <a:endParaRPr/>
          </a:p>
        </p:txBody>
      </p:sp>
      <p:sp>
        <p:nvSpPr>
          <p:cNvPr id="4728" name="Google Shape;4728;p8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Cuasa_ 170.5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No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168-bp gap between gene 170 and 171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N/A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N/A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N/A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There is no data that shows that this is a gene.</a:t>
            </a:r>
            <a:endParaRPr/>
          </a:p>
        </p:txBody>
      </p:sp>
    </p:spTree>
  </p:cSld>
  <p:clrMapOvr>
    <a:masterClrMapping/>
  </p:clrMapOvr>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Shape 4732"/>
        <p:cNvGrpSpPr/>
        <p:nvPr/>
      </p:nvGrpSpPr>
      <p:grpSpPr>
        <a:xfrm>
          <a:off x="0" y="0"/>
          <a:ext cx="0" cy="0"/>
          <a:chOff x="0" y="0"/>
          <a:chExt cx="0" cy="0"/>
        </a:xfrm>
      </p:grpSpPr>
      <p:sp>
        <p:nvSpPr>
          <p:cNvPr id="4733" name="Google Shape;4733;p8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Causa_170.5 (gap)</a:t>
            </a:r>
            <a:endParaRPr/>
          </a:p>
        </p:txBody>
      </p:sp>
      <p:sp>
        <p:nvSpPr>
          <p:cNvPr id="4734" name="Google Shape;4734;p8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Not a gene (Stella) – added by JS</a:t>
            </a:r>
            <a:endParaRP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9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Causa_18.5 (gap)</a:t>
            </a:r>
            <a:endParaRPr/>
          </a:p>
        </p:txBody>
      </p:sp>
      <p:sp>
        <p:nvSpPr>
          <p:cNvPr id="530" name="Google Shape;530;p9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 18.5 -DH</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no cp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a:t>
            </a:r>
            <a:endParaRPr/>
          </a:p>
        </p:txBody>
      </p:sp>
    </p:spTree>
  </p:cSld>
  <p:clrMapOvr>
    <a:masterClrMapping/>
  </p:clrMapOvr>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Shape 4744"/>
        <p:cNvGrpSpPr/>
        <p:nvPr/>
      </p:nvGrpSpPr>
      <p:grpSpPr>
        <a:xfrm>
          <a:off x="0" y="0"/>
          <a:ext cx="0" cy="0"/>
          <a:chOff x="0" y="0"/>
          <a:chExt cx="0" cy="0"/>
        </a:xfrm>
      </p:grpSpPr>
      <p:sp>
        <p:nvSpPr>
          <p:cNvPr id="4745" name="Google Shape;4745;p82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Causa_171</a:t>
            </a:r>
            <a:endParaRPr/>
          </a:p>
        </p:txBody>
      </p:sp>
    </p:spTree>
  </p:cSld>
  <p:clrMapOvr>
    <a:masterClrMapping/>
  </p:clrMapOvr>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Shape 4749"/>
        <p:cNvGrpSpPr/>
        <p:nvPr/>
      </p:nvGrpSpPr>
      <p:grpSpPr>
        <a:xfrm>
          <a:off x="0" y="0"/>
          <a:ext cx="0" cy="0"/>
          <a:chOff x="0" y="0"/>
          <a:chExt cx="0" cy="0"/>
        </a:xfrm>
      </p:grpSpPr>
      <p:sp>
        <p:nvSpPr>
          <p:cNvPr id="4750" name="Google Shape;4750;p8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Causa_171</a:t>
            </a:r>
            <a:endParaRPr/>
          </a:p>
        </p:txBody>
      </p:sp>
      <p:sp>
        <p:nvSpPr>
          <p:cNvPr id="4751" name="Google Shape;4751;p8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Causa_171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glimmer called it at 92219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aligned 1:1, E value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gaps between 170 and 172, neither can be shortened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favorable score the the original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Called 100.0% of time when present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92219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band-7-like membrane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band-7-like membrane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membrane proteins are top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band-7-like membrane protein</a:t>
            </a:r>
            <a:endParaRPr/>
          </a:p>
        </p:txBody>
      </p:sp>
    </p:spTree>
  </p:cSld>
  <p:clrMapOvr>
    <a:masterClrMapping/>
  </p:clrMapOvr>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Shape 4755"/>
        <p:cNvGrpSpPr/>
        <p:nvPr/>
      </p:nvGrpSpPr>
      <p:grpSpPr>
        <a:xfrm>
          <a:off x="0" y="0"/>
          <a:ext cx="0" cy="0"/>
          <a:chOff x="0" y="0"/>
          <a:chExt cx="0" cy="0"/>
        </a:xfrm>
      </p:grpSpPr>
      <p:sp>
        <p:nvSpPr>
          <p:cNvPr id="4756" name="Google Shape;4756;p8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Causa_171</a:t>
            </a:r>
            <a:endParaRPr/>
          </a:p>
        </p:txBody>
      </p:sp>
      <p:sp>
        <p:nvSpPr>
          <p:cNvPr id="4757" name="Google Shape;4757;p8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Causa_171 (92219-91254) Glimmer and GeneMark called same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seems to cover all strong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over 25 hits, several 1:1 (e-value 0.0E0)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3 bp gap with gene 172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not super applicable, similar z-values and final scores for surrounding start sites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92219 (no change)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 is band-7-like membrane protein (e-value 0.0)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is Modulator of FtsH protease HflC (99.94%)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similar gene found on StAugustine. Lots of similar genes on phagesdb, many with function: band-7-like membrane protein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membrane protein, Band-7-like</a:t>
            </a:r>
            <a:endParaRPr/>
          </a:p>
        </p:txBody>
      </p:sp>
    </p:spTree>
  </p:cSld>
  <p:clrMapOvr>
    <a:masterClrMapping/>
  </p:clrMapOvr>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Shape 4767"/>
        <p:cNvGrpSpPr/>
        <p:nvPr/>
      </p:nvGrpSpPr>
      <p:grpSpPr>
        <a:xfrm>
          <a:off x="0" y="0"/>
          <a:ext cx="0" cy="0"/>
          <a:chOff x="0" y="0"/>
          <a:chExt cx="0" cy="0"/>
        </a:xfrm>
      </p:grpSpPr>
      <p:sp>
        <p:nvSpPr>
          <p:cNvPr id="4768" name="Google Shape;4768;p82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Causa_172</a:t>
            </a:r>
            <a:endParaRPr/>
          </a:p>
        </p:txBody>
      </p:sp>
    </p:spTree>
  </p:cSld>
  <p:clrMapOvr>
    <a:masterClrMapping/>
  </p:clrMapOvr>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Shape 4772"/>
        <p:cNvGrpSpPr/>
        <p:nvPr/>
      </p:nvGrpSpPr>
      <p:grpSpPr>
        <a:xfrm>
          <a:off x="0" y="0"/>
          <a:ext cx="0" cy="0"/>
          <a:chOff x="0" y="0"/>
          <a:chExt cx="0" cy="0"/>
        </a:xfrm>
      </p:grpSpPr>
      <p:sp>
        <p:nvSpPr>
          <p:cNvPr id="4773" name="Google Shape;4773;p8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Causa_172</a:t>
            </a:r>
            <a:endParaRPr/>
          </a:p>
        </p:txBody>
      </p:sp>
      <p:sp>
        <p:nvSpPr>
          <p:cNvPr id="4774" name="Google Shape;4774;p8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Causa_172 (92222-92446) REV. Glimmer and Genemark call the same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Gene is covered by all of coding potential, but the coding potential extends about 30 bp upstream of the called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One top hit with an alignment of 28:30 and an e val of 0.05. Reblasted with extended gene: one result shown that has an e val of 0.049.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gap with the end of gene 173 and start of gene 172. Extending the gene would create a 4 bp overlap with the end of gene 173.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Good RBS score. RBS score would be generally unaffected if extended, but the extended start site is slightly worse.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 starterator data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92446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results. Reblasted with extended sequence; only one result with poor e value and shows uncharacterised protein.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corresponds to a chitin protein in fungal cell walls and second top hit corresponds to a protein found in mammalian cell membranes, selenoprotein s. Ran with extended sequence: same results with a probability of 94% in selenoprotein s and a probability of 90% in chitin protein.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Located toward the end of the genome. Does not have a corresponding gene to StAugustine.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One 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a:t>
            </a:r>
            <a:r>
              <a:rPr lang="en" sz="1200" strike="sngStrike">
                <a:solidFill>
                  <a:schemeClr val="dk1"/>
                </a:solidFill>
                <a:latin typeface="Times New Roman"/>
                <a:ea typeface="Times New Roman"/>
                <a:cs typeface="Times New Roman"/>
                <a:sym typeface="Times New Roman"/>
              </a:rPr>
              <a:t>NKF</a:t>
            </a:r>
            <a:r>
              <a:rPr lang="en" sz="1200">
                <a:solidFill>
                  <a:schemeClr val="dk1"/>
                </a:solidFill>
                <a:latin typeface="Times New Roman"/>
                <a:ea typeface="Times New Roman"/>
                <a:cs typeface="Times New Roman"/>
                <a:sym typeface="Times New Roman"/>
              </a:rPr>
              <a:t> Membrane protein (changed after review)</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Reblasted with extended sequence. Causa is the only member in this gene in phagesdb. N terminal is seen to be mostly hydrophobic, predicted by deeptmhmm and sosui to have a TMD. Other end appears to be more hydrophilic. N terminal ends aligns in foldseek with two other phages, and aligns at the other end with proteins from homo sapiens.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Shape 4778"/>
        <p:cNvGrpSpPr/>
        <p:nvPr/>
      </p:nvGrpSpPr>
      <p:grpSpPr>
        <a:xfrm>
          <a:off x="0" y="0"/>
          <a:ext cx="0" cy="0"/>
          <a:chOff x="0" y="0"/>
          <a:chExt cx="0" cy="0"/>
        </a:xfrm>
      </p:grpSpPr>
      <p:sp>
        <p:nvSpPr>
          <p:cNvPr id="4779" name="Google Shape;4779;p8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Causa_172</a:t>
            </a:r>
            <a:endParaRPr/>
          </a:p>
        </p:txBody>
      </p:sp>
      <p:graphicFrame>
        <p:nvGraphicFramePr>
          <p:cNvPr id="4780" name="Google Shape;4780;p827"/>
          <p:cNvGraphicFramePr/>
          <p:nvPr/>
        </p:nvGraphicFramePr>
        <p:xfrm>
          <a:off x="2971650" y="4084525"/>
          <a:ext cx="5943600" cy="669925"/>
        </p:xfrm>
        <a:graphic>
          <a:graphicData uri="http://schemas.openxmlformats.org/drawingml/2006/table">
            <a:tbl>
              <a:tblPr>
                <a:noFill/>
                <a:tableStyleId>{3C0A0301-2ED3-4F20-BBFC-280630635A42}</a:tableStyleId>
              </a:tblPr>
              <a:tblGrid>
                <a:gridCol w="5421550">
                  <a:extLst>
                    <a:ext uri="{9D8B030D-6E8A-4147-A177-3AD203B41FA5}">
                      <a16:colId xmlns:a16="http://schemas.microsoft.com/office/drawing/2014/main" val="20000"/>
                    </a:ext>
                  </a:extLst>
                </a:gridCol>
                <a:gridCol w="522050">
                  <a:extLst>
                    <a:ext uri="{9D8B030D-6E8A-4147-A177-3AD203B41FA5}">
                      <a16:colId xmlns:a16="http://schemas.microsoft.com/office/drawing/2014/main" val="20001"/>
                    </a:ext>
                  </a:extLst>
                </a:gridCol>
              </a:tblGrid>
              <a:tr h="669925">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hypothetical protein aq_1665; Structural genomics, protein_aq1665, protein structure initiative, midwest center for stru</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99.88</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781" name="Google Shape;4781;p827"/>
          <p:cNvSpPr txBox="1"/>
          <p:nvPr/>
        </p:nvSpPr>
        <p:spPr>
          <a:xfrm>
            <a:off x="504750" y="1527150"/>
            <a:ext cx="81345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Call and Functional Annotation Checklist and Notes – MW</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assignment- Causa_172</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Original Glimmer call is at base pair 92446</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Call Annotation -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Coding Potential: One potential start site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 codon: GTG</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Only one available hit on DNA Master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Gap/Overlap:</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RBS: Does not suggest another strong start site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Starterator: No Data</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Is this a gene: Yes</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Suggested start site (first base coordinate): 92446</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Functional Annotation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Is not suggesting a potential start site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HHpred:</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Synteny: is not suggesting a start site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TMD: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Predicted gene function: NKF</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p:txBody>
      </p:sp>
    </p:spTree>
  </p:cSld>
  <p:clrMapOvr>
    <a:masterClrMapping/>
  </p:clrMapOvr>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Shape 4772">
          <a:extLst>
            <a:ext uri="{FF2B5EF4-FFF2-40B4-BE49-F238E27FC236}">
              <a16:creationId xmlns:a16="http://schemas.microsoft.com/office/drawing/2014/main" id="{4E2B4CC2-AC8D-8E99-483D-3E74864FF17A}"/>
            </a:ext>
          </a:extLst>
        </p:cNvPr>
        <p:cNvGrpSpPr/>
        <p:nvPr/>
      </p:nvGrpSpPr>
      <p:grpSpPr>
        <a:xfrm>
          <a:off x="0" y="0"/>
          <a:ext cx="0" cy="0"/>
          <a:chOff x="0" y="0"/>
          <a:chExt cx="0" cy="0"/>
        </a:xfrm>
      </p:grpSpPr>
      <p:sp>
        <p:nvSpPr>
          <p:cNvPr id="4773" name="Google Shape;4773;p826">
            <a:extLst>
              <a:ext uri="{FF2B5EF4-FFF2-40B4-BE49-F238E27FC236}">
                <a16:creationId xmlns:a16="http://schemas.microsoft.com/office/drawing/2014/main" id="{6BD26AD6-D27F-05F6-A852-EAF527559703}"/>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Causa_172</a:t>
            </a:r>
            <a:endParaRPr/>
          </a:p>
        </p:txBody>
      </p:sp>
      <p:sp>
        <p:nvSpPr>
          <p:cNvPr id="3" name="Text Placeholder 2">
            <a:extLst>
              <a:ext uri="{FF2B5EF4-FFF2-40B4-BE49-F238E27FC236}">
                <a16:creationId xmlns:a16="http://schemas.microsoft.com/office/drawing/2014/main" id="{F8D461FD-167E-694D-3A08-20E5A5FE5EBA}"/>
              </a:ext>
            </a:extLst>
          </p:cNvPr>
          <p:cNvSpPr>
            <a:spLocks noGrp="1"/>
          </p:cNvSpPr>
          <p:nvPr>
            <p:ph type="body" idx="1"/>
          </p:nvPr>
        </p:nvSpPr>
        <p:spPr/>
        <p:txBody>
          <a:bodyPr/>
          <a:lstStyle/>
          <a:p>
            <a:pPr marL="114300" indent="0">
              <a:buNone/>
            </a:pPr>
            <a:r>
              <a:rPr lang="en-US" dirty="0"/>
              <a:t>Re-evaluation by JS – </a:t>
            </a:r>
          </a:p>
          <a:p>
            <a:pPr marL="114300" indent="0">
              <a:buNone/>
            </a:pPr>
            <a:endParaRPr lang="en-US" dirty="0"/>
          </a:p>
          <a:p>
            <a:pPr marL="114300" indent="0">
              <a:buNone/>
            </a:pPr>
            <a:r>
              <a:rPr lang="en-US" dirty="0"/>
              <a:t>original gene 172 (92222-92446, REV) - </a:t>
            </a:r>
            <a:r>
              <a:rPr lang="en-US" dirty="0" err="1"/>
              <a:t>ORPHam</a:t>
            </a:r>
            <a:r>
              <a:rPr lang="en-US" dirty="0"/>
              <a:t> auto-call has 3-bp gap but good RBS (Z 2.681  FINAL -3.302) but misses a little CP that can be captured by moving start to 92452, resulting in a 4-bp overlap and RBS of Z 2.681  FINAL -4.211.</a:t>
            </a:r>
          </a:p>
        </p:txBody>
      </p:sp>
    </p:spTree>
    <p:extLst>
      <p:ext uri="{BB962C8B-B14F-4D97-AF65-F5344CB8AC3E}">
        <p14:creationId xmlns:p14="http://schemas.microsoft.com/office/powerpoint/2010/main" val="3012003272"/>
      </p:ext>
    </p:extLst>
  </p:cSld>
  <p:clrMapOvr>
    <a:masterClrMapping/>
  </p:clrMapOvr>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Shape 4791"/>
        <p:cNvGrpSpPr/>
        <p:nvPr/>
      </p:nvGrpSpPr>
      <p:grpSpPr>
        <a:xfrm>
          <a:off x="0" y="0"/>
          <a:ext cx="0" cy="0"/>
          <a:chOff x="0" y="0"/>
          <a:chExt cx="0" cy="0"/>
        </a:xfrm>
      </p:grpSpPr>
      <p:sp>
        <p:nvSpPr>
          <p:cNvPr id="4792" name="Google Shape;4792;p82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Causa_173</a:t>
            </a:r>
            <a:endParaRPr/>
          </a:p>
        </p:txBody>
      </p:sp>
    </p:spTree>
  </p:cSld>
  <p:clrMapOvr>
    <a:masterClrMapping/>
  </p:clrMapOvr>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Shape 4796"/>
        <p:cNvGrpSpPr/>
        <p:nvPr/>
      </p:nvGrpSpPr>
      <p:grpSpPr>
        <a:xfrm>
          <a:off x="0" y="0"/>
          <a:ext cx="0" cy="0"/>
          <a:chOff x="0" y="0"/>
          <a:chExt cx="0" cy="0"/>
        </a:xfrm>
      </p:grpSpPr>
      <p:sp>
        <p:nvSpPr>
          <p:cNvPr id="4797" name="Google Shape;4797;p8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Causa_173</a:t>
            </a:r>
            <a:endParaRPr/>
          </a:p>
        </p:txBody>
      </p:sp>
      <p:sp>
        <p:nvSpPr>
          <p:cNvPr id="4798" name="Google Shape;4798;p8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Gene Call and Functional Annotation Checklist and Notes – MK</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 </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Gene assignment:</a:t>
            </a:r>
            <a:r>
              <a:rPr lang="en" sz="1130" b="1">
                <a:solidFill>
                  <a:schemeClr val="dk1"/>
                </a:solidFill>
                <a:latin typeface="Times New Roman"/>
                <a:ea typeface="Times New Roman"/>
                <a:cs typeface="Times New Roman"/>
                <a:sym typeface="Times New Roman"/>
              </a:rPr>
              <a:t>Causa_173 (92449-92661) Glimmer and GeneMark called similar starts- Glimmer at 92661</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Gene Call Annotation -</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Coding Potential:</a:t>
            </a:r>
            <a:r>
              <a:rPr lang="en" sz="1130" b="1">
                <a:solidFill>
                  <a:schemeClr val="dk1"/>
                </a:solidFill>
                <a:latin typeface="Times New Roman"/>
                <a:ea typeface="Times New Roman"/>
                <a:cs typeface="Times New Roman"/>
                <a:sym typeface="Times New Roman"/>
              </a:rPr>
              <a:t> covers all of strong coding potential</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Start codon: </a:t>
            </a:r>
            <a:r>
              <a:rPr lang="en" sz="1130" b="1">
                <a:solidFill>
                  <a:schemeClr val="dk1"/>
                </a:solidFill>
                <a:latin typeface="Times New Roman"/>
                <a:ea typeface="Times New Roman"/>
                <a:cs typeface="Times New Roman"/>
                <a:sym typeface="Times New Roman"/>
              </a:rPr>
              <a:t>ATG</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BLASTp:</a:t>
            </a:r>
            <a:r>
              <a:rPr lang="en" sz="1130" b="1">
                <a:solidFill>
                  <a:schemeClr val="dk1"/>
                </a:solidFill>
                <a:latin typeface="Times New Roman"/>
                <a:ea typeface="Times New Roman"/>
                <a:cs typeface="Times New Roman"/>
                <a:sym typeface="Times New Roman"/>
              </a:rPr>
              <a:t> DNA Master only contains one total hit with a 23:15 alignment and an E value of 2.48</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Gap/Overlap: </a:t>
            </a:r>
            <a:r>
              <a:rPr lang="en" sz="1130" b="1">
                <a:solidFill>
                  <a:schemeClr val="dk1"/>
                </a:solidFill>
                <a:latin typeface="Times New Roman"/>
                <a:ea typeface="Times New Roman"/>
                <a:cs typeface="Times New Roman"/>
                <a:sym typeface="Times New Roman"/>
              </a:rPr>
              <a:t>contains a 4 length gap between genes 172 and 173; and a 4 base/pair overlap between genes 173 and 174.</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RBS:</a:t>
            </a:r>
            <a:r>
              <a:rPr lang="en" sz="1130" b="1">
                <a:solidFill>
                  <a:schemeClr val="dk1"/>
                </a:solidFill>
                <a:latin typeface="Times New Roman"/>
                <a:ea typeface="Times New Roman"/>
                <a:cs typeface="Times New Roman"/>
                <a:sym typeface="Times New Roman"/>
              </a:rPr>
              <a:t> supports auto annotation site; Z value: 2.192; Final score: -4.332</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Starterator: </a:t>
            </a:r>
            <a:r>
              <a:rPr lang="en" sz="1130" b="1">
                <a:solidFill>
                  <a:schemeClr val="dk1"/>
                </a:solidFill>
                <a:latin typeface="Times New Roman"/>
                <a:ea typeface="Times New Roman"/>
                <a:cs typeface="Times New Roman"/>
                <a:sym typeface="Times New Roman"/>
              </a:rPr>
              <a:t>support auto annotation site. All start sites are aligned with the other track</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Is this a gene:</a:t>
            </a:r>
            <a:r>
              <a:rPr lang="en" sz="1130" b="1">
                <a:solidFill>
                  <a:schemeClr val="dk1"/>
                </a:solidFill>
                <a:latin typeface="Times New Roman"/>
                <a:ea typeface="Times New Roman"/>
                <a:cs typeface="Times New Roman"/>
                <a:sym typeface="Times New Roman"/>
              </a:rPr>
              <a:t>yes</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Suggested start site (first base coordinate):  </a:t>
            </a:r>
            <a:r>
              <a:rPr lang="en" sz="1130" b="1">
                <a:solidFill>
                  <a:schemeClr val="dk1"/>
                </a:solidFill>
                <a:latin typeface="Times New Roman"/>
                <a:ea typeface="Times New Roman"/>
                <a:cs typeface="Times New Roman"/>
                <a:sym typeface="Times New Roman"/>
              </a:rPr>
              <a:t>no change (92661)</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endParaRPr sz="1130">
              <a:solidFill>
                <a:schemeClr val="dk1"/>
              </a:solidFill>
              <a:highlight>
                <a:srgbClr val="FF9900"/>
              </a:highlight>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Functional Annotation –</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BLASTp:  no hits on BLASTp</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HHpred:</a:t>
            </a:r>
            <a:r>
              <a:rPr lang="en" sz="936">
                <a:solidFill>
                  <a:srgbClr val="212529"/>
                </a:solidFill>
                <a:latin typeface="Verdana"/>
                <a:ea typeface="Verdana"/>
                <a:cs typeface="Verdana"/>
                <a:sym typeface="Verdana"/>
              </a:rPr>
              <a:t>;</a:t>
            </a:r>
            <a:r>
              <a:rPr lang="en" sz="936" b="1">
                <a:solidFill>
                  <a:srgbClr val="212529"/>
                </a:solidFill>
                <a:latin typeface="Verdana"/>
                <a:ea typeface="Verdana"/>
                <a:cs typeface="Verdana"/>
                <a:sym typeface="Verdana"/>
              </a:rPr>
              <a:t> DUF6165 ; Family of unknown function (DUF6165) (probability-89.36) </a:t>
            </a:r>
            <a:r>
              <a:rPr lang="en" sz="936"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Synteny:  </a:t>
            </a:r>
            <a:r>
              <a:rPr lang="en" sz="1130" b="1">
                <a:solidFill>
                  <a:schemeClr val="dk1"/>
                </a:solidFill>
                <a:latin typeface="Times New Roman"/>
                <a:ea typeface="Times New Roman"/>
                <a:cs typeface="Times New Roman"/>
                <a:sym typeface="Times New Roman"/>
              </a:rPr>
              <a:t>not adjacent to any known function genes in St. Augustine</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TMD: </a:t>
            </a:r>
            <a:r>
              <a:rPr lang="en" sz="1130" b="1">
                <a:solidFill>
                  <a:schemeClr val="dk1"/>
                </a:solidFill>
                <a:latin typeface="Times New Roman"/>
                <a:ea typeface="Times New Roman"/>
                <a:cs typeface="Times New Roman"/>
                <a:sym typeface="Times New Roman"/>
              </a:rPr>
              <a:t>no transmembrane domains</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Predicted gene function: </a:t>
            </a:r>
            <a:r>
              <a:rPr lang="en" sz="1130" b="1">
                <a:solidFill>
                  <a:schemeClr val="dk1"/>
                </a:solidFill>
                <a:latin typeface="Times New Roman"/>
                <a:ea typeface="Times New Roman"/>
                <a:cs typeface="Times New Roman"/>
                <a:sym typeface="Times New Roman"/>
              </a:rPr>
              <a:t>NKF</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 </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SzPts val="852"/>
              <a:buNone/>
            </a:pPr>
            <a:r>
              <a:rPr lang="en" sz="1130">
                <a:solidFill>
                  <a:schemeClr val="dk1"/>
                </a:solidFill>
                <a:latin typeface="Times New Roman"/>
                <a:ea typeface="Times New Roman"/>
                <a:cs typeface="Times New Roman"/>
                <a:sym typeface="Times New Roman"/>
              </a:rPr>
              <a:t>Notes: </a:t>
            </a:r>
            <a:endParaRPr sz="1595"/>
          </a:p>
        </p:txBody>
      </p:sp>
    </p:spTree>
  </p:cSld>
  <p:clrMapOvr>
    <a:masterClrMapping/>
  </p:clrMapOvr>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Shape 4802"/>
        <p:cNvGrpSpPr/>
        <p:nvPr/>
      </p:nvGrpSpPr>
      <p:grpSpPr>
        <a:xfrm>
          <a:off x="0" y="0"/>
          <a:ext cx="0" cy="0"/>
          <a:chOff x="0" y="0"/>
          <a:chExt cx="0" cy="0"/>
        </a:xfrm>
      </p:grpSpPr>
      <p:sp>
        <p:nvSpPr>
          <p:cNvPr id="4803" name="Google Shape;4803;p8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Causa_173</a:t>
            </a:r>
            <a:endParaRPr/>
          </a:p>
        </p:txBody>
      </p:sp>
      <p:sp>
        <p:nvSpPr>
          <p:cNvPr id="4804" name="Google Shape;4804;p8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Causa_173 (92661-92449) Glimmer and GeneMark called same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seems to cover all strong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1 hit on DNAMaster, 23:15, e-value 2.48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 with gene 174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not super applicable, similar z-values and final scores for surrounding start sites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92661 (no change)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results available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is family of unknown function (89.36%)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gene 163 on StAugustine, which doesn’t have a function listed. No other similar genes on phagesdb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9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Causa_18.5 (gap)</a:t>
            </a:r>
            <a:endParaRPr/>
          </a:p>
        </p:txBody>
      </p:sp>
      <p:sp>
        <p:nvSpPr>
          <p:cNvPr id="536" name="Google Shape;536;p9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Not a gene (Stella) – note added by JS</a:t>
            </a:r>
            <a:endParaRPr dirty="0"/>
          </a:p>
        </p:txBody>
      </p:sp>
    </p:spTree>
  </p:cSld>
  <p:clrMapOvr>
    <a:masterClrMapping/>
  </p:clrMapOvr>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Shape 4802">
          <a:extLst>
            <a:ext uri="{FF2B5EF4-FFF2-40B4-BE49-F238E27FC236}">
              <a16:creationId xmlns:a16="http://schemas.microsoft.com/office/drawing/2014/main" id="{7B7A05D5-68E5-A103-424F-6A61ED4570AF}"/>
            </a:ext>
          </a:extLst>
        </p:cNvPr>
        <p:cNvGrpSpPr/>
        <p:nvPr/>
      </p:nvGrpSpPr>
      <p:grpSpPr>
        <a:xfrm>
          <a:off x="0" y="0"/>
          <a:ext cx="0" cy="0"/>
          <a:chOff x="0" y="0"/>
          <a:chExt cx="0" cy="0"/>
        </a:xfrm>
      </p:grpSpPr>
      <p:sp>
        <p:nvSpPr>
          <p:cNvPr id="4803" name="Google Shape;4803;p831">
            <a:extLst>
              <a:ext uri="{FF2B5EF4-FFF2-40B4-BE49-F238E27FC236}">
                <a16:creationId xmlns:a16="http://schemas.microsoft.com/office/drawing/2014/main" id="{D3CEDA42-3937-AE35-B374-71339A211D87}"/>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Causa_173</a:t>
            </a:r>
            <a:endParaRPr/>
          </a:p>
        </p:txBody>
      </p:sp>
      <p:sp>
        <p:nvSpPr>
          <p:cNvPr id="3" name="Text Placeholder 2">
            <a:extLst>
              <a:ext uri="{FF2B5EF4-FFF2-40B4-BE49-F238E27FC236}">
                <a16:creationId xmlns:a16="http://schemas.microsoft.com/office/drawing/2014/main" id="{96F20E4E-B235-2DA8-F381-A0DC62287941}"/>
              </a:ext>
            </a:extLst>
          </p:cNvPr>
          <p:cNvSpPr>
            <a:spLocks noGrp="1"/>
          </p:cNvSpPr>
          <p:nvPr>
            <p:ph type="body" idx="1"/>
          </p:nvPr>
        </p:nvSpPr>
        <p:spPr/>
        <p:txBody>
          <a:bodyPr/>
          <a:lstStyle/>
          <a:p>
            <a:pPr marL="114300" indent="0">
              <a:buNone/>
            </a:pPr>
            <a:r>
              <a:rPr lang="en-US" dirty="0"/>
              <a:t>Note added by JS – </a:t>
            </a:r>
          </a:p>
          <a:p>
            <a:pPr marL="114300" indent="0">
              <a:buNone/>
            </a:pPr>
            <a:endParaRPr lang="en-US" dirty="0"/>
          </a:p>
          <a:p>
            <a:pPr marL="114300" indent="0">
              <a:buNone/>
            </a:pPr>
            <a:r>
              <a:rPr lang="en-US" dirty="0"/>
              <a:t>original gene 173 (92449-92661, REV) - auto-call has 4-bp overlap but misses a little CP.  Also has solid RBS (Z 2.192  FINAL -4.332).  </a:t>
            </a:r>
            <a:r>
              <a:rPr lang="en-US" dirty="0" err="1"/>
              <a:t>BlastP</a:t>
            </a:r>
            <a:r>
              <a:rPr lang="en-US" dirty="0"/>
              <a:t> and </a:t>
            </a:r>
            <a:r>
              <a:rPr lang="en-US" dirty="0" err="1"/>
              <a:t>Starterator</a:t>
            </a:r>
            <a:r>
              <a:rPr lang="en-US" dirty="0"/>
              <a:t> not helpful.  Can move start up to 92670 to cover all of CP.  This position also has good RBS (Z 2.460  FINAL -4.454) but results in 13-bp overlap.  Decided to leave start at current position 92661. </a:t>
            </a:r>
          </a:p>
        </p:txBody>
      </p:sp>
    </p:spTree>
    <p:extLst>
      <p:ext uri="{BB962C8B-B14F-4D97-AF65-F5344CB8AC3E}">
        <p14:creationId xmlns:p14="http://schemas.microsoft.com/office/powerpoint/2010/main" val="1716750228"/>
      </p:ext>
    </p:extLst>
  </p:cSld>
  <p:clrMapOvr>
    <a:masterClrMapping/>
  </p:clrMapOvr>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Shape 4814"/>
        <p:cNvGrpSpPr/>
        <p:nvPr/>
      </p:nvGrpSpPr>
      <p:grpSpPr>
        <a:xfrm>
          <a:off x="0" y="0"/>
          <a:ext cx="0" cy="0"/>
          <a:chOff x="0" y="0"/>
          <a:chExt cx="0" cy="0"/>
        </a:xfrm>
      </p:grpSpPr>
      <p:sp>
        <p:nvSpPr>
          <p:cNvPr id="4815" name="Google Shape;4815;p83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Causa_174</a:t>
            </a:r>
            <a:endParaRPr/>
          </a:p>
        </p:txBody>
      </p:sp>
    </p:spTree>
  </p:cSld>
  <p:clrMapOvr>
    <a:masterClrMapping/>
  </p:clrMapOvr>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Shape 4819"/>
        <p:cNvGrpSpPr/>
        <p:nvPr/>
      </p:nvGrpSpPr>
      <p:grpSpPr>
        <a:xfrm>
          <a:off x="0" y="0"/>
          <a:ext cx="0" cy="0"/>
          <a:chOff x="0" y="0"/>
          <a:chExt cx="0" cy="0"/>
        </a:xfrm>
      </p:grpSpPr>
      <p:sp>
        <p:nvSpPr>
          <p:cNvPr id="4820" name="Google Shape;4820;p8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Causa_174</a:t>
            </a:r>
            <a:endParaRPr/>
          </a:p>
        </p:txBody>
      </p:sp>
      <p:sp>
        <p:nvSpPr>
          <p:cNvPr id="4821" name="Google Shape;4821;p8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Causa_174 (92658-93026) Glimmer and GeneMark called the same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Coding potential is all covered at the 93026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There are no hits produced, so nothing can be compared against this gene.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There is not a gap or an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There are slightly better RBS scores before and after the current start site, but this would cause a significant gap or overlap to be formed, so it is not recommended that the site is changed.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StAugustine called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93026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Blastp did not produce any top hits, but phagesdb indicates an unknown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Contains low probabilities for each of the hits, suggesting there is no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Cannot identify a function</a:t>
            </a:r>
            <a:endParaRPr sz="13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 (No 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a:t>
            </a:r>
            <a:endParaRPr/>
          </a:p>
        </p:txBody>
      </p:sp>
    </p:spTree>
  </p:cSld>
  <p:clrMapOvr>
    <a:masterClrMapping/>
  </p:clrMapOvr>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Shape 4825"/>
        <p:cNvGrpSpPr/>
        <p:nvPr/>
      </p:nvGrpSpPr>
      <p:grpSpPr>
        <a:xfrm>
          <a:off x="0" y="0"/>
          <a:ext cx="0" cy="0"/>
          <a:chOff x="0" y="0"/>
          <a:chExt cx="0" cy="0"/>
        </a:xfrm>
      </p:grpSpPr>
      <p:sp>
        <p:nvSpPr>
          <p:cNvPr id="4826" name="Google Shape;4826;p8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Causa_174</a:t>
            </a:r>
            <a:endParaRPr/>
          </a:p>
        </p:txBody>
      </p:sp>
      <p:sp>
        <p:nvSpPr>
          <p:cNvPr id="4827" name="Google Shape;4827;p8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Causa_174  (92658-93026)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small amount of coding potential uncovered, but not as strong of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significant hits in DNA master, phagesdb BLASTp only shows 1:1 alignment with St. Augustine with e-value: 2e</a:t>
            </a:r>
            <a:r>
              <a:rPr lang="en" sz="1200" baseline="30000">
                <a:solidFill>
                  <a:schemeClr val="dk1"/>
                </a:solidFill>
                <a:latin typeface="Times New Roman"/>
                <a:ea typeface="Times New Roman"/>
                <a:cs typeface="Times New Roman"/>
                <a:sym typeface="Times New Roman"/>
              </a:rPr>
              <a:t>-58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 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 for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site (aligns with St. Augustine)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93026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significant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does not predict gene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 (ran SOSUI)</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Extension of gene would cause a much larger overlap and would not align with St. Augustine, and the amount of coding potential uncovered is minimal and not very strong.</a:t>
            </a:r>
            <a:endParaRPr/>
          </a:p>
        </p:txBody>
      </p:sp>
    </p:spTree>
  </p:cSld>
  <p:clrMapOvr>
    <a:masterClrMapping/>
  </p:clrMapOvr>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Shape 4825">
          <a:extLst>
            <a:ext uri="{FF2B5EF4-FFF2-40B4-BE49-F238E27FC236}">
              <a16:creationId xmlns:a16="http://schemas.microsoft.com/office/drawing/2014/main" id="{1B234357-0312-0D5B-65DE-0DFCC285DDE9}"/>
            </a:ext>
          </a:extLst>
        </p:cNvPr>
        <p:cNvGrpSpPr/>
        <p:nvPr/>
      </p:nvGrpSpPr>
      <p:grpSpPr>
        <a:xfrm>
          <a:off x="0" y="0"/>
          <a:ext cx="0" cy="0"/>
          <a:chOff x="0" y="0"/>
          <a:chExt cx="0" cy="0"/>
        </a:xfrm>
      </p:grpSpPr>
      <p:sp>
        <p:nvSpPr>
          <p:cNvPr id="4826" name="Google Shape;4826;p835">
            <a:extLst>
              <a:ext uri="{FF2B5EF4-FFF2-40B4-BE49-F238E27FC236}">
                <a16:creationId xmlns:a16="http://schemas.microsoft.com/office/drawing/2014/main" id="{FEA85318-B9BC-A438-3F63-78A27B6AC0A6}"/>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Causa_174</a:t>
            </a:r>
            <a:endParaRPr/>
          </a:p>
        </p:txBody>
      </p:sp>
      <p:sp>
        <p:nvSpPr>
          <p:cNvPr id="3" name="Text Placeholder 2">
            <a:extLst>
              <a:ext uri="{FF2B5EF4-FFF2-40B4-BE49-F238E27FC236}">
                <a16:creationId xmlns:a16="http://schemas.microsoft.com/office/drawing/2014/main" id="{4C80D819-5C52-6AA3-381B-661F353CBB98}"/>
              </a:ext>
            </a:extLst>
          </p:cNvPr>
          <p:cNvSpPr>
            <a:spLocks noGrp="1"/>
          </p:cNvSpPr>
          <p:nvPr>
            <p:ph type="body" idx="1"/>
          </p:nvPr>
        </p:nvSpPr>
        <p:spPr/>
        <p:txBody>
          <a:bodyPr/>
          <a:lstStyle/>
          <a:p>
            <a:pPr marL="114300" indent="0">
              <a:buNone/>
            </a:pPr>
            <a:r>
              <a:rPr lang="en-US" dirty="0"/>
              <a:t>Note added by JS – </a:t>
            </a:r>
          </a:p>
          <a:p>
            <a:pPr marL="114300" indent="0">
              <a:buNone/>
            </a:pPr>
            <a:endParaRPr lang="en-US" dirty="0"/>
          </a:p>
          <a:p>
            <a:pPr marL="114300" indent="0">
              <a:buNone/>
            </a:pPr>
            <a:r>
              <a:rPr lang="en-US" dirty="0"/>
              <a:t>original gene 174 (92658-93026, REV) - almost identical situation as described for gene 173.  auto-call has 1-bp overlap but misses a little CP.  Also has acceptable RBS (Z 2.016  FINAL -5.213).  </a:t>
            </a:r>
            <a:r>
              <a:rPr lang="en-US" dirty="0" err="1"/>
              <a:t>BlastP</a:t>
            </a:r>
            <a:r>
              <a:rPr lang="en-US" dirty="0"/>
              <a:t> and </a:t>
            </a:r>
            <a:r>
              <a:rPr lang="en-US" dirty="0" err="1"/>
              <a:t>Starterator</a:t>
            </a:r>
            <a:r>
              <a:rPr lang="en-US" dirty="0"/>
              <a:t> not helpful.  Can move start up to 93071 to cover all of CP.  This position also has better RBS (Z 2.526  FINAL -4.536) but results in 45-bp overlap.  Decided to leave start at current position 93026. </a:t>
            </a:r>
          </a:p>
        </p:txBody>
      </p:sp>
    </p:spTree>
    <p:extLst>
      <p:ext uri="{BB962C8B-B14F-4D97-AF65-F5344CB8AC3E}">
        <p14:creationId xmlns:p14="http://schemas.microsoft.com/office/powerpoint/2010/main" val="639392674"/>
      </p:ext>
    </p:extLst>
  </p:cSld>
  <p:clrMapOvr>
    <a:masterClrMapping/>
  </p:clrMapOvr>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Shape 4837"/>
        <p:cNvGrpSpPr/>
        <p:nvPr/>
      </p:nvGrpSpPr>
      <p:grpSpPr>
        <a:xfrm>
          <a:off x="0" y="0"/>
          <a:ext cx="0" cy="0"/>
          <a:chOff x="0" y="0"/>
          <a:chExt cx="0" cy="0"/>
        </a:xfrm>
      </p:grpSpPr>
      <p:sp>
        <p:nvSpPr>
          <p:cNvPr id="4838" name="Google Shape;4838;p83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Causa_175</a:t>
            </a:r>
            <a:endParaRPr/>
          </a:p>
        </p:txBody>
      </p:sp>
    </p:spTree>
  </p:cSld>
  <p:clrMapOvr>
    <a:masterClrMapping/>
  </p:clrMapOvr>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Shape 4842"/>
        <p:cNvGrpSpPr/>
        <p:nvPr/>
      </p:nvGrpSpPr>
      <p:grpSpPr>
        <a:xfrm>
          <a:off x="0" y="0"/>
          <a:ext cx="0" cy="0"/>
          <a:chOff x="0" y="0"/>
          <a:chExt cx="0" cy="0"/>
        </a:xfrm>
      </p:grpSpPr>
      <p:sp>
        <p:nvSpPr>
          <p:cNvPr id="4843" name="Google Shape;4843;p8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Causa_175</a:t>
            </a:r>
            <a:endParaRPr/>
          </a:p>
        </p:txBody>
      </p:sp>
      <p:sp>
        <p:nvSpPr>
          <p:cNvPr id="4844" name="Google Shape;4844;p8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Causa_175 (93026-93376) -DH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Potential:It covers all cp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Perfect rbs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 Supports auto annotation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93376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Shape 4848"/>
        <p:cNvGrpSpPr/>
        <p:nvPr/>
      </p:nvGrpSpPr>
      <p:grpSpPr>
        <a:xfrm>
          <a:off x="0" y="0"/>
          <a:ext cx="0" cy="0"/>
          <a:chOff x="0" y="0"/>
          <a:chExt cx="0" cy="0"/>
        </a:xfrm>
      </p:grpSpPr>
      <p:sp>
        <p:nvSpPr>
          <p:cNvPr id="4849" name="Google Shape;4849;p8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Causa_175</a:t>
            </a:r>
            <a:endParaRPr/>
          </a:p>
        </p:txBody>
      </p:sp>
      <p:sp>
        <p:nvSpPr>
          <p:cNvPr id="4850" name="Google Shape;4850;p8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Causa_175 (</a:t>
            </a:r>
            <a:r>
              <a:rPr lang="en" sz="1200">
                <a:solidFill>
                  <a:schemeClr val="dk1"/>
                </a:solidFill>
                <a:latin typeface="Calibri"/>
                <a:ea typeface="Calibri"/>
                <a:cs typeface="Calibri"/>
                <a:sym typeface="Calibri"/>
              </a:rPr>
              <a:t>93376</a:t>
            </a:r>
            <a:r>
              <a:rPr lang="en" sz="1200">
                <a:solidFill>
                  <a:schemeClr val="dk1"/>
                </a:solidFill>
                <a:latin typeface="Times New Roman"/>
                <a:ea typeface="Times New Roman"/>
                <a:cs typeface="Times New Roman"/>
                <a:sym typeface="Times New Roman"/>
              </a:rPr>
              <a:t>-</a:t>
            </a:r>
            <a:r>
              <a:rPr lang="en" sz="1200">
                <a:solidFill>
                  <a:schemeClr val="dk1"/>
                </a:solidFill>
                <a:latin typeface="Calibri"/>
                <a:ea typeface="Calibri"/>
                <a:cs typeface="Calibri"/>
                <a:sym typeface="Calibri"/>
              </a:rPr>
              <a:t>93026</a:t>
            </a:r>
            <a:r>
              <a:rPr lang="en" sz="1200">
                <a:solidFill>
                  <a:schemeClr val="dk1"/>
                </a:solidFill>
                <a:latin typeface="Times New Roman"/>
                <a:ea typeface="Times New Roman"/>
                <a:cs typeface="Times New Roman"/>
                <a:sym typeface="Times New Roman"/>
              </a:rPr>
              <a:t>) Glimmer and Genemark called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coding potential is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blast results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8 bp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Valid RBS score for original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Not helpful (only gene in list)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93376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similarities were found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high probability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gene in StAugustine has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Check on membrane domains, DeepTMHMM is slow</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1200"/>
              </a:spcAft>
              <a:buNone/>
            </a:pPr>
            <a:endParaRPr/>
          </a:p>
        </p:txBody>
      </p:sp>
    </p:spTree>
  </p:cSld>
  <p:clrMapOvr>
    <a:masterClrMapping/>
  </p:clrMapOvr>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Shape 4860"/>
        <p:cNvGrpSpPr/>
        <p:nvPr/>
      </p:nvGrpSpPr>
      <p:grpSpPr>
        <a:xfrm>
          <a:off x="0" y="0"/>
          <a:ext cx="0" cy="0"/>
          <a:chOff x="0" y="0"/>
          <a:chExt cx="0" cy="0"/>
        </a:xfrm>
      </p:grpSpPr>
      <p:sp>
        <p:nvSpPr>
          <p:cNvPr id="4861" name="Google Shape;4861;p84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Causa_176</a:t>
            </a:r>
            <a:endParaRPr/>
          </a:p>
        </p:txBody>
      </p:sp>
    </p:spTree>
  </p:cSld>
  <p:clrMapOvr>
    <a:masterClrMapping/>
  </p:clrMapOvr>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Shape 4865"/>
        <p:cNvGrpSpPr/>
        <p:nvPr/>
      </p:nvGrpSpPr>
      <p:grpSpPr>
        <a:xfrm>
          <a:off x="0" y="0"/>
          <a:ext cx="0" cy="0"/>
          <a:chOff x="0" y="0"/>
          <a:chExt cx="0" cy="0"/>
        </a:xfrm>
      </p:grpSpPr>
      <p:sp>
        <p:nvSpPr>
          <p:cNvPr id="4866" name="Google Shape;4866;p8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Causa_176</a:t>
            </a:r>
            <a:endParaRPr/>
          </a:p>
        </p:txBody>
      </p:sp>
      <p:sp>
        <p:nvSpPr>
          <p:cNvPr id="4867" name="Google Shape;4867;p8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Causa_176 (</a:t>
            </a:r>
            <a:r>
              <a:rPr lang="en" sz="1200">
                <a:solidFill>
                  <a:schemeClr val="dk1"/>
                </a:solidFill>
              </a:rPr>
              <a:t>93384</a:t>
            </a:r>
            <a:r>
              <a:rPr lang="en" sz="1200">
                <a:solidFill>
                  <a:schemeClr val="dk1"/>
                </a:solidFill>
                <a:latin typeface="Times New Roman"/>
                <a:ea typeface="Times New Roman"/>
                <a:cs typeface="Times New Roman"/>
                <a:sym typeface="Times New Roman"/>
              </a:rPr>
              <a:t>-</a:t>
            </a:r>
            <a:r>
              <a:rPr lang="en" sz="1200">
                <a:solidFill>
                  <a:schemeClr val="dk1"/>
                </a:solidFill>
              </a:rPr>
              <a:t>93707</a:t>
            </a:r>
            <a:r>
              <a:rPr lang="en" sz="1200">
                <a:solidFill>
                  <a:schemeClr val="dk1"/>
                </a:solidFill>
                <a:latin typeface="Times New Roman"/>
                <a:ea typeface="Times New Roman"/>
                <a:cs typeface="Times New Roman"/>
                <a:sym typeface="Times New Roman"/>
              </a:rPr>
              <a:t>) (reverse)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Potential:All coding potential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BLASTp:hits at upper 200’s score _x10</a:t>
            </a:r>
            <a:r>
              <a:rPr lang="en" sz="1200" baseline="30000">
                <a:solidFill>
                  <a:schemeClr val="dk1"/>
                </a:solidFill>
                <a:latin typeface="Times New Roman"/>
                <a:ea typeface="Times New Roman"/>
                <a:cs typeface="Times New Roman"/>
                <a:sym typeface="Times New Roman"/>
              </a:rPr>
              <a:t>-27</a:t>
            </a:r>
            <a:r>
              <a:rPr lang="en" sz="1100">
                <a:solidFill>
                  <a:schemeClr val="dk1"/>
                </a:solidFill>
              </a:rPr>
              <a:t> e-value 67 percent identity, 75% similarity. %73 percent aligned and similarity is also 75ish % average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Yes, (3’ </a:t>
            </a:r>
            <a:r>
              <a:rPr lang="en" sz="1200">
                <a:solidFill>
                  <a:schemeClr val="dk1"/>
                </a:solidFill>
              </a:rPr>
              <a:t>93707 </a:t>
            </a:r>
            <a:r>
              <a:rPr lang="en" sz="1200">
                <a:solidFill>
                  <a:schemeClr val="dk1"/>
                </a:solidFill>
                <a:latin typeface="Times New Roman"/>
                <a:ea typeface="Times New Roman"/>
                <a:cs typeface="Times New Roman"/>
                <a:sym typeface="Times New Roman"/>
              </a:rPr>
              <a:t>for gene 176 and gene 177 end 5’ </a:t>
            </a:r>
            <a:r>
              <a:rPr lang="en" sz="1200">
                <a:solidFill>
                  <a:schemeClr val="dk1"/>
                </a:solidFill>
              </a:rPr>
              <a:t>93704) 4 BP overlap</a:t>
            </a:r>
            <a:endParaRPr sz="11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Yes does support, High  Z-Value with a low final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Starterator:Somewhat lines up and supports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evidence says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a:solidFill>
                  <a:schemeClr val="dk1"/>
                </a:solidFill>
              </a:rPr>
              <a:t>93707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hypothetical protein MPHL21000_13370 [Mycolicibacterium phlei DSM 43239 = CCUG 21000], hypothetical protein [Mycolicibacterium peregrinum], 60 percent positives.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Synteny:Nothing lines up with any other phages (no support)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ZERO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HHpred:[8H1R_F]Uncharacterized lipoprotein YifL; Lipopolysaccharide, Lipoprotein, LptDE, MEMBRANE PROTEIN; HET: PCJ; 2.98A {Pseudomonas(65.93 prob)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Potential start sites: (suggested)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9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Causa_19</a:t>
            </a:r>
            <a:endParaRPr/>
          </a:p>
        </p:txBody>
      </p:sp>
    </p:spTree>
  </p:cSld>
  <p:clrMapOvr>
    <a:masterClrMapping/>
  </p:clrMapOvr>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Shape 4871"/>
        <p:cNvGrpSpPr/>
        <p:nvPr/>
      </p:nvGrpSpPr>
      <p:grpSpPr>
        <a:xfrm>
          <a:off x="0" y="0"/>
          <a:ext cx="0" cy="0"/>
          <a:chOff x="0" y="0"/>
          <a:chExt cx="0" cy="0"/>
        </a:xfrm>
      </p:grpSpPr>
      <p:sp>
        <p:nvSpPr>
          <p:cNvPr id="4872" name="Google Shape;4872;p8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Causa_176</a:t>
            </a:r>
            <a:endParaRPr/>
          </a:p>
        </p:txBody>
      </p:sp>
      <p:sp>
        <p:nvSpPr>
          <p:cNvPr id="4873" name="Google Shape;4873;p8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Causa_176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aligned 26:104, E value 1.6 x 10^-28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 with 177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2nd start site is the most favorable (93668)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Called 100% of time when present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93707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are hypothetical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high probability hits that make sense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listed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high signals up till sequence 20, then drops to zero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a:p>
        </p:txBody>
      </p:sp>
    </p:spTree>
  </p:cSld>
  <p:clrMapOvr>
    <a:masterClrMapping/>
  </p:clrMapOvr>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Shape 4883"/>
        <p:cNvGrpSpPr/>
        <p:nvPr/>
      </p:nvGrpSpPr>
      <p:grpSpPr>
        <a:xfrm>
          <a:off x="0" y="0"/>
          <a:ext cx="0" cy="0"/>
          <a:chOff x="0" y="0"/>
          <a:chExt cx="0" cy="0"/>
        </a:xfrm>
      </p:grpSpPr>
      <p:sp>
        <p:nvSpPr>
          <p:cNvPr id="4884" name="Google Shape;4884;p84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Causa_177</a:t>
            </a:r>
            <a:endParaRPr/>
          </a:p>
        </p:txBody>
      </p:sp>
    </p:spTree>
  </p:cSld>
  <p:clrMapOvr>
    <a:masterClrMapping/>
  </p:clrMapOvr>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Shape 4888"/>
        <p:cNvGrpSpPr/>
        <p:nvPr/>
      </p:nvGrpSpPr>
      <p:grpSpPr>
        <a:xfrm>
          <a:off x="0" y="0"/>
          <a:ext cx="0" cy="0"/>
          <a:chOff x="0" y="0"/>
          <a:chExt cx="0" cy="0"/>
        </a:xfrm>
      </p:grpSpPr>
      <p:sp>
        <p:nvSpPr>
          <p:cNvPr id="4889" name="Google Shape;4889;p8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Causa_177</a:t>
            </a:r>
            <a:endParaRPr/>
          </a:p>
        </p:txBody>
      </p:sp>
      <p:sp>
        <p:nvSpPr>
          <p:cNvPr id="4890" name="Google Shape;4890;p8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Causa_177 (93973-93704) Glimmer and GeneMark called same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seems to cover all strong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1 hit on DNAMaster, 6:21, e-value 0.52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 with gene 178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supports auto-annotated start site (highest z-value and final score closest to 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StAugustine called similar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93973 (no change)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results available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is spore coat protein (70.73%)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gene 167 on StAugustine, which doesn’t have function listed. No other similar genes on phagesdb.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 </a:t>
            </a:r>
            <a:endParaRPr/>
          </a:p>
        </p:txBody>
      </p:sp>
    </p:spTree>
  </p:cSld>
  <p:clrMapOvr>
    <a:masterClrMapping/>
  </p:clrMapOvr>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Shape 4894"/>
        <p:cNvGrpSpPr/>
        <p:nvPr/>
      </p:nvGrpSpPr>
      <p:grpSpPr>
        <a:xfrm>
          <a:off x="0" y="0"/>
          <a:ext cx="0" cy="0"/>
          <a:chOff x="0" y="0"/>
          <a:chExt cx="0" cy="0"/>
        </a:xfrm>
      </p:grpSpPr>
      <p:sp>
        <p:nvSpPr>
          <p:cNvPr id="4895" name="Google Shape;4895;p8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Causa_177</a:t>
            </a:r>
            <a:endParaRPr/>
          </a:p>
        </p:txBody>
      </p:sp>
      <p:sp>
        <p:nvSpPr>
          <p:cNvPr id="4896" name="Google Shape;4896;p8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and Functional Annotation Checklist and Notes – MKay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assignment:  Causa_177 (93704-93973) rev glimmer call: 93973 GeneMark call: same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Annotation -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Coding Potential: strong, fully covered</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 codon: gtg</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staug + causa (e: 6e-47)</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Gap/Overlap: 4 bp overlap w/ 178</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RBS: supports auto anno (z: 3.196; Fin: -2.448)</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Starterator: only 1 track- causa + staug — most annotated start</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Is this a gene: yes</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Suggested start site (first base coordinate): 93973</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Functional Annotation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nsh</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HHpred: nsh</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Synteny: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Phagesdb: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TMD: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300">
                <a:solidFill>
                  <a:schemeClr val="dk1"/>
                </a:solidFill>
                <a:latin typeface="Comfortaa Medium"/>
                <a:ea typeface="Comfortaa Medium"/>
                <a:cs typeface="Comfortaa Medium"/>
                <a:sym typeface="Comfortaa Medium"/>
              </a:rPr>
              <a:t>Predicted gene function: NKF</a:t>
            </a:r>
            <a:endParaRPr/>
          </a:p>
        </p:txBody>
      </p:sp>
    </p:spTree>
  </p:cSld>
  <p:clrMapOvr>
    <a:masterClrMapping/>
  </p:clrMapOvr>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Shape 4906"/>
        <p:cNvGrpSpPr/>
        <p:nvPr/>
      </p:nvGrpSpPr>
      <p:grpSpPr>
        <a:xfrm>
          <a:off x="0" y="0"/>
          <a:ext cx="0" cy="0"/>
          <a:chOff x="0" y="0"/>
          <a:chExt cx="0" cy="0"/>
        </a:xfrm>
      </p:grpSpPr>
      <p:sp>
        <p:nvSpPr>
          <p:cNvPr id="4907" name="Google Shape;4907;p84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Causa_178</a:t>
            </a:r>
            <a:endParaRPr/>
          </a:p>
        </p:txBody>
      </p:sp>
    </p:spTree>
  </p:cSld>
  <p:clrMapOvr>
    <a:masterClrMapping/>
  </p:clrMapOvr>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Shape 4911"/>
        <p:cNvGrpSpPr/>
        <p:nvPr/>
      </p:nvGrpSpPr>
      <p:grpSpPr>
        <a:xfrm>
          <a:off x="0" y="0"/>
          <a:ext cx="0" cy="0"/>
          <a:chOff x="0" y="0"/>
          <a:chExt cx="0" cy="0"/>
        </a:xfrm>
      </p:grpSpPr>
      <p:sp>
        <p:nvSpPr>
          <p:cNvPr id="4912" name="Google Shape;4912;p8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Causa_178</a:t>
            </a:r>
            <a:endParaRPr/>
          </a:p>
        </p:txBody>
      </p:sp>
      <p:sp>
        <p:nvSpPr>
          <p:cNvPr id="4913" name="Google Shape;4913;p8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Causa_178 (</a:t>
            </a:r>
            <a:r>
              <a:rPr lang="en" sz="1200">
                <a:solidFill>
                  <a:schemeClr val="dk1"/>
                </a:solidFill>
              </a:rPr>
              <a:t>93970</a:t>
            </a:r>
            <a:r>
              <a:rPr lang="en" sz="1200">
                <a:solidFill>
                  <a:schemeClr val="dk1"/>
                </a:solidFill>
                <a:latin typeface="Times New Roman"/>
                <a:ea typeface="Times New Roman"/>
                <a:cs typeface="Times New Roman"/>
                <a:sym typeface="Times New Roman"/>
              </a:rPr>
              <a:t>-</a:t>
            </a:r>
            <a:r>
              <a:rPr lang="en" sz="1200">
                <a:solidFill>
                  <a:schemeClr val="dk1"/>
                </a:solidFill>
              </a:rPr>
              <a:t>94242</a:t>
            </a:r>
            <a:r>
              <a:rPr lang="en" sz="1200">
                <a:solidFill>
                  <a:schemeClr val="dk1"/>
                </a:solidFill>
                <a:latin typeface="Times New Roman"/>
                <a:ea typeface="Times New Roman"/>
                <a:cs typeface="Times New Roman"/>
                <a:sym typeface="Times New Roman"/>
              </a:rPr>
              <a:t>) (reverse)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Potential:All coding potential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BLASTp:X (nothing on DNA Master)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(3’ </a:t>
            </a:r>
            <a:r>
              <a:rPr lang="en" sz="1200">
                <a:solidFill>
                  <a:schemeClr val="dk1"/>
                </a:solidFill>
              </a:rPr>
              <a:t>94242 </a:t>
            </a:r>
            <a:r>
              <a:rPr lang="en" sz="1200">
                <a:solidFill>
                  <a:schemeClr val="dk1"/>
                </a:solidFill>
                <a:latin typeface="Times New Roman"/>
                <a:ea typeface="Times New Roman"/>
                <a:cs typeface="Times New Roman"/>
                <a:sym typeface="Times New Roman"/>
              </a:rPr>
              <a:t>for gene 178 and gene 179 end 5’ </a:t>
            </a:r>
            <a:r>
              <a:rPr lang="en" sz="1200">
                <a:solidFill>
                  <a:schemeClr val="dk1"/>
                </a:solidFill>
              </a:rPr>
              <a:t>94239) Yes 4 BP overlap</a:t>
            </a:r>
            <a:endParaRPr sz="12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Yes does support, High  Z-Value with a low final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Starterator:Vehemently supports start.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evidence says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a:solidFill>
                  <a:schemeClr val="dk1"/>
                </a:solidFill>
              </a:rPr>
              <a:t>94242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X (nothing comes up even when comparing with other sources or on NCIB)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ZERO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Synteny:Nothing lines up with any other phages (no support)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HHpred:[8AKO_B]ESX-1 secretion-associated protein EspK; Secretion Mycrobial protein Virulence factor, CHAPERONE; 2.293A {Mycobacterium(36.16 probability)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Potential start sites: (suggested)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a:p>
        </p:txBody>
      </p:sp>
    </p:spTree>
  </p:cSld>
  <p:clrMapOvr>
    <a:masterClrMapping/>
  </p:clrMapOvr>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Shape 4917"/>
        <p:cNvGrpSpPr/>
        <p:nvPr/>
      </p:nvGrpSpPr>
      <p:grpSpPr>
        <a:xfrm>
          <a:off x="0" y="0"/>
          <a:ext cx="0" cy="0"/>
          <a:chOff x="0" y="0"/>
          <a:chExt cx="0" cy="0"/>
        </a:xfrm>
      </p:grpSpPr>
      <p:sp>
        <p:nvSpPr>
          <p:cNvPr id="4918" name="Google Shape;4918;p8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Causa_178</a:t>
            </a:r>
            <a:endParaRPr/>
          </a:p>
        </p:txBody>
      </p:sp>
      <p:sp>
        <p:nvSpPr>
          <p:cNvPr id="4919" name="Google Shape;4919;p8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Causa_178 (</a:t>
            </a:r>
            <a:r>
              <a:rPr lang="en" sz="1200">
                <a:solidFill>
                  <a:schemeClr val="dk1"/>
                </a:solidFill>
                <a:latin typeface="Calibri"/>
                <a:ea typeface="Calibri"/>
                <a:cs typeface="Calibri"/>
                <a:sym typeface="Calibri"/>
              </a:rPr>
              <a:t>94242</a:t>
            </a:r>
            <a:r>
              <a:rPr lang="en" sz="1200">
                <a:solidFill>
                  <a:schemeClr val="dk1"/>
                </a:solidFill>
                <a:latin typeface="Times New Roman"/>
                <a:ea typeface="Times New Roman"/>
                <a:cs typeface="Times New Roman"/>
                <a:sym typeface="Times New Roman"/>
              </a:rPr>
              <a:t>-</a:t>
            </a:r>
            <a:r>
              <a:rPr lang="en" sz="1200">
                <a:solidFill>
                  <a:schemeClr val="dk1"/>
                </a:solidFill>
                <a:latin typeface="Calibri"/>
                <a:ea typeface="Calibri"/>
                <a:cs typeface="Calibri"/>
                <a:sym typeface="Calibri"/>
              </a:rPr>
              <a:t>93970</a:t>
            </a:r>
            <a:r>
              <a:rPr lang="en" sz="1200">
                <a:solidFill>
                  <a:schemeClr val="dk1"/>
                </a:solidFill>
                <a:latin typeface="Times New Roman"/>
                <a:ea typeface="Times New Roman"/>
                <a:cs typeface="Times New Roman"/>
                <a:sym typeface="Times New Roman"/>
              </a:rPr>
              <a:t>) Glimmer and Genemark called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coding potential is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blastp results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Valid RBS score for original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Not helpful (only gene in list)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94242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similarities were found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high probability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gene in StAugustine has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Signal sequence, no TMD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Check on membrane domains, DeepTMHMM is slow</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1200"/>
              </a:spcAft>
              <a:buNone/>
            </a:pPr>
            <a:endParaRPr/>
          </a:p>
        </p:txBody>
      </p:sp>
    </p:spTree>
  </p:cSld>
  <p:clrMapOvr>
    <a:masterClrMapping/>
  </p:clrMapOvr>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Shape 4929"/>
        <p:cNvGrpSpPr/>
        <p:nvPr/>
      </p:nvGrpSpPr>
      <p:grpSpPr>
        <a:xfrm>
          <a:off x="0" y="0"/>
          <a:ext cx="0" cy="0"/>
          <a:chOff x="0" y="0"/>
          <a:chExt cx="0" cy="0"/>
        </a:xfrm>
      </p:grpSpPr>
      <p:sp>
        <p:nvSpPr>
          <p:cNvPr id="4930" name="Google Shape;4930;p85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Causa_179</a:t>
            </a:r>
            <a:endParaRPr/>
          </a:p>
        </p:txBody>
      </p:sp>
    </p:spTree>
  </p:cSld>
  <p:clrMapOvr>
    <a:masterClrMapping/>
  </p:clrMapOvr>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Shape 4934"/>
        <p:cNvGrpSpPr/>
        <p:nvPr/>
      </p:nvGrpSpPr>
      <p:grpSpPr>
        <a:xfrm>
          <a:off x="0" y="0"/>
          <a:ext cx="0" cy="0"/>
          <a:chOff x="0" y="0"/>
          <a:chExt cx="0" cy="0"/>
        </a:xfrm>
      </p:grpSpPr>
      <p:sp>
        <p:nvSpPr>
          <p:cNvPr id="4935" name="Google Shape;4935;p8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Causa_179</a:t>
            </a:r>
            <a:endParaRPr/>
          </a:p>
        </p:txBody>
      </p:sp>
      <p:sp>
        <p:nvSpPr>
          <p:cNvPr id="4936" name="Google Shape;4936;p85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Causa_179 (94239-94619)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some small coding potential uncovered, but no earlier start codon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1:1 hits with e-value= </a:t>
            </a:r>
            <a:r>
              <a:rPr lang="en" sz="1200">
                <a:solidFill>
                  <a:schemeClr val="dk1"/>
                </a:solidFill>
                <a:highlight>
                  <a:srgbClr val="FFFFFF"/>
                </a:highlight>
                <a:latin typeface="Times New Roman"/>
                <a:ea typeface="Times New Roman"/>
                <a:cs typeface="Times New Roman"/>
                <a:sym typeface="Times New Roman"/>
              </a:rPr>
              <a:t>5e</a:t>
            </a:r>
            <a:r>
              <a:rPr lang="en" sz="1200" baseline="30000">
                <a:solidFill>
                  <a:schemeClr val="dk1"/>
                </a:solidFill>
                <a:highlight>
                  <a:srgbClr val="FFFFFF"/>
                </a:highlight>
                <a:latin typeface="Times New Roman"/>
                <a:ea typeface="Times New Roman"/>
                <a:cs typeface="Times New Roman"/>
                <a:sym typeface="Times New Roman"/>
              </a:rPr>
              <a:t>-11</a:t>
            </a:r>
            <a:r>
              <a:rPr lang="en" sz="1200">
                <a:solidFill>
                  <a:schemeClr val="dk1"/>
                </a:solidFill>
                <a:highlight>
                  <a:srgbClr val="FFFFFF"/>
                </a:highlight>
                <a:latin typeface="Times New Roman"/>
                <a:ea typeface="Times New Roman"/>
                <a:cs typeface="Times New Roman"/>
                <a:sym typeface="Times New Roman"/>
              </a:rPr>
              <a:t>, e-value= 7e</a:t>
            </a:r>
            <a:r>
              <a:rPr lang="en" sz="1200" baseline="30000">
                <a:solidFill>
                  <a:schemeClr val="dk1"/>
                </a:solidFill>
                <a:highlight>
                  <a:srgbClr val="FFFFFF"/>
                </a:highlight>
                <a:latin typeface="Times New Roman"/>
                <a:ea typeface="Times New Roman"/>
                <a:cs typeface="Times New Roman"/>
                <a:sym typeface="Times New Roman"/>
              </a:rPr>
              <a:t>-11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3 bp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 for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94619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all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does not predict a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Predicted gene function: NKF</a:t>
            </a:r>
            <a:endParaRPr/>
          </a:p>
        </p:txBody>
      </p:sp>
    </p:spTree>
  </p:cSld>
  <p:clrMapOvr>
    <a:masterClrMapping/>
  </p:clrMapOvr>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Shape 4940"/>
        <p:cNvGrpSpPr/>
        <p:nvPr/>
      </p:nvGrpSpPr>
      <p:grpSpPr>
        <a:xfrm>
          <a:off x="0" y="0"/>
          <a:ext cx="0" cy="0"/>
          <a:chOff x="0" y="0"/>
          <a:chExt cx="0" cy="0"/>
        </a:xfrm>
      </p:grpSpPr>
      <p:sp>
        <p:nvSpPr>
          <p:cNvPr id="4941" name="Google Shape;4941;p8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Causa_179</a:t>
            </a:r>
            <a:endParaRPr/>
          </a:p>
        </p:txBody>
      </p:sp>
      <p:sp>
        <p:nvSpPr>
          <p:cNvPr id="4942" name="Google Shape;4942;p8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and Functional Annotation Checklist and Notes – MKay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assignment:  Causa_179 (94239-94619) rev glimmer call: 94619 GeneMark call: same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Annotation -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Coding Potential: strong, full cover</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 codon: atg</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1:1 top hits (e: most common: 1e-10)</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Gap/Overlap: 5 bp gap w/180</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RBS: supports auto anno (z: 2.356; Fin: -4565)</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Starterator: most annotated start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Is this a gene: yes</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Suggested start site (first base coordinate): 94619</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Functional Annotation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nsh</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HHpred: nsh</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Synteny: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Phagesdb: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TMD: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300">
                <a:solidFill>
                  <a:schemeClr val="dk1"/>
                </a:solidFill>
                <a:latin typeface="Comfortaa Medium"/>
                <a:ea typeface="Comfortaa Medium"/>
                <a:cs typeface="Comfortaa Medium"/>
                <a:sym typeface="Comfortaa Medium"/>
              </a:rPr>
              <a:t>Predicted gene function: NKF</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9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Causa_19</a:t>
            </a:r>
            <a:endParaRPr/>
          </a:p>
        </p:txBody>
      </p:sp>
      <p:sp>
        <p:nvSpPr>
          <p:cNvPr id="553" name="Google Shape;553;p9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Cuasa_19  (13260-15380) Glimmer and GeneMark called start site 13260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Covers all CP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Alignments blasts vary from alignments with  E-value =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97-bp gap to gene 20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 applicable data from starterator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13260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Multiple top hits major capsid hexamer protein [Gordonia phage BiggityBass]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Probability 99.14%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9D9X_Pa</a:t>
            </a:r>
            <a:r>
              <a:rPr lang="en" sz="1200">
                <a:solidFill>
                  <a:schemeClr val="dk1"/>
                </a:solidFill>
                <a:latin typeface="Times New Roman"/>
                <a:ea typeface="Times New Roman"/>
                <a:cs typeface="Times New Roman"/>
                <a:sym typeface="Times New Roman"/>
              </a:rPr>
              <a:t> Major capsid protein; Bacteriophage, capsid, VIRUS, VIRAL PROTEIN; 3.0A {Mycobacterium phage Bxb1}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Major capsid hexamer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Major capsid hexamer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Blast P hits from gordonia phages hit with a with a lot of gordonia phages and B4 phages. None of them were 1:1 however they all had close resemblance.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The data showing that this gene is a Major capsid protein is very conclusive.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ct val="91666"/>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ct val="91666"/>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ct val="91666"/>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ct val="91666"/>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1200"/>
              </a:spcAft>
              <a:buNone/>
            </a:pPr>
            <a:endParaRPr/>
          </a:p>
        </p:txBody>
      </p:sp>
    </p:spTree>
  </p:cSld>
  <p:clrMapOvr>
    <a:masterClrMapping/>
  </p:clrMapOvr>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Shape 4952"/>
        <p:cNvGrpSpPr/>
        <p:nvPr/>
      </p:nvGrpSpPr>
      <p:grpSpPr>
        <a:xfrm>
          <a:off x="0" y="0"/>
          <a:ext cx="0" cy="0"/>
          <a:chOff x="0" y="0"/>
          <a:chExt cx="0" cy="0"/>
        </a:xfrm>
      </p:grpSpPr>
      <p:sp>
        <p:nvSpPr>
          <p:cNvPr id="4953" name="Google Shape;4953;p85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Causa_180</a:t>
            </a:r>
            <a:endParaRPr/>
          </a:p>
        </p:txBody>
      </p:sp>
    </p:spTree>
  </p:cSld>
  <p:clrMapOvr>
    <a:masterClrMapping/>
  </p:clrMapOvr>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Shape 4957"/>
        <p:cNvGrpSpPr/>
        <p:nvPr/>
      </p:nvGrpSpPr>
      <p:grpSpPr>
        <a:xfrm>
          <a:off x="0" y="0"/>
          <a:ext cx="0" cy="0"/>
          <a:chOff x="0" y="0"/>
          <a:chExt cx="0" cy="0"/>
        </a:xfrm>
      </p:grpSpPr>
      <p:sp>
        <p:nvSpPr>
          <p:cNvPr id="4958" name="Google Shape;4958;p8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Causa_180</a:t>
            </a:r>
            <a:endParaRPr/>
          </a:p>
        </p:txBody>
      </p:sp>
      <p:sp>
        <p:nvSpPr>
          <p:cNvPr id="4959" name="Google Shape;4959;p85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Causa_180 (94621-95253) Glimmer and GeneMark called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 coding potential at the 95253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There are no hits produced, so nothing can be compared with this gene.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There is almost a 100-bp gap, but there are no earlier start sites the gene could be extended to, so the current start site is recommended.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The current start site contains the highest Z score and the lowest final score, so it is recommended that this site is kept.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StAugustine and Causa contain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95253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Blastp does not produce any hits that can be compared, and phagesdb also only shows a couple hits, suggesting that the function is unknown.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TERMINASE SMALL SUBUNIT; DNA BINDING DOMAIN, HOMODIMER, VIRAL ASSEMBLY, LAMBDA, WINGED HELIX-TURN-HELIX, TERMINASE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There are not many other phages to compare with this gene, and the few that are similar did not have the same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Do not need to reference TMD’s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terminase, small subunit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Even though there were a few top hits that hinted at an unknown function, there were two hits with high probabilities that appeared on HHPred, both suggesting terminase small subunit as the function.</a:t>
            </a:r>
            <a:endParaRPr/>
          </a:p>
        </p:txBody>
      </p:sp>
    </p:spTree>
  </p:cSld>
  <p:clrMapOvr>
    <a:masterClrMapping/>
  </p:clrMapOvr>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Shape 4963"/>
        <p:cNvGrpSpPr/>
        <p:nvPr/>
      </p:nvGrpSpPr>
      <p:grpSpPr>
        <a:xfrm>
          <a:off x="0" y="0"/>
          <a:ext cx="0" cy="0"/>
          <a:chOff x="0" y="0"/>
          <a:chExt cx="0" cy="0"/>
        </a:xfrm>
      </p:grpSpPr>
      <p:sp>
        <p:nvSpPr>
          <p:cNvPr id="4964" name="Google Shape;4964;p859"/>
          <p:cNvSpPr txBox="1">
            <a:spLocks noGrp="1"/>
          </p:cNvSpPr>
          <p:nvPr>
            <p:ph type="title"/>
          </p:nvPr>
        </p:nvSpPr>
        <p:spPr>
          <a:xfrm>
            <a:off x="311700" y="4295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Causa_180</a:t>
            </a:r>
            <a:endParaRPr/>
          </a:p>
        </p:txBody>
      </p:sp>
      <p:sp>
        <p:nvSpPr>
          <p:cNvPr id="4965" name="Google Shape;4965;p859"/>
          <p:cNvSpPr txBox="1">
            <a:spLocks noGrp="1"/>
          </p:cNvSpPr>
          <p:nvPr>
            <p:ph type="body" idx="1"/>
          </p:nvPr>
        </p:nvSpPr>
        <p:spPr>
          <a:xfrm>
            <a:off x="311700" y="1047150"/>
            <a:ext cx="8520600" cy="38265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endParaRPr sz="1200">
              <a:solidFill>
                <a:srgbClr val="6FA8DC"/>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Causa_180 (94621-95253) Genemark and glimmer make the same call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Fully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GTG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None with 1:1 alignment, some with 6:3, or 6:26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86-bp gap with Gene 181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Best possible z-score and final value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 </a:t>
            </a:r>
            <a:r>
              <a:rPr lang="en" sz="1200">
                <a:solidFill>
                  <a:schemeClr val="dk1"/>
                </a:solidFill>
                <a:latin typeface="Times New Roman"/>
                <a:ea typeface="Times New Roman"/>
                <a:cs typeface="Times New Roman"/>
                <a:sym typeface="Times New Roman"/>
              </a:rPr>
              <a:t>Only one track with St. Augustine and they both made the same call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Times New Roman"/>
                <a:ea typeface="Times New Roman"/>
                <a:cs typeface="Times New Roman"/>
                <a:sym typeface="Times New Roman"/>
              </a:rPr>
              <a:t>95253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rgbClr val="222222"/>
                </a:solidFill>
                <a:latin typeface="Times New Roman"/>
                <a:ea typeface="Times New Roman"/>
                <a:cs typeface="Times New Roman"/>
                <a:sym typeface="Times New Roman"/>
              </a:rPr>
              <a:t> </a:t>
            </a:r>
            <a:endParaRPr sz="1200" b="1">
              <a:solidFill>
                <a:srgbClr val="222222"/>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rgbClr val="222222"/>
                </a:solidFill>
                <a:latin typeface="Times New Roman"/>
                <a:ea typeface="Times New Roman"/>
                <a:cs typeface="Times New Roman"/>
                <a:sym typeface="Times New Roman"/>
              </a:rPr>
              <a:t>Functional Annotation –</a:t>
            </a:r>
            <a:endParaRPr sz="1200" b="1">
              <a:solidFill>
                <a:srgbClr val="222222"/>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No significant similarity found. Nothing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a:t>
            </a:r>
            <a:r>
              <a:rPr lang="en" sz="1200">
                <a:solidFill>
                  <a:schemeClr val="dk1"/>
                </a:solidFill>
                <a:latin typeface="Times New Roman"/>
                <a:ea typeface="Times New Roman"/>
                <a:cs typeface="Times New Roman"/>
                <a:sym typeface="Times New Roman"/>
              </a:rPr>
              <a:t> TERMINASE SMALL SUBUNIT; DNA BINDING DOMAIN, HOMODIMER, VIRAL ASSEMBLY, LAMBDA, WINGED HELIX-TURN-HELIX, TERMINASE, Vira, </a:t>
            </a:r>
            <a:r>
              <a:rPr lang="en" sz="950">
                <a:solidFill>
                  <a:srgbClr val="212529"/>
                </a:solidFill>
                <a:latin typeface="Verdana"/>
                <a:ea typeface="Verdana"/>
                <a:cs typeface="Verdana"/>
                <a:sym typeface="Verdana"/>
              </a:rPr>
              <a:t>92.67%, </a:t>
            </a: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1J9I_B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r>
              <a:rPr lang="en" sz="1200">
                <a:solidFill>
                  <a:schemeClr val="dk1"/>
                </a:solidFill>
                <a:latin typeface="Times New Roman"/>
                <a:ea typeface="Times New Roman"/>
                <a:cs typeface="Times New Roman"/>
                <a:sym typeface="Times New Roman"/>
              </a:rPr>
              <a:t>Nothing called nearby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r>
              <a:rPr lang="en" sz="1200">
                <a:solidFill>
                  <a:schemeClr val="dk1"/>
                </a:solidFill>
                <a:latin typeface="Times New Roman"/>
                <a:ea typeface="Times New Roman"/>
                <a:cs typeface="Times New Roman"/>
                <a:sym typeface="Times New Roman"/>
              </a:rPr>
              <a:t>None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 </a:t>
            </a:r>
            <a:r>
              <a:rPr lang="en" sz="1200">
                <a:solidFill>
                  <a:schemeClr val="dk1"/>
                </a:solidFill>
                <a:latin typeface="Times New Roman"/>
                <a:ea typeface="Times New Roman"/>
                <a:cs typeface="Times New Roman"/>
                <a:sym typeface="Times New Roman"/>
              </a:rPr>
              <a:t>Terminase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Notes: </a:t>
            </a:r>
            <a:endParaRPr sz="1200" b="1">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There are no other potential starting sites </a:t>
            </a:r>
            <a:endParaRPr/>
          </a:p>
        </p:txBody>
      </p:sp>
    </p:spTree>
  </p:cSld>
  <p:clrMapOvr>
    <a:masterClrMapping/>
  </p:clrMapOvr>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Shape 4963">
          <a:extLst>
            <a:ext uri="{FF2B5EF4-FFF2-40B4-BE49-F238E27FC236}">
              <a16:creationId xmlns:a16="http://schemas.microsoft.com/office/drawing/2014/main" id="{B203E64E-AF4F-BDB0-549D-6214A6006621}"/>
            </a:ext>
          </a:extLst>
        </p:cNvPr>
        <p:cNvGrpSpPr/>
        <p:nvPr/>
      </p:nvGrpSpPr>
      <p:grpSpPr>
        <a:xfrm>
          <a:off x="0" y="0"/>
          <a:ext cx="0" cy="0"/>
          <a:chOff x="0" y="0"/>
          <a:chExt cx="0" cy="0"/>
        </a:xfrm>
      </p:grpSpPr>
      <p:sp>
        <p:nvSpPr>
          <p:cNvPr id="4964" name="Google Shape;4964;p859">
            <a:extLst>
              <a:ext uri="{FF2B5EF4-FFF2-40B4-BE49-F238E27FC236}">
                <a16:creationId xmlns:a16="http://schemas.microsoft.com/office/drawing/2014/main" id="{23F59FAE-1EDE-3E5E-0D98-BC74F110BC1E}"/>
              </a:ext>
            </a:extLst>
          </p:cNvPr>
          <p:cNvSpPr txBox="1">
            <a:spLocks noGrp="1"/>
          </p:cNvSpPr>
          <p:nvPr>
            <p:ph type="title"/>
          </p:nvPr>
        </p:nvSpPr>
        <p:spPr>
          <a:xfrm>
            <a:off x="311700" y="4295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Causa_180</a:t>
            </a:r>
            <a:endParaRPr/>
          </a:p>
        </p:txBody>
      </p:sp>
      <p:sp>
        <p:nvSpPr>
          <p:cNvPr id="3" name="Text Placeholder 2">
            <a:extLst>
              <a:ext uri="{FF2B5EF4-FFF2-40B4-BE49-F238E27FC236}">
                <a16:creationId xmlns:a16="http://schemas.microsoft.com/office/drawing/2014/main" id="{EDD2CF2F-5829-D9E3-EEC9-DDFCF7367FE8}"/>
              </a:ext>
            </a:extLst>
          </p:cNvPr>
          <p:cNvSpPr>
            <a:spLocks noGrp="1"/>
          </p:cNvSpPr>
          <p:nvPr>
            <p:ph type="body" idx="1"/>
          </p:nvPr>
        </p:nvSpPr>
        <p:spPr/>
        <p:txBody>
          <a:bodyPr/>
          <a:lstStyle/>
          <a:p>
            <a:pPr marL="114300" indent="0">
              <a:buNone/>
            </a:pPr>
            <a:r>
              <a:rPr lang="en-US" dirty="0"/>
              <a:t>Re-evaluation by JS – </a:t>
            </a:r>
          </a:p>
          <a:p>
            <a:pPr marL="114300" indent="0">
              <a:buNone/>
            </a:pPr>
            <a:endParaRPr lang="en-US" dirty="0"/>
          </a:p>
          <a:p>
            <a:pPr marL="114300" indent="0">
              <a:buNone/>
            </a:pPr>
            <a:r>
              <a:rPr lang="en-US" dirty="0"/>
              <a:t>original gene 180 (94621-95253, REV) - some sequence comparison hits to </a:t>
            </a:r>
            <a:r>
              <a:rPr lang="en-US" dirty="0" err="1"/>
              <a:t>terminase</a:t>
            </a:r>
            <a:r>
              <a:rPr lang="en-US" dirty="0"/>
              <a:t> (small subunit) but this was not called as this gene is not in the expected genomic position for this function.  There is annotated </a:t>
            </a:r>
            <a:r>
              <a:rPr lang="en-US" dirty="0" err="1"/>
              <a:t>terminase</a:t>
            </a:r>
            <a:r>
              <a:rPr lang="en-US" dirty="0"/>
              <a:t> gene near 5'-end of genome</a:t>
            </a:r>
          </a:p>
        </p:txBody>
      </p:sp>
    </p:spTree>
    <p:extLst>
      <p:ext uri="{BB962C8B-B14F-4D97-AF65-F5344CB8AC3E}">
        <p14:creationId xmlns:p14="http://schemas.microsoft.com/office/powerpoint/2010/main" val="2689642543"/>
      </p:ext>
    </p:extLst>
  </p:cSld>
  <p:clrMapOvr>
    <a:masterClrMapping/>
  </p:clrMapOvr>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Shape 4975">
          <a:extLst>
            <a:ext uri="{FF2B5EF4-FFF2-40B4-BE49-F238E27FC236}">
              <a16:creationId xmlns:a16="http://schemas.microsoft.com/office/drawing/2014/main" id="{822A3DAC-13BD-1446-AF6C-715B1C3830B8}"/>
            </a:ext>
          </a:extLst>
        </p:cNvPr>
        <p:cNvGrpSpPr/>
        <p:nvPr/>
      </p:nvGrpSpPr>
      <p:grpSpPr>
        <a:xfrm>
          <a:off x="0" y="0"/>
          <a:ext cx="0" cy="0"/>
          <a:chOff x="0" y="0"/>
          <a:chExt cx="0" cy="0"/>
        </a:xfrm>
      </p:grpSpPr>
      <p:sp>
        <p:nvSpPr>
          <p:cNvPr id="4976" name="Google Shape;4976;p861">
            <a:extLst>
              <a:ext uri="{FF2B5EF4-FFF2-40B4-BE49-F238E27FC236}">
                <a16:creationId xmlns:a16="http://schemas.microsoft.com/office/drawing/2014/main" id="{179C2A29-C5B4-F713-B385-09F23F54E074}"/>
              </a:ext>
            </a:extLst>
          </p:cNvPr>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Causa_181</a:t>
            </a:r>
            <a:endParaRPr/>
          </a:p>
        </p:txBody>
      </p:sp>
    </p:spTree>
    <p:extLst>
      <p:ext uri="{BB962C8B-B14F-4D97-AF65-F5344CB8AC3E}">
        <p14:creationId xmlns:p14="http://schemas.microsoft.com/office/powerpoint/2010/main" val="949751270"/>
      </p:ext>
    </p:extLst>
  </p:cSld>
  <p:clrMapOvr>
    <a:masterClrMapping/>
  </p:clrMapOvr>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Shape 4980">
          <a:extLst>
            <a:ext uri="{FF2B5EF4-FFF2-40B4-BE49-F238E27FC236}">
              <a16:creationId xmlns:a16="http://schemas.microsoft.com/office/drawing/2014/main" id="{8290B4FF-7059-660E-B4AF-D61521B342D7}"/>
            </a:ext>
          </a:extLst>
        </p:cNvPr>
        <p:cNvGrpSpPr/>
        <p:nvPr/>
      </p:nvGrpSpPr>
      <p:grpSpPr>
        <a:xfrm>
          <a:off x="0" y="0"/>
          <a:ext cx="0" cy="0"/>
          <a:chOff x="0" y="0"/>
          <a:chExt cx="0" cy="0"/>
        </a:xfrm>
      </p:grpSpPr>
      <p:sp>
        <p:nvSpPr>
          <p:cNvPr id="4981" name="Google Shape;4981;p862">
            <a:extLst>
              <a:ext uri="{FF2B5EF4-FFF2-40B4-BE49-F238E27FC236}">
                <a16:creationId xmlns:a16="http://schemas.microsoft.com/office/drawing/2014/main" id="{82312EB3-F978-A708-876B-6E408FA1C8E1}"/>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Causa_181</a:t>
            </a:r>
            <a:endParaRPr/>
          </a:p>
        </p:txBody>
      </p:sp>
      <p:sp>
        <p:nvSpPr>
          <p:cNvPr id="4982" name="Google Shape;4982;p862">
            <a:extLst>
              <a:ext uri="{FF2B5EF4-FFF2-40B4-BE49-F238E27FC236}">
                <a16:creationId xmlns:a16="http://schemas.microsoft.com/office/drawing/2014/main" id="{14C60F5E-C3E7-0CC2-141B-3DC4D063624E}"/>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Gene Call and Functional Annotation Checklist and Notes – MK</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 </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Gene assignment:</a:t>
            </a:r>
            <a:r>
              <a:rPr lang="en" sz="1130" b="1">
                <a:solidFill>
                  <a:schemeClr val="dk1"/>
                </a:solidFill>
                <a:latin typeface="Times New Roman"/>
                <a:ea typeface="Times New Roman"/>
                <a:cs typeface="Times New Roman"/>
                <a:sym typeface="Times New Roman"/>
              </a:rPr>
              <a:t>Causa_181 (95339-95809) Glimmer and GeneMark called similar starts- Glimmer at 95809</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Gene Call Annotation -</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Coding Potential:</a:t>
            </a:r>
            <a:r>
              <a:rPr lang="en" sz="1130" b="1">
                <a:solidFill>
                  <a:schemeClr val="dk1"/>
                </a:solidFill>
                <a:latin typeface="Times New Roman"/>
                <a:ea typeface="Times New Roman"/>
                <a:cs typeface="Times New Roman"/>
                <a:sym typeface="Times New Roman"/>
              </a:rPr>
              <a:t> covers all of strong coding potential and even has more to extend the gene</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Start codon: GTG</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BLASTp:</a:t>
            </a:r>
            <a:r>
              <a:rPr lang="en" sz="1130" b="1">
                <a:solidFill>
                  <a:schemeClr val="dk1"/>
                </a:solidFill>
                <a:latin typeface="Times New Roman"/>
                <a:ea typeface="Times New Roman"/>
                <a:cs typeface="Times New Roman"/>
                <a:sym typeface="Times New Roman"/>
              </a:rPr>
              <a:t>.DNA Master does not have any hits</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Gap/Overlap:</a:t>
            </a:r>
            <a:r>
              <a:rPr lang="en" sz="1130" b="1">
                <a:solidFill>
                  <a:schemeClr val="dk1"/>
                </a:solidFill>
                <a:latin typeface="Times New Roman"/>
                <a:ea typeface="Times New Roman"/>
                <a:cs typeface="Times New Roman"/>
                <a:sym typeface="Times New Roman"/>
              </a:rPr>
              <a:t> contains a 87 length gao between genes 180 and 181; contains a 279 length gap between genes 181 and 182 (there is a gap between the two genes)will probably extend gene to shorten the gap</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RBS: </a:t>
            </a:r>
            <a:r>
              <a:rPr lang="en" sz="1130" b="1">
                <a:solidFill>
                  <a:schemeClr val="dk1"/>
                </a:solidFill>
                <a:latin typeface="Times New Roman"/>
                <a:ea typeface="Times New Roman"/>
                <a:cs typeface="Times New Roman"/>
                <a:sym typeface="Times New Roman"/>
              </a:rPr>
              <a:t>Does not support auto annotation site; will have to extend the gene</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Starterator: </a:t>
            </a:r>
            <a:r>
              <a:rPr lang="en" sz="1130" b="1">
                <a:solidFill>
                  <a:schemeClr val="dk1"/>
                </a:solidFill>
                <a:latin typeface="Times New Roman"/>
                <a:ea typeface="Times New Roman"/>
                <a:cs typeface="Times New Roman"/>
                <a:sym typeface="Times New Roman"/>
              </a:rPr>
              <a:t>phagesDB says “</a:t>
            </a:r>
            <a:r>
              <a:rPr lang="en" sz="897" b="1">
                <a:solidFill>
                  <a:schemeClr val="dk1"/>
                </a:solidFill>
                <a:latin typeface="Verdana"/>
                <a:ea typeface="Verdana"/>
                <a:cs typeface="Verdana"/>
                <a:sym typeface="Verdana"/>
              </a:rPr>
              <a:t>Orpham, no data”</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Is this a gene: </a:t>
            </a:r>
            <a:r>
              <a:rPr lang="en" sz="1130" b="1">
                <a:solidFill>
                  <a:schemeClr val="dk1"/>
                </a:solidFill>
                <a:latin typeface="Times New Roman"/>
                <a:ea typeface="Times New Roman"/>
                <a:cs typeface="Times New Roman"/>
                <a:sym typeface="Times New Roman"/>
              </a:rPr>
              <a:t>yes</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Suggested start site (first base coordinate):  </a:t>
            </a:r>
            <a:r>
              <a:rPr lang="en" sz="1130" b="1">
                <a:solidFill>
                  <a:schemeClr val="dk1"/>
                </a:solidFill>
                <a:latin typeface="Times New Roman"/>
                <a:ea typeface="Times New Roman"/>
                <a:cs typeface="Times New Roman"/>
                <a:sym typeface="Times New Roman"/>
              </a:rPr>
              <a:t>95935</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Functional Annotation –</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BLASTp: </a:t>
            </a:r>
            <a:r>
              <a:rPr lang="en" sz="1130" b="1">
                <a:solidFill>
                  <a:schemeClr val="dk1"/>
                </a:solidFill>
                <a:latin typeface="Times New Roman"/>
                <a:ea typeface="Times New Roman"/>
                <a:cs typeface="Times New Roman"/>
                <a:sym typeface="Times New Roman"/>
              </a:rPr>
              <a:t> no hits on BLASTp</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HHpred:</a:t>
            </a:r>
            <a:r>
              <a:rPr lang="en" sz="936">
                <a:solidFill>
                  <a:srgbClr val="212529"/>
                </a:solidFill>
                <a:latin typeface="Verdana"/>
                <a:ea typeface="Verdana"/>
                <a:cs typeface="Verdana"/>
                <a:sym typeface="Verdana"/>
              </a:rPr>
              <a:t>; </a:t>
            </a:r>
            <a:r>
              <a:rPr lang="en" sz="936" b="1">
                <a:solidFill>
                  <a:srgbClr val="212529"/>
                </a:solidFill>
                <a:latin typeface="Verdana"/>
                <a:ea typeface="Verdana"/>
                <a:cs typeface="Verdana"/>
                <a:sym typeface="Verdana"/>
              </a:rPr>
              <a:t>DUF5832 ; Family of unknown function (DUF5832) (probability-58.76) </a:t>
            </a:r>
            <a:r>
              <a:rPr lang="en" sz="936"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Synteny:  </a:t>
            </a:r>
            <a:r>
              <a:rPr lang="en" sz="1130" b="1">
                <a:solidFill>
                  <a:schemeClr val="dk1"/>
                </a:solidFill>
                <a:latin typeface="Times New Roman"/>
                <a:ea typeface="Times New Roman"/>
                <a:cs typeface="Times New Roman"/>
                <a:sym typeface="Times New Roman"/>
              </a:rPr>
              <a:t>somewhat adjacent to </a:t>
            </a:r>
            <a:r>
              <a:rPr lang="en" sz="1052" b="1">
                <a:solidFill>
                  <a:srgbClr val="555555"/>
                </a:solidFill>
                <a:latin typeface="Times New Roman"/>
                <a:ea typeface="Times New Roman"/>
                <a:cs typeface="Times New Roman"/>
                <a:sym typeface="Times New Roman"/>
              </a:rPr>
              <a:t>DprA-like DNA processing chain A (</a:t>
            </a:r>
            <a:r>
              <a:rPr lang="en" sz="975" b="1">
                <a:solidFill>
                  <a:srgbClr val="555555"/>
                </a:solidFill>
                <a:latin typeface="Times New Roman"/>
                <a:ea typeface="Times New Roman"/>
                <a:cs typeface="Times New Roman"/>
                <a:sym typeface="Times New Roman"/>
              </a:rPr>
              <a:t>StAugustine gene 176)</a:t>
            </a:r>
            <a:endParaRPr sz="1052" b="1">
              <a:solidFill>
                <a:srgbClr val="555555"/>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TMD: </a:t>
            </a:r>
            <a:r>
              <a:rPr lang="en" sz="1130" b="1">
                <a:solidFill>
                  <a:schemeClr val="dk1"/>
                </a:solidFill>
                <a:latin typeface="Times New Roman"/>
                <a:ea typeface="Times New Roman"/>
                <a:cs typeface="Times New Roman"/>
                <a:sym typeface="Times New Roman"/>
              </a:rPr>
              <a:t>no transmembrane domains</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Predicted gene function: </a:t>
            </a:r>
            <a:r>
              <a:rPr lang="en" sz="1130" b="1">
                <a:solidFill>
                  <a:schemeClr val="dk1"/>
                </a:solidFill>
                <a:latin typeface="Times New Roman"/>
                <a:ea typeface="Times New Roman"/>
                <a:cs typeface="Times New Roman"/>
                <a:sym typeface="Times New Roman"/>
              </a:rPr>
              <a:t>NKF</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highlight>
                  <a:srgbClr val="FF9900"/>
                </a:highlight>
                <a:latin typeface="Times New Roman"/>
                <a:ea typeface="Times New Roman"/>
                <a:cs typeface="Times New Roman"/>
                <a:sym typeface="Times New Roman"/>
              </a:rPr>
              <a:t> </a:t>
            </a:r>
            <a:endParaRPr sz="1130">
              <a:solidFill>
                <a:schemeClr val="dk1"/>
              </a:solidFill>
              <a:highlight>
                <a:srgbClr val="FF9900"/>
              </a:highlight>
              <a:latin typeface="Times New Roman"/>
              <a:ea typeface="Times New Roman"/>
              <a:cs typeface="Times New Roman"/>
              <a:sym typeface="Times New Roman"/>
            </a:endParaRPr>
          </a:p>
          <a:p>
            <a:pPr marL="0" lvl="0" indent="0" algn="l" rtl="0">
              <a:lnSpc>
                <a:spcPct val="95000"/>
              </a:lnSpc>
              <a:spcBef>
                <a:spcPts val="0"/>
              </a:spcBef>
              <a:spcAft>
                <a:spcPts val="0"/>
              </a:spcAft>
              <a:buSzPts val="852"/>
              <a:buNone/>
            </a:pPr>
            <a:r>
              <a:rPr lang="en" sz="1130">
                <a:solidFill>
                  <a:schemeClr val="dk1"/>
                </a:solidFill>
                <a:latin typeface="Times New Roman"/>
                <a:ea typeface="Times New Roman"/>
                <a:cs typeface="Times New Roman"/>
                <a:sym typeface="Times New Roman"/>
              </a:rPr>
              <a:t>Notes: </a:t>
            </a:r>
            <a:endParaRPr sz="1595"/>
          </a:p>
        </p:txBody>
      </p:sp>
    </p:spTree>
    <p:extLst>
      <p:ext uri="{BB962C8B-B14F-4D97-AF65-F5344CB8AC3E}">
        <p14:creationId xmlns:p14="http://schemas.microsoft.com/office/powerpoint/2010/main" val="82002948"/>
      </p:ext>
    </p:extLst>
  </p:cSld>
  <p:clrMapOvr>
    <a:masterClrMapping/>
  </p:clrMapOvr>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Shape 4986"/>
        <p:cNvGrpSpPr/>
        <p:nvPr/>
      </p:nvGrpSpPr>
      <p:grpSpPr>
        <a:xfrm>
          <a:off x="0" y="0"/>
          <a:ext cx="0" cy="0"/>
          <a:chOff x="0" y="0"/>
          <a:chExt cx="0" cy="0"/>
        </a:xfrm>
      </p:grpSpPr>
      <p:sp>
        <p:nvSpPr>
          <p:cNvPr id="4987" name="Google Shape;4987;p8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Causa_181</a:t>
            </a:r>
            <a:endParaRPr/>
          </a:p>
        </p:txBody>
      </p:sp>
      <p:sp>
        <p:nvSpPr>
          <p:cNvPr id="4988" name="Google Shape;4988;p86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Cuasa_ 181 (95339 - 95809) Glimmer and GeneMark called start site 95809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Covers all strong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86-bp gap to gene 182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RBS:Low but acceptable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95809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Absolutely no hits towards this gene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Probability 58.76%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PF19150.5</a:t>
            </a:r>
            <a:r>
              <a:rPr lang="en" sz="1200">
                <a:solidFill>
                  <a:schemeClr val="dk1"/>
                </a:solidFill>
                <a:latin typeface="Times New Roman"/>
                <a:ea typeface="Times New Roman"/>
                <a:cs typeface="Times New Roman"/>
                <a:sym typeface="Times New Roman"/>
              </a:rPr>
              <a:t> ; DUF5832 ; Family of unknown function (DUF5832)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The no alignments of this gene is worrying but after looking at phages db and NCBVI there really are absolutely no hits towards this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Calibri"/>
                <a:ea typeface="Calibri"/>
                <a:cs typeface="Calibri"/>
                <a:sym typeface="Calibri"/>
              </a:rPr>
              <a:t>Notes: This gene has absolutely no BLASTp data with no significant hits, so it’s hard to classify this as anything but a hypothetical.</a:t>
            </a:r>
            <a:endParaRPr/>
          </a:p>
        </p:txBody>
      </p:sp>
    </p:spTree>
  </p:cSld>
  <p:clrMapOvr>
    <a:masterClrMapping/>
  </p:clrMapOvr>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Shape 4998"/>
        <p:cNvGrpSpPr/>
        <p:nvPr/>
      </p:nvGrpSpPr>
      <p:grpSpPr>
        <a:xfrm>
          <a:off x="0" y="0"/>
          <a:ext cx="0" cy="0"/>
          <a:chOff x="0" y="0"/>
          <a:chExt cx="0" cy="0"/>
        </a:xfrm>
      </p:grpSpPr>
      <p:sp>
        <p:nvSpPr>
          <p:cNvPr id="4999" name="Google Shape;4999;p86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Causa_181.5 (gap)</a:t>
            </a:r>
            <a:endParaRPr/>
          </a:p>
        </p:txBody>
      </p:sp>
    </p:spTree>
  </p:cSld>
  <p:clrMapOvr>
    <a:masterClrMapping/>
  </p:clrMapOvr>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Shape 5003"/>
        <p:cNvGrpSpPr/>
        <p:nvPr/>
      </p:nvGrpSpPr>
      <p:grpSpPr>
        <a:xfrm>
          <a:off x="0" y="0"/>
          <a:ext cx="0" cy="0"/>
          <a:chOff x="0" y="0"/>
          <a:chExt cx="0" cy="0"/>
        </a:xfrm>
      </p:grpSpPr>
      <p:sp>
        <p:nvSpPr>
          <p:cNvPr id="5004" name="Google Shape;5004;p8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Causa_181-182</a:t>
            </a:r>
            <a:endParaRPr dirty="0"/>
          </a:p>
        </p:txBody>
      </p:sp>
      <p:sp>
        <p:nvSpPr>
          <p:cNvPr id="3" name="Text Placeholder 2">
            <a:extLst>
              <a:ext uri="{FF2B5EF4-FFF2-40B4-BE49-F238E27FC236}">
                <a16:creationId xmlns:a16="http://schemas.microsoft.com/office/drawing/2014/main" id="{016ACB7C-EC79-BC66-E9D2-7C77BDE50103}"/>
              </a:ext>
            </a:extLst>
          </p:cNvPr>
          <p:cNvSpPr>
            <a:spLocks noGrp="1"/>
          </p:cNvSpPr>
          <p:nvPr>
            <p:ph type="body" idx="1"/>
          </p:nvPr>
        </p:nvSpPr>
        <p:spPr/>
        <p:txBody>
          <a:bodyPr>
            <a:normAutofit fontScale="70000" lnSpcReduction="20000"/>
          </a:bodyPr>
          <a:lstStyle/>
          <a:p>
            <a:pPr marL="114300" indent="0">
              <a:buNone/>
            </a:pPr>
            <a:r>
              <a:rPr lang="en-US" dirty="0"/>
              <a:t>Note added by JS – </a:t>
            </a:r>
          </a:p>
          <a:p>
            <a:pPr marL="114300" indent="0">
              <a:buNone/>
            </a:pPr>
            <a:endParaRPr lang="en-US" dirty="0"/>
          </a:p>
          <a:p>
            <a:pPr marL="114300" indent="0">
              <a:buNone/>
            </a:pPr>
            <a:r>
              <a:rPr lang="en-US" dirty="0"/>
              <a:t>original gene 181 (95339-95809, REV) and adjacent region (including alternative reading frame) up to gene 182 - 5'-end of original 181 has strange CP profile - 3'-end of gene has good CP but then there is a sharp break where CP goes to 0, then quickly rises before falling again to 0.  The original start site is in the middle of the 5'-end CP spike (please examine </a:t>
            </a:r>
            <a:r>
              <a:rPr lang="en-US" dirty="0" err="1"/>
              <a:t>GeneMarkS</a:t>
            </a:r>
            <a:r>
              <a:rPr lang="en-US" dirty="0"/>
              <a:t> data).  There is a large gap of of 280 bp to gene 183.  There are additional upstream start sites (all with a bit better RBS) but it is a genome area that lacks any CP.  There is strong CP in an alternative reading frame (same RF as gene 180) for which a gene can be called with </a:t>
            </a:r>
            <a:r>
              <a:rPr lang="en-US" dirty="0" err="1"/>
              <a:t>approx</a:t>
            </a:r>
            <a:r>
              <a:rPr lang="en-US" dirty="0"/>
              <a:t> coordinates 95599-96090 that covers all that CP (RBS:  Z 1.946  FINAL -5.059).  This CP is like that for gene 181 - 2 strong sections with a valley between.  Further, this gene would overlap with original gene 181 by about 250-bp.  This alternative reading frame gene is in our </a:t>
            </a:r>
            <a:r>
              <a:rPr lang="en-US" dirty="0" err="1"/>
              <a:t>phagesdb</a:t>
            </a:r>
            <a:r>
              <a:rPr lang="en-US" dirty="0"/>
              <a:t> database as an </a:t>
            </a:r>
            <a:r>
              <a:rPr lang="en-US" dirty="0" err="1"/>
              <a:t>ORPHam</a:t>
            </a:r>
            <a:r>
              <a:rPr lang="en-US" dirty="0"/>
              <a:t> gene StAugustine_170 (the only other cluster AI phage and similar to Causa).  No NCBI </a:t>
            </a:r>
            <a:r>
              <a:rPr lang="en-US" dirty="0" err="1"/>
              <a:t>BlastP</a:t>
            </a:r>
            <a:r>
              <a:rPr lang="en-US" dirty="0"/>
              <a:t> hits and no </a:t>
            </a:r>
            <a:r>
              <a:rPr lang="en-US" dirty="0" err="1"/>
              <a:t>Starterator</a:t>
            </a:r>
            <a:r>
              <a:rPr lang="en-US" dirty="0"/>
              <a:t> data.  We decided to add this gene based on large stretch of strong CP even though it has a large overlap with genomic 5'-side gene (181).  This added gene would have a 4-bp overlap with gene 182.  </a:t>
            </a:r>
          </a:p>
          <a:p>
            <a:pPr marL="114300" indent="0">
              <a:buNone/>
            </a:pPr>
            <a:endParaRPr lang="en-US" dirty="0"/>
          </a:p>
          <a:p>
            <a:pPr marL="114300" indent="0">
              <a:buNone/>
            </a:pPr>
            <a:r>
              <a:rPr lang="en-US" dirty="0"/>
              <a:t>Several genes in this section really looks like one area of strong CP that has shifted into different reading frames. </a:t>
            </a:r>
          </a:p>
        </p:txBody>
      </p:sp>
    </p:spTree>
  </p:cSld>
  <p:clrMapOvr>
    <a:masterClrMapping/>
  </p:clrMapOvr>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Shape 4998">
          <a:extLst>
            <a:ext uri="{FF2B5EF4-FFF2-40B4-BE49-F238E27FC236}">
              <a16:creationId xmlns:a16="http://schemas.microsoft.com/office/drawing/2014/main" id="{E15D3B75-4221-44B2-2360-3647C4600D42}"/>
            </a:ext>
          </a:extLst>
        </p:cNvPr>
        <p:cNvGrpSpPr/>
        <p:nvPr/>
      </p:nvGrpSpPr>
      <p:grpSpPr>
        <a:xfrm>
          <a:off x="0" y="0"/>
          <a:ext cx="0" cy="0"/>
          <a:chOff x="0" y="0"/>
          <a:chExt cx="0" cy="0"/>
        </a:xfrm>
      </p:grpSpPr>
      <p:sp>
        <p:nvSpPr>
          <p:cNvPr id="4999" name="Google Shape;4999;p865">
            <a:extLst>
              <a:ext uri="{FF2B5EF4-FFF2-40B4-BE49-F238E27FC236}">
                <a16:creationId xmlns:a16="http://schemas.microsoft.com/office/drawing/2014/main" id="{6FED5D91-C1C1-5EDC-483E-8912B2CC0A56}"/>
              </a:ext>
            </a:extLst>
          </p:cNvPr>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Causa_181.5 (gap)</a:t>
            </a:r>
            <a:endParaRPr/>
          </a:p>
        </p:txBody>
      </p:sp>
    </p:spTree>
    <p:extLst>
      <p:ext uri="{BB962C8B-B14F-4D97-AF65-F5344CB8AC3E}">
        <p14:creationId xmlns:p14="http://schemas.microsoft.com/office/powerpoint/2010/main" val="2239441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Causa_19</a:t>
            </a:r>
            <a:endParaRPr/>
          </a:p>
        </p:txBody>
      </p:sp>
      <p:sp>
        <p:nvSpPr>
          <p:cNvPr id="559" name="Google Shape;559;p10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Causa_19 (13260-15380) FWD. Genemark and Glimmer call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Gene is covered by all of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show e values of 0 but have high alignments (lowest is 146:147), essentially 1:1, alignments are close but strange. Hits show gordonia phages and some mycobacterium phages.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120 bp gap with the end of gene 18 and start of gene 19.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Very good RBS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Causa does not have the most annotated start. No evidence to change start. Gene cannot be extended and there is no reason to shorten it.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13260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show major hexamer capsid protein with e values of 0, along with major head protein also with e values of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shows major capsid proteins with high probabilities. Second top hit shows minor capsid protein. Third top hit shows major tail protein. Fourth shows minor tail protein. All hits show very high probabilities.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Located in a very similar location to where other hexamer proteins are located in other phages. Located in almost the same location as the corresponding gene in St. Augustine (gene 17).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major capsid hexamer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Annotated phages in phagesdb show major capsid hexamer proteins. Almost all of the phages with this annotation are located closer to the start, about 3-8 genes ahead of where Causa gene is located.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Shape 5003">
          <a:extLst>
            <a:ext uri="{FF2B5EF4-FFF2-40B4-BE49-F238E27FC236}">
              <a16:creationId xmlns:a16="http://schemas.microsoft.com/office/drawing/2014/main" id="{EBDA32F1-E184-FE2E-C2AB-681D7984308E}"/>
            </a:ext>
          </a:extLst>
        </p:cNvPr>
        <p:cNvGrpSpPr/>
        <p:nvPr/>
      </p:nvGrpSpPr>
      <p:grpSpPr>
        <a:xfrm>
          <a:off x="0" y="0"/>
          <a:ext cx="0" cy="0"/>
          <a:chOff x="0" y="0"/>
          <a:chExt cx="0" cy="0"/>
        </a:xfrm>
      </p:grpSpPr>
      <p:sp>
        <p:nvSpPr>
          <p:cNvPr id="5004" name="Google Shape;5004;p866">
            <a:extLst>
              <a:ext uri="{FF2B5EF4-FFF2-40B4-BE49-F238E27FC236}">
                <a16:creationId xmlns:a16="http://schemas.microsoft.com/office/drawing/2014/main" id="{09006247-8108-C066-74E4-DD29E15B9C5C}"/>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Causa_181.5 (gap)</a:t>
            </a:r>
            <a:endParaRPr/>
          </a:p>
        </p:txBody>
      </p:sp>
      <p:sp>
        <p:nvSpPr>
          <p:cNvPr id="5005" name="Google Shape;5005;p866">
            <a:extLst>
              <a:ext uri="{FF2B5EF4-FFF2-40B4-BE49-F238E27FC236}">
                <a16:creationId xmlns:a16="http://schemas.microsoft.com/office/drawing/2014/main" id="{84AB160A-681E-794A-B355-CB4CA126F079}"/>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 Gap Causa_181.5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 There is a small amount of coding potential near the beginning of the gap, but other than this, there is not enough coding potential to mark this as a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 Not a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Notes:</a:t>
            </a:r>
            <a:endParaRPr/>
          </a:p>
        </p:txBody>
      </p:sp>
    </p:spTree>
    <p:extLst>
      <p:ext uri="{BB962C8B-B14F-4D97-AF65-F5344CB8AC3E}">
        <p14:creationId xmlns:p14="http://schemas.microsoft.com/office/powerpoint/2010/main" val="100553257"/>
      </p:ext>
    </p:extLst>
  </p:cSld>
  <p:clrMapOvr>
    <a:masterClrMapping/>
  </p:clrMapOvr>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Shape 5009"/>
        <p:cNvGrpSpPr/>
        <p:nvPr/>
      </p:nvGrpSpPr>
      <p:grpSpPr>
        <a:xfrm>
          <a:off x="0" y="0"/>
          <a:ext cx="0" cy="0"/>
          <a:chOff x="0" y="0"/>
          <a:chExt cx="0" cy="0"/>
        </a:xfrm>
      </p:grpSpPr>
      <p:sp>
        <p:nvSpPr>
          <p:cNvPr id="5010" name="Google Shape;5010;p8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Causa_181.5 (gap)</a:t>
            </a:r>
            <a:endParaRPr/>
          </a:p>
        </p:txBody>
      </p:sp>
      <p:sp>
        <p:nvSpPr>
          <p:cNvPr id="5011" name="Google Shape;5011;p86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MW</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 Causa gap between genes 181 and 182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 No significant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Shape 5009">
          <a:extLst>
            <a:ext uri="{FF2B5EF4-FFF2-40B4-BE49-F238E27FC236}">
              <a16:creationId xmlns:a16="http://schemas.microsoft.com/office/drawing/2014/main" id="{6787E366-83ED-F757-B500-FF6DD92F55AA}"/>
            </a:ext>
          </a:extLst>
        </p:cNvPr>
        <p:cNvGrpSpPr/>
        <p:nvPr/>
      </p:nvGrpSpPr>
      <p:grpSpPr>
        <a:xfrm>
          <a:off x="0" y="0"/>
          <a:ext cx="0" cy="0"/>
          <a:chOff x="0" y="0"/>
          <a:chExt cx="0" cy="0"/>
        </a:xfrm>
      </p:grpSpPr>
      <p:sp>
        <p:nvSpPr>
          <p:cNvPr id="5010" name="Google Shape;5010;p867">
            <a:extLst>
              <a:ext uri="{FF2B5EF4-FFF2-40B4-BE49-F238E27FC236}">
                <a16:creationId xmlns:a16="http://schemas.microsoft.com/office/drawing/2014/main" id="{613A93DB-973F-34C7-DB08-76E1B6E4979E}"/>
              </a:ext>
            </a:extLst>
          </p:cNvPr>
          <p:cNvSpPr txBox="1">
            <a:spLocks noGrp="1"/>
          </p:cNvSpPr>
          <p:nvPr>
            <p:ph type="title"/>
          </p:nvPr>
        </p:nvSpPr>
        <p:spPr>
          <a:xfrm>
            <a:off x="270510" y="115512"/>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Causa_181.5 (gap)</a:t>
            </a:r>
            <a:endParaRPr dirty="0"/>
          </a:p>
        </p:txBody>
      </p:sp>
      <p:sp>
        <p:nvSpPr>
          <p:cNvPr id="3" name="Text Placeholder 2">
            <a:extLst>
              <a:ext uri="{FF2B5EF4-FFF2-40B4-BE49-F238E27FC236}">
                <a16:creationId xmlns:a16="http://schemas.microsoft.com/office/drawing/2014/main" id="{5CAB610F-9B76-D4D8-27BA-74DF9F034064}"/>
              </a:ext>
            </a:extLst>
          </p:cNvPr>
          <p:cNvSpPr>
            <a:spLocks noGrp="1"/>
          </p:cNvSpPr>
          <p:nvPr>
            <p:ph type="body" idx="1"/>
          </p:nvPr>
        </p:nvSpPr>
        <p:spPr>
          <a:xfrm>
            <a:off x="204609" y="691156"/>
            <a:ext cx="8520600" cy="4095028"/>
          </a:xfrm>
        </p:spPr>
        <p:txBody>
          <a:bodyPr>
            <a:noAutofit/>
          </a:bodyPr>
          <a:lstStyle/>
          <a:p>
            <a:pPr rtl="0">
              <a:buNone/>
            </a:pPr>
            <a:r>
              <a:rPr lang="en-US" sz="900" b="0" i="0" u="none" strike="noStrike" dirty="0">
                <a:solidFill>
                  <a:srgbClr val="000000"/>
                </a:solidFill>
                <a:effectLst/>
                <a:latin typeface="Times New Roman" panose="02020603050405020304" pitchFamily="18" charset="0"/>
              </a:rPr>
              <a:t>JS - re-evaluation</a:t>
            </a:r>
            <a:endParaRPr lang="en-US" sz="900" b="0" dirty="0">
              <a:effectLst/>
            </a:endParaRPr>
          </a:p>
          <a:p>
            <a:pPr rtl="0">
              <a:buNone/>
            </a:pPr>
            <a:br>
              <a:rPr lang="en-US" sz="900" b="0" dirty="0">
                <a:effectLst/>
              </a:rPr>
            </a:br>
            <a:r>
              <a:rPr lang="en-US" sz="900" b="0" i="0" u="none" strike="noStrike" dirty="0">
                <a:solidFill>
                  <a:srgbClr val="000000"/>
                </a:solidFill>
                <a:effectLst/>
                <a:latin typeface="Times New Roman" panose="02020603050405020304" pitchFamily="18" charset="0"/>
              </a:rPr>
              <a:t>Gene Call and Functional Annotation Checklist and Notes – JS</a:t>
            </a:r>
            <a:endParaRPr lang="en-US" sz="900" b="0" dirty="0">
              <a:effectLst/>
            </a:endParaRPr>
          </a:p>
          <a:p>
            <a:pPr rtl="0">
              <a:buNone/>
            </a:pPr>
            <a:r>
              <a:rPr lang="en-US" sz="900" b="0" i="0" u="none" strike="noStrike" dirty="0">
                <a:solidFill>
                  <a:srgbClr val="000000"/>
                </a:solidFill>
                <a:effectLst/>
                <a:latin typeface="Times New Roman" panose="02020603050405020304" pitchFamily="18" charset="0"/>
              </a:rPr>
              <a:t>Gene assignment:   Causa_181.5 (gap) 95554 - 96090</a:t>
            </a:r>
            <a:endParaRPr lang="en-US" sz="900" b="0" dirty="0">
              <a:effectLst/>
            </a:endParaRPr>
          </a:p>
          <a:p>
            <a:pPr rtl="0">
              <a:buNone/>
            </a:pPr>
            <a:r>
              <a:rPr lang="en-US" sz="900" b="0" i="0" u="none" strike="noStrike" dirty="0">
                <a:solidFill>
                  <a:srgbClr val="000000"/>
                </a:solidFill>
                <a:effectLst/>
                <a:latin typeface="Times New Roman" panose="02020603050405020304" pitchFamily="18" charset="0"/>
              </a:rPr>
              <a:t> </a:t>
            </a:r>
            <a:endParaRPr lang="en-US" sz="900" b="0" dirty="0">
              <a:effectLst/>
            </a:endParaRPr>
          </a:p>
          <a:p>
            <a:pPr rtl="0">
              <a:buNone/>
            </a:pPr>
            <a:r>
              <a:rPr lang="en-US" sz="900" b="0" i="0" u="none" strike="noStrike" dirty="0">
                <a:solidFill>
                  <a:srgbClr val="000000"/>
                </a:solidFill>
                <a:effectLst/>
                <a:latin typeface="Times New Roman" panose="02020603050405020304" pitchFamily="18" charset="0"/>
              </a:rPr>
              <a:t>Gene Call Annotation - </a:t>
            </a:r>
            <a:endParaRPr lang="en-US" sz="900" b="0" dirty="0">
              <a:effectLst/>
            </a:endParaRPr>
          </a:p>
          <a:p>
            <a:pPr rtl="0">
              <a:buNone/>
            </a:pPr>
            <a:r>
              <a:rPr lang="en-US" sz="900" b="0" i="0" u="none" strike="noStrike" dirty="0">
                <a:solidFill>
                  <a:srgbClr val="000000"/>
                </a:solidFill>
                <a:effectLst/>
                <a:latin typeface="Times New Roman" panose="02020603050405020304" pitchFamily="18" charset="0"/>
              </a:rPr>
              <a:t>Coding Potential:  Yes – bipartite profile</a:t>
            </a:r>
            <a:endParaRPr lang="en-US" sz="900" b="0" dirty="0">
              <a:effectLst/>
            </a:endParaRPr>
          </a:p>
          <a:p>
            <a:pPr rtl="0">
              <a:buNone/>
            </a:pPr>
            <a:r>
              <a:rPr lang="en-US" sz="900" b="0" i="0" u="none" strike="noStrike" dirty="0">
                <a:solidFill>
                  <a:srgbClr val="000000"/>
                </a:solidFill>
                <a:effectLst/>
                <a:latin typeface="Times New Roman" panose="02020603050405020304" pitchFamily="18" charset="0"/>
              </a:rPr>
              <a:t>Start codon:  96090</a:t>
            </a:r>
            <a:endParaRPr lang="en-US" sz="900" b="0" dirty="0">
              <a:effectLst/>
            </a:endParaRPr>
          </a:p>
          <a:p>
            <a:pPr rtl="0">
              <a:buNone/>
            </a:pPr>
            <a:r>
              <a:rPr lang="en-US" sz="900" b="0" i="0" u="none" strike="noStrike" dirty="0" err="1">
                <a:solidFill>
                  <a:srgbClr val="000000"/>
                </a:solidFill>
                <a:effectLst/>
                <a:latin typeface="Times New Roman" panose="02020603050405020304" pitchFamily="18" charset="0"/>
              </a:rPr>
              <a:t>BLASTp</a:t>
            </a:r>
            <a:r>
              <a:rPr lang="en-US" sz="900" b="0" i="0" u="none" strike="noStrike" dirty="0">
                <a:solidFill>
                  <a:srgbClr val="000000"/>
                </a:solidFill>
                <a:effectLst/>
                <a:latin typeface="Times New Roman" panose="02020603050405020304" pitchFamily="18" charset="0"/>
              </a:rPr>
              <a:t>: No </a:t>
            </a:r>
            <a:r>
              <a:rPr lang="en-US" sz="900" b="0" i="0" u="none" strike="noStrike" dirty="0" err="1">
                <a:solidFill>
                  <a:srgbClr val="000000"/>
                </a:solidFill>
                <a:effectLst/>
                <a:latin typeface="Times New Roman" panose="02020603050405020304" pitchFamily="18" charset="0"/>
              </a:rPr>
              <a:t>BlastP</a:t>
            </a:r>
            <a:r>
              <a:rPr lang="en-US" sz="900" b="0" i="0" u="none" strike="noStrike" dirty="0">
                <a:solidFill>
                  <a:srgbClr val="000000"/>
                </a:solidFill>
                <a:effectLst/>
                <a:latin typeface="Times New Roman" panose="02020603050405020304" pitchFamily="18" charset="0"/>
              </a:rPr>
              <a:t> hits</a:t>
            </a:r>
            <a:endParaRPr lang="en-US" sz="900" b="0" dirty="0">
              <a:effectLst/>
            </a:endParaRPr>
          </a:p>
          <a:p>
            <a:pPr rtl="0">
              <a:buNone/>
            </a:pPr>
            <a:r>
              <a:rPr lang="en-US" sz="900" b="0" i="0" u="none" strike="noStrike" dirty="0">
                <a:solidFill>
                  <a:srgbClr val="000000"/>
                </a:solidFill>
                <a:effectLst/>
                <a:latin typeface="Times New Roman" panose="02020603050405020304" pitchFamily="18" charset="0"/>
              </a:rPr>
              <a:t>Gap/Overlap:  4-bp overlap</a:t>
            </a:r>
            <a:endParaRPr lang="en-US" sz="900" b="0" dirty="0">
              <a:effectLst/>
            </a:endParaRPr>
          </a:p>
          <a:p>
            <a:pPr rtl="0">
              <a:buNone/>
            </a:pPr>
            <a:r>
              <a:rPr lang="en-US" sz="900" b="0" i="0" u="none" strike="noStrike" dirty="0">
                <a:solidFill>
                  <a:srgbClr val="000000"/>
                </a:solidFill>
                <a:effectLst/>
                <a:latin typeface="Times New Roman" panose="02020603050405020304" pitchFamily="18" charset="0"/>
              </a:rPr>
              <a:t>RBS:  Z 1.946  FINAL -5.059</a:t>
            </a:r>
            <a:endParaRPr lang="en-US" sz="900" b="0" dirty="0">
              <a:effectLst/>
            </a:endParaRPr>
          </a:p>
          <a:p>
            <a:pPr rtl="0">
              <a:buNone/>
            </a:pPr>
            <a:r>
              <a:rPr lang="en-US" sz="900" b="0" i="0" u="none" strike="noStrike" dirty="0" err="1">
                <a:solidFill>
                  <a:srgbClr val="000000"/>
                </a:solidFill>
                <a:effectLst/>
                <a:latin typeface="Times New Roman" panose="02020603050405020304" pitchFamily="18" charset="0"/>
              </a:rPr>
              <a:t>Starterator</a:t>
            </a:r>
            <a:r>
              <a:rPr lang="en-US" sz="900" b="0" i="0" u="none" strike="noStrike" dirty="0">
                <a:solidFill>
                  <a:srgbClr val="000000"/>
                </a:solidFill>
                <a:effectLst/>
                <a:latin typeface="Times New Roman" panose="02020603050405020304" pitchFamily="18" charset="0"/>
              </a:rPr>
              <a:t>:  Not available</a:t>
            </a:r>
            <a:endParaRPr lang="en-US" sz="900" b="0" dirty="0">
              <a:effectLst/>
            </a:endParaRPr>
          </a:p>
          <a:p>
            <a:pPr rtl="0">
              <a:buNone/>
            </a:pPr>
            <a:r>
              <a:rPr lang="en-US" sz="900" b="0" i="0" u="none" strike="noStrike" dirty="0">
                <a:solidFill>
                  <a:srgbClr val="000000"/>
                </a:solidFill>
                <a:effectLst/>
                <a:latin typeface="Times New Roman" panose="02020603050405020304" pitchFamily="18" charset="0"/>
              </a:rPr>
              <a:t>Is this a gene:  YES</a:t>
            </a:r>
            <a:endParaRPr lang="en-US" sz="900" b="0" dirty="0">
              <a:effectLst/>
            </a:endParaRPr>
          </a:p>
          <a:p>
            <a:pPr rtl="0">
              <a:buNone/>
            </a:pPr>
            <a:r>
              <a:rPr lang="en-US" sz="900" b="0" i="0" u="none" strike="noStrike" dirty="0">
                <a:solidFill>
                  <a:srgbClr val="000000"/>
                </a:solidFill>
                <a:effectLst/>
                <a:latin typeface="Times New Roman" panose="02020603050405020304" pitchFamily="18" charset="0"/>
              </a:rPr>
              <a:t>Suggested start site (first base coordinate):   </a:t>
            </a:r>
            <a:endParaRPr lang="en-US" sz="900" b="0" dirty="0">
              <a:effectLst/>
            </a:endParaRPr>
          </a:p>
          <a:p>
            <a:pPr rtl="0">
              <a:buNone/>
            </a:pPr>
            <a:r>
              <a:rPr lang="en-US" sz="900" b="0" i="0" u="none" strike="noStrike" dirty="0">
                <a:solidFill>
                  <a:srgbClr val="000000"/>
                </a:solidFill>
                <a:effectLst/>
                <a:latin typeface="Times New Roman" panose="02020603050405020304" pitchFamily="18" charset="0"/>
              </a:rPr>
              <a:t> </a:t>
            </a:r>
            <a:endParaRPr lang="en-US" sz="900" b="0" dirty="0">
              <a:effectLst/>
            </a:endParaRPr>
          </a:p>
          <a:p>
            <a:pPr rtl="0">
              <a:buNone/>
            </a:pPr>
            <a:r>
              <a:rPr lang="en-US" sz="900" b="0" i="0" u="none" strike="noStrike" dirty="0">
                <a:solidFill>
                  <a:srgbClr val="000000"/>
                </a:solidFill>
                <a:effectLst/>
                <a:latin typeface="Times New Roman" panose="02020603050405020304" pitchFamily="18" charset="0"/>
              </a:rPr>
              <a:t>Functional Annotation –</a:t>
            </a:r>
            <a:endParaRPr lang="en-US" sz="900" b="0" dirty="0">
              <a:effectLst/>
            </a:endParaRPr>
          </a:p>
          <a:p>
            <a:pPr rtl="0">
              <a:buNone/>
            </a:pPr>
            <a:r>
              <a:rPr lang="en-US" sz="900" b="0" i="0" u="none" strike="noStrike" dirty="0" err="1">
                <a:solidFill>
                  <a:srgbClr val="000000"/>
                </a:solidFill>
                <a:effectLst/>
                <a:latin typeface="Times New Roman" panose="02020603050405020304" pitchFamily="18" charset="0"/>
              </a:rPr>
              <a:t>BLASTp</a:t>
            </a:r>
            <a:r>
              <a:rPr lang="en-US" sz="900" b="0" i="0" u="none" strike="noStrike" dirty="0">
                <a:solidFill>
                  <a:srgbClr val="000000"/>
                </a:solidFill>
                <a:effectLst/>
                <a:latin typeface="Times New Roman" panose="02020603050405020304" pitchFamily="18" charset="0"/>
              </a:rPr>
              <a:t>:   No significant hits</a:t>
            </a:r>
            <a:endParaRPr lang="en-US" sz="900" b="0" dirty="0">
              <a:effectLst/>
            </a:endParaRPr>
          </a:p>
          <a:p>
            <a:pPr rtl="0">
              <a:buNone/>
            </a:pPr>
            <a:r>
              <a:rPr lang="en-US" sz="900" b="0" i="0" u="none" strike="noStrike" dirty="0" err="1">
                <a:solidFill>
                  <a:srgbClr val="000000"/>
                </a:solidFill>
                <a:effectLst/>
                <a:latin typeface="Times New Roman" panose="02020603050405020304" pitchFamily="18" charset="0"/>
              </a:rPr>
              <a:t>HHpred</a:t>
            </a:r>
            <a:r>
              <a:rPr lang="en-US" sz="900" b="0" i="0" u="none" strike="noStrike" dirty="0">
                <a:solidFill>
                  <a:srgbClr val="000000"/>
                </a:solidFill>
                <a:effectLst/>
                <a:latin typeface="Times New Roman" panose="02020603050405020304" pitchFamily="18" charset="0"/>
              </a:rPr>
              <a:t>:  No significant hits</a:t>
            </a:r>
            <a:endParaRPr lang="en-US" sz="900" b="0" dirty="0">
              <a:effectLst/>
            </a:endParaRPr>
          </a:p>
          <a:p>
            <a:pPr rtl="0">
              <a:buNone/>
            </a:pPr>
            <a:r>
              <a:rPr lang="en-US" sz="900" b="0" i="0" u="none" strike="noStrike" dirty="0">
                <a:solidFill>
                  <a:srgbClr val="000000"/>
                </a:solidFill>
                <a:effectLst/>
                <a:latin typeface="Times New Roman" panose="02020603050405020304" pitchFamily="18" charset="0"/>
              </a:rPr>
              <a:t>Synteny:  not helpful</a:t>
            </a:r>
            <a:endParaRPr lang="en-US" sz="900" b="0" dirty="0">
              <a:effectLst/>
            </a:endParaRPr>
          </a:p>
          <a:p>
            <a:pPr rtl="0">
              <a:buNone/>
            </a:pPr>
            <a:r>
              <a:rPr lang="en-US" sz="900" b="0" i="0" u="none" strike="noStrike" dirty="0">
                <a:solidFill>
                  <a:srgbClr val="000000"/>
                </a:solidFill>
                <a:effectLst/>
                <a:latin typeface="Times New Roman" panose="02020603050405020304" pitchFamily="18" charset="0"/>
              </a:rPr>
              <a:t>TMD:  none</a:t>
            </a:r>
            <a:endParaRPr lang="en-US" sz="900" b="0" dirty="0">
              <a:effectLst/>
            </a:endParaRPr>
          </a:p>
          <a:p>
            <a:pPr rtl="0">
              <a:buNone/>
            </a:pPr>
            <a:r>
              <a:rPr lang="en-US" sz="900" b="0" i="0" u="none" strike="noStrike" dirty="0">
                <a:solidFill>
                  <a:srgbClr val="000000"/>
                </a:solidFill>
                <a:effectLst/>
                <a:latin typeface="Times New Roman" panose="02020603050405020304" pitchFamily="18" charset="0"/>
              </a:rPr>
              <a:t>Predicted gene function:  NKF</a:t>
            </a:r>
            <a:endParaRPr lang="en-US" sz="900" b="0" dirty="0">
              <a:effectLst/>
            </a:endParaRPr>
          </a:p>
          <a:p>
            <a:pPr rtl="0">
              <a:buNone/>
            </a:pPr>
            <a:r>
              <a:rPr lang="en-US" sz="900" b="0" i="0" u="none" strike="noStrike" dirty="0">
                <a:solidFill>
                  <a:srgbClr val="000000"/>
                </a:solidFill>
                <a:effectLst/>
                <a:latin typeface="Times New Roman" panose="02020603050405020304" pitchFamily="18" charset="0"/>
              </a:rPr>
              <a:t> </a:t>
            </a:r>
            <a:endParaRPr lang="en-US" sz="900" b="0" dirty="0">
              <a:effectLst/>
            </a:endParaRPr>
          </a:p>
          <a:p>
            <a:pPr rtl="0">
              <a:buNone/>
            </a:pPr>
            <a:r>
              <a:rPr lang="en-US" sz="900" b="0" i="0" u="none" strike="noStrike" dirty="0">
                <a:solidFill>
                  <a:srgbClr val="000000"/>
                </a:solidFill>
                <a:effectLst/>
                <a:latin typeface="Times New Roman" panose="02020603050405020304" pitchFamily="18" charset="0"/>
              </a:rPr>
              <a:t>Notes:   Call gene coordinates: 95554 - 96090</a:t>
            </a:r>
            <a:endParaRPr lang="en-US" sz="900" b="0" dirty="0">
              <a:effectLst/>
            </a:endParaRPr>
          </a:p>
          <a:p>
            <a:pPr>
              <a:buNone/>
            </a:pPr>
            <a:br>
              <a:rPr lang="en-US" sz="900" dirty="0"/>
            </a:br>
            <a:endParaRPr lang="en-US" sz="900" dirty="0"/>
          </a:p>
          <a:p>
            <a:pPr marL="114300" indent="0">
              <a:buNone/>
            </a:pPr>
            <a:endParaRPr lang="en-US" sz="900" dirty="0"/>
          </a:p>
        </p:txBody>
      </p:sp>
    </p:spTree>
    <p:extLst>
      <p:ext uri="{BB962C8B-B14F-4D97-AF65-F5344CB8AC3E}">
        <p14:creationId xmlns:p14="http://schemas.microsoft.com/office/powerpoint/2010/main" val="4132593343"/>
      </p:ext>
    </p:extLst>
  </p:cSld>
  <p:clrMapOvr>
    <a:masterClrMapping/>
  </p:clrMapOvr>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Shape 5021"/>
        <p:cNvGrpSpPr/>
        <p:nvPr/>
      </p:nvGrpSpPr>
      <p:grpSpPr>
        <a:xfrm>
          <a:off x="0" y="0"/>
          <a:ext cx="0" cy="0"/>
          <a:chOff x="0" y="0"/>
          <a:chExt cx="0" cy="0"/>
        </a:xfrm>
      </p:grpSpPr>
      <p:sp>
        <p:nvSpPr>
          <p:cNvPr id="5022" name="Google Shape;5022;p86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Causa_182</a:t>
            </a:r>
            <a:endParaRPr/>
          </a:p>
        </p:txBody>
      </p:sp>
    </p:spTree>
  </p:cSld>
  <p:clrMapOvr>
    <a:masterClrMapping/>
  </p:clrMapOvr>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Shape 5026"/>
        <p:cNvGrpSpPr/>
        <p:nvPr/>
      </p:nvGrpSpPr>
      <p:grpSpPr>
        <a:xfrm>
          <a:off x="0" y="0"/>
          <a:ext cx="0" cy="0"/>
          <a:chOff x="0" y="0"/>
          <a:chExt cx="0" cy="0"/>
        </a:xfrm>
      </p:grpSpPr>
      <p:sp>
        <p:nvSpPr>
          <p:cNvPr id="5027" name="Google Shape;5027;p87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Causa_182</a:t>
            </a:r>
            <a:endParaRPr/>
          </a:p>
        </p:txBody>
      </p:sp>
      <p:sp>
        <p:nvSpPr>
          <p:cNvPr id="5028" name="Google Shape;5028;p87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Causa_182 (96374-96087) Glimmer and GeneMark called same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seems to cover all strong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1 hit on DNAMaster, 7:3, e-value 2.2E-4)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8 bp overlap with gene 183, 1 bp overlap with gene 184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supports auto-annotated start site (highest z-value and final score closest to 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96374 (no change)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 is hypothetical protein (e-value 2E-04)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is Translocase of outer mitochondrial membrane subunit 5, (67.90%)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gene 172 on StAugustine, which doesn’t have function listed. Other similar genes on phagesdb don’t have a function listed either.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 </a:t>
            </a:r>
            <a:endParaRPr/>
          </a:p>
        </p:txBody>
      </p:sp>
    </p:spTree>
  </p:cSld>
  <p:clrMapOvr>
    <a:masterClrMapping/>
  </p:clrMapOvr>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Shape 5032"/>
        <p:cNvGrpSpPr/>
        <p:nvPr/>
      </p:nvGrpSpPr>
      <p:grpSpPr>
        <a:xfrm>
          <a:off x="0" y="0"/>
          <a:ext cx="0" cy="0"/>
          <a:chOff x="0" y="0"/>
          <a:chExt cx="0" cy="0"/>
        </a:xfrm>
      </p:grpSpPr>
      <p:sp>
        <p:nvSpPr>
          <p:cNvPr id="5033" name="Google Shape;5033;p8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Causa_182</a:t>
            </a:r>
            <a:endParaRPr/>
          </a:p>
        </p:txBody>
      </p:sp>
      <p:sp>
        <p:nvSpPr>
          <p:cNvPr id="5034" name="Google Shape;5034;p87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Causa_182 (96374, 96087)</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96374 has strength 6.96</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No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ATG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Only 2 with 1:1 alignment and low e value and a few other hits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Overlap with gene 183 over 8 bp</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RBS score supports start codon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Does not support start codon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No change (96374)</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St Augustine calls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FFFFF"/>
                </a:highlight>
                <a:latin typeface="Times New Roman"/>
                <a:ea typeface="Times New Roman"/>
                <a:cs typeface="Times New Roman"/>
                <a:sym typeface="Times New Roman"/>
              </a:rPr>
              <a:t>hypothetical protein [Mycolicibacter heraklionensis]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a:t>
            </a:r>
            <a:r>
              <a:rPr lang="en" sz="1200" b="1" u="sng">
                <a:solidFill>
                  <a:schemeClr val="dk1"/>
                </a:solidFill>
                <a:highlight>
                  <a:srgbClr val="FEFEFE"/>
                </a:highlight>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8B4I_F</a:t>
            </a:r>
            <a:r>
              <a:rPr lang="en" sz="1200" b="1">
                <a:solidFill>
                  <a:schemeClr val="dk1"/>
                </a:solidFill>
                <a:highlight>
                  <a:srgbClr val="FEFEFE"/>
                </a:highlight>
                <a:latin typeface="Times New Roman"/>
                <a:ea typeface="Times New Roman"/>
                <a:cs typeface="Times New Roman"/>
                <a:sym typeface="Times New Roman"/>
              </a:rPr>
              <a:t> Translocase of outer mitochondrial membrane subunit 5; Complex, outer membrane, mitochondria, membrane protein, TOM, translocase, neurospo</a:t>
            </a:r>
            <a:r>
              <a:rPr lang="en" sz="1200" b="1">
                <a:solidFill>
                  <a:schemeClr val="dk1"/>
                </a:solidFill>
                <a:latin typeface="Times New Roman"/>
                <a:ea typeface="Times New Roman"/>
                <a:cs typeface="Times New Roman"/>
                <a:sym typeface="Times New Roman"/>
              </a:rPr>
              <a:t>ra crassa; HET: DU0, PLC; 3.32A {Neurospora crassa}</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Supports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no hits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a:t>
            </a:r>
            <a:r>
              <a:rPr lang="en" sz="1200" b="1">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Shape 4975"/>
        <p:cNvGrpSpPr/>
        <p:nvPr/>
      </p:nvGrpSpPr>
      <p:grpSpPr>
        <a:xfrm>
          <a:off x="0" y="0"/>
          <a:ext cx="0" cy="0"/>
          <a:chOff x="0" y="0"/>
          <a:chExt cx="0" cy="0"/>
        </a:xfrm>
      </p:grpSpPr>
      <p:sp>
        <p:nvSpPr>
          <p:cNvPr id="4976" name="Google Shape;4976;p86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t>Causa_183-185</a:t>
            </a:r>
            <a:endParaRPr dirty="0"/>
          </a:p>
        </p:txBody>
      </p:sp>
    </p:spTree>
    <p:extLst>
      <p:ext uri="{BB962C8B-B14F-4D97-AF65-F5344CB8AC3E}">
        <p14:creationId xmlns:p14="http://schemas.microsoft.com/office/powerpoint/2010/main" val="2598145143"/>
      </p:ext>
    </p:extLst>
  </p:cSld>
  <p:clrMapOvr>
    <a:masterClrMapping/>
  </p:clrMapOvr>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Shape 4980"/>
        <p:cNvGrpSpPr/>
        <p:nvPr/>
      </p:nvGrpSpPr>
      <p:grpSpPr>
        <a:xfrm>
          <a:off x="0" y="0"/>
          <a:ext cx="0" cy="0"/>
          <a:chOff x="0" y="0"/>
          <a:chExt cx="0" cy="0"/>
        </a:xfrm>
      </p:grpSpPr>
      <p:sp>
        <p:nvSpPr>
          <p:cNvPr id="4981" name="Google Shape;4981;p8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Causa_183-185</a:t>
            </a:r>
            <a:endParaRPr dirty="0"/>
          </a:p>
        </p:txBody>
      </p:sp>
      <p:sp>
        <p:nvSpPr>
          <p:cNvPr id="3" name="Text Placeholder 2">
            <a:extLst>
              <a:ext uri="{FF2B5EF4-FFF2-40B4-BE49-F238E27FC236}">
                <a16:creationId xmlns:a16="http://schemas.microsoft.com/office/drawing/2014/main" id="{E56B5A96-DF6F-251E-AD67-4E7BBC0C5B75}"/>
              </a:ext>
            </a:extLst>
          </p:cNvPr>
          <p:cNvSpPr>
            <a:spLocks noGrp="1"/>
          </p:cNvSpPr>
          <p:nvPr>
            <p:ph type="body" idx="1"/>
          </p:nvPr>
        </p:nvSpPr>
        <p:spPr/>
        <p:txBody>
          <a:bodyPr>
            <a:normAutofit fontScale="92500" lnSpcReduction="10000"/>
          </a:bodyPr>
          <a:lstStyle/>
          <a:p>
            <a:pPr marL="114300" indent="0">
              <a:buNone/>
            </a:pPr>
            <a:r>
              <a:rPr lang="en-US" dirty="0"/>
              <a:t>Notes added by JS – </a:t>
            </a:r>
          </a:p>
          <a:p>
            <a:pPr marL="114300" indent="0">
              <a:buNone/>
            </a:pPr>
            <a:endParaRPr lang="en-US" dirty="0"/>
          </a:p>
          <a:p>
            <a:pPr marL="114300" indent="0">
              <a:buNone/>
            </a:pPr>
            <a:r>
              <a:rPr lang="en-US" dirty="0"/>
              <a:t>original genes 183-185 - multiple auto-called genes (and all </a:t>
            </a:r>
            <a:r>
              <a:rPr lang="en-US" dirty="0" err="1"/>
              <a:t>ORPHams</a:t>
            </a:r>
            <a:r>
              <a:rPr lang="en-US" dirty="0"/>
              <a:t>) that overlap.  All have some strong CP but genes 184 and 185 are the shortest in length.  None of these genes have NCBI </a:t>
            </a:r>
            <a:r>
              <a:rPr lang="en-US" dirty="0" err="1"/>
              <a:t>BlastP</a:t>
            </a:r>
            <a:r>
              <a:rPr lang="en-US" dirty="0"/>
              <a:t> or </a:t>
            </a:r>
            <a:r>
              <a:rPr lang="en-US" dirty="0" err="1"/>
              <a:t>Starterator</a:t>
            </a:r>
            <a:r>
              <a:rPr lang="en-US" dirty="0"/>
              <a:t> data.  All have acceptable RBS at auto-called start as well as alternative start sites.  But auto-called genes 184 and 185 completely overlap other called genes that appear in the expected end-to-end arrangement in the genome.  Decided to just keep original gene 183 as it is the largest and links up the upstream and downstream genes with short overlaps.  We do not have any compelling reasons to include the additional alternative frame genes, despite covering some small sections of strong CP.</a:t>
            </a:r>
          </a:p>
        </p:txBody>
      </p:sp>
    </p:spTree>
    <p:extLst>
      <p:ext uri="{BB962C8B-B14F-4D97-AF65-F5344CB8AC3E}">
        <p14:creationId xmlns:p14="http://schemas.microsoft.com/office/powerpoint/2010/main" val="1881388768"/>
      </p:ext>
    </p:extLst>
  </p:cSld>
  <p:clrMapOvr>
    <a:masterClrMapping/>
  </p:clrMapOvr>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Shape 5044"/>
        <p:cNvGrpSpPr/>
        <p:nvPr/>
      </p:nvGrpSpPr>
      <p:grpSpPr>
        <a:xfrm>
          <a:off x="0" y="0"/>
          <a:ext cx="0" cy="0"/>
          <a:chOff x="0" y="0"/>
          <a:chExt cx="0" cy="0"/>
        </a:xfrm>
      </p:grpSpPr>
      <p:sp>
        <p:nvSpPr>
          <p:cNvPr id="5045" name="Google Shape;5045;p87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Causa_183</a:t>
            </a:r>
            <a:endParaRPr/>
          </a:p>
        </p:txBody>
      </p:sp>
    </p:spTree>
  </p:cSld>
  <p:clrMapOvr>
    <a:masterClrMapping/>
  </p:clrMapOvr>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Shape 5049"/>
        <p:cNvGrpSpPr/>
        <p:nvPr/>
      </p:nvGrpSpPr>
      <p:grpSpPr>
        <a:xfrm>
          <a:off x="0" y="0"/>
          <a:ext cx="0" cy="0"/>
          <a:chOff x="0" y="0"/>
          <a:chExt cx="0" cy="0"/>
        </a:xfrm>
      </p:grpSpPr>
      <p:sp>
        <p:nvSpPr>
          <p:cNvPr id="5050" name="Google Shape;5050;p8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Causa_183</a:t>
            </a:r>
            <a:endParaRPr/>
          </a:p>
        </p:txBody>
      </p:sp>
      <p:sp>
        <p:nvSpPr>
          <p:cNvPr id="5051" name="Google Shape;5051;p87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Causa_183 (96367-96681) REV. Glimmer does not call a start site. Genemark calls a start at 96681.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Gene is covered by very poor coding potential. Coding potential ends ~100 bp upstream of called end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blastp results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Gene 184 is completely overlapped by 183. ~100 bp overlap with the start of gene 185 and start of gene 183. 4 bp overlap with the end of gene 186 and start of gene 183.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Okay RBS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Orphan gene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96681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results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results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Located toward the end of the genome. There is not a gene in the same phamily in StAugustine.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Orphan gene in phagesdb.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10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Causa_19.5 (gap)</a:t>
            </a:r>
            <a:endParaRPr/>
          </a:p>
        </p:txBody>
      </p:sp>
    </p:spTree>
  </p:cSld>
  <p:clrMapOvr>
    <a:masterClrMapping/>
  </p:clrMapOvr>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Shape 5055"/>
        <p:cNvGrpSpPr/>
        <p:nvPr/>
      </p:nvGrpSpPr>
      <p:grpSpPr>
        <a:xfrm>
          <a:off x="0" y="0"/>
          <a:ext cx="0" cy="0"/>
          <a:chOff x="0" y="0"/>
          <a:chExt cx="0" cy="0"/>
        </a:xfrm>
      </p:grpSpPr>
      <p:sp>
        <p:nvSpPr>
          <p:cNvPr id="5056" name="Google Shape;5056;p87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Causa_183</a:t>
            </a:r>
            <a:endParaRPr/>
          </a:p>
        </p:txBody>
      </p:sp>
      <p:sp>
        <p:nvSpPr>
          <p:cNvPr id="5057" name="Google Shape;5057;p87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 Causa_183 (96367-96681) -DH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Potential:It covesr all cp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 4 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 Perfect rbs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 Supports auto annotation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Suggested start site (first base coordinate): 83884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 no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HHpred:no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Synteny:none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Predicted gene function: NKF</a:t>
            </a:r>
            <a:endParaRPr/>
          </a:p>
        </p:txBody>
      </p:sp>
    </p:spTree>
  </p:cSld>
  <p:clrMapOvr>
    <a:masterClrMapping/>
  </p:clrMapOvr>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Shape 5067"/>
        <p:cNvGrpSpPr/>
        <p:nvPr/>
      </p:nvGrpSpPr>
      <p:grpSpPr>
        <a:xfrm>
          <a:off x="0" y="0"/>
          <a:ext cx="0" cy="0"/>
          <a:chOff x="0" y="0"/>
          <a:chExt cx="0" cy="0"/>
        </a:xfrm>
      </p:grpSpPr>
      <p:sp>
        <p:nvSpPr>
          <p:cNvPr id="5068" name="Google Shape;5068;p87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Causa_184</a:t>
            </a:r>
            <a:endParaRPr/>
          </a:p>
        </p:txBody>
      </p:sp>
    </p:spTree>
  </p:cSld>
  <p:clrMapOvr>
    <a:masterClrMapping/>
  </p:clrMapOvr>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Shape 5072"/>
        <p:cNvGrpSpPr/>
        <p:nvPr/>
      </p:nvGrpSpPr>
      <p:grpSpPr>
        <a:xfrm>
          <a:off x="0" y="0"/>
          <a:ext cx="0" cy="0"/>
          <a:chOff x="0" y="0"/>
          <a:chExt cx="0" cy="0"/>
        </a:xfrm>
      </p:grpSpPr>
      <p:sp>
        <p:nvSpPr>
          <p:cNvPr id="5073" name="Google Shape;5073;p87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Causa_184</a:t>
            </a:r>
            <a:endParaRPr/>
          </a:p>
        </p:txBody>
      </p:sp>
      <p:sp>
        <p:nvSpPr>
          <p:cNvPr id="5074" name="Google Shape;5074;p87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Causa_184 (</a:t>
            </a:r>
            <a:r>
              <a:rPr lang="en" sz="1200">
                <a:solidFill>
                  <a:schemeClr val="dk1"/>
                </a:solidFill>
              </a:rPr>
              <a:t>96374</a:t>
            </a:r>
            <a:r>
              <a:rPr lang="en" sz="1200">
                <a:solidFill>
                  <a:schemeClr val="dk1"/>
                </a:solidFill>
                <a:latin typeface="Times New Roman"/>
                <a:ea typeface="Times New Roman"/>
                <a:cs typeface="Times New Roman"/>
                <a:sym typeface="Times New Roman"/>
              </a:rPr>
              <a:t>-</a:t>
            </a:r>
            <a:r>
              <a:rPr lang="en" sz="1200">
                <a:solidFill>
                  <a:schemeClr val="dk1"/>
                </a:solidFill>
              </a:rPr>
              <a:t>96487</a:t>
            </a:r>
            <a:r>
              <a:rPr lang="en" sz="1200">
                <a:solidFill>
                  <a:schemeClr val="dk1"/>
                </a:solidFill>
                <a:latin typeface="Times New Roman"/>
                <a:ea typeface="Times New Roman"/>
                <a:cs typeface="Times New Roman"/>
                <a:sym typeface="Times New Roman"/>
              </a:rPr>
              <a:t>) (reverse)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Potential:All coding potential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BLASTp:X not a single hit (nothing found in other data bases/sources) </a:t>
            </a:r>
            <a:endParaRPr sz="11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The entire gene is overlapped with gene 183</a:t>
            </a:r>
            <a:endParaRPr sz="12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Yes does support, High  Z-Value with a low final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 startorator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Educated guess saying no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a:solidFill>
                  <a:schemeClr val="dk1"/>
                </a:solidFill>
              </a:rPr>
              <a:t>94242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X (nothing comes up even when comparing with other sources or on NCIB)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ZERO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Synteny:Nothing lines up with any other phages (no support)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HHpred:[6D0T_B] BB1; beta-barrel, design, DE NOVO PROTEIN; 1.63A {synthetic construct}	(69.41 probability)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Potential start sites: (suggested)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Shape 5078"/>
        <p:cNvGrpSpPr/>
        <p:nvPr/>
      </p:nvGrpSpPr>
      <p:grpSpPr>
        <a:xfrm>
          <a:off x="0" y="0"/>
          <a:ext cx="0" cy="0"/>
          <a:chOff x="0" y="0"/>
          <a:chExt cx="0" cy="0"/>
        </a:xfrm>
      </p:grpSpPr>
      <p:sp>
        <p:nvSpPr>
          <p:cNvPr id="5079" name="Google Shape;5079;p87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Causa_184</a:t>
            </a:r>
            <a:endParaRPr/>
          </a:p>
        </p:txBody>
      </p:sp>
      <p:sp>
        <p:nvSpPr>
          <p:cNvPr id="5080" name="Google Shape;5080;p87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Causa_184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glimmer called it at 96487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none in DNA master, 100% identity with StAugustine, E-value </a:t>
            </a:r>
            <a:r>
              <a:rPr lang="en" sz="1200">
                <a:solidFill>
                  <a:schemeClr val="dk1"/>
                </a:solidFill>
                <a:highlight>
                  <a:srgbClr val="FFFFFF"/>
                </a:highlight>
                <a:latin typeface="Times New Roman"/>
                <a:ea typeface="Times New Roman"/>
                <a:cs typeface="Times New Roman"/>
                <a:sym typeface="Times New Roman"/>
              </a:rPr>
              <a:t>5e-16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fully overlapped by 183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current start is favorable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 data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96487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none found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De novo protein (69%)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starts strong but gets weaker after sequence 10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ran NCBI blast, nothing came up</a:t>
            </a:r>
            <a:endParaRPr/>
          </a:p>
        </p:txBody>
      </p:sp>
    </p:spTree>
  </p:cSld>
  <p:clrMapOvr>
    <a:masterClrMapping/>
  </p:clrMapOvr>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Shape 5078">
          <a:extLst>
            <a:ext uri="{FF2B5EF4-FFF2-40B4-BE49-F238E27FC236}">
              <a16:creationId xmlns:a16="http://schemas.microsoft.com/office/drawing/2014/main" id="{512C700F-038F-3A95-629A-906F5732DAAA}"/>
            </a:ext>
          </a:extLst>
        </p:cNvPr>
        <p:cNvGrpSpPr/>
        <p:nvPr/>
      </p:nvGrpSpPr>
      <p:grpSpPr>
        <a:xfrm>
          <a:off x="0" y="0"/>
          <a:ext cx="0" cy="0"/>
          <a:chOff x="0" y="0"/>
          <a:chExt cx="0" cy="0"/>
        </a:xfrm>
      </p:grpSpPr>
      <p:sp>
        <p:nvSpPr>
          <p:cNvPr id="5079" name="Google Shape;5079;p879">
            <a:extLst>
              <a:ext uri="{FF2B5EF4-FFF2-40B4-BE49-F238E27FC236}">
                <a16:creationId xmlns:a16="http://schemas.microsoft.com/office/drawing/2014/main" id="{E0164B13-5D90-54CA-0944-2F4EEECCE425}"/>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Causa_184</a:t>
            </a:r>
            <a:endParaRPr/>
          </a:p>
        </p:txBody>
      </p:sp>
      <p:sp>
        <p:nvSpPr>
          <p:cNvPr id="3" name="Text Placeholder 2">
            <a:extLst>
              <a:ext uri="{FF2B5EF4-FFF2-40B4-BE49-F238E27FC236}">
                <a16:creationId xmlns:a16="http://schemas.microsoft.com/office/drawing/2014/main" id="{583E1317-6625-98E1-38CF-138A509DEF09}"/>
              </a:ext>
            </a:extLst>
          </p:cNvPr>
          <p:cNvSpPr>
            <a:spLocks noGrp="1"/>
          </p:cNvSpPr>
          <p:nvPr>
            <p:ph type="body" idx="1"/>
          </p:nvPr>
        </p:nvSpPr>
        <p:spPr/>
        <p:txBody>
          <a:bodyPr/>
          <a:lstStyle/>
          <a:p>
            <a:pPr marL="114300" indent="0">
              <a:buNone/>
            </a:pPr>
            <a:r>
              <a:rPr lang="en-US" dirty="0"/>
              <a:t>Re-evaluation by JS – </a:t>
            </a:r>
          </a:p>
          <a:p>
            <a:pPr marL="114300" indent="0">
              <a:buNone/>
            </a:pPr>
            <a:endParaRPr lang="en-US" dirty="0"/>
          </a:p>
          <a:p>
            <a:pPr marL="114300" indent="0">
              <a:buNone/>
            </a:pPr>
            <a:r>
              <a:rPr lang="en-US" dirty="0"/>
              <a:t>Not a gene.</a:t>
            </a:r>
          </a:p>
        </p:txBody>
      </p:sp>
    </p:spTree>
    <p:extLst>
      <p:ext uri="{BB962C8B-B14F-4D97-AF65-F5344CB8AC3E}">
        <p14:creationId xmlns:p14="http://schemas.microsoft.com/office/powerpoint/2010/main" val="1126622650"/>
      </p:ext>
    </p:extLst>
  </p:cSld>
  <p:clrMapOvr>
    <a:masterClrMapping/>
  </p:clrMapOvr>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Shape 5090"/>
        <p:cNvGrpSpPr/>
        <p:nvPr/>
      </p:nvGrpSpPr>
      <p:grpSpPr>
        <a:xfrm>
          <a:off x="0" y="0"/>
          <a:ext cx="0" cy="0"/>
          <a:chOff x="0" y="0"/>
          <a:chExt cx="0" cy="0"/>
        </a:xfrm>
      </p:grpSpPr>
      <p:sp>
        <p:nvSpPr>
          <p:cNvPr id="5091" name="Google Shape;5091;p88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Causa_185</a:t>
            </a:r>
            <a:endParaRPr/>
          </a:p>
        </p:txBody>
      </p:sp>
    </p:spTree>
  </p:cSld>
  <p:clrMapOvr>
    <a:masterClrMapping/>
  </p:clrMapOvr>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Shape 5095"/>
        <p:cNvGrpSpPr/>
        <p:nvPr/>
      </p:nvGrpSpPr>
      <p:grpSpPr>
        <a:xfrm>
          <a:off x="0" y="0"/>
          <a:ext cx="0" cy="0"/>
          <a:chOff x="0" y="0"/>
          <a:chExt cx="0" cy="0"/>
        </a:xfrm>
      </p:grpSpPr>
      <p:sp>
        <p:nvSpPr>
          <p:cNvPr id="5096" name="Google Shape;5096;p88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Causa_185</a:t>
            </a:r>
            <a:endParaRPr/>
          </a:p>
        </p:txBody>
      </p:sp>
      <p:sp>
        <p:nvSpPr>
          <p:cNvPr id="5097" name="Google Shape;5097;p88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Causa_185 (96523-96786) Glimmer called start, not called by GeneMark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some slight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1 hit, 9:1288, e-value 1.03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completely overlaps with genes 183 and 186, 159 bp overlap with gene 183, 109 bp overlap with gene 186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supports auto-annotated start site, but the numbers aren’t the best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 data available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about 100 bp of strong coding potential, but wasn’t called by GeneMark, significant overlaps. Gene can be made longer, but there is no coding potential.</a:t>
            </a:r>
            <a:endParaRPr/>
          </a:p>
        </p:txBody>
      </p:sp>
    </p:spTree>
  </p:cSld>
  <p:clrMapOvr>
    <a:masterClrMapping/>
  </p:clrMapOvr>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Shape 5101"/>
        <p:cNvGrpSpPr/>
        <p:nvPr/>
      </p:nvGrpSpPr>
      <p:grpSpPr>
        <a:xfrm>
          <a:off x="0" y="0"/>
          <a:ext cx="0" cy="0"/>
          <a:chOff x="0" y="0"/>
          <a:chExt cx="0" cy="0"/>
        </a:xfrm>
      </p:grpSpPr>
      <p:sp>
        <p:nvSpPr>
          <p:cNvPr id="5102" name="Google Shape;5102;p88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Causa_185</a:t>
            </a:r>
            <a:endParaRPr/>
          </a:p>
        </p:txBody>
      </p:sp>
      <p:sp>
        <p:nvSpPr>
          <p:cNvPr id="5103" name="Google Shape;5103;p88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and Functional Annotation Checklist and Notes – MKay</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u="sng">
                <a:solidFill>
                  <a:srgbClr val="0000FF"/>
                </a:solidFill>
                <a:latin typeface="Comfortaa Medium"/>
                <a:ea typeface="Comfortaa Medium"/>
                <a:cs typeface="Comfortaa Medium"/>
                <a:sym typeface="Comfortaa Medium"/>
              </a:rPr>
              <a:t>Gene assignment:  Causa_185 (96523-96786) glimmer call: 96523  GeneMark call: not called</a:t>
            </a:r>
            <a:endParaRPr sz="1300" u="sng">
              <a:solidFill>
                <a:srgbClr val="0000FF"/>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Annotation -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Coding Potential: one spike- not fully covered</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 codon: gtg</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only causa (e: 2e-46)</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Gap/Overlap: fully overlapped by 183 + 186</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RBS: good- not best score but best cuts in half) (z: 2.011; Fin: -4.851)</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Starterator: n/a</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Is this a gene: no?</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Suggested start site (first base coordinate): not a gene?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Functional Annotation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nsh</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HHpred: nsh</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Synteny: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Phagesdb: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TMD: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Predicted gene function: NKF</a:t>
            </a:r>
            <a:endParaRPr/>
          </a:p>
        </p:txBody>
      </p:sp>
    </p:spTree>
  </p:cSld>
  <p:clrMapOvr>
    <a:masterClrMapping/>
  </p:clrMapOvr>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Shape 5113"/>
        <p:cNvGrpSpPr/>
        <p:nvPr/>
      </p:nvGrpSpPr>
      <p:grpSpPr>
        <a:xfrm>
          <a:off x="0" y="0"/>
          <a:ext cx="0" cy="0"/>
          <a:chOff x="0" y="0"/>
          <a:chExt cx="0" cy="0"/>
        </a:xfrm>
      </p:grpSpPr>
      <p:sp>
        <p:nvSpPr>
          <p:cNvPr id="5114" name="Google Shape;5114;p88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Causa_186</a:t>
            </a:r>
            <a:endParaRPr/>
          </a:p>
        </p:txBody>
      </p:sp>
    </p:spTree>
  </p:cSld>
  <p:clrMapOvr>
    <a:masterClrMapping/>
  </p:clrMapOvr>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Shape 5118"/>
        <p:cNvGrpSpPr/>
        <p:nvPr/>
      </p:nvGrpSpPr>
      <p:grpSpPr>
        <a:xfrm>
          <a:off x="0" y="0"/>
          <a:ext cx="0" cy="0"/>
          <a:chOff x="0" y="0"/>
          <a:chExt cx="0" cy="0"/>
        </a:xfrm>
      </p:grpSpPr>
      <p:sp>
        <p:nvSpPr>
          <p:cNvPr id="5119" name="Google Shape;5119;p88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Causa_186</a:t>
            </a:r>
            <a:endParaRPr/>
          </a:p>
        </p:txBody>
      </p:sp>
      <p:sp>
        <p:nvSpPr>
          <p:cNvPr id="5120" name="Google Shape;5120;p88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Causa_186 (96678-96914) Genemark and glimmer make the same call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Fully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There is one hit with 18:137 with a not very significant e-value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There is an approximate 200 bp gap with Gene 185 and a 1-bp overlap with Gene_187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It has the same z-value as another site and that site has a better final score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 </a:t>
            </a:r>
            <a:r>
              <a:rPr lang="en" sz="1200">
                <a:solidFill>
                  <a:schemeClr val="dk1"/>
                </a:solidFill>
                <a:latin typeface="Times New Roman"/>
                <a:ea typeface="Times New Roman"/>
                <a:cs typeface="Times New Roman"/>
                <a:sym typeface="Times New Roman"/>
              </a:rPr>
              <a:t>there is only one track with causa and St. Augustine and they make the same call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Times New Roman"/>
                <a:ea typeface="Times New Roman"/>
                <a:cs typeface="Times New Roman"/>
                <a:sym typeface="Times New Roman"/>
              </a:rPr>
              <a:t>96917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rgbClr val="4A86E8"/>
                </a:solidFill>
                <a:latin typeface="Times New Roman"/>
                <a:ea typeface="Times New Roman"/>
                <a:cs typeface="Times New Roman"/>
                <a:sym typeface="Times New Roman"/>
              </a:rPr>
              <a:t> </a:t>
            </a:r>
            <a:endParaRPr sz="1200" b="1">
              <a:solidFill>
                <a:srgbClr val="4A86E8"/>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rgbClr val="222222"/>
                </a:solidFill>
                <a:latin typeface="Times New Roman"/>
                <a:ea typeface="Times New Roman"/>
                <a:cs typeface="Times New Roman"/>
                <a:sym typeface="Times New Roman"/>
              </a:rPr>
              <a:t>Functional Annotation –</a:t>
            </a:r>
            <a:endParaRPr sz="1200" b="1">
              <a:solidFill>
                <a:srgbClr val="222222"/>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 hypothetical protein [Mycobacteroides abscessus]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a:t>
            </a:r>
            <a:r>
              <a:rPr lang="en" sz="1200">
                <a:solidFill>
                  <a:schemeClr val="dk1"/>
                </a:solidFill>
                <a:latin typeface="Times New Roman"/>
                <a:ea typeface="Times New Roman"/>
                <a:cs typeface="Times New Roman"/>
                <a:sym typeface="Times New Roman"/>
              </a:rPr>
              <a:t>  DUF6225 ; Family of unknown function (DUF6225) </a:t>
            </a:r>
            <a:r>
              <a:rPr lang="en" sz="950">
                <a:solidFill>
                  <a:srgbClr val="212529"/>
                </a:solidFill>
                <a:latin typeface="Verdana"/>
                <a:ea typeface="Verdana"/>
                <a:cs typeface="Verdana"/>
                <a:sym typeface="Verdana"/>
              </a:rPr>
              <a:t>89.91%, </a:t>
            </a: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PF19735.4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r>
              <a:rPr lang="en" sz="1200">
                <a:solidFill>
                  <a:schemeClr val="dk1"/>
                </a:solidFill>
                <a:latin typeface="Times New Roman"/>
                <a:ea typeface="Times New Roman"/>
                <a:cs typeface="Times New Roman"/>
                <a:sym typeface="Times New Roman"/>
              </a:rPr>
              <a:t>Nothing was called nearby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r>
              <a:rPr lang="en" sz="1200">
                <a:solidFill>
                  <a:schemeClr val="dk1"/>
                </a:solidFill>
                <a:latin typeface="Times New Roman"/>
                <a:ea typeface="Times New Roman"/>
                <a:cs typeface="Times New Roman"/>
                <a:sym typeface="Times New Roman"/>
              </a:rPr>
              <a:t>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a:t>
            </a:r>
            <a:r>
              <a:rPr lang="en" sz="1200">
                <a:solidFill>
                  <a:schemeClr val="dk1"/>
                </a:solidFill>
                <a:latin typeface="Times New Roman"/>
                <a:ea typeface="Times New Roman"/>
                <a:cs typeface="Times New Roman"/>
                <a:sym typeface="Times New Roman"/>
              </a:rPr>
              <a:t>NKF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Causa_1.5 (gap)</a:t>
            </a:r>
            <a:endParaRPr/>
          </a:p>
        </p:txBody>
      </p:sp>
      <p:sp>
        <p:nvSpPr>
          <p:cNvPr id="95" name="Google Shape;95;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Cuasa_ Gap 1.5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No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206-bp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N/A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N/A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There is no data to say this is anything.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10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Causa_19.5 (gap)</a:t>
            </a:r>
            <a:endParaRPr/>
          </a:p>
        </p:txBody>
      </p:sp>
      <p:sp>
        <p:nvSpPr>
          <p:cNvPr id="576" name="Google Shape;576;p10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Causa_19.5 (15381-15476) Not called by Glimmer or GeneMark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no strong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found within 95 bp gap between genes 19 and 20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endParaRPr/>
          </a:p>
        </p:txBody>
      </p:sp>
    </p:spTree>
  </p:cSld>
  <p:clrMapOvr>
    <a:masterClrMapping/>
  </p:clrMapOvr>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Shape 5124"/>
        <p:cNvGrpSpPr/>
        <p:nvPr/>
      </p:nvGrpSpPr>
      <p:grpSpPr>
        <a:xfrm>
          <a:off x="0" y="0"/>
          <a:ext cx="0" cy="0"/>
          <a:chOff x="0" y="0"/>
          <a:chExt cx="0" cy="0"/>
        </a:xfrm>
      </p:grpSpPr>
      <p:sp>
        <p:nvSpPr>
          <p:cNvPr id="5125" name="Google Shape;5125;p88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Causa_186</a:t>
            </a:r>
            <a:endParaRPr/>
          </a:p>
        </p:txBody>
      </p:sp>
      <p:sp>
        <p:nvSpPr>
          <p:cNvPr id="5126" name="Google Shape;5126;p88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Causa_186 (</a:t>
            </a:r>
            <a:r>
              <a:rPr lang="en" sz="1200">
                <a:solidFill>
                  <a:schemeClr val="dk1"/>
                </a:solidFill>
                <a:latin typeface="Calibri"/>
                <a:ea typeface="Calibri"/>
                <a:cs typeface="Calibri"/>
                <a:sym typeface="Calibri"/>
              </a:rPr>
              <a:t>96914</a:t>
            </a:r>
            <a:r>
              <a:rPr lang="en" sz="1200">
                <a:solidFill>
                  <a:schemeClr val="dk1"/>
                </a:solidFill>
                <a:latin typeface="Times New Roman"/>
                <a:ea typeface="Times New Roman"/>
                <a:cs typeface="Times New Roman"/>
                <a:sym typeface="Times New Roman"/>
              </a:rPr>
              <a:t>-</a:t>
            </a:r>
            <a:r>
              <a:rPr lang="en" sz="1200">
                <a:solidFill>
                  <a:schemeClr val="dk1"/>
                </a:solidFill>
                <a:latin typeface="Calibri"/>
                <a:ea typeface="Calibri"/>
                <a:cs typeface="Calibri"/>
                <a:sym typeface="Calibri"/>
              </a:rPr>
              <a:t>96678</a:t>
            </a:r>
            <a:r>
              <a:rPr lang="en" sz="1200">
                <a:solidFill>
                  <a:schemeClr val="dk1"/>
                </a:solidFill>
                <a:latin typeface="Times New Roman"/>
                <a:ea typeface="Times New Roman"/>
                <a:cs typeface="Times New Roman"/>
                <a:sym typeface="Times New Roman"/>
              </a:rPr>
              <a:t>) Genemark called 96914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coding potential is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high alignment identities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 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Valid RBS score for original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Not helpful (only gene in list)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96914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similarities were found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High match with family of unknown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gene in StAugustine has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Shape 5136"/>
        <p:cNvGrpSpPr/>
        <p:nvPr/>
      </p:nvGrpSpPr>
      <p:grpSpPr>
        <a:xfrm>
          <a:off x="0" y="0"/>
          <a:ext cx="0" cy="0"/>
          <a:chOff x="0" y="0"/>
          <a:chExt cx="0" cy="0"/>
        </a:xfrm>
      </p:grpSpPr>
      <p:sp>
        <p:nvSpPr>
          <p:cNvPr id="5137" name="Google Shape;5137;p88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Causa_187</a:t>
            </a:r>
            <a:endParaRPr/>
          </a:p>
        </p:txBody>
      </p:sp>
    </p:spTree>
  </p:cSld>
  <p:clrMapOvr>
    <a:masterClrMapping/>
  </p:clrMapOvr>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Shape 5141"/>
        <p:cNvGrpSpPr/>
        <p:nvPr/>
      </p:nvGrpSpPr>
      <p:grpSpPr>
        <a:xfrm>
          <a:off x="0" y="0"/>
          <a:ext cx="0" cy="0"/>
          <a:chOff x="0" y="0"/>
          <a:chExt cx="0" cy="0"/>
        </a:xfrm>
      </p:grpSpPr>
      <p:sp>
        <p:nvSpPr>
          <p:cNvPr id="5142" name="Google Shape;5142;p89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Causa_187</a:t>
            </a:r>
            <a:endParaRPr/>
          </a:p>
        </p:txBody>
      </p:sp>
      <p:sp>
        <p:nvSpPr>
          <p:cNvPr id="5143" name="Google Shape;5143;p89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Causa_187 (97147, 96914)</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97147 has strength 13.03</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Covers all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GTG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Only 4 hits and only 2 with 1:1 alignment and low e values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Overlap with gene 188 over 4 bp</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RBS score supports start codon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Supports start codon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No change (97147)</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St Augustine calls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No hits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a:t>
            </a:r>
            <a:r>
              <a:rPr lang="en" sz="1200" b="1">
                <a:solidFill>
                  <a:schemeClr val="dk1"/>
                </a:solidFill>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cd20413</a:t>
            </a:r>
            <a:r>
              <a:rPr lang="en" sz="1200" b="1">
                <a:solidFill>
                  <a:schemeClr val="dk1"/>
                </a:solidFill>
                <a:latin typeface="Times New Roman"/>
                <a:ea typeface="Times New Roman"/>
                <a:cs typeface="Times New Roman"/>
                <a:sym typeface="Times New Roman"/>
              </a:rPr>
              <a:t> Tudor_TDRD3; Tudor domain found in Tudor domain-containing protein 3 (TDRD3) and similar proteins. With probability of 66%</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Supports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no hits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a:t>
            </a:r>
            <a:r>
              <a:rPr lang="en" sz="1200" b="1">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Shape 5147"/>
        <p:cNvGrpSpPr/>
        <p:nvPr/>
      </p:nvGrpSpPr>
      <p:grpSpPr>
        <a:xfrm>
          <a:off x="0" y="0"/>
          <a:ext cx="0" cy="0"/>
          <a:chOff x="0" y="0"/>
          <a:chExt cx="0" cy="0"/>
        </a:xfrm>
      </p:grpSpPr>
      <p:sp>
        <p:nvSpPr>
          <p:cNvPr id="5148" name="Google Shape;5148;p89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Causa_187</a:t>
            </a:r>
            <a:endParaRPr/>
          </a:p>
        </p:txBody>
      </p:sp>
      <p:sp>
        <p:nvSpPr>
          <p:cNvPr id="5149" name="Google Shape;5149;p89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MW</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Causa_187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Glimmer calls at 97147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No other potential start sites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DNA Master shows 1:1:430 Phagesdb shows and e value 7e-40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Gap ia almost 100 bp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final scores are good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report does not show any concern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97147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suggested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Does not lead me to define a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Known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Shape 5159"/>
        <p:cNvGrpSpPr/>
        <p:nvPr/>
      </p:nvGrpSpPr>
      <p:grpSpPr>
        <a:xfrm>
          <a:off x="0" y="0"/>
          <a:ext cx="0" cy="0"/>
          <a:chOff x="0" y="0"/>
          <a:chExt cx="0" cy="0"/>
        </a:xfrm>
      </p:grpSpPr>
      <p:sp>
        <p:nvSpPr>
          <p:cNvPr id="5160" name="Google Shape;5160;p89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Causa_188</a:t>
            </a:r>
            <a:endParaRPr/>
          </a:p>
        </p:txBody>
      </p:sp>
    </p:spTree>
  </p:cSld>
  <p:clrMapOvr>
    <a:masterClrMapping/>
  </p:clrMapOvr>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Shape 5164"/>
        <p:cNvGrpSpPr/>
        <p:nvPr/>
      </p:nvGrpSpPr>
      <p:grpSpPr>
        <a:xfrm>
          <a:off x="0" y="0"/>
          <a:ext cx="0" cy="0"/>
          <a:chOff x="0" y="0"/>
          <a:chExt cx="0" cy="0"/>
        </a:xfrm>
      </p:grpSpPr>
      <p:sp>
        <p:nvSpPr>
          <p:cNvPr id="5165" name="Google Shape;5165;p89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Causa_188</a:t>
            </a:r>
            <a:endParaRPr/>
          </a:p>
        </p:txBody>
      </p:sp>
      <p:sp>
        <p:nvSpPr>
          <p:cNvPr id="5166" name="Google Shape;5166;p89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Causa_188 (97144-97632)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small amount of fairly strong coding potential uncovered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some 7:3 and 6:4 alignments on DNA master; phagesb BLASTp- 1:1 alignment with St. Augustine e-value: 6e</a:t>
            </a:r>
            <a:r>
              <a:rPr lang="en" sz="1200" baseline="30000">
                <a:solidFill>
                  <a:schemeClr val="dk1"/>
                </a:solidFill>
                <a:latin typeface="Times New Roman"/>
                <a:ea typeface="Times New Roman"/>
                <a:cs typeface="Times New Roman"/>
                <a:sym typeface="Times New Roman"/>
              </a:rPr>
              <a:t>-96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supports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97632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mostly hypothetical protein, but one DprA-like DNA processing chain 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DNA processing protein DprA; SAM and Rossmann Fold, DNA processing protein A, DNA BINDING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DprA-like DNA processing chain 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DprA-like DNA processing chain 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extending the gene to cover all coding potential would result in an overlap with almost half of gene 189</a:t>
            </a:r>
            <a:endParaRPr/>
          </a:p>
        </p:txBody>
      </p:sp>
    </p:spTree>
  </p:cSld>
  <p:clrMapOvr>
    <a:masterClrMapping/>
  </p:clrMapOvr>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Shape 5170"/>
        <p:cNvGrpSpPr/>
        <p:nvPr/>
      </p:nvGrpSpPr>
      <p:grpSpPr>
        <a:xfrm>
          <a:off x="0" y="0"/>
          <a:ext cx="0" cy="0"/>
          <a:chOff x="0" y="0"/>
          <a:chExt cx="0" cy="0"/>
        </a:xfrm>
      </p:grpSpPr>
      <p:sp>
        <p:nvSpPr>
          <p:cNvPr id="5171" name="Google Shape;5171;p89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Causa_188</a:t>
            </a:r>
            <a:endParaRPr/>
          </a:p>
        </p:txBody>
      </p:sp>
      <p:sp>
        <p:nvSpPr>
          <p:cNvPr id="5172" name="Google Shape;5172;p895"/>
          <p:cNvSpPr txBox="1">
            <a:spLocks noGrp="1"/>
          </p:cNvSpPr>
          <p:nvPr>
            <p:ph type="body" idx="1"/>
          </p:nvPr>
        </p:nvSpPr>
        <p:spPr>
          <a:xfrm>
            <a:off x="311700" y="1074500"/>
            <a:ext cx="85206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Gene Call and Functional Annotation Checklist and Notes – MK</a:t>
            </a:r>
            <a:endParaRPr sz="939">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 </a:t>
            </a:r>
            <a:endParaRPr sz="939">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Gene assignment:</a:t>
            </a:r>
            <a:r>
              <a:rPr lang="en" sz="939" b="1">
                <a:solidFill>
                  <a:schemeClr val="dk1"/>
                </a:solidFill>
                <a:latin typeface="Times New Roman"/>
                <a:ea typeface="Times New Roman"/>
                <a:cs typeface="Times New Roman"/>
                <a:sym typeface="Times New Roman"/>
              </a:rPr>
              <a:t>Causa_188 (97144-97632) Glimmer and GeneMark called similar starts- Glimmer at 97632</a:t>
            </a:r>
            <a:endParaRPr sz="939"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endParaRPr sz="939">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Gene Call Annotation -</a:t>
            </a:r>
            <a:endParaRPr sz="939">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Coding Potential:</a:t>
            </a:r>
            <a:r>
              <a:rPr lang="en" sz="939" b="1">
                <a:solidFill>
                  <a:schemeClr val="dk1"/>
                </a:solidFill>
                <a:latin typeface="Times New Roman"/>
                <a:ea typeface="Times New Roman"/>
                <a:cs typeface="Times New Roman"/>
                <a:sym typeface="Times New Roman"/>
              </a:rPr>
              <a:t> covers all of coding potential</a:t>
            </a:r>
            <a:endParaRPr sz="939"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Start codon: GTG</a:t>
            </a:r>
            <a:endParaRPr sz="939"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BLASTp:</a:t>
            </a:r>
            <a:r>
              <a:rPr lang="en" sz="939" b="1">
                <a:solidFill>
                  <a:schemeClr val="dk1"/>
                </a:solidFill>
                <a:latin typeface="Times New Roman"/>
                <a:ea typeface="Times New Roman"/>
                <a:cs typeface="Times New Roman"/>
                <a:sym typeface="Times New Roman"/>
              </a:rPr>
              <a:t>. Contains around 35 total hits on DNA Master; with none of them having 1:1 alignments; E values also vary (7.3E-25 - 1.2E-18)</a:t>
            </a:r>
            <a:endParaRPr sz="939"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Gap/Overlap: </a:t>
            </a:r>
            <a:r>
              <a:rPr lang="en" sz="939" b="1">
                <a:solidFill>
                  <a:schemeClr val="dk1"/>
                </a:solidFill>
                <a:latin typeface="Times New Roman"/>
                <a:ea typeface="Times New Roman"/>
                <a:cs typeface="Times New Roman"/>
                <a:sym typeface="Times New Roman"/>
              </a:rPr>
              <a:t>contains a 4 base/pair overlap between genes 187 and 188. Also contains a 4 base/pair overlap between genes 188 and 189. </a:t>
            </a:r>
            <a:endParaRPr sz="939"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RBS: </a:t>
            </a:r>
            <a:r>
              <a:rPr lang="en" sz="939" b="1">
                <a:solidFill>
                  <a:schemeClr val="dk1"/>
                </a:solidFill>
                <a:latin typeface="Times New Roman"/>
                <a:ea typeface="Times New Roman"/>
                <a:cs typeface="Times New Roman"/>
                <a:sym typeface="Times New Roman"/>
              </a:rPr>
              <a:t>strongly supports the auto annotation site; Z value: 2.772; and a final score: -3.109</a:t>
            </a:r>
            <a:endParaRPr sz="939"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Starterator: </a:t>
            </a:r>
            <a:r>
              <a:rPr lang="en" sz="939" b="1">
                <a:solidFill>
                  <a:schemeClr val="dk1"/>
                </a:solidFill>
                <a:latin typeface="Times New Roman"/>
                <a:ea typeface="Times New Roman"/>
                <a:cs typeface="Times New Roman"/>
                <a:sym typeface="Times New Roman"/>
              </a:rPr>
              <a:t>somewhat supports the auto annotation site. It is not 100% aligned with the other tracks, however, its start sites are aligned with some tracks making it support the auto annotation site. </a:t>
            </a:r>
            <a:endParaRPr sz="939">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Is this a gene: </a:t>
            </a:r>
            <a:r>
              <a:rPr lang="en" sz="939" b="1">
                <a:solidFill>
                  <a:schemeClr val="dk1"/>
                </a:solidFill>
                <a:latin typeface="Times New Roman"/>
                <a:ea typeface="Times New Roman"/>
                <a:cs typeface="Times New Roman"/>
                <a:sym typeface="Times New Roman"/>
              </a:rPr>
              <a:t>yes</a:t>
            </a:r>
            <a:endParaRPr sz="939"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Suggested start site (first base coordinate):  </a:t>
            </a:r>
            <a:r>
              <a:rPr lang="en" sz="939" b="1">
                <a:solidFill>
                  <a:schemeClr val="dk1"/>
                </a:solidFill>
                <a:latin typeface="Times New Roman"/>
                <a:ea typeface="Times New Roman"/>
                <a:cs typeface="Times New Roman"/>
                <a:sym typeface="Times New Roman"/>
              </a:rPr>
              <a:t>no change(97632)</a:t>
            </a:r>
            <a:endParaRPr sz="939"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endParaRPr sz="939">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Functional Annotation –</a:t>
            </a:r>
            <a:endParaRPr sz="939">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BLASTp: </a:t>
            </a:r>
            <a:r>
              <a:rPr lang="en" sz="939" b="1">
                <a:solidFill>
                  <a:schemeClr val="dk1"/>
                </a:solidFill>
                <a:latin typeface="Times New Roman"/>
                <a:ea typeface="Times New Roman"/>
                <a:cs typeface="Times New Roman"/>
                <a:sym typeface="Times New Roman"/>
              </a:rPr>
              <a:t> top hits call hypothetical protein; however some call </a:t>
            </a:r>
            <a:r>
              <a:rPr lang="en" sz="939" b="1">
                <a:solidFill>
                  <a:schemeClr val="accent2"/>
                </a:solidFill>
                <a:latin typeface="Roboto"/>
                <a:ea typeface="Roboto"/>
                <a:cs typeface="Roboto"/>
                <a:sym typeface="Roboto"/>
              </a:rPr>
              <a:t>DprA-like DNA processing chain A </a:t>
            </a:r>
            <a:endParaRPr sz="939"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HHpred: </a:t>
            </a:r>
            <a:r>
              <a:rPr lang="en" sz="765" b="1">
                <a:solidFill>
                  <a:srgbClr val="212529"/>
                </a:solidFill>
                <a:latin typeface="Verdana"/>
                <a:ea typeface="Verdana"/>
                <a:cs typeface="Verdana"/>
                <a:sym typeface="Verdana"/>
              </a:rPr>
              <a:t>DNA processing protein DprA; SAM and Rossmann Fold, DNA processing protein A, DNA BINDING PROTEIN; HET: SO4, MSE; 2.7A { (probability-99.7) </a:t>
            </a:r>
            <a:r>
              <a:rPr lang="en" sz="765"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939"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Synteny:  </a:t>
            </a:r>
            <a:r>
              <a:rPr lang="en" sz="939" b="1">
                <a:solidFill>
                  <a:schemeClr val="dk1"/>
                </a:solidFill>
                <a:latin typeface="Times New Roman"/>
                <a:ea typeface="Times New Roman"/>
                <a:cs typeface="Times New Roman"/>
                <a:sym typeface="Times New Roman"/>
              </a:rPr>
              <a:t>adjacent to </a:t>
            </a:r>
            <a:r>
              <a:rPr lang="en" sz="870" b="1">
                <a:solidFill>
                  <a:srgbClr val="555555"/>
                </a:solidFill>
                <a:latin typeface="Times New Roman"/>
                <a:ea typeface="Times New Roman"/>
                <a:cs typeface="Times New Roman"/>
                <a:sym typeface="Times New Roman"/>
              </a:rPr>
              <a:t>DprA-like DNA processing chain A (</a:t>
            </a:r>
            <a:r>
              <a:rPr lang="en" sz="800" b="1">
                <a:solidFill>
                  <a:srgbClr val="555555"/>
                </a:solidFill>
                <a:latin typeface="Times New Roman"/>
                <a:ea typeface="Times New Roman"/>
                <a:cs typeface="Times New Roman"/>
                <a:sym typeface="Times New Roman"/>
              </a:rPr>
              <a:t>StAugustine gene 176)</a:t>
            </a:r>
            <a:endParaRPr sz="870" b="1">
              <a:solidFill>
                <a:srgbClr val="555555"/>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TMD: </a:t>
            </a:r>
            <a:r>
              <a:rPr lang="en" sz="939" b="1">
                <a:solidFill>
                  <a:schemeClr val="dk1"/>
                </a:solidFill>
                <a:latin typeface="Times New Roman"/>
                <a:ea typeface="Times New Roman"/>
                <a:cs typeface="Times New Roman"/>
                <a:sym typeface="Times New Roman"/>
              </a:rPr>
              <a:t>no transmembrane domains</a:t>
            </a:r>
            <a:endParaRPr sz="939"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Predicted gene function:</a:t>
            </a:r>
            <a:r>
              <a:rPr lang="en" sz="939" b="1">
                <a:solidFill>
                  <a:schemeClr val="dk1"/>
                </a:solidFill>
                <a:latin typeface="Times New Roman"/>
                <a:ea typeface="Times New Roman"/>
                <a:cs typeface="Times New Roman"/>
                <a:sym typeface="Times New Roman"/>
              </a:rPr>
              <a:t> </a:t>
            </a:r>
            <a:r>
              <a:rPr lang="en" sz="870" b="1">
                <a:solidFill>
                  <a:srgbClr val="333333"/>
                </a:solidFill>
              </a:rPr>
              <a:t>DprA-like DNA processing chain A</a:t>
            </a:r>
            <a:endParaRPr sz="939"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 </a:t>
            </a:r>
            <a:endParaRPr sz="939">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Notes: </a:t>
            </a:r>
            <a:r>
              <a:rPr lang="en" sz="939" b="1">
                <a:solidFill>
                  <a:schemeClr val="dk1"/>
                </a:solidFill>
                <a:latin typeface="Times New Roman"/>
                <a:ea typeface="Times New Roman"/>
                <a:cs typeface="Times New Roman"/>
                <a:sym typeface="Times New Roman"/>
              </a:rPr>
              <a:t>PhagesDB Pham members contain functions like </a:t>
            </a:r>
            <a:r>
              <a:rPr lang="en" sz="730" b="1">
                <a:solidFill>
                  <a:schemeClr val="dk1"/>
                </a:solidFill>
                <a:latin typeface="Verdana"/>
                <a:ea typeface="Verdana"/>
                <a:cs typeface="Verdana"/>
                <a:sym typeface="Verdana"/>
              </a:rPr>
              <a:t>DprA-like DNA processing chain A</a:t>
            </a:r>
            <a:endParaRPr sz="870" b="1">
              <a:solidFill>
                <a:schemeClr val="dk1"/>
              </a:solidFill>
            </a:endParaRPr>
          </a:p>
          <a:p>
            <a:pPr marL="0" lvl="0" indent="0" algn="l" rtl="0">
              <a:lnSpc>
                <a:spcPct val="95000"/>
              </a:lnSpc>
              <a:spcBef>
                <a:spcPts val="0"/>
              </a:spcBef>
              <a:spcAft>
                <a:spcPts val="0"/>
              </a:spcAft>
              <a:buSzPts val="770"/>
              <a:buNone/>
            </a:pPr>
            <a:r>
              <a:rPr lang="en" sz="870" b="1">
                <a:solidFill>
                  <a:srgbClr val="333333"/>
                </a:solidFill>
              </a:rPr>
              <a:t>DprA-like DNA processing chain A: </a:t>
            </a:r>
            <a:r>
              <a:rPr lang="en" sz="1045" b="1">
                <a:solidFill>
                  <a:srgbClr val="333333"/>
                </a:solidFill>
                <a:latin typeface="Roboto"/>
                <a:ea typeface="Roboto"/>
                <a:cs typeface="Roboto"/>
                <a:sym typeface="Roboto"/>
              </a:rPr>
              <a:t>involved in DNA transformation by binding to single-stranded DNA and facilitating its integration into the bacterial genome</a:t>
            </a:r>
            <a:r>
              <a:rPr lang="en" sz="1045" b="1">
                <a:solidFill>
                  <a:srgbClr val="001D35"/>
                </a:solidFill>
                <a:highlight>
                  <a:srgbClr val="FFFFFF"/>
                </a:highlight>
                <a:latin typeface="Roboto"/>
                <a:ea typeface="Roboto"/>
                <a:cs typeface="Roboto"/>
                <a:sym typeface="Roboto"/>
              </a:rPr>
              <a:t>;</a:t>
            </a:r>
            <a:endParaRPr sz="1360"/>
          </a:p>
        </p:txBody>
      </p:sp>
    </p:spTree>
  </p:cSld>
  <p:clrMapOvr>
    <a:masterClrMapping/>
  </p:clrMapOvr>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Shape 5182"/>
        <p:cNvGrpSpPr/>
        <p:nvPr/>
      </p:nvGrpSpPr>
      <p:grpSpPr>
        <a:xfrm>
          <a:off x="0" y="0"/>
          <a:ext cx="0" cy="0"/>
          <a:chOff x="0" y="0"/>
          <a:chExt cx="0" cy="0"/>
        </a:xfrm>
      </p:grpSpPr>
      <p:sp>
        <p:nvSpPr>
          <p:cNvPr id="5183" name="Google Shape;5183;p89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Causa_189</a:t>
            </a:r>
            <a:endParaRPr/>
          </a:p>
        </p:txBody>
      </p:sp>
    </p:spTree>
  </p:cSld>
  <p:clrMapOvr>
    <a:masterClrMapping/>
  </p:clrMapOvr>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Shape 5187"/>
        <p:cNvGrpSpPr/>
        <p:nvPr/>
      </p:nvGrpSpPr>
      <p:grpSpPr>
        <a:xfrm>
          <a:off x="0" y="0"/>
          <a:ext cx="0" cy="0"/>
          <a:chOff x="0" y="0"/>
          <a:chExt cx="0" cy="0"/>
        </a:xfrm>
      </p:grpSpPr>
      <p:sp>
        <p:nvSpPr>
          <p:cNvPr id="5188" name="Google Shape;5188;p89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Causa_189</a:t>
            </a:r>
            <a:endParaRPr/>
          </a:p>
        </p:txBody>
      </p:sp>
      <p:sp>
        <p:nvSpPr>
          <p:cNvPr id="5189" name="Google Shape;5189;p89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Gene Call and Functional Annotation Checklist and Notes – MK</a:t>
            </a:r>
            <a:endParaRPr sz="939">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 </a:t>
            </a:r>
            <a:endParaRPr sz="939">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Gene assignment:</a:t>
            </a:r>
            <a:r>
              <a:rPr lang="en" sz="939" b="1">
                <a:solidFill>
                  <a:schemeClr val="dk1"/>
                </a:solidFill>
                <a:latin typeface="Times New Roman"/>
                <a:ea typeface="Times New Roman"/>
                <a:cs typeface="Times New Roman"/>
                <a:sym typeface="Times New Roman"/>
              </a:rPr>
              <a:t>Causa_189 (97629-97979) Glimmer and GeneMark called similar starts- Glimmer at 97629</a:t>
            </a:r>
            <a:endParaRPr sz="939"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endParaRPr sz="939"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Gene Call Annotation -</a:t>
            </a:r>
            <a:endParaRPr sz="939">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Coding Potential:</a:t>
            </a:r>
            <a:r>
              <a:rPr lang="en" sz="939" b="1">
                <a:solidFill>
                  <a:schemeClr val="dk1"/>
                </a:solidFill>
                <a:latin typeface="Times New Roman"/>
                <a:ea typeface="Times New Roman"/>
                <a:cs typeface="Times New Roman"/>
                <a:sym typeface="Times New Roman"/>
              </a:rPr>
              <a:t>  I would say it covers all of coding potential, there is a little part at the beginning of the gene that is not covered however, I do not think it is that important for this gene. </a:t>
            </a:r>
            <a:endParaRPr sz="939"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Start codon: </a:t>
            </a:r>
            <a:r>
              <a:rPr lang="en" sz="939" b="1">
                <a:solidFill>
                  <a:schemeClr val="dk1"/>
                </a:solidFill>
                <a:latin typeface="Times New Roman"/>
                <a:ea typeface="Times New Roman"/>
                <a:cs typeface="Times New Roman"/>
                <a:sym typeface="Times New Roman"/>
              </a:rPr>
              <a:t>ATG</a:t>
            </a:r>
            <a:endParaRPr sz="939"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BLASTp:</a:t>
            </a:r>
            <a:r>
              <a:rPr lang="en" sz="939" b="1">
                <a:solidFill>
                  <a:schemeClr val="dk1"/>
                </a:solidFill>
                <a:latin typeface="Times New Roman"/>
                <a:ea typeface="Times New Roman"/>
                <a:cs typeface="Times New Roman"/>
                <a:sym typeface="Times New Roman"/>
              </a:rPr>
              <a:t>. DNA Master only contains one hit with a 50:19 alignment with and E value of 0.02</a:t>
            </a:r>
            <a:endParaRPr sz="939"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Gap/Overlap: </a:t>
            </a:r>
            <a:r>
              <a:rPr lang="en" sz="939" b="1">
                <a:solidFill>
                  <a:schemeClr val="dk1"/>
                </a:solidFill>
                <a:latin typeface="Times New Roman"/>
                <a:ea typeface="Times New Roman"/>
                <a:cs typeface="Times New Roman"/>
                <a:sym typeface="Times New Roman"/>
              </a:rPr>
              <a:t>contains a 4 base/pair overlap between genes 188 and 189. Also contains a 31 length gap between genes 189 and 190.</a:t>
            </a:r>
            <a:endParaRPr sz="939">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RBS: </a:t>
            </a:r>
            <a:r>
              <a:rPr lang="en" sz="939" b="1">
                <a:solidFill>
                  <a:schemeClr val="dk1"/>
                </a:solidFill>
                <a:latin typeface="Times New Roman"/>
                <a:ea typeface="Times New Roman"/>
                <a:cs typeface="Times New Roman"/>
                <a:sym typeface="Times New Roman"/>
              </a:rPr>
              <a:t>strongly supports the auto annotation site; Z value: 3.082 ; and a final score: -2.456</a:t>
            </a:r>
            <a:endParaRPr sz="939">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Starterator:</a:t>
            </a:r>
            <a:r>
              <a:rPr lang="en" sz="939" b="1">
                <a:solidFill>
                  <a:schemeClr val="dk1"/>
                </a:solidFill>
                <a:latin typeface="Times New Roman"/>
                <a:ea typeface="Times New Roman"/>
                <a:cs typeface="Times New Roman"/>
                <a:sym typeface="Times New Roman"/>
              </a:rPr>
              <a:t>contains only one track with Causa and St.Augustine</a:t>
            </a:r>
            <a:endParaRPr sz="939">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Is this a gene: </a:t>
            </a:r>
            <a:r>
              <a:rPr lang="en" sz="939" b="1">
                <a:solidFill>
                  <a:schemeClr val="dk1"/>
                </a:solidFill>
                <a:latin typeface="Times New Roman"/>
                <a:ea typeface="Times New Roman"/>
                <a:cs typeface="Times New Roman"/>
                <a:sym typeface="Times New Roman"/>
              </a:rPr>
              <a:t>yes</a:t>
            </a:r>
            <a:endParaRPr sz="939"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Suggested start site (first base coordinate):  </a:t>
            </a:r>
            <a:r>
              <a:rPr lang="en" sz="939" b="1">
                <a:solidFill>
                  <a:schemeClr val="dk1"/>
                </a:solidFill>
                <a:latin typeface="Times New Roman"/>
                <a:ea typeface="Times New Roman"/>
                <a:cs typeface="Times New Roman"/>
                <a:sym typeface="Times New Roman"/>
              </a:rPr>
              <a:t>no change (97629)</a:t>
            </a:r>
            <a:endParaRPr sz="939"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endParaRPr sz="939">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Functional Annotation –</a:t>
            </a:r>
            <a:endParaRPr sz="939">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BLASTp: </a:t>
            </a:r>
            <a:r>
              <a:rPr lang="en" sz="939" b="1">
                <a:solidFill>
                  <a:schemeClr val="dk1"/>
                </a:solidFill>
                <a:latin typeface="Times New Roman"/>
                <a:ea typeface="Times New Roman"/>
                <a:cs typeface="Times New Roman"/>
                <a:sym typeface="Times New Roman"/>
              </a:rPr>
              <a:t> only two hits</a:t>
            </a:r>
            <a:endParaRPr sz="939" b="1">
              <a:solidFill>
                <a:schemeClr val="dk1"/>
              </a:solidFill>
              <a:latin typeface="Times New Roman"/>
              <a:ea typeface="Times New Roman"/>
              <a:cs typeface="Times New Roman"/>
              <a:sym typeface="Times New Roman"/>
            </a:endParaRPr>
          </a:p>
          <a:p>
            <a:pPr marL="457200" lvl="0" indent="-288290" algn="l" rtl="0">
              <a:lnSpc>
                <a:spcPct val="95000"/>
              </a:lnSpc>
              <a:spcBef>
                <a:spcPts val="0"/>
              </a:spcBef>
              <a:spcAft>
                <a:spcPts val="0"/>
              </a:spcAft>
              <a:buClr>
                <a:schemeClr val="dk1"/>
              </a:buClr>
              <a:buSzPts val="940"/>
              <a:buFont typeface="Times New Roman"/>
              <a:buAutoNum type="arabicPeriod"/>
            </a:pPr>
            <a:r>
              <a:rPr lang="en" sz="939" b="1">
                <a:solidFill>
                  <a:schemeClr val="accent2"/>
                </a:solidFill>
                <a:latin typeface="Roboto"/>
                <a:ea typeface="Roboto"/>
                <a:cs typeface="Roboto"/>
                <a:sym typeface="Roboto"/>
              </a:rPr>
              <a:t>winged helix-turn-helix domain-containing protein</a:t>
            </a:r>
            <a:endParaRPr sz="939" b="1">
              <a:solidFill>
                <a:schemeClr val="accent2"/>
              </a:solidFill>
              <a:latin typeface="Roboto"/>
              <a:ea typeface="Roboto"/>
              <a:cs typeface="Roboto"/>
              <a:sym typeface="Roboto"/>
            </a:endParaRPr>
          </a:p>
          <a:p>
            <a:pPr marL="457200" lvl="0" indent="-288290" algn="l" rtl="0">
              <a:lnSpc>
                <a:spcPct val="95000"/>
              </a:lnSpc>
              <a:spcBef>
                <a:spcPts val="0"/>
              </a:spcBef>
              <a:spcAft>
                <a:spcPts val="0"/>
              </a:spcAft>
              <a:buClr>
                <a:schemeClr val="accent2"/>
              </a:buClr>
              <a:buSzPts val="940"/>
              <a:buFont typeface="Roboto"/>
              <a:buAutoNum type="arabicPeriod"/>
            </a:pPr>
            <a:r>
              <a:rPr lang="en" sz="939" b="1">
                <a:solidFill>
                  <a:schemeClr val="accent2"/>
                </a:solidFill>
                <a:latin typeface="Roboto"/>
                <a:ea typeface="Roboto"/>
                <a:cs typeface="Roboto"/>
                <a:sym typeface="Roboto"/>
              </a:rPr>
              <a:t>MarR family transcriptional regulator</a:t>
            </a:r>
            <a:endParaRPr sz="939" b="1">
              <a:solidFill>
                <a:schemeClr val="accent2"/>
              </a:solidFill>
              <a:latin typeface="Roboto"/>
              <a:ea typeface="Roboto"/>
              <a:cs typeface="Roboto"/>
              <a:sym typeface="Roboto"/>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HHpred:</a:t>
            </a:r>
            <a:r>
              <a:rPr lang="en" sz="765" b="1">
                <a:solidFill>
                  <a:srgbClr val="212529"/>
                </a:solidFill>
                <a:latin typeface="Verdana"/>
                <a:ea typeface="Verdana"/>
                <a:cs typeface="Verdana"/>
                <a:sym typeface="Verdana"/>
              </a:rPr>
              <a:t>PUTATIVE TRANSCRIPTIONAL REGULATOR; TRANSCRIPTION, MARR-FAMILY, WINGED HELIX MOTIF; HET: SAL, EDO; 1.95A {STREPTOMYCES C (probability-99.03) </a:t>
            </a:r>
            <a:r>
              <a:rPr lang="en" sz="765"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939"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Synteny:  </a:t>
            </a:r>
            <a:r>
              <a:rPr lang="en" sz="939" b="1">
                <a:solidFill>
                  <a:schemeClr val="dk1"/>
                </a:solidFill>
                <a:latin typeface="Times New Roman"/>
                <a:ea typeface="Times New Roman"/>
                <a:cs typeface="Times New Roman"/>
                <a:sym typeface="Times New Roman"/>
              </a:rPr>
              <a:t>adjacent to </a:t>
            </a:r>
            <a:r>
              <a:rPr lang="en" sz="870" b="1">
                <a:solidFill>
                  <a:srgbClr val="555555"/>
                </a:solidFill>
                <a:latin typeface="Times New Roman"/>
                <a:ea typeface="Times New Roman"/>
                <a:cs typeface="Times New Roman"/>
                <a:sym typeface="Times New Roman"/>
              </a:rPr>
              <a:t>DprA-like DNA processing chain A (</a:t>
            </a:r>
            <a:r>
              <a:rPr lang="en" sz="800" b="1">
                <a:solidFill>
                  <a:srgbClr val="555555"/>
                </a:solidFill>
                <a:latin typeface="Times New Roman"/>
                <a:ea typeface="Times New Roman"/>
                <a:cs typeface="Times New Roman"/>
                <a:sym typeface="Times New Roman"/>
              </a:rPr>
              <a:t>StAugustine gene 176 ) does not support BLASTp Call</a:t>
            </a:r>
            <a:endParaRPr sz="870" b="1">
              <a:solidFill>
                <a:srgbClr val="555555"/>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TMD: </a:t>
            </a:r>
            <a:r>
              <a:rPr lang="en" sz="939" b="1">
                <a:solidFill>
                  <a:schemeClr val="dk1"/>
                </a:solidFill>
                <a:latin typeface="Times New Roman"/>
                <a:ea typeface="Times New Roman"/>
                <a:cs typeface="Times New Roman"/>
                <a:sym typeface="Times New Roman"/>
              </a:rPr>
              <a:t>no transmembrane domains</a:t>
            </a:r>
            <a:endParaRPr sz="939"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latin typeface="Times New Roman"/>
                <a:ea typeface="Times New Roman"/>
                <a:cs typeface="Times New Roman"/>
                <a:sym typeface="Times New Roman"/>
              </a:rPr>
              <a:t>Predicted gene function: </a:t>
            </a:r>
            <a:r>
              <a:rPr lang="en" sz="939" b="1">
                <a:solidFill>
                  <a:schemeClr val="dk1"/>
                </a:solidFill>
                <a:latin typeface="Times New Roman"/>
                <a:ea typeface="Times New Roman"/>
                <a:cs typeface="Times New Roman"/>
                <a:sym typeface="Times New Roman"/>
              </a:rPr>
              <a:t>NKF</a:t>
            </a:r>
            <a:endParaRPr sz="939"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770"/>
              <a:buFont typeface="Arial"/>
              <a:buNone/>
            </a:pPr>
            <a:r>
              <a:rPr lang="en" sz="939">
                <a:solidFill>
                  <a:schemeClr val="dk1"/>
                </a:solidFill>
                <a:highlight>
                  <a:srgbClr val="FF9900"/>
                </a:highlight>
                <a:latin typeface="Times New Roman"/>
                <a:ea typeface="Times New Roman"/>
                <a:cs typeface="Times New Roman"/>
                <a:sym typeface="Times New Roman"/>
              </a:rPr>
              <a:t> </a:t>
            </a:r>
            <a:endParaRPr sz="939">
              <a:solidFill>
                <a:schemeClr val="dk1"/>
              </a:solidFill>
              <a:highlight>
                <a:srgbClr val="FF9900"/>
              </a:highlight>
              <a:latin typeface="Times New Roman"/>
              <a:ea typeface="Times New Roman"/>
              <a:cs typeface="Times New Roman"/>
              <a:sym typeface="Times New Roman"/>
            </a:endParaRPr>
          </a:p>
          <a:p>
            <a:pPr marL="0" lvl="0" indent="0" algn="l" rtl="0">
              <a:lnSpc>
                <a:spcPct val="95000"/>
              </a:lnSpc>
              <a:spcBef>
                <a:spcPts val="0"/>
              </a:spcBef>
              <a:spcAft>
                <a:spcPts val="0"/>
              </a:spcAft>
              <a:buSzPts val="770"/>
              <a:buNone/>
            </a:pPr>
            <a:r>
              <a:rPr lang="en" sz="939">
                <a:solidFill>
                  <a:schemeClr val="dk1"/>
                </a:solidFill>
                <a:latin typeface="Times New Roman"/>
                <a:ea typeface="Times New Roman"/>
                <a:cs typeface="Times New Roman"/>
                <a:sym typeface="Times New Roman"/>
              </a:rPr>
              <a:t>Notes: </a:t>
            </a:r>
            <a:r>
              <a:rPr lang="en" sz="939" b="1">
                <a:solidFill>
                  <a:schemeClr val="dk1"/>
                </a:solidFill>
                <a:latin typeface="Times New Roman"/>
                <a:ea typeface="Times New Roman"/>
                <a:cs typeface="Times New Roman"/>
                <a:sym typeface="Times New Roman"/>
              </a:rPr>
              <a:t>the seaPhages function list says to use hypothetical function or helix-; therefore I called it NKF even though it calls it a winged helix turn helix domain</a:t>
            </a:r>
            <a:endParaRPr sz="1360"/>
          </a:p>
        </p:txBody>
      </p:sp>
    </p:spTree>
  </p:cSld>
  <p:clrMapOvr>
    <a:masterClrMapping/>
  </p:clrMapOvr>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Shape 5193"/>
        <p:cNvGrpSpPr/>
        <p:nvPr/>
      </p:nvGrpSpPr>
      <p:grpSpPr>
        <a:xfrm>
          <a:off x="0" y="0"/>
          <a:ext cx="0" cy="0"/>
          <a:chOff x="0" y="0"/>
          <a:chExt cx="0" cy="0"/>
        </a:xfrm>
      </p:grpSpPr>
      <p:sp>
        <p:nvSpPr>
          <p:cNvPr id="5194" name="Google Shape;5194;p89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Causa_189</a:t>
            </a:r>
            <a:endParaRPr/>
          </a:p>
        </p:txBody>
      </p:sp>
      <p:graphicFrame>
        <p:nvGraphicFramePr>
          <p:cNvPr id="5195" name="Google Shape;5195;p899"/>
          <p:cNvGraphicFramePr/>
          <p:nvPr/>
        </p:nvGraphicFramePr>
        <p:xfrm>
          <a:off x="2786175" y="4010300"/>
          <a:ext cx="3000000" cy="3000000"/>
        </p:xfrm>
        <a:graphic>
          <a:graphicData uri="http://schemas.openxmlformats.org/drawingml/2006/table">
            <a:tbl>
              <a:tblPr>
                <a:noFill/>
                <a:tableStyleId>{3C0A0301-2ED3-4F20-BBFC-280630635A42}</a:tableStyleId>
              </a:tblPr>
              <a:tblGrid>
                <a:gridCol w="5404575">
                  <a:extLst>
                    <a:ext uri="{9D8B030D-6E8A-4147-A177-3AD203B41FA5}">
                      <a16:colId xmlns:a16="http://schemas.microsoft.com/office/drawing/2014/main" val="20000"/>
                    </a:ext>
                  </a:extLst>
                </a:gridCol>
                <a:gridCol w="539025">
                  <a:extLst>
                    <a:ext uri="{9D8B030D-6E8A-4147-A177-3AD203B41FA5}">
                      <a16:colId xmlns:a16="http://schemas.microsoft.com/office/drawing/2014/main" val="20001"/>
                    </a:ext>
                  </a:extLst>
                </a:gridCol>
              </a:tblGrid>
              <a:tr h="669925">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PUTATIVE TRANSCRIPTIONAL REGULATOR; TRANSCRIPTION, MARR-FAMILY, WINGED HELIX MOTIF; HET: SAL, EDO; 1.95A {STREPTOMYCES C</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99.03</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196" name="Google Shape;5196;p899"/>
          <p:cNvSpPr txBox="1"/>
          <p:nvPr/>
        </p:nvSpPr>
        <p:spPr>
          <a:xfrm>
            <a:off x="41100" y="1436225"/>
            <a:ext cx="90618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Call and Functional Annotation Checklist and Notes – MW</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assignment- Causa_189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Original Glimmer call at base pair 97979 (What an odd number)</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Call Annotation -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Coding Potential: All coding potential is covered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 codon: ATG</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The only call is a 50:19 ratio e = 1e-59</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Gap/Overlap: Gap of 4 base pair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RBS: Final score is not promising but does not lead me to change to another start site</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Starterator: Data is limited but I do not feel there is ground to change that start site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Is this a gene: Yes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Suggested start site (first base coordinate): 97979</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Functional Annotation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No suggested start site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HHpred: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Synteny:  No suggested start site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TMD: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Predicted gene function: NKF</a:t>
            </a:r>
            <a:endParaRPr sz="1000">
              <a:latin typeface="Times New Roman"/>
              <a:ea typeface="Times New Roman"/>
              <a:cs typeface="Times New Roman"/>
              <a:sym typeface="Times New Roman"/>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10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Causa_19.5 (gap)</a:t>
            </a:r>
            <a:endParaRPr/>
          </a:p>
        </p:txBody>
      </p:sp>
      <p:sp>
        <p:nvSpPr>
          <p:cNvPr id="582" name="Google Shape;582;p10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Gap Causa_19.5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There is some CP on the S but its on the same track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NO </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Functional Annotation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a:t>
            </a: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 </a:t>
            </a:r>
            <a:endParaRPr/>
          </a:p>
        </p:txBody>
      </p:sp>
    </p:spTree>
  </p:cSld>
  <p:clrMapOvr>
    <a:masterClrMapping/>
  </p:clrMapOvr>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Shape 5206"/>
        <p:cNvGrpSpPr/>
        <p:nvPr/>
      </p:nvGrpSpPr>
      <p:grpSpPr>
        <a:xfrm>
          <a:off x="0" y="0"/>
          <a:ext cx="0" cy="0"/>
          <a:chOff x="0" y="0"/>
          <a:chExt cx="0" cy="0"/>
        </a:xfrm>
      </p:grpSpPr>
      <p:sp>
        <p:nvSpPr>
          <p:cNvPr id="5207" name="Google Shape;5207;p90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Causa_190</a:t>
            </a:r>
            <a:endParaRPr/>
          </a:p>
        </p:txBody>
      </p:sp>
    </p:spTree>
  </p:cSld>
  <p:clrMapOvr>
    <a:masterClrMapping/>
  </p:clrMapOvr>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Shape 5211"/>
        <p:cNvGrpSpPr/>
        <p:nvPr/>
      </p:nvGrpSpPr>
      <p:grpSpPr>
        <a:xfrm>
          <a:off x="0" y="0"/>
          <a:ext cx="0" cy="0"/>
          <a:chOff x="0" y="0"/>
          <a:chExt cx="0" cy="0"/>
        </a:xfrm>
      </p:grpSpPr>
      <p:sp>
        <p:nvSpPr>
          <p:cNvPr id="5212" name="Google Shape;5212;p90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Causa_190</a:t>
            </a:r>
            <a:endParaRPr/>
          </a:p>
        </p:txBody>
      </p:sp>
      <p:sp>
        <p:nvSpPr>
          <p:cNvPr id="5213" name="Google Shape;5213;p90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Causa_190 (98009-98215) Glimmer and GeneMark called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Coding potential is all covered at the 98215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There is one hit, but it contains a high e-value, so it can not be compared with this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There is over a 300 bp gap, but the next gap is on the same reading frame, so this gap can not be completely eliminated.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Contains the highest Z value and the lowest final score, indicating the current start site is favorable.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StAugustine contains the same start site, suggesting the current site is kept.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98215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The only other hit is with StAugustine, and that contains an unknown function, so it is likely this gene does not have a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All top hits have a low probability, indicating this gene does not have a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Cannot identify a function</a:t>
            </a:r>
            <a:endParaRPr sz="13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 (No 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a:t>
            </a:r>
            <a:endParaRPr/>
          </a:p>
        </p:txBody>
      </p:sp>
    </p:spTree>
  </p:cSld>
  <p:clrMapOvr>
    <a:masterClrMapping/>
  </p:clrMapOvr>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Shape 5217"/>
        <p:cNvGrpSpPr/>
        <p:nvPr/>
      </p:nvGrpSpPr>
      <p:grpSpPr>
        <a:xfrm>
          <a:off x="0" y="0"/>
          <a:ext cx="0" cy="0"/>
          <a:chOff x="0" y="0"/>
          <a:chExt cx="0" cy="0"/>
        </a:xfrm>
      </p:grpSpPr>
      <p:sp>
        <p:nvSpPr>
          <p:cNvPr id="5218" name="Google Shape;5218;p90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Causa_190</a:t>
            </a:r>
            <a:endParaRPr/>
          </a:p>
        </p:txBody>
      </p:sp>
      <p:sp>
        <p:nvSpPr>
          <p:cNvPr id="5219" name="Google Shape;5219;p90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Cuasa_ 190 (98009 - 98215) Glimmer and GeneMark called start site 98215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Captures most strong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one hit on DNA master with a query of 9 - 88 and target of 264 - 321 and e value of 3.50.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349-bp gap to gene 191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RBS:Acceptable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suggested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98215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1 BLASTp hit a function unknown [StAugustine_178]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77.37% probability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SCOP_d5lhxa_</a:t>
            </a:r>
            <a:r>
              <a:rPr lang="en" sz="1200">
                <a:solidFill>
                  <a:schemeClr val="dk1"/>
                </a:solidFill>
                <a:latin typeface="Times New Roman"/>
                <a:ea typeface="Times New Roman"/>
                <a:cs typeface="Times New Roman"/>
                <a:sym typeface="Times New Roman"/>
              </a:rPr>
              <a:t> d.223.1.0 (A:) automated matches {Fruit fly (Drosophila melanogaster) [TaxId: 7227]} | CLASS: Alpha and beta proteins (a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There is no doubt that this is a gene however the blast p data is all over the place.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There was only one hit with the BLASTp, and there was a low percentage. This means that the only possible solution is to call this a Hypothetical protein.</a:t>
            </a:r>
            <a:endParaRPr/>
          </a:p>
        </p:txBody>
      </p:sp>
    </p:spTree>
  </p:cSld>
  <p:clrMapOvr>
    <a:masterClrMapping/>
  </p:clrMapOvr>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Shape 5229"/>
        <p:cNvGrpSpPr/>
        <p:nvPr/>
      </p:nvGrpSpPr>
      <p:grpSpPr>
        <a:xfrm>
          <a:off x="0" y="0"/>
          <a:ext cx="0" cy="0"/>
          <a:chOff x="0" y="0"/>
          <a:chExt cx="0" cy="0"/>
        </a:xfrm>
      </p:grpSpPr>
      <p:sp>
        <p:nvSpPr>
          <p:cNvPr id="5230" name="Google Shape;5230;p90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Causa_190.5 (gap)</a:t>
            </a:r>
            <a:endParaRPr/>
          </a:p>
        </p:txBody>
      </p:sp>
    </p:spTree>
  </p:cSld>
  <p:clrMapOvr>
    <a:masterClrMapping/>
  </p:clrMapOvr>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Shape 5234"/>
        <p:cNvGrpSpPr/>
        <p:nvPr/>
      </p:nvGrpSpPr>
      <p:grpSpPr>
        <a:xfrm>
          <a:off x="0" y="0"/>
          <a:ext cx="0" cy="0"/>
          <a:chOff x="0" y="0"/>
          <a:chExt cx="0" cy="0"/>
        </a:xfrm>
      </p:grpSpPr>
      <p:sp>
        <p:nvSpPr>
          <p:cNvPr id="5235" name="Google Shape;5235;p90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Causa_190.5 (gap)</a:t>
            </a:r>
            <a:endParaRPr/>
          </a:p>
        </p:txBody>
      </p:sp>
      <p:sp>
        <p:nvSpPr>
          <p:cNvPr id="5236" name="Google Shape;5236;p90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DH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 Gap Causa_190.5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 No cp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 Not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a:p>
        </p:txBody>
      </p:sp>
    </p:spTree>
  </p:cSld>
  <p:clrMapOvr>
    <a:masterClrMapping/>
  </p:clrMapOvr>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Shape 5240"/>
        <p:cNvGrpSpPr/>
        <p:nvPr/>
      </p:nvGrpSpPr>
      <p:grpSpPr>
        <a:xfrm>
          <a:off x="0" y="0"/>
          <a:ext cx="0" cy="0"/>
          <a:chOff x="0" y="0"/>
          <a:chExt cx="0" cy="0"/>
        </a:xfrm>
      </p:grpSpPr>
      <p:sp>
        <p:nvSpPr>
          <p:cNvPr id="5241" name="Google Shape;5241;p90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Causa_190.5 (gap)</a:t>
            </a:r>
            <a:endParaRPr/>
          </a:p>
        </p:txBody>
      </p:sp>
      <p:sp>
        <p:nvSpPr>
          <p:cNvPr id="5242" name="Google Shape;5242;p90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  gap between 190 and 191 (multiple gap genes?)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 No strong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Shape 5252"/>
        <p:cNvGrpSpPr/>
        <p:nvPr/>
      </p:nvGrpSpPr>
      <p:grpSpPr>
        <a:xfrm>
          <a:off x="0" y="0"/>
          <a:ext cx="0" cy="0"/>
          <a:chOff x="0" y="0"/>
          <a:chExt cx="0" cy="0"/>
        </a:xfrm>
      </p:grpSpPr>
      <p:sp>
        <p:nvSpPr>
          <p:cNvPr id="5253" name="Google Shape;5253;p90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Causa_191</a:t>
            </a:r>
            <a:endParaRPr/>
          </a:p>
        </p:txBody>
      </p:sp>
    </p:spTree>
  </p:cSld>
  <p:clrMapOvr>
    <a:masterClrMapping/>
  </p:clrMapOvr>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Shape 5257"/>
        <p:cNvGrpSpPr/>
        <p:nvPr/>
      </p:nvGrpSpPr>
      <p:grpSpPr>
        <a:xfrm>
          <a:off x="0" y="0"/>
          <a:ext cx="0" cy="0"/>
          <a:chOff x="0" y="0"/>
          <a:chExt cx="0" cy="0"/>
        </a:xfrm>
      </p:grpSpPr>
      <p:sp>
        <p:nvSpPr>
          <p:cNvPr id="5258" name="Google Shape;5258;p91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Causa_191</a:t>
            </a:r>
            <a:endParaRPr/>
          </a:p>
        </p:txBody>
      </p:sp>
      <p:sp>
        <p:nvSpPr>
          <p:cNvPr id="5259" name="Google Shape;5259;p91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Causa_191 (98821-98564) Glimmer called start, not called by GeneMark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there is coding potential in this area, indicating a possible gene. The coding potential seems to not begin at the beginning of the gene.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1 hit, 12:977, e-value 7.79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 with gene 192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supports Glimmer start site, but numbers are not the best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StAugustine called similar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98821 (no change from Glimmer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data available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is NADH pyrophosphatase intervening domain (75.67%)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gene 179 of StAugustine, which doesn’t have a function listed. No other similar genes on phagesdb.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 </a:t>
            </a:r>
            <a:endParaRPr/>
          </a:p>
        </p:txBody>
      </p:sp>
    </p:spTree>
  </p:cSld>
  <p:clrMapOvr>
    <a:masterClrMapping/>
  </p:clrMapOvr>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Shape 5263"/>
        <p:cNvGrpSpPr/>
        <p:nvPr/>
      </p:nvGrpSpPr>
      <p:grpSpPr>
        <a:xfrm>
          <a:off x="0" y="0"/>
          <a:ext cx="0" cy="0"/>
          <a:chOff x="0" y="0"/>
          <a:chExt cx="0" cy="0"/>
        </a:xfrm>
      </p:grpSpPr>
      <p:sp>
        <p:nvSpPr>
          <p:cNvPr id="5264" name="Google Shape;5264;p91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Causa_191</a:t>
            </a:r>
            <a:endParaRPr/>
          </a:p>
        </p:txBody>
      </p:sp>
      <p:sp>
        <p:nvSpPr>
          <p:cNvPr id="5265" name="Google Shape;5265;p91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Causa_191 (98564-98821) not called by Genemark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Only half or less than half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ATG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There is only one hit with a insignificant e-value 12:997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There is a 4-bp overlap with Gene 192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Best possible z-value and final score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 </a:t>
            </a:r>
            <a:r>
              <a:rPr lang="en" sz="1200">
                <a:solidFill>
                  <a:schemeClr val="dk1"/>
                </a:solidFill>
                <a:latin typeface="Times New Roman"/>
                <a:ea typeface="Times New Roman"/>
                <a:cs typeface="Times New Roman"/>
                <a:sym typeface="Times New Roman"/>
              </a:rPr>
              <a:t>Causa and St. Augustine are the only phages and they each have their own track. They both make the same call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NO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Times New Roman"/>
                <a:ea typeface="Times New Roman"/>
                <a:cs typeface="Times New Roman"/>
                <a:sym typeface="Times New Roman"/>
              </a:rPr>
              <a:t>988821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rgbClr val="222222"/>
                </a:solidFill>
                <a:latin typeface="Times New Roman"/>
                <a:ea typeface="Times New Roman"/>
                <a:cs typeface="Times New Roman"/>
                <a:sym typeface="Times New Roman"/>
              </a:rPr>
              <a:t> </a:t>
            </a:r>
            <a:endParaRPr sz="1200" b="1">
              <a:solidFill>
                <a:srgbClr val="222222"/>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rgbClr val="222222"/>
                </a:solidFill>
                <a:latin typeface="Times New Roman"/>
                <a:ea typeface="Times New Roman"/>
                <a:cs typeface="Times New Roman"/>
                <a:sym typeface="Times New Roman"/>
              </a:rPr>
              <a:t>Functional Annotation –</a:t>
            </a:r>
            <a:endParaRPr sz="1200" b="1">
              <a:solidFill>
                <a:srgbClr val="222222"/>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No significant similarity found. Nothing on phagesDB either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a:t>
            </a:r>
            <a:r>
              <a:rPr lang="en" sz="1200">
                <a:solidFill>
                  <a:schemeClr val="dk1"/>
                </a:solidFill>
                <a:latin typeface="Times New Roman"/>
                <a:ea typeface="Times New Roman"/>
                <a:cs typeface="Times New Roman"/>
                <a:sym typeface="Times New Roman"/>
              </a:rPr>
              <a:t> g.41.14.1 (A:97-125) NADH pyrophosphatase intervening domain {Escherichia coli [TaxId: 562]} | CLASS: Small proteins, FO, </a:t>
            </a:r>
            <a:r>
              <a:rPr lang="en" sz="950">
                <a:solidFill>
                  <a:srgbClr val="212529"/>
                </a:solidFill>
                <a:latin typeface="Verdana"/>
                <a:ea typeface="Verdana"/>
                <a:cs typeface="Verdana"/>
                <a:sym typeface="Verdana"/>
              </a:rPr>
              <a:t>75.67%, </a:t>
            </a: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SCOP_d2gb5a2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r>
              <a:rPr lang="en" sz="1200">
                <a:solidFill>
                  <a:schemeClr val="dk1"/>
                </a:solidFill>
                <a:latin typeface="Times New Roman"/>
                <a:ea typeface="Times New Roman"/>
                <a:cs typeface="Times New Roman"/>
                <a:sym typeface="Times New Roman"/>
              </a:rPr>
              <a:t>Nothing called nearby</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r>
              <a:rPr lang="en" sz="1200">
                <a:solidFill>
                  <a:schemeClr val="dk1"/>
                </a:solidFill>
                <a:latin typeface="Times New Roman"/>
                <a:ea typeface="Times New Roman"/>
                <a:cs typeface="Times New Roman"/>
                <a:sym typeface="Times New Roman"/>
              </a:rPr>
              <a:t>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 </a:t>
            </a:r>
            <a:r>
              <a:rPr lang="en" sz="1200">
                <a:solidFill>
                  <a:schemeClr val="dk1"/>
                </a:solidFill>
                <a:latin typeface="Times New Roman"/>
                <a:ea typeface="Times New Roman"/>
                <a:cs typeface="Times New Roman"/>
                <a:sym typeface="Times New Roman"/>
              </a:rPr>
              <a:t>NKF</a:t>
            </a:r>
            <a:endParaRPr/>
          </a:p>
        </p:txBody>
      </p:sp>
    </p:spTree>
  </p:cSld>
  <p:clrMapOvr>
    <a:masterClrMapping/>
  </p:clrMapOvr>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Shape 5263">
          <a:extLst>
            <a:ext uri="{FF2B5EF4-FFF2-40B4-BE49-F238E27FC236}">
              <a16:creationId xmlns:a16="http://schemas.microsoft.com/office/drawing/2014/main" id="{1BCB843F-67E1-54D5-DE73-592F5B096E04}"/>
            </a:ext>
          </a:extLst>
        </p:cNvPr>
        <p:cNvGrpSpPr/>
        <p:nvPr/>
      </p:nvGrpSpPr>
      <p:grpSpPr>
        <a:xfrm>
          <a:off x="0" y="0"/>
          <a:ext cx="0" cy="0"/>
          <a:chOff x="0" y="0"/>
          <a:chExt cx="0" cy="0"/>
        </a:xfrm>
      </p:grpSpPr>
      <p:sp>
        <p:nvSpPr>
          <p:cNvPr id="5264" name="Google Shape;5264;p911">
            <a:extLst>
              <a:ext uri="{FF2B5EF4-FFF2-40B4-BE49-F238E27FC236}">
                <a16:creationId xmlns:a16="http://schemas.microsoft.com/office/drawing/2014/main" id="{890B2C97-DC41-794E-800B-2F14F15E019F}"/>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Causa_191</a:t>
            </a:r>
            <a:endParaRPr/>
          </a:p>
        </p:txBody>
      </p:sp>
      <p:sp>
        <p:nvSpPr>
          <p:cNvPr id="3" name="Text Placeholder 2">
            <a:extLst>
              <a:ext uri="{FF2B5EF4-FFF2-40B4-BE49-F238E27FC236}">
                <a16:creationId xmlns:a16="http://schemas.microsoft.com/office/drawing/2014/main" id="{3D33F08B-4CC8-6CF5-AE0C-4CEBA6E7F410}"/>
              </a:ext>
            </a:extLst>
          </p:cNvPr>
          <p:cNvSpPr>
            <a:spLocks noGrp="1"/>
          </p:cNvSpPr>
          <p:nvPr>
            <p:ph type="body" idx="1"/>
          </p:nvPr>
        </p:nvSpPr>
        <p:spPr/>
        <p:txBody>
          <a:bodyPr/>
          <a:lstStyle/>
          <a:p>
            <a:pPr marL="114300" indent="0">
              <a:buNone/>
            </a:pPr>
            <a:r>
              <a:rPr lang="en-US" dirty="0"/>
              <a:t>Note added by JS – </a:t>
            </a:r>
          </a:p>
          <a:p>
            <a:pPr marL="114300" indent="0">
              <a:buNone/>
            </a:pPr>
            <a:endParaRPr lang="en-US" dirty="0"/>
          </a:p>
          <a:p>
            <a:pPr marL="114300" indent="0">
              <a:buNone/>
            </a:pPr>
            <a:r>
              <a:rPr lang="en-US" dirty="0"/>
              <a:t>original gene 191 (98564-98821, REV) - auto-call misses some CP but already has 4-bp overlap.  Best RBS at original call site.  Can extend gene to cover all of CP with reduction in RBS and formation of large overlap of about 65-bp.   </a:t>
            </a:r>
            <a:r>
              <a:rPr lang="en-US" dirty="0" err="1"/>
              <a:t>BlastP</a:t>
            </a:r>
            <a:r>
              <a:rPr lang="en-US" dirty="0"/>
              <a:t> and </a:t>
            </a:r>
            <a:r>
              <a:rPr lang="en-US" dirty="0" err="1"/>
              <a:t>Starterator</a:t>
            </a:r>
            <a:r>
              <a:rPr lang="en-US" dirty="0"/>
              <a:t> not helpful.  Decide to keep start at 98821 with 4-bp overlap.  Interesting area of genome and CP - the 5'-end of this gene has strong CP that overlap the 3'-end of the adjacent gene that does NOT have CP (but this gene MUST extend to its natural STOP site).</a:t>
            </a:r>
          </a:p>
        </p:txBody>
      </p:sp>
    </p:spTree>
    <p:extLst>
      <p:ext uri="{BB962C8B-B14F-4D97-AF65-F5344CB8AC3E}">
        <p14:creationId xmlns:p14="http://schemas.microsoft.com/office/powerpoint/2010/main" val="32063527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10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Causa_20</a:t>
            </a:r>
            <a:endParaRPr/>
          </a:p>
        </p:txBody>
      </p:sp>
    </p:spTree>
  </p:cSld>
  <p:clrMapOvr>
    <a:masterClrMapping/>
  </p:clrMapOvr>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Shape 5275"/>
        <p:cNvGrpSpPr/>
        <p:nvPr/>
      </p:nvGrpSpPr>
      <p:grpSpPr>
        <a:xfrm>
          <a:off x="0" y="0"/>
          <a:ext cx="0" cy="0"/>
          <a:chOff x="0" y="0"/>
          <a:chExt cx="0" cy="0"/>
        </a:xfrm>
      </p:grpSpPr>
      <p:sp>
        <p:nvSpPr>
          <p:cNvPr id="5276" name="Google Shape;5276;p91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Causa_192</a:t>
            </a:r>
            <a:endParaRPr/>
          </a:p>
        </p:txBody>
      </p:sp>
    </p:spTree>
  </p:cSld>
  <p:clrMapOvr>
    <a:masterClrMapping/>
  </p:clrMapOvr>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Shape 5280"/>
        <p:cNvGrpSpPr/>
        <p:nvPr/>
      </p:nvGrpSpPr>
      <p:grpSpPr>
        <a:xfrm>
          <a:off x="0" y="0"/>
          <a:ext cx="0" cy="0"/>
          <a:chOff x="0" y="0"/>
          <a:chExt cx="0" cy="0"/>
        </a:xfrm>
      </p:grpSpPr>
      <p:sp>
        <p:nvSpPr>
          <p:cNvPr id="5281" name="Google Shape;5281;p9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Causa_192</a:t>
            </a:r>
            <a:endParaRPr/>
          </a:p>
        </p:txBody>
      </p:sp>
      <p:sp>
        <p:nvSpPr>
          <p:cNvPr id="5282" name="Google Shape;5282;p9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Causa_192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glimmer called it at 99258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7:35 alignment, E value is 2.8 x 10^-4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 with 191, 11 bp gap between 192 and 193 (can’t be shortened)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original is the most favorable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 data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the left side does not have full coding potential, but that cannot be cut out, since it is a reverse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99258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hypothetical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70% probability of being in the BssS protein family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a:p>
        </p:txBody>
      </p:sp>
    </p:spTree>
  </p:cSld>
  <p:clrMapOvr>
    <a:masterClrMapping/>
  </p:clrMapOvr>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Shape 5286"/>
        <p:cNvGrpSpPr/>
        <p:nvPr/>
      </p:nvGrpSpPr>
      <p:grpSpPr>
        <a:xfrm>
          <a:off x="0" y="0"/>
          <a:ext cx="0" cy="0"/>
          <a:chOff x="0" y="0"/>
          <a:chExt cx="0" cy="0"/>
        </a:xfrm>
      </p:grpSpPr>
      <p:sp>
        <p:nvSpPr>
          <p:cNvPr id="5287" name="Google Shape;5287;p9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Causa_192</a:t>
            </a:r>
            <a:endParaRPr/>
          </a:p>
        </p:txBody>
      </p:sp>
      <p:sp>
        <p:nvSpPr>
          <p:cNvPr id="5288" name="Google Shape;5288;p9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Causa_192(</a:t>
            </a:r>
            <a:r>
              <a:rPr lang="en" sz="1200">
                <a:solidFill>
                  <a:schemeClr val="dk1"/>
                </a:solidFill>
                <a:latin typeface="Calibri"/>
                <a:ea typeface="Calibri"/>
                <a:cs typeface="Calibri"/>
                <a:sym typeface="Calibri"/>
              </a:rPr>
              <a:t>98818-99258) -DH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Covers most cp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7:1 alignment with  E value about 2.8 x 10-4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Favorable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Not shown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99258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hypothetical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70% probability of being in the BssS protein family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Shape 5298"/>
        <p:cNvGrpSpPr/>
        <p:nvPr/>
      </p:nvGrpSpPr>
      <p:grpSpPr>
        <a:xfrm>
          <a:off x="0" y="0"/>
          <a:ext cx="0" cy="0"/>
          <a:chOff x="0" y="0"/>
          <a:chExt cx="0" cy="0"/>
        </a:xfrm>
      </p:grpSpPr>
      <p:sp>
        <p:nvSpPr>
          <p:cNvPr id="5299" name="Google Shape;5299;p91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Causa_193</a:t>
            </a:r>
            <a:endParaRPr/>
          </a:p>
        </p:txBody>
      </p:sp>
    </p:spTree>
  </p:cSld>
  <p:clrMapOvr>
    <a:masterClrMapping/>
  </p:clrMapOvr>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Shape 5303"/>
        <p:cNvGrpSpPr/>
        <p:nvPr/>
      </p:nvGrpSpPr>
      <p:grpSpPr>
        <a:xfrm>
          <a:off x="0" y="0"/>
          <a:ext cx="0" cy="0"/>
          <a:chOff x="0" y="0"/>
          <a:chExt cx="0" cy="0"/>
        </a:xfrm>
      </p:grpSpPr>
      <p:sp>
        <p:nvSpPr>
          <p:cNvPr id="5304" name="Google Shape;5304;p9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Causa_193</a:t>
            </a:r>
            <a:endParaRPr/>
          </a:p>
        </p:txBody>
      </p:sp>
      <p:sp>
        <p:nvSpPr>
          <p:cNvPr id="5305" name="Google Shape;5305;p9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Causa_193 (</a:t>
            </a:r>
            <a:r>
              <a:rPr lang="en" sz="1200">
                <a:solidFill>
                  <a:schemeClr val="dk1"/>
                </a:solidFill>
              </a:rPr>
              <a:t>99258</a:t>
            </a:r>
            <a:r>
              <a:rPr lang="en" sz="1200">
                <a:solidFill>
                  <a:schemeClr val="dk1"/>
                </a:solidFill>
                <a:latin typeface="Times New Roman"/>
                <a:ea typeface="Times New Roman"/>
                <a:cs typeface="Times New Roman"/>
                <a:sym typeface="Times New Roman"/>
              </a:rPr>
              <a:t>-</a:t>
            </a:r>
            <a:r>
              <a:rPr lang="en" sz="1200">
                <a:solidFill>
                  <a:schemeClr val="dk1"/>
                </a:solidFill>
              </a:rPr>
              <a:t>99665</a:t>
            </a:r>
            <a:r>
              <a:rPr lang="en" sz="1200">
                <a:solidFill>
                  <a:schemeClr val="dk1"/>
                </a:solidFill>
                <a:latin typeface="Times New Roman"/>
                <a:ea typeface="Times New Roman"/>
                <a:cs typeface="Times New Roman"/>
                <a:sym typeface="Times New Roman"/>
              </a:rPr>
              <a:t>) (reverse)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Potential:All coding potential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BLASTp:X not a single hit (nothing found in other data bases/sources) </a:t>
            </a:r>
            <a:endParaRPr sz="11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(3’ </a:t>
            </a:r>
            <a:r>
              <a:rPr lang="en" sz="1200">
                <a:solidFill>
                  <a:schemeClr val="dk1"/>
                </a:solidFill>
              </a:rPr>
              <a:t>99665 </a:t>
            </a:r>
            <a:r>
              <a:rPr lang="en" sz="1200">
                <a:solidFill>
                  <a:schemeClr val="dk1"/>
                </a:solidFill>
                <a:latin typeface="Times New Roman"/>
                <a:ea typeface="Times New Roman"/>
                <a:cs typeface="Times New Roman"/>
                <a:sym typeface="Times New Roman"/>
              </a:rPr>
              <a:t>for gene 193 and gene 194 end 5’ 99662</a:t>
            </a:r>
            <a:r>
              <a:rPr lang="en" sz="1200">
                <a:solidFill>
                  <a:schemeClr val="dk1"/>
                </a:solidFill>
              </a:rPr>
              <a:t>) Yes 4 BP overlap</a:t>
            </a:r>
            <a:endParaRPr sz="12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Yes does support, High  Z-Value with a low final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startorator mostly supports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Educated guess saying 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a:solidFill>
                  <a:schemeClr val="dk1"/>
                </a:solidFill>
              </a:rPr>
              <a:t>99665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Synteny:Nothing lines up with any other phages (no support)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X (nothing comes up even when comparing with other sources or on NCIB)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ZERO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HHpred:1[cd21117] Twitch_MoaA; Iron-sulfur cluster-binding Twitch domain of GTP 3',8-cyclase. The iron-sulfur cluster-binding Twitch domai	(60.28 probability)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Potential start sites: (suggested)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Shape 5309"/>
        <p:cNvGrpSpPr/>
        <p:nvPr/>
      </p:nvGrpSpPr>
      <p:grpSpPr>
        <a:xfrm>
          <a:off x="0" y="0"/>
          <a:ext cx="0" cy="0"/>
          <a:chOff x="0" y="0"/>
          <a:chExt cx="0" cy="0"/>
        </a:xfrm>
      </p:grpSpPr>
      <p:sp>
        <p:nvSpPr>
          <p:cNvPr id="5310" name="Google Shape;5310;p9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Causa_193</a:t>
            </a:r>
            <a:endParaRPr/>
          </a:p>
        </p:txBody>
      </p:sp>
      <p:sp>
        <p:nvSpPr>
          <p:cNvPr id="5311" name="Google Shape;5311;p9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Causa_193 (</a:t>
            </a:r>
            <a:r>
              <a:rPr lang="en" sz="1200">
                <a:solidFill>
                  <a:schemeClr val="dk1"/>
                </a:solidFill>
                <a:latin typeface="Calibri"/>
                <a:ea typeface="Calibri"/>
                <a:cs typeface="Calibri"/>
                <a:sym typeface="Calibri"/>
              </a:rPr>
              <a:t>99665</a:t>
            </a:r>
            <a:r>
              <a:rPr lang="en" sz="1200">
                <a:solidFill>
                  <a:schemeClr val="dk1"/>
                </a:solidFill>
                <a:latin typeface="Times New Roman"/>
                <a:ea typeface="Times New Roman"/>
                <a:cs typeface="Times New Roman"/>
                <a:sym typeface="Times New Roman"/>
              </a:rPr>
              <a:t>-</a:t>
            </a:r>
            <a:r>
              <a:rPr lang="en" sz="1200">
                <a:solidFill>
                  <a:schemeClr val="dk1"/>
                </a:solidFill>
                <a:latin typeface="Calibri"/>
                <a:ea typeface="Calibri"/>
                <a:cs typeface="Calibri"/>
                <a:sym typeface="Calibri"/>
              </a:rPr>
              <a:t>99258</a:t>
            </a:r>
            <a:r>
              <a:rPr lang="en" sz="1200">
                <a:solidFill>
                  <a:schemeClr val="dk1"/>
                </a:solidFill>
                <a:latin typeface="Times New Roman"/>
                <a:ea typeface="Times New Roman"/>
                <a:cs typeface="Times New Roman"/>
                <a:sym typeface="Times New Roman"/>
              </a:rPr>
              <a:t>) Glimmer and genemark called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Most of coding potential is covered, some is left off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identities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Valid RBS score for original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Not very helpful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99665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similarities were found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high probability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gene in StAugustine has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b="1">
              <a:solidFill>
                <a:schemeClr val="dk1"/>
              </a:solidFill>
              <a:latin typeface="Times New Roman"/>
              <a:ea typeface="Times New Roman"/>
              <a:cs typeface="Times New Roman"/>
              <a:sym typeface="Times New Roman"/>
            </a:endParaRPr>
          </a:p>
          <a:p>
            <a:pPr marL="0" lvl="0" indent="0" algn="l" rtl="0">
              <a:spcBef>
                <a:spcPts val="1200"/>
              </a:spcBef>
              <a:spcAft>
                <a:spcPts val="1200"/>
              </a:spcAft>
              <a:buNone/>
            </a:pPr>
            <a:endParaRPr/>
          </a:p>
        </p:txBody>
      </p:sp>
    </p:spTree>
  </p:cSld>
  <p:clrMapOvr>
    <a:masterClrMapping/>
  </p:clrMapOvr>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Shape 5321"/>
        <p:cNvGrpSpPr/>
        <p:nvPr/>
      </p:nvGrpSpPr>
      <p:grpSpPr>
        <a:xfrm>
          <a:off x="0" y="0"/>
          <a:ext cx="0" cy="0"/>
          <a:chOff x="0" y="0"/>
          <a:chExt cx="0" cy="0"/>
        </a:xfrm>
      </p:grpSpPr>
      <p:sp>
        <p:nvSpPr>
          <p:cNvPr id="5322" name="Google Shape;5322;p92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Causa_194</a:t>
            </a:r>
            <a:endParaRPr/>
          </a:p>
        </p:txBody>
      </p:sp>
    </p:spTree>
  </p:cSld>
  <p:clrMapOvr>
    <a:masterClrMapping/>
  </p:clrMapOvr>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Shape 5326"/>
        <p:cNvGrpSpPr/>
        <p:nvPr/>
      </p:nvGrpSpPr>
      <p:grpSpPr>
        <a:xfrm>
          <a:off x="0" y="0"/>
          <a:ext cx="0" cy="0"/>
          <a:chOff x="0" y="0"/>
          <a:chExt cx="0" cy="0"/>
        </a:xfrm>
      </p:grpSpPr>
      <p:sp>
        <p:nvSpPr>
          <p:cNvPr id="5327" name="Google Shape;5327;p9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Causa_194</a:t>
            </a:r>
            <a:endParaRPr/>
          </a:p>
        </p:txBody>
      </p:sp>
      <p:sp>
        <p:nvSpPr>
          <p:cNvPr id="5328" name="Google Shape;5328;p9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Gene Call and Functional Annotation Checklist and Notes – MK</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 </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Gene assignment:</a:t>
            </a:r>
            <a:r>
              <a:rPr lang="en" sz="1130" b="1">
                <a:solidFill>
                  <a:schemeClr val="dk1"/>
                </a:solidFill>
                <a:latin typeface="Times New Roman"/>
                <a:ea typeface="Times New Roman"/>
                <a:cs typeface="Times New Roman"/>
                <a:sym typeface="Times New Roman"/>
              </a:rPr>
              <a:t>Causa_194 (99662-99988) Glimmer and GeneMark called similar starts- Glimmer at 99988</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Gene Call Annotation -</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Coding Potential:</a:t>
            </a:r>
            <a:r>
              <a:rPr lang="en" sz="1130" b="1">
                <a:solidFill>
                  <a:schemeClr val="dk1"/>
                </a:solidFill>
                <a:latin typeface="Times New Roman"/>
                <a:ea typeface="Times New Roman"/>
                <a:cs typeface="Times New Roman"/>
                <a:sym typeface="Times New Roman"/>
              </a:rPr>
              <a:t> coves all of coding potential</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Start codon: </a:t>
            </a:r>
            <a:r>
              <a:rPr lang="en" sz="1130" b="1">
                <a:solidFill>
                  <a:schemeClr val="dk1"/>
                </a:solidFill>
                <a:latin typeface="Times New Roman"/>
                <a:ea typeface="Times New Roman"/>
                <a:cs typeface="Times New Roman"/>
                <a:sym typeface="Times New Roman"/>
              </a:rPr>
              <a:t>ATG</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BLASTp:</a:t>
            </a:r>
            <a:r>
              <a:rPr lang="en" sz="1130" b="1">
                <a:solidFill>
                  <a:schemeClr val="dk1"/>
                </a:solidFill>
                <a:latin typeface="Times New Roman"/>
                <a:ea typeface="Times New Roman"/>
                <a:cs typeface="Times New Roman"/>
                <a:sym typeface="Times New Roman"/>
              </a:rPr>
              <a:t>. Contains around 17 total hits on DNA Master with none of then having 1:1 alignments and E-values vary</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Gap/Overlap: </a:t>
            </a:r>
            <a:r>
              <a:rPr lang="en" sz="1130" b="1">
                <a:solidFill>
                  <a:schemeClr val="dk1"/>
                </a:solidFill>
                <a:latin typeface="Times New Roman"/>
                <a:ea typeface="Times New Roman"/>
                <a:cs typeface="Times New Roman"/>
                <a:sym typeface="Times New Roman"/>
              </a:rPr>
              <a:t>contains a 4 base/pair overlap between genes 193 and 194. Also contains a one base/pair overlap between genes 194 and 195</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RBS:</a:t>
            </a:r>
            <a:r>
              <a:rPr lang="en" sz="1130" b="1">
                <a:solidFill>
                  <a:schemeClr val="dk1"/>
                </a:solidFill>
                <a:latin typeface="Times New Roman"/>
                <a:ea typeface="Times New Roman"/>
                <a:cs typeface="Times New Roman"/>
                <a:sym typeface="Times New Roman"/>
              </a:rPr>
              <a:t> Supports auto annotation site; Z value of 2.516; and a final score of -3.508</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Starterator:</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Is this a gene: </a:t>
            </a:r>
            <a:r>
              <a:rPr lang="en" sz="1130" b="1">
                <a:solidFill>
                  <a:schemeClr val="dk1"/>
                </a:solidFill>
                <a:latin typeface="Times New Roman"/>
                <a:ea typeface="Times New Roman"/>
                <a:cs typeface="Times New Roman"/>
                <a:sym typeface="Times New Roman"/>
              </a:rPr>
              <a:t>yes</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Suggested start site (first base coordinate):  </a:t>
            </a:r>
            <a:r>
              <a:rPr lang="en" sz="1130" b="1">
                <a:solidFill>
                  <a:schemeClr val="dk1"/>
                </a:solidFill>
                <a:latin typeface="Times New Roman"/>
                <a:ea typeface="Times New Roman"/>
                <a:cs typeface="Times New Roman"/>
                <a:sym typeface="Times New Roman"/>
              </a:rPr>
              <a:t>no change (99988)</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Functional Annotation –</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BLASTp: </a:t>
            </a:r>
            <a:r>
              <a:rPr lang="en" sz="1130" b="1">
                <a:solidFill>
                  <a:schemeClr val="dk1"/>
                </a:solidFill>
                <a:latin typeface="Times New Roman"/>
                <a:ea typeface="Times New Roman"/>
                <a:cs typeface="Times New Roman"/>
                <a:sym typeface="Times New Roman"/>
              </a:rPr>
              <a:t> top hits call </a:t>
            </a:r>
            <a:r>
              <a:rPr lang="en" sz="1130" b="1">
                <a:solidFill>
                  <a:schemeClr val="accent2"/>
                </a:solidFill>
                <a:highlight>
                  <a:srgbClr val="FFFFFF"/>
                </a:highlight>
                <a:latin typeface="Roboto"/>
                <a:ea typeface="Roboto"/>
                <a:cs typeface="Roboto"/>
                <a:sym typeface="Roboto"/>
              </a:rPr>
              <a:t>HTH DNA binding protein</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HHpred:</a:t>
            </a:r>
            <a:r>
              <a:rPr lang="en" sz="936">
                <a:solidFill>
                  <a:srgbClr val="212529"/>
                </a:solidFill>
                <a:latin typeface="Verdana"/>
                <a:ea typeface="Verdana"/>
                <a:cs typeface="Verdana"/>
                <a:sym typeface="Verdana"/>
              </a:rPr>
              <a:t>; </a:t>
            </a:r>
            <a:r>
              <a:rPr lang="en" sz="936" b="1">
                <a:solidFill>
                  <a:srgbClr val="212529"/>
                </a:solidFill>
                <a:latin typeface="Verdana"/>
                <a:ea typeface="Verdana"/>
                <a:cs typeface="Verdana"/>
                <a:sym typeface="Verdana"/>
              </a:rPr>
              <a:t>GcrA ; GcrA cell cycle regulator (probability-95.69) </a:t>
            </a:r>
            <a:r>
              <a:rPr lang="en" sz="936"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Synteny:  </a:t>
            </a:r>
            <a:r>
              <a:rPr lang="en" sz="1130" b="1">
                <a:solidFill>
                  <a:schemeClr val="dk1"/>
                </a:solidFill>
                <a:latin typeface="Times New Roman"/>
                <a:ea typeface="Times New Roman"/>
                <a:cs typeface="Times New Roman"/>
                <a:sym typeface="Times New Roman"/>
              </a:rPr>
              <a:t>not adjacent to any known function genes in ST. Augustine</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TMD: </a:t>
            </a:r>
            <a:r>
              <a:rPr lang="en" sz="1130" b="1">
                <a:solidFill>
                  <a:schemeClr val="dk1"/>
                </a:solidFill>
                <a:latin typeface="Times New Roman"/>
                <a:ea typeface="Times New Roman"/>
                <a:cs typeface="Times New Roman"/>
                <a:sym typeface="Times New Roman"/>
              </a:rPr>
              <a:t>no transmembrane domains</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Predicted gene function: </a:t>
            </a:r>
            <a:r>
              <a:rPr lang="en" sz="975" b="1">
                <a:solidFill>
                  <a:schemeClr val="dk1"/>
                </a:solidFill>
                <a:highlight>
                  <a:srgbClr val="FFFFFF"/>
                </a:highlight>
              </a:rPr>
              <a:t>helix-turn-helix DNA binding domain</a:t>
            </a:r>
            <a:endParaRPr sz="11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130">
                <a:solidFill>
                  <a:schemeClr val="dk1"/>
                </a:solidFill>
                <a:latin typeface="Times New Roman"/>
                <a:ea typeface="Times New Roman"/>
                <a:cs typeface="Times New Roman"/>
                <a:sym typeface="Times New Roman"/>
              </a:rPr>
              <a:t> </a:t>
            </a:r>
            <a:endParaRPr sz="11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SzPts val="852"/>
              <a:buNone/>
            </a:pPr>
            <a:r>
              <a:rPr lang="en" sz="1130">
                <a:solidFill>
                  <a:schemeClr val="dk1"/>
                </a:solidFill>
                <a:latin typeface="Times New Roman"/>
                <a:ea typeface="Times New Roman"/>
                <a:cs typeface="Times New Roman"/>
                <a:sym typeface="Times New Roman"/>
              </a:rPr>
              <a:t>Notes: </a:t>
            </a:r>
            <a:r>
              <a:rPr lang="en" sz="1130" b="1">
                <a:solidFill>
                  <a:schemeClr val="dk1"/>
                </a:solidFill>
                <a:latin typeface="Times New Roman"/>
                <a:ea typeface="Times New Roman"/>
                <a:cs typeface="Times New Roman"/>
                <a:sym typeface="Times New Roman"/>
              </a:rPr>
              <a:t>PhagesDB pham members contains functions like </a:t>
            </a:r>
            <a:r>
              <a:rPr lang="en" sz="897" b="1">
                <a:solidFill>
                  <a:schemeClr val="dk1"/>
                </a:solidFill>
                <a:latin typeface="Verdana"/>
                <a:ea typeface="Verdana"/>
                <a:cs typeface="Verdana"/>
                <a:sym typeface="Verdana"/>
              </a:rPr>
              <a:t>helix-turn-helix DNA binding domain protein</a:t>
            </a:r>
            <a:endParaRPr sz="1595"/>
          </a:p>
        </p:txBody>
      </p:sp>
    </p:spTree>
  </p:cSld>
  <p:clrMapOvr>
    <a:masterClrMapping/>
  </p:clrMapOvr>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Shape 5332"/>
        <p:cNvGrpSpPr/>
        <p:nvPr/>
      </p:nvGrpSpPr>
      <p:grpSpPr>
        <a:xfrm>
          <a:off x="0" y="0"/>
          <a:ext cx="0" cy="0"/>
          <a:chOff x="0" y="0"/>
          <a:chExt cx="0" cy="0"/>
        </a:xfrm>
      </p:grpSpPr>
      <p:sp>
        <p:nvSpPr>
          <p:cNvPr id="5333" name="Google Shape;5333;p9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Causa_194</a:t>
            </a:r>
            <a:endParaRPr/>
          </a:p>
        </p:txBody>
      </p:sp>
      <p:sp>
        <p:nvSpPr>
          <p:cNvPr id="5334" name="Google Shape;5334;p9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MW</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Causa_194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Original Glimmer calls at base pair 99988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coding potential is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are near a 1:1 alignment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20 base pair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values look good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Data does not show another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99988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Suggests  helix-turn-helix DNA binding domain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Suggests same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Straight Line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helix-turn-helix DNA binding domain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Shape 5344"/>
        <p:cNvGrpSpPr/>
        <p:nvPr/>
      </p:nvGrpSpPr>
      <p:grpSpPr>
        <a:xfrm>
          <a:off x="0" y="0"/>
          <a:ext cx="0" cy="0"/>
          <a:chOff x="0" y="0"/>
          <a:chExt cx="0" cy="0"/>
        </a:xfrm>
      </p:grpSpPr>
      <p:sp>
        <p:nvSpPr>
          <p:cNvPr id="5345" name="Google Shape;5345;p92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Causa_195</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10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Causa_20</a:t>
            </a:r>
            <a:endParaRPr/>
          </a:p>
        </p:txBody>
      </p:sp>
      <p:sp>
        <p:nvSpPr>
          <p:cNvPr id="599" name="Google Shape;599;p10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Causa_20 (15477-16358)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glimmer called it at 15477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aligned 7:8, E value is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around 100 bp gap between 20 and 19, no gap between 20 and 21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current location has highest RBS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current start called 99.7% of time when present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15477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most on phages db called it a major capsid pentamer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 that was not hypothetical was for a major capsid pentamer protein, scores were all favorable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all probabilities were below 25%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nothing to compare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major capsid pentamer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Shape 5349"/>
        <p:cNvGrpSpPr/>
        <p:nvPr/>
      </p:nvGrpSpPr>
      <p:grpSpPr>
        <a:xfrm>
          <a:off x="0" y="0"/>
          <a:ext cx="0" cy="0"/>
          <a:chOff x="0" y="0"/>
          <a:chExt cx="0" cy="0"/>
        </a:xfrm>
      </p:grpSpPr>
      <p:sp>
        <p:nvSpPr>
          <p:cNvPr id="5350" name="Google Shape;5350;p9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Causa_195</a:t>
            </a:r>
            <a:endParaRPr/>
          </a:p>
        </p:txBody>
      </p:sp>
      <p:sp>
        <p:nvSpPr>
          <p:cNvPr id="5351" name="Google Shape;5351;p9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Causa_195 (99988-100860) Glimmer and GeneMark called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 coding potential at the 100860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One top hit with a pretty low e-value but contains an alignment of 20:3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Contains a 4-bp overlap, indicating the current start site should be kept.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Has the highest Z value and the lowest final score, suggesting this is the probable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Contains the same start site as StAugustine, illustrating the current site is recommended.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100860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hits suggest the function is unknown in this gene.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There is a hit with a probability of 91 that suggests the function of this gene could be a DnaK suppressor protein, but there is no evidence of this function in any of the hits produced from the blasts or in any of the other genes that were annotated, so this is likely not the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Cannot identify a function </a:t>
            </a:r>
            <a:endParaRPr sz="13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 (No 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a:t>
            </a:r>
            <a:endParaRPr/>
          </a:p>
        </p:txBody>
      </p:sp>
    </p:spTree>
  </p:cSld>
  <p:clrMapOvr>
    <a:masterClrMapping/>
  </p:clrMapOvr>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Shape 5355"/>
        <p:cNvGrpSpPr/>
        <p:nvPr/>
      </p:nvGrpSpPr>
      <p:grpSpPr>
        <a:xfrm>
          <a:off x="0" y="0"/>
          <a:ext cx="0" cy="0"/>
          <a:chOff x="0" y="0"/>
          <a:chExt cx="0" cy="0"/>
        </a:xfrm>
      </p:grpSpPr>
      <p:sp>
        <p:nvSpPr>
          <p:cNvPr id="5356" name="Google Shape;5356;p9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Causa_195</a:t>
            </a:r>
            <a:endParaRPr/>
          </a:p>
        </p:txBody>
      </p:sp>
      <p:sp>
        <p:nvSpPr>
          <p:cNvPr id="5357" name="Google Shape;5357;p9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Causa_195 (99988-100860) REV. Genemark and Glimmer call the same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Gene is covered by all of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One result with a low e value and a 20:3 alignment.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 with the start of gene 195 and end of gene 196.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Good RBS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Causa does not have the most annotated start. Shares a track with StAugustine, both of which share the same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100860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show hypothetical proteins with low excellent e values.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Only significant result (probability of 91%) shows a suppressor protein (DnaK) from </a:t>
            </a:r>
            <a:r>
              <a:rPr lang="en" sz="1200" i="1">
                <a:solidFill>
                  <a:schemeClr val="dk1"/>
                </a:solidFill>
                <a:latin typeface="Times New Roman"/>
                <a:ea typeface="Times New Roman"/>
                <a:cs typeface="Times New Roman"/>
                <a:sym typeface="Times New Roman"/>
              </a:rPr>
              <a:t>Agrobacterium tumefaciens</a:t>
            </a:r>
            <a:r>
              <a:rPr lang="en" sz="1200">
                <a:solidFill>
                  <a:schemeClr val="dk1"/>
                </a:solidFill>
                <a:latin typeface="Times New Roman"/>
                <a:ea typeface="Times New Roman"/>
                <a:cs typeface="Times New Roman"/>
                <a:sym typeface="Times New Roman"/>
              </a:rPr>
              <a:t> C58. Other results are below 90%.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Located near the end of the genome. Corresponding gene in StAugustine is also unannotated, and so are neighboring genes.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transmembrane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No functionally annotated phages in phagesdb.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Shape 5367"/>
        <p:cNvGrpSpPr/>
        <p:nvPr/>
      </p:nvGrpSpPr>
      <p:grpSpPr>
        <a:xfrm>
          <a:off x="0" y="0"/>
          <a:ext cx="0" cy="0"/>
          <a:chOff x="0" y="0"/>
          <a:chExt cx="0" cy="0"/>
        </a:xfrm>
      </p:grpSpPr>
      <p:sp>
        <p:nvSpPr>
          <p:cNvPr id="5368" name="Google Shape;5368;p92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Causa_196</a:t>
            </a:r>
            <a:endParaRPr/>
          </a:p>
        </p:txBody>
      </p:sp>
    </p:spTree>
  </p:cSld>
  <p:clrMapOvr>
    <a:masterClrMapping/>
  </p:clrMapOvr>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Shape 5372"/>
        <p:cNvGrpSpPr/>
        <p:nvPr/>
      </p:nvGrpSpPr>
      <p:grpSpPr>
        <a:xfrm>
          <a:off x="0" y="0"/>
          <a:ext cx="0" cy="0"/>
          <a:chOff x="0" y="0"/>
          <a:chExt cx="0" cy="0"/>
        </a:xfrm>
      </p:grpSpPr>
      <p:sp>
        <p:nvSpPr>
          <p:cNvPr id="5373" name="Google Shape;5373;p9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Causa_196</a:t>
            </a:r>
            <a:endParaRPr/>
          </a:p>
        </p:txBody>
      </p:sp>
      <p:sp>
        <p:nvSpPr>
          <p:cNvPr id="5374" name="Google Shape;5374;p9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Causa_196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glimmer called it at 101045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mostly covered, weaker towards the right side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27:31, E value: 0.04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 with 195, 50 bp gap with 197, cannot be shortened.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the original is the lowest scoring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Called 50.0% of time when present, no manual annotations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101045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helix-turn-helix DNA binding domain protein (only one of 5, none of the others had functions listed)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helix-turn-helix domain-containing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terminase small subunit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listed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helix-turn-helix domain-containing protein</a:t>
            </a:r>
            <a:endParaRPr/>
          </a:p>
        </p:txBody>
      </p:sp>
    </p:spTree>
  </p:cSld>
  <p:clrMapOvr>
    <a:masterClrMapping/>
  </p:clrMapOvr>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Shape 5378"/>
        <p:cNvGrpSpPr/>
        <p:nvPr/>
      </p:nvGrpSpPr>
      <p:grpSpPr>
        <a:xfrm>
          <a:off x="0" y="0"/>
          <a:ext cx="0" cy="0"/>
          <a:chOff x="0" y="0"/>
          <a:chExt cx="0" cy="0"/>
        </a:xfrm>
      </p:grpSpPr>
      <p:sp>
        <p:nvSpPr>
          <p:cNvPr id="5379" name="Google Shape;5379;p9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Causa_196</a:t>
            </a:r>
            <a:endParaRPr/>
          </a:p>
        </p:txBody>
      </p:sp>
      <p:sp>
        <p:nvSpPr>
          <p:cNvPr id="5380" name="Google Shape;5380;p9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and Functional Annotation Checklist and Notes – MKay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assignment:  Causa_196 (100857-101045) Rev glimmer call: 101045 </a:t>
            </a:r>
            <a:r>
              <a:rPr lang="en" sz="1300">
                <a:solidFill>
                  <a:srgbClr val="674EA7"/>
                </a:solidFill>
                <a:latin typeface="Comfortaa Medium"/>
                <a:ea typeface="Comfortaa Medium"/>
                <a:cs typeface="Comfortaa Medium"/>
                <a:sym typeface="Comfortaa Medium"/>
              </a:rPr>
              <a:t>GeneMark call: 101060</a:t>
            </a:r>
            <a:endParaRPr sz="1300">
              <a:solidFill>
                <a:srgbClr val="674EA7"/>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Annotation -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Coding Potential: strong, full cover 	</a:t>
            </a:r>
            <a:r>
              <a:rPr lang="en" sz="1300">
                <a:solidFill>
                  <a:srgbClr val="674EA7"/>
                </a:solidFill>
                <a:latin typeface="Comfortaa Medium"/>
                <a:ea typeface="Comfortaa Medium"/>
                <a:cs typeface="Comfortaa Medium"/>
                <a:sym typeface="Comfortaa Medium"/>
              </a:rPr>
              <a:t>strong, fully cover (covers more)</a:t>
            </a:r>
            <a:endParaRPr sz="1300">
              <a:solidFill>
                <a:srgbClr val="674EA7"/>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 codon: atg	</a:t>
            </a:r>
            <a:r>
              <a:rPr lang="en" sz="1300">
                <a:solidFill>
                  <a:srgbClr val="674EA7"/>
                </a:solidFill>
                <a:latin typeface="Comfortaa Medium"/>
                <a:ea typeface="Comfortaa Medium"/>
                <a:cs typeface="Comfortaa Medium"/>
                <a:sym typeface="Comfortaa Medium"/>
              </a:rPr>
              <a:t>gtg</a:t>
            </a:r>
            <a:endParaRPr sz="1300">
              <a:solidFill>
                <a:srgbClr val="674EA7"/>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1:1 only causa (e: 2e-28)</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Gap/Overlap: 13 bp gap w/ 197	</a:t>
            </a:r>
            <a:r>
              <a:rPr lang="en" sz="1300">
                <a:solidFill>
                  <a:srgbClr val="674EA7"/>
                </a:solidFill>
                <a:latin typeface="Comfortaa Medium"/>
                <a:ea typeface="Comfortaa Medium"/>
                <a:cs typeface="Comfortaa Medium"/>
                <a:sym typeface="Comfortaa Medium"/>
              </a:rPr>
              <a:t>4 bp overlap w/ 197</a:t>
            </a: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RBS: worst score (z: 1.549; Fin: -5.863)	</a:t>
            </a:r>
            <a:r>
              <a:rPr lang="en" sz="1300">
                <a:solidFill>
                  <a:srgbClr val="674EA7"/>
                </a:solidFill>
                <a:latin typeface="Comfortaa Medium"/>
                <a:ea typeface="Comfortaa Medium"/>
                <a:cs typeface="Comfortaa Medium"/>
                <a:sym typeface="Comfortaa Medium"/>
              </a:rPr>
              <a:t>2nd best score (z: 2.252; fin:-4.784)</a:t>
            </a:r>
            <a:endParaRPr sz="1300">
              <a:solidFill>
                <a:srgbClr val="674EA7"/>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Starterator: doesnt have most annotated start- called 50% of the time when present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Is this a gene: yes</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Suggested start site (first base coordinate): </a:t>
            </a:r>
            <a:r>
              <a:rPr lang="en" sz="1300">
                <a:solidFill>
                  <a:srgbClr val="674EA7"/>
                </a:solidFill>
                <a:latin typeface="Comfortaa Medium"/>
                <a:ea typeface="Comfortaa Medium"/>
                <a:cs typeface="Comfortaa Medium"/>
                <a:sym typeface="Comfortaa Medium"/>
              </a:rPr>
              <a:t>101060</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Functional Annotation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Nsh  (</a:t>
            </a:r>
            <a:r>
              <a:rPr lang="en" sz="1300" u="sng">
                <a:solidFill>
                  <a:srgbClr val="1155CC"/>
                </a:solidFill>
                <a:latin typeface="Comfortaa Medium"/>
                <a:ea typeface="Comfortaa Medium"/>
                <a:cs typeface="Comfortaa Medium"/>
                <a:sym typeface="Comfortaa Medium"/>
                <a:hlinkClick r:id="rId3">
                  <a:extLst>
                    <a:ext uri="{A12FA001-AC4F-418D-AE19-62706E023703}">
                      <ahyp:hlinkClr xmlns:ahyp="http://schemas.microsoft.com/office/drawing/2018/hyperlinkcolor" val="tx"/>
                    </a:ext>
                  </a:extLst>
                </a:hlinkClick>
              </a:rPr>
              <a:t>helix-turn-helix domain-containing protein [Gordonia bronchialis]</a:t>
            </a:r>
            <a:r>
              <a:rPr lang="en" sz="1300">
                <a:solidFill>
                  <a:schemeClr val="dk1"/>
                </a:solidFill>
                <a:latin typeface="Comfortaa Medium"/>
                <a:ea typeface="Comfortaa Medium"/>
                <a:cs typeface="Comfortaa Medium"/>
                <a:sym typeface="Comfortaa Medium"/>
              </a:rPr>
              <a:t> (e: 0.044))</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HHpred: Prob: 92.8- </a:t>
            </a:r>
            <a:r>
              <a:rPr lang="en" sz="950">
                <a:solidFill>
                  <a:srgbClr val="212529"/>
                </a:solidFill>
                <a:latin typeface="Verdana"/>
                <a:ea typeface="Verdana"/>
                <a:cs typeface="Verdana"/>
                <a:sym typeface="Verdana"/>
              </a:rPr>
              <a:t> HTH_Tnp_1_2 ; Helix-turn-helix of insertion element transposase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Synteny: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Phagesdb: ⅕- helix-turn-helix dna binding domain protein)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TMD: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rgbClr val="FF0000"/>
                </a:solidFill>
                <a:latin typeface="Comfortaa Medium"/>
                <a:ea typeface="Comfortaa Medium"/>
                <a:cs typeface="Comfortaa Medium"/>
                <a:sym typeface="Comfortaa Medium"/>
              </a:rPr>
              <a:t>Predicted gene function: </a:t>
            </a:r>
            <a:r>
              <a:rPr lang="en" sz="1300">
                <a:solidFill>
                  <a:schemeClr val="dk1"/>
                </a:solidFill>
                <a:latin typeface="Comfortaa Medium"/>
                <a:ea typeface="Comfortaa Medium"/>
                <a:cs typeface="Comfortaa Medium"/>
                <a:sym typeface="Comfortaa Medium"/>
              </a:rPr>
              <a:t>helix-turn-helix DNA binding domain</a:t>
            </a:r>
            <a:endParaRPr sz="1300">
              <a:solidFill>
                <a:srgbClr val="FF0000"/>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Notes: blastp and hhpred have helix turn helix but different kinds- also blast p e-value seems bad- staugustine doesnt call this function, plus only ⅕ phages on db was helix turn helix but again they are three different types of helix turn helix. </a:t>
            </a:r>
            <a:endParaRPr/>
          </a:p>
        </p:txBody>
      </p:sp>
    </p:spTree>
  </p:cSld>
  <p:clrMapOvr>
    <a:masterClrMapping/>
  </p:clrMapOvr>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Shape 5378">
          <a:extLst>
            <a:ext uri="{FF2B5EF4-FFF2-40B4-BE49-F238E27FC236}">
              <a16:creationId xmlns:a16="http://schemas.microsoft.com/office/drawing/2014/main" id="{16D79D75-2044-15E6-65ED-E6DA66C3F00A}"/>
            </a:ext>
          </a:extLst>
        </p:cNvPr>
        <p:cNvGrpSpPr/>
        <p:nvPr/>
      </p:nvGrpSpPr>
      <p:grpSpPr>
        <a:xfrm>
          <a:off x="0" y="0"/>
          <a:ext cx="0" cy="0"/>
          <a:chOff x="0" y="0"/>
          <a:chExt cx="0" cy="0"/>
        </a:xfrm>
      </p:grpSpPr>
      <p:sp>
        <p:nvSpPr>
          <p:cNvPr id="5379" name="Google Shape;5379;p931">
            <a:extLst>
              <a:ext uri="{FF2B5EF4-FFF2-40B4-BE49-F238E27FC236}">
                <a16:creationId xmlns:a16="http://schemas.microsoft.com/office/drawing/2014/main" id="{BC45D091-75EF-DC3E-151E-B3AF2ABC0A96}"/>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Causa_196</a:t>
            </a:r>
            <a:endParaRPr/>
          </a:p>
        </p:txBody>
      </p:sp>
      <p:sp>
        <p:nvSpPr>
          <p:cNvPr id="3" name="Text Placeholder 2">
            <a:extLst>
              <a:ext uri="{FF2B5EF4-FFF2-40B4-BE49-F238E27FC236}">
                <a16:creationId xmlns:a16="http://schemas.microsoft.com/office/drawing/2014/main" id="{DF6B01DE-61C2-1DA3-0E30-C881103AEE84}"/>
              </a:ext>
            </a:extLst>
          </p:cNvPr>
          <p:cNvSpPr>
            <a:spLocks noGrp="1"/>
          </p:cNvSpPr>
          <p:nvPr>
            <p:ph type="body" idx="1"/>
          </p:nvPr>
        </p:nvSpPr>
        <p:spPr/>
        <p:txBody>
          <a:bodyPr/>
          <a:lstStyle/>
          <a:p>
            <a:pPr marL="114300" indent="0">
              <a:buNone/>
            </a:pPr>
            <a:r>
              <a:rPr lang="en-US" dirty="0"/>
              <a:t>Re-evaluation by JS – </a:t>
            </a:r>
          </a:p>
          <a:p>
            <a:pPr marL="114300" indent="0">
              <a:buNone/>
            </a:pPr>
            <a:endParaRPr lang="en-US" dirty="0"/>
          </a:p>
          <a:p>
            <a:pPr marL="114300" indent="0">
              <a:buNone/>
            </a:pPr>
            <a:r>
              <a:rPr lang="en-US" dirty="0"/>
              <a:t>Correct start at 101060.  Not enough strong data supporting this helix-turn-helix DNA binding domain functional call.  NKF</a:t>
            </a:r>
          </a:p>
        </p:txBody>
      </p:sp>
    </p:spTree>
    <p:extLst>
      <p:ext uri="{BB962C8B-B14F-4D97-AF65-F5344CB8AC3E}">
        <p14:creationId xmlns:p14="http://schemas.microsoft.com/office/powerpoint/2010/main" val="3730583986"/>
      </p:ext>
    </p:extLst>
  </p:cSld>
  <p:clrMapOvr>
    <a:masterClrMapping/>
  </p:clrMapOvr>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Shape 5390"/>
        <p:cNvGrpSpPr/>
        <p:nvPr/>
      </p:nvGrpSpPr>
      <p:grpSpPr>
        <a:xfrm>
          <a:off x="0" y="0"/>
          <a:ext cx="0" cy="0"/>
          <a:chOff x="0" y="0"/>
          <a:chExt cx="0" cy="0"/>
        </a:xfrm>
      </p:grpSpPr>
      <p:sp>
        <p:nvSpPr>
          <p:cNvPr id="5391" name="Google Shape;5391;p93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Causa_197</a:t>
            </a:r>
            <a:endParaRPr/>
          </a:p>
        </p:txBody>
      </p:sp>
    </p:spTree>
  </p:cSld>
  <p:clrMapOvr>
    <a:masterClrMapping/>
  </p:clrMapOvr>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Shape 5395"/>
        <p:cNvGrpSpPr/>
        <p:nvPr/>
      </p:nvGrpSpPr>
      <p:grpSpPr>
        <a:xfrm>
          <a:off x="0" y="0"/>
          <a:ext cx="0" cy="0"/>
          <a:chOff x="0" y="0"/>
          <a:chExt cx="0" cy="0"/>
        </a:xfrm>
      </p:grpSpPr>
      <p:sp>
        <p:nvSpPr>
          <p:cNvPr id="5396" name="Google Shape;5396;p9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Causa_197</a:t>
            </a:r>
            <a:endParaRPr/>
          </a:p>
        </p:txBody>
      </p:sp>
      <p:graphicFrame>
        <p:nvGraphicFramePr>
          <p:cNvPr id="5397" name="Google Shape;5397;p934"/>
          <p:cNvGraphicFramePr/>
          <p:nvPr/>
        </p:nvGraphicFramePr>
        <p:xfrm>
          <a:off x="2888700" y="3859025"/>
          <a:ext cx="3000000" cy="3000000"/>
        </p:xfrm>
        <a:graphic>
          <a:graphicData uri="http://schemas.openxmlformats.org/drawingml/2006/table">
            <a:tbl>
              <a:tblPr>
                <a:noFill/>
                <a:tableStyleId>{3C0A0301-2ED3-4F20-BBFC-280630635A42}</a:tableStyleId>
              </a:tblPr>
              <a:tblGrid>
                <a:gridCol w="5398675">
                  <a:extLst>
                    <a:ext uri="{9D8B030D-6E8A-4147-A177-3AD203B41FA5}">
                      <a16:colId xmlns:a16="http://schemas.microsoft.com/office/drawing/2014/main" val="20000"/>
                    </a:ext>
                  </a:extLst>
                </a:gridCol>
                <a:gridCol w="544925">
                  <a:extLst>
                    <a:ext uri="{9D8B030D-6E8A-4147-A177-3AD203B41FA5}">
                      <a16:colId xmlns:a16="http://schemas.microsoft.com/office/drawing/2014/main" val="20001"/>
                    </a:ext>
                  </a:extLst>
                </a:gridCol>
              </a:tblGrid>
              <a:tr h="669925">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Conserved protein; Toxin-antitoxin Tuberculosis Nucleotidyltransferase MenT MenAT, TOXIN; 1.44A {Mycobacterium tuberculo</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85.24</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398" name="Google Shape;5398;p934"/>
          <p:cNvSpPr txBox="1"/>
          <p:nvPr/>
        </p:nvSpPr>
        <p:spPr>
          <a:xfrm>
            <a:off x="421350" y="1528950"/>
            <a:ext cx="83013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Call and Functional Annotation Checklist and Notes – MW</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assignment- Causa_197</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Original Glimmer call bp 101287</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Call Annotation -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Coding Potential: Covered</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 codon: ATG</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Only one hit and it was a 8 to 5 ratio e= 2e-40</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Gap/Overlap: 100 base pair gap</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RBS: No other suggested start site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Starterator: Start site is supported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Is this a gene: Yes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Suggested start site (first base coordinate): 101287</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Functional Annotation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No evidence for a start site</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HHpred: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Synteny: No suggested function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TMD: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Predicted gene function: NKF</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p:txBody>
      </p:sp>
    </p:spTree>
  </p:cSld>
  <p:clrMapOvr>
    <a:masterClrMapping/>
  </p:clrMapOvr>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Shape 5402"/>
        <p:cNvGrpSpPr/>
        <p:nvPr/>
      </p:nvGrpSpPr>
      <p:grpSpPr>
        <a:xfrm>
          <a:off x="0" y="0"/>
          <a:ext cx="0" cy="0"/>
          <a:chOff x="0" y="0"/>
          <a:chExt cx="0" cy="0"/>
        </a:xfrm>
      </p:grpSpPr>
      <p:sp>
        <p:nvSpPr>
          <p:cNvPr id="5403" name="Google Shape;5403;p9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Causa_197</a:t>
            </a:r>
            <a:endParaRPr/>
          </a:p>
        </p:txBody>
      </p:sp>
      <p:sp>
        <p:nvSpPr>
          <p:cNvPr id="5404" name="Google Shape;5404;p9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 Causa_197 (</a:t>
            </a:r>
            <a:r>
              <a:rPr lang="en" sz="1200">
                <a:solidFill>
                  <a:schemeClr val="dk1"/>
                </a:solidFill>
                <a:latin typeface="Calibri"/>
                <a:ea typeface="Calibri"/>
                <a:cs typeface="Calibri"/>
                <a:sym typeface="Calibri"/>
              </a:rPr>
              <a:t>101057</a:t>
            </a:r>
            <a:r>
              <a:rPr lang="en" sz="1200">
                <a:solidFill>
                  <a:schemeClr val="dk1"/>
                </a:solidFill>
                <a:latin typeface="Times New Roman"/>
                <a:ea typeface="Times New Roman"/>
                <a:cs typeface="Times New Roman"/>
                <a:sym typeface="Times New Roman"/>
              </a:rPr>
              <a:t>-</a:t>
            </a:r>
            <a:r>
              <a:rPr lang="en" sz="1200">
                <a:solidFill>
                  <a:schemeClr val="dk1"/>
                </a:solidFill>
                <a:latin typeface="Calibri"/>
                <a:ea typeface="Calibri"/>
                <a:cs typeface="Calibri"/>
                <a:sym typeface="Calibri"/>
              </a:rPr>
              <a:t>101287</a:t>
            </a:r>
            <a:r>
              <a:rPr lang="en" sz="1200">
                <a:solidFill>
                  <a:schemeClr val="dk1"/>
                </a:solidFill>
                <a:latin typeface="Times New Roman"/>
                <a:ea typeface="Times New Roman"/>
                <a:cs typeface="Times New Roman"/>
                <a:sym typeface="Times New Roman"/>
              </a:rPr>
              <a:t>) -DH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 All the cp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BLASTp:8:5 alignment with 1 top hit really low e value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 big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 Perfect rbs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 Supports auto annotation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Suggested start site (first base coordinate): 101287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 no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HHpred: Conserved protein 85.2%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Synteny:none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Predicted gene function: NKF</a:t>
            </a:r>
            <a:endParaRPr/>
          </a:p>
        </p:txBody>
      </p:sp>
    </p:spTree>
  </p:cSld>
  <p:clrMapOvr>
    <a:masterClrMapping/>
  </p:clrMapOvr>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Shape 5414"/>
        <p:cNvGrpSpPr/>
        <p:nvPr/>
      </p:nvGrpSpPr>
      <p:grpSpPr>
        <a:xfrm>
          <a:off x="0" y="0"/>
          <a:ext cx="0" cy="0"/>
          <a:chOff x="0" y="0"/>
          <a:chExt cx="0" cy="0"/>
        </a:xfrm>
      </p:grpSpPr>
      <p:sp>
        <p:nvSpPr>
          <p:cNvPr id="5415" name="Google Shape;5415;p93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Causa_197.5 (gap)</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10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Causa_20</a:t>
            </a:r>
            <a:endParaRPr/>
          </a:p>
        </p:txBody>
      </p:sp>
      <p:sp>
        <p:nvSpPr>
          <p:cNvPr id="605" name="Google Shape;605;p10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and Functional Annotation Checklist and Notes – MKay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b="1" u="sng">
                <a:solidFill>
                  <a:schemeClr val="dk1"/>
                </a:solidFill>
                <a:latin typeface="Comfortaa Medium"/>
                <a:ea typeface="Comfortaa Medium"/>
                <a:cs typeface="Comfortaa Medium"/>
                <a:sym typeface="Comfortaa Medium"/>
              </a:rPr>
              <a:t>Gene assignment:  </a:t>
            </a:r>
            <a:r>
              <a:rPr lang="en" sz="1300" b="1" u="sng">
                <a:solidFill>
                  <a:schemeClr val="dk1"/>
                </a:solidFill>
                <a:latin typeface="Comfortaa"/>
                <a:ea typeface="Comfortaa"/>
                <a:cs typeface="Comfortaa"/>
                <a:sym typeface="Comfortaa"/>
              </a:rPr>
              <a:t>Causa_20  </a:t>
            </a:r>
            <a:r>
              <a:rPr lang="en" sz="1300" b="1" u="sng">
                <a:solidFill>
                  <a:schemeClr val="dk1"/>
                </a:solidFill>
                <a:latin typeface="Comfortaa Medium"/>
                <a:ea typeface="Comfortaa Medium"/>
                <a:cs typeface="Comfortaa Medium"/>
                <a:sym typeface="Comfortaa Medium"/>
              </a:rPr>
              <a:t>(15477-16358) glimmer call: 15477 GeneMark call: same</a:t>
            </a:r>
            <a:endParaRPr sz="1300" b="1" u="sng">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Annotation -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Coding Potential: fully covered</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 codon: atg</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first two hits 1:1 (e-174)</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Gap/Overlap: 93 bp gap</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RBS: best rbs score; Z: 3.196 &amp; Fin: -2.361</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Starterator: supports annotated start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Is this a gene: yes</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Suggested start site (first base coordinate): 15477 nochange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Functional Annotation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nsh (</a:t>
            </a:r>
            <a:r>
              <a:rPr lang="en" sz="1000" u="sng">
                <a:solidFill>
                  <a:schemeClr val="dk1"/>
                </a:solidFill>
                <a:highlight>
                  <a:srgbClr val="FFFFFF"/>
                </a:highlight>
                <a:hlinkClick r:id="rId3">
                  <a:extLst>
                    <a:ext uri="{A12FA001-AC4F-418D-AE19-62706E023703}">
                      <ahyp:hlinkClr xmlns:ahyp="http://schemas.microsoft.com/office/drawing/2018/hyperlinkcolor" val="tx"/>
                    </a:ext>
                  </a:extLst>
                </a:hlinkClick>
              </a:rPr>
              <a:t>major capsid pentamer protein [Mycobacterium phage Faze9]</a:t>
            </a:r>
            <a:r>
              <a:rPr lang="en" sz="1300">
                <a:solidFill>
                  <a:schemeClr val="dk1"/>
                </a:solidFill>
                <a:latin typeface="Comfortaa Medium"/>
                <a:ea typeface="Comfortaa Medium"/>
                <a:cs typeface="Comfortaa Medium"/>
                <a:sym typeface="Comfortaa Medium"/>
              </a:rPr>
              <a:t> </a:t>
            </a:r>
            <a:r>
              <a:rPr lang="en" sz="1100">
                <a:solidFill>
                  <a:schemeClr val="dk1"/>
                </a:solidFill>
                <a:latin typeface="Comfortaa Medium"/>
                <a:ea typeface="Comfortaa Medium"/>
                <a:cs typeface="Comfortaa Medium"/>
                <a:sym typeface="Comfortaa Medium"/>
              </a:rPr>
              <a:t>1e-52</a:t>
            </a:r>
            <a:r>
              <a:rPr lang="en" sz="1300">
                <a:solidFill>
                  <a:schemeClr val="dk1"/>
                </a:solidFill>
                <a:latin typeface="Comfortaa Medium"/>
                <a:ea typeface="Comfortaa Medium"/>
                <a:cs typeface="Comfortaa Medium"/>
                <a:sym typeface="Comfortaa Medium"/>
              </a:rPr>
              <a:t>)</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HHpred: nsh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Synteny: </a:t>
            </a:r>
            <a:r>
              <a:rPr lang="en" sz="1100">
                <a:solidFill>
                  <a:schemeClr val="dk1"/>
                </a:solidFill>
                <a:highlight>
                  <a:srgbClr val="FAFAFA"/>
                </a:highlight>
                <a:latin typeface="Comfortaa Medium"/>
                <a:ea typeface="Comfortaa Medium"/>
                <a:cs typeface="Comfortaa Medium"/>
                <a:sym typeface="Comfortaa Medium"/>
              </a:rPr>
              <a:t>major capsid pentamer protein</a:t>
            </a:r>
            <a:endParaRPr sz="1300">
              <a:solidFill>
                <a:schemeClr val="dk1"/>
              </a:solidFill>
              <a:latin typeface="Comfortaa Medium"/>
              <a:ea typeface="Comfortaa Medium"/>
              <a:cs typeface="Comfortaa Medium"/>
              <a:sym typeface="Comfortaa Medium"/>
            </a:endParaRPr>
          </a:p>
          <a:p>
            <a:pPr marL="0" lvl="0" indent="45720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Phagesdb: major capsid pentamer protein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TMD: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Predicted gene function: major capsid pentamer protein</a:t>
            </a:r>
            <a:endParaRPr>
              <a:solidFill>
                <a:schemeClr val="dk1"/>
              </a:solidFill>
            </a:endParaRPr>
          </a:p>
        </p:txBody>
      </p:sp>
    </p:spTree>
  </p:cSld>
  <p:clrMapOvr>
    <a:masterClrMapping/>
  </p:clrMapOvr>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Shape 5419"/>
        <p:cNvGrpSpPr/>
        <p:nvPr/>
      </p:nvGrpSpPr>
      <p:grpSpPr>
        <a:xfrm>
          <a:off x="0" y="0"/>
          <a:ext cx="0" cy="0"/>
          <a:chOff x="0" y="0"/>
          <a:chExt cx="0" cy="0"/>
        </a:xfrm>
      </p:grpSpPr>
      <p:sp>
        <p:nvSpPr>
          <p:cNvPr id="5420" name="Google Shape;5420;p9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Causa_197.5 (gap)</a:t>
            </a:r>
            <a:endParaRPr/>
          </a:p>
        </p:txBody>
      </p:sp>
      <p:sp>
        <p:nvSpPr>
          <p:cNvPr id="5421" name="Google Shape;5421;p9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 Gap Causa_197.5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 There is no coding potential for this area which indicates this is not a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 Not a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Notes: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Shape 5425"/>
        <p:cNvGrpSpPr/>
        <p:nvPr/>
      </p:nvGrpSpPr>
      <p:grpSpPr>
        <a:xfrm>
          <a:off x="0" y="0"/>
          <a:ext cx="0" cy="0"/>
          <a:chOff x="0" y="0"/>
          <a:chExt cx="0" cy="0"/>
        </a:xfrm>
      </p:grpSpPr>
      <p:sp>
        <p:nvSpPr>
          <p:cNvPr id="5426" name="Google Shape;5426;p9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Causa_197.5 (gap)</a:t>
            </a:r>
            <a:endParaRPr/>
          </a:p>
        </p:txBody>
      </p:sp>
      <p:sp>
        <p:nvSpPr>
          <p:cNvPr id="5427" name="Google Shape;5427;p9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   Causa_Gap_197.5 (101287-101485)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 no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Shape 5506"/>
        <p:cNvGrpSpPr/>
        <p:nvPr/>
      </p:nvGrpSpPr>
      <p:grpSpPr>
        <a:xfrm>
          <a:off x="0" y="0"/>
          <a:ext cx="0" cy="0"/>
          <a:chOff x="0" y="0"/>
          <a:chExt cx="0" cy="0"/>
        </a:xfrm>
      </p:grpSpPr>
      <p:sp>
        <p:nvSpPr>
          <p:cNvPr id="5507" name="Google Shape;5507;p9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5508" name="Google Shape;5508;p9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11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Causa_21</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11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Causa_21</a:t>
            </a:r>
            <a:endParaRPr/>
          </a:p>
        </p:txBody>
      </p:sp>
      <p:sp>
        <p:nvSpPr>
          <p:cNvPr id="622" name="Google Shape;622;p11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Causa_21 (16358-16750)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E-Value is 1.2x10</a:t>
            </a:r>
            <a:r>
              <a:rPr lang="en" sz="1200" baseline="30000">
                <a:solidFill>
                  <a:schemeClr val="dk1"/>
                </a:solidFill>
                <a:latin typeface="Times New Roman"/>
                <a:ea typeface="Times New Roman"/>
                <a:cs typeface="Times New Roman"/>
                <a:sym typeface="Times New Roman"/>
              </a:rPr>
              <a:t>-11</a:t>
            </a:r>
            <a:r>
              <a:rPr lang="en" sz="1200">
                <a:solidFill>
                  <a:schemeClr val="dk1"/>
                </a:solidFill>
                <a:latin typeface="Times New Roman"/>
                <a:ea typeface="Times New Roman"/>
                <a:cs typeface="Times New Roman"/>
                <a:sym typeface="Times New Roman"/>
              </a:rPr>
              <a:t> on DNA Master for top hits and the average rounded alignment/similarity is around 40% and similarity of around 66% for the second hit scored 163 a e value of 4.6x10</a:t>
            </a:r>
            <a:r>
              <a:rPr lang="en" sz="1200" baseline="30000">
                <a:solidFill>
                  <a:schemeClr val="dk1"/>
                </a:solidFill>
                <a:latin typeface="Times New Roman"/>
                <a:ea typeface="Times New Roman"/>
                <a:cs typeface="Times New Roman"/>
                <a:sym typeface="Times New Roman"/>
              </a:rPr>
              <a:t>-11</a:t>
            </a:r>
            <a:r>
              <a:rPr lang="en" sz="1100">
                <a:solidFill>
                  <a:schemeClr val="dk1"/>
                </a:solidFill>
              </a:rPr>
              <a:t>.</a:t>
            </a:r>
            <a:endParaRPr sz="1100" baseline="300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Yes Gene 20 ends at 16358 and gene 2 starts on 16358 overlap of 1 bp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Most likely yes, Higher Z-Value with a low final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most evidence points towards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16358 all other possibilities don't allow for a correct start codon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hypothetical protein FDJ57_gp16 [Gordonia phage Sour], hypothetical protein [Mycolicibacterium thermoresistibile], hypothetical protein [Mycobacterium dioxanotrophicus] 9x10</a:t>
            </a:r>
            <a:r>
              <a:rPr lang="en" sz="1200" baseline="30000">
                <a:solidFill>
                  <a:schemeClr val="dk1"/>
                </a:solidFill>
                <a:latin typeface="Times New Roman"/>
                <a:ea typeface="Times New Roman"/>
                <a:cs typeface="Times New Roman"/>
                <a:sym typeface="Times New Roman"/>
              </a:rPr>
              <a:t>-13</a:t>
            </a:r>
            <a:endParaRPr sz="1100" baseline="300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[PF18229.6]	; GcnA_N ; N-acetyl-beta-D-glucosaminidase N-terminal domain (59.29 possibility)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does not line up and no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TMD:none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Low probability and similarity to other genes. 16358 is the correct start codon with good evidence.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Potential start sites: (suggested)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1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Causa_21</a:t>
            </a:r>
            <a:endParaRPr/>
          </a:p>
        </p:txBody>
      </p:sp>
      <p:graphicFrame>
        <p:nvGraphicFramePr>
          <p:cNvPr id="628" name="Google Shape;628;p112"/>
          <p:cNvGraphicFramePr/>
          <p:nvPr/>
        </p:nvGraphicFramePr>
        <p:xfrm>
          <a:off x="2983350" y="4388800"/>
          <a:ext cx="3000000" cy="3000000"/>
        </p:xfrm>
        <a:graphic>
          <a:graphicData uri="http://schemas.openxmlformats.org/drawingml/2006/table">
            <a:tbl>
              <a:tblPr>
                <a:noFill/>
                <a:tableStyleId>{3C0A0301-2ED3-4F20-BBFC-280630635A42}</a:tableStyleId>
              </a:tblPr>
              <a:tblGrid>
                <a:gridCol w="5159325">
                  <a:extLst>
                    <a:ext uri="{9D8B030D-6E8A-4147-A177-3AD203B41FA5}">
                      <a16:colId xmlns:a16="http://schemas.microsoft.com/office/drawing/2014/main" val="20000"/>
                    </a:ext>
                  </a:extLst>
                </a:gridCol>
                <a:gridCol w="784275">
                  <a:extLst>
                    <a:ext uri="{9D8B030D-6E8A-4147-A177-3AD203B41FA5}">
                      <a16:colId xmlns:a16="http://schemas.microsoft.com/office/drawing/2014/main" val="20001"/>
                    </a:ext>
                  </a:extLst>
                </a:gridCol>
              </a:tblGrid>
              <a:tr h="517525">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 GcnA_N ; N-acetyl-beta-D-glucosaminidase N-terminal domain</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59.29</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629" name="Google Shape;629;p112"/>
          <p:cNvSpPr txBox="1"/>
          <p:nvPr/>
        </p:nvSpPr>
        <p:spPr>
          <a:xfrm>
            <a:off x="85500" y="1388800"/>
            <a:ext cx="95037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Call and Functional Annotation Checklist and Notes – MW</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assignment- Causa_21</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Original Glimmer call at base pair 16358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Gene Call Annotation -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Coding Potential: Gene covers all coding potential between gene 20 and 21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 codon: ATG</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On DNA Master all top hits were a 1:1 ratio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Gap/Overlap: 2 base pair gap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RBS: Supports auto annotated start site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Starterator: Data supports auto-annotated start site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Is this a gene: Yes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Suggested start site (first base coordinate): 16358</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Functional Annotation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BLASTp:  Top hits do not lead to a conclusive function</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HHpred:</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Synteny: No evidence for a function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TMD: Straight Line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Predicted gene function: NKF</a:t>
            </a:r>
            <a:endParaRPr sz="1000">
              <a:latin typeface="Times New Roman"/>
              <a:ea typeface="Times New Roman"/>
              <a:cs typeface="Times New Roman"/>
              <a:sym typeface="Times New Roman"/>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1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Causa_22</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1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Causa_22</a:t>
            </a:r>
            <a:endParaRPr/>
          </a:p>
        </p:txBody>
      </p:sp>
      <p:sp>
        <p:nvSpPr>
          <p:cNvPr id="646" name="Google Shape;646;p1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Causa22(16743-16886) DNA Master -DH</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a:t>
            </a:r>
            <a:endParaRPr sz="1200">
              <a:solidFill>
                <a:schemeClr val="dk1"/>
              </a:solidFill>
              <a:latin typeface="Times New Roman"/>
              <a:ea typeface="Times New Roman"/>
              <a:cs typeface="Times New Roman"/>
              <a:sym typeface="Times New Roman"/>
            </a:endParaRPr>
          </a:p>
          <a:p>
            <a:pPr marL="457200" lvl="0" indent="-287655" algn="l" rtl="0">
              <a:spcBef>
                <a:spcPts val="120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Coding Potential: All coding potential cover</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BLASTp: No significant similarity found.(no info) 1;1 alignment </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Gap/Overlap: Is hard to tell since there is 8 bps (8bps)(0 gaps)</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RBS:  The start site does have the greatest Z-score and has the closest  final score to zero</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Starterator: No relevant</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Suggested start site (first base coordinate):  16743</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results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[2KZ5_A]	Transcription factor NF-E2 45 kDa subunit; Structural Genomics, NORTHEAST STRUCTURAL GENOMICS CONSORTIUM (NESG), PSI-2,(13.87%, no significant enough)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synteny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Causa_2</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1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Causa_22</a:t>
            </a:r>
            <a:endParaRPr/>
          </a:p>
        </p:txBody>
      </p:sp>
      <p:sp>
        <p:nvSpPr>
          <p:cNvPr id="652" name="Google Shape;652;p1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Causa_22 (16743-16886) Glimmer and GeneMark called same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seems to cover all strong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1 hit on DNAMaster (alignment 7:39, e-value 4.54), no hits on blastn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7 bp gap with gene 21, 4 bp overlap with gene 23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supports auto-annotated start site (largest z-value and final score closest to 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later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16743 (no change)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hits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hits over 15% probability, top hit is Transcription factor NF-E2 45 kDa subunit (13.87%)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gene 20 of StAugustine, which has no function listed. No other similar genes on phagesdb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 </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11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Causa_23</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1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Causa_23</a:t>
            </a:r>
            <a:endParaRPr/>
          </a:p>
        </p:txBody>
      </p:sp>
      <p:sp>
        <p:nvSpPr>
          <p:cNvPr id="669" name="Google Shape;669;p1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Causa_23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Glimmer called it at 16883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aligned 7:2 E value 3x10^-12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 with 22 as well as 24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original placement is the most favorable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current start was called 100% of the time when present (only one other phage had it (StAugustine))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16883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(holin)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are for holin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Holin is the top hit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listed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Holin (actually membrane protein)</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1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Causa_23</a:t>
            </a:r>
            <a:endParaRPr/>
          </a:p>
        </p:txBody>
      </p:sp>
      <p:sp>
        <p:nvSpPr>
          <p:cNvPr id="675" name="Google Shape;675;p1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Causa_23  (16883-17179) Glimmer called similar starts- Glimmer at 16883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does not fully cover strong coding potential. A little bit cut off at both ends of the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r>
              <a:rPr lang="en" sz="1200" b="1">
                <a:solidFill>
                  <a:schemeClr val="dk1"/>
                </a:solidFill>
                <a:latin typeface="Times New Roman"/>
                <a:ea typeface="Times New Roman"/>
                <a:cs typeface="Times New Roman"/>
                <a:sym typeface="Times New Roman"/>
              </a:rPr>
              <a:t>GTG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r>
              <a:rPr lang="en" sz="1200" b="1">
                <a:solidFill>
                  <a:schemeClr val="dk1"/>
                </a:solidFill>
                <a:latin typeface="Times New Roman"/>
                <a:ea typeface="Times New Roman"/>
                <a:cs typeface="Times New Roman"/>
                <a:sym typeface="Times New Roman"/>
              </a:rPr>
              <a:t>only contains 2 total hits with none of them contiang 1:1 alignments. E value scores are not 0.0E0 (range from 1.2E-11 - 3.0E-12)</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t>
            </a:r>
            <a:r>
              <a:rPr lang="en" sz="1200" b="1">
                <a:solidFill>
                  <a:schemeClr val="dk1"/>
                </a:solidFill>
                <a:latin typeface="Times New Roman"/>
                <a:ea typeface="Times New Roman"/>
                <a:cs typeface="Times New Roman"/>
                <a:sym typeface="Times New Roman"/>
              </a:rPr>
              <a:t>contains a 4 base/pair overlap between genes 22 and 23. Also contains a 4 base/pair overlap between genes 23 and 24</a:t>
            </a: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t>
            </a:r>
            <a:r>
              <a:rPr lang="en" sz="1200" b="1">
                <a:solidFill>
                  <a:schemeClr val="dk1"/>
                </a:solidFill>
                <a:latin typeface="Times New Roman"/>
                <a:ea typeface="Times New Roman"/>
                <a:cs typeface="Times New Roman"/>
                <a:sym typeface="Times New Roman"/>
              </a:rPr>
              <a:t>RBS score supports the auto annotation site. Z value: 2.377; final score: -3.800</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a:t>
            </a:r>
            <a:r>
              <a:rPr lang="en" sz="1200" b="1">
                <a:solidFill>
                  <a:schemeClr val="dk1"/>
                </a:solidFill>
                <a:latin typeface="Times New Roman"/>
                <a:ea typeface="Times New Roman"/>
                <a:cs typeface="Times New Roman"/>
                <a:sym typeface="Times New Roman"/>
              </a:rPr>
              <a:t>does not support auto annotation site. The green line or any of the rest of the starting sites are not aligned with the other tracks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a:t>
            </a:r>
            <a:r>
              <a:rPr lang="en" sz="1200" b="1">
                <a:solidFill>
                  <a:schemeClr val="dk1"/>
                </a:solidFill>
                <a:latin typeface="Times New Roman"/>
                <a:ea typeface="Times New Roman"/>
                <a:cs typeface="Times New Roman"/>
                <a:sym typeface="Times New Roman"/>
              </a:rPr>
              <a:t>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no change (</a:t>
            </a:r>
            <a:r>
              <a:rPr lang="en" sz="1200" b="1">
                <a:solidFill>
                  <a:schemeClr val="dk1"/>
                </a:solidFill>
                <a:latin typeface="Times New Roman"/>
                <a:ea typeface="Times New Roman"/>
                <a:cs typeface="Times New Roman"/>
                <a:sym typeface="Times New Roman"/>
              </a:rPr>
              <a:t>16883)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r>
              <a:rPr lang="en" sz="1200" b="1">
                <a:solidFill>
                  <a:schemeClr val="dk1"/>
                </a:solidFill>
                <a:latin typeface="Times New Roman"/>
                <a:ea typeface="Times New Roman"/>
                <a:cs typeface="Times New Roman"/>
                <a:sym typeface="Times New Roman"/>
              </a:rPr>
              <a:t> top hits call holin and hypothetical proteins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a:t>
            </a:r>
            <a:r>
              <a:rPr lang="en" sz="950" b="1">
                <a:solidFill>
                  <a:srgbClr val="212529"/>
                </a:solidFill>
                <a:latin typeface="Verdana"/>
                <a:ea typeface="Verdana"/>
                <a:cs typeface="Verdana"/>
                <a:sym typeface="Verdana"/>
              </a:rPr>
              <a:t>; Phage_r1t_holin ; Putative lactococcus lactis phage r1t holin (probability-99.86) </a:t>
            </a:r>
            <a:r>
              <a:rPr lang="en" sz="950"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r>
              <a:rPr lang="en" sz="1200" b="1">
                <a:solidFill>
                  <a:schemeClr val="dk1"/>
                </a:solidFill>
                <a:latin typeface="Times New Roman"/>
                <a:ea typeface="Times New Roman"/>
                <a:cs typeface="Times New Roman"/>
                <a:sym typeface="Times New Roman"/>
              </a:rPr>
              <a:t>adjacent to a </a:t>
            </a:r>
            <a:r>
              <a:rPr lang="en" sz="1100" b="1">
                <a:solidFill>
                  <a:srgbClr val="555555"/>
                </a:solidFill>
                <a:latin typeface="Times New Roman"/>
                <a:ea typeface="Times New Roman"/>
                <a:cs typeface="Times New Roman"/>
                <a:sym typeface="Times New Roman"/>
              </a:rPr>
              <a:t>major capsid pentamer protein (</a:t>
            </a:r>
            <a:r>
              <a:rPr lang="en" sz="1000" b="1">
                <a:solidFill>
                  <a:srgbClr val="555555"/>
                </a:solidFill>
                <a:latin typeface="Times New Roman"/>
                <a:ea typeface="Times New Roman"/>
                <a:cs typeface="Times New Roman"/>
                <a:sym typeface="Times New Roman"/>
              </a:rPr>
              <a:t>StAugustine gene 18) does not support BLASTp call</a:t>
            </a:r>
            <a:endParaRPr sz="1100" b="1">
              <a:solidFill>
                <a:srgbClr val="555555"/>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r>
              <a:rPr lang="en" sz="1200" b="1">
                <a:solidFill>
                  <a:schemeClr val="dk1"/>
                </a:solidFill>
                <a:latin typeface="Times New Roman"/>
                <a:ea typeface="Times New Roman"/>
                <a:cs typeface="Times New Roman"/>
                <a:sym typeface="Times New Roman"/>
              </a:rPr>
              <a:t>2 transmembrane domains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a:t>
            </a:r>
            <a:r>
              <a:rPr lang="en" sz="1200" b="1">
                <a:solidFill>
                  <a:schemeClr val="dk1"/>
                </a:solidFill>
                <a:latin typeface="Times New Roman"/>
                <a:ea typeface="Times New Roman"/>
                <a:cs typeface="Times New Roman"/>
                <a:sym typeface="Times New Roman"/>
              </a:rPr>
              <a:t>membrane protein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12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Causa_24</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1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Causa_24</a:t>
            </a:r>
            <a:endParaRPr/>
          </a:p>
        </p:txBody>
      </p:sp>
      <p:sp>
        <p:nvSpPr>
          <p:cNvPr id="692" name="Google Shape;692;p1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Causa_24 (17176-17727)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E-Value is 5x10</a:t>
            </a:r>
            <a:r>
              <a:rPr lang="en" sz="1200" baseline="30000">
                <a:solidFill>
                  <a:schemeClr val="dk1"/>
                </a:solidFill>
                <a:latin typeface="Times New Roman"/>
                <a:ea typeface="Times New Roman"/>
                <a:cs typeface="Times New Roman"/>
                <a:sym typeface="Times New Roman"/>
              </a:rPr>
              <a:t>-74</a:t>
            </a:r>
            <a:r>
              <a:rPr lang="en" sz="1200">
                <a:solidFill>
                  <a:schemeClr val="dk1"/>
                </a:solidFill>
                <a:latin typeface="Times New Roman"/>
                <a:ea typeface="Times New Roman"/>
                <a:cs typeface="Times New Roman"/>
                <a:sym typeface="Times New Roman"/>
              </a:rPr>
              <a:t> (590 score) on DNA Master for top hit and the average rounded alignment is around 90% and similarity of around 60% average for the second hit scored 255 and third 192 no significant e values for lower two hits.</a:t>
            </a:r>
            <a:endParaRPr sz="1100" baseline="300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Yes Gene 23 ends at 17176 and gene 24 starts on 17176 overlap of 4 bp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Unsurprisingly no doesnt support, ,Lower  Z-Value High final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most evidence points towards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17176 all other possibilities don't allow for a correct start codon and overlap is okay at 4bp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hypothetical protein [Mycobacterium sp. MYCO198283] Identities 108/166(65%) Positives 128/166(77%), hypothetical protein [Mycolicibacterium vanbaalenii], hypothetical protein [Mycolicibacterium llatzerense]</a:t>
            </a:r>
            <a:endParaRPr sz="1100" baseline="300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[PF06305.16] LapA_dom ; Lipopolysaccharide assembly protein A domain[65.3 probability] the other two below have NKF listed.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does not line up and no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TMD:Total of 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Odd because some details go against each other.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Potential start sites: (suggested)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1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Causa_24</a:t>
            </a:r>
            <a:endParaRPr/>
          </a:p>
        </p:txBody>
      </p:sp>
      <p:sp>
        <p:nvSpPr>
          <p:cNvPr id="698" name="Google Shape;698;p1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Causa_24 (17176-17727) FWD. Genemark and Glimmer call the same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Coding potential extends ~50 bp upstream of called gene start.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3 hits in blastp. First hit has 13:16 alignment and 3 val of 0. Second shows 22:16 with e val of 1.6E-23. Third shows 8:1 wih e val of 2.6E-14.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 with the end of gene 23 and start of gene 24. Extending gene 24 would create a 172 bp overlap with gene 23.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Poor RBS score. Start site upstream is better.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Not helpful in this case. Only one track is shown, which contains both Causa and St. Augustine.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17176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three hits shown, all showing hypothetical proteins. No e values of 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useful information shown (all probabilities are lower and 90%)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Located in a very similar location as compared to StAugustine. Corresponding gene in StAugustine is located downstream of major capsid pentamer protein and upstream of major tail protein.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4 TMDs.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membrane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Only StAugustine_22 shown in phagesdb, unannotated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12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Causa_25</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1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Causa_25</a:t>
            </a:r>
            <a:endParaRPr/>
          </a:p>
        </p:txBody>
      </p:sp>
      <p:sp>
        <p:nvSpPr>
          <p:cNvPr id="715" name="Google Shape;715;p1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and Functional Annotation Checklist and Notes – MKay  </a:t>
            </a:r>
            <a:endParaRPr sz="1300">
              <a:solidFill>
                <a:schemeClr val="dk1"/>
              </a:solidFill>
              <a:latin typeface="Comfortaa Medium"/>
              <a:ea typeface="Comfortaa Medium"/>
              <a:cs typeface="Comfortaa Medium"/>
              <a:sym typeface="Comfortaa Medium"/>
            </a:endParaRPr>
          </a:p>
          <a:p>
            <a:pPr marL="0" lvl="0" indent="0" algn="l" rtl="0">
              <a:spcBef>
                <a:spcPts val="1200"/>
              </a:spcBef>
              <a:spcAft>
                <a:spcPts val="0"/>
              </a:spcAft>
              <a:buClr>
                <a:schemeClr val="dk1"/>
              </a:buClr>
              <a:buSzPct val="84615"/>
              <a:buFont typeface="Arial"/>
              <a:buNone/>
            </a:pPr>
            <a:r>
              <a:rPr lang="en" sz="1300" b="1" u="sng">
                <a:solidFill>
                  <a:srgbClr val="FF0000"/>
                </a:solidFill>
                <a:latin typeface="Comfortaa"/>
                <a:ea typeface="Comfortaa"/>
                <a:cs typeface="Comfortaa"/>
                <a:sym typeface="Comfortaa"/>
              </a:rPr>
              <a:t>Gene assignment:  Causa_25 (17724-18440) glimmer call: 17724 GeneMark call: same</a:t>
            </a:r>
            <a:endParaRPr sz="1300" b="1" u="sng">
              <a:solidFill>
                <a:srgbClr val="FF0000"/>
              </a:solidFill>
              <a:latin typeface="Comfortaa"/>
              <a:ea typeface="Comfortaa"/>
              <a:cs typeface="Comfortaa"/>
              <a:sym typeface="Comfortaa"/>
            </a:endParaRPr>
          </a:p>
          <a:p>
            <a:pPr marL="0" lvl="0" indent="0" algn="l" rtl="0">
              <a:spcBef>
                <a:spcPts val="0"/>
              </a:spcBef>
              <a:spcAft>
                <a:spcPts val="0"/>
              </a:spcAft>
              <a:buClr>
                <a:schemeClr val="dk1"/>
              </a:buClr>
              <a:buSzPct val="84615"/>
              <a:buFont typeface="Arial"/>
              <a:buNone/>
            </a:pP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Gene Call Annotation -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Coding Potential: (almost?) fully covered</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 codon: gtg</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top two hits 1:1 (e-135)</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Gap/Overlap: 4 bp overlap</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RBS: not best score (z: 2.181  fin: -4.493) start 18099 was best; z: 2.681  fin -3.530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Starterator: supports auto annotated- 17724</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Is this a gene: yes</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Suggested start site (first base coordinate): 17724 no change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Functional Annotation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BLASTp: nsh</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HHpred: cd17363 → MFS_SV2; Synaptic vesicle glycoprotein 2 of the Major Facilitator Superfamily of transporters.	Prob: 93.49</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Synteny:  none</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TMD: 5 domains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Predicted gene function: membrane protein</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Notes: (23) 2-(24) 4-</a:t>
            </a:r>
            <a:r>
              <a:rPr lang="en" sz="1300" b="1">
                <a:solidFill>
                  <a:schemeClr val="dk1"/>
                </a:solidFill>
                <a:highlight>
                  <a:srgbClr val="FFFF00"/>
                </a:highlight>
                <a:latin typeface="Comfortaa"/>
                <a:ea typeface="Comfortaa"/>
                <a:cs typeface="Comfortaa"/>
                <a:sym typeface="Comfortaa"/>
              </a:rPr>
              <a:t>(25)5</a:t>
            </a:r>
            <a:r>
              <a:rPr lang="en" sz="1300">
                <a:solidFill>
                  <a:schemeClr val="dk1"/>
                </a:solidFill>
                <a:latin typeface="Comfortaa Medium"/>
                <a:ea typeface="Comfortaa Medium"/>
                <a:cs typeface="Comfortaa Medium"/>
                <a:sym typeface="Comfortaa Medium"/>
              </a:rPr>
              <a:t>-(26)1 TMD sequence </a:t>
            </a:r>
            <a:endParaRPr sz="13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84615"/>
              <a:buFont typeface="Arial"/>
              <a:buNone/>
            </a:pPr>
            <a:r>
              <a:rPr lang="en" sz="1300">
                <a:solidFill>
                  <a:schemeClr val="dk1"/>
                </a:solidFill>
                <a:latin typeface="Comfortaa Medium"/>
                <a:ea typeface="Comfortaa Medium"/>
                <a:cs typeface="Comfortaa Medium"/>
                <a:sym typeface="Comfortaa Medium"/>
              </a:rPr>
              <a:t>just causa and saint augustine </a:t>
            </a:r>
            <a:endParaRPr/>
          </a:p>
        </p:txBody>
      </p:sp>
      <p:pic>
        <p:nvPicPr>
          <p:cNvPr id="716" name="Google Shape;716;p127" descr="&gt;Causa_Draft gp25&#10;MTAPWWAWLIAALVMIAFVGGPAWGALKFDRRVAETVKLAEKEDQDLFQQHVVQVLMSHPEIVRTCREDRHPWYLLVHVGVLGFGISIFVGDPIAPNVIAMGDSGQLTLGLCFIIGSLLVLAGAALGNRIGRVTLVPSVRDHLTSDVLGDDIELPYRLGMAGMAATATSSLIYSASFFQFTSTSLGAWLTAMIFASCVITIPWFYSRIRAFTRNDALLIAEAHERLARAGREGGDVDC"/>
          <p:cNvPicPr preferRelativeResize="0"/>
          <p:nvPr/>
        </p:nvPicPr>
        <p:blipFill>
          <a:blip r:embed="rId3">
            <a:alphaModFix/>
          </a:blip>
          <a:stretch>
            <a:fillRect/>
          </a:stretch>
        </p:blipFill>
        <p:spPr>
          <a:xfrm>
            <a:off x="4027650" y="3727550"/>
            <a:ext cx="1681800" cy="1261350"/>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1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Causa_25</a:t>
            </a:r>
            <a:endParaRPr/>
          </a:p>
        </p:txBody>
      </p:sp>
      <p:sp>
        <p:nvSpPr>
          <p:cNvPr id="722" name="Google Shape;722;p1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Causa_25 (17724-18440) Glimmer and Genemark call same start site at 17724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Most of the coding potential is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96.1% alignment with the top hit, low e-value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Valid RBS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Not helpful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17724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matches with high identity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HIGH probability matches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comparable genes in StAugustine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5 Transmembrane identities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membrane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Causa_2</a:t>
            </a:r>
            <a:endParaRPr/>
          </a:p>
        </p:txBody>
      </p:sp>
      <p:sp>
        <p:nvSpPr>
          <p:cNvPr id="112" name="Google Shape;112;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Causa_2 (428-1015)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E-Value is 0 on DNA Master for top hits and the average rounded alignment/similarity is around 40-60% alignment and similarity of around 60-70%  3x10</a:t>
            </a:r>
            <a:r>
              <a:rPr lang="en" sz="1200" baseline="30000">
                <a:solidFill>
                  <a:schemeClr val="dk1"/>
                </a:solidFill>
                <a:latin typeface="Times New Roman"/>
                <a:ea typeface="Times New Roman"/>
                <a:cs typeface="Times New Roman"/>
                <a:sym typeface="Times New Roman"/>
              </a:rPr>
              <a:t>-55</a:t>
            </a:r>
            <a:endParaRPr sz="1100" baseline="300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No Gene 1 ends at 222 and gene 2 starts on 428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Most likely yes, Higher Z-Value with a low final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do not have the "Most Annotated" start, Start 1 Found and a track of 27 Found in 57 of 121 ( 47.1% ) of genes in pham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evidence is making me Leaning toward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428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ParB-like partition protein [Gordonia phage Sour], ParB-like partition protein [Mycobacterium phage Quesadilla], ParB-like partition protein [Mycobacterium phage Saguaro] 3x10</a:t>
            </a:r>
            <a:r>
              <a:rPr lang="en" sz="1200" baseline="30000">
                <a:solidFill>
                  <a:schemeClr val="dk1"/>
                </a:solidFill>
                <a:latin typeface="Times New Roman"/>
                <a:ea typeface="Times New Roman"/>
                <a:cs typeface="Times New Roman"/>
                <a:sym typeface="Times New Roman"/>
              </a:rPr>
              <a:t>-55</a:t>
            </a:r>
            <a:r>
              <a:rPr lang="en" sz="1100">
                <a:solidFill>
                  <a:schemeClr val="dk1"/>
                </a:solidFill>
              </a:rPr>
              <a:t>. E-value for top hit similar for next two.</a:t>
            </a:r>
            <a:endParaRPr sz="1100" baseline="300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[7BNR_B]	ParB family protein; DNA-binding protein, CTP, Myxococcus, DNA-segregation, DNA BINDING PROTEIN; HET: UFQ, GOL; 1.7A {My (99.77% probability)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Function and alignment are spot 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TMD:none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ParB-like nuclease domain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Matches with StAugustine_2 perfectly fine.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Potential start sites: (suggested)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13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Causa_26</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1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Causa_26</a:t>
            </a:r>
            <a:endParaRPr/>
          </a:p>
        </p:txBody>
      </p:sp>
      <p:sp>
        <p:nvSpPr>
          <p:cNvPr id="739" name="Google Shape;739;p1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Gene Call and Functional Annotation Checklist and Notes – MK</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 </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Gene assignment: </a:t>
            </a:r>
            <a:r>
              <a:rPr lang="en" sz="1030" b="1">
                <a:solidFill>
                  <a:schemeClr val="dk1"/>
                </a:solidFill>
                <a:latin typeface="Times New Roman"/>
                <a:ea typeface="Times New Roman"/>
                <a:cs typeface="Times New Roman"/>
                <a:sym typeface="Times New Roman"/>
              </a:rPr>
              <a:t>Causa_26 (18427-18792) Glimmer called same starts- Glimmer at 18427</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Gene Call Annotation -</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Coding Potential: </a:t>
            </a:r>
            <a:r>
              <a:rPr lang="en" sz="1030" b="1">
                <a:solidFill>
                  <a:schemeClr val="dk1"/>
                </a:solidFill>
                <a:latin typeface="Times New Roman"/>
                <a:ea typeface="Times New Roman"/>
                <a:cs typeface="Times New Roman"/>
                <a:sym typeface="Times New Roman"/>
              </a:rPr>
              <a:t>does not cover all of coding potential. It does not cover the bit at the end however it is such a small amount; not sure if it is significant enough.</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Start codon: </a:t>
            </a:r>
            <a:r>
              <a:rPr lang="en" sz="1030" b="1">
                <a:solidFill>
                  <a:schemeClr val="dk1"/>
                </a:solidFill>
                <a:latin typeface="Times New Roman"/>
                <a:ea typeface="Times New Roman"/>
                <a:cs typeface="Times New Roman"/>
                <a:sym typeface="Times New Roman"/>
              </a:rPr>
              <a:t>ATG</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BLASTp: </a:t>
            </a:r>
            <a:r>
              <a:rPr lang="en" sz="1030" b="1">
                <a:solidFill>
                  <a:schemeClr val="dk1"/>
                </a:solidFill>
                <a:latin typeface="Times New Roman"/>
                <a:ea typeface="Times New Roman"/>
                <a:cs typeface="Times New Roman"/>
                <a:sym typeface="Times New Roman"/>
              </a:rPr>
              <a:t>only contains one hit with an E value of 9.6E-14; not a 1:1 alignment</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Gap/Overlap:</a:t>
            </a:r>
            <a:r>
              <a:rPr lang="en" sz="1030" b="1">
                <a:solidFill>
                  <a:schemeClr val="dk1"/>
                </a:solidFill>
                <a:latin typeface="Times New Roman"/>
                <a:ea typeface="Times New Roman"/>
                <a:cs typeface="Times New Roman"/>
                <a:sym typeface="Times New Roman"/>
              </a:rPr>
              <a:t>  contains a 14 base/pair overlap between genes 25 and 26. And an 86 length gap between genes 26 and 27.</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RBS: </a:t>
            </a:r>
            <a:r>
              <a:rPr lang="en" sz="1030" b="1">
                <a:solidFill>
                  <a:schemeClr val="dk1"/>
                </a:solidFill>
                <a:latin typeface="Times New Roman"/>
                <a:ea typeface="Times New Roman"/>
                <a:cs typeface="Times New Roman"/>
                <a:sym typeface="Times New Roman"/>
              </a:rPr>
              <a:t>supports the auto annotation site. Contains a Z-value of 2.467 and a final score of -4.711. Best score out of all of the start sites. </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Starterator:</a:t>
            </a:r>
            <a:r>
              <a:rPr lang="en" sz="1030" b="1">
                <a:solidFill>
                  <a:schemeClr val="dk1"/>
                </a:solidFill>
                <a:latin typeface="Times New Roman"/>
                <a:ea typeface="Times New Roman"/>
                <a:cs typeface="Times New Roman"/>
                <a:sym typeface="Times New Roman"/>
              </a:rPr>
              <a:t> contains only one track. Causa’s start site is aligned with St. Augustine; therefore supporting auto annotation sites. </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Is this a gene: </a:t>
            </a:r>
            <a:r>
              <a:rPr lang="en" sz="1030" b="1">
                <a:solidFill>
                  <a:schemeClr val="dk1"/>
                </a:solidFill>
                <a:latin typeface="Times New Roman"/>
                <a:ea typeface="Times New Roman"/>
                <a:cs typeface="Times New Roman"/>
                <a:sym typeface="Times New Roman"/>
              </a:rPr>
              <a:t>yes</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Suggested start site (first base coordinate): no change (</a:t>
            </a:r>
            <a:r>
              <a:rPr lang="en" sz="1030" b="1">
                <a:solidFill>
                  <a:schemeClr val="dk1"/>
                </a:solidFill>
                <a:latin typeface="Times New Roman"/>
                <a:ea typeface="Times New Roman"/>
                <a:cs typeface="Times New Roman"/>
                <a:sym typeface="Times New Roman"/>
              </a:rPr>
              <a:t>18427)</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Functional Annotation –</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BLASTp: </a:t>
            </a:r>
            <a:r>
              <a:rPr lang="en" sz="1030" b="1">
                <a:solidFill>
                  <a:schemeClr val="dk1"/>
                </a:solidFill>
                <a:latin typeface="Times New Roman"/>
                <a:ea typeface="Times New Roman"/>
                <a:cs typeface="Times New Roman"/>
                <a:sym typeface="Times New Roman"/>
              </a:rPr>
              <a:t> only contains one hit that calls a hypothetical protein</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HHpred:</a:t>
            </a:r>
            <a:r>
              <a:rPr lang="en" sz="836" b="1">
                <a:solidFill>
                  <a:srgbClr val="212529"/>
                </a:solidFill>
                <a:latin typeface="Verdana"/>
                <a:ea typeface="Verdana"/>
                <a:cs typeface="Verdana"/>
                <a:sym typeface="Verdana"/>
              </a:rPr>
              <a:t>Flagellar hook-associated protein FlgK; Bacterial Flagellum, Hook, Filament, Junction protein, BIOSYNTHETIC PROTEIN; 2.4 (probability-85.1) </a:t>
            </a:r>
            <a:r>
              <a:rPr lang="en" sz="836"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836" b="1">
              <a:solidFill>
                <a:srgbClr val="212529"/>
              </a:solidFill>
              <a:latin typeface="Verdana"/>
              <a:ea typeface="Verdana"/>
              <a:cs typeface="Verdana"/>
              <a:sym typeface="Verdana"/>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Synteny:  </a:t>
            </a:r>
            <a:r>
              <a:rPr lang="en" sz="1030" b="1">
                <a:solidFill>
                  <a:schemeClr val="dk1"/>
                </a:solidFill>
                <a:latin typeface="Times New Roman"/>
                <a:ea typeface="Times New Roman"/>
                <a:cs typeface="Times New Roman"/>
                <a:sym typeface="Times New Roman"/>
              </a:rPr>
              <a:t>adjacent to </a:t>
            </a:r>
            <a:r>
              <a:rPr lang="en" sz="952" b="1">
                <a:solidFill>
                  <a:srgbClr val="555555"/>
                </a:solidFill>
                <a:latin typeface="Times New Roman"/>
                <a:ea typeface="Times New Roman"/>
                <a:cs typeface="Times New Roman"/>
                <a:sym typeface="Times New Roman"/>
              </a:rPr>
              <a:t>major tail protein(</a:t>
            </a:r>
            <a:r>
              <a:rPr lang="en" sz="875" b="1">
                <a:solidFill>
                  <a:srgbClr val="555555"/>
                </a:solidFill>
                <a:latin typeface="Times New Roman"/>
                <a:ea typeface="Times New Roman"/>
                <a:cs typeface="Times New Roman"/>
                <a:sym typeface="Times New Roman"/>
              </a:rPr>
              <a:t>StAugustine gene 25)</a:t>
            </a:r>
            <a:endParaRPr sz="952" b="1">
              <a:solidFill>
                <a:srgbClr val="555555"/>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TMD: </a:t>
            </a:r>
            <a:r>
              <a:rPr lang="en" sz="1030" b="1">
                <a:solidFill>
                  <a:schemeClr val="dk1"/>
                </a:solidFill>
                <a:latin typeface="Times New Roman"/>
                <a:ea typeface="Times New Roman"/>
                <a:cs typeface="Times New Roman"/>
                <a:sym typeface="Times New Roman"/>
              </a:rPr>
              <a:t>has one transmembrane domain</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Predicted gene function: </a:t>
            </a:r>
            <a:r>
              <a:rPr lang="en" sz="875" b="1">
                <a:solidFill>
                  <a:schemeClr val="dk1"/>
                </a:solidFill>
                <a:highlight>
                  <a:srgbClr val="FFFFFF"/>
                </a:highlight>
              </a:rPr>
              <a:t>membrane protein</a:t>
            </a:r>
            <a:endParaRPr sz="1030" b="1">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852"/>
              <a:buFont typeface="Arial"/>
              <a:buNone/>
            </a:pPr>
            <a:r>
              <a:rPr lang="en" sz="1030">
                <a:solidFill>
                  <a:schemeClr val="dk1"/>
                </a:solidFill>
                <a:latin typeface="Times New Roman"/>
                <a:ea typeface="Times New Roman"/>
                <a:cs typeface="Times New Roman"/>
                <a:sym typeface="Times New Roman"/>
              </a:rPr>
              <a:t> </a:t>
            </a:r>
            <a:endParaRPr sz="103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SzPts val="852"/>
              <a:buNone/>
            </a:pPr>
            <a:r>
              <a:rPr lang="en" sz="1030">
                <a:solidFill>
                  <a:schemeClr val="dk1"/>
                </a:solidFill>
                <a:latin typeface="Times New Roman"/>
                <a:ea typeface="Times New Roman"/>
                <a:cs typeface="Times New Roman"/>
                <a:sym typeface="Times New Roman"/>
              </a:rPr>
              <a:t>Notes: </a:t>
            </a:r>
            <a:endParaRPr sz="1495"/>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1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Causa_26</a:t>
            </a:r>
            <a:endParaRPr/>
          </a:p>
        </p:txBody>
      </p:sp>
      <p:sp>
        <p:nvSpPr>
          <p:cNvPr id="745" name="Google Shape;745;p1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Cuasa_26 (18427-18792) Glimmer and GeneMark called start site 18427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Almost covers all strong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Alignment was a 25-103 query and target with a and  E value higher than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85-bp gap to gene 27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RBS:Acceptable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suggested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18427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one hit being hypothetical protein [Mycobacterium sp. MYCO198283]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Probability 85.1%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5XBJ_A</a:t>
            </a:r>
            <a:r>
              <a:rPr lang="en" sz="1200">
                <a:solidFill>
                  <a:schemeClr val="dk1"/>
                </a:solidFill>
                <a:latin typeface="Times New Roman"/>
                <a:ea typeface="Times New Roman"/>
                <a:cs typeface="Times New Roman"/>
                <a:sym typeface="Times New Roman"/>
              </a:rPr>
              <a:t> Flagellar hook-associated protein FlgK; Bacterial Flagellum, Hook, Filament, Junction protein, BIOSYNTHETIC PROTEIN; 2.4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Membrane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The gene itself BLASTp data showed an E-value greater than 0 (being 14) without being 1:1 exactly however, it’s still pretty close.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The highest probability was less than 90% and there being only one top hit which is a hypothetical. However, I believe the possibility of the gene function could also be something different because in terms of position this is major tail protein territory.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1200"/>
              </a:spcAft>
              <a:buNone/>
            </a:pPr>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13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Causa_27</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1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Causa_27</a:t>
            </a:r>
            <a:endParaRPr/>
          </a:p>
        </p:txBody>
      </p:sp>
      <p:sp>
        <p:nvSpPr>
          <p:cNvPr id="762" name="Google Shape;762;p1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Causa_27 (18877-19983)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strong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6:4 and 3:2 alignments with e value of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85 bp gap between gene 26 and gene 27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indicates auto-annotated start is most optimal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18877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all major tail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a:t>
            </a:r>
            <a:r>
              <a:rPr lang="en" sz="950">
                <a:solidFill>
                  <a:srgbClr val="212529"/>
                </a:solidFill>
                <a:latin typeface="Verdana"/>
                <a:ea typeface="Verdana"/>
                <a:cs typeface="Verdana"/>
                <a:sym typeface="Verdana"/>
              </a:rPr>
              <a:t>Minor Capsid Protein); HK97-fold, T=7, tailed bacteriophage, VIRUS; </a:t>
            </a:r>
            <a:r>
              <a:rPr lang="en" sz="950">
                <a:solidFill>
                  <a:srgbClr val="212529"/>
                </a:solidFill>
                <a:highlight>
                  <a:srgbClr val="FEFEFE"/>
                </a:highlight>
                <a:latin typeface="Verdana"/>
                <a:ea typeface="Verdana"/>
                <a:cs typeface="Verdana"/>
                <a:sym typeface="Verdana"/>
              </a:rPr>
              <a:t>Major tail protein; Bacteriophage, tail tube, VIRUS, VIRAL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major tail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a:t>
            </a:r>
            <a:r>
              <a:rPr lang="en" sz="1000">
                <a:solidFill>
                  <a:schemeClr val="dk1"/>
                </a:solidFill>
                <a:highlight>
                  <a:srgbClr val="FFFFFF"/>
                </a:highlight>
              </a:rPr>
              <a:t>major tail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no earlier start site to consider</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1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Causa_27</a:t>
            </a:r>
            <a:endParaRPr/>
          </a:p>
        </p:txBody>
      </p:sp>
      <p:sp>
        <p:nvSpPr>
          <p:cNvPr id="768" name="Google Shape;768;p1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Causa_27 (18877, 19983)</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18877 has strength 15.60</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covers all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ATG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1:1 alignment with very low e-value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overlap over 86 bp.</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RBS score supports the start codon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Supports the start codon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No change 18877</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St Augustine has a </a:t>
            </a:r>
            <a:r>
              <a:rPr lang="en" sz="1200" b="1">
                <a:solidFill>
                  <a:schemeClr val="dk1"/>
                </a:solidFill>
                <a:highlight>
                  <a:srgbClr val="FAFAFA"/>
                </a:highlight>
                <a:latin typeface="Times New Roman"/>
                <a:ea typeface="Times New Roman"/>
                <a:cs typeface="Times New Roman"/>
                <a:sym typeface="Times New Roman"/>
              </a:rPr>
              <a:t>major tail protein function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major tail protein with 96% probability</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a:t>
            </a:r>
            <a:r>
              <a:rPr lang="en" sz="1200" b="1" u="sng">
                <a:solidFill>
                  <a:schemeClr val="dk1"/>
                </a:solidFill>
                <a:highlight>
                  <a:srgbClr val="FEFEFE"/>
                </a:highlight>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9D93_Mf</a:t>
            </a:r>
            <a:r>
              <a:rPr lang="en" sz="1200" b="1">
                <a:solidFill>
                  <a:schemeClr val="dk1"/>
                </a:solidFill>
                <a:highlight>
                  <a:srgbClr val="FEFEFE"/>
                </a:highlight>
                <a:latin typeface="Times New Roman"/>
                <a:ea typeface="Times New Roman"/>
                <a:cs typeface="Times New Roman"/>
                <a:sym typeface="Times New Roman"/>
              </a:rPr>
              <a:t> Minor tail protein; Bacteriophage, tail tip, VIRAL PROTEIN;{Mycobacterium phage Bxb1}</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Supports major tail protein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no TMD’s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major tail protein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13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Causa_28</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1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Causa_28</a:t>
            </a:r>
            <a:endParaRPr/>
          </a:p>
        </p:txBody>
      </p:sp>
      <p:sp>
        <p:nvSpPr>
          <p:cNvPr id="785" name="Google Shape;785;p1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Causa_28 (20062-20874), Glimmer and GeneMark called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contain an e-value of 0, but there is no 1:1 alignment, suggesting the start site could potentially be altered.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There is a gap of about 80 bps, but there are no earlier sites for the gene to be extended to, so the start site should remain as it is.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The RBS of the current start site has a high Z score and low final score relative to the other sites around it, and even though there are some sites with better scores, they also contain significantly larger gaps, so the start site should remain as it is.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Many genes around it contain a slightly different start site, but StAugustine is located on the same track, indicating that the current start site should be kept.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20062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Most top hits suggest a function of head-to-tail adaptor.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Adaptor protein Rcc01688; "neck", "portal", "capsid", "tail tube", VIRUS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head-to-tail adaptor - StAugustine_26</a:t>
            </a:r>
            <a:endParaRPr sz="13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need to look into TMD’s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head-to-tail adaptor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140"/>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Causa_28</a:t>
            </a:r>
            <a:endParaRPr/>
          </a:p>
        </p:txBody>
      </p:sp>
      <p:sp>
        <p:nvSpPr>
          <p:cNvPr id="791" name="Google Shape;791;p140"/>
          <p:cNvSpPr txBox="1">
            <a:spLocks noGrp="1"/>
          </p:cNvSpPr>
          <p:nvPr>
            <p:ph type="body" idx="1"/>
          </p:nvPr>
        </p:nvSpPr>
        <p:spPr>
          <a:xfrm>
            <a:off x="311700" y="847675"/>
            <a:ext cx="8520600" cy="39900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Causa_28 (20062-20874) </a:t>
            </a:r>
            <a:r>
              <a:rPr lang="en" sz="1200" b="1">
                <a:solidFill>
                  <a:schemeClr val="dk1"/>
                </a:solidFill>
                <a:latin typeface="Times New Roman"/>
                <a:ea typeface="Times New Roman"/>
                <a:cs typeface="Times New Roman"/>
                <a:sym typeface="Times New Roman"/>
              </a:rPr>
              <a:t> </a:t>
            </a:r>
            <a:r>
              <a:rPr lang="en" sz="1200">
                <a:solidFill>
                  <a:schemeClr val="dk1"/>
                </a:solidFill>
                <a:latin typeface="Times New Roman"/>
                <a:ea typeface="Times New Roman"/>
                <a:cs typeface="Times New Roman"/>
                <a:sym typeface="Times New Roman"/>
              </a:rPr>
              <a:t>Glimmer and GeneMark make the same call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Mostly covered. Some CP in the beginning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ATG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Most of them are close like 4:2, 5:3, 3:2, and 6:3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79-bp gap with gene 27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Best possible z-value and final score (only reasonable starting site)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Starterator:</a:t>
            </a:r>
            <a:r>
              <a:rPr lang="en" sz="1200">
                <a:solidFill>
                  <a:schemeClr val="dk1"/>
                </a:solidFill>
                <a:latin typeface="Times New Roman"/>
                <a:ea typeface="Times New Roman"/>
                <a:cs typeface="Times New Roman"/>
                <a:sym typeface="Times New Roman"/>
              </a:rPr>
              <a:t>Causa is the only phage on the track. The closest track is St. Augustine and it makes the same call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Times New Roman"/>
                <a:ea typeface="Times New Roman"/>
                <a:cs typeface="Times New Roman"/>
                <a:sym typeface="Times New Roman"/>
              </a:rPr>
              <a:t>20062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Functional Annotation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hypothetical protein [Mycobacterium sp. 852013-50091_SCH5140682]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HHpred:</a:t>
            </a:r>
            <a:r>
              <a:rPr lang="en" sz="1200">
                <a:solidFill>
                  <a:schemeClr val="dk1"/>
                </a:solidFill>
                <a:latin typeface="Times New Roman"/>
                <a:ea typeface="Times New Roman"/>
                <a:cs typeface="Times New Roman"/>
                <a:sym typeface="Times New Roman"/>
              </a:rPr>
              <a:t> </a:t>
            </a:r>
            <a:r>
              <a:rPr lang="en" sz="950">
                <a:solidFill>
                  <a:srgbClr val="212529"/>
                </a:solidFill>
                <a:latin typeface="Verdana"/>
                <a:ea typeface="Verdana"/>
                <a:cs typeface="Verdana"/>
                <a:sym typeface="Verdana"/>
              </a:rPr>
              <a:t>Adaptor protein Rcc01688; "neck", "portal", "capsid", "tail tube", VIRUS; 3.58A {Rhodobacter capsulatus}99.23%, </a:t>
            </a: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6TE9_D</a:t>
            </a:r>
            <a:r>
              <a:rPr lang="en" sz="1200">
                <a:solidFill>
                  <a:schemeClr val="dk1"/>
                </a:solidFill>
                <a:latin typeface="Times New Roman"/>
                <a:ea typeface="Times New Roman"/>
                <a:cs typeface="Times New Roman"/>
                <a:sym typeface="Times New Roman"/>
              </a:rPr>
              <a:t>, </a:t>
            </a:r>
            <a:r>
              <a:rPr lang="en" sz="950">
                <a:solidFill>
                  <a:srgbClr val="212529"/>
                </a:solidFill>
                <a:highlight>
                  <a:srgbClr val="FEFEFE"/>
                </a:highlight>
                <a:latin typeface="Verdana"/>
                <a:ea typeface="Verdana"/>
                <a:cs typeface="Verdana"/>
                <a:sym typeface="Verdana"/>
              </a:rPr>
              <a:t>gp6; Head-Tail Connector Protein gp6 of Bacteriophage HK97 and similar proteins. The bacteriophage HK97 gp6 protein is c 91.8%,</a:t>
            </a:r>
            <a:r>
              <a:rPr lang="en" sz="950">
                <a:solidFill>
                  <a:srgbClr val="2E8C81"/>
                </a:solidFill>
                <a:uFill>
                  <a:noFill/>
                </a:uFill>
                <a:latin typeface="Verdana"/>
                <a:ea typeface="Verdana"/>
                <a:cs typeface="Verdana"/>
                <a:sym typeface="Verdana"/>
                <a:hlinkClick r:id="rId4">
                  <a:extLst>
                    <a:ext uri="{A12FA001-AC4F-418D-AE19-62706E023703}">
                      <ahyp:hlinkClr xmlns:ahyp="http://schemas.microsoft.com/office/drawing/2018/hyperlinkcolor" val="tx"/>
                    </a:ext>
                  </a:extLst>
                </a:hlinkClick>
              </a:rPr>
              <a:t>cd08054</a:t>
            </a:r>
            <a:endParaRPr sz="950">
              <a:solidFill>
                <a:srgbClr val="212529"/>
              </a:solidFill>
              <a:highlight>
                <a:srgbClr val="FEFEFE"/>
              </a:highlight>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Synteny:</a:t>
            </a:r>
            <a:r>
              <a:rPr lang="en" sz="1200">
                <a:solidFill>
                  <a:schemeClr val="dk1"/>
                </a:solidFill>
                <a:latin typeface="Times New Roman"/>
                <a:ea typeface="Times New Roman"/>
                <a:cs typeface="Times New Roman"/>
                <a:sym typeface="Times New Roman"/>
              </a:rPr>
              <a:t> head-to-tail adaptor - StAugustine-26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TMD: </a:t>
            </a:r>
            <a:r>
              <a:rPr lang="en" sz="1200">
                <a:solidFill>
                  <a:schemeClr val="dk1"/>
                </a:solidFill>
                <a:latin typeface="Times New Roman"/>
                <a:ea typeface="Times New Roman"/>
                <a:cs typeface="Times New Roman"/>
                <a:sym typeface="Times New Roman"/>
              </a:rPr>
              <a:t>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Predicted gene function: </a:t>
            </a:r>
            <a:r>
              <a:rPr lang="en" sz="1200">
                <a:solidFill>
                  <a:schemeClr val="dk1"/>
                </a:solidFill>
                <a:latin typeface="Times New Roman"/>
                <a:ea typeface="Times New Roman"/>
                <a:cs typeface="Times New Roman"/>
                <a:sym typeface="Times New Roman"/>
              </a:rPr>
              <a:t>head-to-tail adaptor</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14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Causa_29</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78741</Words>
  <Application>Microsoft Macintosh PowerPoint</Application>
  <PresentationFormat>On-screen Show (16:9)</PresentationFormat>
  <Paragraphs>10063</Paragraphs>
  <Slides>742</Slides>
  <Notes>741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742</vt:i4>
      </vt:variant>
    </vt:vector>
  </HeadingPairs>
  <TitlesOfParts>
    <vt:vector size="752" baseType="lpstr">
      <vt:lpstr>Times New Roman</vt:lpstr>
      <vt:lpstr>Comfortaa Medium</vt:lpstr>
      <vt:lpstr>Roboto</vt:lpstr>
      <vt:lpstr>Comfortaa SemiBold</vt:lpstr>
      <vt:lpstr>Calibri</vt:lpstr>
      <vt:lpstr>Verdana</vt:lpstr>
      <vt:lpstr>Courier New</vt:lpstr>
      <vt:lpstr>Arial</vt:lpstr>
      <vt:lpstr>Comfortaa</vt:lpstr>
      <vt:lpstr>Simple Light</vt:lpstr>
      <vt:lpstr>Causa (AI)</vt:lpstr>
      <vt:lpstr>Causa_1</vt:lpstr>
      <vt:lpstr>Causa_1</vt:lpstr>
      <vt:lpstr>Causa_1</vt:lpstr>
      <vt:lpstr>Causa_1.5 (gap)</vt:lpstr>
      <vt:lpstr>Causa_1.5 (gap)</vt:lpstr>
      <vt:lpstr>Causa_1.5 (gap)</vt:lpstr>
      <vt:lpstr>Causa_2</vt:lpstr>
      <vt:lpstr>Causa_2</vt:lpstr>
      <vt:lpstr>Causa_2</vt:lpstr>
      <vt:lpstr>Causa_3</vt:lpstr>
      <vt:lpstr>Causa_3</vt:lpstr>
      <vt:lpstr>Causa_3</vt:lpstr>
      <vt:lpstr>Causa_4</vt:lpstr>
      <vt:lpstr>Causa_4</vt:lpstr>
      <vt:lpstr>Causa_4</vt:lpstr>
      <vt:lpstr>Causa_5</vt:lpstr>
      <vt:lpstr>Causa_5</vt:lpstr>
      <vt:lpstr>Causa_5</vt:lpstr>
      <vt:lpstr>Causa_6</vt:lpstr>
      <vt:lpstr>Causa_6</vt:lpstr>
      <vt:lpstr>Causa_6</vt:lpstr>
      <vt:lpstr>Causa_7</vt:lpstr>
      <vt:lpstr>Causa_7</vt:lpstr>
      <vt:lpstr>Causa_7</vt:lpstr>
      <vt:lpstr>Causa_8</vt:lpstr>
      <vt:lpstr>Causa_8</vt:lpstr>
      <vt:lpstr>Causa_8</vt:lpstr>
      <vt:lpstr>Causa_8</vt:lpstr>
      <vt:lpstr>Causa_9</vt:lpstr>
      <vt:lpstr>Causa_9</vt:lpstr>
      <vt:lpstr>Causa_10</vt:lpstr>
      <vt:lpstr>Causa_10</vt:lpstr>
      <vt:lpstr>Causa_10</vt:lpstr>
      <vt:lpstr>Causa_11</vt:lpstr>
      <vt:lpstr>Causa_11</vt:lpstr>
      <vt:lpstr>Causa_11</vt:lpstr>
      <vt:lpstr>Causa_12</vt:lpstr>
      <vt:lpstr>Causa_12</vt:lpstr>
      <vt:lpstr>Causa_12</vt:lpstr>
      <vt:lpstr>Causa_12</vt:lpstr>
      <vt:lpstr>Causa_13</vt:lpstr>
      <vt:lpstr>Causa_13</vt:lpstr>
      <vt:lpstr>Causa_13</vt:lpstr>
      <vt:lpstr>Causa_13.5 (gap)</vt:lpstr>
      <vt:lpstr>Causa_13.5 (gap)</vt:lpstr>
      <vt:lpstr>Causa_13.5 (gap)</vt:lpstr>
      <vt:lpstr>Causa_14</vt:lpstr>
      <vt:lpstr>Causa_14</vt:lpstr>
      <vt:lpstr>Causa_14</vt:lpstr>
      <vt:lpstr>Causa_15</vt:lpstr>
      <vt:lpstr>Causa_15</vt:lpstr>
      <vt:lpstr>Causa_15</vt:lpstr>
      <vt:lpstr>Causa_16</vt:lpstr>
      <vt:lpstr>Causa_16</vt:lpstr>
      <vt:lpstr>Causa_16</vt:lpstr>
      <vt:lpstr>Causa_17</vt:lpstr>
      <vt:lpstr>Causa_17</vt:lpstr>
      <vt:lpstr>Causa_17</vt:lpstr>
      <vt:lpstr>Causa_18</vt:lpstr>
      <vt:lpstr>Causa_18</vt:lpstr>
      <vt:lpstr>Causa_18</vt:lpstr>
      <vt:lpstr>Causa_18.5 (gap)</vt:lpstr>
      <vt:lpstr>Causa_18.5 (gap)</vt:lpstr>
      <vt:lpstr>Causa_18.5 (gap)</vt:lpstr>
      <vt:lpstr>Causa_19</vt:lpstr>
      <vt:lpstr>Causa_19</vt:lpstr>
      <vt:lpstr>Causa_19</vt:lpstr>
      <vt:lpstr>Causa_19.5 (gap)</vt:lpstr>
      <vt:lpstr>Causa_19.5 (gap)</vt:lpstr>
      <vt:lpstr>Causa_19.5 (gap)</vt:lpstr>
      <vt:lpstr>Causa_20</vt:lpstr>
      <vt:lpstr>Causa_20</vt:lpstr>
      <vt:lpstr>Causa_20</vt:lpstr>
      <vt:lpstr>Causa_21</vt:lpstr>
      <vt:lpstr>Causa_21</vt:lpstr>
      <vt:lpstr>Causa_21</vt:lpstr>
      <vt:lpstr>Causa_22</vt:lpstr>
      <vt:lpstr>Causa_22</vt:lpstr>
      <vt:lpstr>Causa_22</vt:lpstr>
      <vt:lpstr>Causa_23</vt:lpstr>
      <vt:lpstr>Causa_23</vt:lpstr>
      <vt:lpstr>Causa_23</vt:lpstr>
      <vt:lpstr>Causa_24</vt:lpstr>
      <vt:lpstr>Causa_24</vt:lpstr>
      <vt:lpstr>Causa_24</vt:lpstr>
      <vt:lpstr>Causa_25</vt:lpstr>
      <vt:lpstr>Causa_25</vt:lpstr>
      <vt:lpstr>Causa_25</vt:lpstr>
      <vt:lpstr>Causa_26</vt:lpstr>
      <vt:lpstr>Causa_26</vt:lpstr>
      <vt:lpstr>Causa_26</vt:lpstr>
      <vt:lpstr>Causa_27</vt:lpstr>
      <vt:lpstr>Causa_27</vt:lpstr>
      <vt:lpstr>Causa_27</vt:lpstr>
      <vt:lpstr>Causa_28</vt:lpstr>
      <vt:lpstr>Causa_28</vt:lpstr>
      <vt:lpstr>Causa_28</vt:lpstr>
      <vt:lpstr>Causa_29</vt:lpstr>
      <vt:lpstr>Causa_29</vt:lpstr>
      <vt:lpstr>Causa_29</vt:lpstr>
      <vt:lpstr>Causa_30</vt:lpstr>
      <vt:lpstr>Causa_30</vt:lpstr>
      <vt:lpstr>Causa_30</vt:lpstr>
      <vt:lpstr>Causa_31</vt:lpstr>
      <vt:lpstr>Causa_31</vt:lpstr>
      <vt:lpstr>Causa_31</vt:lpstr>
      <vt:lpstr>Causa_32</vt:lpstr>
      <vt:lpstr>Causa_32</vt:lpstr>
      <vt:lpstr>Causa_32</vt:lpstr>
      <vt:lpstr>Causa_33</vt:lpstr>
      <vt:lpstr>Causa_33</vt:lpstr>
      <vt:lpstr>Causa_33</vt:lpstr>
      <vt:lpstr>Causa_34</vt:lpstr>
      <vt:lpstr>Causa_34</vt:lpstr>
      <vt:lpstr>Causa_34</vt:lpstr>
      <vt:lpstr>Causa_35</vt:lpstr>
      <vt:lpstr>Causa_35</vt:lpstr>
      <vt:lpstr>Causa_35</vt:lpstr>
      <vt:lpstr>Causa_36</vt:lpstr>
      <vt:lpstr>Causa_36</vt:lpstr>
      <vt:lpstr>Causa_36</vt:lpstr>
      <vt:lpstr>Causa_37</vt:lpstr>
      <vt:lpstr>Causa_37</vt:lpstr>
      <vt:lpstr>Causa_37</vt:lpstr>
      <vt:lpstr>Causa_38</vt:lpstr>
      <vt:lpstr>Causa_38</vt:lpstr>
      <vt:lpstr>Causa_38</vt:lpstr>
      <vt:lpstr>Causa_38.5 (gap)</vt:lpstr>
      <vt:lpstr>Causa_38.5 (gap)</vt:lpstr>
      <vt:lpstr>Causa_38.5 (gap)</vt:lpstr>
      <vt:lpstr>Causa_39</vt:lpstr>
      <vt:lpstr>Causa_39</vt:lpstr>
      <vt:lpstr>Causa_39</vt:lpstr>
      <vt:lpstr>Causa_40</vt:lpstr>
      <vt:lpstr>Causa_40</vt:lpstr>
      <vt:lpstr>Causa_40</vt:lpstr>
      <vt:lpstr>Causa_41</vt:lpstr>
      <vt:lpstr>Causa_41</vt:lpstr>
      <vt:lpstr>Causa_41</vt:lpstr>
      <vt:lpstr>Causa_42</vt:lpstr>
      <vt:lpstr>Causa_42</vt:lpstr>
      <vt:lpstr>Causa_42</vt:lpstr>
      <vt:lpstr>Causa_43</vt:lpstr>
      <vt:lpstr>Causa_43</vt:lpstr>
      <vt:lpstr>Causa_43</vt:lpstr>
      <vt:lpstr>Causa_44</vt:lpstr>
      <vt:lpstr>Causa_44</vt:lpstr>
      <vt:lpstr>Causa_45</vt:lpstr>
      <vt:lpstr>Causa_45</vt:lpstr>
      <vt:lpstr>Causa_45</vt:lpstr>
      <vt:lpstr>Causa_46</vt:lpstr>
      <vt:lpstr>Causa_46</vt:lpstr>
      <vt:lpstr>Causa_46</vt:lpstr>
      <vt:lpstr>Causa_47</vt:lpstr>
      <vt:lpstr>Causa_47</vt:lpstr>
      <vt:lpstr>Causa_47</vt:lpstr>
      <vt:lpstr>Causa_47.5 (gap)</vt:lpstr>
      <vt:lpstr>Causa_47.5 (gap)</vt:lpstr>
      <vt:lpstr>Causa_47.5 (gap)</vt:lpstr>
      <vt:lpstr>Causa_48</vt:lpstr>
      <vt:lpstr>Causa_48</vt:lpstr>
      <vt:lpstr>Causa_48</vt:lpstr>
      <vt:lpstr>Causa_49 (tRNA) 43322-43393</vt:lpstr>
      <vt:lpstr>Causa_49 (tRNA, 43322-43393)</vt:lpstr>
      <vt:lpstr>Causa_50</vt:lpstr>
      <vt:lpstr>Causa_50</vt:lpstr>
      <vt:lpstr>Causa_50</vt:lpstr>
      <vt:lpstr>Causa_50</vt:lpstr>
      <vt:lpstr>Causa_51 (tRNA) 43440-43524</vt:lpstr>
      <vt:lpstr>Causa_51 (tRNA, 43440-43524)</vt:lpstr>
      <vt:lpstr>Causa_52 (tRNA) 43617-43691</vt:lpstr>
      <vt:lpstr>Causa_52 (tRNA, 43617-43691)</vt:lpstr>
      <vt:lpstr>Causa_53 (tRNA) 43701-43776</vt:lpstr>
      <vt:lpstr>Causa_53 (tRNA, 43701-43776)</vt:lpstr>
      <vt:lpstr>Causa_53 (tRNA, 43701-43776)</vt:lpstr>
      <vt:lpstr>Causa_54</vt:lpstr>
      <vt:lpstr>Causa_54</vt:lpstr>
      <vt:lpstr>Causa_54</vt:lpstr>
      <vt:lpstr>Causa_55 (tRNA) 44172-44246</vt:lpstr>
      <vt:lpstr>Causa_55 (tRNA, 44172-44246)</vt:lpstr>
      <vt:lpstr>Causa_55 (tRNA, 44172-44246) – do not know source</vt:lpstr>
      <vt:lpstr>Causa_55 (tRNA, 44172-44246)</vt:lpstr>
      <vt:lpstr>Causa_56</vt:lpstr>
      <vt:lpstr>Causa_56</vt:lpstr>
      <vt:lpstr>Causa_56</vt:lpstr>
      <vt:lpstr>Causa_56</vt:lpstr>
      <vt:lpstr>Causa_57</vt:lpstr>
      <vt:lpstr>Causa_57</vt:lpstr>
      <vt:lpstr>Causa_57</vt:lpstr>
      <vt:lpstr>Causa_57</vt:lpstr>
      <vt:lpstr>Causa_58</vt:lpstr>
      <vt:lpstr>Causa_58</vt:lpstr>
      <vt:lpstr>Causa_58</vt:lpstr>
      <vt:lpstr>Causa_58.5 (gap)</vt:lpstr>
      <vt:lpstr>Causa_58.5 (gap)</vt:lpstr>
      <vt:lpstr>Causa_58.5 (gap)</vt:lpstr>
      <vt:lpstr>Causa_59</vt:lpstr>
      <vt:lpstr>Causa_59</vt:lpstr>
      <vt:lpstr>Causa_59</vt:lpstr>
      <vt:lpstr>Causa_59</vt:lpstr>
      <vt:lpstr>Causa_60</vt:lpstr>
      <vt:lpstr>Causa_60</vt:lpstr>
      <vt:lpstr>Causa_60</vt:lpstr>
      <vt:lpstr>Causa_60</vt:lpstr>
      <vt:lpstr>Causa_61</vt:lpstr>
      <vt:lpstr>Causa_61</vt:lpstr>
      <vt:lpstr>Causa_61</vt:lpstr>
      <vt:lpstr>Causa_62</vt:lpstr>
      <vt:lpstr>Causa_62</vt:lpstr>
      <vt:lpstr>Causa_62</vt:lpstr>
      <vt:lpstr>Causa_62</vt:lpstr>
      <vt:lpstr>Causa_62.5 (gap)</vt:lpstr>
      <vt:lpstr>Causa_62.5 (gap)</vt:lpstr>
      <vt:lpstr>Causa_62.5 (gap)</vt:lpstr>
      <vt:lpstr>Causa_63</vt:lpstr>
      <vt:lpstr>Causa_63</vt:lpstr>
      <vt:lpstr>Causa_63</vt:lpstr>
      <vt:lpstr>Causa_64</vt:lpstr>
      <vt:lpstr>Causa_64</vt:lpstr>
      <vt:lpstr>Causa_64</vt:lpstr>
      <vt:lpstr>Causa_64</vt:lpstr>
      <vt:lpstr>Causa_64.5 (gap)</vt:lpstr>
      <vt:lpstr>Causa_64.5 (gap)</vt:lpstr>
      <vt:lpstr>Causa_64.5 (gap)</vt:lpstr>
      <vt:lpstr>Causa_65</vt:lpstr>
      <vt:lpstr>Causa_65</vt:lpstr>
      <vt:lpstr>Causa_65</vt:lpstr>
      <vt:lpstr>Causa_66</vt:lpstr>
      <vt:lpstr>Causa_66</vt:lpstr>
      <vt:lpstr>Causa_66</vt:lpstr>
      <vt:lpstr>Causa_67</vt:lpstr>
      <vt:lpstr>Causa_67</vt:lpstr>
      <vt:lpstr>Causa_67</vt:lpstr>
      <vt:lpstr>Causa_67</vt:lpstr>
      <vt:lpstr>Causa_68</vt:lpstr>
      <vt:lpstr>Causa_68</vt:lpstr>
      <vt:lpstr>Causa_68</vt:lpstr>
      <vt:lpstr>Causa_69</vt:lpstr>
      <vt:lpstr>Causa_69</vt:lpstr>
      <vt:lpstr>Causa_69</vt:lpstr>
      <vt:lpstr>Causa_69.5 (gap)</vt:lpstr>
      <vt:lpstr>Causa_69.5 (gap)</vt:lpstr>
      <vt:lpstr>Causa_69.5 (gap)</vt:lpstr>
      <vt:lpstr>Causa_70</vt:lpstr>
      <vt:lpstr>Causa_70</vt:lpstr>
      <vt:lpstr>Causa_70</vt:lpstr>
      <vt:lpstr>Causa_71</vt:lpstr>
      <vt:lpstr>Causa_71</vt:lpstr>
      <vt:lpstr>Causa_71</vt:lpstr>
      <vt:lpstr>Causa_71.5 (gap)</vt:lpstr>
      <vt:lpstr>Causa_71.5 (gap)</vt:lpstr>
      <vt:lpstr>Causa_71.5 (gap)</vt:lpstr>
      <vt:lpstr>Causa_72</vt:lpstr>
      <vt:lpstr>Causa_72</vt:lpstr>
      <vt:lpstr>Causa_72</vt:lpstr>
      <vt:lpstr>Causa_72</vt:lpstr>
      <vt:lpstr>Causa_73</vt:lpstr>
      <vt:lpstr>Causa_73</vt:lpstr>
      <vt:lpstr>Causa_73</vt:lpstr>
      <vt:lpstr>Causa_74</vt:lpstr>
      <vt:lpstr>Causa_74</vt:lpstr>
      <vt:lpstr>Causa_74</vt:lpstr>
      <vt:lpstr>Causa_74</vt:lpstr>
      <vt:lpstr>Causa_74.5 (gap)</vt:lpstr>
      <vt:lpstr>Causa_74.5 (gap)</vt:lpstr>
      <vt:lpstr>Causa_74.5 (gap)</vt:lpstr>
      <vt:lpstr>Causa_75</vt:lpstr>
      <vt:lpstr>Causa_75</vt:lpstr>
      <vt:lpstr>Causa_75</vt:lpstr>
      <vt:lpstr>Causa_75</vt:lpstr>
      <vt:lpstr>Causa_76</vt:lpstr>
      <vt:lpstr>Causa_76</vt:lpstr>
      <vt:lpstr>Causa_76</vt:lpstr>
      <vt:lpstr>Causa_77</vt:lpstr>
      <vt:lpstr>Causa_77</vt:lpstr>
      <vt:lpstr>Causa_77</vt:lpstr>
      <vt:lpstr>Causa_78</vt:lpstr>
      <vt:lpstr>Causa_78</vt:lpstr>
      <vt:lpstr>Causa_78</vt:lpstr>
      <vt:lpstr>Causa_79</vt:lpstr>
      <vt:lpstr>Causa_79</vt:lpstr>
      <vt:lpstr>Causa_79.5 (gap)</vt:lpstr>
      <vt:lpstr>Causa_79.5 (gap)</vt:lpstr>
      <vt:lpstr>Causa_79.5 (gap)</vt:lpstr>
      <vt:lpstr>Causa_80</vt:lpstr>
      <vt:lpstr>Causa_80</vt:lpstr>
      <vt:lpstr>Causa_80</vt:lpstr>
      <vt:lpstr>Causa_81</vt:lpstr>
      <vt:lpstr>Causa_81</vt:lpstr>
      <vt:lpstr>Causa_81</vt:lpstr>
      <vt:lpstr>Causa_81</vt:lpstr>
      <vt:lpstr>Causa_82</vt:lpstr>
      <vt:lpstr>Causa_82</vt:lpstr>
      <vt:lpstr>Causa_82</vt:lpstr>
      <vt:lpstr>Causa_82</vt:lpstr>
      <vt:lpstr>Causa_83</vt:lpstr>
      <vt:lpstr>Causa_83</vt:lpstr>
      <vt:lpstr>Causa_83</vt:lpstr>
      <vt:lpstr>Causa_83</vt:lpstr>
      <vt:lpstr>Causa_84</vt:lpstr>
      <vt:lpstr>Causa_84</vt:lpstr>
      <vt:lpstr>Causa_84</vt:lpstr>
      <vt:lpstr>Causa_84</vt:lpstr>
      <vt:lpstr>Causa_85</vt:lpstr>
      <vt:lpstr>Causa_85</vt:lpstr>
      <vt:lpstr>Causa_85</vt:lpstr>
      <vt:lpstr>Causa_86</vt:lpstr>
      <vt:lpstr>Causa_86</vt:lpstr>
      <vt:lpstr>Causa_86</vt:lpstr>
      <vt:lpstr>Causa_87</vt:lpstr>
      <vt:lpstr>Causa_87</vt:lpstr>
      <vt:lpstr>Causa_87</vt:lpstr>
      <vt:lpstr>Causa_87.5 (gap)</vt:lpstr>
      <vt:lpstr>Causa_87.5 (gap)</vt:lpstr>
      <vt:lpstr>Causa_87.5 (gap)</vt:lpstr>
      <vt:lpstr>Causa_88</vt:lpstr>
      <vt:lpstr>Causa_88</vt:lpstr>
      <vt:lpstr>Causa_88</vt:lpstr>
      <vt:lpstr>Causa_88</vt:lpstr>
      <vt:lpstr>Causa_89</vt:lpstr>
      <vt:lpstr>Causa_89</vt:lpstr>
      <vt:lpstr>Causa_89</vt:lpstr>
      <vt:lpstr>Causa_90</vt:lpstr>
      <vt:lpstr>Causa_90</vt:lpstr>
      <vt:lpstr>Causa_90</vt:lpstr>
      <vt:lpstr>Causa_91</vt:lpstr>
      <vt:lpstr>Causa_91</vt:lpstr>
      <vt:lpstr>Causa_91</vt:lpstr>
      <vt:lpstr>Causa_91.5 (gap)</vt:lpstr>
      <vt:lpstr>Causa_91.5 (gap)</vt:lpstr>
      <vt:lpstr>Causa_91.5 (gap)</vt:lpstr>
      <vt:lpstr>Causa_91.5 (gap)</vt:lpstr>
      <vt:lpstr>Causa_92</vt:lpstr>
      <vt:lpstr>Causa_92</vt:lpstr>
      <vt:lpstr>Causa_92</vt:lpstr>
      <vt:lpstr>Causa_93</vt:lpstr>
      <vt:lpstr>Causa_93</vt:lpstr>
      <vt:lpstr>Causa_93.5 (gap)</vt:lpstr>
      <vt:lpstr>Causa_93.5 (gap)</vt:lpstr>
      <vt:lpstr>Causa_93.5 (gap)</vt:lpstr>
      <vt:lpstr>Causa_94</vt:lpstr>
      <vt:lpstr>Causa_94</vt:lpstr>
      <vt:lpstr>Causa_94</vt:lpstr>
      <vt:lpstr>Causa_95</vt:lpstr>
      <vt:lpstr>Causa_95</vt:lpstr>
      <vt:lpstr>Causa_95</vt:lpstr>
      <vt:lpstr>Causa_96</vt:lpstr>
      <vt:lpstr>Causa_96</vt:lpstr>
      <vt:lpstr>Causa_96</vt:lpstr>
      <vt:lpstr>Causa_97</vt:lpstr>
      <vt:lpstr>Causa_97</vt:lpstr>
      <vt:lpstr>Causa_97</vt:lpstr>
      <vt:lpstr>Causa_97.5 (gap)</vt:lpstr>
      <vt:lpstr>Causa_97.5 (gap)</vt:lpstr>
      <vt:lpstr>Causa_97.5 (gap)</vt:lpstr>
      <vt:lpstr>Causa_97.5 (gap)</vt:lpstr>
      <vt:lpstr>Causa_98</vt:lpstr>
      <vt:lpstr>Causa_98</vt:lpstr>
      <vt:lpstr>Causa_98</vt:lpstr>
      <vt:lpstr>Causa_98.5 (gap)</vt:lpstr>
      <vt:lpstr>Causa_98.5 (gap)</vt:lpstr>
      <vt:lpstr>Causa_98.5 (gap)</vt:lpstr>
      <vt:lpstr>Causa_99</vt:lpstr>
      <vt:lpstr>Causa_99</vt:lpstr>
      <vt:lpstr>Causa_99</vt:lpstr>
      <vt:lpstr>Causa_100</vt:lpstr>
      <vt:lpstr>Causa_100</vt:lpstr>
      <vt:lpstr>Causa_100</vt:lpstr>
      <vt:lpstr>Causa_100</vt:lpstr>
      <vt:lpstr>Causa_101</vt:lpstr>
      <vt:lpstr>Causa_101</vt:lpstr>
      <vt:lpstr>Causa_101</vt:lpstr>
      <vt:lpstr>Causa_101.5 (gap)</vt:lpstr>
      <vt:lpstr>Causa_101.5 (gap)</vt:lpstr>
      <vt:lpstr>Causa_101.5 (gap)</vt:lpstr>
      <vt:lpstr>Causa_102</vt:lpstr>
      <vt:lpstr>Causa_102</vt:lpstr>
      <vt:lpstr>Causa_102</vt:lpstr>
      <vt:lpstr>Causa_103</vt:lpstr>
      <vt:lpstr>Causa_103</vt:lpstr>
      <vt:lpstr>Causa_103</vt:lpstr>
      <vt:lpstr>Causa_103.5 (gap)</vt:lpstr>
      <vt:lpstr>Causa_103.5 (gap)</vt:lpstr>
      <vt:lpstr>Causa_103.5 (gap)</vt:lpstr>
      <vt:lpstr>Causa_104</vt:lpstr>
      <vt:lpstr>Causa_104</vt:lpstr>
      <vt:lpstr>Causa_104 (found retitled as 103 and in that gene section)</vt:lpstr>
      <vt:lpstr>Causa_105</vt:lpstr>
      <vt:lpstr>Causa_105</vt:lpstr>
      <vt:lpstr>Causa_105</vt:lpstr>
      <vt:lpstr>Causa_106</vt:lpstr>
      <vt:lpstr>Causa_106</vt:lpstr>
      <vt:lpstr>Causa_106</vt:lpstr>
      <vt:lpstr>Causa_106.5 (gap)</vt:lpstr>
      <vt:lpstr>Causa_106.5 (gap)</vt:lpstr>
      <vt:lpstr>Causa_106.5 (gap)</vt:lpstr>
      <vt:lpstr>Causa_107</vt:lpstr>
      <vt:lpstr>Causa_107</vt:lpstr>
      <vt:lpstr>Causa_107</vt:lpstr>
      <vt:lpstr>Causa_107.5 (gap)</vt:lpstr>
      <vt:lpstr>Causa_107.5 (gap)</vt:lpstr>
      <vt:lpstr>Causa_107.5 (gap)</vt:lpstr>
      <vt:lpstr>Causa_107.5 (gap)</vt:lpstr>
      <vt:lpstr>Causa_108</vt:lpstr>
      <vt:lpstr>Causa_108</vt:lpstr>
      <vt:lpstr>Causa_108</vt:lpstr>
      <vt:lpstr>Causa_108</vt:lpstr>
      <vt:lpstr>Causa_109</vt:lpstr>
      <vt:lpstr>Causa_109</vt:lpstr>
      <vt:lpstr>Causa_109</vt:lpstr>
      <vt:lpstr>Causa_109.5 (gap)</vt:lpstr>
      <vt:lpstr>Causa_109.5 (gap)</vt:lpstr>
      <vt:lpstr>Causa_109.5 (gap)</vt:lpstr>
      <vt:lpstr>Causa_110</vt:lpstr>
      <vt:lpstr>Causa_110</vt:lpstr>
      <vt:lpstr>Causa_110</vt:lpstr>
      <vt:lpstr>Causa_110.5 (gap)</vt:lpstr>
      <vt:lpstr>Causa_110.5 (gap)</vt:lpstr>
      <vt:lpstr>Causa_110.5 (gap)</vt:lpstr>
      <vt:lpstr>Causa_111</vt:lpstr>
      <vt:lpstr>Causa_111</vt:lpstr>
      <vt:lpstr>Causa_111</vt:lpstr>
      <vt:lpstr>Causa_111.5 (gap)</vt:lpstr>
      <vt:lpstr>Causa_111.5 (gap)</vt:lpstr>
      <vt:lpstr>Causa_111.5 (gap)</vt:lpstr>
      <vt:lpstr>Causa_112</vt:lpstr>
      <vt:lpstr>Causa_112</vt:lpstr>
      <vt:lpstr>Causa_112</vt:lpstr>
      <vt:lpstr>Causa_112</vt:lpstr>
      <vt:lpstr>Causa_113</vt:lpstr>
      <vt:lpstr>Causa_113</vt:lpstr>
      <vt:lpstr>Causa_113</vt:lpstr>
      <vt:lpstr>Causa_113</vt:lpstr>
      <vt:lpstr>Causa_114</vt:lpstr>
      <vt:lpstr>Causa_114</vt:lpstr>
      <vt:lpstr>Causa_114</vt:lpstr>
      <vt:lpstr>Causa_115</vt:lpstr>
      <vt:lpstr>Causa_115</vt:lpstr>
      <vt:lpstr>Causa_115</vt:lpstr>
      <vt:lpstr>Causa_115</vt:lpstr>
      <vt:lpstr>Causa_116</vt:lpstr>
      <vt:lpstr>Causa_116</vt:lpstr>
      <vt:lpstr>Causa_116</vt:lpstr>
      <vt:lpstr>Causa_117</vt:lpstr>
      <vt:lpstr>Causa_117</vt:lpstr>
      <vt:lpstr>Causa_117</vt:lpstr>
      <vt:lpstr>Causa_117</vt:lpstr>
      <vt:lpstr>Causa_117.5 (gap)</vt:lpstr>
      <vt:lpstr>Causa_117.5 (gap)</vt:lpstr>
      <vt:lpstr>Causa_117.5 (gap)</vt:lpstr>
      <vt:lpstr>Causa_118</vt:lpstr>
      <vt:lpstr>Causa_118</vt:lpstr>
      <vt:lpstr>Causa_118</vt:lpstr>
      <vt:lpstr>Causa_118.5 (gap)</vt:lpstr>
      <vt:lpstr>Causa_118.5 (gap)</vt:lpstr>
      <vt:lpstr>Causa_119</vt:lpstr>
      <vt:lpstr>Causa_119</vt:lpstr>
      <vt:lpstr>Causa_119</vt:lpstr>
      <vt:lpstr>Causa_119</vt:lpstr>
      <vt:lpstr>Causa_120</vt:lpstr>
      <vt:lpstr>Causa_120</vt:lpstr>
      <vt:lpstr>Causa_120</vt:lpstr>
      <vt:lpstr>Causa_121</vt:lpstr>
      <vt:lpstr>Causa_121</vt:lpstr>
      <vt:lpstr>Causa_121</vt:lpstr>
      <vt:lpstr>Causa_121.5 (gap)</vt:lpstr>
      <vt:lpstr>Causa_121.5 (gap)</vt:lpstr>
      <vt:lpstr>Causa_121.5 (gap)</vt:lpstr>
      <vt:lpstr>Causa_122</vt:lpstr>
      <vt:lpstr>Causa_122</vt:lpstr>
      <vt:lpstr>Causa_122</vt:lpstr>
      <vt:lpstr>Causa_122</vt:lpstr>
      <vt:lpstr>Causa_123</vt:lpstr>
      <vt:lpstr>Causa_123</vt:lpstr>
      <vt:lpstr>Causa_123</vt:lpstr>
      <vt:lpstr>Causa_124</vt:lpstr>
      <vt:lpstr>Causa_124</vt:lpstr>
      <vt:lpstr>Causa_124</vt:lpstr>
      <vt:lpstr>Causa_124</vt:lpstr>
      <vt:lpstr>Causa_125</vt:lpstr>
      <vt:lpstr>Causa_125</vt:lpstr>
      <vt:lpstr>Causa_125</vt:lpstr>
      <vt:lpstr>Causa_125.5 (gap)</vt:lpstr>
      <vt:lpstr>Causa_125.5 (gap)</vt:lpstr>
      <vt:lpstr>Causa_125.5 (gap)</vt:lpstr>
      <vt:lpstr>Causa_126 (tRNA) 79617-79692</vt:lpstr>
      <vt:lpstr>Causa_126 (tRNA, 79617-79692)</vt:lpstr>
      <vt:lpstr>Causa_127 (tRNA) 79693-79765</vt:lpstr>
      <vt:lpstr>Causa_127 (tRNA, 79693-79765)</vt:lpstr>
      <vt:lpstr>Causa_127 (tRNA, 79693-79765) LPS</vt:lpstr>
      <vt:lpstr>Causa_127 (tRNA, 79693-79765)</vt:lpstr>
      <vt:lpstr>Causa_128 (tRNA) 79766-79850</vt:lpstr>
      <vt:lpstr>Causa_128 (tRNA, 79766-79850)</vt:lpstr>
      <vt:lpstr>Causa_128 (tRNA, 79766-79850) LPS</vt:lpstr>
      <vt:lpstr>Causa_128 (tRNA, 79766-79850)</vt:lpstr>
      <vt:lpstr>Causa_129 (tRNA) 79851-79923</vt:lpstr>
      <vt:lpstr>Causa_129 (tRNA,79851-79923)</vt:lpstr>
      <vt:lpstr>Causa_129 (tRNA,79851-79923) – SH</vt:lpstr>
      <vt:lpstr>Causa_129 (tRNA,79851-79923)</vt:lpstr>
      <vt:lpstr>Causa_130 (tRNA) 79938-80012</vt:lpstr>
      <vt:lpstr>Causa_130 (tRNA, 79938-80012) - SH</vt:lpstr>
      <vt:lpstr>Causa_130 (tRNA, 79938-80012)</vt:lpstr>
      <vt:lpstr>Causa_131</vt:lpstr>
      <vt:lpstr>Causa_131</vt:lpstr>
      <vt:lpstr>Causa_132 (tRNA)</vt:lpstr>
      <vt:lpstr>Causa_132 (tRNA) - SH</vt:lpstr>
      <vt:lpstr>Causa_132 (tRNA) -TN</vt:lpstr>
      <vt:lpstr>Causa_132 (tRNA)</vt:lpstr>
      <vt:lpstr>Causa_133 (tRNA) 80226-80298</vt:lpstr>
      <vt:lpstr>Causa_133 (tRNA, 80226-80298)</vt:lpstr>
      <vt:lpstr>Causa_133 (tRNA, 80226-80298)</vt:lpstr>
      <vt:lpstr>Causa_133 (tRNA, 80226-80298) -TN</vt:lpstr>
      <vt:lpstr>Causa_133 (tRNA, 80226-80298)</vt:lpstr>
      <vt:lpstr>Causa_134 (tRNA) 80391-80465</vt:lpstr>
      <vt:lpstr>Causa_134 (tRNA, 80391-80465)</vt:lpstr>
      <vt:lpstr>Causa_134 (tRNA, 80391-80465)</vt:lpstr>
      <vt:lpstr>Causa_134 (tRNA, 80391-80465) -TN</vt:lpstr>
      <vt:lpstr>Causa_134 (tRNA, 80391-80465)</vt:lpstr>
      <vt:lpstr>Causa_135 (tRNA) 80479-80552</vt:lpstr>
      <vt:lpstr>Causa_135 (tRNA, 80479-80552)</vt:lpstr>
      <vt:lpstr>Causa_135 (tRNA, 80479-80552)</vt:lpstr>
      <vt:lpstr>Causa_135 (tRNA, 80479-80552) LPS</vt:lpstr>
      <vt:lpstr>Causa_135 (tRNA, 80479-80552)</vt:lpstr>
      <vt:lpstr>Causa_136 (tRNA) 80553-80626</vt:lpstr>
      <vt:lpstr>Causa_136 (tRNA, 80553-80626)</vt:lpstr>
      <vt:lpstr>Causa_137 (tRNA)</vt:lpstr>
      <vt:lpstr>Causa_137 (tRNA, 80627-80700)</vt:lpstr>
      <vt:lpstr>Causa_137 (tRNA, 80627-80700)</vt:lpstr>
      <vt:lpstr>Causa_138 (tRNA) 80779-80705</vt:lpstr>
      <vt:lpstr>Causa_138 (tRNA, 80779-80705)</vt:lpstr>
      <vt:lpstr>Causa_138 (tRNA, 80779-80705)</vt:lpstr>
      <vt:lpstr>Causa_139</vt:lpstr>
      <vt:lpstr>Causa_139</vt:lpstr>
      <vt:lpstr>Causa_139</vt:lpstr>
      <vt:lpstr>Causa_140</vt:lpstr>
      <vt:lpstr>Causa_140</vt:lpstr>
      <vt:lpstr>Causa_140</vt:lpstr>
      <vt:lpstr>Causa_141</vt:lpstr>
      <vt:lpstr>Causa_141</vt:lpstr>
      <vt:lpstr>Causa_141</vt:lpstr>
      <vt:lpstr>Causa_142</vt:lpstr>
      <vt:lpstr>Causa_142</vt:lpstr>
      <vt:lpstr>Causa_142</vt:lpstr>
      <vt:lpstr>Causa_143</vt:lpstr>
      <vt:lpstr>Causa_143</vt:lpstr>
      <vt:lpstr>Causa_143</vt:lpstr>
      <vt:lpstr>Causa_144</vt:lpstr>
      <vt:lpstr>Causa_144</vt:lpstr>
      <vt:lpstr>Causa_144</vt:lpstr>
      <vt:lpstr>Causa_145</vt:lpstr>
      <vt:lpstr>Causa_145</vt:lpstr>
      <vt:lpstr>Causa_145</vt:lpstr>
      <vt:lpstr>Causa_146</vt:lpstr>
      <vt:lpstr>Causa_146</vt:lpstr>
      <vt:lpstr>Causa_146</vt:lpstr>
      <vt:lpstr>Causa_146</vt:lpstr>
      <vt:lpstr>Causa_147</vt:lpstr>
      <vt:lpstr>Causa_147</vt:lpstr>
      <vt:lpstr>Causa_147</vt:lpstr>
      <vt:lpstr>Causa_147</vt:lpstr>
      <vt:lpstr>Causa_148</vt:lpstr>
      <vt:lpstr>Causa_148</vt:lpstr>
      <vt:lpstr>Causa_148</vt:lpstr>
      <vt:lpstr>Causa_149</vt:lpstr>
      <vt:lpstr>Causa_149</vt:lpstr>
      <vt:lpstr>Causa_149</vt:lpstr>
      <vt:lpstr>Causa_150</vt:lpstr>
      <vt:lpstr>Causa_150</vt:lpstr>
      <vt:lpstr>Causa_150</vt:lpstr>
      <vt:lpstr>Causa_151</vt:lpstr>
      <vt:lpstr>Causa_151</vt:lpstr>
      <vt:lpstr>Causa_151</vt:lpstr>
      <vt:lpstr>Causa_152</vt:lpstr>
      <vt:lpstr>Causa_152</vt:lpstr>
      <vt:lpstr>Causa_152</vt:lpstr>
      <vt:lpstr>Causa_153</vt:lpstr>
      <vt:lpstr>Causa_153</vt:lpstr>
      <vt:lpstr>Causa_153</vt:lpstr>
      <vt:lpstr>Causa_154</vt:lpstr>
      <vt:lpstr>Causa_154</vt:lpstr>
      <vt:lpstr>Causa_154</vt:lpstr>
      <vt:lpstr>Causa_155</vt:lpstr>
      <vt:lpstr>Causa_155</vt:lpstr>
      <vt:lpstr>Causa_155</vt:lpstr>
      <vt:lpstr>Causa_156</vt:lpstr>
      <vt:lpstr>Causa_156</vt:lpstr>
      <vt:lpstr>Causa_156</vt:lpstr>
      <vt:lpstr>Causa_157</vt:lpstr>
      <vt:lpstr>Causa_157</vt:lpstr>
      <vt:lpstr>Causa_157</vt:lpstr>
      <vt:lpstr>Causa_158</vt:lpstr>
      <vt:lpstr>Causa_158</vt:lpstr>
      <vt:lpstr>Causa_158</vt:lpstr>
      <vt:lpstr>Causa_158</vt:lpstr>
      <vt:lpstr>Causa_159</vt:lpstr>
      <vt:lpstr>Causa_159</vt:lpstr>
      <vt:lpstr>Causa_159</vt:lpstr>
      <vt:lpstr>Causa_160</vt:lpstr>
      <vt:lpstr>Causa_160</vt:lpstr>
      <vt:lpstr>Causa_160</vt:lpstr>
      <vt:lpstr>Causa_160.5 (gap)</vt:lpstr>
      <vt:lpstr>Causa_160.5 (gap)</vt:lpstr>
      <vt:lpstr>Causa_160.5 (gap)</vt:lpstr>
      <vt:lpstr>Causa_161</vt:lpstr>
      <vt:lpstr>Causa_161</vt:lpstr>
      <vt:lpstr>Causa_161</vt:lpstr>
      <vt:lpstr>Causa_161</vt:lpstr>
      <vt:lpstr>Causa_162</vt:lpstr>
      <vt:lpstr>Causa_162</vt:lpstr>
      <vt:lpstr>Causa_162</vt:lpstr>
      <vt:lpstr>Causa_163</vt:lpstr>
      <vt:lpstr>Causa_163</vt:lpstr>
      <vt:lpstr>Causa_163</vt:lpstr>
      <vt:lpstr>Causa_164</vt:lpstr>
      <vt:lpstr>Causa_164</vt:lpstr>
      <vt:lpstr>Causa_164</vt:lpstr>
      <vt:lpstr>Causa_165</vt:lpstr>
      <vt:lpstr>Causa_165</vt:lpstr>
      <vt:lpstr>Causa_165</vt:lpstr>
      <vt:lpstr>Causa_166</vt:lpstr>
      <vt:lpstr>Causa_166</vt:lpstr>
      <vt:lpstr>Causa_166</vt:lpstr>
      <vt:lpstr>Causa_166</vt:lpstr>
      <vt:lpstr>Causa_167</vt:lpstr>
      <vt:lpstr>Causa_167</vt:lpstr>
      <vt:lpstr>Causa_167</vt:lpstr>
      <vt:lpstr>Causa_168</vt:lpstr>
      <vt:lpstr>Causa_168</vt:lpstr>
      <vt:lpstr>Causa_168</vt:lpstr>
      <vt:lpstr>Causa_169</vt:lpstr>
      <vt:lpstr>Causa_169</vt:lpstr>
      <vt:lpstr>Causa_169</vt:lpstr>
      <vt:lpstr>Causa_170</vt:lpstr>
      <vt:lpstr>Causa_170</vt:lpstr>
      <vt:lpstr>Causa_170</vt:lpstr>
      <vt:lpstr>Causa_170.5 (gap)</vt:lpstr>
      <vt:lpstr>Causa_170.5 (gap)</vt:lpstr>
      <vt:lpstr>Causa_170.5 (gap)</vt:lpstr>
      <vt:lpstr>Causa_171</vt:lpstr>
      <vt:lpstr>Causa_171</vt:lpstr>
      <vt:lpstr>Causa_171</vt:lpstr>
      <vt:lpstr>Causa_172</vt:lpstr>
      <vt:lpstr>Causa_172</vt:lpstr>
      <vt:lpstr>Causa_172</vt:lpstr>
      <vt:lpstr>Causa_172</vt:lpstr>
      <vt:lpstr>Causa_173</vt:lpstr>
      <vt:lpstr>Causa_173</vt:lpstr>
      <vt:lpstr>Causa_173</vt:lpstr>
      <vt:lpstr>Causa_173</vt:lpstr>
      <vt:lpstr>Causa_174</vt:lpstr>
      <vt:lpstr>Causa_174</vt:lpstr>
      <vt:lpstr>Causa_174</vt:lpstr>
      <vt:lpstr>Causa_174</vt:lpstr>
      <vt:lpstr>Causa_175</vt:lpstr>
      <vt:lpstr>Causa_175</vt:lpstr>
      <vt:lpstr>Causa_175</vt:lpstr>
      <vt:lpstr>Causa_176</vt:lpstr>
      <vt:lpstr>Causa_176</vt:lpstr>
      <vt:lpstr>Causa_176</vt:lpstr>
      <vt:lpstr>Causa_177</vt:lpstr>
      <vt:lpstr>Causa_177</vt:lpstr>
      <vt:lpstr>Causa_177</vt:lpstr>
      <vt:lpstr>Causa_178</vt:lpstr>
      <vt:lpstr>Causa_178</vt:lpstr>
      <vt:lpstr>Causa_178</vt:lpstr>
      <vt:lpstr>Causa_179</vt:lpstr>
      <vt:lpstr>Causa_179</vt:lpstr>
      <vt:lpstr>Causa_179</vt:lpstr>
      <vt:lpstr>Causa_180</vt:lpstr>
      <vt:lpstr>Causa_180</vt:lpstr>
      <vt:lpstr>Causa_180</vt:lpstr>
      <vt:lpstr>Causa_180</vt:lpstr>
      <vt:lpstr>Causa_181</vt:lpstr>
      <vt:lpstr>Causa_181</vt:lpstr>
      <vt:lpstr>Causa_181</vt:lpstr>
      <vt:lpstr>Causa_181.5 (gap)</vt:lpstr>
      <vt:lpstr>Causa_181-182</vt:lpstr>
      <vt:lpstr>Causa_181.5 (gap)</vt:lpstr>
      <vt:lpstr>Causa_181.5 (gap)</vt:lpstr>
      <vt:lpstr>Causa_181.5 (gap)</vt:lpstr>
      <vt:lpstr>Causa_181.5 (gap)</vt:lpstr>
      <vt:lpstr>Causa_182</vt:lpstr>
      <vt:lpstr>Causa_182</vt:lpstr>
      <vt:lpstr>Causa_182</vt:lpstr>
      <vt:lpstr>Causa_183-185</vt:lpstr>
      <vt:lpstr>Causa_183-185</vt:lpstr>
      <vt:lpstr>Causa_183</vt:lpstr>
      <vt:lpstr>Causa_183</vt:lpstr>
      <vt:lpstr>Causa_183</vt:lpstr>
      <vt:lpstr>Causa_184</vt:lpstr>
      <vt:lpstr>Causa_184</vt:lpstr>
      <vt:lpstr>Causa_184</vt:lpstr>
      <vt:lpstr>Causa_184</vt:lpstr>
      <vt:lpstr>Causa_185</vt:lpstr>
      <vt:lpstr>Causa_185</vt:lpstr>
      <vt:lpstr>Causa_185</vt:lpstr>
      <vt:lpstr>Causa_186</vt:lpstr>
      <vt:lpstr>Causa_186</vt:lpstr>
      <vt:lpstr>Causa_186</vt:lpstr>
      <vt:lpstr>Causa_187</vt:lpstr>
      <vt:lpstr>Causa_187</vt:lpstr>
      <vt:lpstr>Causa_187</vt:lpstr>
      <vt:lpstr>Causa_188</vt:lpstr>
      <vt:lpstr>Causa_188</vt:lpstr>
      <vt:lpstr>Causa_188</vt:lpstr>
      <vt:lpstr>Causa_189</vt:lpstr>
      <vt:lpstr>Causa_189</vt:lpstr>
      <vt:lpstr>Causa_189</vt:lpstr>
      <vt:lpstr>Causa_190</vt:lpstr>
      <vt:lpstr>Causa_190</vt:lpstr>
      <vt:lpstr>Causa_190</vt:lpstr>
      <vt:lpstr>Causa_190.5 (gap)</vt:lpstr>
      <vt:lpstr>Causa_190.5 (gap)</vt:lpstr>
      <vt:lpstr>Causa_190.5 (gap)</vt:lpstr>
      <vt:lpstr>Causa_191</vt:lpstr>
      <vt:lpstr>Causa_191</vt:lpstr>
      <vt:lpstr>Causa_191</vt:lpstr>
      <vt:lpstr>Causa_191</vt:lpstr>
      <vt:lpstr>Causa_192</vt:lpstr>
      <vt:lpstr>Causa_192</vt:lpstr>
      <vt:lpstr>Causa_192</vt:lpstr>
      <vt:lpstr>Causa_193</vt:lpstr>
      <vt:lpstr>Causa_193</vt:lpstr>
      <vt:lpstr>Causa_193</vt:lpstr>
      <vt:lpstr>Causa_194</vt:lpstr>
      <vt:lpstr>Causa_194</vt:lpstr>
      <vt:lpstr>Causa_194</vt:lpstr>
      <vt:lpstr>Causa_195</vt:lpstr>
      <vt:lpstr>Causa_195</vt:lpstr>
      <vt:lpstr>Causa_195</vt:lpstr>
      <vt:lpstr>Causa_196</vt:lpstr>
      <vt:lpstr>Causa_196</vt:lpstr>
      <vt:lpstr>Causa_196</vt:lpstr>
      <vt:lpstr>Causa_196</vt:lpstr>
      <vt:lpstr>Causa_197</vt:lpstr>
      <vt:lpstr>Causa_197</vt:lpstr>
      <vt:lpstr>Causa_197</vt:lpstr>
      <vt:lpstr>Causa_197.5 (gap)</vt:lpstr>
      <vt:lpstr>Causa_197.5 (gap)</vt:lpstr>
      <vt:lpstr>Causa_197.5 (gap)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Joseph Stukey</cp:lastModifiedBy>
  <cp:revision>47</cp:revision>
  <dcterms:modified xsi:type="dcterms:W3CDTF">2025-04-25T19:28:24Z</dcterms:modified>
</cp:coreProperties>
</file>