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5"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3" r:id="rId54"/>
    <p:sldId id="314" r:id="rId55"/>
    <p:sldId id="315" r:id="rId56"/>
    <p:sldId id="316" r:id="rId57"/>
    <p:sldId id="317" r:id="rId58"/>
    <p:sldId id="318" r:id="rId59"/>
    <p:sldId id="319" r:id="rId60"/>
    <p:sldId id="321" r:id="rId61"/>
    <p:sldId id="322" r:id="rId62"/>
    <p:sldId id="323" r:id="rId63"/>
    <p:sldId id="324" r:id="rId64"/>
    <p:sldId id="325" r:id="rId65"/>
    <p:sldId id="326" r:id="rId66"/>
    <p:sldId id="327" r:id="rId67"/>
    <p:sldId id="329" r:id="rId68"/>
    <p:sldId id="330" r:id="rId69"/>
    <p:sldId id="331" r:id="rId70"/>
    <p:sldId id="332" r:id="rId71"/>
    <p:sldId id="333" r:id="rId72"/>
    <p:sldId id="334" r:id="rId73"/>
    <p:sldId id="335" r:id="rId74"/>
    <p:sldId id="337" r:id="rId75"/>
    <p:sldId id="338" r:id="rId76"/>
    <p:sldId id="339" r:id="rId77"/>
    <p:sldId id="340" r:id="rId78"/>
    <p:sldId id="341" r:id="rId79"/>
    <p:sldId id="342" r:id="rId80"/>
    <p:sldId id="343" r:id="rId81"/>
    <p:sldId id="344" r:id="rId82"/>
    <p:sldId id="345" r:id="rId83"/>
    <p:sldId id="346" r:id="rId84"/>
    <p:sldId id="347" r:id="rId85"/>
    <p:sldId id="349" r:id="rId86"/>
    <p:sldId id="350" r:id="rId87"/>
    <p:sldId id="351" r:id="rId88"/>
    <p:sldId id="352" r:id="rId89"/>
    <p:sldId id="353" r:id="rId90"/>
    <p:sldId id="354" r:id="rId91"/>
    <p:sldId id="355" r:id="rId92"/>
    <p:sldId id="357" r:id="rId93"/>
    <p:sldId id="358" r:id="rId94"/>
    <p:sldId id="359" r:id="rId95"/>
    <p:sldId id="360" r:id="rId96"/>
    <p:sldId id="361" r:id="rId97"/>
    <p:sldId id="362" r:id="rId98"/>
    <p:sldId id="363"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5" r:id="rId119"/>
    <p:sldId id="386" r:id="rId120"/>
    <p:sldId id="387" r:id="rId121"/>
    <p:sldId id="388" r:id="rId122"/>
    <p:sldId id="389" r:id="rId123"/>
    <p:sldId id="390" r:id="rId124"/>
    <p:sldId id="391" r:id="rId125"/>
    <p:sldId id="393" r:id="rId126"/>
    <p:sldId id="394" r:id="rId127"/>
    <p:sldId id="395"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1" r:id="rId152"/>
    <p:sldId id="422" r:id="rId153"/>
    <p:sldId id="423" r:id="rId154"/>
    <p:sldId id="424" r:id="rId155"/>
    <p:sldId id="425" r:id="rId156"/>
    <p:sldId id="426" r:id="rId157"/>
    <p:sldId id="427" r:id="rId158"/>
    <p:sldId id="428" r:id="rId159"/>
    <p:sldId id="429" r:id="rId160"/>
    <p:sldId id="430" r:id="rId161"/>
    <p:sldId id="431" r:id="rId162"/>
    <p:sldId id="432" r:id="rId163"/>
    <p:sldId id="433" r:id="rId164"/>
    <p:sldId id="434" r:id="rId165"/>
    <p:sldId id="435" r:id="rId166"/>
    <p:sldId id="436" r:id="rId167"/>
    <p:sldId id="437" r:id="rId168"/>
    <p:sldId id="438" r:id="rId169"/>
    <p:sldId id="439" r:id="rId170"/>
    <p:sldId id="440" r:id="rId171"/>
    <p:sldId id="441" r:id="rId172"/>
    <p:sldId id="442" r:id="rId173"/>
    <p:sldId id="443" r:id="rId174"/>
    <p:sldId id="444" r:id="rId175"/>
    <p:sldId id="445" r:id="rId176"/>
    <p:sldId id="446" r:id="rId177"/>
    <p:sldId id="447" r:id="rId178"/>
    <p:sldId id="448" r:id="rId179"/>
    <p:sldId id="449" r:id="rId180"/>
    <p:sldId id="450" r:id="rId181"/>
    <p:sldId id="451" r:id="rId182"/>
    <p:sldId id="452" r:id="rId183"/>
    <p:sldId id="453" r:id="rId184"/>
    <p:sldId id="454" r:id="rId185"/>
    <p:sldId id="455" r:id="rId186"/>
    <p:sldId id="456" r:id="rId187"/>
    <p:sldId id="457" r:id="rId188"/>
    <p:sldId id="458" r:id="rId189"/>
    <p:sldId id="459" r:id="rId190"/>
    <p:sldId id="461" r:id="rId191"/>
    <p:sldId id="462" r:id="rId192"/>
    <p:sldId id="463" r:id="rId193"/>
    <p:sldId id="464" r:id="rId194"/>
    <p:sldId id="465" r:id="rId195"/>
    <p:sldId id="466" r:id="rId196"/>
    <p:sldId id="467" r:id="rId197"/>
    <p:sldId id="468" r:id="rId198"/>
    <p:sldId id="469" r:id="rId199"/>
    <p:sldId id="470" r:id="rId200"/>
    <p:sldId id="471" r:id="rId201"/>
    <p:sldId id="472" r:id="rId202"/>
    <p:sldId id="473" r:id="rId203"/>
    <p:sldId id="474" r:id="rId204"/>
    <p:sldId id="475" r:id="rId205"/>
    <p:sldId id="476" r:id="rId206"/>
    <p:sldId id="477" r:id="rId207"/>
    <p:sldId id="478" r:id="rId208"/>
    <p:sldId id="479" r:id="rId209"/>
    <p:sldId id="481" r:id="rId210"/>
    <p:sldId id="482" r:id="rId211"/>
    <p:sldId id="483" r:id="rId212"/>
    <p:sldId id="484" r:id="rId213"/>
    <p:sldId id="485" r:id="rId214"/>
    <p:sldId id="486" r:id="rId215"/>
    <p:sldId id="487" r:id="rId216"/>
    <p:sldId id="488" r:id="rId217"/>
    <p:sldId id="489" r:id="rId218"/>
    <p:sldId id="490" r:id="rId219"/>
    <p:sldId id="491" r:id="rId220"/>
    <p:sldId id="493" r:id="rId221"/>
    <p:sldId id="494" r:id="rId222"/>
    <p:sldId id="495" r:id="rId223"/>
    <p:sldId id="496" r:id="rId224"/>
    <p:sldId id="497" r:id="rId225"/>
    <p:sldId id="498" r:id="rId226"/>
    <p:sldId id="499" r:id="rId227"/>
    <p:sldId id="500" r:id="rId228"/>
    <p:sldId id="501" r:id="rId229"/>
    <p:sldId id="502" r:id="rId230"/>
    <p:sldId id="503" r:id="rId231"/>
    <p:sldId id="504" r:id="rId232"/>
    <p:sldId id="505" r:id="rId233"/>
    <p:sldId id="506" r:id="rId234"/>
    <p:sldId id="507" r:id="rId235"/>
    <p:sldId id="508" r:id="rId236"/>
    <p:sldId id="509" r:id="rId237"/>
    <p:sldId id="510" r:id="rId238"/>
    <p:sldId id="511" r:id="rId239"/>
    <p:sldId id="512" r:id="rId240"/>
    <p:sldId id="513" r:id="rId241"/>
    <p:sldId id="514" r:id="rId242"/>
    <p:sldId id="515" r:id="rId243"/>
    <p:sldId id="516" r:id="rId244"/>
    <p:sldId id="517" r:id="rId245"/>
    <p:sldId id="518" r:id="rId246"/>
    <p:sldId id="519" r:id="rId247"/>
    <p:sldId id="520" r:id="rId248"/>
    <p:sldId id="521" r:id="rId249"/>
    <p:sldId id="522" r:id="rId250"/>
    <p:sldId id="523" r:id="rId251"/>
    <p:sldId id="524" r:id="rId252"/>
    <p:sldId id="525" r:id="rId253"/>
    <p:sldId id="526" r:id="rId254"/>
    <p:sldId id="527" r:id="rId255"/>
    <p:sldId id="528" r:id="rId256"/>
    <p:sldId id="529" r:id="rId257"/>
    <p:sldId id="530" r:id="rId258"/>
    <p:sldId id="531" r:id="rId259"/>
    <p:sldId id="532" r:id="rId260"/>
    <p:sldId id="533" r:id="rId261"/>
    <p:sldId id="534" r:id="rId262"/>
    <p:sldId id="535" r:id="rId263"/>
    <p:sldId id="537" r:id="rId264"/>
    <p:sldId id="538" r:id="rId265"/>
    <p:sldId id="539" r:id="rId266"/>
    <p:sldId id="541" r:id="rId267"/>
    <p:sldId id="542" r:id="rId268"/>
    <p:sldId id="543" r:id="rId269"/>
    <p:sldId id="544" r:id="rId270"/>
    <p:sldId id="545" r:id="rId271"/>
    <p:sldId id="546" r:id="rId272"/>
    <p:sldId id="549" r:id="rId273"/>
    <p:sldId id="550" r:id="rId274"/>
    <p:sldId id="553" r:id="rId275"/>
    <p:sldId id="554" r:id="rId276"/>
    <p:sldId id="555" r:id="rId277"/>
    <p:sldId id="556" r:id="rId278"/>
    <p:sldId id="557" r:id="rId279"/>
    <p:sldId id="558" r:id="rId280"/>
    <p:sldId id="559" r:id="rId281"/>
    <p:sldId id="560" r:id="rId282"/>
    <p:sldId id="561" r:id="rId283"/>
    <p:sldId id="562" r:id="rId284"/>
    <p:sldId id="563" r:id="rId285"/>
    <p:sldId id="564" r:id="rId286"/>
    <p:sldId id="565" r:id="rId287"/>
    <p:sldId id="566" r:id="rId288"/>
    <p:sldId id="567" r:id="rId289"/>
    <p:sldId id="569" r:id="rId290"/>
    <p:sldId id="570" r:id="rId291"/>
    <p:sldId id="571" r:id="rId292"/>
    <p:sldId id="572" r:id="rId293"/>
    <p:sldId id="573" r:id="rId294"/>
    <p:sldId id="574" r:id="rId295"/>
    <p:sldId id="575" r:id="rId296"/>
    <p:sldId id="576" r:id="rId297"/>
    <p:sldId id="577" r:id="rId298"/>
    <p:sldId id="578" r:id="rId299"/>
    <p:sldId id="579" r:id="rId300"/>
    <p:sldId id="581" r:id="rId301"/>
    <p:sldId id="582" r:id="rId302"/>
    <p:sldId id="583" r:id="rId303"/>
    <p:sldId id="584" r:id="rId304"/>
    <p:sldId id="585" r:id="rId305"/>
    <p:sldId id="586" r:id="rId306"/>
    <p:sldId id="587" r:id="rId307"/>
    <p:sldId id="588" r:id="rId308"/>
    <p:sldId id="589" r:id="rId309"/>
    <p:sldId id="590" r:id="rId310"/>
    <p:sldId id="593" r:id="rId311"/>
    <p:sldId id="594" r:id="rId312"/>
    <p:sldId id="595" r:id="rId313"/>
    <p:sldId id="597" r:id="rId314"/>
    <p:sldId id="598" r:id="rId315"/>
    <p:sldId id="599" r:id="rId316"/>
    <p:sldId id="600" r:id="rId317"/>
    <p:sldId id="601" r:id="rId318"/>
    <p:sldId id="602" r:id="rId319"/>
    <p:sldId id="603" r:id="rId320"/>
    <p:sldId id="604" r:id="rId321"/>
    <p:sldId id="605" r:id="rId322"/>
    <p:sldId id="606" r:id="rId323"/>
    <p:sldId id="607" r:id="rId324"/>
    <p:sldId id="609" r:id="rId325"/>
    <p:sldId id="610" r:id="rId326"/>
    <p:sldId id="611" r:id="rId327"/>
    <p:sldId id="612" r:id="rId328"/>
    <p:sldId id="613" r:id="rId329"/>
    <p:sldId id="614" r:id="rId330"/>
    <p:sldId id="615" r:id="rId331"/>
    <p:sldId id="617" r:id="rId332"/>
    <p:sldId id="618" r:id="rId333"/>
    <p:sldId id="619" r:id="rId334"/>
    <p:sldId id="620" r:id="rId335"/>
    <p:sldId id="621" r:id="rId336"/>
    <p:sldId id="622" r:id="rId337"/>
    <p:sldId id="623" r:id="rId338"/>
    <p:sldId id="624" r:id="rId339"/>
    <p:sldId id="625" r:id="rId340"/>
    <p:sldId id="626" r:id="rId341"/>
    <p:sldId id="627" r:id="rId342"/>
    <p:sldId id="628" r:id="rId343"/>
    <p:sldId id="629" r:id="rId344"/>
    <p:sldId id="630" r:id="rId345"/>
    <p:sldId id="631" r:id="rId346"/>
    <p:sldId id="632" r:id="rId347"/>
    <p:sldId id="633" r:id="rId348"/>
    <p:sldId id="634" r:id="rId349"/>
    <p:sldId id="635" r:id="rId350"/>
    <p:sldId id="636" r:id="rId351"/>
    <p:sldId id="637" r:id="rId352"/>
    <p:sldId id="638" r:id="rId353"/>
    <p:sldId id="641" r:id="rId354"/>
    <p:sldId id="642" r:id="rId355"/>
    <p:sldId id="643" r:id="rId356"/>
    <p:sldId id="644" r:id="rId357"/>
    <p:sldId id="645" r:id="rId358"/>
    <p:sldId id="646" r:id="rId359"/>
    <p:sldId id="647" r:id="rId360"/>
    <p:sldId id="649" r:id="rId361"/>
    <p:sldId id="650" r:id="rId362"/>
    <p:sldId id="651" r:id="rId363"/>
    <p:sldId id="652" r:id="rId364"/>
    <p:sldId id="653" r:id="rId365"/>
    <p:sldId id="654" r:id="rId366"/>
    <p:sldId id="655" r:id="rId367"/>
    <p:sldId id="657" r:id="rId368"/>
    <p:sldId id="658" r:id="rId369"/>
    <p:sldId id="659" r:id="rId370"/>
    <p:sldId id="661" r:id="rId371"/>
    <p:sldId id="662" r:id="rId372"/>
    <p:sldId id="663" r:id="rId373"/>
    <p:sldId id="664" r:id="rId374"/>
    <p:sldId id="665" r:id="rId375"/>
    <p:sldId id="666" r:id="rId376"/>
    <p:sldId id="669" r:id="rId377"/>
    <p:sldId id="670" r:id="rId378"/>
    <p:sldId id="671" r:id="rId379"/>
    <p:sldId id="672" r:id="rId380"/>
    <p:sldId id="673" r:id="rId381"/>
    <p:sldId id="674" r:id="rId382"/>
    <p:sldId id="675" r:id="rId383"/>
    <p:sldId id="677" r:id="rId384"/>
    <p:sldId id="678" r:id="rId385"/>
    <p:sldId id="679" r:id="rId386"/>
    <p:sldId id="680" r:id="rId387"/>
    <p:sldId id="681" r:id="rId388"/>
    <p:sldId id="682" r:id="rId389"/>
    <p:sldId id="683" r:id="rId390"/>
    <p:sldId id="684" r:id="rId391"/>
    <p:sldId id="685" r:id="rId392"/>
    <p:sldId id="686" r:id="rId393"/>
    <p:sldId id="687" r:id="rId394"/>
    <p:sldId id="688" r:id="rId395"/>
    <p:sldId id="689" r:id="rId396"/>
    <p:sldId id="690" r:id="rId397"/>
    <p:sldId id="691" r:id="rId398"/>
    <p:sldId id="692" r:id="rId399"/>
    <p:sldId id="693" r:id="rId400"/>
    <p:sldId id="694" r:id="rId401"/>
    <p:sldId id="695" r:id="rId402"/>
    <p:sldId id="697" r:id="rId403"/>
    <p:sldId id="698" r:id="rId404"/>
    <p:sldId id="699" r:id="rId405"/>
    <p:sldId id="701" r:id="rId406"/>
    <p:sldId id="702" r:id="rId407"/>
    <p:sldId id="703" r:id="rId408"/>
    <p:sldId id="705" r:id="rId409"/>
    <p:sldId id="706" r:id="rId410"/>
    <p:sldId id="707" r:id="rId411"/>
    <p:sldId id="708" r:id="rId412"/>
    <p:sldId id="709" r:id="rId413"/>
    <p:sldId id="710" r:id="rId414"/>
    <p:sldId id="711" r:id="rId415"/>
    <p:sldId id="713" r:id="rId416"/>
    <p:sldId id="714" r:id="rId417"/>
    <p:sldId id="715" r:id="rId418"/>
    <p:sldId id="716" r:id="rId419"/>
    <p:sldId id="717" r:id="rId420"/>
    <p:sldId id="718" r:id="rId421"/>
    <p:sldId id="719" r:id="rId422"/>
    <p:sldId id="720" r:id="rId423"/>
    <p:sldId id="722" r:id="rId424"/>
    <p:sldId id="723" r:id="rId425"/>
    <p:sldId id="724" r:id="rId426"/>
    <p:sldId id="725" r:id="rId427"/>
    <p:sldId id="726" r:id="rId428"/>
    <p:sldId id="727" r:id="rId429"/>
    <p:sldId id="728" r:id="rId430"/>
    <p:sldId id="729" r:id="rId431"/>
    <p:sldId id="730" r:id="rId432"/>
    <p:sldId id="731" r:id="rId433"/>
    <p:sldId id="732" r:id="rId434"/>
    <p:sldId id="734" r:id="rId435"/>
    <p:sldId id="735" r:id="rId436"/>
    <p:sldId id="738" r:id="rId437"/>
    <p:sldId id="739" r:id="rId438"/>
    <p:sldId id="740" r:id="rId439"/>
    <p:sldId id="741" r:id="rId440"/>
    <p:sldId id="742" r:id="rId441"/>
    <p:sldId id="743" r:id="rId442"/>
  </p:sldIdLst>
  <p:sldSz cx="9144000" cy="5143500" type="screen16x9"/>
  <p:notesSz cx="6858000" cy="9144000"/>
  <p:embeddedFontLst>
    <p:embeddedFont>
      <p:font typeface="Comfortaa" pitchFamily="2" charset="0"/>
      <p:regular r:id="rId444"/>
      <p:bold r:id="rId445"/>
    </p:embeddedFont>
    <p:embeddedFont>
      <p:font typeface="Comfortaa Medium" pitchFamily="2" charset="0"/>
      <p:regular r:id="rId446"/>
      <p:bold r:id="rId447"/>
    </p:embeddedFont>
    <p:embeddedFont>
      <p:font typeface="Roboto" panose="02000000000000000000" pitchFamily="2" charset="0"/>
      <p:regular r:id="rId448"/>
      <p:bold r:id="rId449"/>
      <p:italic r:id="rId450"/>
      <p:boldItalic r:id="rId451"/>
    </p:embeddedFont>
    <p:embeddedFont>
      <p:font typeface="Verdana" panose="020B0604030504040204" pitchFamily="34" charset="0"/>
      <p:regular r:id="rId452"/>
      <p:bold r:id="rId453"/>
      <p:italic r:id="rId454"/>
      <p:boldItalic r:id="rId4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B43D2A-9D7D-4155-A649-AF1DCF696631}">
  <a:tblStyle styleId="{D0B43D2A-9D7D-4155-A649-AF1DCF696631}"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fill>
          <a:solidFill>
            <a:srgbClr val="FEFEFE"/>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56" d="100"/>
          <a:sy n="156" d="100"/>
        </p:scale>
        <p:origin x="45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font" Target="fonts/font1.fntdata"/><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font" Target="fonts/font12.fntdata"/><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font" Target="fonts/font3.fntdata"/><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viewProps" Target="viewProps.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font" Target="fonts/font5.fntdata"/><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font" Target="fonts/font7.fntdata"/><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font" Target="fonts/font9.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font" Target="fonts/font10.fntdata"/><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notesMaster" Target="notesMasters/notes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font" Target="fonts/font11.fntdata"/><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font" Target="fonts/font2.fntdata"/><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font" Target="fonts/font4.fntdata"/><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theme" Target="theme/theme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font" Target="fonts/font6.fntdata"/><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font" Target="fonts/font8.fntdata"/><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1f44acb6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1f44acb6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31f44acb61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31f44acb61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31f44acb61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331f44acb6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31f44acb61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31f44acb61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31f44acb61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31f44acb6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31f44acb61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31f44acb61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31f44acb61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31f44acb61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31f44acb61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331f44acb61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31f44acb61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331f44acb61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31f44acb61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31f44acb6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31f44acb61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331f44acb61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1f44acb6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1f44acb6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31f44acb61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31f44acb61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31f44acb61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31f44acb61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31f44acb61_0_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331f44acb61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331f44acb61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331f44acb61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331f44acb61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331f44acb61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31f44acb61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31f44acb6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31f44acb61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331f44acb61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31f44acb61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331f44acb61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31f44acb61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31f44acb61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331f44acb61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331f44acb61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1f44acb6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31f44acb6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31f44acb61_0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331f44acb61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31f44acb61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31f44acb61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31f44acb61_0_6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331f44acb61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31f44acb61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31f44acb61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31f44acb61_0_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331f44acb61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331f44acb61_0_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331f44acb61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31f44acb61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331f44acb61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31f44acb61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31f44acb61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331f44acb61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331f44acb61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31f44acb61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31f44acb61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1f44acb6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1f44acb6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331f44acb61_0_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331f44acb61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331f44acb61_0_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331f44acb61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31f44acb61_0_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31f44acb61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331f44acb61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331f44acb61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31f44acb61_0_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31f44acb61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31f44acb61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31f44acb61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331f44acb61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331f44acb61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331f44acb61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331f44acb6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331f44acb61_0_7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331f44acb61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331f44acb61_0_7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331f44acb61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1f44acb6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31f44acb6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331f44acb61_0_7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331f44acb61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31f44acb61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331f44acb61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31f44acb61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331f44acb61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331f44acb61_0_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331f44acb61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31f44acb61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331f44acb6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331f44acb61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331f44acb61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331f44acb61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331f44acb6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331f44acb61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331f44acb61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331f44acb61_0_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331f44acb61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31f44acb61_0_7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31f44acb61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1f44acb6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31f44acb6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31f44acb61_0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331f44acb61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31f44acb61_0_7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331f44acb61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331f44acb61_0_7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331f44acb61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331f44acb61_0_8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331f44acb61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331f44acb61_0_8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331f44acb61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331f44acb61_0_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331f44acb61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31f44acb61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31f44acb61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31f44acb61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331f44acb61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31f44acb61_0_8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331f44acb61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331f44acb61_0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331f44acb61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31f44acb6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31f44acb6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331f44acb61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331f44acb61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31f44acb61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331f44acb61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331f44acb61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331f44acb61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31f44acb61_0_8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331f44acb61_0_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331f44acb61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331f44acb61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31f44acb61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331f44acb61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331f44acb61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331f44acb61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331f44acb61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331f44acb61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331f44acb61_0_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331f44acb61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331f44acb61_0_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331f44acb61_0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1f44acb61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31f44acb6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331f44acb61_0_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331f44acb61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331f44acb61_0_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331f44acb61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331f44acb61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331f44acb61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331f44acb61_0_8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331f44acb61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331f44acb61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331f44acb61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331f44acb61_0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331f44acb61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331f44acb61_0_9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331f44acb61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331f44acb61_0_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331f44acb61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331f44acb61_0_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331f44acb61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331f44acb61_0_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331f44acb61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1f44acb6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31f44acb6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331f44acb61_0_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331f44acb61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331f44acb61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331f44acb61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331f44acb61_0_9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331f44acb61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331f44acb61_0_9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331f44acb61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331f44acb61_0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331f44acb61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331f44acb61_0_9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331f44acb61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331f44acb61_0_9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331f44acb61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331f44acb61_0_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331f44acb61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331f44acb61_0_9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331f44acb6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331f44acb61_0_9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331f44acb61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1f44acb61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1f44acb6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331f44acb61_0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331f44acb61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331f44acb61_0_9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331f44acb61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331f44acb61_0_9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331f44acb61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331f44acb61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331f44acb61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331f44acb61_0_1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331f44acb61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331f44acb61_0_10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331f44acb61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331f44acb61_0_10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331f44acb61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331f44acb61_0_1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331f44acb61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331f44acb61_0_10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331f44acb61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31f44acb61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331f44acb61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31f44acb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31f44acb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1f44acb6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31f44acb6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331f44acb61_0_1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331f44acb61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331f44acb61_0_1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331f44acb61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331f44acb61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331f44acb61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331f44acb61_0_1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331f44acb6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331f44acb61_0_10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331f44acb61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331f44acb61_0_10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331f44acb61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331f44acb61_0_10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331f44acb61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331f44acb61_0_10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331f44acb61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331f44acb61_0_1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331f44acb61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331f44acb61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331f44acb61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1f44acb61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1f44acb6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331f44acb61_0_10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331f44acb61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331f44acb61_0_10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331f44acb61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331f44acb61_0_10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331f44acb61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331f44acb61_0_10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331f44acb61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331f44acb61_0_1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331f44acb61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331f44acb61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331f44acb61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331f44acb61_0_1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331f44acb61_0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331f44acb61_0_20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331f44acb61_0_2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331f44acb61_0_20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331f44acb61_0_2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331f44acb61_0_20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331f44acb61_0_2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1f44acb6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1f44acb6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331f44acb61_0_1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331f44acb61_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331f44acb61_0_1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331f44acb61_0_1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331f44acb61_0_1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331f44acb61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331f44acb61_0_1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331f44acb61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331f44acb61_0_1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7" name="Google Shape;1447;g331f44acb61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331f44acb61_0_1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331f44acb61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331f44acb61_0_1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331f44acb61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331f44acb61_0_1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331f44acb61_0_1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331f44acb61_0_1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331f44acb61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331f44acb61_0_1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331f44acb61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1f44acb61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1f44acb6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331f44acb61_0_1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331f44acb61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331f44acb61_0_1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331f44acb61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331f44acb61_0_1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331f44acb61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331f44acb61_0_1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331f44acb61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331f44acb61_0_1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331f44acb61_0_1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331f44acb61_0_1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331f44acb61_0_1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331f44acb61_0_1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331f44acb61_0_1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331f44acb61_0_1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331f44acb61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331f44acb61_0_1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331f44acb61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331f44acb61_0_1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331f44acb61_0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1f44acb6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1f44acb6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331f44acb61_0_1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331f44acb61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331f44acb61_0_1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331f44acb61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331f44acb61_0_1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331f44acb61_0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331f44acb61_0_1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331f44acb61_0_1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331f44acb61_0_1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331f44acb61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331f44acb61_0_1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7" name="Google Shape;1567;g331f44acb61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331f44acb61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331f44acb61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331f44acb61_0_1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331f44acb61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331f44acb61_0_1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331f44acb61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331f44acb61_0_1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331f44acb61_0_1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1f44acb61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31f44acb6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331f44acb61_0_1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6" name="Google Shape;1596;g331f44acb61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331f44acb61_0_1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331f44acb61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331f44acb61_0_1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331f44acb61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331f44acb61_0_1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331f44acb61_0_1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331f44acb61_0_1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331f44acb61_0_1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331f44acb61_0_1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331f44acb61_0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331f44acb61_0_1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1" name="Google Shape;1631;g331f44acb61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331f44acb61_0_1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331f44acb61_0_1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331f44acb61_0_1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331f44acb61_0_1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331f44acb61_0_1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331f44acb61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1f44acb61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31f44acb6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331f44acb61_0_1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331f44acb61_0_1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331f44acb61_0_1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331f44acb61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331f44acb61_0_1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331f44acb61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331f44acb61_0_1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331f44acb61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331f44acb61_0_1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331f44acb61_0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331f44acb61_0_1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331f44acb61_0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331f44acb61_0_1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331f44acb61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331f44acb61_0_1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331f44acb61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331f44acb61_0_1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331f44acb61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331f44acb61_0_1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331f44acb61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31f44acb61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31f44acb61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331f44acb61_0_1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331f44acb61_0_1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331f44acb61_0_1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331f44acb61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331f44acb61_0_2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331f44acb61_0_2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31f44acb61_0_2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31f44acb61_0_2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331f44acb61_0_1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331f44acb61_0_1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331f44acb61_0_1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331f44acb61_0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331f44acb61_0_1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331f44acb61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331f44acb61_0_1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331f44acb61_0_1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331f44acb61_0_1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2" name="Google Shape;1792;g331f44acb61_0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331f44acb61_0_1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331f44acb61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31f44acb6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31f44acb6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331f44acb61_0_1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331f44acb61_0_1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331f44acb61_0_1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331f44acb61_0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331f44acb61_0_1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331f44acb61_0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331f44acb61_0_1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331f44acb61_0_1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331f44acb61_0_1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331f44acb61_0_1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331f44acb61_0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331f44acb61_0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331f44acb61_0_1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331f44acb61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31f44acb61_0_1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31f44acb61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331f44acb61_0_1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331f44acb61_0_1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331f44acb61_0_1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1" name="Google Shape;1861;g331f44acb61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1f44acb6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1f44acb6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331f44acb61_0_1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331f44acb61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331f44acb61_0_1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2" name="Google Shape;1872;g331f44acb61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331f44acb61_0_1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331f44acb61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331f44acb61_0_1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331f44acb61_0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31f44acb61_0_1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31f44acb61_0_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331f44acb61_0_1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331f44acb61_0_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331f44acb61_0_1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331f44acb61_0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331f44acb61_0_1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331f44acb61_0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31f44acb61_0_1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31f44acb61_0_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331f44acb61_0_1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331f44acb61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31f44acb6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31f44acb6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31f44acb61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31f44acb6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331f44acb61_0_1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331f44acb61_0_1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331f44acb61_0_1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331f44acb61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31f44acb61_0_1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31f44acb61_0_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331f44acb61_0_1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331f44acb61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331f44acb61_0_1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331f44acb61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31f44acb61_0_1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31f44acb61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331f44acb61_0_1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331f44acb61_0_1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331f44acb61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331f44acb61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331f44acb61_0_2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331f44acb61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331f44acb61_0_2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331f44acb61_0_2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1f44acb61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1f44acb6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331f44acb61_0_1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331f44acb61_0_1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331f44acb61_0_1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331f44acb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331f44acb61_0_1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331f44acb61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g331f44acb61_0_15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2" name="Google Shape;2022;g331f44acb61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331f44acb61_0_1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331f44acb61_0_1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331f44acb61_0_1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331f44acb61_0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331f44acb61_0_1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331f44acb61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331f44acb61_0_1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331f44acb61_0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331f44acb61_0_1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0" name="Google Shape;2050;g331f44acb61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331f44acb61_0_1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331f44acb61_0_1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31f44acb61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31f44acb6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331f44acb61_0_1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331f44acb61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331f44acb61_0_1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331f44acb61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331f44acb61_0_1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3" name="Google Shape;2073;g331f44acb61_0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g331f44acb61_0_1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9" name="Google Shape;2079;g331f44acb61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g331f44acb61_0_1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1" name="Google Shape;2091;g331f44acb61_0_1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g331f44acb61_0_1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6" name="Google Shape;2096;g331f44acb61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331f44acb61_0_1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331f44acb61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331f44acb61_0_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331f44acb61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331f44acb61_0_2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331f44acb61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331f44acb61_0_2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331f44acb61_0_2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1f44acb61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1f44acb6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331f44acb61_0_2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331f44acb61_0_2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331f44acb61_0_16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7" name="Google Shape;2137;g331f44acb61_0_1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331f44acb61_0_1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331f44acb61_0_1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
        <p:cNvGrpSpPr/>
        <p:nvPr/>
      </p:nvGrpSpPr>
      <p:grpSpPr>
        <a:xfrm>
          <a:off x="0" y="0"/>
          <a:ext cx="0" cy="0"/>
          <a:chOff x="0" y="0"/>
          <a:chExt cx="0" cy="0"/>
        </a:xfrm>
      </p:grpSpPr>
      <p:sp>
        <p:nvSpPr>
          <p:cNvPr id="2147" name="Google Shape;2147;g331f44acb61_0_1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8" name="Google Shape;2148;g331f44acb61_0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331f44acb61_0_1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331f44acb61_0_1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331f44acb61_0_1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331f44acb61_0_1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331f44acb61_0_1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331f44acb61_0_1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331f44acb61_0_1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331f44acb61_0_1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331f44acb61_0_1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7" name="Google Shape;2177;g331f44acb61_0_1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331f44acb61_0_1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331f44acb61_0_1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31f44acb61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31f44acb6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331f44acb61_0_16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331f44acb61_0_1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g331f44acb61_0_1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331f44acb61_0_1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331f44acb61_0_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0" name="Google Shape;2200;g331f44acb61_0_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331f44acb61_0_1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331f44acb61_0_1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9"/>
        <p:cNvGrpSpPr/>
        <p:nvPr/>
      </p:nvGrpSpPr>
      <p:grpSpPr>
        <a:xfrm>
          <a:off x="0" y="0"/>
          <a:ext cx="0" cy="0"/>
          <a:chOff x="0" y="0"/>
          <a:chExt cx="0" cy="0"/>
        </a:xfrm>
      </p:grpSpPr>
      <p:sp>
        <p:nvSpPr>
          <p:cNvPr id="2210" name="Google Shape;2210;g331f44acb61_0_1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1" name="Google Shape;2211;g331f44acb61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331f44acb61_0_1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g331f44acb61_0_1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331f44acb61_0_1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331f44acb61_0_1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331f44acb61_0_1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331f44acb61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331f44acb61_0_1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331f44acb61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g331f44acb61_0_1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0" name="Google Shape;2240;g331f44acb61_0_1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31f44acb61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31f44acb6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331f44acb61_0_1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331f44acb61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g331f44acb61_0_17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2" name="Google Shape;2252;g331f44acb61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331f44acb61_0_1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331f44acb61_0_1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331f44acb61_0_1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331f44acb61_0_1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8"/>
        <p:cNvGrpSpPr/>
        <p:nvPr/>
      </p:nvGrpSpPr>
      <p:grpSpPr>
        <a:xfrm>
          <a:off x="0" y="0"/>
          <a:ext cx="0" cy="0"/>
          <a:chOff x="0" y="0"/>
          <a:chExt cx="0" cy="0"/>
        </a:xfrm>
      </p:grpSpPr>
      <p:sp>
        <p:nvSpPr>
          <p:cNvPr id="2279" name="Google Shape;2279;g331f44acb61_0_1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0" name="Google Shape;2280;g331f44acb61_0_1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331f44acb61_0_17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331f44acb61_0_1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331f44acb61_0_1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331f44acb61_0_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331f44acb61_0_1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331f44acb61_0_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331f44acb61_0_1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331f44acb61_0_1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g331f44acb61_0_1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9" name="Google Shape;2309;g331f44acb61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31f44acb61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31f44acb61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331f44acb61_0_18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331f44acb61_0_1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g331f44acb61_0_1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6" name="Google Shape;2326;g331f44acb61_0_1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331f44acb61_0_1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331f44acb61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331f44acb61_0_18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331f44acb61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331f44acb61_0_2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331f44acb61_0_2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g331f44acb61_0_2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9" name="Google Shape;2349;g331f44acb61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331f44acb61_0_2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331f44acb61_0_2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331f44acb61_0_1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331f44acb61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g331f44acb61_0_1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2" name="Google Shape;2372;g331f44acb61_0_1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g331f44acb61_0_18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8" name="Google Shape;2378;g331f44acb61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31f44acb61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31f44acb6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g331f44acb61_0_1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g331f44acb61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331f44acb61_0_1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331f44acb61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331f44acb61_0_1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331f44acb61_0_1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g331f44acb61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7" name="Google Shape;2407;g331f44acb61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331f44acb61_0_2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331f44acb61_0_2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
        <p:cNvGrpSpPr/>
        <p:nvPr/>
      </p:nvGrpSpPr>
      <p:grpSpPr>
        <a:xfrm>
          <a:off x="0" y="0"/>
          <a:ext cx="0" cy="0"/>
          <a:chOff x="0" y="0"/>
          <a:chExt cx="0" cy="0"/>
        </a:xfrm>
      </p:grpSpPr>
      <p:sp>
        <p:nvSpPr>
          <p:cNvPr id="2417" name="Google Shape;2417;g331f44acb61_0_2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8" name="Google Shape;2418;g331f44acb61_0_2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331f44acb61_0_18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331f44acb61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g331f44acb61_0_18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1" name="Google Shape;2441;g331f44acb61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331f44acb61_0_18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331f44acb61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331f44acb61_0_18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331f44acb61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1f44acb61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31f44acb6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331f44acb61_0_2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331f44acb61_0_2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331f44acb61_0_2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331f44acb61_0_2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g331f44acb61_0_2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0" name="Google Shape;2470;g331f44acb61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331f44acb61_0_18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331f44acb61_0_1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331f44acb61_0_1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331f44acb61_0_1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g331f44acb61_0_18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3" name="Google Shape;2493;g331f44acb61_0_1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7"/>
        <p:cNvGrpSpPr/>
        <p:nvPr/>
      </p:nvGrpSpPr>
      <p:grpSpPr>
        <a:xfrm>
          <a:off x="0" y="0"/>
          <a:ext cx="0" cy="0"/>
          <a:chOff x="0" y="0"/>
          <a:chExt cx="0" cy="0"/>
        </a:xfrm>
      </p:grpSpPr>
      <p:sp>
        <p:nvSpPr>
          <p:cNvPr id="2498" name="Google Shape;2498;g331f44acb61_0_1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9" name="Google Shape;2499;g331f44acb61_0_1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331f44acb61_0_1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331f44acb61_0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331f44acb61_0_1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331f44acb61_0_1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331f44acb61_0_19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331f44acb61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31f44acb6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31f44acb6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331f44acb61_0_1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331f44acb61_0_1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331f44acb61_0_19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331f44acb61_0_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331f44acb61_0_1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331f44acb61_0_1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g331f44acb61_0_19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9" name="Google Shape;2539;g331f44acb61_0_1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g331f44acb61_0_19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5" name="Google Shape;2545;g331f44acb61_0_1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g331f44acb61_0_19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1" name="Google Shape;2551;g331f44acb61_0_1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g331f44acb61_0_1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6" name="Google Shape;2556;g331f44acb61_0_1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0"/>
        <p:cNvGrpSpPr/>
        <p:nvPr/>
      </p:nvGrpSpPr>
      <p:grpSpPr>
        <a:xfrm>
          <a:off x="0" y="0"/>
          <a:ext cx="0" cy="0"/>
          <a:chOff x="0" y="0"/>
          <a:chExt cx="0" cy="0"/>
        </a:xfrm>
      </p:grpSpPr>
      <p:sp>
        <p:nvSpPr>
          <p:cNvPr id="2561" name="Google Shape;2561;g331f44acb61_0_19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2" name="Google Shape;2562;g331f44acb61_0_1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6"/>
        <p:cNvGrpSpPr/>
        <p:nvPr/>
      </p:nvGrpSpPr>
      <p:grpSpPr>
        <a:xfrm>
          <a:off x="0" y="0"/>
          <a:ext cx="0" cy="0"/>
          <a:chOff x="0" y="0"/>
          <a:chExt cx="0" cy="0"/>
        </a:xfrm>
      </p:grpSpPr>
      <p:sp>
        <p:nvSpPr>
          <p:cNvPr id="2567" name="Google Shape;2567;g331f44acb61_0_1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8" name="Google Shape;2568;g331f44acb61_0_1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g331f44acb61_0_2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4" name="Google Shape;2574;g331f44acb61_0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31f44acb6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31f44acb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31f44acb6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31f44acb6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331f44acb61_0_2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331f44acb61_0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331f44acb61_0_2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331f44acb61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331f44acb61_0_1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331f44acb61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0"/>
        <p:cNvGrpSpPr/>
        <p:nvPr/>
      </p:nvGrpSpPr>
      <p:grpSpPr>
        <a:xfrm>
          <a:off x="0" y="0"/>
          <a:ext cx="0" cy="0"/>
          <a:chOff x="0" y="0"/>
          <a:chExt cx="0" cy="0"/>
        </a:xfrm>
      </p:grpSpPr>
      <p:sp>
        <p:nvSpPr>
          <p:cNvPr id="2601" name="Google Shape;2601;g331f44acb61_0_19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2" name="Google Shape;2602;g331f44acb61_0_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331f44acb61_0_19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8" name="Google Shape;2608;g331f44acb61_0_1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331f44acb61_0_2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331f44acb61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3"/>
        <p:cNvGrpSpPr/>
        <p:nvPr/>
      </p:nvGrpSpPr>
      <p:grpSpPr>
        <a:xfrm>
          <a:off x="0" y="0"/>
          <a:ext cx="0" cy="0"/>
          <a:chOff x="0" y="0"/>
          <a:chExt cx="0" cy="0"/>
        </a:xfrm>
      </p:grpSpPr>
      <p:sp>
        <p:nvSpPr>
          <p:cNvPr id="2624" name="Google Shape;2624;g331f44acb61_0_2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5" name="Google Shape;2625;g331f44acb61_0_2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331f44acb61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331f44acb61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1"/>
        <p:cNvGrpSpPr/>
        <p:nvPr/>
      </p:nvGrpSpPr>
      <p:grpSpPr>
        <a:xfrm>
          <a:off x="0" y="0"/>
          <a:ext cx="0" cy="0"/>
          <a:chOff x="0" y="0"/>
          <a:chExt cx="0" cy="0"/>
        </a:xfrm>
      </p:grpSpPr>
      <p:sp>
        <p:nvSpPr>
          <p:cNvPr id="2642" name="Google Shape;2642;g331f44acb61_0_1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331f44acb61_0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331f44acb61_0_19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8" name="Google Shape;2648;g331f44acb61_0_1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3f3912a7a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3f3912a7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331f44acb61_0_19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331f44acb61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331f44acb61_0_1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331f44acb61_0_1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331f44acb61_0_2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331f44acb61_0_2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331f44acb61_0_2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331f44acb61_0_2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331f44acb61_0_2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331f44acb61_0_2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g331f44acb61_0_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9" name="Google Shape;2689;g331f44acb61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g331f44acb61_0_1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4" name="Google Shape;2694;g331f44acb61_0_1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8"/>
        <p:cNvGrpSpPr/>
        <p:nvPr/>
      </p:nvGrpSpPr>
      <p:grpSpPr>
        <a:xfrm>
          <a:off x="0" y="0"/>
          <a:ext cx="0" cy="0"/>
          <a:chOff x="0" y="0"/>
          <a:chExt cx="0" cy="0"/>
        </a:xfrm>
      </p:grpSpPr>
      <p:sp>
        <p:nvSpPr>
          <p:cNvPr id="2699" name="Google Shape;2699;g331f44acb61_0_2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0" name="Google Shape;2700;g331f44acb61_0_2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331f44acb61_0_20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331f44acb61_0_2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34638c508b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34638c508b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31f44acb61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31f44acb61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6"/>
        <p:cNvGrpSpPr/>
        <p:nvPr/>
      </p:nvGrpSpPr>
      <p:grpSpPr>
        <a:xfrm>
          <a:off x="0" y="0"/>
          <a:ext cx="0" cy="0"/>
          <a:chOff x="0" y="0"/>
          <a:chExt cx="0" cy="0"/>
        </a:xfrm>
      </p:grpSpPr>
      <p:sp>
        <p:nvSpPr>
          <p:cNvPr id="2717" name="Google Shape;2717;g331f44acb61_0_2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8" name="Google Shape;2718;g331f44acb61_0_2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g331f44acb61_0_2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3" name="Google Shape;2723;g331f44acb61_0_2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331f44acb61_0_2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331f44acb61_0_2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331f44acb61_0_20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331f44acb61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g331f44acb61_0_2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6" name="Google Shape;2746;g331f44acb61_0_2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331f44acb61_0_2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331f44acb61_0_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331f44acb61_0_2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331f44acb61_0_2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331f44acb61_0_20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331f44acb61_0_2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331f44acb61_0_2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331f44acb61_0_2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3"/>
        <p:cNvGrpSpPr/>
        <p:nvPr/>
      </p:nvGrpSpPr>
      <p:grpSpPr>
        <a:xfrm>
          <a:off x="0" y="0"/>
          <a:ext cx="0" cy="0"/>
          <a:chOff x="0" y="0"/>
          <a:chExt cx="0" cy="0"/>
        </a:xfrm>
      </p:grpSpPr>
      <p:sp>
        <p:nvSpPr>
          <p:cNvPr id="2774" name="Google Shape;2774;g331f44acb61_0_20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5" name="Google Shape;2775;g331f44acb61_0_2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1f44acb61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31f44acb61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331f44acb61_0_20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331f44acb61_0_2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5"/>
        <p:cNvGrpSpPr/>
        <p:nvPr/>
      </p:nvGrpSpPr>
      <p:grpSpPr>
        <a:xfrm>
          <a:off x="0" y="0"/>
          <a:ext cx="0" cy="0"/>
          <a:chOff x="0" y="0"/>
          <a:chExt cx="0" cy="0"/>
        </a:xfrm>
      </p:grpSpPr>
      <p:sp>
        <p:nvSpPr>
          <p:cNvPr id="2786" name="Google Shape;2786;g331f44acb61_0_20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7" name="Google Shape;2787;g331f44acb61_0_2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g331f44acb61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2" name="Google Shape;2792;g331f44acb61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331f44acb61_0_2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8" name="Google Shape;2798;g331f44acb61_0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331f44acb61_0_2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331f44acb61_0_2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331f44acb61_0_2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331f44acb61_0_2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1"/>
        <p:cNvGrpSpPr/>
        <p:nvPr/>
      </p:nvGrpSpPr>
      <p:grpSpPr>
        <a:xfrm>
          <a:off x="0" y="0"/>
          <a:ext cx="0" cy="0"/>
          <a:chOff x="0" y="0"/>
          <a:chExt cx="0" cy="0"/>
        </a:xfrm>
      </p:grpSpPr>
      <p:sp>
        <p:nvSpPr>
          <p:cNvPr id="2832" name="Google Shape;2832;g331f44acb61_0_2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3" name="Google Shape;2833;g331f44acb61_0_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6"/>
        <p:cNvGrpSpPr/>
        <p:nvPr/>
      </p:nvGrpSpPr>
      <p:grpSpPr>
        <a:xfrm>
          <a:off x="0" y="0"/>
          <a:ext cx="0" cy="0"/>
          <a:chOff x="0" y="0"/>
          <a:chExt cx="0" cy="0"/>
        </a:xfrm>
      </p:grpSpPr>
      <p:sp>
        <p:nvSpPr>
          <p:cNvPr id="2837" name="Google Shape;2837;g331f44acb61_0_2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8" name="Google Shape;2838;g331f44acb61_0_2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331f44acb61_0_2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331f44acb61_0_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8"/>
        <p:cNvGrpSpPr/>
        <p:nvPr/>
      </p:nvGrpSpPr>
      <p:grpSpPr>
        <a:xfrm>
          <a:off x="0" y="0"/>
          <a:ext cx="0" cy="0"/>
          <a:chOff x="0" y="0"/>
          <a:chExt cx="0" cy="0"/>
        </a:xfrm>
      </p:grpSpPr>
      <p:sp>
        <p:nvSpPr>
          <p:cNvPr id="2849" name="Google Shape;2849;g331f44acb61_0_20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0" name="Google Shape;2850;g331f44acb61_0_2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31f44acb61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31f44acb6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331f44acb61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331f44acb6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9"/>
        <p:cNvGrpSpPr/>
        <p:nvPr/>
      </p:nvGrpSpPr>
      <p:grpSpPr>
        <a:xfrm>
          <a:off x="0" y="0"/>
          <a:ext cx="0" cy="0"/>
          <a:chOff x="0" y="0"/>
          <a:chExt cx="0" cy="0"/>
        </a:xfrm>
      </p:grpSpPr>
      <p:sp>
        <p:nvSpPr>
          <p:cNvPr id="2860" name="Google Shape;2860;g331f44acb61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1" name="Google Shape;2861;g331f44acb6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1f44acb61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31f44acb6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1f44acb61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31f44acb6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31f44acb61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31f44acb6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31f44acb61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31f44acb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31f44acb6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31f44acb6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31f44acb6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31f44acb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31f44acb61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31f44acb61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31f44acb61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31f44acb6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31f44acb6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31f44acb6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31f44acb61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31f44acb6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31f44acb61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31f44acb61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31f44acb61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31f44acb6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31f44acb61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31f44acb6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31f44acb61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31f44acb6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31f44acb61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31f44acb61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31f44acb61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31f44acb61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31f44acb6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31f44acb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31f44acb61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31f44acb6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31f44acb61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31f44acb6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31f44acb61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31f44acb6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31f44acb61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31f44acb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31f44acb61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31f44acb6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31f44acb61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31f44acb61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31f44acb61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31f44acb61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31f44acb61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31f44acb6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31f44acb61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31f44acb61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31f44acb61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31f44acb6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31f44acb6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31f44acb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31f44acb61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31f44acb61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1f44acb61_0_3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31f44acb6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31f44acb61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31f44acb6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31f44acb61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31f44acb61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31f44acb61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31f44acb61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31f44acb61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31f44acb61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31f44acb61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31f44acb6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31f44acb61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31f44acb61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31f44acb61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31f44acb61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31f44acb61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31f44acb6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1f44acb6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1f44acb6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31f44acb61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31f44acb61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31f44acb61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331f44acb61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31f44acb61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31f44acb61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31f44acb61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31f44acb61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31f44acb61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31f44acb61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31f44acb61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31f44acb61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31f44acb61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31f44acb61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31f44acb61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31f44acb61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31f44acb61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31f44acb61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31f44acb61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31f44acb61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1f44acb6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1f44acb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31f44acb61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31f44acb61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31f44acb61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31f44acb61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31f44acb61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31f44acb61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31f44acb61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31f44acb61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31f44acb61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331f44acb61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31f44acb61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31f44acb61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31f44acb61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31f44acb61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31f44acb61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31f44acb61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31f44acb61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331f44acb61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31f44acb61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331f44acb61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rcsb.org/pdb/explore/explore.do?structureId=7BNR_B"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www.rcsb.org/pdb/explore/explore.do?structureId=6V8I" TargetMode="Externa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ww.ebi.ac.uk/interpro/entry/pfam/PF14594/"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hyperlink" Target="https://www.rcsb.org/structure/9D93"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http://www.rcsb.org/pdb/explore/explore.do?structureId=9D93"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rcsb.org/pdb/explore/explore.do?structureId=7BN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hyperlink" Target="http://www.rcsb.org/pdb/explore/explore.do?structureId=9D93" TargetMode="External"/><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rcsb.org/pdb/explore/explore.do?structureId=8JOU_i" TargetMode="External"/><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hyperlink" Target="https://www.rcsb.org/structure/8JOU" TargetMode="Externa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hyperlink" Target="http://www.rcsb.org/pdb/explore/explore.do?structureId=8ES0" TargetMode="External"/><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ebi.ac.uk/interpro/entry/pfam/PF14100.11" TargetMode="External"/><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hyperlink" Target="https://dtu.biolib.com/results/8cfc191c-f832-453a-9e35-99f8d03a7ea8/?token=qgeL0XfKjmPDTyzS" TargetMode="External"/><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s://dtu.biolib.com/results/8cfc191c-f832-453a-9e35-99f8d03a7ea8/?token=qgeL0XfKjmPDTyzS" TargetMode="External"/><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hyperlink" Target="https://www.ebi.ac.uk/interpro/entry/pfam/PF10963/" TargetMode="External"/><Relationship Id="rId2" Type="http://schemas.openxmlformats.org/officeDocument/2006/relationships/notesSlide" Target="../notesSlides/notesSlide160.xml"/><Relationship Id="rId1" Type="http://schemas.openxmlformats.org/officeDocument/2006/relationships/slideLayout" Target="../slideLayouts/slideLayout3.xml"/><Relationship Id="rId4" Type="http://schemas.openxmlformats.org/officeDocument/2006/relationships/hyperlink" Target="https://www.ebi.ac.uk/interpro/entry/pfam/PF20941/" TargetMode="Externa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www.rcsb.org/structure/9D93" TargetMode="External"/><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hyperlink" Target="http://www.rcsb.org/pdb/explore/explore.do?structureId=9D93" TargetMode="External"/><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hyperlink" Target="http://www.rcsb.org/pdb/explore/explore.do?structureId=1OQ1_B" TargetMode="External"/><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hyperlink" Target="http://www.rcsb.org/pdb/explore/explore.do?structureId=3U3W" TargetMode="External"/><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https://www.ebi.ac.uk/interpro/entry/pfam/PF19474.4" TargetMode="External"/><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hyperlink" Target="https://blast.ncbi.nlm.nih.gov/Blast.cgi#alnHdr_QFG13809" TargetMode="External"/><Relationship Id="rId2" Type="http://schemas.openxmlformats.org/officeDocument/2006/relationships/notesSlide" Target="../notesSlides/notesSlide189.xml"/><Relationship Id="rId1" Type="http://schemas.openxmlformats.org/officeDocument/2006/relationships/slideLayout" Target="../slideLayouts/slideLayout3.xml"/><Relationship Id="rId4" Type="http://schemas.openxmlformats.org/officeDocument/2006/relationships/hyperlink" Target="http://www.rcsb.org/pdb/explore/explore.do?structureId=3D2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3" Type="http://schemas.openxmlformats.org/officeDocument/2006/relationships/hyperlink" Target="http://www.rcsb.org/pdb/explore/explore.do?structureId=3HC7" TargetMode="External"/><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s://blast.ncbi.nlm.nih.gov/Blast.cgi#alnHdr_YP_010103838" TargetMode="External"/><Relationship Id="rId2" Type="http://schemas.openxmlformats.org/officeDocument/2006/relationships/notesSlide" Target="../notesSlides/notesSlide200.xml"/><Relationship Id="rId1" Type="http://schemas.openxmlformats.org/officeDocument/2006/relationships/slideLayout" Target="../slideLayouts/slideLayout3.xml"/><Relationship Id="rId4" Type="http://schemas.openxmlformats.org/officeDocument/2006/relationships/hyperlink" Target="http://www.rcsb.org/pdb/explore/explore.do?structureId=5ZYT" TargetMode="Externa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https://www.ebi.ac.uk/interpro/entry/pfam/PF04936.17" TargetMode="External"/><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hyperlink" Target="https://www.ebi.ac.uk/interpro/entry/pfam/PF10691/" TargetMode="External"/><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www.rcsb.org/pdb/explore/explore.do?structureId=2OCA_A" TargetMode="External"/><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bi.ac.uk/interpro/entry/pfam/PF0375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3" Type="http://schemas.openxmlformats.org/officeDocument/2006/relationships/hyperlink" Target="https://www.ebi.ac.uk/interpro/entry/pfam/PF15284/" TargetMode="External"/><Relationship Id="rId2" Type="http://schemas.openxmlformats.org/officeDocument/2006/relationships/notesSlide" Target="../notesSlides/notesSlide226.xml"/><Relationship Id="rId1" Type="http://schemas.openxmlformats.org/officeDocument/2006/relationships/slideLayout" Target="../slideLayouts/slideLayout3.xml"/><Relationship Id="rId4" Type="http://schemas.openxmlformats.org/officeDocument/2006/relationships/hyperlink" Target="https://www.ebi.ac.uk/interpro/entry/pfam/PF12071/" TargetMode="Externa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hyperlink" Target="https://www.ebi.ac.uk/interpro/entry/pfam/PF19905.4" TargetMode="External"/><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3" Type="http://schemas.openxmlformats.org/officeDocument/2006/relationships/hyperlink" Target="http://www.rcsb.org/pdb/explore/explore.do?structureId=6VDE" TargetMode="External"/><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https://www.ebi.ac.uk/interpro/entry/pfam/PF18433/" TargetMode="External"/><Relationship Id="rId2" Type="http://schemas.openxmlformats.org/officeDocument/2006/relationships/notesSlide" Target="../notesSlides/notesSlide245.xml"/><Relationship Id="rId1" Type="http://schemas.openxmlformats.org/officeDocument/2006/relationships/slideLayout" Target="../slideLayouts/slideLayout3.xml"/><Relationship Id="rId4" Type="http://schemas.openxmlformats.org/officeDocument/2006/relationships/hyperlink" Target="https://www.rcsb.org/structure/3SJR" TargetMode="Externa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rcsb.org/pdb/explore/explore.do?structureId=1hj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3" Type="http://schemas.openxmlformats.org/officeDocument/2006/relationships/hyperlink" Target="https://www.rcsb.org/structure/7AR7" TargetMode="External"/><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3" Type="http://schemas.openxmlformats.org/officeDocument/2006/relationships/hyperlink" Target="http://www.rcsb.org/pdb/explore/explore.do?structureId=7AR7" TargetMode="External"/><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hyperlink" Target="https://www.ebi.ac.uk/interpro/entry/pfam/PF19690/" TargetMode="External"/><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hyperlink" Target="http://www.rcsb.org/pdb/explore/explore.do?structureId=6ITH_A" TargetMode="External"/><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3" Type="http://schemas.openxmlformats.org/officeDocument/2006/relationships/hyperlink" Target="http://scop.berkeley.edu/sid=SCOP_d2cpga_" TargetMode="External"/><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3" Type="http://schemas.openxmlformats.org/officeDocument/2006/relationships/hyperlink" Target="http://www.rcsb.org/pdb/explore/explore.do?structureId=2BNW" TargetMode="External"/><Relationship Id="rId2" Type="http://schemas.openxmlformats.org/officeDocument/2006/relationships/notesSlide" Target="../notesSlides/notesSlide281.xml"/><Relationship Id="rId1" Type="http://schemas.openxmlformats.org/officeDocument/2006/relationships/slideLayout" Target="../slideLayouts/slideLayout3.xml"/><Relationship Id="rId5" Type="http://schemas.openxmlformats.org/officeDocument/2006/relationships/hyperlink" Target="http://scop.berkeley.edu/sid=d1irqa_" TargetMode="External"/><Relationship Id="rId4" Type="http://schemas.openxmlformats.org/officeDocument/2006/relationships/hyperlink" Target="http://scop.berkeley.edu/sid=d2cpga_" TargetMode="Externa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hyperlink" Target="https://www.rcsb.org/structure/1IRQ" TargetMode="External"/><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3" Type="http://schemas.openxmlformats.org/officeDocument/2006/relationships/hyperlink" Target="http://www.rcsb.org/pdb/explore/explore.do?structureId=2BNW" TargetMode="External"/><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hyperlink" Target="https://www.ebi.ac.uk/interpro/entry/pfam/PF12482.13" TargetMode="External"/><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3" Type="http://schemas.openxmlformats.org/officeDocument/2006/relationships/hyperlink" Target="https://blast.ncbi.nlm.nih.gov/Blast.cgi#alnHdr_YP_002564173" TargetMode="External"/><Relationship Id="rId2" Type="http://schemas.openxmlformats.org/officeDocument/2006/relationships/notesSlide" Target="../notesSlides/notesSlide312.xml"/><Relationship Id="rId1" Type="http://schemas.openxmlformats.org/officeDocument/2006/relationships/slideLayout" Target="../slideLayouts/slideLayout3.xml"/><Relationship Id="rId5" Type="http://schemas.openxmlformats.org/officeDocument/2006/relationships/hyperlink" Target="https://toolkit.tuebingen.mpg.de/jobs/8904555_1" TargetMode="External"/><Relationship Id="rId4" Type="http://schemas.openxmlformats.org/officeDocument/2006/relationships/hyperlink" Target="http://www.rcsb.org/pdb/explore/explore.do?structureId=9BZ0" TargetMode="Externa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3" Type="http://schemas.openxmlformats.org/officeDocument/2006/relationships/hyperlink" Target="https://www.ebi.ac.uk/interpro/entry/pfam/PF20123" TargetMode="External"/><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hyperlink" Target="https://www.ebi.ac.uk/interpro/entry/pfam/PF19416" TargetMode="External"/><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3.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hyperlink" Target="https://www.ebi.ac.uk/interpro/entry/pfam/PF13807" TargetMode="External"/><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3" Type="http://schemas.openxmlformats.org/officeDocument/2006/relationships/hyperlink" Target="https://www.ebi.ac.uk/interpro/entry/pfam/PF22002/" TargetMode="External"/><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hyperlink" Target="http://www.rcsb.org/pdb/explore/explore.do?structureId=6YP5" TargetMode="External"/><Relationship Id="rId2" Type="http://schemas.openxmlformats.org/officeDocument/2006/relationships/notesSlide" Target="../notesSlides/notesSlide344.xml"/><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3" Type="http://schemas.openxmlformats.org/officeDocument/2006/relationships/hyperlink" Target="https://www.rcsb.org/structure/6YP5" TargetMode="External"/><Relationship Id="rId2" Type="http://schemas.openxmlformats.org/officeDocument/2006/relationships/notesSlide" Target="../notesSlides/notesSlide345.xml"/><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hyperlink" Target="https://www.ebi.ac.uk/interpro/entry/pfam/PF17441" TargetMode="External"/><Relationship Id="rId2" Type="http://schemas.openxmlformats.org/officeDocument/2006/relationships/notesSlide" Target="../notesSlides/notesSlide348.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3" Type="http://schemas.openxmlformats.org/officeDocument/2006/relationships/hyperlink" Target="http://www.rcsb.org/pdb/explore/explore.do?structureId=8T9S" TargetMode="External"/><Relationship Id="rId2" Type="http://schemas.openxmlformats.org/officeDocument/2006/relationships/notesSlide" Target="../notesSlides/notesSlide35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hyperlink" Target="https://www.ebi.ac.uk/interpro/entry/pfam/PF18290.6" TargetMode="External"/><Relationship Id="rId2" Type="http://schemas.openxmlformats.org/officeDocument/2006/relationships/notesSlide" Target="../notesSlides/notesSlide361.xml"/><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hyperlink" Target="https://www.rcsb.org/structure/7NFG" TargetMode="External"/><Relationship Id="rId2" Type="http://schemas.openxmlformats.org/officeDocument/2006/relationships/notesSlide" Target="../notesSlides/notesSlide371.xml"/><Relationship Id="rId1" Type="http://schemas.openxmlformats.org/officeDocument/2006/relationships/slideLayout" Target="../slideLayouts/slideLayout3.xml"/><Relationship Id="rId4" Type="http://schemas.openxmlformats.org/officeDocument/2006/relationships/hyperlink" Target="https://www.rcsb.org/structure/1YBX" TargetMode="Externa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3.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3" Type="http://schemas.openxmlformats.org/officeDocument/2006/relationships/hyperlink" Target="https://www.ebi.ac.uk/interpro/entry/pfam/PF14753.1" TargetMode="External"/><Relationship Id="rId2" Type="http://schemas.openxmlformats.org/officeDocument/2006/relationships/notesSlide" Target="../notesSlides/notesSlide392.xml"/><Relationship Id="rId1" Type="http://schemas.openxmlformats.org/officeDocument/2006/relationships/slideLayout" Target="../slideLayouts/slideLayout3.xml"/></Relationships>
</file>

<file path=ppt/slides/_rels/slide393.xml.rels><?xml version="1.0" encoding="UTF-8" standalone="yes"?>
<Relationships xmlns="http://schemas.openxmlformats.org/package/2006/relationships"><Relationship Id="rId3" Type="http://schemas.openxmlformats.org/officeDocument/2006/relationships/hyperlink" Target="https://www.ebi.ac.uk/interpro/entry/pfam/PF14753/" TargetMode="External"/><Relationship Id="rId2" Type="http://schemas.openxmlformats.org/officeDocument/2006/relationships/notesSlide" Target="../notesSlides/notesSlide393.xml"/><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3.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xml"/></Relationships>
</file>

<file path=ppt/slides/_rels/slide398.xml.rels><?xml version="1.0" encoding="UTF-8" standalone="yes"?>
<Relationships xmlns="http://schemas.openxmlformats.org/package/2006/relationships"><Relationship Id="rId3" Type="http://schemas.openxmlformats.org/officeDocument/2006/relationships/hyperlink" Target="http://www.rcsb.org/pdb/explore/explore.do?structureId=3PWF" TargetMode="External"/><Relationship Id="rId2" Type="http://schemas.openxmlformats.org/officeDocument/2006/relationships/notesSlide" Target="../notesSlides/notesSlide398.xml"/><Relationship Id="rId1" Type="http://schemas.openxmlformats.org/officeDocument/2006/relationships/slideLayout" Target="../slideLayouts/slideLayout3.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csb.org/pdb/explore/explore.do?structureId=8FQL"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3.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3.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hyperlink" Target="https://www.ebi.ac.uk/interpro/entry/pfam/PF06698/" TargetMode="External"/><Relationship Id="rId2" Type="http://schemas.openxmlformats.org/officeDocument/2006/relationships/notesSlide" Target="../notesSlides/notesSlide403.xml"/><Relationship Id="rId1" Type="http://schemas.openxmlformats.org/officeDocument/2006/relationships/slideLayout" Target="../slideLayouts/slideLayout3.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3.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3.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rcsb.org/pdb/explore/explore.do?structureId=8FQ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3.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3.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3.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3.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3.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3.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3.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3" Type="http://schemas.openxmlformats.org/officeDocument/2006/relationships/hyperlink" Target="http://www.rcsb.org/pdb/explore/explore.do?structureId=2PIH_B" TargetMode="External"/><Relationship Id="rId2" Type="http://schemas.openxmlformats.org/officeDocument/2006/relationships/notesSlide" Target="../notesSlides/notesSlide437.xml"/><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3.xml"/></Relationships>
</file>

<file path=ppt/slides/_rels/slide439.xml.rels><?xml version="1.0" encoding="UTF-8" standalone="yes"?>
<Relationships xmlns="http://schemas.openxmlformats.org/package/2006/relationships"><Relationship Id="rId3" Type="http://schemas.openxmlformats.org/officeDocument/2006/relationships/hyperlink" Target="https://toolkit.tuebingen.mpg.de/jobs/3142728_9" TargetMode="External"/><Relationship Id="rId2" Type="http://schemas.openxmlformats.org/officeDocument/2006/relationships/notesSlide" Target="../notesSlides/notesSlide4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11.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ebi.ac.uk/interpro/entry/pfam/PF20484/"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ebi.ac.uk/interpro/entry/pfam/PF21488/"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s://www.rcsb.org/structure/2HJQ"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ebi.ac.uk/interpro/entry/pfam/PF16081.10"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ebi.ac.uk/interpro/entry/pfam/PF16081/"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ebi.ac.uk/interpro/entry/pfam/PF16081"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rcsb.org/pdb/explore/explore.do?structureId=6VJA_C"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ebi.ac.uk/interpro/entry/pfam/PF21844"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csb.org/structure/4BW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www.ebi.ac.uk/interpro/entry/pfam/PF21982"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www.rcsb.org/structure/8GIU"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hyperlink" Target="https://www.rcsb.org/structure/9D9L"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Chentzyk (B3)</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Annotation notes - Hope College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Chentzyk_23</a:t>
            </a:r>
            <a:endParaRPr/>
          </a:p>
          <a:p>
            <a:pPr marL="0" lvl="0" indent="0" algn="l" rtl="0">
              <a:spcBef>
                <a:spcPts val="0"/>
              </a:spcBef>
              <a:spcAft>
                <a:spcPts val="0"/>
              </a:spcAft>
              <a:buNone/>
            </a:pPr>
            <a:endParaRPr/>
          </a:p>
        </p:txBody>
      </p:sp>
      <p:sp>
        <p:nvSpPr>
          <p:cNvPr id="691" name="Google Shape;691;p1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Chentzyk_23 (18394-18867) Glimmer called at 18394, GeneMark called at 18346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GeneMark start covers all strong CP, Glimmer call lacks some strong CP on the left side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alignments, all 1:17 or similar, indicating gene might be too short.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45 bp gap between 22-23 with original Glimmer start site, GeneMark start site would create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relevant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similar start sites called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18346 (original GeneMark call instead of Glimmer)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e-values 2E-123 and similar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1 hit, with probability in the 30s, not likely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24 on Morty and Marley, both don’t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Chentzyk_23</a:t>
            </a:r>
            <a:endParaRPr/>
          </a:p>
          <a:p>
            <a:pPr marL="0" lvl="0" indent="0" algn="l" rtl="0">
              <a:spcBef>
                <a:spcPts val="0"/>
              </a:spcBef>
              <a:spcAft>
                <a:spcPts val="0"/>
              </a:spcAft>
              <a:buNone/>
            </a:pPr>
            <a:endParaRPr/>
          </a:p>
        </p:txBody>
      </p:sp>
      <p:sp>
        <p:nvSpPr>
          <p:cNvPr id="697" name="Google Shape;697;p1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chentzyk_23 (18394-18867) glimmer called; 18394 GeneMark called: 18346 </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not 1:1 ratios–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5’ end: 11 bp gap    3’ end: 45 bp gap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not best score (z: 1.618; Final: -6.090)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MA at 18346  (labeled track)</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18346- 4 base overlap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Chentzyk_23</a:t>
            </a:r>
            <a:endParaRPr/>
          </a:p>
          <a:p>
            <a:pPr marL="0" lvl="0" indent="0" algn="l" rtl="0">
              <a:spcBef>
                <a:spcPts val="0"/>
              </a:spcBef>
              <a:spcAft>
                <a:spcPts val="0"/>
              </a:spcAft>
              <a:buNone/>
            </a:pPr>
            <a:endParaRPr/>
          </a:p>
        </p:txBody>
      </p:sp>
      <p:sp>
        <p:nvSpPr>
          <p:cNvPr id="703" name="Google Shape;703;p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Chentzyk_23 (18394, 18867)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18394 has strength 14.09; GeneMark calls start at 18346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1:17, 61:77, and 121:137 alignment with a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22 over 45 bp and a gap with gene 24 with 11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does not support the start and stop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(18394)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400" b="1">
                <a:solidFill>
                  <a:schemeClr val="accent2"/>
                </a:solidFill>
                <a:highlight>
                  <a:srgbClr val="FFFFFF"/>
                </a:highlight>
                <a:latin typeface="Roboto"/>
                <a:ea typeface="Roboto"/>
                <a:cs typeface="Roboto"/>
                <a:sym typeface="Roboto"/>
              </a:rPr>
              <a:t>hypothetical protein PHAEDRUS_22 [Mycobacterium phage Phaedrus]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Chentzyk_24</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Chentzyk_24</a:t>
            </a:r>
            <a:endParaRPr/>
          </a:p>
          <a:p>
            <a:pPr marL="0" lvl="0" indent="0" algn="l" rtl="0">
              <a:spcBef>
                <a:spcPts val="0"/>
              </a:spcBef>
              <a:spcAft>
                <a:spcPts val="0"/>
              </a:spcAft>
              <a:buNone/>
            </a:pPr>
            <a:endParaRPr/>
          </a:p>
        </p:txBody>
      </p:sp>
      <p:sp>
        <p:nvSpPr>
          <p:cNvPr id="714" name="Google Shape;714;p1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Chentzyk_24 (18878-19249)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covers all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Good E value.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 bp gap with end of gene 23. 12 bp overlap with start of gene 25.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high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18878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labelled as hypothetical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are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Listed in an area that corresponds to tail assembly chaperone in Morty and Marley. Morty and Marley also have no functions for the gene that corresponds to the one in Chentzyk.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Most of the genes in phagesdb do not have functional annotations. Some functional annotations list as “tail assembly chaperone.”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Chentzyk_24</a:t>
            </a:r>
            <a:endParaRPr/>
          </a:p>
          <a:p>
            <a:pPr marL="0" lvl="0" indent="0" algn="l" rtl="0">
              <a:spcBef>
                <a:spcPts val="0"/>
              </a:spcBef>
              <a:spcAft>
                <a:spcPts val="0"/>
              </a:spcAft>
              <a:buNone/>
            </a:pPr>
            <a:endParaRPr/>
          </a:p>
        </p:txBody>
      </p:sp>
      <p:sp>
        <p:nvSpPr>
          <p:cNvPr id="720" name="Google Shape;720;p1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Chentzyk_24 (18878-19249) Glimmer and Genemark called same start site at 18878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on 5’ side and overlap on 3’ side although not very large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are valid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18878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with hypothetical protein, 97.34%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have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Chentzyk_24</a:t>
            </a:r>
            <a:endParaRPr/>
          </a:p>
          <a:p>
            <a:pPr marL="0" lvl="0" indent="0" algn="l" rtl="0">
              <a:spcBef>
                <a:spcPts val="0"/>
              </a:spcBef>
              <a:spcAft>
                <a:spcPts val="0"/>
              </a:spcAft>
              <a:buNone/>
            </a:pPr>
            <a:endParaRPr/>
          </a:p>
        </p:txBody>
      </p:sp>
      <p:sp>
        <p:nvSpPr>
          <p:cNvPr id="726" name="Google Shape;726;p1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Chentzyk_24 (18878-19249)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mostly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auto-annotated start site appears to be more optimal than any earlier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18878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Hypothetical protein yqbF (97.3); Mu-like prophage FluMu protein gp35 (97.04)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did 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Chentzyk_25</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Chentzyk_25</a:t>
            </a:r>
            <a:endParaRPr/>
          </a:p>
          <a:p>
            <a:pPr marL="0" lvl="0" indent="0" algn="l" rtl="0">
              <a:spcBef>
                <a:spcPts val="0"/>
              </a:spcBef>
              <a:spcAft>
                <a:spcPts val="0"/>
              </a:spcAft>
              <a:buNone/>
            </a:pPr>
            <a:endParaRPr/>
          </a:p>
        </p:txBody>
      </p:sp>
      <p:sp>
        <p:nvSpPr>
          <p:cNvPr id="737" name="Google Shape;737;p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Chentzyk_25 (19233-19646) Genemark and Glimmer called original start site at 19233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by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5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on 3’ end, but doesn’t have doing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are valid for the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19233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tail assembly chaperone protein, evalue is extremely 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minor capsid protein, phage virion, putative tail component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are tail assembly chaperone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rPr>
              <a:t>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Chentzyk_25</a:t>
            </a:r>
            <a:endParaRPr/>
          </a:p>
          <a:p>
            <a:pPr marL="0" lvl="0" indent="0" algn="l" rtl="0">
              <a:spcBef>
                <a:spcPts val="0"/>
              </a:spcBef>
              <a:spcAft>
                <a:spcPts val="0"/>
              </a:spcAft>
              <a:buNone/>
            </a:pPr>
            <a:endParaRPr/>
          </a:p>
        </p:txBody>
      </p:sp>
      <p:sp>
        <p:nvSpPr>
          <p:cNvPr id="743" name="Google Shape;743;p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Chentzyk_25 (</a:t>
            </a:r>
            <a:r>
              <a:rPr lang="en" sz="1200">
                <a:solidFill>
                  <a:schemeClr val="dk1"/>
                </a:solidFill>
                <a:latin typeface="Calibri"/>
                <a:ea typeface="Calibri"/>
                <a:cs typeface="Calibri"/>
                <a:sym typeface="Calibri"/>
              </a:rPr>
              <a:t>19233</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19646</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19233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and 1:1 alignment,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16 bp overlap with gene 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not great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the vast majority of B3 phages called it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19233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highlight>
                  <a:srgbClr val="0000FF"/>
                </a:highlight>
                <a:latin typeface="Times New Roman"/>
                <a:ea typeface="Times New Roman"/>
                <a:cs typeface="Times New Roman"/>
                <a:sym typeface="Times New Roman"/>
              </a:rPr>
              <a:t> </a:t>
            </a:r>
            <a:endParaRPr sz="1200">
              <a:solidFill>
                <a:schemeClr val="dk1"/>
              </a:solidFill>
              <a:highlight>
                <a:srgbClr val="0000FF"/>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had E value of 2e-9, and was 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99.51% probability of Minor_capsid_2, e value is only 2.3e-13 though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26, which is 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a:t>
            </a:r>
            <a:endParaRPr/>
          </a:p>
        </p:txBody>
      </p:sp>
      <p:sp>
        <p:nvSpPr>
          <p:cNvPr id="111" name="Google Shape;11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 (1996-2565) Gimmer and GeneMark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all covered, ORF cannot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start at auto 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1996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tops hits ParB-like partition protein [Mycobacterium phage Obutu], ParB-like nuclease domain protein [Mycobacterium phage Audrey]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99.8%</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7BNR_B</a:t>
            </a:r>
            <a:r>
              <a:rPr lang="en" sz="1200">
                <a:solidFill>
                  <a:schemeClr val="dk1"/>
                </a:solidFill>
                <a:latin typeface="Times New Roman"/>
                <a:ea typeface="Times New Roman"/>
                <a:cs typeface="Times New Roman"/>
                <a:sym typeface="Times New Roman"/>
              </a:rPr>
              <a:t> ParB family protein; DNA-binding protein, CTP, Myxococcus, DNA-segregation, DNA BINDING PROTEIN; HET: UFQ, GOL; 1.7A {My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Supports ParB-N-terminal adjacent to Obutu_5 (ParB-like nuclease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ParB-N-terminal-like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ORF’s cannot extend because of overlap, and cannot shorten because it will cause a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Motes data proves this isn’t a ParB-N-terminal-like</a:t>
            </a: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Chentzyk_25</a:t>
            </a:r>
            <a:endParaRPr/>
          </a:p>
          <a:p>
            <a:pPr marL="0" lvl="0" indent="0" algn="l" rtl="0">
              <a:spcBef>
                <a:spcPts val="0"/>
              </a:spcBef>
              <a:spcAft>
                <a:spcPts val="0"/>
              </a:spcAft>
              <a:buNone/>
            </a:pPr>
            <a:endParaRPr/>
          </a:p>
        </p:txBody>
      </p:sp>
      <p:sp>
        <p:nvSpPr>
          <p:cNvPr id="749" name="Google Shape;749;p1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Chentzyk25 (19233-19646)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All top hits are 1:1 align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There is a overlap between genes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4th greatest Z-score and has the 3rd lowest final score.aceptably low</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19233.</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tail assembly chaperone [Mycobacterium phage Gadjet], tail assembly chaperone [Mycobacterium phage Morty007], gp26 [Mycobacterium phage Phlyer]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HHpred:PF11114.13	; Minor_capsid_2 ; Minor capsid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 blast morty 007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tail assembly chaperon</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Chentzyk_26</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Chentzyk_26</a:t>
            </a:r>
            <a:endParaRPr/>
          </a:p>
          <a:p>
            <a:pPr marL="0" lvl="0" indent="0" algn="l" rtl="0">
              <a:spcBef>
                <a:spcPts val="0"/>
              </a:spcBef>
              <a:spcAft>
                <a:spcPts val="0"/>
              </a:spcAft>
              <a:buNone/>
            </a:pPr>
            <a:endParaRPr/>
          </a:p>
        </p:txBody>
      </p:sp>
      <p:sp>
        <p:nvSpPr>
          <p:cNvPr id="760" name="Google Shape;760;p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Chentzyk_26 (19685-20239) Genemark and Glimmer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Some small amount of CP earlier in the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some hits that are 1:1 but there are other varieties such as 1:14. 1:127, 70:81, 69-50, 63-67, 47-78, 28:21, 28:33. Some of the E 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39 bp gap between gene 26 and Gene 25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Best z-value and final score when compared to other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Most of the other tracks made an earlier call than Chentzyk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19685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tail assembly chaperone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a:t>
            </a:r>
            <a:r>
              <a:rPr lang="en" sz="950">
                <a:solidFill>
                  <a:srgbClr val="212529"/>
                </a:solidFill>
                <a:latin typeface="Verdana"/>
                <a:ea typeface="Verdana"/>
                <a:cs typeface="Verdana"/>
                <a:sym typeface="Verdana"/>
              </a:rPr>
              <a:t> Phage_TAC_10 ; Phage tail assembly chaperone, 95.21%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both morty and marley call it as 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a:t>
            </a:r>
            <a:endParaRPr sz="1200" b="1">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On phagesDB some called it as tail assembly chaperone</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Gene 25 wasn’t able to be called as a tail assembly chaperone because other forums said this shouldn't be called as that.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For:</a:t>
            </a:r>
            <a:endParaRPr sz="1200" b="1">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Closes the gap</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Would create a 1-bp overlap with the previous gene</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Blastp weren’t so great at original site</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On Starterator, other genes made an earlier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Against</a:t>
            </a:r>
            <a:endParaRPr sz="1200" b="1">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best z-value and final scores are located at original site </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 tried to extend and blast it again. The BLASTp data looked the same and much didn’t change. </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Glimmer and Genemark made the same call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Chentzyk_26</a:t>
            </a:r>
            <a:endParaRPr/>
          </a:p>
          <a:p>
            <a:pPr marL="0" lvl="0" indent="0" algn="l" rtl="0">
              <a:spcBef>
                <a:spcPts val="0"/>
              </a:spcBef>
              <a:spcAft>
                <a:spcPts val="0"/>
              </a:spcAft>
              <a:buNone/>
            </a:pPr>
            <a:endParaRPr/>
          </a:p>
        </p:txBody>
      </p:sp>
      <p:sp>
        <p:nvSpPr>
          <p:cNvPr id="766" name="Google Shape;766;p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Chentzyk_26 (19685-20239)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is covered. On gene 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on DNA Master but quite a few don’t have high alignment. One even has the entire bottom strand not complete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25 ends at 19646 and gene 26 starts on 19685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Unacceptable, cannot understand even slightly where it is pointing to. Highest Z-Value and lowest final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high start compared to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Possible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19685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tail assembly chaperone [Mycobacterium phage Phaedrus], hypothetical protein CHANDLER_27 [Mycobacterium phage Chandler], tail assembly chaperone [Mycobacterium phage Jackstina]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Phage_TAC_10 ; Phage tail assembly chaperone (95 percent)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Most likely a B cluster phage, lines up with other phages almost spot 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This gene is a mess compared to the other ones. Unsure about start 100 percent but fairly confident.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Chentzyk_26</a:t>
            </a:r>
            <a:endParaRPr/>
          </a:p>
          <a:p>
            <a:pPr marL="0" lvl="0" indent="0" algn="l" rtl="0">
              <a:spcBef>
                <a:spcPts val="0"/>
              </a:spcBef>
              <a:spcAft>
                <a:spcPts val="0"/>
              </a:spcAft>
              <a:buNone/>
            </a:pPr>
            <a:endParaRPr/>
          </a:p>
        </p:txBody>
      </p:sp>
      <p:sp>
        <p:nvSpPr>
          <p:cNvPr id="772" name="Google Shape;772;p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Chentzyk_26 (19685-20239) Glimmer and GeneMark called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mostly covers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several of the top hits are 1:1, but most are 1:17 or similar, indicating gene should maybe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35 bp gap between 25-26, about 25 bp gap between 26-27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data for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19685 (original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is a tail assembly chaperone (e-value 4E-130), second hit is hypothetical protein (e-value 5E-130)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95.21% tail assembly chaperone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Morty and Marley gene 27, both don’t have a function, most all similar genes on phagesdb don’t have a function either (a few are tail assembly chaperones but not much)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tail assembly chaperone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I believe we are keeping Chentzyk_26 as a NKF gene. While the data slightly supports calling a tail assembly chaperone, no other databases have called similar gene 26s as tail assembly chaperones.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Chentzyk_27</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Chentzyk_27</a:t>
            </a:r>
            <a:endParaRPr/>
          </a:p>
          <a:p>
            <a:pPr marL="0" lvl="0" indent="0" algn="l" rtl="0">
              <a:spcBef>
                <a:spcPts val="0"/>
              </a:spcBef>
              <a:spcAft>
                <a:spcPts val="0"/>
              </a:spcAft>
              <a:buNone/>
            </a:pPr>
            <a:endParaRPr/>
          </a:p>
        </p:txBody>
      </p:sp>
      <p:sp>
        <p:nvSpPr>
          <p:cNvPr id="783" name="Google Shape;783;p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Chentzyk_27 (20265-26006) Both Glimmer and Genemark called same start site at 20265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have 1:1 alignment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between 26 and 27, but no coding potential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RBS site gives best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shows consistent start site data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20265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tape measure proteins, 99% alignment, very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phage tail assembly chaperone, probability of 95.21%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Support tape measure protein, similar to gene 28 in Morty and Marty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tape measure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Check with class, HHpred contradicts blastp and synteny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Chentzyk_27</a:t>
            </a:r>
            <a:endParaRPr/>
          </a:p>
          <a:p>
            <a:pPr marL="0" lvl="0" indent="0" algn="l" rtl="0">
              <a:spcBef>
                <a:spcPts val="0"/>
              </a:spcBef>
              <a:spcAft>
                <a:spcPts val="0"/>
              </a:spcAft>
              <a:buNone/>
            </a:pPr>
            <a:endParaRPr/>
          </a:p>
        </p:txBody>
      </p:sp>
      <p:sp>
        <p:nvSpPr>
          <p:cNvPr id="789" name="Google Shape;789;p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b="1">
                <a:solidFill>
                  <a:schemeClr val="dk1"/>
                </a:solidFill>
                <a:latin typeface="Comfortaa"/>
                <a:ea typeface="Comfortaa"/>
                <a:cs typeface="Comfortaa"/>
                <a:sym typeface="Comfortaa"/>
              </a:rPr>
              <a:t>chentzyk_27 (20265-26006) glimmer and GeneMark called </a:t>
            </a:r>
            <a:endParaRPr sz="1200" b="1">
              <a:solidFill>
                <a:schemeClr val="dk1"/>
              </a:solidFill>
              <a:latin typeface="Comfortaa"/>
              <a:ea typeface="Comfortaa"/>
              <a:cs typeface="Comfortaa"/>
              <a:sym typeface="Comfortaa"/>
            </a:endParaRPr>
          </a:p>
          <a:p>
            <a:pPr marL="0" lvl="0" indent="0" algn="l" rtl="0">
              <a:spcBef>
                <a:spcPts val="0"/>
              </a:spcBef>
              <a:spcAft>
                <a:spcPts val="0"/>
              </a:spcAft>
              <a:buNone/>
            </a:pP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Coding Potential: covers most (if not all) cp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BLASTp: top hits 1:1 ratio with 0.0 e-value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Gap/Overlap: 26 bp gap 26-27; 10 bp gap 27-28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RBS: pretty average amongst other rbs scores, not great but good enough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Starterator: start-site 1 is the best one shown (i think- honestly this one confused me)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Suggested start site (first base coordinate): 20265- no change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BLASTp: tail length tape measure protein [Mycobacterium phage Akoma]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HHpred: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6V8I_BF</a:t>
            </a:r>
            <a:r>
              <a:rPr lang="en" sz="950">
                <a:solidFill>
                  <a:srgbClr val="212529"/>
                </a:solidFill>
                <a:latin typeface="Verdana"/>
                <a:ea typeface="Verdana"/>
                <a:cs typeface="Verdana"/>
                <a:sym typeface="Verdana"/>
              </a:rPr>
              <a:t>– Tape Measure Protein, gp57; phage tail, tail tip, tape measure protein, VIRAL PROTEIN; 3.7A {Staphylococcus virus 80alph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Synteny:  </a:t>
            </a:r>
            <a:r>
              <a:rPr lang="en" sz="1100">
                <a:solidFill>
                  <a:srgbClr val="555555"/>
                </a:solidFill>
                <a:latin typeface="Roboto"/>
                <a:ea typeface="Roboto"/>
                <a:cs typeface="Roboto"/>
                <a:sym typeface="Roboto"/>
              </a:rPr>
              <a:t>tape measure protein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tape measure protein</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Chentzyk_28</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Chentzyk_28</a:t>
            </a:r>
            <a:endParaRPr/>
          </a:p>
          <a:p>
            <a:pPr marL="0" lvl="0" indent="0" algn="l" rtl="0">
              <a:spcBef>
                <a:spcPts val="0"/>
              </a:spcBef>
              <a:spcAft>
                <a:spcPts val="0"/>
              </a:spcAft>
              <a:buNone/>
            </a:pPr>
            <a:endParaRPr/>
          </a:p>
        </p:txBody>
      </p:sp>
      <p:sp>
        <p:nvSpPr>
          <p:cNvPr id="806" name="Google Shape;806;p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Chentzyk_28 (26016-27446)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highlight>
                  <a:srgbClr val="93C47D"/>
                </a:highlight>
                <a:latin typeface="Times New Roman"/>
                <a:ea typeface="Times New Roman"/>
                <a:cs typeface="Times New Roman"/>
                <a:sym typeface="Times New Roman"/>
              </a:rPr>
              <a:t> </a:t>
            </a:r>
            <a:endParaRPr sz="1200">
              <a:solidFill>
                <a:schemeClr val="dk1"/>
              </a:solidFill>
              <a:highlight>
                <a:srgbClr val="93C47D"/>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covers all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 bp gap between end of gene 27 and called start of 28. Gene cannot be extended, regardless. 4 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26016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First two top hits show minor tail proteins with E values of zero. First top hit has 100% coverage. Many hypothetical proteins are listed also, with e values of zero.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distal tail protein with a probability of 93.95%. Second top hit shows hypothetical protein with 91.58% probability. Third top hit shows minor tail protein with 90.32%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Very similar location to Morty and Marley, along with the other genes listed in phagesdb that show minor tail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Similar genes in phagesdb are majorly annotated as minor tail subunits and minor tail proteins.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a:t>
            </a:r>
            <a:endParaRPr/>
          </a:p>
        </p:txBody>
      </p:sp>
      <p:sp>
        <p:nvSpPr>
          <p:cNvPr id="117" name="Google Shape;11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 (1996-2565)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Potential:Accurately portrays the base pairs at the 2000 ish area to around 2600 ish.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on DNA Master On phages DB it ranges from 30-394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3 ends at 1999 and gene 4 starts on 1996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Starterator:Support start at 1996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Is this a gene:YES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coordinate):1996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ParB_N_Srx superfamily, multiple top hits annotated with function, ParB-like partition protein,[Mycobacterium phage Akoma], ParB-like partition protein [Mycobacterium phage Obutu_1], ParB-like nuclease domain protein [Mycobacterium phage Audrey]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PROBABLE CHROMOSOME-PARTITIONING PROTEIN PARB; DNA BINDING PROTEIN-DNA COMPLEX; HET: SO4; 3.096A {HELICOBACTER PYLORI} [7BNR_B.]  (99.79) Very high score. Supports ParB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leaning towards no o n functions and other factors.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Most likely ParB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Why does Yinz not line up on the starterator/phamerator.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Chentzyk_28</a:t>
            </a:r>
            <a:endParaRPr/>
          </a:p>
          <a:p>
            <a:pPr marL="0" lvl="0" indent="0" algn="l" rtl="0">
              <a:spcBef>
                <a:spcPts val="0"/>
              </a:spcBef>
              <a:spcAft>
                <a:spcPts val="0"/>
              </a:spcAft>
              <a:buNone/>
            </a:pPr>
            <a:endParaRPr/>
          </a:p>
        </p:txBody>
      </p:sp>
      <p:sp>
        <p:nvSpPr>
          <p:cNvPr id="812" name="Google Shape;812;p1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Chentzyk_28 (26016-27446)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with top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very small gap between end of gene 27 and beginning of gene 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auto-annotated start site is optimal, gene cannot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26016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minor tail protein, other hits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Distal tail protein, Receptor-binding protein; Minor tail protein,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Chentzyk_28</a:t>
            </a:r>
            <a:endParaRPr/>
          </a:p>
          <a:p>
            <a:pPr marL="0" lvl="0" indent="0" algn="l" rtl="0">
              <a:spcBef>
                <a:spcPts val="0"/>
              </a:spcBef>
              <a:spcAft>
                <a:spcPts val="0"/>
              </a:spcAft>
              <a:buNone/>
            </a:pPr>
            <a:endParaRPr/>
          </a:p>
        </p:txBody>
      </p:sp>
      <p:sp>
        <p:nvSpPr>
          <p:cNvPr id="818" name="Google Shape;818;p1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Chentzyk_28 (</a:t>
            </a:r>
            <a:r>
              <a:rPr lang="en" sz="1200">
                <a:solidFill>
                  <a:schemeClr val="dk1"/>
                </a:solidFill>
                <a:latin typeface="Calibri"/>
                <a:ea typeface="Calibri"/>
                <a:cs typeface="Calibri"/>
                <a:sym typeface="Calibri"/>
              </a:rPr>
              <a:t>26016-27446)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and genemark called the same starting spot at 26016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fully covered in GeneMarkS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other B3 phages, aligned 1:1 with high scoring pairs,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 small gap before gene 28 and after the previous gene, but there are no starting codons there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The start site is the same on other related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26016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(Phages DB implies it is likely a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minor tail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ORF46; Distal tail protein, Receptor-binding protein, Phage baseplate, host adsorption apparatus, genome injection devic</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29 in Marley and Morty, both of which are minor tail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coding potential is not close to fully covered in other programs outside of GeneMarkS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Chentzyk_29</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Chentzyk_29</a:t>
            </a:r>
            <a:endParaRPr/>
          </a:p>
          <a:p>
            <a:pPr marL="0" lvl="0" indent="0" algn="l" rtl="0">
              <a:spcBef>
                <a:spcPts val="0"/>
              </a:spcBef>
              <a:spcAft>
                <a:spcPts val="0"/>
              </a:spcAft>
              <a:buNone/>
            </a:pPr>
            <a:endParaRPr/>
          </a:p>
        </p:txBody>
      </p:sp>
      <p:sp>
        <p:nvSpPr>
          <p:cNvPr id="829" name="Google Shape;829;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Chentzyk_29 (27443-28486)  Glimmer and GeneMark called same starts- Glimmer at 27443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highlight>
                  <a:srgbClr val="FF00FF"/>
                </a:highlight>
                <a:latin typeface="Times New Roman"/>
                <a:ea typeface="Times New Roman"/>
                <a:cs typeface="Times New Roman"/>
                <a:sym typeface="Times New Roman"/>
              </a:rPr>
              <a:t> </a:t>
            </a:r>
            <a:endParaRPr sz="1200">
              <a:solidFill>
                <a:schemeClr val="dk1"/>
              </a:solidFill>
              <a:highlight>
                <a:srgbClr val="FF00FF"/>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coding potential. Looks like GeneMark starts and stops at the same annotation site as Glimmer.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Contains 24 hits with 11 containing 1:1 alignments and 13 containing 2:3 alignments. All of the hits have a 0.0E0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a:t>
            </a:r>
            <a:r>
              <a:rPr lang="en" sz="1200" b="1">
                <a:solidFill>
                  <a:schemeClr val="dk1"/>
                </a:solidFill>
                <a:latin typeface="Times New Roman"/>
                <a:ea typeface="Times New Roman"/>
                <a:cs typeface="Times New Roman"/>
                <a:sym typeface="Times New Roman"/>
              </a:rPr>
              <a:t>Contains a 4 base/pair overlap between gene 28 and 29. Also contains a 4 base/pair overlap between gene 29 and 30.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supports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somewhat supports auto annotation site. The green line is in line with the tracks around it but does not align with all of the total tracks.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(27443)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very top hit:</a:t>
            </a:r>
            <a:r>
              <a:rPr lang="en" sz="1000" b="1">
                <a:solidFill>
                  <a:schemeClr val="accent2"/>
                </a:solidFill>
                <a:highlight>
                  <a:srgbClr val="FFFFFF"/>
                </a:highlight>
                <a:latin typeface="Roboto"/>
                <a:ea typeface="Roboto"/>
                <a:cs typeface="Roboto"/>
                <a:sym typeface="Roboto"/>
              </a:rPr>
              <a:t>hypothetical protein KAMIYU_30 [Mycobacterium phage Kamiyu] rest of the tops hits show minor tail protein; tops hits showing E-values of 0.</a:t>
            </a:r>
            <a:endParaRPr sz="8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a:t>
            </a:r>
            <a:r>
              <a:rPr lang="en" sz="950" b="1">
                <a:solidFill>
                  <a:srgbClr val="212529"/>
                </a:solidFill>
                <a:latin typeface="Verdana"/>
                <a:ea typeface="Verdana"/>
                <a:cs typeface="Verdana"/>
                <a:sym typeface="Verdana"/>
              </a:rPr>
              <a:t>; Sipho_Gp37 ; Siphovirus ReqiPepy6 Gp37-like protein (probability-99.84)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highlight>
                  <a:srgbClr val="FEFEFE"/>
                </a:highlight>
                <a:latin typeface="Verdana"/>
                <a:ea typeface="Verdana"/>
                <a:cs typeface="Verdana"/>
                <a:sym typeface="Verdana"/>
              </a:rPr>
              <a:t>Minor tail protein; Bacteriophage, tail tip, VIRAL PROTEIN;{Mycobacterium phage Bxb1} (probability- 99.76) </a:t>
            </a:r>
            <a:r>
              <a:rPr lang="en" sz="950" b="1" u="sng">
                <a:solidFill>
                  <a:srgbClr val="1155CC"/>
                </a:solidFill>
                <a:highlight>
                  <a:srgbClr val="FEFEFE"/>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ot minor tail protein genes (morty007 and marley genes  29 and 30)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highlight>
                  <a:srgbClr val="FFFFFF"/>
                </a:highlight>
              </a:rPr>
              <a:t>major tail protein</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Chentzyk_29</a:t>
            </a:r>
            <a:endParaRPr/>
          </a:p>
          <a:p>
            <a:pPr marL="0" lvl="0" indent="0" algn="l" rtl="0">
              <a:spcBef>
                <a:spcPts val="0"/>
              </a:spcBef>
              <a:spcAft>
                <a:spcPts val="0"/>
              </a:spcAft>
              <a:buNone/>
            </a:pPr>
            <a:endParaRPr/>
          </a:p>
        </p:txBody>
      </p:sp>
      <p:sp>
        <p:nvSpPr>
          <p:cNvPr id="835" name="Google Shape;835;p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Chentzyk_29 (27443-28486)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Complete gap from 27400 until 28500. Very big coincidence on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on DNA Master and the average rounded alignment/similarity is around 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28 ends at 27446 and gene 29 starts on 27443.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Most likely no, Higher Z-Value with a middle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 not have the "Most Annotated" start, Start 83 Found in 56 of 641 ( 8.7% ) of genes in pham. Not a lot of evidence supporting the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Leaning toward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27443 (complete and random guess)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KAMIYU_30 [Mycobacterium phage Kamiyu], minor tail protein [Mycobacterium phage Obutu], minor tail protein [Mycobacterium phage Akoma], minor tail protein [Mycobacterium phage Gervas]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PF14594.11 and 9D93, Minor tail protein; Bacteriophage, tail tip, VIRAL PROTEIN;{Mycobacterium phage Bxb1} along with; Sipho_Gp37 ; Siphovirus ReqiPepy6 Gp37-like protein (</a:t>
            </a:r>
            <a:r>
              <a:rPr lang="en" sz="950">
                <a:solidFill>
                  <a:srgbClr val="212529"/>
                </a:solidFill>
                <a:latin typeface="Verdana"/>
                <a:ea typeface="Verdana"/>
                <a:cs typeface="Verdana"/>
                <a:sym typeface="Verdana"/>
              </a:rPr>
              <a:t>99.84 probability)</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Yes other phages line up with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Yes other phages line up with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Confused on this one as well not as clear as the first couple of genes annotated.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Chentzyk_30</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Chentzyk_30</a:t>
            </a:r>
            <a:endParaRPr/>
          </a:p>
          <a:p>
            <a:pPr marL="0" lvl="0" indent="0" algn="l" rtl="0">
              <a:spcBef>
                <a:spcPts val="0"/>
              </a:spcBef>
              <a:spcAft>
                <a:spcPts val="0"/>
              </a:spcAft>
              <a:buNone/>
            </a:pPr>
            <a:endParaRPr/>
          </a:p>
        </p:txBody>
      </p:sp>
      <p:sp>
        <p:nvSpPr>
          <p:cNvPr id="852" name="Google Shape;852;p1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Chentzyk_30 (28483-30711) Genemark and Glimmer made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Small portion of CP not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have a 1:1 ratio and consistently low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4-bp overlap which is common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 (only realistic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Adjacent tracks also made the same start call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28483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are minor tail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Minor tail protein; Bacteriophage, tail tip, VIRAL PROTEIN;{Mycobacterium phage Bxb1}, </a:t>
            </a:r>
            <a:r>
              <a:rPr lang="en" sz="950">
                <a:solidFill>
                  <a:srgbClr val="212529"/>
                </a:solidFill>
                <a:latin typeface="Verdana"/>
                <a:ea typeface="Verdana"/>
                <a:cs typeface="Verdana"/>
                <a:sym typeface="Verdana"/>
              </a:rPr>
              <a:t>99.2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100" b="1">
                <a:solidFill>
                  <a:srgbClr val="555555"/>
                </a:solidFill>
                <a:highlight>
                  <a:srgbClr val="FAFAFA"/>
                </a:highlight>
                <a:latin typeface="Times New Roman"/>
                <a:ea typeface="Times New Roman"/>
                <a:cs typeface="Times New Roman"/>
                <a:sym typeface="Times New Roman"/>
              </a:rPr>
              <a:t>minor tail protein - Marley, Morty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Minor Tail protein</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Chentzyk_30</a:t>
            </a:r>
            <a:endParaRPr/>
          </a:p>
          <a:p>
            <a:pPr marL="0" lvl="0" indent="0" algn="l" rtl="0">
              <a:spcBef>
                <a:spcPts val="0"/>
              </a:spcBef>
              <a:spcAft>
                <a:spcPts val="0"/>
              </a:spcAft>
              <a:buNone/>
            </a:pPr>
            <a:endParaRPr/>
          </a:p>
        </p:txBody>
      </p:sp>
      <p:sp>
        <p:nvSpPr>
          <p:cNvPr id="858" name="Google Shape;858;p1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sp>
        <p:nvSpPr>
          <p:cNvPr id="859" name="Google Shape;859;p152"/>
          <p:cNvSpPr txBox="1"/>
          <p:nvPr/>
        </p:nvSpPr>
        <p:spPr>
          <a:xfrm>
            <a:off x="598075" y="1515150"/>
            <a:ext cx="767700" cy="5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graphicFrame>
        <p:nvGraphicFramePr>
          <p:cNvPr id="860" name="Google Shape;860;p152"/>
          <p:cNvGraphicFramePr/>
          <p:nvPr/>
        </p:nvGraphicFramePr>
        <p:xfrm>
          <a:off x="2888700" y="2415150"/>
          <a:ext cx="5943600" cy="517525"/>
        </p:xfrm>
        <a:graphic>
          <a:graphicData uri="http://schemas.openxmlformats.org/drawingml/2006/table">
            <a:tbl>
              <a:tblPr>
                <a:noFill/>
                <a:tableStyleId>{D0B43D2A-9D7D-4155-A649-AF1DCF696631}</a:tableStyleId>
              </a:tblPr>
              <a:tblGrid>
                <a:gridCol w="787650">
                  <a:extLst>
                    <a:ext uri="{9D8B030D-6E8A-4147-A177-3AD203B41FA5}">
                      <a16:colId xmlns:a16="http://schemas.microsoft.com/office/drawing/2014/main" val="20000"/>
                    </a:ext>
                  </a:extLst>
                </a:gridCol>
                <a:gridCol w="5155950">
                  <a:extLst>
                    <a:ext uri="{9D8B030D-6E8A-4147-A177-3AD203B41FA5}">
                      <a16:colId xmlns:a16="http://schemas.microsoft.com/office/drawing/2014/main" val="20001"/>
                    </a:ext>
                  </a:extLst>
                </a:gridCol>
              </a:tblGrid>
              <a:tr h="5175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9D93_Pb</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Minor tail protein; Bacteriophage, tail tip, VIRAL PROTEIN;{Mycobacterium phage Bxb1}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61" name="Google Shape;861;p152"/>
          <p:cNvSpPr txBox="1"/>
          <p:nvPr/>
        </p:nvSpPr>
        <p:spPr>
          <a:xfrm>
            <a:off x="199375" y="1515150"/>
            <a:ext cx="108351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Gene Call and Functional Annotation Checklist and Notes – MW</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assignment-   Chentzyk_30</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 called at 28483</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Call Annotation -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Coding Potential: All strong coding potential covered.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 codon: GTG</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Top hits all 1:1 alignments e=e0.0</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Gap/Overlap: No gap or overlap.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RBS: No earlier start site option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Starterator: The Starterator supports the suggested start site</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Is this a gene: Yes</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Suggested start site (first base coordinate): 28483</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Functional Annotation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All top hits reflect the final gene function, minor tail protein.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HHpred: Top Hit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Probability 99.2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Synteny: Supports the MTP function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TMD: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Predicted gene function: </a:t>
            </a:r>
            <a:r>
              <a:rPr lang="en" sz="700"/>
              <a:t>minor tail protein</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Notes: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Chentzyk_31</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Chentzyk_31</a:t>
            </a:r>
            <a:endParaRPr/>
          </a:p>
          <a:p>
            <a:pPr marL="0" lvl="0" indent="0" algn="l" rtl="0">
              <a:spcBef>
                <a:spcPts val="0"/>
              </a:spcBef>
              <a:spcAft>
                <a:spcPts val="0"/>
              </a:spcAft>
              <a:buNone/>
            </a:pPr>
            <a:endParaRPr/>
          </a:p>
        </p:txBody>
      </p:sp>
      <p:sp>
        <p:nvSpPr>
          <p:cNvPr id="878" name="Google Shape;878;p1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Chentzyk_31 (30713-32095)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30713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1:1 alignments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Acceptable gap of 2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highest Z value and lowest final score, favoring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Strongly supports auto-annotation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30713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suggest a function of minor tail protein since all the hits have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Minor tail protein; Bacteriophage, tail tip, VIRAL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 - Morty007_32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Do not need to refer to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a:t>
            </a:r>
            <a:endParaRPr/>
          </a:p>
        </p:txBody>
      </p:sp>
      <p:sp>
        <p:nvSpPr>
          <p:cNvPr id="123" name="Google Shape;12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Glimmer calls at 1996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Start at 1996 gene covers all of the coding potential between genes 3 and 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 DNA Master most of the top hits were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On Phagesdb the alignments were strong e=e-109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gap or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 annotated start site; only realistic start site option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gene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1996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reflect the final gene function of PARB an example being-</a:t>
            </a:r>
            <a:r>
              <a:rPr lang="en" sz="900" b="1">
                <a:solidFill>
                  <a:schemeClr val="dk1"/>
                </a:solidFill>
                <a:latin typeface="Verdana"/>
                <a:ea typeface="Verdana"/>
                <a:cs typeface="Verdana"/>
                <a:sym typeface="Verdana"/>
              </a:rPr>
              <a:t>Obutu_5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7BNR_B</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ParB family protein; DNA-binding protein, CTP, Myxococcus, DNA-segregation, DNA BINDING PROTEIN; HET: UFQ, GOL; 1.7A {My </a:t>
            </a:r>
            <a:r>
              <a:rPr lang="en" sz="1200">
                <a:solidFill>
                  <a:schemeClr val="dk1"/>
                </a:solidFill>
                <a:latin typeface="Times New Roman"/>
                <a:ea typeface="Times New Roman"/>
                <a:cs typeface="Times New Roman"/>
                <a:sym typeface="Times New Roman"/>
              </a:rPr>
              <a:t>Probability=</a:t>
            </a:r>
            <a:r>
              <a:rPr lang="en" sz="950">
                <a:solidFill>
                  <a:srgbClr val="212529"/>
                </a:solidFill>
                <a:latin typeface="Verdana"/>
                <a:ea typeface="Verdana"/>
                <a:cs typeface="Verdana"/>
                <a:sym typeface="Verdana"/>
              </a:rPr>
              <a:t>99.79</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Alignment covered most of the target hit (probability was not higher)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Supports the PARB function (Obutu_5 and Marley1013)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(PARB-N-Terminal-like-Domain)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Chentzyk_31</a:t>
            </a:r>
            <a:endParaRPr/>
          </a:p>
          <a:p>
            <a:pPr marL="0" lvl="0" indent="0" algn="l" rtl="0">
              <a:spcBef>
                <a:spcPts val="0"/>
              </a:spcBef>
              <a:spcAft>
                <a:spcPts val="0"/>
              </a:spcAft>
              <a:buNone/>
            </a:pPr>
            <a:endParaRPr/>
          </a:p>
        </p:txBody>
      </p:sp>
      <p:sp>
        <p:nvSpPr>
          <p:cNvPr id="884" name="Google Shape;884;p1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Chentzyk_31 (30713-32095) Glimmer and Genemark call same start site at 30713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as shown in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have 1:1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significant gaps or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Original position has the best RBS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site is consistent with 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30713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are minor tail protein, e-value of zero for top minor tail protein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Minor tail protein, probability of 99.83%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Morty and marty similar genes are minor tail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Chentzyk_31</a:t>
            </a:r>
            <a:endParaRPr/>
          </a:p>
          <a:p>
            <a:pPr marL="0" lvl="0" indent="0" algn="l" rtl="0">
              <a:spcBef>
                <a:spcPts val="0"/>
              </a:spcBef>
              <a:spcAft>
                <a:spcPts val="0"/>
              </a:spcAft>
              <a:buNone/>
            </a:pPr>
            <a:endParaRPr/>
          </a:p>
        </p:txBody>
      </p:sp>
      <p:sp>
        <p:nvSpPr>
          <p:cNvPr id="890" name="Google Shape;890;p1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Chentzyk_31 (</a:t>
            </a:r>
            <a:r>
              <a:rPr lang="en" sz="1200">
                <a:solidFill>
                  <a:schemeClr val="dk1"/>
                </a:solidFill>
                <a:latin typeface="Calibri"/>
                <a:ea typeface="Calibri"/>
                <a:cs typeface="Calibri"/>
                <a:sym typeface="Calibri"/>
              </a:rPr>
              <a:t>30713-32095)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and  genemark called the same starting spot at 30713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high-scoring pairs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gaps or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it has a favorable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The start site is called at the same point on other related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30713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(Phages DB implies it is likely a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minor tail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Minor tail protein; Bacteriophage, tail tip, VIRAL PROTEIN;{Mycobacterium phage Bxb1}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most related genes start later than 30713</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Chentzyk_32</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Chentzyk_32</a:t>
            </a:r>
            <a:endParaRPr/>
          </a:p>
          <a:p>
            <a:pPr marL="0" lvl="0" indent="0" algn="l" rtl="0">
              <a:spcBef>
                <a:spcPts val="0"/>
              </a:spcBef>
              <a:spcAft>
                <a:spcPts val="0"/>
              </a:spcAft>
              <a:buNone/>
            </a:pPr>
            <a:endParaRPr/>
          </a:p>
        </p:txBody>
      </p:sp>
      <p:sp>
        <p:nvSpPr>
          <p:cNvPr id="901" name="Google Shape;901;p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Chentzyk_32 (32092-33294)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 earlier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32092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minor tail protein, a few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Minor tail protein; Bacteriophage, tail tip, VIRAL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Chentzyk_32</a:t>
            </a:r>
            <a:endParaRPr/>
          </a:p>
          <a:p>
            <a:pPr marL="0" lvl="0" indent="0" algn="l" rtl="0">
              <a:spcBef>
                <a:spcPts val="0"/>
              </a:spcBef>
              <a:spcAft>
                <a:spcPts val="0"/>
              </a:spcAft>
              <a:buNone/>
            </a:pPr>
            <a:endParaRPr/>
          </a:p>
        </p:txBody>
      </p:sp>
      <p:sp>
        <p:nvSpPr>
          <p:cNvPr id="907" name="Google Shape;907;p1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Chentzyk32_(32092-33294) DNA 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the cd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Does not have a favorable RBS score because Z score is 2th greatest, and the 2nd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auto start of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32092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minor tail protein [Mycobacterium phage Akoma], minor tail protein [Mycobacterium phage Chandler], minor tail protein [Mycobacterium phage Philly]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[9D93_Pb]	Minor tail protein; Bacteriophage, tail tip, VIRAL PROTEIN;{Mycobacterium phage Bxb1}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Yes, evidence found similar as Marley and morty in function(phamerator)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Chentzyk_32</a:t>
            </a:r>
            <a:endParaRPr/>
          </a:p>
          <a:p>
            <a:pPr marL="0" lvl="0" indent="0" algn="l" rtl="0">
              <a:spcBef>
                <a:spcPts val="0"/>
              </a:spcBef>
              <a:spcAft>
                <a:spcPts val="0"/>
              </a:spcAft>
              <a:buNone/>
            </a:pPr>
            <a:endParaRPr/>
          </a:p>
        </p:txBody>
      </p:sp>
      <p:graphicFrame>
        <p:nvGraphicFramePr>
          <p:cNvPr id="913" name="Google Shape;913;p161"/>
          <p:cNvGraphicFramePr/>
          <p:nvPr/>
        </p:nvGraphicFramePr>
        <p:xfrm>
          <a:off x="2552425" y="4138775"/>
          <a:ext cx="3000000" cy="3000000"/>
        </p:xfrm>
        <a:graphic>
          <a:graphicData uri="http://schemas.openxmlformats.org/drawingml/2006/table">
            <a:tbl>
              <a:tblPr>
                <a:noFill/>
                <a:tableStyleId>{D0B43D2A-9D7D-4155-A649-AF1DCF696631}</a:tableStyleId>
              </a:tblPr>
              <a:tblGrid>
                <a:gridCol w="625725">
                  <a:extLst>
                    <a:ext uri="{9D8B030D-6E8A-4147-A177-3AD203B41FA5}">
                      <a16:colId xmlns:a16="http://schemas.microsoft.com/office/drawing/2014/main" val="20000"/>
                    </a:ext>
                  </a:extLst>
                </a:gridCol>
                <a:gridCol w="3860350">
                  <a:extLst>
                    <a:ext uri="{9D8B030D-6E8A-4147-A177-3AD203B41FA5}">
                      <a16:colId xmlns:a16="http://schemas.microsoft.com/office/drawing/2014/main" val="20001"/>
                    </a:ext>
                  </a:extLst>
                </a:gridCol>
                <a:gridCol w="43085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9D93_Pb</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Minor tail protein; Bacteriophage, tail tip, VIRAL PROTEIN;{Mycobacterium phage Bxb1}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99.8</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14" name="Google Shape;914;p161"/>
          <p:cNvSpPr txBox="1"/>
          <p:nvPr/>
        </p:nvSpPr>
        <p:spPr>
          <a:xfrm>
            <a:off x="514150" y="148105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Gene Call and Functional Annotation Checklist and Notes – MW</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assignment-   Chentzyk_32</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Start called at 32092</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Call Annotation -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Coding Potential: Start at 32092 covers all coding potential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 codon: GTG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All but one of the top hits were 1:1 alignments e=e0.0</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Gap/Overlap: No gap or overlap.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RBS: No earlier start site option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Starterator: The Starterator supports the suggested start site.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Is this a gene: Yes</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Suggested start site (first base coordinate): 32092</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Functional Annotation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All top hits reflect the final gene function on minor tail protein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HHpred: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Synteny:  Supports MTP function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TMD: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Predicted gene function: </a:t>
            </a:r>
            <a:r>
              <a:rPr lang="en" sz="700"/>
              <a:t>minor tail protein</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Notes: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Chentzyk_33</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Chentzyk_33</a:t>
            </a:r>
            <a:endParaRPr/>
          </a:p>
          <a:p>
            <a:pPr marL="0" lvl="0" indent="0" algn="l" rtl="0">
              <a:spcBef>
                <a:spcPts val="0"/>
              </a:spcBef>
              <a:spcAft>
                <a:spcPts val="0"/>
              </a:spcAft>
              <a:buNone/>
            </a:pPr>
            <a:endParaRPr/>
          </a:p>
        </p:txBody>
      </p:sp>
      <p:sp>
        <p:nvSpPr>
          <p:cNvPr id="925" name="Google Shape;925;p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and Functional Annotation Checklist and Notes – ZG</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assignment:   Chentzyk_ 33 (33321-33704) Gimmer and GeneMark called start site 33321</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Annotation -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Coding Potential: Fully covers strong coding potential</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 codon: ATG</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 All top hits alignment is 1:1 alignment with E-value = 0.</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Gap/Overlap: 27-bp gap to gene 32</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RBS:RBS is acceptable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Starterator: Starterator supports annotation start site call at 33321</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Is this a gene: YES</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Suggested start site (first base coordinate):  33321 (No change)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Functional Annotation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  Multiple top Hits hypothetical protein SEA_MORTY007_34 [Mycobacterium phage Morty007]</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HHpred: Probability 99.96% </a:t>
            </a:r>
            <a:r>
              <a:rPr lang="en" sz="85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8JOU_i</a:t>
            </a:r>
            <a:r>
              <a:rPr lang="en" sz="850">
                <a:solidFill>
                  <a:schemeClr val="dk1"/>
                </a:solidFill>
                <a:latin typeface="Times New Roman"/>
                <a:ea typeface="Times New Roman"/>
                <a:cs typeface="Times New Roman"/>
                <a:sym typeface="Times New Roman"/>
              </a:rPr>
              <a:t> Virion-associated phage protein; Complex, VIRAL PROTEIN;{Ralstonia phage GP4}</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Synteny: Minor tail proteins</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TMD: 0</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Predicted gene function: Hypothetical protein</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Notes: There is no viable reason to extend or shorten the ORFS for this gene.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Calibri"/>
                <a:ea typeface="Calibri"/>
                <a:cs typeface="Calibri"/>
                <a:sym typeface="Calibri"/>
              </a:rPr>
              <a:t>Notes: This gene most likely isn’t a head protein due to the position of the gene. After looking at BLASTp the data shows multiple top hits with a Hypothetical protein. </a:t>
            </a:r>
            <a:endParaRPr sz="85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Calibri"/>
                <a:ea typeface="Calibri"/>
                <a:cs typeface="Calibri"/>
                <a:sym typeface="Calibri"/>
              </a:rPr>
              <a:t> </a:t>
            </a:r>
            <a:endParaRPr sz="85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a:t>
            </a:r>
            <a:endParaRPr sz="1225"/>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Chentzyk_33</a:t>
            </a:r>
            <a:endParaRPr/>
          </a:p>
          <a:p>
            <a:pPr marL="0" lvl="0" indent="0" algn="l" rtl="0">
              <a:spcBef>
                <a:spcPts val="0"/>
              </a:spcBef>
              <a:spcAft>
                <a:spcPts val="0"/>
              </a:spcAft>
              <a:buNone/>
            </a:pPr>
            <a:endParaRPr/>
          </a:p>
        </p:txBody>
      </p:sp>
      <p:sp>
        <p:nvSpPr>
          <p:cNvPr id="931" name="Google Shape;931;p1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Chentzyk_33 (33321-33704) Glimmer and GeneMark called same starts- Glimmer at 33321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includes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25 hits with 24 having 1:1 alignments and one having a 3:4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no base/pair overlap; however there is a 9 length gap between genes 33 and 34.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Strong RBS data for start site (Z-value:2.996; Final Score:-2.582)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green line mostly lines up with all of the other tracks; supports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(33321)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mixed hits of head protein and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a:t>
            </a:r>
            <a:r>
              <a:rPr lang="en" sz="950" b="1">
                <a:solidFill>
                  <a:srgbClr val="212529"/>
                </a:solidFill>
                <a:latin typeface="Verdana"/>
                <a:ea typeface="Verdana"/>
                <a:cs typeface="Verdana"/>
                <a:sym typeface="Verdana"/>
              </a:rPr>
              <a:t> Only one hit-Virion-associated phage protein; Complex, VIRAL PROTEIN;{Ralstonia phage GP4 (probability-99.96)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r>
              <a:rPr lang="en" sz="1200" b="1">
                <a:solidFill>
                  <a:schemeClr val="dk1"/>
                </a:solidFill>
                <a:latin typeface="Times New Roman"/>
                <a:ea typeface="Times New Roman"/>
                <a:cs typeface="Times New Roman"/>
                <a:sym typeface="Times New Roman"/>
              </a:rPr>
              <a:t> -only contains 1 hit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minor tail protein (both morty and marley gene 32 and 33) does not support blastp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Chentzyk_33</a:t>
            </a:r>
            <a:endParaRPr/>
          </a:p>
          <a:p>
            <a:pPr marL="0" lvl="0" indent="0" algn="l" rtl="0">
              <a:spcBef>
                <a:spcPts val="0"/>
              </a:spcBef>
              <a:spcAft>
                <a:spcPts val="0"/>
              </a:spcAft>
              <a:buNone/>
            </a:pPr>
            <a:endParaRPr/>
          </a:p>
        </p:txBody>
      </p:sp>
      <p:sp>
        <p:nvSpPr>
          <p:cNvPr id="937" name="Google Shape;937;p1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Chentzyk_33 (33321-33704)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CP covered, possible earlier start site toward gene 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24 1:1 hits, also 4:3 and 3:4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30 bp gap between gene 32, about 10 bp gap between gene 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data for this start site (very strong final score value compared to other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33321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head protein (2E-85) or hypothetical protein (1E-84)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1 hit (99.96) to Virion-associated phage protein; Complex, VIRAL PROTEIN;{Ralstonia phage GP4}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Morty and Marley gene 34, both don’t have a function, none of the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Chentzyk_34</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Chentzyk_34</a:t>
            </a:r>
            <a:endParaRPr/>
          </a:p>
          <a:p>
            <a:pPr marL="0" lvl="0" indent="0" algn="l" rtl="0">
              <a:spcBef>
                <a:spcPts val="0"/>
              </a:spcBef>
              <a:spcAft>
                <a:spcPts val="0"/>
              </a:spcAft>
              <a:buNone/>
            </a:pPr>
            <a:endParaRPr/>
          </a:p>
        </p:txBody>
      </p:sp>
      <p:sp>
        <p:nvSpPr>
          <p:cNvPr id="948" name="Google Shape;948;p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Chentzyk_34 (33713, 34138)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33713 has strength 10.22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with gene 33 with 9 bp. There is a gap with gene 35 with 11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does not support this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(33713)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minor tail protein called by Morty but Marley has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FDH90_gp036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Designed miniprotein oPPalpha: DPro10Gly11 turn; protein mimetic, heterogeneous backbone, DE NOVO PROTEIN; HET: NH2, ACE, DPR; NMR {N/A}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a:t>
            </a:r>
            <a:r>
              <a:rPr lang="en" sz="1200" b="1">
                <a:solidFill>
                  <a:schemeClr val="dk1"/>
                </a:solidFill>
                <a:latin typeface="Times New Roman"/>
                <a:ea typeface="Times New Roman"/>
                <a:cs typeface="Times New Roman"/>
                <a:sym typeface="Times New Roman"/>
              </a:rPr>
              <a:t> some call it as a minor tail protein but evidence does not support it</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Chentzyk_34</a:t>
            </a:r>
            <a:endParaRPr/>
          </a:p>
          <a:p>
            <a:pPr marL="0" lvl="0" indent="0" algn="l" rtl="0">
              <a:spcBef>
                <a:spcPts val="0"/>
              </a:spcBef>
              <a:spcAft>
                <a:spcPts val="0"/>
              </a:spcAft>
              <a:buNone/>
            </a:pPr>
            <a:endParaRPr/>
          </a:p>
        </p:txBody>
      </p:sp>
      <p:sp>
        <p:nvSpPr>
          <p:cNvPr id="954" name="Google Shape;954;p1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chentzyk_34 (33713-34138) glimmer and GeneMark called the same start: 33713</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strong- very strong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1:1 ratio- top hits, 1e-79 E-value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9 bp gap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strong- z value: 2.408 ; final score -4.211</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gene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33713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minor tail protein (morty_35)</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top hhpred hit is 85.62% probability</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8ES0_A</a:t>
            </a:r>
            <a:endParaRPr sz="950">
              <a:solidFill>
                <a:srgbClr val="212529"/>
              </a:solidFill>
              <a:latin typeface="Verdana"/>
              <a:ea typeface="Verdana"/>
              <a:cs typeface="Verdana"/>
              <a:sym typeface="Verdana"/>
            </a:endParaRPr>
          </a:p>
          <a:p>
            <a:pPr marL="0" lvl="0" indent="0" algn="l" rtl="0">
              <a:spcBef>
                <a:spcPts val="0"/>
              </a:spcBef>
              <a:spcAft>
                <a:spcPts val="0"/>
              </a:spcAft>
              <a:buNone/>
            </a:pPr>
            <a:r>
              <a:rPr lang="en" sz="950">
                <a:solidFill>
                  <a:srgbClr val="212529"/>
                </a:solidFill>
                <a:latin typeface="Verdana"/>
                <a:ea typeface="Verdana"/>
                <a:cs typeface="Verdana"/>
                <a:sym typeface="Verdana"/>
              </a:rPr>
              <a:t>Designed miniprotein oPPalpha: DPro10Gly11 turn; protein mimetic, heterogeneous backbone, DE NOVO PROTEIN; HET: NH2, ACE</a:t>
            </a:r>
            <a:endParaRPr sz="1200">
              <a:solidFill>
                <a:schemeClr val="dk1"/>
              </a:solidFill>
              <a:latin typeface="Comfortaa Medium"/>
              <a:ea typeface="Comfortaa Medium"/>
              <a:cs typeface="Comfortaa Medium"/>
              <a:sym typeface="Comfortaa Medium"/>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Chentzyk_34</a:t>
            </a:r>
            <a:endParaRPr/>
          </a:p>
          <a:p>
            <a:pPr marL="0" lvl="0" indent="0" algn="l" rtl="0">
              <a:spcBef>
                <a:spcPts val="0"/>
              </a:spcBef>
              <a:spcAft>
                <a:spcPts val="0"/>
              </a:spcAft>
              <a:buNone/>
            </a:pPr>
            <a:endParaRPr/>
          </a:p>
        </p:txBody>
      </p:sp>
      <p:sp>
        <p:nvSpPr>
          <p:cNvPr id="960" name="Google Shape;960;p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Chentzyk34  (33713-34138)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cp partially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ALLtop hits are 1:1 align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9bp gap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has the 2nd greatest z value and the 3rd lowest final score. acceptable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33713.</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FDH90_gp036 [Mycobacterium phage Athena], hypothetical protein SEA_GERVAS_35 [Mycobacterium phage Gervas], hypothetical protein KNU70_gp035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[8ES0_A]	Designed miniprotein oPPalpha: DPro10Gly11 turn; protein mimetic, heterogeneous backbone, DE NOVO PROTEIN; HET: NH2, ACE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Chentzyk_35</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Chentzyk_35</a:t>
            </a:r>
            <a:endParaRPr/>
          </a:p>
          <a:p>
            <a:pPr marL="0" lvl="0" indent="0" algn="l" rtl="0">
              <a:spcBef>
                <a:spcPts val="0"/>
              </a:spcBef>
              <a:spcAft>
                <a:spcPts val="0"/>
              </a:spcAft>
              <a:buNone/>
            </a:pPr>
            <a:endParaRPr/>
          </a:p>
        </p:txBody>
      </p:sp>
      <p:sp>
        <p:nvSpPr>
          <p:cNvPr id="971" name="Google Shape;971;p1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35 (34149-34802) Gimmer and GeneMark called start site 34149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 strong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alignment is 1:1 alignment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11-bp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34149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PHAEDRUS_34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39.45%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PF14100.11</a:t>
            </a:r>
            <a:r>
              <a:rPr lang="en" sz="1200">
                <a:solidFill>
                  <a:schemeClr val="dk1"/>
                </a:solidFill>
                <a:latin typeface="Times New Roman"/>
                <a:ea typeface="Times New Roman"/>
                <a:cs typeface="Times New Roman"/>
                <a:sym typeface="Times New Roman"/>
              </a:rPr>
              <a:t>; DUF6807 ; Family of unknown function (DUF6807)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Reducing the gene will end up shaving off too much necessary data and enlarging wouldn’t be applicable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This gene has an extremely low probability of however all other data points towards it being a hypothetical. I still feel like this also has the potential to be a minor tail protein based on its location.</a:t>
            </a: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Chentzyk_35</a:t>
            </a:r>
            <a:endParaRPr/>
          </a:p>
          <a:p>
            <a:pPr marL="0" lvl="0" indent="0" algn="l" rtl="0">
              <a:spcBef>
                <a:spcPts val="0"/>
              </a:spcBef>
              <a:spcAft>
                <a:spcPts val="0"/>
              </a:spcAft>
              <a:buNone/>
            </a:pPr>
            <a:endParaRPr/>
          </a:p>
        </p:txBody>
      </p:sp>
      <p:sp>
        <p:nvSpPr>
          <p:cNvPr id="977" name="Google Shape;977;p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Chentzyk_35 (34149-34802)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covers all of gene. Coding potential starts before the called start site, but gene cannot be extended without creating a large overlap (~100 bp overlap). CP ends slightly before called end site of the gene (~50 bp). Would create a larger gap between gene 35 and 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two hits are 1:1. The rest are 3:2, 5:1. 6:5, 3:42… Gene may possibly benefit from shortening.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between end of gene 35 and start of gene 36 (~25 bp). Gap between end of gene 34 and start of gene 35 (~15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34149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lists hypothetical protein with an E val of 1e-156. Other top hits also list hypothetical proteins with relatively low e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HHpred show only 4 hits. All have very low probability values (&lt;40%), no valuable information given.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an area that corresponds to genes with unknown functions in Morty and Marley. A few genes before, minor tail proteins are listed, though the surrounding genes do not have listed functions.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Genes in phagesdb have no annotated function, indicating NKF. </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Chentzyk_35</a:t>
            </a:r>
            <a:endParaRPr/>
          </a:p>
          <a:p>
            <a:pPr marL="0" lvl="0" indent="0" algn="l" rtl="0">
              <a:spcBef>
                <a:spcPts val="0"/>
              </a:spcBef>
              <a:spcAft>
                <a:spcPts val="0"/>
              </a:spcAft>
              <a:buNone/>
            </a:pPr>
            <a:endParaRPr/>
          </a:p>
        </p:txBody>
      </p:sp>
      <p:sp>
        <p:nvSpPr>
          <p:cNvPr id="983" name="Google Shape;983;p1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Chentzyk_35 (34149-34802) Glimmer and Genemark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Not fully covered, there is some CP not accounted for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Only the top two hits have a 1:1 alignment. All hits have good E.values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12-bp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 (only one starting site available).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Chentzyk is the only gene on track. All other phages on other tracks made an earlier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35149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hypothetical protein PHAEDRUS_34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DUF6807 ; Family of unknown function (DUF6807), 39.45%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morty calls it a minor tail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There is no function called on phages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There could be evidence to start earlier but there are no other starting sites.</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Chentzyk_36</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Chentzyk_36</a:t>
            </a:r>
            <a:endParaRPr/>
          </a:p>
          <a:p>
            <a:pPr marL="0" lvl="0" indent="0" algn="l" rtl="0">
              <a:spcBef>
                <a:spcPts val="0"/>
              </a:spcBef>
              <a:spcAft>
                <a:spcPts val="0"/>
              </a:spcAft>
              <a:buNone/>
            </a:pPr>
            <a:endParaRPr/>
          </a:p>
        </p:txBody>
      </p:sp>
      <p:sp>
        <p:nvSpPr>
          <p:cNvPr id="994" name="Google Shape;994;p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Chentzyk_36 (34824-35315) Glimmer and GeneMark called different start sites; Glimmer at 34824, GeneMark at 34959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is not strong until 34959 start site, but there is still some CP at 34824.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34:1 alignment with top hit and other top hits do not contain 1:1 alignment; has significant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about 20 bp gap currently, but if the start site was moved to 34959, the overlap would be expanded by over 100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fairly low Z value and a high final score. The start site of 34959 contains slightly higher Z value and lower final score, but values are overall similar.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particularly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34824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Recommended function of HNH endonuclease since top hits with this function have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HNH homing endonuclease; HNH catalytic motif, Helix-turn-helix DNA binding domain, protein-DNA complex, DNA binding protein-DNA COMPLEX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HNH endonuclease - ABCat_37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look into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coding potential suggested a change, but most of the other data revealed that the called start site is favorable. The starterator did not contain much information, but most of the other phages used the first possible start site, suggesting that the same should be done in this case. Additionally, the RBS values are not dissimilar enough to change the start site, and if the start site was moved, the gap would be largely increased, leading to the conclusion that the current start site should be kept.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a:t>
            </a:r>
            <a:endParaRPr/>
          </a:p>
        </p:txBody>
      </p:sp>
      <p:sp>
        <p:nvSpPr>
          <p:cNvPr id="134" name="Google Shape;13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 (2562-4322)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Start at 2562 appears to cover almost all of CP. Extending ORF would result in extensive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Almost all 1:1 alignment with one start site containing 2:1 alignment, suggesting this start site is the favored site; contains e values equal to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Start at 2562 has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Alternative RBS sites are not much better; would be beneficial to keep this start site as 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2562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for NCBI call for terminase function, other hits declared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Terminase, large subunit; phage defense, pattern-recognition receptor, nlr, stand, atpase, ANTIVIRAL PROTEIN; hit 8DGC_H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terminase - Marley1013_6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look at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terminase, large subunit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Chentzyk_36</a:t>
            </a:r>
            <a:endParaRPr/>
          </a:p>
          <a:p>
            <a:pPr marL="0" lvl="0" indent="0" algn="l" rtl="0">
              <a:spcBef>
                <a:spcPts val="0"/>
              </a:spcBef>
              <a:spcAft>
                <a:spcPts val="0"/>
              </a:spcAft>
              <a:buNone/>
            </a:pPr>
            <a:endParaRPr/>
          </a:p>
        </p:txBody>
      </p:sp>
      <p:sp>
        <p:nvSpPr>
          <p:cNvPr id="1000" name="Google Shape;1000;p1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Chentzyk_36 (34824-35315); Glimmer calls 34824, Genemark calls 34959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auto-annotated start site surpasses coding potential, Genemark call site leaves out very minimal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shows very varying lengths in genes, indicating that potentially that protein is not important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22 bp gap between gene 35 and 36, no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 but Z score and Final score for Genemark call are slightly higher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34824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1000">
                <a:solidFill>
                  <a:schemeClr val="dk1"/>
                </a:solidFill>
                <a:highlight>
                  <a:srgbClr val="FEFEFE"/>
                </a:highlight>
              </a:rPr>
              <a:t>HNH homing endonuclease; Zinc-binding loop region of homing endonuclease; HNH endonuclease</a:t>
            </a:r>
            <a:endParaRPr sz="1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did not identify a predicted function, Morty007, Marley1013, Halfpint and Philly did not have a corresponding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strong enough reason to significantly shorten gene and increase gap.</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Chentzyk_37</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Chentzyk_37</a:t>
            </a:r>
            <a:endParaRPr/>
          </a:p>
          <a:p>
            <a:pPr marL="0" lvl="0" indent="0" algn="l" rtl="0">
              <a:spcBef>
                <a:spcPts val="0"/>
              </a:spcBef>
              <a:spcAft>
                <a:spcPts val="0"/>
              </a:spcAft>
              <a:buNone/>
            </a:pPr>
            <a:endParaRPr/>
          </a:p>
        </p:txBody>
      </p:sp>
      <p:sp>
        <p:nvSpPr>
          <p:cNvPr id="1017" name="Google Shape;1017;p1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Chentzyk_37 (35320-35889)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35320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1:11 alignment to top hits with low e-values, so this gene could possibly be expanded.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Acceptable gap of 5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Unideal RBS score with low Z value and high final score. Start site before this has a much higher Z value and lower final score, suggesting that it may be beneficial to expand the gene. However, this would increase the overlap by about 30 bps, so it is not realistic.</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and does not provide any supportive evidence to switch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35320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contain any hits with high probabilities, indicating there is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Contains two TMDs, implying this is a type of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Chentzyk_37</a:t>
            </a:r>
            <a:endParaRPr/>
          </a:p>
          <a:p>
            <a:pPr marL="0" lvl="0" indent="0" algn="l" rtl="0">
              <a:spcBef>
                <a:spcPts val="0"/>
              </a:spcBef>
              <a:spcAft>
                <a:spcPts val="0"/>
              </a:spcAft>
              <a:buNone/>
            </a:pPr>
            <a:endParaRPr/>
          </a:p>
        </p:txBody>
      </p:sp>
      <p:sp>
        <p:nvSpPr>
          <p:cNvPr id="1023" name="Google Shape;1023;p1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Chentzyk_37 (35320, 35889)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35320 has strength 14.50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1:11, 61:71, 121:131, and 181:191 alignment with a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5 bp overlap with gene 36, and a overlap with gene 38 over 3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my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(35320)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Martey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hypothetical protein PHAEDRUS_35 [Mycobacterium phage Phaedrus]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NKF with very low probability of a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There are TMD hits for membrane protein </a:t>
            </a:r>
            <a:r>
              <a:rPr lang="en" sz="1200" b="1"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https://dtu.biolib.com/results/8cfc191c-f832-453a-9e35-99f8d03a7ea8/?token=qgeL0XfKjmPDTyzS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membrane protein</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Chentzyk_37</a:t>
            </a:r>
            <a:endParaRPr/>
          </a:p>
          <a:p>
            <a:pPr marL="0" lvl="0" indent="0" algn="l" rtl="0">
              <a:spcBef>
                <a:spcPts val="0"/>
              </a:spcBef>
              <a:spcAft>
                <a:spcPts val="0"/>
              </a:spcAft>
              <a:buNone/>
            </a:pPr>
            <a:endParaRPr/>
          </a:p>
        </p:txBody>
      </p:sp>
      <p:sp>
        <p:nvSpPr>
          <p:cNvPr id="1029" name="Google Shape;1029;p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Chentzyk_37 (35320, 35889)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35320 has strength 14.50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1:11, 61:71, 121:131, and 181:191 alignment with a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5 bp overlap with gene 36, and a overlap with gene 38 over 3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my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(35320)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Martey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hypothetical protein PHAEDRUS_35 [Mycobacterium phage Phaedrus]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NKF with very low probability of a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There are TMD hits for membrane protein </a:t>
            </a:r>
            <a:r>
              <a:rPr lang="en" sz="1200" b="1"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https://dtu.biolib.com/results/8cfc191c-f832-453a-9e35-99f8d03a7ea8/?token=qgeL0XfKjmPDTyzS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Chentzyk_38</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Chentzyk_38</a:t>
            </a:r>
            <a:endParaRPr/>
          </a:p>
          <a:p>
            <a:pPr marL="0" lvl="0" indent="0" algn="l" rtl="0">
              <a:spcBef>
                <a:spcPts val="0"/>
              </a:spcBef>
              <a:spcAft>
                <a:spcPts val="0"/>
              </a:spcAft>
              <a:buNone/>
            </a:pPr>
            <a:endParaRPr/>
          </a:p>
        </p:txBody>
      </p:sp>
      <p:sp>
        <p:nvSpPr>
          <p:cNvPr id="1040" name="Google Shape;1040;p1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18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Chentzyk_38 (35886-37235)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6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covers all of gene. Extends ~20 bp after the called stop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 with the end of gene 37 and the called start on gene 38. (3 bp overlap, ask about this). ~20 bp gap between the end of gene 38 and the start of gene 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called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35886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First top hit lists hypothetical protein with an e value of 0. Next two hits list minor tail protein, also with e values of zero. There are many results that support both functions, all with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three results. Top hit shows AvrPib protein, however all hits have probabilities &lt;50%.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Corresponding genes do not show any functions in Morty and Marley. Neighboring genes also do not show functional annotations in Morty and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Most genes in phagesdb do not have an annotated function. Some list minor tail proteins.</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Chentzyk_38</a:t>
            </a:r>
            <a:endParaRPr/>
          </a:p>
          <a:p>
            <a:pPr marL="0" lvl="0" indent="0" algn="l" rtl="0">
              <a:spcBef>
                <a:spcPts val="0"/>
              </a:spcBef>
              <a:spcAft>
                <a:spcPts val="0"/>
              </a:spcAft>
              <a:buNone/>
            </a:pPr>
            <a:endParaRPr/>
          </a:p>
        </p:txBody>
      </p:sp>
      <p:sp>
        <p:nvSpPr>
          <p:cNvPr id="1046" name="Google Shape;1046;p1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Chentzyk_38 (35886-37235)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35886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some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Minor tail protein- Morty007; NKF- Marley1013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 outside membrane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other realistic start site options, so no change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Functional annotation- context and synteny indicate that it could be minor tail protein, but other data is not strong enough to support this call</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Minor tail protein is not present in this area in B2 cluster phages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Chentzyk_38</a:t>
            </a:r>
            <a:endParaRPr/>
          </a:p>
          <a:p>
            <a:pPr marL="0" lvl="0" indent="0" algn="l" rtl="0">
              <a:spcBef>
                <a:spcPts val="0"/>
              </a:spcBef>
              <a:spcAft>
                <a:spcPts val="0"/>
              </a:spcAft>
              <a:buNone/>
            </a:pPr>
            <a:endParaRPr/>
          </a:p>
        </p:txBody>
      </p:sp>
      <p:sp>
        <p:nvSpPr>
          <p:cNvPr id="1052" name="Google Shape;1052;p1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chentzyk_38 (35886-37235) glimmer and GeneMark called the same</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Covers all CP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have 1:1 ratio with e-value of 0.0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start site 19 (37065) has the best RBS score, start 1 (35886) has a decent rbs score, and is more average compared to other start sites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strong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35886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Hypothetical protein- most common- eval 0.0 //minor Tail protein eval 0.0- less common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negative— 3 hits- none over 50%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Minor tail protein (morty)</a:t>
            </a:r>
            <a:endParaRPr sz="1200">
              <a:solidFill>
                <a:schemeClr val="dk1"/>
              </a:solidFill>
              <a:latin typeface="Comfortaa Medium"/>
              <a:ea typeface="Comfortaa Medium"/>
              <a:cs typeface="Comfortaa Medium"/>
              <a:sym typeface="Comfortaa Medium"/>
            </a:endParaRPr>
          </a:p>
          <a:p>
            <a:pPr marL="457200" lvl="0" indent="-281940"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minor tail protein (8/105)</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NKF or Minor tail Protein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Phage db- 9 cluster mates with Minor tail protein</a:t>
            </a:r>
            <a:endParaRPr>
              <a:solidFill>
                <a:schemeClr val="dk1"/>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a:t>
            </a:r>
            <a:endParaRPr/>
          </a:p>
        </p:txBody>
      </p:sp>
      <p:sp>
        <p:nvSpPr>
          <p:cNvPr id="140" name="Google Shape;14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top hits are 1:1 but there are some hits with 1:7 and 2:3. All of them were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4 which is common.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There is one other site that has a slightly better Z-value and slightly better Final score. If we were to extend it to the other site, then we would have a 282-bp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Chentzyk is the only phage that was on the track so it was represented with a yellow line. The two tracks above it made the same track call. Although there are some genes on the other tracks that made the earlier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2562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Functional Annotation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terminase large subunit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Terminase, large subunit; phage defense, pattern-recognition receptor, nlr, stand, atpase, ANTIVIRAL PROTEIN; HET: ATP;{, 100%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Morley and Marty call it as a ParB-like nuclease domain protein. Gene 6 i a terminase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terminase, small subunit</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Potentially could start earlier based on RBS but the difference isn't so significant so I said it could stay where it is. All other evidence suggests that it can remain the same.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On phagesDb they either call it terminase or terminase large subunit </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If there are not two obvious large and small terminase genes in the same genome, just assign the function "terminase". </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Chentzyk_39</a:t>
            </a:r>
            <a:endParaRPr/>
          </a:p>
          <a:p>
            <a:pPr marL="0" lvl="0" indent="0" algn="l" rtl="0">
              <a:spcBef>
                <a:spcPts val="0"/>
              </a:spcBef>
              <a:spcAft>
                <a:spcPts val="0"/>
              </a:spcAft>
              <a:buNone/>
            </a:pPr>
            <a:endParaRPr/>
          </a:p>
        </p:txBody>
      </p:sp>
      <p:sp>
        <p:nvSpPr>
          <p:cNvPr id="1063" name="Google Shape;1063;p1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Chentzyk_39 (37258-37626) Glimmer and GeneMark called same starts- Glimmer at 37258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it looks like the coding potential starts just the tiniest bit after the auto annotation site. Do not think it is a big deal though; includes all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25 hits with 24 having 1:1 alignments and one having a 1:3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ok so there is a questionable base/pair overlap from gene 39 and gene 40. However it only overlaps 3  bases which makes it not a truer overlap because it can only be 1 or 4. Does contain a 23 length gap between genes 38 and 39, however, RBS scores tells us that it is already the longest possible ORF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does not support the auto annotation site. Contains a Z-value of 1.986 and a final score of -5.206. Not the greatest numbers but not the worst either.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I'm gonna say that it does not support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(37258)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top hits say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a:t>
            </a:r>
            <a:r>
              <a:rPr lang="en" sz="950" b="1">
                <a:solidFill>
                  <a:srgbClr val="212529"/>
                </a:solidFill>
                <a:latin typeface="Verdana"/>
                <a:ea typeface="Verdana"/>
                <a:cs typeface="Verdana"/>
                <a:sym typeface="Verdana"/>
              </a:rPr>
              <a:t> Phage_TAC_10 ; Phage tail assembly chaperone (probability-96.29)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highlight>
                  <a:srgbClr val="FEFEFE"/>
                </a:highlight>
                <a:latin typeface="Verdana"/>
                <a:ea typeface="Verdana"/>
                <a:cs typeface="Verdana"/>
                <a:sym typeface="Verdana"/>
              </a:rPr>
              <a:t>; DUF6848 ; Domain of unknown function (DUF6848) (probability- 94.52) </a:t>
            </a:r>
            <a:r>
              <a:rPr lang="en" sz="950" b="1" u="sng">
                <a:solidFill>
                  <a:srgbClr val="1155CC"/>
                </a:solidFill>
                <a:highlight>
                  <a:srgbClr val="FEFEFE"/>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adjacent to a minor tail protein (morty007 gene 38) does not support blast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Chentzyk_39</a:t>
            </a:r>
            <a:endParaRPr/>
          </a:p>
          <a:p>
            <a:pPr marL="0" lvl="0" indent="0" algn="l" rtl="0">
              <a:spcBef>
                <a:spcPts val="0"/>
              </a:spcBef>
              <a:spcAft>
                <a:spcPts val="0"/>
              </a:spcAft>
              <a:buNone/>
            </a:pPr>
            <a:endParaRPr/>
          </a:p>
        </p:txBody>
      </p:sp>
      <p:sp>
        <p:nvSpPr>
          <p:cNvPr id="1069" name="Google Shape;1069;p1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Chentzyk_39 (37258-37626) Glimmer and Genemark make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Most of the top hits have a 1:1 ratio but there are a couple of exceptions like 1:3 but also one that is 31:1. Some of the E-values are 0.0E0. The others were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293 bp gap but there aren't any other starting sites to be able to close the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a:t>
            </a:r>
            <a:r>
              <a:rPr lang="en" sz="1200">
                <a:solidFill>
                  <a:schemeClr val="dk1"/>
                </a:solidFill>
                <a:latin typeface="Times New Roman"/>
                <a:ea typeface="Times New Roman"/>
                <a:cs typeface="Times New Roman"/>
                <a:sym typeface="Times New Roman"/>
              </a:rPr>
              <a:t> acceptable (only realistic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Comparing it other tracks, they all start relatively the same and there are no other tracks that start later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37259(no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hypothetical protein FDH90_gp040 [Mycobacterium phage Athena]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 Phage_TAC_10 ; Phage tail assembly chaperone, </a:t>
            </a:r>
            <a:r>
              <a:rPr lang="en" sz="950">
                <a:solidFill>
                  <a:srgbClr val="212529"/>
                </a:solidFill>
                <a:latin typeface="Verdana"/>
                <a:ea typeface="Verdana"/>
                <a:cs typeface="Verdana"/>
                <a:sym typeface="Verdana"/>
              </a:rPr>
              <a:t>96.29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Gene 38, Mort007, minor tail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 on Gene 39 for Phagesdb</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Chentzyk_39</a:t>
            </a:r>
            <a:endParaRPr/>
          </a:p>
          <a:p>
            <a:pPr marL="0" lvl="0" indent="0" algn="l" rtl="0">
              <a:spcBef>
                <a:spcPts val="0"/>
              </a:spcBef>
              <a:spcAft>
                <a:spcPts val="0"/>
              </a:spcAft>
              <a:buNone/>
            </a:pPr>
            <a:endParaRPr/>
          </a:p>
        </p:txBody>
      </p:sp>
      <p:sp>
        <p:nvSpPr>
          <p:cNvPr id="1075" name="Google Shape;1075;p1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Chentzyk_39 (37258- 37626) Glimmer and genemark call same start site at 37258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MOSTLY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have 99-100%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doesn’t seem to yield any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 for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Data seems to prefer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37258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e-values are extremely 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Doesn’t have clear evidence for specific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similar function in similar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protein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Chentzyk_40</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Chentzyk_40</a:t>
            </a:r>
            <a:endParaRPr/>
          </a:p>
          <a:p>
            <a:pPr marL="0" lvl="0" indent="0" algn="l" rtl="0">
              <a:spcBef>
                <a:spcPts val="0"/>
              </a:spcBef>
              <a:spcAft>
                <a:spcPts val="0"/>
              </a:spcAft>
              <a:buNone/>
            </a:pPr>
            <a:endParaRPr/>
          </a:p>
        </p:txBody>
      </p:sp>
      <p:sp>
        <p:nvSpPr>
          <p:cNvPr id="1086" name="Google Shape;1086;p1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Chentzyk_40 (37623-37946)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coding potential at beginning is uncovered, but only earlier start site would extend far beyond coding potential an overlap significantly with gene 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alignments, some 30:1 alignments; Top hits in NCBI Blast are 100% alignments with e value of 9e</a:t>
            </a:r>
            <a:r>
              <a:rPr lang="en" sz="1200" baseline="30000">
                <a:solidFill>
                  <a:schemeClr val="dk1"/>
                </a:solidFill>
                <a:latin typeface="Times New Roman"/>
                <a:ea typeface="Times New Roman"/>
                <a:cs typeface="Times New Roman"/>
                <a:sym typeface="Times New Roman"/>
              </a:rPr>
              <a:t>-58</a:t>
            </a:r>
            <a:r>
              <a:rPr lang="en" sz="1200">
                <a:solidFill>
                  <a:schemeClr val="dk1"/>
                </a:solidFill>
                <a:latin typeface="Times New Roman"/>
                <a:ea typeface="Times New Roman"/>
                <a:cs typeface="Times New Roman"/>
                <a:sym typeface="Times New Roman"/>
              </a:rPr>
              <a:t>; earlier start site does not have good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37623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hypothetical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950">
              <a:solidFill>
                <a:srgbClr val="212529"/>
              </a:solidFill>
              <a:highlight>
                <a:srgbClr val="FEFEFE"/>
              </a:highlight>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Glimmer annotated start site supports most of strong coding potential and aligns with same gene annotation in other phages. The earlier start site would cause a much larger overlap with gene 39 and is not supported by the BlASTp or starterator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Chentzyk_40</a:t>
            </a:r>
            <a:endParaRPr/>
          </a:p>
          <a:p>
            <a:pPr marL="0" lvl="0" indent="0" algn="l" rtl="0">
              <a:spcBef>
                <a:spcPts val="0"/>
              </a:spcBef>
              <a:spcAft>
                <a:spcPts val="0"/>
              </a:spcAft>
              <a:buNone/>
            </a:pPr>
            <a:endParaRPr/>
          </a:p>
        </p:txBody>
      </p:sp>
      <p:sp>
        <p:nvSpPr>
          <p:cNvPr id="1092" name="Google Shape;1092;p1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Chentzyk_40 (37623-37946)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most of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2 hits are 1:1, then some 30:1, then a few more 1:1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overlap with gene 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helpful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37623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 1E-71)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with probabilities over 75%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40 in Morty and Marley, none of the other genes on phagesdb have a function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Chentzyk_40</a:t>
            </a:r>
            <a:endParaRPr/>
          </a:p>
          <a:p>
            <a:pPr marL="0" lvl="0" indent="0" algn="l" rtl="0">
              <a:spcBef>
                <a:spcPts val="0"/>
              </a:spcBef>
              <a:spcAft>
                <a:spcPts val="0"/>
              </a:spcAft>
              <a:buNone/>
            </a:pPr>
            <a:endParaRPr/>
          </a:p>
        </p:txBody>
      </p:sp>
      <p:sp>
        <p:nvSpPr>
          <p:cNvPr id="1098" name="Google Shape;1098;p1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Chentzyk_40 (</a:t>
            </a:r>
            <a:r>
              <a:rPr lang="en" sz="1200">
                <a:solidFill>
                  <a:schemeClr val="dk1"/>
                </a:solidFill>
                <a:latin typeface="Calibri"/>
                <a:ea typeface="Calibri"/>
                <a:cs typeface="Calibri"/>
                <a:sym typeface="Calibri"/>
              </a:rPr>
              <a:t>37623</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37946</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37623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E score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3bp overlap with gene 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the best score but the others overlap with other genes or shorten it considerably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here most frequently for B3 phage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37623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are for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with a function listed is Type-III effector proteins (probability: 71.97)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 40 is listed with no function for both comparison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Chentzyk_41</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Chentzyk_41</a:t>
            </a:r>
            <a:endParaRPr/>
          </a:p>
          <a:p>
            <a:pPr marL="0" lvl="0" indent="0" algn="l" rtl="0">
              <a:spcBef>
                <a:spcPts val="0"/>
              </a:spcBef>
              <a:spcAft>
                <a:spcPts val="0"/>
              </a:spcAft>
              <a:buNone/>
            </a:pPr>
            <a:endParaRPr/>
          </a:p>
        </p:txBody>
      </p:sp>
      <p:sp>
        <p:nvSpPr>
          <p:cNvPr id="1109" name="Google Shape;1109;p1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Chentzyk_41 (37964-38374) Glimmer and GeneMark called same starts- Glimmer at 37964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 however all of the genemarks,(regular, smeg and TB) have different start coding potentials.The SMEG genemark looks the most similar to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25 hits with the majority having 1:1 alignments however, there are some that are 8:12, 7:3, 8:9, 4:5.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a:t>
            </a:r>
            <a:r>
              <a:rPr lang="en" sz="1200" b="1">
                <a:solidFill>
                  <a:schemeClr val="dk1"/>
                </a:solidFill>
                <a:latin typeface="Times New Roman"/>
                <a:ea typeface="Times New Roman"/>
                <a:cs typeface="Times New Roman"/>
                <a:sym typeface="Times New Roman"/>
              </a:rPr>
              <a:t> contains a base/pair overlap between gene 41 and 42. 1 base pair overlap. And an 18 base gap between genes 40 and 41.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Does not support auto annotation site. Weak z-value and final score.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supports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(37964)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call tail fiber protein or a hypothetical protein; top hit</a:t>
            </a:r>
            <a:r>
              <a:rPr lang="en" sz="800" b="1">
                <a:solidFill>
                  <a:schemeClr val="dk1"/>
                </a:solidFill>
                <a:latin typeface="Times New Roman"/>
                <a:ea typeface="Times New Roman"/>
                <a:cs typeface="Times New Roman"/>
                <a:sym typeface="Times New Roman"/>
              </a:rPr>
              <a:t>:</a:t>
            </a:r>
            <a:r>
              <a:rPr lang="en" sz="1000" b="1">
                <a:solidFill>
                  <a:schemeClr val="accent2"/>
                </a:solidFill>
                <a:highlight>
                  <a:srgbClr val="FFFFFF"/>
                </a:highlight>
                <a:latin typeface="Roboto"/>
                <a:ea typeface="Roboto"/>
                <a:cs typeface="Roboto"/>
                <a:sym typeface="Roboto"/>
              </a:rPr>
              <a:t>tail fiber protein [Mycobacterium phage Phlyer]</a:t>
            </a:r>
            <a:endParaRPr sz="8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b="1">
                <a:solidFill>
                  <a:srgbClr val="212529"/>
                </a:solidFill>
                <a:latin typeface="Verdana"/>
                <a:ea typeface="Verdana"/>
                <a:cs typeface="Verdana"/>
                <a:sym typeface="Verdana"/>
              </a:rPr>
              <a:t>Minor tail protein; Bacteriophage, tail tip, VIRAL PROTEIN;{Mycobacterium phage Bxb1}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adjacent to minor tail protein (morty007 gene 38) and helix turn binding proteins (marley gene 43 and 44; morty007 gene 43)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highlight>
                  <a:srgbClr val="FFFFFF"/>
                </a:highlight>
              </a:rPr>
              <a:t>minor tail protein</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Chentzyk_41</a:t>
            </a:r>
            <a:endParaRPr/>
          </a:p>
          <a:p>
            <a:pPr marL="0" lvl="0" indent="0" algn="l" rtl="0">
              <a:spcBef>
                <a:spcPts val="0"/>
              </a:spcBef>
              <a:spcAft>
                <a:spcPts val="0"/>
              </a:spcAft>
              <a:buNone/>
            </a:pPr>
            <a:endParaRPr/>
          </a:p>
        </p:txBody>
      </p:sp>
      <p:sp>
        <p:nvSpPr>
          <p:cNvPr id="1115" name="Google Shape;1115;p1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Chentzyk_41 (37964-38374)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And almost a universal and unanimous 100% match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40 ends 3’ at 37946 and gene 41 starts on 37964.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Higher Z-Value with a lower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Universally all on track 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37964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tail fiber protein [Mycobacterium phage Phlyer], tail fiber protein [Mycobacterium phage Akoma], tail fiber protein [Mycobacterium phage Obutu], hypothetical protein SEA_DEVONTE__41 [Mycobacterium phage Devonte], tail fiber protein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9D93_Lb (Minor tail protein; Bacteriophage, tail tip, VIRAL) (Only protein hit) PROTEIN;{Mycobacterium phage Bxb1} (</a:t>
            </a:r>
            <a:r>
              <a:rPr lang="en" sz="950">
                <a:solidFill>
                  <a:srgbClr val="212529"/>
                </a:solidFill>
                <a:latin typeface="Verdana"/>
                <a:ea typeface="Verdana"/>
                <a:cs typeface="Verdana"/>
                <a:sym typeface="Verdana"/>
              </a:rPr>
              <a:t>71.71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 listed for the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but there is signals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(most likely a tail fiber)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a:t>
            </a:r>
            <a:endParaRPr/>
          </a:p>
        </p:txBody>
      </p:sp>
      <p:sp>
        <p:nvSpPr>
          <p:cNvPr id="146" name="Google Shape;14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Chentzyk_5 (2562, 4322)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2562 has strength 16.66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4 with 3 bp. There is a gap with gene 6 with 141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(2562)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terminase called by Morty and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terminase large subunit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 Terminase with 100% propability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a:t>
            </a:r>
            <a:r>
              <a:rPr lang="en" sz="1200" b="1">
                <a:solidFill>
                  <a:schemeClr val="dk1"/>
                </a:solidFill>
                <a:highlight>
                  <a:srgbClr val="FFFFFF"/>
                </a:highlight>
                <a:latin typeface="Times New Roman"/>
                <a:ea typeface="Times New Roman"/>
                <a:cs typeface="Times New Roman"/>
                <a:sym typeface="Times New Roman"/>
              </a:rPr>
              <a:t>terminase large subunit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terminase </a:t>
            </a: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Chentzyk_41</a:t>
            </a:r>
            <a:endParaRPr/>
          </a:p>
          <a:p>
            <a:pPr marL="0" lvl="0" indent="0" algn="l" rtl="0">
              <a:spcBef>
                <a:spcPts val="0"/>
              </a:spcBef>
              <a:spcAft>
                <a:spcPts val="0"/>
              </a:spcAft>
              <a:buNone/>
            </a:pPr>
            <a:endParaRPr/>
          </a:p>
        </p:txBody>
      </p:sp>
      <p:sp>
        <p:nvSpPr>
          <p:cNvPr id="1121" name="Google Shape;1121;p1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120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chentzyk_41 (37964-38374) glimmer and GeneMark called the same start</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1:1 ratio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18 pb gap 40-41; 0 bp gap 41-42</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4th highest score (out of 12)- higher ones cut the length by nearly half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strong?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37964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no significant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no sig hit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Only 1 HHpred hit— 71.71 probability</a:t>
            </a:r>
            <a:endParaRPr sz="1200">
              <a:solidFill>
                <a:schemeClr val="dk1"/>
              </a:solidFill>
              <a:latin typeface="Comfortaa Medium"/>
              <a:ea typeface="Comfortaa Medium"/>
              <a:cs typeface="Comfortaa Medium"/>
              <a:sym typeface="Comfortaa Medium"/>
            </a:endParaRPr>
          </a:p>
          <a:p>
            <a:pPr marL="0" lvl="0" indent="0" algn="l" rtl="0">
              <a:spcBef>
                <a:spcPts val="120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9D93_Lb</a:t>
            </a:r>
            <a:endParaRPr sz="950">
              <a:solidFill>
                <a:srgbClr val="212529"/>
              </a:solidFill>
              <a:latin typeface="Verdana"/>
              <a:ea typeface="Verdana"/>
              <a:cs typeface="Verdana"/>
              <a:sym typeface="Verdana"/>
            </a:endParaRPr>
          </a:p>
          <a:p>
            <a:pPr marL="0" lvl="0" indent="0" algn="l" rtl="0">
              <a:spcBef>
                <a:spcPts val="0"/>
              </a:spcBef>
              <a:spcAft>
                <a:spcPts val="0"/>
              </a:spcAft>
              <a:buNone/>
            </a:pPr>
            <a:r>
              <a:rPr lang="en" sz="950">
                <a:solidFill>
                  <a:srgbClr val="212529"/>
                </a:solidFill>
                <a:latin typeface="Verdana"/>
                <a:ea typeface="Verdana"/>
                <a:cs typeface="Verdana"/>
                <a:sym typeface="Verdana"/>
              </a:rPr>
              <a:t>Minor tail protein; Bacteriophage, tail tip, VIRAL PROTEIN;{Mycobacterium phage Bxb1}</a:t>
            </a:r>
            <a:endParaRPr sz="1200">
              <a:solidFill>
                <a:schemeClr val="dk1"/>
              </a:solidFill>
              <a:latin typeface="Comfortaa Medium"/>
              <a:ea typeface="Comfortaa Medium"/>
              <a:cs typeface="Comfortaa Medium"/>
              <a:sym typeface="Comfortaa Medium"/>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Chentzyk_42</a:t>
            </a:r>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Chentzyk_42</a:t>
            </a:r>
            <a:endParaRPr/>
          </a:p>
          <a:p>
            <a:pPr marL="0" lvl="0" indent="0" algn="l" rtl="0">
              <a:spcBef>
                <a:spcPts val="0"/>
              </a:spcBef>
              <a:spcAft>
                <a:spcPts val="0"/>
              </a:spcAft>
              <a:buNone/>
            </a:pPr>
            <a:endParaRPr/>
          </a:p>
        </p:txBody>
      </p:sp>
      <p:sp>
        <p:nvSpPr>
          <p:cNvPr id="1132" name="Google Shape;1132;p1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42 (38374-39099) Gimmer and GeneMark called start site 38374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covers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are 1:1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38374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[Mycobacterium phage Bassalto]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91.72%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1OQ1_B</a:t>
            </a:r>
            <a:r>
              <a:rPr lang="en" sz="1200">
                <a:solidFill>
                  <a:schemeClr val="dk1"/>
                </a:solidFill>
                <a:latin typeface="Times New Roman"/>
                <a:ea typeface="Times New Roman"/>
                <a:cs typeface="Times New Roman"/>
                <a:sym typeface="Times New Roman"/>
              </a:rPr>
              <a:t> Protein yesU; Structural genomics, Singleton, PSI, Protein Structure Initiative, Midwest Center for Structural Genomics,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data that points towards an extension or reduction.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There is no data that supports this isn’t a hypothetical protein.</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2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Chentzyk_42</a:t>
            </a:r>
            <a:endParaRPr/>
          </a:p>
          <a:p>
            <a:pPr marL="0" lvl="0" indent="0" algn="l" rtl="0">
              <a:spcBef>
                <a:spcPts val="0"/>
              </a:spcBef>
              <a:spcAft>
                <a:spcPts val="0"/>
              </a:spcAft>
              <a:buNone/>
            </a:pPr>
            <a:endParaRPr/>
          </a:p>
        </p:txBody>
      </p:sp>
      <p:sp>
        <p:nvSpPr>
          <p:cNvPr id="1138" name="Google Shape;1138;p2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Chentzyk42  (38374-39099)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cp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PAll the top hits are 1:1 align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1bp overlap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has the 7th greatest z value and the 6th lowest final score. Kinda low</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38374.</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virion structural protein [Mycobacterium phage Phaedrus], hypothetical protein [Mycobacterium phage Bassalto], virion structural protein [Mycobacterium phage Athena]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HHpred:[1OQ1_B]	Protein yesU; Structural genomics, Singleton, PSI, Protein Structure Initiative, Midwest Center for Structural Genomics,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2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Chentzyk_42</a:t>
            </a:r>
            <a:endParaRPr/>
          </a:p>
          <a:p>
            <a:pPr marL="0" lvl="0" indent="0" algn="l" rtl="0">
              <a:spcBef>
                <a:spcPts val="0"/>
              </a:spcBef>
              <a:spcAft>
                <a:spcPts val="0"/>
              </a:spcAft>
              <a:buNone/>
            </a:pPr>
            <a:endParaRPr/>
          </a:p>
        </p:txBody>
      </p:sp>
      <p:sp>
        <p:nvSpPr>
          <p:cNvPr id="1144" name="Google Shape;1144;p2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Diego OR Madeline – not sure who’s entry is on previous slide</a:t>
            </a:r>
            <a:endParaRP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2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Chentzyk_43</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2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Chentzyk_43</a:t>
            </a:r>
            <a:endParaRPr/>
          </a:p>
          <a:p>
            <a:pPr marL="0" lvl="0" indent="0" algn="l" rtl="0">
              <a:spcBef>
                <a:spcPts val="0"/>
              </a:spcBef>
              <a:spcAft>
                <a:spcPts val="0"/>
              </a:spcAft>
              <a:buNone/>
            </a:pPr>
            <a:endParaRPr/>
          </a:p>
        </p:txBody>
      </p:sp>
      <p:sp>
        <p:nvSpPr>
          <p:cNvPr id="1155" name="Google Shape;1155;p2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Chentzyk_43 (39155-39391)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39391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1:1 alignment to top hits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Has an overlap of 4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Z value and lowest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particularly helpful in this case, but does not suggest changing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39391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 function of helix-turn-helix DNA-binding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Recombination Directionality Factor RdfS; Excisionase, Recombination Directionality Factor, winged helix-turn-helix, superhelix,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helix-turn-helix DNA-binding protein - Marley1013_43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2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Chentzyk_43</a:t>
            </a:r>
            <a:endParaRPr/>
          </a:p>
          <a:p>
            <a:pPr marL="0" lvl="0" indent="0" algn="l" rtl="0">
              <a:spcBef>
                <a:spcPts val="0"/>
              </a:spcBef>
              <a:spcAft>
                <a:spcPts val="0"/>
              </a:spcAft>
              <a:buNone/>
            </a:pPr>
            <a:endParaRPr/>
          </a:p>
        </p:txBody>
      </p:sp>
      <p:sp>
        <p:nvSpPr>
          <p:cNvPr id="1161" name="Google Shape;1161;p2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Chentzyk_43 (39391-39155)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auto-annotated start site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alignments, expect= 6e</a:t>
            </a:r>
            <a:r>
              <a:rPr lang="en" sz="1200" baseline="30000">
                <a:solidFill>
                  <a:schemeClr val="dk1"/>
                </a:solidFill>
                <a:latin typeface="Times New Roman"/>
                <a:ea typeface="Times New Roman"/>
                <a:cs typeface="Times New Roman"/>
                <a:sym typeface="Times New Roman"/>
              </a:rPr>
              <a:t>-41</a:t>
            </a:r>
            <a:r>
              <a:rPr lang="en" sz="1200">
                <a:solidFill>
                  <a:schemeClr val="dk1"/>
                </a:solidFill>
                <a:latin typeface="Times New Roman"/>
                <a:ea typeface="Times New Roman"/>
                <a:cs typeface="Times New Roman"/>
                <a:sym typeface="Times New Roman"/>
              </a:rPr>
              <a:t>,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overlap, about 50 bp gap between gene 42 and gene 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 earlier start site, auto-annotated start site appears optimal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39391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helix-turn-helix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Recombination Directionality Factor RdfS; Excisionase, Recombination Directionality Factor, winged helix-turn-helix; </a:t>
            </a:r>
            <a:r>
              <a:rPr lang="en" sz="950">
                <a:solidFill>
                  <a:srgbClr val="212529"/>
                </a:solidFill>
                <a:highlight>
                  <a:srgbClr val="FEFEFE"/>
                </a:highlight>
                <a:latin typeface="Verdana"/>
                <a:ea typeface="Verdana"/>
                <a:cs typeface="Verdana"/>
                <a:sym typeface="Verdana"/>
              </a:rPr>
              <a:t>AlpA family phage regulatory protein; excisionase, mobile genetic elements, recombination,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helix-turn-helix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helix-turn-helix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earlier start site and auto-annotated start site appears optimal, so no change to start site</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2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Chentzyk_43</a:t>
            </a:r>
            <a:endParaRPr/>
          </a:p>
          <a:p>
            <a:pPr marL="0" lvl="0" indent="0" algn="l" rtl="0">
              <a:spcBef>
                <a:spcPts val="0"/>
              </a:spcBef>
              <a:spcAft>
                <a:spcPts val="0"/>
              </a:spcAft>
              <a:buNone/>
            </a:pPr>
            <a:endParaRPr/>
          </a:p>
        </p:txBody>
      </p:sp>
      <p:sp>
        <p:nvSpPr>
          <p:cNvPr id="1167" name="Google Shape;1167;p2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Chentzyk_43 (39391-39155)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CP covered by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4 hits are 1:1, some variance after (10:10, 11:9, pretty similar overall)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55 bp gap between gene 42, 4 bp overlap with gene 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strongly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39391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DNA-binding proteins (9E-50) and helix-turn-helix DNA-binding protein (6E-49)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are all not related, Recombination Directionality Factor RdfS; Excisionase, Recombination Directionality Factor, winged helix-turn-helix, sup 98.7%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Morty and Marley gene 43, both have function helix-turn-helix DNA-binding protein, many of the genes on phagesdb have the same function listed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DNA binding protein</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Chentzyk_5.5 (gap)</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2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Chentzyk_44</a:t>
            </a:r>
            <a:endParaRPr/>
          </a:p>
          <a:p>
            <a:pPr marL="0" lvl="0" indent="0" algn="l" rtl="0">
              <a:spcBef>
                <a:spcPts val="0"/>
              </a:spcBef>
              <a:spcAft>
                <a:spcPts val="0"/>
              </a:spcAft>
              <a:buNone/>
            </a:pPr>
            <a:endParaRPr/>
          </a:p>
        </p:txBody>
      </p:sp>
      <p:sp>
        <p:nvSpPr>
          <p:cNvPr id="1178" name="Google Shape;1178;p2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Chentzyk_44 (39388-39825)(reverse)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high with low alignment and gaps. With high scored having good alignment and similarity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43 ends 3’ at 39391 and gene 44 starts on 5’ 39388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9 alright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(overlaps by 4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39825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HTH DNA binding protein [Mycobacterium phage Phlyer], helix-turn-helix DNA-binding protein [Mycobacterium phage RomaT], helix-turn-helix DNA-binding protein [Mycobacterium phage Mortcellus], HTH DNA binding protein [Mycobacterium phage Pipefish] 1x10</a:t>
            </a:r>
            <a:r>
              <a:rPr lang="en" sz="1200" baseline="30000">
                <a:solidFill>
                  <a:schemeClr val="dk1"/>
                </a:solidFill>
                <a:latin typeface="Times New Roman"/>
                <a:ea typeface="Times New Roman"/>
                <a:cs typeface="Times New Roman"/>
                <a:sym typeface="Times New Roman"/>
              </a:rPr>
              <a:t>-111 </a:t>
            </a:r>
            <a:r>
              <a:rPr lang="en" sz="1100">
                <a:solidFill>
                  <a:schemeClr val="dk1"/>
                </a:solidFill>
              </a:rPr>
              <a:t>e-value </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[5FD4_B]ComR; Streptococcus, Competence, Quorum sensing, ComR, TRANSCRIPTION REGULATOR; 2.9A {Streptococcus suis (strain 05ZYH33) (</a:t>
            </a:r>
            <a:r>
              <a:rPr lang="en" sz="950">
                <a:solidFill>
                  <a:srgbClr val="212529"/>
                </a:solidFill>
                <a:latin typeface="Verdana"/>
                <a:ea typeface="Verdana"/>
                <a:cs typeface="Verdana"/>
                <a:sym typeface="Verdana"/>
              </a:rPr>
              <a:t>97.49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lines up closely together with other phages and had game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2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Chentzyk_44</a:t>
            </a:r>
            <a:endParaRPr/>
          </a:p>
          <a:p>
            <a:pPr marL="0" lvl="0" indent="0" algn="l" rtl="0">
              <a:spcBef>
                <a:spcPts val="0"/>
              </a:spcBef>
              <a:spcAft>
                <a:spcPts val="0"/>
              </a:spcAft>
              <a:buNone/>
            </a:pPr>
            <a:endParaRPr/>
          </a:p>
        </p:txBody>
      </p:sp>
      <p:sp>
        <p:nvSpPr>
          <p:cNvPr id="1184" name="Google Shape;1184;p2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chentzyk_44 (39388-89825) glimmer and GeneMark called the same start (rev)</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almost fully covered w/ strong potential, finished with weak potential</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no 1:1, has 15:15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5’ end: 4 bp overlap ; 3’ end 45 bp gap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best score confirms auto-annotated start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not most annotated start- start at 39873</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strike="sngStrike">
                <a:solidFill>
                  <a:schemeClr val="dk1"/>
                </a:solidFill>
                <a:latin typeface="Comfortaa Medium"/>
                <a:ea typeface="Comfortaa Medium"/>
                <a:cs typeface="Comfortaa Medium"/>
                <a:sym typeface="Comfortaa Medium"/>
              </a:rPr>
              <a:t>39388 </a:t>
            </a:r>
            <a:r>
              <a:rPr lang="en" sz="1200">
                <a:solidFill>
                  <a:schemeClr val="dk1"/>
                </a:solidFill>
                <a:latin typeface="Comfortaa Medium"/>
                <a:ea typeface="Comfortaa Medium"/>
                <a:cs typeface="Comfortaa Medium"/>
                <a:sym typeface="Comfortaa Medium"/>
              </a:rPr>
              <a:t> 39825 (put wrong start in cuz of reverse gene)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*after class discussion, i agree that the start should have been 39873</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all top hits are HTH- (give or take 1-2)</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96.82 probability</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3U3W_A</a:t>
            </a:r>
            <a:endParaRPr sz="950">
              <a:solidFill>
                <a:srgbClr val="212529"/>
              </a:solidFill>
              <a:latin typeface="Verdana"/>
              <a:ea typeface="Verdana"/>
              <a:cs typeface="Verdana"/>
              <a:sym typeface="Verdana"/>
            </a:endParaRPr>
          </a:p>
          <a:p>
            <a:pPr marL="0" lvl="0" indent="0" algn="l" rtl="0">
              <a:spcBef>
                <a:spcPts val="0"/>
              </a:spcBef>
              <a:spcAft>
                <a:spcPts val="0"/>
              </a:spcAft>
              <a:buNone/>
            </a:pPr>
            <a:r>
              <a:rPr lang="en" sz="950">
                <a:solidFill>
                  <a:srgbClr val="212529"/>
                </a:solidFill>
                <a:latin typeface="Verdana"/>
                <a:ea typeface="Verdana"/>
                <a:cs typeface="Verdana"/>
                <a:sym typeface="Verdana"/>
              </a:rPr>
              <a:t>Transcriptional activator PlcR protein; ternary complex, PlcR-PAPR7-DNA, HTH DNA-binding domain, Quorum Sensing, HTH_3 (</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a:t>
            </a:r>
            <a:r>
              <a:rPr lang="en" sz="1100">
                <a:solidFill>
                  <a:srgbClr val="555555"/>
                </a:solidFill>
                <a:highlight>
                  <a:srgbClr val="FAFAFA"/>
                </a:highlight>
                <a:latin typeface="Comfortaa Medium"/>
                <a:ea typeface="Comfortaa Medium"/>
                <a:cs typeface="Comfortaa Medium"/>
                <a:sym typeface="Comfortaa Medium"/>
              </a:rPr>
              <a:t>helix-turn-helix DNA-binding protein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a:t>
            </a:r>
            <a:r>
              <a:rPr lang="en" sz="1200">
                <a:solidFill>
                  <a:schemeClr val="dk1"/>
                </a:solidFill>
              </a:rPr>
              <a:t>helix-turn-helix DNA binding domain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Notes: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Phagesdb: helix-turn-helix dna binding domain protein (HTH)</a:t>
            </a:r>
            <a:endParaRPr sz="1200">
              <a:solidFill>
                <a:schemeClr val="dk1"/>
              </a:solidFill>
              <a:latin typeface="Comfortaa Medium"/>
              <a:ea typeface="Comfortaa Medium"/>
              <a:cs typeface="Comfortaa Medium"/>
              <a:sym typeface="Comfortaa Medium"/>
            </a:endParaRPr>
          </a:p>
          <a:p>
            <a:pPr marL="457200" lvl="0" indent="-27622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starting at 39873 would get rid  of the 45bp gap but it will also cause a 4bp overlap</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2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Chentzyk_44</a:t>
            </a:r>
            <a:endParaRPr/>
          </a:p>
          <a:p>
            <a:pPr marL="0" lvl="0" indent="0" algn="l" rtl="0">
              <a:spcBef>
                <a:spcPts val="0"/>
              </a:spcBef>
              <a:spcAft>
                <a:spcPts val="0"/>
              </a:spcAft>
              <a:buNone/>
            </a:pPr>
            <a:endParaRPr/>
          </a:p>
        </p:txBody>
      </p:sp>
      <p:sp>
        <p:nvSpPr>
          <p:cNvPr id="1190" name="Google Shape;1190;p2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highlight>
                  <a:srgbClr val="B6D7A8"/>
                </a:highlight>
                <a:latin typeface="Times New Roman"/>
                <a:ea typeface="Times New Roman"/>
                <a:cs typeface="Times New Roman"/>
                <a:sym typeface="Times New Roman"/>
              </a:rPr>
              <a:t> </a:t>
            </a:r>
            <a:endParaRPr sz="1200">
              <a:solidFill>
                <a:schemeClr val="dk1"/>
              </a:solidFill>
              <a:highlight>
                <a:srgbClr val="B6D7A8"/>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Chentzyk_44 (</a:t>
            </a:r>
            <a:r>
              <a:rPr lang="en" sz="1200">
                <a:solidFill>
                  <a:schemeClr val="dk1"/>
                </a:solidFill>
                <a:latin typeface="Calibri"/>
                <a:ea typeface="Calibri"/>
                <a:cs typeface="Calibri"/>
                <a:sym typeface="Calibri"/>
              </a:rPr>
              <a:t>39825-39388</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39825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1:15, E value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3bp overlap with gene 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the most common start for B3 phage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39825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2 are HTH DNA binding protein, and helix-turn-helix DNA-binding protein. E value is low for both (10^-111)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were binding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similar/nearby genes coded for helix-turn-helix DNA-binding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helix-turn-helix DNA 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don't seem be be many good options to switch to if it doesn't start here</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2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Chentzyk_45</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2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Chentzyk_45</a:t>
            </a:r>
            <a:endParaRPr/>
          </a:p>
          <a:p>
            <a:pPr marL="0" lvl="0" indent="0" algn="l" rtl="0">
              <a:spcBef>
                <a:spcPts val="0"/>
              </a:spcBef>
              <a:spcAft>
                <a:spcPts val="0"/>
              </a:spcAft>
              <a:buNone/>
            </a:pPr>
            <a:endParaRPr/>
          </a:p>
        </p:txBody>
      </p:sp>
      <p:sp>
        <p:nvSpPr>
          <p:cNvPr id="1201" name="Google Shape;1201;p2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45 (39870-40592) Glimmer calls 40592 Genemark calls 40568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is 1:1 alignment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81-bp gap to gene 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RBS:RBS is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40592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Start site 40592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SEA_ABINGHOST_45 [Mycobacterium phage Abinghost]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HHpred:Probability 99.15%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PF19474.4</a:t>
            </a:r>
            <a:r>
              <a:rPr lang="en" sz="1200">
                <a:solidFill>
                  <a:schemeClr val="dk1"/>
                </a:solidFill>
                <a:latin typeface="Times New Roman"/>
                <a:ea typeface="Times New Roman"/>
                <a:cs typeface="Times New Roman"/>
                <a:sym typeface="Times New Roman"/>
              </a:rPr>
              <a:t> ; DUF6011 ; Family of unknown function (DUF6011)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100">
                <a:solidFill>
                  <a:schemeClr val="dk1"/>
                </a:solidFill>
              </a:rPr>
              <a:t> </a:t>
            </a:r>
            <a:r>
              <a:rPr lang="en" sz="1200">
                <a:solidFill>
                  <a:schemeClr val="dk1"/>
                </a:solidFill>
                <a:latin typeface="Times New Roman"/>
                <a:ea typeface="Times New Roman"/>
                <a:cs typeface="Times New Roman"/>
                <a:sym typeface="Times New Roman"/>
              </a:rPr>
              <a:t>hypothetical protein</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After comparisons of the two start sites 40592 bp is the better start because of RBS, which was worse at 40568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(Edit 2/4/25) -  This was a very split issue to shorten the gene or to call it good however after reviewing I do believe that it is possible to reduce it with no repercussions.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No data proves this has any known function, including relative location.</a:t>
            </a: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2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Chentzyk_45</a:t>
            </a:r>
            <a:endParaRPr/>
          </a:p>
          <a:p>
            <a:pPr marL="0" lvl="0" indent="0" algn="l" rtl="0">
              <a:spcBef>
                <a:spcPts val="0"/>
              </a:spcBef>
              <a:spcAft>
                <a:spcPts val="0"/>
              </a:spcAft>
              <a:buNone/>
            </a:pPr>
            <a:endParaRPr/>
          </a:p>
        </p:txBody>
      </p:sp>
      <p:sp>
        <p:nvSpPr>
          <p:cNvPr id="1207" name="Google Shape;1207;p212"/>
          <p:cNvSpPr txBox="1">
            <a:spLocks noGrp="1"/>
          </p:cNvSpPr>
          <p:nvPr>
            <p:ph type="body" idx="1"/>
          </p:nvPr>
        </p:nvSpPr>
        <p:spPr>
          <a:xfrm>
            <a:off x="311700" y="1152475"/>
            <a:ext cx="8520600" cy="3742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Chentzyk_45 (39870-40592) Glimmer and GeneMark called different start sites. Glimmer called at 40592 and GeneMark called at 40568.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starts approximately 20 bp short of the start site called by Glimmer. Better support the called start site by GeneMark, shortened gene covers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both sites called.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called 1:1 at site Glimmer called. BLASTp used on phagesdb supported Glimmer call site with four top 1:1 hits. Shortened site called 0 1:1 hits. BLASTp on NCBI more strongly supported shortened site, with top hits being 1:1.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between start of gene 45 and start of gene 46. Acceptable b/c in area with divergently transcribed genes. Shortening the gene would not affect the gap very much, enlarging by approximately 20 bp. ~30 bp gap between end of gene 45 and start of gene 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on both called start sites. Z score is stronger on GeneMark called site and final score is better on Glimmer called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GeneMark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40568 (change to GeneMark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After review, changed back to 40592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All top hits show hypothetical proteins. No e 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HHpred: Top two hits show proteins of unknown function (probability of 99.15% on top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Synteny:  Located in an area that corresponds to helix-turn proteins and lysin-A in Morty and Marley. Corresponding genes in Morty and Marley do not have a function annotated.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Genes in phagesdb do not have functional annotations.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2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Chentzyk_45</a:t>
            </a:r>
            <a:endParaRPr/>
          </a:p>
          <a:p>
            <a:pPr marL="0" lvl="0" indent="0" algn="l" rtl="0">
              <a:spcBef>
                <a:spcPts val="0"/>
              </a:spcBef>
              <a:spcAft>
                <a:spcPts val="0"/>
              </a:spcAft>
              <a:buNone/>
            </a:pPr>
            <a:endParaRPr/>
          </a:p>
        </p:txBody>
      </p:sp>
      <p:sp>
        <p:nvSpPr>
          <p:cNvPr id="1213" name="Google Shape;1213;p2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Chentzyk_45 (40592-39870) Glimmer calls start at 40592 while genemark calls start at 40568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6 hits have 1:1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doesn’t have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are great for original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40592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with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are hypothetical proteins, low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known function in similar genes of Morty and Marty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protein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2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Chentzyk_46</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2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Chentzyk_46</a:t>
            </a:r>
            <a:endParaRPr/>
          </a:p>
          <a:p>
            <a:pPr marL="0" lvl="0" indent="0" algn="l" rtl="0">
              <a:spcBef>
                <a:spcPts val="0"/>
              </a:spcBef>
              <a:spcAft>
                <a:spcPts val="0"/>
              </a:spcAft>
              <a:buNone/>
            </a:pPr>
            <a:endParaRPr/>
          </a:p>
        </p:txBody>
      </p:sp>
      <p:sp>
        <p:nvSpPr>
          <p:cNvPr id="1224" name="Google Shape;1224;p2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Chentzyk_46 (40673-41896)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High similarities and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45 ends 3’ at 40592 and gene 46 starts on 5’ 40673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Only real acceptable start spot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Universally all on track 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40673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lysin A [Mycobacterium phage Philly], endolysin [Mycobacterium phage Phlyer], lysin A [Mycobacterium phage Yinz], lysin A [Mycobacterium phage Chandler], lysin A [Mycobacterium phage Compostia] PGRP SUPERFAMILY also [HYDROLASE]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HHpred:[3D2Y_A]N-acetylmuramoyl-L-alanine amidase amiD; ZINC AMIDASE, PGRP, Peptidoglycan Recognizing Protein, AmpD, N-ACETYLMURAMYL-L (99 percent)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Lysin A in other phages, evidence is abundant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(Lysin A) (virtually positive of lysin hit on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Almost positive about 40673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2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Chentzyk_46</a:t>
            </a:r>
            <a:endParaRPr/>
          </a:p>
          <a:p>
            <a:pPr marL="0" lvl="0" indent="0" algn="l" rtl="0">
              <a:spcBef>
                <a:spcPts val="0"/>
              </a:spcBef>
              <a:spcAft>
                <a:spcPts val="0"/>
              </a:spcAft>
              <a:buNone/>
            </a:pPr>
            <a:endParaRPr/>
          </a:p>
        </p:txBody>
      </p:sp>
      <p:sp>
        <p:nvSpPr>
          <p:cNvPr id="1230" name="Google Shape;1230;p2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Chentzyk_46 (40673, 41896)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40673 has strength 10.63; GeneMark calls start at 40694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The coding potential covers past the genes expected stop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The alignments all very but have an e value of 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over 81 bp with gene 45 and no overlap or gap with gene 47.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RBF score supports the start and values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my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(40673)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Both Morty and Marley have lysin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lysin A [Mycobacterium phage Philly] </a:t>
            </a:r>
            <a:r>
              <a:rPr lang="en" sz="1200" b="1" u="sng">
                <a:solidFill>
                  <a:schemeClr val="dk1"/>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https://blast.ncbi.nlm.nih.gov/Blast.cgi#alnHdr_QFG13809</a:t>
            </a:r>
            <a:r>
              <a:rPr lang="en" sz="1200" b="1">
                <a:solidFill>
                  <a:schemeClr val="dk1"/>
                </a:solidFill>
                <a:highlight>
                  <a:srgbClr val="FFFFFF"/>
                </a:highlight>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3D2Y_A</a:t>
            </a:r>
            <a:r>
              <a:rPr lang="en" sz="1200" b="1">
                <a:solidFill>
                  <a:schemeClr val="dk1"/>
                </a:solidFill>
                <a:highlight>
                  <a:srgbClr val="FEFEFE"/>
                </a:highlight>
                <a:latin typeface="Times New Roman"/>
                <a:ea typeface="Times New Roman"/>
                <a:cs typeface="Times New Roman"/>
                <a:sym typeface="Times New Roman"/>
              </a:rPr>
              <a:t> N-acetylmuramoyl-L-alanine amidase amiD; ZINC AMIDASE, PGRP, Peptidoglycan Recognizing Protein, AmpD, N-ACETYLMURAMYL-L-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Morty and Marley support a lysin A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Lysin 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Chentzyk_5.5 (gap)</a:t>
            </a:r>
            <a:endParaRPr/>
          </a:p>
        </p:txBody>
      </p:sp>
      <p:sp>
        <p:nvSpPr>
          <p:cNvPr id="157" name="Google Shape;15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gap Chentzyk_5.5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None (except for a very small and short atypical blip on GeneMarkS)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2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Chentzyk_47</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2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Chentzyk_47</a:t>
            </a:r>
            <a:endParaRPr/>
          </a:p>
          <a:p>
            <a:pPr marL="0" lvl="0" indent="0" algn="l" rtl="0">
              <a:spcBef>
                <a:spcPts val="0"/>
              </a:spcBef>
              <a:spcAft>
                <a:spcPts val="0"/>
              </a:spcAft>
              <a:buNone/>
            </a:pPr>
            <a:endParaRPr/>
          </a:p>
        </p:txBody>
      </p:sp>
      <p:sp>
        <p:nvSpPr>
          <p:cNvPr id="1247" name="Google Shape;1247;p2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Chentzyk_47 (41897-42961)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 bp gap between gene 46 and 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 earlier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matches auto-annotated start site of other phages with same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41897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Gene 12 protein; alpha/beta sandwich, CELL ADHESION; ACETYL XYLAN ESTERASE II; serine hydrolase, acetyl xylopyranose, xylan, HYDROLASE (lysin is type of hydrolase)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lysin B- Morty007 and Marley1013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rPr>
              <a:t>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other realistic start site option, so no change to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2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Chentzyk_47</a:t>
            </a:r>
            <a:endParaRPr/>
          </a:p>
          <a:p>
            <a:pPr marL="0" lvl="0" indent="0" algn="l" rtl="0">
              <a:spcBef>
                <a:spcPts val="0"/>
              </a:spcBef>
              <a:spcAft>
                <a:spcPts val="0"/>
              </a:spcAft>
              <a:buNone/>
            </a:pPr>
            <a:endParaRPr/>
          </a:p>
        </p:txBody>
      </p:sp>
      <p:sp>
        <p:nvSpPr>
          <p:cNvPr id="1253" name="Google Shape;1253;p2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Chentzyk_47 (</a:t>
            </a:r>
            <a:r>
              <a:rPr lang="en" sz="1200">
                <a:solidFill>
                  <a:schemeClr val="dk1"/>
                </a:solidFill>
                <a:latin typeface="Calibri"/>
                <a:ea typeface="Calibri"/>
                <a:cs typeface="Calibri"/>
                <a:sym typeface="Calibri"/>
              </a:rPr>
              <a:t>41897</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42961</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and  genemark called the same starting spot at 41897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high-scoring pairs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 81 bp gap before the gene, which cannot be eliminated without large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one other related gene starts at the same point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41897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with E value of 0 are for 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100% probability of: 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Morty and Marley call it lysin B as well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lysin 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2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Chentzyk_47</a:t>
            </a:r>
            <a:endParaRPr/>
          </a:p>
          <a:p>
            <a:pPr marL="0" lvl="0" indent="0" algn="l" rtl="0">
              <a:spcBef>
                <a:spcPts val="0"/>
              </a:spcBef>
              <a:spcAft>
                <a:spcPts val="0"/>
              </a:spcAft>
              <a:buNone/>
            </a:pPr>
            <a:endParaRPr/>
          </a:p>
        </p:txBody>
      </p:sp>
      <p:graphicFrame>
        <p:nvGraphicFramePr>
          <p:cNvPr id="1259" name="Google Shape;1259;p221"/>
          <p:cNvGraphicFramePr/>
          <p:nvPr/>
        </p:nvGraphicFramePr>
        <p:xfrm>
          <a:off x="2994150" y="4119900"/>
          <a:ext cx="3000000" cy="3000000"/>
        </p:xfrm>
        <a:graphic>
          <a:graphicData uri="http://schemas.openxmlformats.org/drawingml/2006/table">
            <a:tbl>
              <a:tblPr>
                <a:noFill/>
                <a:tableStyleId>{D0B43D2A-9D7D-4155-A649-AF1DCF696631}</a:tableStyleId>
              </a:tblPr>
              <a:tblGrid>
                <a:gridCol w="417375">
                  <a:extLst>
                    <a:ext uri="{9D8B030D-6E8A-4147-A177-3AD203B41FA5}">
                      <a16:colId xmlns:a16="http://schemas.microsoft.com/office/drawing/2014/main" val="20000"/>
                    </a:ext>
                  </a:extLst>
                </a:gridCol>
                <a:gridCol w="2995450">
                  <a:extLst>
                    <a:ext uri="{9D8B030D-6E8A-4147-A177-3AD203B41FA5}">
                      <a16:colId xmlns:a16="http://schemas.microsoft.com/office/drawing/2014/main" val="20001"/>
                    </a:ext>
                  </a:extLst>
                </a:gridCol>
                <a:gridCol w="32700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3HC7_A</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Gene 12 protein; alpha/beta sandwich, CELL ADHESION; 2.0A {Mycobacterium phage D29}</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100</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60" name="Google Shape;1260;p221"/>
          <p:cNvSpPr txBox="1"/>
          <p:nvPr/>
        </p:nvSpPr>
        <p:spPr>
          <a:xfrm>
            <a:off x="404475" y="1570750"/>
            <a:ext cx="49185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Gene Call and Functional Annotation Checklist and Notes – MW</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assignment-   Chentzyk_47</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Original call at 41897</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Call Annotation -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Coding Potential: All strong coding potential covered.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 codon: ATG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The majority of top hits were 1:1 e=0.0.</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Gap/Overlap: No gap or overlap.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RBS: No earlier start site option and supports auto annotated start.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Starterator: Supports auto-annotated start site.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Is this a gene: Yes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Suggested start site (first base coordinate): 41897</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Functional Annotation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All top hit support a final gene function of Lysin B</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HHpred: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Synteny:  Supports the gene function Lysin B</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TMD: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Predicted gene function: </a:t>
            </a:r>
            <a:r>
              <a:rPr lang="en" sz="700"/>
              <a:t>lysin B</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Notes: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2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Chentzyk_48</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Chentzyk_48</a:t>
            </a:r>
            <a:endParaRPr/>
          </a:p>
          <a:p>
            <a:pPr marL="0" lvl="0" indent="0" algn="l" rtl="0">
              <a:spcBef>
                <a:spcPts val="0"/>
              </a:spcBef>
              <a:spcAft>
                <a:spcPts val="0"/>
              </a:spcAft>
              <a:buNone/>
            </a:pPr>
            <a:endParaRPr/>
          </a:p>
        </p:txBody>
      </p:sp>
      <p:sp>
        <p:nvSpPr>
          <p:cNvPr id="1271" name="Google Shape;1271;p2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Chentzyk_48 (43031-43576)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the 43576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1:1 alignment to top hits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50 bp gap, but this can not be decreased because the current start site is the first available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high Z value and low final score, and even though there are some better values at later start sites, these are not probable because it leads to an additional 200 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auto-annotated gene because the surrounding phages contain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43576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have any hits with high hits, suggesting there is no function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2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Chentzyk_48</a:t>
            </a:r>
            <a:endParaRPr/>
          </a:p>
          <a:p>
            <a:pPr marL="0" lvl="0" indent="0" algn="l" rtl="0">
              <a:spcBef>
                <a:spcPts val="0"/>
              </a:spcBef>
              <a:spcAft>
                <a:spcPts val="0"/>
              </a:spcAft>
              <a:buNone/>
            </a:pPr>
            <a:endParaRPr/>
          </a:p>
        </p:txBody>
      </p:sp>
      <p:sp>
        <p:nvSpPr>
          <p:cNvPr id="1277" name="Google Shape;1277;p2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Chentzyk_48 (43576-43031)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almost all 1:1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70 bp gap between gene 47, about 50 bp gap between gene 49, next start site would cause too large gap (over 200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slightly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43576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 1E-125)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nothing over 40%, top hit is “; YggL_50S_bp ; YggL 50S ribosome-binding protein” (38.31%)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48 on both Morty and Marley, both don’t have an ascribed function.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2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Chentzyk_48</a:t>
            </a:r>
            <a:endParaRPr/>
          </a:p>
          <a:p>
            <a:pPr marL="0" lvl="0" indent="0" algn="l" rtl="0">
              <a:spcBef>
                <a:spcPts val="0"/>
              </a:spcBef>
              <a:spcAft>
                <a:spcPts val="0"/>
              </a:spcAft>
              <a:buNone/>
            </a:pPr>
            <a:endParaRPr/>
          </a:p>
        </p:txBody>
      </p:sp>
      <p:sp>
        <p:nvSpPr>
          <p:cNvPr id="1283" name="Google Shape;1283;p2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Chentzyk_48 (</a:t>
            </a:r>
            <a:r>
              <a:rPr lang="en" sz="1200">
                <a:solidFill>
                  <a:schemeClr val="dk1"/>
                </a:solidFill>
                <a:latin typeface="Calibri"/>
                <a:ea typeface="Calibri"/>
                <a:cs typeface="Calibri"/>
                <a:sym typeface="Calibri"/>
              </a:rPr>
              <a:t>43576-43031</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both glimmer and genemark called it at 43576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high-scoring pairs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gaps on either side of the ORF, but any change would result in large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at point 25, a few other ones did as well but most were at 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43576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low probability for any protein (38%)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2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Chentzyk_49</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Chentzyk_49</a:t>
            </a:r>
            <a:endParaRPr/>
          </a:p>
          <a:p>
            <a:pPr marL="0" lvl="0" indent="0" algn="l" rtl="0">
              <a:spcBef>
                <a:spcPts val="0"/>
              </a:spcBef>
              <a:spcAft>
                <a:spcPts val="0"/>
              </a:spcAft>
              <a:buNone/>
            </a:pPr>
            <a:endParaRPr/>
          </a:p>
        </p:txBody>
      </p:sp>
      <p:sp>
        <p:nvSpPr>
          <p:cNvPr id="1294" name="Google Shape;1294;p2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Chentzyk_49 (43626-45248)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but extends 26 bp beyond the called end site of the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hits 1:1 with some 4:1 and all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50 bp gap with the end of gene 49 and the start of gene 48. 10 bp overlap with the start of gene 49 and the end of gene 50.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Very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43626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Changed to 45239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top hits with hypothetical protein and e val of 0.0. Many results show exonuclease, also with e values of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show exonuclease with a probability of 99%. Some hits also show unknown functions and DNA helicase (both with probabilities of &gt;98%).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similar places to DNA helicase and helix-turn-helix DNA-binding protein in both Morty and Marley.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exonuclease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Phages in phagesdb annotated as exonuclease, helicase subunit, and DNA binding protein.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a:t>
            </a:r>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2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Chentzyk_49</a:t>
            </a:r>
            <a:endParaRPr/>
          </a:p>
          <a:p>
            <a:pPr marL="0" lvl="0" indent="0" algn="l" rtl="0">
              <a:spcBef>
                <a:spcPts val="0"/>
              </a:spcBef>
              <a:spcAft>
                <a:spcPts val="0"/>
              </a:spcAft>
              <a:buNone/>
            </a:pPr>
            <a:endParaRPr/>
          </a:p>
        </p:txBody>
      </p:sp>
      <p:sp>
        <p:nvSpPr>
          <p:cNvPr id="1300" name="Google Shape;1300;p2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chentzyk_49 (43626-45248) glimmer and GeneMark called the same start (rev)</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r>
              <a:rPr lang="en" sz="1200">
                <a:solidFill>
                  <a:srgbClr val="0B5394"/>
                </a:solidFill>
                <a:latin typeface="Comfortaa Medium"/>
                <a:ea typeface="Comfortaa Medium"/>
                <a:cs typeface="Comfortaa Medium"/>
                <a:sym typeface="Comfortaa Medium"/>
              </a:rPr>
              <a:t>start 45239</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almost all covered with strong potential, rest is weaker.  </a:t>
            </a:r>
            <a:r>
              <a:rPr lang="en" sz="1200">
                <a:solidFill>
                  <a:srgbClr val="0B5394"/>
                </a:solidFill>
                <a:latin typeface="Comfortaa Medium"/>
                <a:ea typeface="Comfortaa Medium"/>
                <a:cs typeface="Comfortaa Medium"/>
                <a:sym typeface="Comfortaa Medium"/>
              </a:rPr>
              <a:t>Would get rid of the little bit that has weak potential </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  </a:t>
            </a:r>
            <a:r>
              <a:rPr lang="en" sz="1200">
                <a:solidFill>
                  <a:srgbClr val="0B5394"/>
                </a:solidFill>
                <a:latin typeface="Comfortaa Medium"/>
                <a:ea typeface="Comfortaa Medium"/>
                <a:cs typeface="Comfortaa Medium"/>
                <a:sym typeface="Comfortaa Medium"/>
              </a:rPr>
              <a:t>Atg</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1:1  </a:t>
            </a:r>
            <a:r>
              <a:rPr lang="en" sz="1200">
                <a:solidFill>
                  <a:srgbClr val="0B5394"/>
                </a:solidFill>
                <a:latin typeface="Comfortaa Medium"/>
                <a:ea typeface="Comfortaa Medium"/>
                <a:cs typeface="Comfortaa Medium"/>
                <a:sym typeface="Comfortaa Medium"/>
              </a:rPr>
              <a:t>top hits 1:1</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50 bp gap with gene 48; 8bp (10??) ?? (gene 49: 45248 - gene 50: 45239) overlap with gene 50   </a:t>
            </a:r>
            <a:r>
              <a:rPr lang="en" sz="1200">
                <a:solidFill>
                  <a:srgbClr val="0B5394"/>
                </a:solidFill>
                <a:latin typeface="Comfortaa Medium"/>
                <a:ea typeface="Comfortaa Medium"/>
                <a:cs typeface="Comfortaa Medium"/>
                <a:sym typeface="Comfortaa Medium"/>
              </a:rPr>
              <a:t>1bp overlap with the end of  gene 50, 50 bp gap with gene 48</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not best rbs score- z-score: 2.571 and final score -4.229   </a:t>
            </a:r>
            <a:r>
              <a:rPr lang="en" sz="1200">
                <a:solidFill>
                  <a:srgbClr val="0B5394"/>
                </a:solidFill>
                <a:latin typeface="Comfortaa Medium"/>
                <a:ea typeface="Comfortaa Medium"/>
                <a:cs typeface="Comfortaa Medium"/>
                <a:sym typeface="Comfortaa Medium"/>
              </a:rPr>
              <a:t>not best rbs score, z-value: 2.571   final score -3.928</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not most annotated  </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  </a:t>
            </a:r>
            <a:r>
              <a:rPr lang="en" sz="1200">
                <a:solidFill>
                  <a:srgbClr val="0B5394"/>
                </a:solidFill>
                <a:latin typeface="Comfortaa Medium"/>
                <a:ea typeface="Comfortaa Medium"/>
                <a:cs typeface="Comfortaa Medium"/>
                <a:sym typeface="Comfortaa Medium"/>
              </a:rPr>
              <a:t>yes</a:t>
            </a:r>
            <a:endParaRPr sz="1200">
              <a:solidFill>
                <a:srgbClr val="0B5394"/>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a:solidFill>
                  <a:schemeClr val="dk1"/>
                </a:solidFill>
                <a:highlight>
                  <a:srgbClr val="CFE2F3"/>
                </a:highlight>
                <a:latin typeface="Comfortaa Medium"/>
                <a:ea typeface="Comfortaa Medium"/>
                <a:cs typeface="Comfortaa Medium"/>
                <a:sym typeface="Comfortaa Medium"/>
              </a:rPr>
              <a:t>45239</a:t>
            </a:r>
            <a:r>
              <a:rPr lang="en" sz="1200">
                <a:solidFill>
                  <a:schemeClr val="dk1"/>
                </a:solidFill>
                <a:latin typeface="Comfortaa Medium"/>
                <a:ea typeface="Comfortaa Medium"/>
                <a:cs typeface="Comfortaa Medium"/>
                <a:sym typeface="Comfortaa Medium"/>
              </a:rPr>
              <a:t> (class agreed)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t>
            </a:r>
            <a:r>
              <a:rPr lang="en" sz="1200" u="sng">
                <a:solidFill>
                  <a:srgbClr val="1155CC"/>
                </a:solidFill>
                <a:latin typeface="Comfortaa Medium"/>
                <a:ea typeface="Comfortaa Medium"/>
                <a:cs typeface="Comfortaa Medium"/>
                <a:sym typeface="Comfortaa Medium"/>
                <a:hlinkClick r:id="rId3">
                  <a:extLst>
                    <a:ext uri="{A12FA001-AC4F-418D-AE19-62706E023703}">
                      <ahyp:hlinkClr xmlns:ahyp="http://schemas.microsoft.com/office/drawing/2018/hyperlinkcolor" val="tx"/>
                    </a:ext>
                  </a:extLst>
                </a:hlinkClick>
              </a:rPr>
              <a:t>exonuclease </a:t>
            </a:r>
            <a:r>
              <a:rPr lang="en" sz="1200">
                <a:solidFill>
                  <a:schemeClr val="dk1"/>
                </a:solidFill>
                <a:latin typeface="Comfortaa Medium"/>
                <a:ea typeface="Comfortaa Medium"/>
                <a:cs typeface="Comfortaa Medium"/>
                <a:sym typeface="Comfortaa Medium"/>
              </a:rPr>
              <a:t>[Mycobacterium phage Obutu]</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99.77 probability- </a:t>
            </a:r>
            <a:r>
              <a:rPr lang="en" sz="950">
                <a:solidFill>
                  <a:srgbClr val="2E8C81"/>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5ZYT_C</a:t>
            </a:r>
            <a:r>
              <a:rPr lang="en" sz="1200">
                <a:solidFill>
                  <a:schemeClr val="dk1"/>
                </a:solidFill>
                <a:latin typeface="Comfortaa Medium"/>
                <a:ea typeface="Comfortaa Medium"/>
                <a:cs typeface="Comfortaa Medium"/>
                <a:sym typeface="Comfortaa Medium"/>
              </a:rPr>
              <a:t> - Mitochondrial genome maintenance exonuclease 1; human MGME1, DNA complex, DNA exonuclease, DNA BINDING PROTEIN; 2.702A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45720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–PHAGESdb: exonuclease (82/493)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a:t>
            </a:r>
            <a:r>
              <a:rPr lang="en" sz="1200">
                <a:solidFill>
                  <a:schemeClr val="dk1"/>
                </a:solidFill>
              </a:rPr>
              <a:t>exonuclease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starting at 45239 (atg) would decrease the overlap with the end of gene 50, leaving a 1bp overlap with gene 50</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Chentzyk_49</a:t>
            </a:r>
            <a:endParaRPr/>
          </a:p>
          <a:p>
            <a:pPr marL="0" lvl="0" indent="0" algn="l" rtl="0">
              <a:spcBef>
                <a:spcPts val="0"/>
              </a:spcBef>
              <a:spcAft>
                <a:spcPts val="0"/>
              </a:spcAft>
              <a:buNone/>
            </a:pPr>
            <a:endParaRPr/>
          </a:p>
        </p:txBody>
      </p:sp>
      <p:sp>
        <p:nvSpPr>
          <p:cNvPr id="1306" name="Google Shape;1306;p2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Chentzyk49 (43626-45248)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the cp is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Mostly 1:1 align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50bp gap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has the 2nd lowest final score.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 aligning with homologous genes in the same cluster​.</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45329(changed)</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–(changed)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SEA_PHAYETA_50 [Mycobacterium phage Phayeta], exonuclease [Mycobacterium phage Obutu], exonuclease [Mycobacterium phage Casbah]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HHpred:[5ZYT_C]	Mitochondrial genome maintenance exonuclease 1; human MGME1, DNA complex, DNA exonuclease, DNA BINDING PROTEIN; 2.702A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exonuclease </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2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Chentzyk_50</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2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Chentzyk_50</a:t>
            </a:r>
            <a:endParaRPr/>
          </a:p>
          <a:p>
            <a:pPr marL="0" lvl="0" indent="0" algn="l" rtl="0">
              <a:spcBef>
                <a:spcPts val="0"/>
              </a:spcBef>
              <a:spcAft>
                <a:spcPts val="0"/>
              </a:spcAft>
              <a:buNone/>
            </a:pPr>
            <a:endParaRPr/>
          </a:p>
        </p:txBody>
      </p:sp>
      <p:sp>
        <p:nvSpPr>
          <p:cNvPr id="1317" name="Google Shape;1317;p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50 (45239-45535) Glimmer calls 45535 Genemark calls 45418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has a 1:1 alignment however, E-values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ORF overlap too long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glimmer 45535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45535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KNU70_gp050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44.57%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PF04936.17</a:t>
            </a:r>
            <a:r>
              <a:rPr lang="en" sz="1200">
                <a:solidFill>
                  <a:schemeClr val="dk1"/>
                </a:solidFill>
                <a:latin typeface="Times New Roman"/>
                <a:ea typeface="Times New Roman"/>
                <a:cs typeface="Times New Roman"/>
                <a:sym typeface="Times New Roman"/>
              </a:rPr>
              <a:t>; DUF658 ; Protein of unknown function (DUF658)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Reducing the gene would cause too large of a gap so keeping the gene the same is the best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 probability is extremely low however, I still call it a hypothetical protein.</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2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Chentzyk_50</a:t>
            </a:r>
            <a:endParaRPr/>
          </a:p>
          <a:p>
            <a:pPr marL="0" lvl="0" indent="0" algn="l" rtl="0">
              <a:spcBef>
                <a:spcPts val="0"/>
              </a:spcBef>
              <a:spcAft>
                <a:spcPts val="0"/>
              </a:spcAft>
              <a:buNone/>
            </a:pPr>
            <a:endParaRPr/>
          </a:p>
        </p:txBody>
      </p:sp>
      <p:sp>
        <p:nvSpPr>
          <p:cNvPr id="1323" name="Google Shape;1323;p2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Chentzyk_50 (45535-45239) Glimmer calls start at 45535 while genemark calls start at 45418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but gene overextends past coding potential, could possibly be shortened, supports genemarks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2 hits have 100% alignment with very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overlap on both sides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supports start at 45604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start at 45604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45535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have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Between start site glimmer called at 45535 or 45604, but coding potential doesn’t extend that far so no reason to extend even further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2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Chentzyk_50</a:t>
            </a:r>
            <a:endParaRPr/>
          </a:p>
          <a:p>
            <a:pPr marL="0" lvl="0" indent="0" algn="l" rtl="0">
              <a:spcBef>
                <a:spcPts val="0"/>
              </a:spcBef>
              <a:spcAft>
                <a:spcPts val="0"/>
              </a:spcAft>
              <a:buNone/>
            </a:pPr>
            <a:endParaRPr/>
          </a:p>
        </p:txBody>
      </p:sp>
      <p:sp>
        <p:nvSpPr>
          <p:cNvPr id="1329" name="Google Shape;1329;p2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Chentzyk_50 (45535-45239) Glimmer called at 45535, GeneMark called at 45418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seems to be covered by Glimmer start site, if reduced to GeneMark start site some CP would be left off end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2 hits are 1:1, other hits are 16:65, 17:3, 17:2, 26:1, 40:1, indicating might be too long?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 bp overlap with gene 51, if reduced to GeneMark start would create about 90 bp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45535 (Glimmer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 2E-63)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probabilities over 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Morty and Marley gene 50, both don’t have function, none of the genes listed on phagesdb have a listed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2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Chentzyk_51</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Chentzyk_51</a:t>
            </a:r>
            <a:endParaRPr/>
          </a:p>
          <a:p>
            <a:pPr marL="0" lvl="0" indent="0" algn="l" rtl="0">
              <a:spcBef>
                <a:spcPts val="0"/>
              </a:spcBef>
              <a:spcAft>
                <a:spcPts val="0"/>
              </a:spcAft>
              <a:buNone/>
            </a:pPr>
            <a:endParaRPr/>
          </a:p>
        </p:txBody>
      </p:sp>
      <p:sp>
        <p:nvSpPr>
          <p:cNvPr id="1340" name="Google Shape;1340;p2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Chentzyk_51 (45528-45971) Genemark and Glimmer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Not covering all of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are 1:1. All of the E-values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a:t>
            </a:r>
            <a:r>
              <a:rPr lang="en" sz="1200">
                <a:solidFill>
                  <a:schemeClr val="dk1"/>
                </a:solidFill>
                <a:latin typeface="Times New Roman"/>
                <a:ea typeface="Times New Roman"/>
                <a:cs typeface="Times New Roman"/>
                <a:sym typeface="Times New Roman"/>
              </a:rPr>
              <a:t> 8-bp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acceptable(only realistic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All other adjacent tracks start at similar starting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45528(no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KNU70_gp051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 DUF6324 ; Family of unknown function (DUF6324), 50.04, Only a small portion of the gene was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Phage Marley, Gene 52 calls DNA Helicase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functions of phages db</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2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Chentzyk_51</a:t>
            </a:r>
            <a:endParaRPr/>
          </a:p>
          <a:p>
            <a:pPr marL="0" lvl="0" indent="0" algn="l" rtl="0">
              <a:spcBef>
                <a:spcPts val="0"/>
              </a:spcBef>
              <a:spcAft>
                <a:spcPts val="0"/>
              </a:spcAft>
              <a:buNone/>
            </a:pPr>
            <a:endParaRPr/>
          </a:p>
        </p:txBody>
      </p:sp>
      <p:sp>
        <p:nvSpPr>
          <p:cNvPr id="1346" name="Google Shape;1346;p2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Chentzyk_51 (45528-45971)(reverse)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good chunk of similarity and alignment average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50 ends 3’ at 45535 and gene 51 starts on 5’ 45528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z value lowest final score.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45528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KNU70_gp051 [Mycobacterium phage Obutu], hypothetical protein SEA_NICOLE21_53 [Mycobacterium phage Nicole21], hypothetical protein CL87_gp065 [Mycobacterium phage Thibault], 1x10</a:t>
            </a:r>
            <a:r>
              <a:rPr lang="en" sz="1200" baseline="30000">
                <a:solidFill>
                  <a:schemeClr val="dk1"/>
                </a:solidFill>
                <a:latin typeface="Times New Roman"/>
                <a:ea typeface="Times New Roman"/>
                <a:cs typeface="Times New Roman"/>
                <a:sym typeface="Times New Roman"/>
              </a:rPr>
              <a:t>-100</a:t>
            </a:r>
            <a:r>
              <a:rPr lang="en" sz="1100">
                <a:solidFill>
                  <a:schemeClr val="dk1"/>
                </a:solidFill>
              </a:rPr>
              <a:t> e-value.</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50 percent probability [ PF19849.4]; DUF6324 ; Family of unknown function (DUF6324)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Follows up with other phages no other functions are known for this gene on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Potentially somewhere between 45535-45528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2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a:t>
            </a:r>
            <a:endParaRPr/>
          </a:p>
        </p:txBody>
      </p:sp>
      <p:sp>
        <p:nvSpPr>
          <p:cNvPr id="180" name="Google Shape;18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Chentzyk_6 (4463-4714) Glimmer and Genemark made the same starting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are 1:1 Half of the E-values were 0.0E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 other two sites have a better z score and they have better final score. If we had it start at the best site among the three, then they would have a 64-bp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There aren’t many other tracks but all the other tracks made the same call as Chentzyk/.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4463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Functional Annotation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BLASTp: </a:t>
            </a:r>
            <a:r>
              <a:rPr lang="en" sz="1200">
                <a:solidFill>
                  <a:srgbClr val="000000"/>
                </a:solidFill>
                <a:latin typeface="Times New Roman"/>
                <a:ea typeface="Times New Roman"/>
                <a:cs typeface="Times New Roman"/>
                <a:sym typeface="Times New Roman"/>
              </a:rPr>
              <a:t> hypothetical prote</a:t>
            </a:r>
            <a:r>
              <a:rPr lang="en" sz="1200">
                <a:solidFill>
                  <a:schemeClr val="dk1"/>
                </a:solidFill>
                <a:latin typeface="Times New Roman"/>
                <a:ea typeface="Times New Roman"/>
                <a:cs typeface="Times New Roman"/>
                <a:sym typeface="Times New Roman"/>
              </a:rPr>
              <a:t>in PHAEDRUS_6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 ALF ; Short repeats of unknown function. 68.06%, only a small portion of the whole gene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Morty and marty call it a terminase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Nothing on phagesDb was called </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2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Chentzyk_52</a:t>
            </a:r>
            <a:endParaRPr/>
          </a:p>
          <a:p>
            <a:pPr marL="0" lvl="0" indent="0" algn="l" rtl="0">
              <a:spcBef>
                <a:spcPts val="0"/>
              </a:spcBef>
              <a:spcAft>
                <a:spcPts val="0"/>
              </a:spcAft>
              <a:buNone/>
            </a:pPr>
            <a:endParaRPr/>
          </a:p>
        </p:txBody>
      </p:sp>
      <p:sp>
        <p:nvSpPr>
          <p:cNvPr id="1363" name="Google Shape;1363;p2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Chentzyk_52 (45968-46135) Glimmer at 46135; 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coding potential is not fully covered; only covers around the 46100 part of the gene. Coding potential on the SMEGMATIS genemark is non-existent.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TTG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shows around 25 hits with only two of them having 1:1 alignments. E values vary; 1.1 E-30 to 6.6E-31. None were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shows a 4 base/pair overlap between genes 51 and 52. Shows a 148 length gap between genes 51 and 53. Maybe a possible extension.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does not support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the auto annotation site. Does not contain a green line and most of the lines do not align with the other tracks.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46237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top hits call hypothetical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r>
              <a:rPr lang="en" sz="950" b="1">
                <a:solidFill>
                  <a:srgbClr val="212529"/>
                </a:solidFill>
                <a:latin typeface="Verdana"/>
                <a:ea typeface="Verdana"/>
                <a:cs typeface="Verdana"/>
                <a:sym typeface="Verdana"/>
              </a:rPr>
              <a:t>DUF2497 ; Protein of unknown function (DUF2497) (probability-71.97)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not adjacent to any gene function comparing mortty007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2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Chentzyk_52</a:t>
            </a:r>
            <a:endParaRPr/>
          </a:p>
          <a:p>
            <a:pPr marL="0" lvl="0" indent="0" algn="l" rtl="0">
              <a:spcBef>
                <a:spcPts val="0"/>
              </a:spcBef>
              <a:spcAft>
                <a:spcPts val="0"/>
              </a:spcAft>
              <a:buNone/>
            </a:pPr>
            <a:endParaRPr/>
          </a:p>
        </p:txBody>
      </p:sp>
      <p:sp>
        <p:nvSpPr>
          <p:cNvPr id="1369" name="Google Shape;1369;p2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Chentzyk_52 (46135-45968); 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very much strong coding potential; atypical blip at beginning of gene, small blip of coding potential at end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1:34 and 1:35 alignments; NCBI BLASTp shows high alignments with e value of 2e</a:t>
            </a:r>
            <a:r>
              <a:rPr lang="en" sz="1200" baseline="30000">
                <a:solidFill>
                  <a:schemeClr val="dk1"/>
                </a:solidFill>
                <a:latin typeface="Times New Roman"/>
                <a:ea typeface="Times New Roman"/>
                <a:cs typeface="Times New Roman"/>
                <a:sym typeface="Times New Roman"/>
              </a:rPr>
              <a:t>-29</a:t>
            </a:r>
            <a:r>
              <a:rPr lang="en" sz="1200">
                <a:solidFill>
                  <a:schemeClr val="dk1"/>
                </a:solidFill>
                <a:latin typeface="Times New Roman"/>
                <a:ea typeface="Times New Roman"/>
                <a:cs typeface="Times New Roman"/>
                <a:sym typeface="Times New Roman"/>
              </a:rPr>
              <a:t>; earlier start site shows almost all 1:1 alignments with expect value of 5e</a:t>
            </a:r>
            <a:r>
              <a:rPr lang="en" sz="1200" baseline="30000">
                <a:solidFill>
                  <a:schemeClr val="dk1"/>
                </a:solidFill>
                <a:latin typeface="Times New Roman"/>
                <a:ea typeface="Times New Roman"/>
                <a:cs typeface="Times New Roman"/>
                <a:sym typeface="Times New Roman"/>
              </a:rPr>
              <a:t>-51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148 bp gap between gene 52 and 53, earlier start site reduces gap to 46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earlier start sites have much better z scores and final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46237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 not present in Morty007 or Marley 1013, no predicted function in other phages on phages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Earlier start site extended gene, shortened gap, had much greater alignment with other annotated phages in the database, and was supported by RBS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2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Chentzyk_52</a:t>
            </a:r>
            <a:endParaRPr/>
          </a:p>
          <a:p>
            <a:pPr marL="0" lvl="0" indent="0" algn="l" rtl="0">
              <a:spcBef>
                <a:spcPts val="0"/>
              </a:spcBef>
              <a:spcAft>
                <a:spcPts val="0"/>
              </a:spcAft>
              <a:buNone/>
            </a:pPr>
            <a:endParaRPr/>
          </a:p>
        </p:txBody>
      </p:sp>
      <p:sp>
        <p:nvSpPr>
          <p:cNvPr id="1375" name="Google Shape;1375;p2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Chentzyk_52 (</a:t>
            </a:r>
            <a:r>
              <a:rPr lang="en" sz="1200">
                <a:solidFill>
                  <a:schemeClr val="dk1"/>
                </a:solidFill>
                <a:latin typeface="Calibri"/>
                <a:ea typeface="Calibri"/>
                <a:cs typeface="Calibri"/>
                <a:sym typeface="Calibri"/>
              </a:rPr>
              <a:t>46135-45968</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at 46135 no call for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much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with E value of 1.3-31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gap between genes 52 and 53, could be shortened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worst score, starting at 46237 is most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site was the same for most B3 phage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46237 (</a:t>
            </a:r>
            <a:r>
              <a:rPr lang="en" sz="1200" u="sng">
                <a:solidFill>
                  <a:schemeClr val="dk1"/>
                </a:solidFill>
                <a:latin typeface="Times New Roman"/>
                <a:ea typeface="Times New Roman"/>
                <a:cs typeface="Times New Roman"/>
                <a:sym typeface="Times New Roman"/>
              </a:rPr>
              <a:t>changed</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 in phages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for hypothetical protein E values close to 3x10^57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highest probability (75) of it being a protein with an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similar genes present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changed start to 46237 to reduce the gap, it still maintains a 1:1 alignment, the coding potential is still minimal however.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2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Chentzyk_53</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2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Chentzyk_53</a:t>
            </a:r>
            <a:endParaRPr/>
          </a:p>
          <a:p>
            <a:pPr marL="0" lvl="0" indent="0" algn="l" rtl="0">
              <a:spcBef>
                <a:spcPts val="0"/>
              </a:spcBef>
              <a:spcAft>
                <a:spcPts val="0"/>
              </a:spcAft>
              <a:buNone/>
            </a:pPr>
            <a:endParaRPr/>
          </a:p>
        </p:txBody>
      </p:sp>
      <p:sp>
        <p:nvSpPr>
          <p:cNvPr id="1386" name="Google Shape;1386;p2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53 (46283-47980) Glimmer calls and Gene mark 47980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is 1:1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148-bp gap to gene 52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47980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47980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DNA helicase [Mycobacterium phage Abinghost]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100%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2OCA_A</a:t>
            </a:r>
            <a:r>
              <a:rPr lang="en" sz="1200">
                <a:solidFill>
                  <a:schemeClr val="dk1"/>
                </a:solidFill>
                <a:latin typeface="Times New Roman"/>
                <a:ea typeface="Times New Roman"/>
                <a:cs typeface="Times New Roman"/>
                <a:sym typeface="Times New Roman"/>
              </a:rPr>
              <a:t> ATP-dependent DNA helicase uvsW; ATP-dependant helicase, T4-bacteriophage, Recombination, HYDROLASE; 2.7A {Enterobacteri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viable reason to extend or shorten the ORFS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data proves this isn’t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2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Chentzyk_53</a:t>
            </a:r>
            <a:endParaRPr/>
          </a:p>
          <a:p>
            <a:pPr marL="0" lvl="0" indent="0" algn="l" rtl="0">
              <a:spcBef>
                <a:spcPts val="0"/>
              </a:spcBef>
              <a:spcAft>
                <a:spcPts val="0"/>
              </a:spcAft>
              <a:buNone/>
            </a:pPr>
            <a:endParaRPr/>
          </a:p>
        </p:txBody>
      </p:sp>
      <p:sp>
        <p:nvSpPr>
          <p:cNvPr id="1392" name="Google Shape;1392;p2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Chentzyk_53 (47980, 46283)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47980 has strength 18.29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1:1 alignment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with gene 52 with 148 bp. There is a gap with gene 54 with 95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Start 32 has a lower final score but a higher z value. Other than that,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(47980)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a:t>
            </a:r>
            <a:r>
              <a:rPr lang="en" sz="1200" b="1">
                <a:solidFill>
                  <a:schemeClr val="dk1"/>
                </a:solidFill>
                <a:highlight>
                  <a:srgbClr val="FAFAFA"/>
                </a:highlight>
                <a:latin typeface="Times New Roman"/>
                <a:ea typeface="Times New Roman"/>
                <a:cs typeface="Times New Roman"/>
                <a:sym typeface="Times New Roman"/>
              </a:rPr>
              <a:t>DNA helicase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DNA helicase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 lot of significant hits with 100% possibility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a:t>
            </a:r>
            <a:r>
              <a:rPr lang="en" sz="1200" b="1">
                <a:solidFill>
                  <a:schemeClr val="dk1"/>
                </a:solidFill>
                <a:highlight>
                  <a:srgbClr val="FFFFFF"/>
                </a:highlight>
                <a:latin typeface="Times New Roman"/>
                <a:ea typeface="Times New Roman"/>
                <a:cs typeface="Times New Roman"/>
                <a:sym typeface="Times New Roman"/>
              </a:rPr>
              <a:t>DNA helicase</a:t>
            </a:r>
            <a:r>
              <a:rPr lang="en" sz="1200" b="1">
                <a:solidFill>
                  <a:schemeClr val="dk1"/>
                </a:solidFill>
                <a:latin typeface="Times New Roman"/>
                <a:ea typeface="Times New Roman"/>
                <a:cs typeface="Times New Roman"/>
                <a:sym typeface="Times New Roman"/>
              </a:rPr>
              <a:t>-Morty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DNA helicase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2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Chentzyk_53</a:t>
            </a:r>
            <a:endParaRPr/>
          </a:p>
          <a:p>
            <a:pPr marL="0" lvl="0" indent="0" algn="l" rtl="0">
              <a:spcBef>
                <a:spcPts val="0"/>
              </a:spcBef>
              <a:spcAft>
                <a:spcPts val="0"/>
              </a:spcAft>
              <a:buNone/>
            </a:pPr>
            <a:endParaRPr/>
          </a:p>
        </p:txBody>
      </p:sp>
      <p:sp>
        <p:nvSpPr>
          <p:cNvPr id="1398" name="Google Shape;1398;p2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Chentzyk53_(46283-47980) DNA master and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1:1 align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 big gap of 148bp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Does not have a favorable RBS score because Z score is 3th greatest, and the 3rd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47980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DNA helicase [Mycobacterium phage Abinghost], DNA helicase [Mycobacterium phage Bassalto], DNA helicase [Mycobacterium phage Casbah]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[2OCA_A]	ATP-dependent DNA helicase uvsW; ATP-dependant helicase, T4-bacteriophage, Recombination, HYDROLASE; 2.7A {Enterobacteri 100%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in the assembly or structure of protein on the left hand of the genome.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61111"/>
              <a:buFont typeface="Arial"/>
              <a:buNone/>
            </a:pPr>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2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Chentzyk_53.5 (gap)</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2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Chentzyk_53.5 (gap)</a:t>
            </a:r>
            <a:endParaRPr/>
          </a:p>
          <a:p>
            <a:pPr marL="0" lvl="0" indent="0" algn="l" rtl="0">
              <a:spcBef>
                <a:spcPts val="0"/>
              </a:spcBef>
              <a:spcAft>
                <a:spcPts val="0"/>
              </a:spcAft>
              <a:buNone/>
            </a:pPr>
            <a:endParaRPr/>
          </a:p>
        </p:txBody>
      </p:sp>
      <p:sp>
        <p:nvSpPr>
          <p:cNvPr id="1409" name="Google Shape;1409;p2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Chentzyk_53.5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very strong coding potential except for blips on GeneMarkS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2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Chentzyk_53.5 (gap)</a:t>
            </a:r>
            <a:endParaRPr/>
          </a:p>
          <a:p>
            <a:pPr marL="0" lvl="0" indent="0" algn="l" rtl="0">
              <a:spcBef>
                <a:spcPts val="0"/>
              </a:spcBef>
              <a:spcAft>
                <a:spcPts val="0"/>
              </a:spcAft>
              <a:buNone/>
            </a:pPr>
            <a:endParaRPr/>
          </a:p>
        </p:txBody>
      </p:sp>
      <p:sp>
        <p:nvSpPr>
          <p:cNvPr id="1415" name="Google Shape;1415;p2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chentzyk_53.5 </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not strong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no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a:t>
            </a:r>
            <a:endParaRPr/>
          </a:p>
        </p:txBody>
      </p:sp>
      <p:sp>
        <p:nvSpPr>
          <p:cNvPr id="186" name="Google Shape;18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Chentzyk_6 (4463-4714)  Glimmer and GeneMark called same starts- Glimmer at 4714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not all of coding potential is covered. A little bit of it at the beginning is not fully covered but probably not a big deal.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CTA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7 hits with all of them containing 1:1 alignments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contains a 4 base/pair overlap between genes 6 and 7.  Also contains a 141 length gap between genes 5 and 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contains a z-value of 1.475 and a final score of -5.821. Not the strongest to support the auto annotation site. However, not the worst.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green line is aligned with all of the other tracks therefore supports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(4714)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show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 </a:t>
            </a:r>
            <a:r>
              <a:rPr lang="en" sz="950" b="1">
                <a:solidFill>
                  <a:srgbClr val="212529"/>
                </a:solidFill>
                <a:latin typeface="Verdana"/>
                <a:ea typeface="Verdana"/>
                <a:cs typeface="Verdana"/>
                <a:sym typeface="Verdana"/>
              </a:rPr>
              <a:t>ALF ; Short repeats of unknown function (probability- 68.06)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ot terminase genes (morty007 and marley gene 6) and a </a:t>
            </a:r>
            <a:r>
              <a:rPr lang="en" sz="1100" b="1">
                <a:solidFill>
                  <a:srgbClr val="555555"/>
                </a:solidFill>
                <a:highlight>
                  <a:srgbClr val="FAFAFA"/>
                </a:highlight>
                <a:latin typeface="Times New Roman"/>
                <a:ea typeface="Times New Roman"/>
                <a:cs typeface="Times New Roman"/>
                <a:sym typeface="Times New Roman"/>
              </a:rPr>
              <a:t>RuvC-like resolvase gene (morty007 gene 8) does not support BLASTp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2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Chentzyk_54</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2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Chentzyk_54</a:t>
            </a:r>
            <a:endParaRPr/>
          </a:p>
          <a:p>
            <a:pPr marL="0" lvl="0" indent="0" algn="l" rtl="0">
              <a:spcBef>
                <a:spcPts val="0"/>
              </a:spcBef>
              <a:spcAft>
                <a:spcPts val="0"/>
              </a:spcAft>
              <a:buNone/>
            </a:pPr>
            <a:endParaRPr/>
          </a:p>
        </p:txBody>
      </p:sp>
      <p:sp>
        <p:nvSpPr>
          <p:cNvPr id="1432" name="Google Shape;1432;p2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Chentzyk_54 (48075-48422) Genemark and Glimmer call different start sites. Genemark calls start at 48437.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Coding potential extends about 10 bp beyond the start site Glimmer called, better supporting the GeneMark call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at Glimmer call site, ATG at GeneMark call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1 hit 1:1, with other hits being 1:6, 2:7, 25:1. All e values are zero. Ran blast on NCBI and PhagesDB with both GeneMark call site and Glimmer call site. GeneMark call site is slightly better than the Glimmer call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95 bp gap with the end of gene 54 and start of gene 53. 15 bp gap with the start of gene 54 and the end of gene 55. Extending gene 54 would create a 1 bp overlap with the end of gene 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on the site Glimmer called. Score on the site GeneMark called is slightly worse.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Does not support the Glimmer start site. Significantly supports the start site @48437 that GeneMark calls.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48437 (change to GeneMark call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with relatively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information given (no probabilities &gt;85%).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near DNA primase/polymerase/helicase and DNA helicase, but no other annotated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annotated genes in phagesdb</a:t>
            </a:r>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2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Chentzyk_54</a:t>
            </a:r>
            <a:endParaRPr/>
          </a:p>
          <a:p>
            <a:pPr marL="0" lvl="0" indent="0" algn="l" rtl="0">
              <a:spcBef>
                <a:spcPts val="0"/>
              </a:spcBef>
              <a:spcAft>
                <a:spcPts val="0"/>
              </a:spcAft>
              <a:buNone/>
            </a:pPr>
            <a:endParaRPr/>
          </a:p>
        </p:txBody>
      </p:sp>
      <p:sp>
        <p:nvSpPr>
          <p:cNvPr id="1438" name="Google Shape;1438;p2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Chentzyk_54 (48075-48422) Glimmer makes a call at 48422 but Genemark makes a call at 48437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Mostly covered. There is some significantly more CP found on another track and some in the original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was one hit that was 1:1 but other sites varied a lot. Most of the E 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16bp gap but there are earlier sites that could possibly close this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 original site has the 2nd best cores. There is one earlier site that has better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48437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Functional Annotation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BLASTp:  </a:t>
            </a:r>
            <a:r>
              <a:rPr lang="en" sz="1200">
                <a:solidFill>
                  <a:srgbClr val="000000"/>
                </a:solidFill>
                <a:latin typeface="Times New Roman"/>
                <a:ea typeface="Times New Roman"/>
                <a:cs typeface="Times New Roman"/>
                <a:sym typeface="Times New Roman"/>
              </a:rPr>
              <a:t>hypothetical prot</a:t>
            </a:r>
            <a:r>
              <a:rPr lang="en" sz="1200">
                <a:solidFill>
                  <a:schemeClr val="dk1"/>
                </a:solidFill>
                <a:latin typeface="Times New Roman"/>
                <a:ea typeface="Times New Roman"/>
                <a:cs typeface="Times New Roman"/>
                <a:sym typeface="Times New Roman"/>
              </a:rPr>
              <a:t>ein AUDREY_53 [Mycobacterium phage Audrey]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c.72.1.0 (A:) automated matches {Leishmania donovani [TaxId: 981087]} | CLASS: Alpha and beta proteins (a/b), FOLD: Ribo, 82.54%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In between DNA helicase and DNA primase/polymerase/helicase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TMD present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holin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The better site wasn’t called by Genemark or Glimmer.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other functions were called on phagesDB </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2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Chentzyk_54</a:t>
            </a:r>
            <a:endParaRPr/>
          </a:p>
          <a:p>
            <a:pPr marL="0" lvl="0" indent="0" algn="l" rtl="0">
              <a:spcBef>
                <a:spcPts val="0"/>
              </a:spcBef>
              <a:spcAft>
                <a:spcPts val="0"/>
              </a:spcAft>
              <a:buNone/>
            </a:pPr>
            <a:endParaRPr/>
          </a:p>
        </p:txBody>
      </p:sp>
      <p:sp>
        <p:nvSpPr>
          <p:cNvPr id="1444" name="Google Shape;1444;p2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Chentzyk54 (48075-48422)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7051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Not fully cover cp</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Most hits were 1;1 with 0e values</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16bp gap</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have the 5rd greatest z value and the 5th lowest final score.</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7051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48437</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–(changed)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AUDREY_53 [Mycobacterium phage Audrey], hypothetical protein PBI_CHACHING_53 [Mycobacterium phage ChaChing], hypothetical protein PHAEDRUS_50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[SCOP_d6a8aa_]	c.72.1.0 (A:) automated matches {Leishmania donovani [TaxId: 981087]} | CLASS: Alpha and beta proteins (a/b), FOLD: Ribo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2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Chentzyk_55</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2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Chentzyk_55</a:t>
            </a:r>
            <a:endParaRPr/>
          </a:p>
          <a:p>
            <a:pPr marL="0" lvl="0" indent="0" algn="l" rtl="0">
              <a:spcBef>
                <a:spcPts val="0"/>
              </a:spcBef>
              <a:spcAft>
                <a:spcPts val="0"/>
              </a:spcAft>
              <a:buNone/>
            </a:pPr>
            <a:endParaRPr/>
          </a:p>
        </p:txBody>
      </p:sp>
      <p:sp>
        <p:nvSpPr>
          <p:cNvPr id="1455" name="Google Shape;1455;p2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Chentzyk_55 (48437-48766)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the 48766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1:1 alignments to all top hits with significant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Acceptable overlap of 4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low Z value and high final score, and only option with notable better values would cause a gap of over 200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Strongly supports auto-annotation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48766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suggest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The probabilities of top hits are too low to designate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Two TMDs are present, indicating the function is a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2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Chentzyk_55</a:t>
            </a:r>
            <a:endParaRPr/>
          </a:p>
          <a:p>
            <a:pPr marL="0" lvl="0" indent="0" algn="l" rtl="0">
              <a:spcBef>
                <a:spcPts val="0"/>
              </a:spcBef>
              <a:spcAft>
                <a:spcPts val="0"/>
              </a:spcAft>
              <a:buNone/>
            </a:pPr>
            <a:endParaRPr/>
          </a:p>
        </p:txBody>
      </p:sp>
      <p:sp>
        <p:nvSpPr>
          <p:cNvPr id="1461" name="Google Shape;1461;p2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highlight>
                <a:srgbClr val="FF9900"/>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Chentzyk_55 (48437-48766) Glimmer and GeneMark called same starts- Glimmer at 48766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contains around 21 hits with most having 1:1 alignments but some do not.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no base pair overlap but does contain a 1 length gap between gene 54 and 55 and a 9 length gap between genes 55 and 56.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does not support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:green line aligns with most of the other tracks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although there are many this that do not support the auto annotation site,you can’t extend the gene so therefore no change (48766)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call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r>
              <a:rPr lang="en" sz="950" b="1">
                <a:solidFill>
                  <a:srgbClr val="212529"/>
                </a:solidFill>
                <a:latin typeface="Verdana"/>
                <a:ea typeface="Verdana"/>
                <a:cs typeface="Verdana"/>
                <a:sym typeface="Verdana"/>
              </a:rPr>
              <a:t>PAGK ; Phage-encoded virulence factor (probability- 83.24)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latin typeface="Verdana"/>
                <a:ea typeface="Verdana"/>
                <a:cs typeface="Verdana"/>
                <a:sym typeface="Verdana"/>
              </a:rPr>
              <a:t>; DUF3551 ; Protein of unknown function (DUF3551) (probability-75.34) </a:t>
            </a:r>
            <a:r>
              <a:rPr lang="en" sz="950" b="1" u="sng">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is not adjacent to any other known gene function for morty007 or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transmembrane domain but it does contain a signal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p2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Chentzyk_55</a:t>
            </a:r>
            <a:endParaRPr/>
          </a:p>
          <a:p>
            <a:pPr marL="0" lvl="0" indent="0" algn="l" rtl="0">
              <a:spcBef>
                <a:spcPts val="0"/>
              </a:spcBef>
              <a:spcAft>
                <a:spcPts val="0"/>
              </a:spcAft>
              <a:buNone/>
            </a:pPr>
            <a:endParaRPr/>
          </a:p>
        </p:txBody>
      </p:sp>
      <p:sp>
        <p:nvSpPr>
          <p:cNvPr id="1467" name="Google Shape;1467;p2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Chentzyk_55 (48766-48437) Glimmer and Genemark called same start site at 48766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6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on 5’ end doesn’t have any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valid, no other good options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48766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very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of the hits are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known function in similar gene present in Morty and Marty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End terminal sequence signal detected, but no TMD so transmembrane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2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Chentzyk_56</a:t>
            </a:r>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Chentzyk_56</a:t>
            </a:r>
            <a:endParaRPr/>
          </a:p>
          <a:p>
            <a:pPr marL="0" lvl="0" indent="0" algn="l" rtl="0">
              <a:spcBef>
                <a:spcPts val="0"/>
              </a:spcBef>
              <a:spcAft>
                <a:spcPts val="0"/>
              </a:spcAft>
              <a:buNone/>
            </a:pPr>
            <a:endParaRPr/>
          </a:p>
        </p:txBody>
      </p:sp>
      <p:sp>
        <p:nvSpPr>
          <p:cNvPr id="1478" name="Google Shape;1478;p2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Chentzyk_56 (49236, 48763)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49236 has strength 17.54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1:1 alignment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55 with 3 bp. There is a gap with gene 57 with 43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(98763)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have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Ice-binding protein with 78% probability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a:t>
            </a:r>
            <a:endParaRPr/>
          </a:p>
        </p:txBody>
      </p:sp>
      <p:sp>
        <p:nvSpPr>
          <p:cNvPr id="192" name="Google Shape;19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Chentzyk_6 (4714, 4463)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4714 has strength 17.33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GAT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with gene 5 with 141 bp. There is a 3 bp overlap with gene 7.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codon is 4678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change start codon to 4678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PHAEDRUS_6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Very low probability of gene with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2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Chentzyk_56</a:t>
            </a:r>
            <a:endParaRPr/>
          </a:p>
          <a:p>
            <a:pPr marL="0" lvl="0" indent="0" algn="l" rtl="0">
              <a:spcBef>
                <a:spcPts val="0"/>
              </a:spcBef>
              <a:spcAft>
                <a:spcPts val="0"/>
              </a:spcAft>
              <a:buNone/>
            </a:pPr>
            <a:endParaRPr/>
          </a:p>
        </p:txBody>
      </p:sp>
      <p:sp>
        <p:nvSpPr>
          <p:cNvPr id="1484" name="Google Shape;1484;p2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Chentzyk_56 (49236-48763)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 except last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55, about 45 bp gap between gene 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strongly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48763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 6E-112)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probabilities over 80%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55 on Morty and gene 56 on Marley, neither have a function, none of the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2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Chentzyk_56</a:t>
            </a:r>
            <a:endParaRPr/>
          </a:p>
          <a:p>
            <a:pPr marL="0" lvl="0" indent="0" algn="l" rtl="0">
              <a:spcBef>
                <a:spcPts val="0"/>
              </a:spcBef>
              <a:spcAft>
                <a:spcPts val="0"/>
              </a:spcAft>
              <a:buNone/>
            </a:pPr>
            <a:endParaRPr/>
          </a:p>
        </p:txBody>
      </p:sp>
      <p:sp>
        <p:nvSpPr>
          <p:cNvPr id="1490" name="Google Shape;1490;p2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chentzyk_56 (48763-49236) glimmer and GeneMark called the same </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1:1 ratio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highest rbs score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strong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strike="sngStrike">
                <a:solidFill>
                  <a:schemeClr val="dk1"/>
                </a:solidFill>
                <a:latin typeface="Comfortaa Medium"/>
                <a:ea typeface="Comfortaa Medium"/>
                <a:cs typeface="Comfortaa Medium"/>
                <a:sym typeface="Comfortaa Medium"/>
              </a:rPr>
              <a:t>48763</a:t>
            </a:r>
            <a:r>
              <a:rPr lang="en" sz="1200">
                <a:solidFill>
                  <a:schemeClr val="dk1"/>
                </a:solidFill>
                <a:latin typeface="Comfortaa Medium"/>
                <a:ea typeface="Comfortaa Medium"/>
                <a:cs typeface="Comfortaa Medium"/>
                <a:sym typeface="Comfortaa Medium"/>
              </a:rPr>
              <a:t> 49236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a:ea typeface="Comfortaa"/>
                <a:cs typeface="Comfortaa"/>
                <a:sym typeface="Comfortaa"/>
              </a:rPr>
              <a:t> 					*put in end point not start (rev gene)</a:t>
            </a:r>
            <a:endParaRPr sz="1200">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no significant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no significant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NKF</a:t>
            </a:r>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2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Chentzyk_57</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Chentzyk_57</a:t>
            </a:r>
            <a:endParaRPr/>
          </a:p>
          <a:p>
            <a:pPr marL="0" lvl="0" indent="0" algn="l" rtl="0">
              <a:spcBef>
                <a:spcPts val="0"/>
              </a:spcBef>
              <a:spcAft>
                <a:spcPts val="0"/>
              </a:spcAft>
              <a:buNone/>
            </a:pPr>
            <a:endParaRPr/>
          </a:p>
        </p:txBody>
      </p:sp>
      <p:sp>
        <p:nvSpPr>
          <p:cNvPr id="1501" name="Google Shape;1501;p2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Chentzyk_57 (49279-51885)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covers all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 bp gap between start of gene 57 and end of gene 58. ~40 bp gap between end of gene 57 and start of gene 56.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strike="sngStrike">
                <a:solidFill>
                  <a:schemeClr val="dk1"/>
                </a:solidFill>
                <a:latin typeface="Times New Roman"/>
                <a:ea typeface="Times New Roman"/>
                <a:cs typeface="Times New Roman"/>
                <a:sym typeface="Times New Roman"/>
              </a:rPr>
              <a:t>49279  </a:t>
            </a:r>
            <a:r>
              <a:rPr lang="en" sz="1200">
                <a:solidFill>
                  <a:schemeClr val="dk1"/>
                </a:solidFill>
                <a:latin typeface="Times New Roman"/>
                <a:ea typeface="Times New Roman"/>
                <a:cs typeface="Times New Roman"/>
                <a:sym typeface="Times New Roman"/>
              </a:rPr>
              <a:t>51885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First ~40 hits show DNA primase/polymerase/helicase, all with e 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Regulatory protein listed as the top hit with 99.73% probability. Next top hit (also with probabilities &gt;98%) shows Hexameric replicative 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In approximately the same area that other genes show as DNA primase/polymerase/helicase.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primase/polymerase/helicase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Corresponding genes in phagesdb list DNA primase/helicase (also DNA primase/polymerase/helicase and primase/polymerase) as function</a:t>
            </a:r>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Chentzyk_57</a:t>
            </a:r>
            <a:endParaRPr/>
          </a:p>
          <a:p>
            <a:pPr marL="0" lvl="0" indent="0" algn="l" rtl="0">
              <a:spcBef>
                <a:spcPts val="0"/>
              </a:spcBef>
              <a:spcAft>
                <a:spcPts val="0"/>
              </a:spcAft>
              <a:buNone/>
            </a:pPr>
            <a:endParaRPr/>
          </a:p>
        </p:txBody>
      </p:sp>
      <p:sp>
        <p:nvSpPr>
          <p:cNvPr id="1507" name="Google Shape;1507;p2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Chentzyk_57 (51885, 49279)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51885 has strength 12.78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with gene 56 with 43 bp. There is a gap with gene 58 with 34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does no support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(51885)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DNA primase/polymerase/helicase called by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DNA primase/polymerase/helicase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a:t>
            </a:r>
            <a:r>
              <a:rPr lang="en" sz="1200" b="1">
                <a:solidFill>
                  <a:schemeClr val="dk1"/>
                </a:solidFill>
                <a:highlight>
                  <a:srgbClr val="FFFFFF"/>
                </a:highlight>
                <a:latin typeface="Times New Roman"/>
                <a:ea typeface="Times New Roman"/>
                <a:cs typeface="Times New Roman"/>
                <a:sym typeface="Times New Roman"/>
              </a:rPr>
              <a:t>DNA primase/polymerase/helicase-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DNA primase/polymerase/helicase</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2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Chentzyk_57</a:t>
            </a:r>
            <a:endParaRPr/>
          </a:p>
          <a:p>
            <a:pPr marL="0" lvl="0" indent="0" algn="l" rtl="0">
              <a:spcBef>
                <a:spcPts val="0"/>
              </a:spcBef>
              <a:spcAft>
                <a:spcPts val="0"/>
              </a:spcAft>
              <a:buNone/>
            </a:pPr>
            <a:endParaRPr/>
          </a:p>
        </p:txBody>
      </p:sp>
      <p:sp>
        <p:nvSpPr>
          <p:cNvPr id="1513" name="Google Shape;1513;p2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Chentzyk_57 (49279-51885)(reverse)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along with 99 percent alignment and similarity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56 ends 3’ at 49236 and gene 57 starts on 5’ 49297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z value lowest final score.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51885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Prim-pol hit and a P-loopNTPase superfamily along with AE_prism superfamily. DNA primase/polymerase/helicase [Mycobacterium phage Kamiyu], DNA  primase/polymerase/helicase [Mycobacterium phage Tydolla], DNAprimase/polymerase/helicase [Mycobacterium phage ChaChing] DNA primase/polymerase/helicase [Mycobacterium phage Yahalom]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100">
                <a:solidFill>
                  <a:schemeClr val="dk1"/>
                </a:solidFill>
              </a:rPr>
              <a:t> [1NLF_A] Regulatory protein repA; replicative DNA helicase structural changes, REPLICATION; HET: SO4; 1.95A {Escherichia coli} SC (</a:t>
            </a:r>
            <a:r>
              <a:rPr lang="en" sz="950">
                <a:solidFill>
                  <a:srgbClr val="212529"/>
                </a:solidFill>
                <a:latin typeface="Verdana"/>
                <a:ea typeface="Verdana"/>
                <a:cs typeface="Verdana"/>
                <a:sym typeface="Verdana"/>
              </a:rPr>
              <a:t>99.73 probability)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Yes synteny with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primase/polymerase/helicase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2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Chentzyk_58</a:t>
            </a:r>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2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Chentzyk_58</a:t>
            </a:r>
            <a:endParaRPr/>
          </a:p>
          <a:p>
            <a:pPr marL="0" lvl="0" indent="0" algn="l" rtl="0">
              <a:spcBef>
                <a:spcPts val="0"/>
              </a:spcBef>
              <a:spcAft>
                <a:spcPts val="0"/>
              </a:spcAft>
              <a:buNone/>
            </a:pPr>
            <a:endParaRPr/>
          </a:p>
        </p:txBody>
      </p:sp>
      <p:sp>
        <p:nvSpPr>
          <p:cNvPr id="1524" name="Google Shape;1524;p2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Chentzyk_58  (51919-52602) Gimmer and GeneMark called start site 52602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E-value=0 with no 1:1 alignments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34-bp gap from gene 57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No data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52602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SEA_PHAYETA_59 [Mycobacterium phage Phayeta]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99.88%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PF19905.4</a:t>
            </a:r>
            <a:r>
              <a:rPr lang="en" sz="1200">
                <a:solidFill>
                  <a:schemeClr val="dk1"/>
                </a:solidFill>
                <a:latin typeface="Times New Roman"/>
                <a:ea typeface="Times New Roman"/>
                <a:cs typeface="Times New Roman"/>
                <a:sym typeface="Times New Roman"/>
              </a:rPr>
              <a:t> ; DUF6378 ; Domain of unknown function (DUF6378)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viable date suggests extending or reducing the gene would be a good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(Edit 2/4/25) -  I was wrong, there were some 1:1 alignments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Calibri"/>
                <a:ea typeface="Calibri"/>
                <a:cs typeface="Calibri"/>
                <a:sym typeface="Calibri"/>
              </a:rPr>
              <a:t>Notes: This gene holds no known function and shows no sign of anything else.</a:t>
            </a:r>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2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Chentzyk_58</a:t>
            </a:r>
            <a:endParaRPr/>
          </a:p>
          <a:p>
            <a:pPr marL="0" lvl="0" indent="0" algn="l" rtl="0">
              <a:spcBef>
                <a:spcPts val="0"/>
              </a:spcBef>
              <a:spcAft>
                <a:spcPts val="0"/>
              </a:spcAft>
              <a:buNone/>
            </a:pPr>
            <a:endParaRPr/>
          </a:p>
        </p:txBody>
      </p:sp>
      <p:sp>
        <p:nvSpPr>
          <p:cNvPr id="1530" name="Google Shape;1530;p2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Chentzyk_58 (51919-52602) Glimmer and Genemark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All Cp is covered although there is low cp in the beginning.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a lot of 1:1 hits but the top hit isn’t a 1:1 and instead a 1:9. A lot of E-values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the next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 (it's the only reasonable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All other nearby tracks made the same call. Chentzyk is the only phage on the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51919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FF00FF"/>
                </a:solidFill>
                <a:latin typeface="Times New Roman"/>
                <a:ea typeface="Times New Roman"/>
                <a:cs typeface="Times New Roman"/>
                <a:sym typeface="Times New Roman"/>
              </a:rPr>
              <a:t> </a:t>
            </a:r>
            <a:endParaRPr sz="1200" b="1">
              <a:solidFill>
                <a:srgbClr val="FF00FF"/>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SEA_PHAYETA_59 [Mycobacterium phage Phayeta]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DUF6378 ; Domain of unknown function (DUF6378), </a:t>
            </a:r>
            <a:r>
              <a:rPr lang="en" sz="950">
                <a:solidFill>
                  <a:srgbClr val="212529"/>
                </a:solidFill>
                <a:latin typeface="Verdana"/>
                <a:ea typeface="Verdana"/>
                <a:cs typeface="Verdana"/>
                <a:sym typeface="Verdana"/>
              </a:rPr>
              <a:t>99.88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In between DNA polymerase I and DNA Primease/polymerase/helicase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functions were called on phagesDB</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2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Chentzyk_58</a:t>
            </a:r>
            <a:endParaRPr/>
          </a:p>
          <a:p>
            <a:pPr marL="0" lvl="0" indent="0" algn="l" rtl="0">
              <a:spcBef>
                <a:spcPts val="0"/>
              </a:spcBef>
              <a:spcAft>
                <a:spcPts val="0"/>
              </a:spcAft>
              <a:buNone/>
            </a:pPr>
            <a:endParaRPr/>
          </a:p>
        </p:txBody>
      </p:sp>
      <p:sp>
        <p:nvSpPr>
          <p:cNvPr id="1536" name="Google Shape;1536;p2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Chentsyk_58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Glimmer calls at 52602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There is a gap of 36 base pairs. There does not seem to be another potential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The blast is not great, the majority are 1:1 alignment. e=e-135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GAp of 36 base pairs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RBS is also not great but still near rage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Starterator suggests same start site as Glimmer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52602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a:t>
            </a:r>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2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Chentzyk_59</a:t>
            </a:r>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2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Chentzyk_59</a:t>
            </a:r>
            <a:endParaRPr/>
          </a:p>
          <a:p>
            <a:pPr marL="0" lvl="0" indent="0" algn="l" rtl="0">
              <a:spcBef>
                <a:spcPts val="0"/>
              </a:spcBef>
              <a:spcAft>
                <a:spcPts val="0"/>
              </a:spcAft>
              <a:buNone/>
            </a:pPr>
            <a:endParaRPr/>
          </a:p>
        </p:txBody>
      </p:sp>
      <p:sp>
        <p:nvSpPr>
          <p:cNvPr id="1547" name="Google Shape;1547;p2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Chentzyk_59 (54416, 52599)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54416 has strength 18.72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Overlap with gene 58 over 3 bp. There is no gap between genes 59 and 60.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scores support the start and stop codons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does not support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(54416)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DNA polymerase I called by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DNA polymerase I</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Apicoplast DNA polymerase; DNA polymerase, exonulease, apicoplast, Plasmodium falciparum, REPLICATION, TRANSFERASE; HET: EDO, PEG; 2.5A {Plasmodium falciparum (isolate 3D7)} </a:t>
            </a:r>
            <a:endParaRPr sz="1200" b="1">
              <a:solidFill>
                <a:schemeClr val="dk1"/>
              </a:solidFill>
              <a:highlight>
                <a:srgbClr val="FEFEFE"/>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a:t>
            </a:r>
            <a:r>
              <a:rPr lang="en" sz="1200" b="1">
                <a:solidFill>
                  <a:schemeClr val="dk1"/>
                </a:solidFill>
                <a:highlight>
                  <a:srgbClr val="FFFFFF"/>
                </a:highlight>
                <a:latin typeface="Times New Roman"/>
                <a:ea typeface="Times New Roman"/>
                <a:cs typeface="Times New Roman"/>
                <a:sym typeface="Times New Roman"/>
              </a:rPr>
              <a:t>DNA polymerase I- Morty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DNA polymerase I</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2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Chentzyk_59</a:t>
            </a:r>
            <a:endParaRPr/>
          </a:p>
          <a:p>
            <a:pPr marL="0" lvl="0" indent="0" algn="l" rtl="0">
              <a:spcBef>
                <a:spcPts val="0"/>
              </a:spcBef>
              <a:spcAft>
                <a:spcPts val="0"/>
              </a:spcAft>
              <a:buNone/>
            </a:pPr>
            <a:endParaRPr/>
          </a:p>
        </p:txBody>
      </p:sp>
      <p:sp>
        <p:nvSpPr>
          <p:cNvPr id="1553" name="Google Shape;1553;p2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chentzyk_59 (52599-54416) glimmer and GeneMark called the same start (54416-rev gene)</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strong- fully covered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with 1:1 ratio, E-value of 0.0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on 5’end and no overlap or gap at 3’ end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strong Z-value: 2.910    final score: -3.180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start (called ~98% of the time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54416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DNA polymerase I eval 0.0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100 probability</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6VDE_A</a:t>
            </a:r>
            <a:endParaRPr sz="950">
              <a:solidFill>
                <a:srgbClr val="212529"/>
              </a:solidFill>
              <a:latin typeface="Verdana"/>
              <a:ea typeface="Verdana"/>
              <a:cs typeface="Verdana"/>
              <a:sym typeface="Verdana"/>
            </a:endParaRPr>
          </a:p>
          <a:p>
            <a:pPr marL="0" lvl="0" indent="0" algn="l" rtl="0">
              <a:spcBef>
                <a:spcPts val="0"/>
              </a:spcBef>
              <a:spcAft>
                <a:spcPts val="0"/>
              </a:spcAft>
              <a:buNone/>
            </a:pPr>
            <a:r>
              <a:rPr lang="en" sz="950">
                <a:solidFill>
                  <a:srgbClr val="212529"/>
                </a:solidFill>
                <a:latin typeface="Verdana"/>
                <a:ea typeface="Verdana"/>
                <a:cs typeface="Verdana"/>
                <a:sym typeface="Verdana"/>
              </a:rPr>
              <a:t>DNA polymerase I; mycobacteria, DNA polymerase, Flap endonuclease, TRANSFERASE; 2.713A {Mycolicibacterium smegmatis}</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DNA polymerase I  (morty and marley)</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DNA polymerase I</a:t>
            </a:r>
            <a:endParaRPr>
              <a:solidFill>
                <a:schemeClr val="dk1"/>
              </a:solidFil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2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Chentzyk_59</a:t>
            </a:r>
            <a:endParaRPr/>
          </a:p>
          <a:p>
            <a:pPr marL="0" lvl="0" indent="0" algn="l" rtl="0">
              <a:spcBef>
                <a:spcPts val="0"/>
              </a:spcBef>
              <a:spcAft>
                <a:spcPts val="0"/>
              </a:spcAft>
              <a:buNone/>
            </a:pPr>
            <a:endParaRPr/>
          </a:p>
        </p:txBody>
      </p:sp>
      <p:sp>
        <p:nvSpPr>
          <p:cNvPr id="1559" name="Google Shape;1559;p2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highlight>
                  <a:srgbClr val="F1C232"/>
                </a:highlight>
                <a:latin typeface="Times New Roman"/>
                <a:ea typeface="Times New Roman"/>
                <a:cs typeface="Times New Roman"/>
                <a:sym typeface="Times New Roman"/>
              </a:rPr>
              <a:t> </a:t>
            </a:r>
            <a:endParaRPr sz="1200">
              <a:solidFill>
                <a:schemeClr val="dk1"/>
              </a:solidFill>
              <a:highlight>
                <a:srgbClr val="F1C232"/>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Chentzyk_59 (</a:t>
            </a:r>
            <a:r>
              <a:rPr lang="en" sz="1200">
                <a:solidFill>
                  <a:schemeClr val="dk1"/>
                </a:solidFill>
                <a:latin typeface="Calibri"/>
                <a:ea typeface="Calibri"/>
                <a:cs typeface="Calibri"/>
                <a:sym typeface="Calibri"/>
              </a:rPr>
              <a:t>54416-52599</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54416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3bp overlap with gene 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B3 phage were called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54416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DNA polymerase 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had E value of 0 and called it a DNA polymerase 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many probabilities were 100% for DNA polymerase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both show similar gene for DNA polymerase 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polymerase 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Chentzyk_60</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2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Chentzyk_60</a:t>
            </a:r>
            <a:endParaRPr/>
          </a:p>
          <a:p>
            <a:pPr marL="0" lvl="0" indent="0" algn="l" rtl="0">
              <a:spcBef>
                <a:spcPts val="0"/>
              </a:spcBef>
              <a:spcAft>
                <a:spcPts val="0"/>
              </a:spcAft>
              <a:buNone/>
            </a:pPr>
            <a:endParaRPr/>
          </a:p>
        </p:txBody>
      </p:sp>
      <p:sp>
        <p:nvSpPr>
          <p:cNvPr id="1570" name="Google Shape;1570;p2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Chentzyk_60 (54416-54691)  Glimmer and GeneMark called same starts- Glimmer at 54691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does not cover all strong coding potential. Strong coding around 54416-54450 is not covered by the coding potential. Not sure if this is important or not.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8 hits with 3 of them being 1:1 alignments and 5 being 5:3 alignments. E values vary including: 4.3E-44 - 3.1E-38. No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4 base/pair overlap between genes 60 and 61. Contains 1 base/pair overlap between genes 59 and 60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supports auto annotation site : Z value- 1.6; final score- (-5.543)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auto annotation site, the green line is not aligned with other tracks.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a:t>
            </a:r>
            <a:r>
              <a:rPr lang="en" sz="1200" b="1">
                <a:solidFill>
                  <a:schemeClr val="dk1"/>
                </a:solidFill>
                <a:latin typeface="Times New Roman"/>
                <a:ea typeface="Times New Roman"/>
                <a:cs typeface="Times New Roman"/>
                <a:sym typeface="Times New Roman"/>
              </a:rPr>
              <a:t>54691)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900" b="1">
                <a:solidFill>
                  <a:schemeClr val="accent2"/>
                </a:solidFill>
                <a:latin typeface="Roboto"/>
                <a:ea typeface="Roboto"/>
                <a:cs typeface="Roboto"/>
                <a:sym typeface="Roboto"/>
              </a:rPr>
              <a:t>hypothetical protein PHAEDRUS_55 [Mycobacterium phage Phaedrus]</a:t>
            </a: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all hits show hypothetical protein (only has 8 total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1200" b="1">
                <a:solidFill>
                  <a:schemeClr val="dk1"/>
                </a:solidFill>
                <a:latin typeface="Times New Roman"/>
                <a:ea typeface="Times New Roman"/>
                <a:cs typeface="Times New Roman"/>
                <a:sym typeface="Times New Roman"/>
              </a:rPr>
              <a:t>top hit </a:t>
            </a:r>
            <a:r>
              <a:rPr lang="en" sz="950" b="1">
                <a:solidFill>
                  <a:srgbClr val="212529"/>
                </a:solidFill>
                <a:latin typeface="Verdana"/>
                <a:ea typeface="Verdana"/>
                <a:cs typeface="Verdana"/>
                <a:sym typeface="Verdana"/>
              </a:rPr>
              <a:t>; DUF5610 ; Domain of unknown function (DUF5610) (probability-51.16)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latin typeface="Verdana"/>
                <a:ea typeface="Verdana"/>
                <a:cs typeface="Verdana"/>
                <a:sym typeface="Verdana"/>
              </a:rPr>
              <a:t>Uncharacterized protein; PSI-Biology, MCSG, Midwest center for structural genomics, unknown function, structural genomic (probability- 51.14) </a:t>
            </a:r>
            <a:r>
              <a:rPr lang="en" sz="950" b="1" u="sng">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not really adjacent to any other function genes comparing to morty007 and marley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Chentzyk_60</a:t>
            </a:r>
            <a:endParaRPr/>
          </a:p>
          <a:p>
            <a:pPr marL="0" lvl="0" indent="0" algn="l" rtl="0">
              <a:spcBef>
                <a:spcPts val="0"/>
              </a:spcBef>
              <a:spcAft>
                <a:spcPts val="0"/>
              </a:spcAft>
              <a:buNone/>
            </a:pPr>
            <a:endParaRPr/>
          </a:p>
        </p:txBody>
      </p:sp>
      <p:sp>
        <p:nvSpPr>
          <p:cNvPr id="1576" name="Google Shape;1576;p2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Chentzyk_60 (54691-54416)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and 5:3 alignments; 100% alignment with top phages in NCBI blast with expect value of 3e</a:t>
            </a:r>
            <a:r>
              <a:rPr lang="en" sz="1200" baseline="30000">
                <a:solidFill>
                  <a:schemeClr val="dk1"/>
                </a:solidFill>
                <a:latin typeface="Times New Roman"/>
                <a:ea typeface="Times New Roman"/>
                <a:cs typeface="Times New Roman"/>
                <a:sym typeface="Times New Roman"/>
              </a:rPr>
              <a:t>-45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end of gene 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auto-annotation as optimal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54691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did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Chentzyk_60</a:t>
            </a:r>
            <a:endParaRPr/>
          </a:p>
          <a:p>
            <a:pPr marL="0" lvl="0" indent="0" algn="l" rtl="0">
              <a:spcBef>
                <a:spcPts val="0"/>
              </a:spcBef>
              <a:spcAft>
                <a:spcPts val="0"/>
              </a:spcAft>
              <a:buNone/>
            </a:pPr>
            <a:endParaRPr/>
          </a:p>
        </p:txBody>
      </p:sp>
      <p:sp>
        <p:nvSpPr>
          <p:cNvPr id="1582" name="Google Shape;1582;p2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Chentzyk_60 (54416-54691)(reverse)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all over the place with high score and also having good alignment and similarity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overlapped by 1 bp Gene 59 ends 3’ at 54416 and gene 44 starts on 5’ 54416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2 alright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(because it only overlaps by 1 bp)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54691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PHAEDRUS_55 [Mycobacterium phage Phaedrus], hypothetical protein MORTCELLUS_59 [Mycobacterium phage Mortcellus],  hypothetical protein SEA_MMASICARM_60 [Mycobacterium phage MmasiCarm], 1x10</a:t>
            </a:r>
            <a:r>
              <a:rPr lang="en" sz="1200" baseline="30000">
                <a:solidFill>
                  <a:schemeClr val="dk1"/>
                </a:solidFill>
                <a:latin typeface="Times New Roman"/>
                <a:ea typeface="Times New Roman"/>
                <a:cs typeface="Times New Roman"/>
                <a:sym typeface="Times New Roman"/>
              </a:rPr>
              <a:t>-55</a:t>
            </a:r>
            <a:r>
              <a:rPr lang="en" sz="1100">
                <a:solidFill>
                  <a:schemeClr val="dk1"/>
                </a:solidFill>
              </a:rPr>
              <a:t> e-value </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[PF18433.6]; DUF5610 ; Domain of unknown function (DUF5610) only 51% percent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Lines up with marley and close to morty functions are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2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Chentzyk_61</a:t>
            </a:r>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2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Chentzyk_61</a:t>
            </a:r>
            <a:endParaRPr/>
          </a:p>
          <a:p>
            <a:pPr marL="0" lvl="0" indent="0" algn="l" rtl="0">
              <a:spcBef>
                <a:spcPts val="0"/>
              </a:spcBef>
              <a:spcAft>
                <a:spcPts val="0"/>
              </a:spcAft>
              <a:buNone/>
            </a:pPr>
            <a:endParaRPr/>
          </a:p>
        </p:txBody>
      </p:sp>
      <p:sp>
        <p:nvSpPr>
          <p:cNvPr id="1593" name="Google Shape;1593;p2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Chentzyk_61 (54688-54825)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the 54825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option with an alignment of 1:1 but an unexpectedly high e-value of 3.85.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Acceptable overlap of 4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Great RBS score with highest Z value and lowest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All evidence supports the current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54825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Multiple hits suggest the gene could be an NADH dehydrogenase, but there is no other data that supports this, and other similar genes did not contain that function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Contains 4 TMDs, indicating it is likely a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DNA Master only showed one hit on its blast, but after running a blast against NCBI and PhagesDB, they illustrated that there were numerous other hits. Based on the outside blasts and the rest of the data, it is suggested that this is a gene and the current start site should be kept.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a:t>
            </a:r>
            <a:endParaRPr/>
          </a:p>
        </p:txBody>
      </p:sp>
      <p:sp>
        <p:nvSpPr>
          <p:cNvPr id="203" name="Google Shape;203;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 (4711-5289)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Coding potential starts slightly after the called start of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1:1. Some 1:25 and 1:26. All e values are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135 bp gap with the start of gene 7 and end of gene 8. Gene 7 could be lengthened to close this gap but it would overextend coding potential. 4 bp overlap with the start of gene 6 and end of gene 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but the score is slightly better on a different start site that would extend the gene and close the gap between gene 7 and 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original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4711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annotations with RuvC-like resolvase, top hit is RuvC-like resolvase with a probability of 99.9% with alignments over most of Chentzyk_7.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PDB of Top Hit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Supports RuvC-like resolvase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Very similar positioning to Morty007 and Marley1013. Morty007_8 and Marley1013_8 correspond to Chentzyk_7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RuvC-like resolvase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Small uptick in coding potential at the called end site on the gene. </a:t>
            </a:r>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2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Chentzyk_61</a:t>
            </a:r>
            <a:endParaRPr/>
          </a:p>
          <a:p>
            <a:pPr marL="0" lvl="0" indent="0" algn="l" rtl="0">
              <a:spcBef>
                <a:spcPts val="0"/>
              </a:spcBef>
              <a:spcAft>
                <a:spcPts val="0"/>
              </a:spcAft>
              <a:buNone/>
            </a:pPr>
            <a:endParaRPr/>
          </a:p>
        </p:txBody>
      </p:sp>
      <p:sp>
        <p:nvSpPr>
          <p:cNvPr id="1599" name="Google Shape;1599;p2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Chentzyk_61 (54688-54825)  Glimmer and GeneMark called same starts- Glimmer at 54825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of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 contains a 4 base/pair overlap between genes 60 and 61. Also contains a 4 base/pair overlap between genes 61 and 62.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Supports auto annotation site: contains a z value of 1.916 and a final score of -4.905; best RBS out of any of the start sites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supports auto annotation site. The green aligns with the other green line in the other tracks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(54825)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top hits call hypothetical protein-only contains 4 total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NADH dehydrogenase [ubiquinone] 1 alpha subcomplex subunit 1; Complex-I Arabidopsis, ELECTRON TRANSPORT; HET: T7X, 8Q1, (probability-93.57)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somewhat adjacent to ribbon-helix-helix</a:t>
            </a:r>
            <a:r>
              <a:rPr lang="en" sz="1100" b="1">
                <a:solidFill>
                  <a:schemeClr val="dk1"/>
                </a:solidFill>
                <a:highlight>
                  <a:srgbClr val="FAFAFA"/>
                </a:highlight>
                <a:latin typeface="Times New Roman"/>
                <a:ea typeface="Times New Roman"/>
                <a:cs typeface="Times New Roman"/>
                <a:sym typeface="Times New Roman"/>
              </a:rPr>
              <a:t> DNA binding protein (</a:t>
            </a:r>
            <a:r>
              <a:rPr lang="en" sz="1000" b="1">
                <a:solidFill>
                  <a:schemeClr val="dk1"/>
                </a:solidFill>
                <a:highlight>
                  <a:srgbClr val="FAFAFA"/>
                </a:highlight>
                <a:latin typeface="Times New Roman"/>
                <a:ea typeface="Times New Roman"/>
                <a:cs typeface="Times New Roman"/>
                <a:sym typeface="Times New Roman"/>
              </a:rPr>
              <a:t>Marley1013 gene 69)</a:t>
            </a:r>
            <a:endParaRPr sz="1100" b="1">
              <a:solidFill>
                <a:schemeClr val="dk1"/>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contains one transmembrane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000" b="1">
                <a:solidFill>
                  <a:schemeClr val="dk1"/>
                </a:solidFill>
                <a:highlight>
                  <a:srgbClr val="FFFFFF"/>
                </a:highlight>
              </a:rPr>
              <a:t>membrane protein</a:t>
            </a:r>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2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Chentzyk_61</a:t>
            </a:r>
            <a:endParaRPr/>
          </a:p>
          <a:p>
            <a:pPr marL="0" lvl="0" indent="0" algn="l" rtl="0">
              <a:spcBef>
                <a:spcPts val="0"/>
              </a:spcBef>
              <a:spcAft>
                <a:spcPts val="0"/>
              </a:spcAft>
              <a:buNone/>
            </a:pPr>
            <a:endParaRPr/>
          </a:p>
        </p:txBody>
      </p:sp>
      <p:sp>
        <p:nvSpPr>
          <p:cNvPr id="1605" name="Google Shape;1605;p2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Chentzyk_61 (54688-54825) 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are 1:1., The E-values are not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62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 (only reasonable staring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All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54688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a:t>
            </a:r>
            <a:r>
              <a:rPr lang="en" sz="1200">
                <a:solidFill>
                  <a:schemeClr val="dk1"/>
                </a:solidFill>
                <a:latin typeface="Times New Roman"/>
                <a:ea typeface="Times New Roman"/>
                <a:cs typeface="Times New Roman"/>
                <a:sym typeface="Times New Roman"/>
              </a:rPr>
              <a:t>  hypothetical protein PHAEDRUS_56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NADH dehydrogenase [ubiquinone] 1 alpha subcomplex subunit 1; Complex-I Arabidopsis, ELECTRON TRANSPORT; HET: T7X, 8Q1, 93.57%,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7AR7_a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functions were called on the other phages, infront of DNA polymerase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TMDs present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76225" algn="l" rtl="0">
              <a:spcBef>
                <a:spcPts val="0"/>
              </a:spcBef>
              <a:spcAft>
                <a:spcPts val="0"/>
              </a:spcAft>
              <a:buClr>
                <a:schemeClr val="dk1"/>
              </a:buClr>
              <a:buSzPct val="120000"/>
              <a:buFont typeface="Times New Roman"/>
              <a:buChar char="-"/>
            </a:pPr>
            <a:r>
              <a:rPr lang="en" sz="1000" b="1">
                <a:solidFill>
                  <a:schemeClr val="dk1"/>
                </a:solidFill>
                <a:highlight>
                  <a:srgbClr val="FFFFFF"/>
                </a:highlight>
              </a:rPr>
              <a:t>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7622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other functions were called on phagesDB</a:t>
            </a:r>
            <a:endParaRPr sz="1200">
              <a:solidFill>
                <a:schemeClr val="dk1"/>
              </a:solidFill>
              <a:latin typeface="Times New Roman"/>
              <a:ea typeface="Times New Roman"/>
              <a:cs typeface="Times New Roman"/>
              <a:sym typeface="Times New Roman"/>
            </a:endParaRPr>
          </a:p>
          <a:p>
            <a:pPr marL="457200" lvl="0" indent="-27622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quarry of the gene phage is rather small. All of the alignments capture a small part of the phage gene. Looking further into it would be complicated and may not be worth capturing since it is rather small </a:t>
            </a:r>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2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Chentzyk_62</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2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Chentzyk_62</a:t>
            </a:r>
            <a:endParaRPr/>
          </a:p>
          <a:p>
            <a:pPr marL="0" lvl="0" indent="0" algn="l" rtl="0">
              <a:spcBef>
                <a:spcPts val="0"/>
              </a:spcBef>
              <a:spcAft>
                <a:spcPts val="0"/>
              </a:spcAft>
              <a:buNone/>
            </a:pPr>
            <a:endParaRPr/>
          </a:p>
        </p:txBody>
      </p:sp>
      <p:sp>
        <p:nvSpPr>
          <p:cNvPr id="1616" name="Google Shape;1616;p2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Chentzyk_62 (54822-55268)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 with high e vals.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end of gene 63. 4 bp overlap with the start of gene 62.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start site but Chentzyk is on its own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strike="sngStrike">
                <a:solidFill>
                  <a:schemeClr val="dk1"/>
                </a:solidFill>
                <a:latin typeface="Times New Roman"/>
                <a:ea typeface="Times New Roman"/>
                <a:cs typeface="Times New Roman"/>
                <a:sym typeface="Times New Roman"/>
              </a:rPr>
              <a:t>54822 </a:t>
            </a:r>
            <a:r>
              <a:rPr lang="en" sz="1200">
                <a:solidFill>
                  <a:schemeClr val="dk1"/>
                </a:solidFill>
                <a:latin typeface="Times New Roman"/>
                <a:ea typeface="Times New Roman"/>
                <a:cs typeface="Times New Roman"/>
                <a:sym typeface="Times New Roman"/>
              </a:rPr>
              <a:t> 55268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values too low to be valuable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location to genes of unknown function in Morty and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Genes in phagesdb do not list a function</a:t>
            </a:r>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2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Chentzyk_62</a:t>
            </a:r>
            <a:endParaRPr/>
          </a:p>
          <a:p>
            <a:pPr marL="0" lvl="0" indent="0" algn="l" rtl="0">
              <a:spcBef>
                <a:spcPts val="0"/>
              </a:spcBef>
              <a:spcAft>
                <a:spcPts val="0"/>
              </a:spcAft>
              <a:buNone/>
            </a:pPr>
            <a:endParaRPr/>
          </a:p>
        </p:txBody>
      </p:sp>
      <p:sp>
        <p:nvSpPr>
          <p:cNvPr id="1622" name="Google Shape;1622;p2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Gene Call and Functional Annotation Checklist and Notes – TN</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Gene assignment:   Chentzyk_62 (55268-54822) Glimmer and genemark call same start site at 55268</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Gene Call Annotation -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Coding Potential: All coding potential is covered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Start codon: GTG</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BLASTp: Top hits have 100% alignment</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Gap/Overlap: No gaps or overlaps</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RBS: RBS score is valid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Starterator: Supports original start site</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Is this a gene: YES</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Suggested start site (first base coordinate): 55268</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Functional Annotation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BLASTp:  Top hits are hypothetical proteins, low e values</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HHpred: No hits above 90% probability</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Synteny: Similar genes have no known function in Morty and Marty</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TMD: No TMD’s</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Predicted gene function: No known function</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Notes: </a:t>
            </a:r>
            <a:endParaRPr sz="336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32737"/>
              <a:buFont typeface="Arial"/>
              <a:buNone/>
            </a:pPr>
            <a:endParaRPr sz="336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32737"/>
              <a:buFont typeface="Arial"/>
              <a:buNone/>
            </a:pPr>
            <a:r>
              <a:rPr lang="en" sz="3360">
                <a:solidFill>
                  <a:schemeClr val="dk1"/>
                </a:solidFill>
                <a:latin typeface="Times New Roman"/>
                <a:ea typeface="Times New Roman"/>
                <a:cs typeface="Times New Roman"/>
                <a:sym typeface="Times New Roman"/>
              </a:rPr>
              <a:t> </a:t>
            </a:r>
            <a:endParaRPr sz="336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2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Chentzyk_62</a:t>
            </a:r>
            <a:endParaRPr/>
          </a:p>
          <a:p>
            <a:pPr marL="0" lvl="0" indent="0" algn="l" rtl="0">
              <a:spcBef>
                <a:spcPts val="0"/>
              </a:spcBef>
              <a:spcAft>
                <a:spcPts val="0"/>
              </a:spcAft>
              <a:buNone/>
            </a:pPr>
            <a:endParaRPr/>
          </a:p>
        </p:txBody>
      </p:sp>
      <p:sp>
        <p:nvSpPr>
          <p:cNvPr id="1628" name="Google Shape;1628;p2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Chentzyk62 (54822-55268)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gene covers all coding potential​.</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BLASTpAll 1:1</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the lowest final score.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 aligning with homologous genes in the same cluster​.</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55268.</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PHAEDRUS_57 [Mycobacterium phage Phaedrus], hypothetical protein SEA_GLENHOPE_62 [Mycobacterium phage GlenHope], gp61 [Mycobacterium phage Phlyer]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HHpred:[SCOP_d2gvia2]	g.39.1.18 (A:169-201) Uncharacterized protein Ta1109 {Thermoplasma acidophilum [TaxId: 2303]} | CLASS: Small proteins, 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2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Chentzyk_63</a:t>
            </a:r>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2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Chentzyk_63</a:t>
            </a:r>
            <a:endParaRPr/>
          </a:p>
          <a:p>
            <a:pPr marL="0" lvl="0" indent="0" algn="l" rtl="0">
              <a:spcBef>
                <a:spcPts val="0"/>
              </a:spcBef>
              <a:spcAft>
                <a:spcPts val="0"/>
              </a:spcAft>
              <a:buNone/>
            </a:pPr>
            <a:endParaRPr/>
          </a:p>
        </p:txBody>
      </p:sp>
      <p:sp>
        <p:nvSpPr>
          <p:cNvPr id="1639" name="Google Shape;1639;p2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Chentzyk_63 (55729-55265) Glimmer calls start at 55729, genemark calls start at 55726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Very small amount of coding potential is uncovered on 3’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couple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Very small/insignificant gap on 3’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are basically the same for both genemark and glimmer call, slightly better for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55729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1 hit with very low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 has no known function in similar phages Morty and Marty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 were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2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Chentzyk_63</a:t>
            </a:r>
            <a:endParaRPr/>
          </a:p>
          <a:p>
            <a:pPr marL="0" lvl="0" indent="0" algn="l" rtl="0">
              <a:spcBef>
                <a:spcPts val="0"/>
              </a:spcBef>
              <a:spcAft>
                <a:spcPts val="0"/>
              </a:spcAft>
              <a:buNone/>
            </a:pPr>
            <a:endParaRPr/>
          </a:p>
        </p:txBody>
      </p:sp>
      <p:sp>
        <p:nvSpPr>
          <p:cNvPr id="1645" name="Google Shape;1645;p2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Chentzyk_63 (55729-55265) Glimmer called start at 55729, GeneMark called start at 55726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both start sites seem to cover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mostly all 1:1 or 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62, 4 bp overlap with gene 64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numbers are almost exactly the same for both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Glimmer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55729 (Glimmer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 4E-99)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one hit, probability uner 20%, not helpful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62 on Marley and gene 61 on Marty, both don’t have function, none of the similar genes on phagesdb have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Chentzyk_63</a:t>
            </a:r>
            <a:endParaRPr/>
          </a:p>
          <a:p>
            <a:pPr marL="0" lvl="0" indent="0" algn="l" rtl="0">
              <a:spcBef>
                <a:spcPts val="0"/>
              </a:spcBef>
              <a:spcAft>
                <a:spcPts val="0"/>
              </a:spcAft>
              <a:buNone/>
            </a:pPr>
            <a:endParaRPr/>
          </a:p>
        </p:txBody>
      </p:sp>
      <p:sp>
        <p:nvSpPr>
          <p:cNvPr id="1651" name="Google Shape;1651;p2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Chentzyk_63 (55265-55726)(reverse)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complete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almost universally high alignment and similarity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62 ends 3’ at 55268 and gene 63 starts on 5’ 55265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 z value and lower final scores similar to others.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30 and 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(because it only overlaps by 4 bp)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55726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3x10</a:t>
            </a:r>
            <a:r>
              <a:rPr lang="en" sz="1200" baseline="30000">
                <a:solidFill>
                  <a:schemeClr val="dk1"/>
                </a:solidFill>
                <a:latin typeface="Times New Roman"/>
                <a:ea typeface="Times New Roman"/>
                <a:cs typeface="Times New Roman"/>
                <a:sym typeface="Times New Roman"/>
              </a:rPr>
              <a:t>-98</a:t>
            </a:r>
            <a:r>
              <a:rPr lang="en" sz="1100">
                <a:solidFill>
                  <a:schemeClr val="dk1"/>
                </a:solidFill>
              </a:rPr>
              <a:t>, hypothetical protein SEA_YINZ_62 [Mycobacterium phage Yinz], hypothetical protein MORTCELLUS_62 [Mycobacterium phage Mortcellus], hypothetical protein SEA_HALFPINT_61 [Mycobacterium phage Halfpint]</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[8YW3_P]Retatrutide; G protein-coupled receptor, ligand recognition, receptor activation, unimolecular agonist, STRUCTURAL PROTEIN (only hit that came up at 18 percent) yikes!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line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protein/NFK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a:t>
            </a:r>
            <a:endParaRPr/>
          </a:p>
        </p:txBody>
      </p:sp>
      <p:sp>
        <p:nvSpPr>
          <p:cNvPr id="209" name="Google Shape;20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Chentzyk_7 (4711-5289) Genmark and Glimmer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top hits are 1:1 but there are some that aren't 1:1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138-bp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There is one other site with significantly better scores. Most of the e-values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100">
                <a:solidFill>
                  <a:schemeClr val="dk1"/>
                </a:solidFill>
              </a:rPr>
              <a:t>Within that track they make an earlier call which can suggest a change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4711(no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RuvC-like resolvase [Mycobacterium phage Mortcellus]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c.55.3.6 (A:) RuvC resolvase {Escherichia coli [TaxId: 562]} | CLASS: Alpha and beta proteins (a/b), FOLD: Ribonuclease, 99.92%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Morty and Marley called it as RuvC-like resolvase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RuvC-like resolvase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 tested the change by post and validating it and there seems to be no issue. There is evidence to make a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For: </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It would close the gap</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RBS site would be better in the other site</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Starterators made earlier calls as well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Against</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There is no cp on the site </a:t>
            </a: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Most top hits were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457200" lvl="0" indent="-26479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Other phages on phages DB called it as a RuvC-like resolvase</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2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Chentzyk_64</a:t>
            </a:r>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2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Chentzyk_64</a:t>
            </a:r>
            <a:endParaRPr/>
          </a:p>
          <a:p>
            <a:pPr marL="0" lvl="0" indent="0" algn="l" rtl="0">
              <a:spcBef>
                <a:spcPts val="0"/>
              </a:spcBef>
              <a:spcAft>
                <a:spcPts val="0"/>
              </a:spcAft>
              <a:buNone/>
            </a:pPr>
            <a:endParaRPr/>
          </a:p>
        </p:txBody>
      </p:sp>
      <p:sp>
        <p:nvSpPr>
          <p:cNvPr id="1662" name="Google Shape;1662;p2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Chentzyk_64 (55726-55845) Glimmer at 55845; not called by genemark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There is no coding potential in the gene mark to start with therefore does not cover all of the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TCA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only shows 4 hits however all contain 1:1 alignments.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3 base overlap which is not a true overlap. Contains a 37 length gap between genes 64 and 65.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contains a z-value of 2.221 and a final score of -4.843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only one track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:no change (55845)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000" b="1">
                <a:solidFill>
                  <a:schemeClr val="accent2"/>
                </a:solidFill>
                <a:latin typeface="Roboto"/>
                <a:ea typeface="Roboto"/>
                <a:cs typeface="Roboto"/>
                <a:sym typeface="Roboto"/>
              </a:rPr>
              <a:t>gp63 [Mycobacterium phage Phlyer]? The rest of the hits are hypothetical proteins; only has 6 total hits</a:t>
            </a:r>
            <a:endParaRPr sz="8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DUF6191 ; Family of unknown function (DUF6191) (probability-66.79) </a:t>
            </a:r>
            <a:r>
              <a:rPr lang="en" sz="950"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 little adjacent to </a:t>
            </a:r>
            <a:r>
              <a:rPr lang="en" sz="850" b="1">
                <a:solidFill>
                  <a:srgbClr val="555555"/>
                </a:solidFill>
              </a:rPr>
              <a:t>ribbon-helix-helix DNA binding protein</a:t>
            </a:r>
            <a:r>
              <a:rPr lang="en" sz="1200" b="1">
                <a:solidFill>
                  <a:schemeClr val="dk1"/>
                </a:solidFill>
                <a:latin typeface="Times New Roman"/>
                <a:ea typeface="Times New Roman"/>
                <a:cs typeface="Times New Roman"/>
                <a:sym typeface="Times New Roman"/>
              </a:rPr>
              <a:t> - does not support the BLASTp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does not contain an transmembrane domains but it does contain a signal and a periplasm line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2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Chentzyk_64</a:t>
            </a:r>
            <a:endParaRPr/>
          </a:p>
          <a:p>
            <a:pPr marL="0" lvl="0" indent="0" algn="l" rtl="0">
              <a:spcBef>
                <a:spcPts val="0"/>
              </a:spcBef>
              <a:spcAft>
                <a:spcPts val="0"/>
              </a:spcAft>
              <a:buNone/>
            </a:pPr>
            <a:endParaRPr/>
          </a:p>
        </p:txBody>
      </p:sp>
      <p:sp>
        <p:nvSpPr>
          <p:cNvPr id="1668" name="Google Shape;1668;p2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Both Glimmer and Genemark call at 55845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All strong coding potential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All top hits are a 1:1 alignment e=1e-16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No gap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No earlier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The Starterator supports the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55845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2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Chentzyk_65</a:t>
            </a:r>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2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Chentzyk_65</a:t>
            </a:r>
            <a:endParaRPr/>
          </a:p>
          <a:p>
            <a:pPr marL="0" lvl="0" indent="0" algn="l" rtl="0">
              <a:spcBef>
                <a:spcPts val="0"/>
              </a:spcBef>
              <a:spcAft>
                <a:spcPts val="0"/>
              </a:spcAft>
              <a:buNone/>
            </a:pPr>
            <a:endParaRPr/>
          </a:p>
        </p:txBody>
      </p:sp>
      <p:sp>
        <p:nvSpPr>
          <p:cNvPr id="1685" name="Google Shape;1685;p2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Chentzyk_65  (55882-56112) Gimmer and GeneMark called start site 56112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alignment however,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37-bp gap to 64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56112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56112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hypothetical protein PHAEDRUS_59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85.7%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6ITH_A</a:t>
            </a:r>
            <a:r>
              <a:rPr lang="en" sz="1200">
                <a:solidFill>
                  <a:schemeClr val="dk1"/>
                </a:solidFill>
                <a:latin typeface="Times New Roman"/>
                <a:ea typeface="Times New Roman"/>
                <a:cs typeface="Times New Roman"/>
                <a:sym typeface="Times New Roman"/>
              </a:rPr>
              <a:t> Syndecan-2; membrane protein, DPC, micelles; NMR {Homo sapiens}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viable reason to extend or reduce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Calibri"/>
                <a:ea typeface="Calibri"/>
                <a:cs typeface="Calibri"/>
                <a:sym typeface="Calibri"/>
              </a:rPr>
              <a:t>Notes: Even though the probability is less than 90% I’d still classify this as a hypothetical protein.</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Google Shape;1690;p2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Chentzyk_65</a:t>
            </a:r>
            <a:endParaRPr/>
          </a:p>
          <a:p>
            <a:pPr marL="0" lvl="0" indent="0" algn="l" rtl="0">
              <a:spcBef>
                <a:spcPts val="0"/>
              </a:spcBef>
              <a:spcAft>
                <a:spcPts val="0"/>
              </a:spcAft>
              <a:buNone/>
            </a:pPr>
            <a:endParaRPr/>
          </a:p>
        </p:txBody>
      </p:sp>
      <p:sp>
        <p:nvSpPr>
          <p:cNvPr id="1691" name="Google Shape;1691;p2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Chentzyk_65 (</a:t>
            </a:r>
            <a:r>
              <a:rPr lang="en" sz="1200">
                <a:solidFill>
                  <a:schemeClr val="dk1"/>
                </a:solidFill>
                <a:latin typeface="Calibri"/>
                <a:ea typeface="Calibri"/>
                <a:cs typeface="Calibri"/>
                <a:sym typeface="Calibri"/>
              </a:rPr>
              <a:t>56112</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55882</a:t>
            </a:r>
            <a:r>
              <a:rPr lang="en" sz="1200">
                <a:solidFill>
                  <a:schemeClr val="dk1"/>
                </a:solidFill>
                <a:latin typeface="Times New Roman"/>
                <a:ea typeface="Times New Roman"/>
                <a:cs typeface="Times New Roman"/>
                <a:sym typeface="Times New Roman"/>
              </a:rPr>
              <a:t>)</a:t>
            </a:r>
            <a:br>
              <a:rPr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56112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E value of 5.5-39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3bp overlap with gene 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poor score, better ones are one start codon over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almost all were called at the same point as Chentzyk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56112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for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Membrane protein 85% probability, other top hits were for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designated function for similar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2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Chentzyk_66</a:t>
            </a:r>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2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Chentzyk_66</a:t>
            </a:r>
            <a:endParaRPr/>
          </a:p>
          <a:p>
            <a:pPr marL="0" lvl="0" indent="0" algn="l" rtl="0">
              <a:spcBef>
                <a:spcPts val="0"/>
              </a:spcBef>
              <a:spcAft>
                <a:spcPts val="0"/>
              </a:spcAft>
              <a:buNone/>
            </a:pPr>
            <a:endParaRPr/>
          </a:p>
        </p:txBody>
      </p:sp>
      <p:sp>
        <p:nvSpPr>
          <p:cNvPr id="1708" name="Google Shape;1708;p2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Chentzyk_66 (56109-56459)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CP at the 56459 start site, suggesting that the current start site is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have 1:1 alignments with all low e-values equal to 0; if the start site was switched to 56534, the top alignments are still 1:1 and they also have e-values equal to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Current gap of about 80 bps, and gene has other start sites that it could possibly be extended to; if the start site was moved to 56534, then there would be about a 4 bp gap which is significantly more favorable.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Current sight contains good values with a high Z value and low final score; if the start site was changed to 56534, it would have a slightly better RBS score, illustrating that it could be favorable to move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Suggests that the auto-annotated start site is kept because several other phages above and below have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56459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suggest there is no function associated with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Indicates this gene might be some type of hydrolase, but the various types differ. There are a couple top hits that call for simple hydrolase while there are also some that call for NADH pyrophosphatase or NAD+ disphosphatase. However, since similar genes do not call this same function, it is likely there is no function associated.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Even though there is a large gap between the genes, there is no other evidence that strongly supports changing the start site. The coding potential begins at the current start site, several other phages on starterator had the same start site, and the RBS score of the start site is favorable, so it is recommended that the start site is kept.</a:t>
            </a:r>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3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Chentzyk_66</a:t>
            </a:r>
            <a:endParaRPr/>
          </a:p>
          <a:p>
            <a:pPr marL="0" lvl="0" indent="0" algn="l" rtl="0">
              <a:spcBef>
                <a:spcPts val="0"/>
              </a:spcBef>
              <a:spcAft>
                <a:spcPts val="0"/>
              </a:spcAft>
              <a:buNone/>
            </a:pPr>
            <a:endParaRPr/>
          </a:p>
        </p:txBody>
      </p:sp>
      <p:sp>
        <p:nvSpPr>
          <p:cNvPr id="1714" name="Google Shape;1714;p3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Chentzyk_66 (56109-56459) Glimmer and GeneMark call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with a few 1:26 and 1:25. All e values of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the end of gene 66 and start of gene 65. 77 bp gap from the end of gene 67 and start of gene 66.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strike="sngStrike">
                <a:solidFill>
                  <a:schemeClr val="dk1"/>
                </a:solidFill>
                <a:latin typeface="Times New Roman"/>
                <a:ea typeface="Times New Roman"/>
                <a:cs typeface="Times New Roman"/>
                <a:sym typeface="Times New Roman"/>
              </a:rPr>
              <a:t>56109</a:t>
            </a:r>
            <a:r>
              <a:rPr lang="en" sz="1200">
                <a:solidFill>
                  <a:schemeClr val="dk1"/>
                </a:solidFill>
                <a:latin typeface="Times New Roman"/>
                <a:ea typeface="Times New Roman"/>
                <a:cs typeface="Times New Roman"/>
                <a:sym typeface="Times New Roman"/>
              </a:rPr>
              <a:t> 56459(no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proteins with relatively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3 hits correspond to NADH pyrophosphatase and diphosphatase (probabilities &gt;99%). A few hits that correspond to hypothetical proteins. A few other hits that correspond to hydrolases (w/ probabilities &gt;98%).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place to Morty and Marley, but the location of pyrophosphatase in other species is unclear.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Uptick in coding potential about 100 bp before called start. Likely too large of a gap to be able to realistically extended. Genes in phagesdb do not list a known function.</a:t>
            </a:r>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3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Chentzyk_66</a:t>
            </a:r>
            <a:endParaRPr/>
          </a:p>
          <a:p>
            <a:pPr marL="0" lvl="0" indent="0" algn="l" rtl="0">
              <a:spcBef>
                <a:spcPts val="0"/>
              </a:spcBef>
              <a:spcAft>
                <a:spcPts val="0"/>
              </a:spcAft>
              <a:buNone/>
            </a:pPr>
            <a:endParaRPr/>
          </a:p>
        </p:txBody>
      </p:sp>
      <p:sp>
        <p:nvSpPr>
          <p:cNvPr id="1720" name="Google Shape;1720;p3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Chentzyk_66 (56459-56109)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1:1 alignments, but some 1:25 and 1:26 alignments; e value= 1e</a:t>
            </a:r>
            <a:r>
              <a:rPr lang="en" sz="1200" baseline="30000">
                <a:solidFill>
                  <a:schemeClr val="dk1"/>
                </a:solidFill>
                <a:latin typeface="Times New Roman"/>
                <a:ea typeface="Times New Roman"/>
                <a:cs typeface="Times New Roman"/>
                <a:sym typeface="Times New Roman"/>
              </a:rPr>
              <a:t>-62</a:t>
            </a:r>
            <a:r>
              <a:rPr lang="en" sz="1200">
                <a:solidFill>
                  <a:schemeClr val="dk1"/>
                </a:solidFill>
                <a:latin typeface="Times New Roman"/>
                <a:ea typeface="Times New Roman"/>
                <a:cs typeface="Times New Roman"/>
                <a:sym typeface="Times New Roman"/>
              </a:rPr>
              <a:t>; earlier start site does not show better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77 bp gap between gene 67 and gene 66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indicates auto-annotated start site is most optimal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56459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NADH pyrophosphatase; NudC, dpCoA., HYDROLASE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reason to extend gene because all coding potential is covered and auto-annotated start site aligns better with called start site in other phages.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found in some other B3 phages, not common in other phages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Does not have critical residues needed for the function of hydroxylase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Chentzyk_7.5 (gap)</a:t>
            </a:r>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3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Chentzyk_67</a:t>
            </a:r>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3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Chentzyk_67</a:t>
            </a:r>
            <a:endParaRPr/>
          </a:p>
          <a:p>
            <a:pPr marL="0" lvl="0" indent="0" algn="l" rtl="0">
              <a:spcBef>
                <a:spcPts val="0"/>
              </a:spcBef>
              <a:spcAft>
                <a:spcPts val="0"/>
              </a:spcAft>
              <a:buNone/>
            </a:pPr>
            <a:endParaRPr/>
          </a:p>
        </p:txBody>
      </p:sp>
      <p:sp>
        <p:nvSpPr>
          <p:cNvPr id="1731" name="Google Shape;1731;p3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Chentzyk_67 (56536-56805)  Both Glimmer and GeneMark call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listed hits all 1:1 but other alignments (also with E-value = 0) also in list.  Can extend ORF but do not find any 1:1 alignments in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340 bp but this a divergent promoters site and therefore need larger gap.  Further, the only CP in this region is on the minus (bottom or reverse) strand but overlaps with start of gene 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Possible alternative RBS sites not much better.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site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56805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to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(&gt;90%)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information on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Google Shape;1748;p3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Chentzyk_67.5 (gap)</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3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Chentzyk_67.5 (gap)</a:t>
            </a:r>
            <a:endParaRPr/>
          </a:p>
          <a:p>
            <a:pPr marL="0" lvl="0" indent="0" algn="l" rtl="0">
              <a:spcBef>
                <a:spcPts val="0"/>
              </a:spcBef>
              <a:spcAft>
                <a:spcPts val="0"/>
              </a:spcAft>
              <a:buNone/>
            </a:pPr>
            <a:endParaRPr/>
          </a:p>
        </p:txBody>
      </p:sp>
      <p:sp>
        <p:nvSpPr>
          <p:cNvPr id="1754" name="Google Shape;1754;p3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Stella</a:t>
            </a:r>
            <a:endParaRPr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3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Chentzyk_68</a:t>
            </a:r>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3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Chentzyk_68</a:t>
            </a:r>
            <a:endParaRPr/>
          </a:p>
          <a:p>
            <a:pPr marL="0" lvl="0" indent="0" algn="l" rtl="0">
              <a:spcBef>
                <a:spcPts val="0"/>
              </a:spcBef>
              <a:spcAft>
                <a:spcPts val="0"/>
              </a:spcAft>
              <a:buNone/>
            </a:pPr>
            <a:endParaRPr/>
          </a:p>
        </p:txBody>
      </p:sp>
      <p:sp>
        <p:nvSpPr>
          <p:cNvPr id="1777" name="Google Shape;1777;p3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Chentzyk_68 (57147-57830) Genmakr and Glimmer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and some CP on another track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some hits with 1;1 but there are others with varied hits. Some top hits had an E value of 0.0E0 but there were some with a whole number and then E20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342 BP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There is one site with a better z value but the original site has a better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Chentzyk is the only phage on the track so its band is yellow. There are other tracks that made an earlier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57147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highlight>
                  <a:srgbClr val="FFFFFF"/>
                </a:highlight>
                <a:latin typeface="Roboto"/>
                <a:ea typeface="Roboto"/>
                <a:cs typeface="Roboto"/>
                <a:sym typeface="Roboto"/>
              </a:rPr>
              <a:t>hypothetical pro</a:t>
            </a:r>
            <a:r>
              <a:rPr lang="en" sz="1200">
                <a:solidFill>
                  <a:schemeClr val="accent2"/>
                </a:solidFill>
                <a:highlight>
                  <a:srgbClr val="FFFFFF"/>
                </a:highlight>
                <a:latin typeface="Roboto"/>
                <a:ea typeface="Roboto"/>
                <a:cs typeface="Roboto"/>
                <a:sym typeface="Roboto"/>
              </a:rPr>
              <a:t>tein KNU70_gp068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Translation machinery-associated protein 17; Fatty acid synthase, Acyl carrier protein, Ketosynthase, Ketoreductase, Eno, 38.35%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Ribbon-helix DNA binding protein -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 called on phagesDB</a:t>
            </a:r>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3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Chentzyk_68</a:t>
            </a:r>
            <a:endParaRPr/>
          </a:p>
          <a:p>
            <a:pPr marL="0" lvl="0" indent="0" algn="l" rtl="0">
              <a:spcBef>
                <a:spcPts val="0"/>
              </a:spcBef>
              <a:spcAft>
                <a:spcPts val="0"/>
              </a:spcAft>
              <a:buNone/>
            </a:pPr>
            <a:endParaRPr/>
          </a:p>
        </p:txBody>
      </p:sp>
      <p:sp>
        <p:nvSpPr>
          <p:cNvPr id="1783" name="Google Shape;1783;p3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Chentzyk_68 (57147-57830) Glimmer and genemark call same start site at 57147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the top hit has 100% alignment low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gap on 5’ end, short gap on 3’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57147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with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with valid probability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 has no known function in similar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protein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3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Chentzyk_68</a:t>
            </a:r>
            <a:endParaRPr/>
          </a:p>
          <a:p>
            <a:pPr marL="0" lvl="0" indent="0" algn="l" rtl="0">
              <a:spcBef>
                <a:spcPts val="0"/>
              </a:spcBef>
              <a:spcAft>
                <a:spcPts val="0"/>
              </a:spcAft>
              <a:buNone/>
            </a:pPr>
            <a:endParaRPr/>
          </a:p>
        </p:txBody>
      </p:sp>
      <p:sp>
        <p:nvSpPr>
          <p:cNvPr id="1789" name="Google Shape;1789;p3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Chentzyk_68 (57147-57830)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1:1 alignments but many varying, expect= e</a:t>
            </a:r>
            <a:r>
              <a:rPr lang="en" sz="1200" baseline="30000">
                <a:solidFill>
                  <a:schemeClr val="dk1"/>
                </a:solidFill>
                <a:latin typeface="Times New Roman"/>
                <a:ea typeface="Times New Roman"/>
                <a:cs typeface="Times New Roman"/>
                <a:sym typeface="Times New Roman"/>
              </a:rPr>
              <a:t>-127</a:t>
            </a:r>
            <a:r>
              <a:rPr lang="en" sz="1200">
                <a:solidFill>
                  <a:schemeClr val="dk1"/>
                </a:solidFill>
                <a:latin typeface="Times New Roman"/>
                <a:ea typeface="Times New Roman"/>
                <a:cs typeface="Times New Roman"/>
                <a:sym typeface="Times New Roman"/>
              </a:rPr>
              <a:t>; earlier start site did not show better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342 bp gap between gene 67 and 68, could be necessary because transcription is happening in different directions at this spot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 earlier start site scores are not much better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suggests other phages have manually annotated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57147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reason to extend the gene because all coding potential was covered and the auto-annotated start site showed best alignment. Gap does not necessarily need to be shortened because it is a spot where transcription is happening in different directions.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sp>
        <p:nvSpPr>
          <p:cNvPr id="1794" name="Google Shape;1794;p3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Chentzyk_69</a:t>
            </a:r>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3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Chentzyk_69</a:t>
            </a:r>
            <a:endParaRPr/>
          </a:p>
          <a:p>
            <a:pPr marL="0" lvl="0" indent="0" algn="l" rtl="0">
              <a:spcBef>
                <a:spcPts val="0"/>
              </a:spcBef>
              <a:spcAft>
                <a:spcPts val="0"/>
              </a:spcAft>
              <a:buNone/>
            </a:pPr>
            <a:endParaRPr/>
          </a:p>
        </p:txBody>
      </p:sp>
      <p:sp>
        <p:nvSpPr>
          <p:cNvPr id="1800" name="Google Shape;1800;p3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Chentzyk_69 (57851-58228)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57851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1:1 alignment to top hits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of about 20 bps, possibly suggesting that the gene be expanded to have an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Higher Z value and lower final score than most other start sites, but the start sites with better RBS values are not reasonable because they would continue to increase the gap between the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Strongly supports the auto-annotated site because all other phages with this gene contain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57851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top hits of no function, but later hits indicate there may be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Indicates this gene might serve as a transcriptional repressor since there are multiple hits that contain high probabilities. However, since there were no other genes that called this function, it indicates this gene likely does not have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Chentzyk_7.5 (gap)</a:t>
            </a:r>
            <a:endParaRPr/>
          </a:p>
        </p:txBody>
      </p:sp>
      <p:sp>
        <p:nvSpPr>
          <p:cNvPr id="226" name="Google Shape;22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Diego</a:t>
            </a:r>
            <a:endParaRPr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3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Chentzyk_69</a:t>
            </a:r>
            <a:endParaRPr/>
          </a:p>
          <a:p>
            <a:pPr marL="0" lvl="0" indent="0" algn="l" rtl="0">
              <a:spcBef>
                <a:spcPts val="0"/>
              </a:spcBef>
              <a:spcAft>
                <a:spcPts val="0"/>
              </a:spcAft>
              <a:buNone/>
            </a:pPr>
            <a:endParaRPr/>
          </a:p>
        </p:txBody>
      </p:sp>
      <p:sp>
        <p:nvSpPr>
          <p:cNvPr id="1806" name="Google Shape;1806;p3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Chentzyk_69  (57851-58228) Gimmer and GeneMark called start site 57851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1:1 alignment E-value=0.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21-bp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57851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57851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hypothetical protein KNU70_gp069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94.2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SCOP_d2cpga_</a:t>
            </a:r>
            <a:r>
              <a:rPr lang="en" sz="1200">
                <a:solidFill>
                  <a:schemeClr val="dk1"/>
                </a:solidFill>
                <a:latin typeface="Times New Roman"/>
                <a:ea typeface="Times New Roman"/>
                <a:cs typeface="Times New Roman"/>
                <a:sym typeface="Times New Roman"/>
              </a:rPr>
              <a:t> a.43.1.3 (A:) Transcriptional repressor CopG {Streptococcus agalactiae [TaxId: 1311]} | CLASS: All alpha proteins, FOLD: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are only two hits on blast P and only one of them is a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are no signs of the gene being anything other than a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Google Shape;1811;p3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Chentzyk_69</a:t>
            </a:r>
            <a:endParaRPr/>
          </a:p>
          <a:p>
            <a:pPr marL="0" lvl="0" indent="0" algn="l" rtl="0">
              <a:spcBef>
                <a:spcPts val="0"/>
              </a:spcBef>
              <a:spcAft>
                <a:spcPts val="0"/>
              </a:spcAft>
              <a:buNone/>
            </a:pPr>
            <a:endParaRPr/>
          </a:p>
        </p:txBody>
      </p:sp>
      <p:sp>
        <p:nvSpPr>
          <p:cNvPr id="1812" name="Google Shape;1812;p3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chentzyk_69 (57851-58228) glimmer and GeneMark called the same start</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only two top hits, both at a 1:1 ratio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92 bp gap with gene 70; 21 bp gap with gene 68</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not best RBS score- z-val: 1.328; final score: -6.538; other scores aren't much better- best score is an outlier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start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57851 (no change)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91.63 probability- </a:t>
            </a:r>
            <a:r>
              <a:rPr lang="en" sz="1200" u="sng">
                <a:solidFill>
                  <a:srgbClr val="1155CC"/>
                </a:solidFill>
                <a:latin typeface="Comfortaa Medium"/>
                <a:ea typeface="Comfortaa Medium"/>
                <a:cs typeface="Comfortaa Medium"/>
                <a:sym typeface="Comfortaa Medium"/>
                <a:hlinkClick r:id="rId3">
                  <a:extLst>
                    <a:ext uri="{A12FA001-AC4F-418D-AE19-62706E023703}">
                      <ahyp:hlinkClr xmlns:ahyp="http://schemas.microsoft.com/office/drawing/2018/hyperlinkcolor" val="tx"/>
                    </a:ext>
                  </a:extLst>
                </a:hlinkClick>
              </a:rPr>
              <a:t>2BNW_A</a:t>
            </a:r>
            <a:r>
              <a:rPr lang="en" sz="1200">
                <a:solidFill>
                  <a:schemeClr val="dk1"/>
                </a:solidFill>
                <a:latin typeface="Comfortaa Medium"/>
                <a:ea typeface="Comfortaa Medium"/>
                <a:cs typeface="Comfortaa Medium"/>
                <a:sym typeface="Comfortaa Medium"/>
              </a:rPr>
              <a:t>	</a:t>
            </a:r>
            <a:r>
              <a:rPr lang="en" sz="1100">
                <a:solidFill>
                  <a:schemeClr val="dk1"/>
                </a:solidFill>
                <a:latin typeface="Comfortaa Medium"/>
                <a:ea typeface="Comfortaa Medium"/>
                <a:cs typeface="Comfortaa Medium"/>
                <a:sym typeface="Comfortaa Medium"/>
              </a:rPr>
              <a:t>Orf Omega; Dna-Binding-Regulatory Protein Complex, Ribbon-Helix-Helix, Rhh, Metj/Arc Superfamily, Cooperative Dna Bindin</a:t>
            </a:r>
            <a:endParaRPr sz="11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457200" lvl="0" indent="-27622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n/a?</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rgbClr val="FF0000"/>
                </a:solidFill>
                <a:latin typeface="Comfortaa Medium"/>
                <a:ea typeface="Comfortaa Medium"/>
                <a:cs typeface="Comfortaa Medium"/>
                <a:sym typeface="Comfortaa Medium"/>
              </a:rPr>
              <a:t>Predicted gene function: NKF????</a:t>
            </a:r>
            <a:endParaRPr sz="1200">
              <a:solidFill>
                <a:srgbClr val="FF0000"/>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Notes: top HHpred hits were: (94.2) </a:t>
            </a:r>
            <a:r>
              <a:rPr lang="en" sz="950" u="sng">
                <a:solidFill>
                  <a:srgbClr val="1155C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SCOP_d2cpga_</a:t>
            </a:r>
            <a:r>
              <a:rPr lang="en" sz="950">
                <a:solidFill>
                  <a:srgbClr val="212529"/>
                </a:solidFill>
                <a:latin typeface="Verdana"/>
                <a:ea typeface="Verdana"/>
                <a:cs typeface="Verdana"/>
                <a:sym typeface="Verdana"/>
              </a:rPr>
              <a:t>a.43.1.3 (A:) Transcriptional repressor CopG {Streptococcus agalactiae [TaxId: 1311]} | CLASS: All alpha proteins, FOLD: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(93.08) </a:t>
            </a:r>
            <a:r>
              <a:rPr lang="en" sz="950">
                <a:solidFill>
                  <a:srgbClr val="2E8C81"/>
                </a:solidFill>
                <a:uFill>
                  <a:noFill/>
                </a:uFill>
                <a:latin typeface="Verdana"/>
                <a:ea typeface="Verdana"/>
                <a:cs typeface="Verdana"/>
                <a:sym typeface="Verdana"/>
                <a:hlinkClick r:id="rId5">
                  <a:extLst>
                    <a:ext uri="{A12FA001-AC4F-418D-AE19-62706E023703}">
                      <ahyp:hlinkClr xmlns:ahyp="http://schemas.microsoft.com/office/drawing/2018/hyperlinkcolor" val="tx"/>
                    </a:ext>
                  </a:extLst>
                </a:hlinkClick>
              </a:rPr>
              <a:t>SCOP_d1irqa_</a:t>
            </a:r>
            <a:r>
              <a:rPr lang="en" sz="950">
                <a:solidFill>
                  <a:srgbClr val="212529"/>
                </a:solidFill>
                <a:latin typeface="Verdana"/>
                <a:ea typeface="Verdana"/>
                <a:cs typeface="Verdana"/>
                <a:sym typeface="Verdana"/>
              </a:rPr>
              <a:t> a.43.1.4 (A:) Omega transcriptional repressor {Streptococcus pyogenes [TaxId: 1314]} | CLASS: All alpha proteins, FOLD:</a:t>
            </a:r>
            <a:endParaRPr sz="1200">
              <a:solidFill>
                <a:schemeClr val="dk1"/>
              </a:solidFill>
              <a:latin typeface="Comfortaa Medium"/>
              <a:ea typeface="Comfortaa Medium"/>
              <a:cs typeface="Comfortaa Medium"/>
              <a:sym typeface="Comfortaa Medium"/>
            </a:endParaRPr>
          </a:p>
          <a:p>
            <a:pPr marL="0" lvl="0" indent="0" algn="l" rtl="0">
              <a:spcBef>
                <a:spcPts val="1200"/>
              </a:spcBef>
              <a:spcAft>
                <a:spcPts val="1200"/>
              </a:spcAft>
              <a:buNone/>
            </a:pPr>
            <a:r>
              <a:rPr lang="en" sz="1200">
                <a:solidFill>
                  <a:schemeClr val="dk1"/>
                </a:solidFill>
                <a:latin typeface="Comfortaa Medium"/>
                <a:ea typeface="Comfortaa Medium"/>
                <a:cs typeface="Comfortaa Medium"/>
                <a:sym typeface="Comfortaa Medium"/>
              </a:rPr>
              <a:t>Many of the ones after have a ribbon helix </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3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Chentzyk_70</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3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Chentzyk_70</a:t>
            </a:r>
            <a:endParaRPr/>
          </a:p>
          <a:p>
            <a:pPr marL="0" lvl="0" indent="0" algn="l" rtl="0">
              <a:spcBef>
                <a:spcPts val="0"/>
              </a:spcBef>
              <a:spcAft>
                <a:spcPts val="0"/>
              </a:spcAft>
              <a:buNone/>
            </a:pPr>
            <a:endParaRPr/>
          </a:p>
        </p:txBody>
      </p:sp>
      <p:sp>
        <p:nvSpPr>
          <p:cNvPr id="1823" name="Google Shape;1823;p319"/>
          <p:cNvSpPr txBox="1">
            <a:spLocks noGrp="1"/>
          </p:cNvSpPr>
          <p:nvPr>
            <p:ph type="body" idx="1"/>
          </p:nvPr>
        </p:nvSpPr>
        <p:spPr>
          <a:xfrm>
            <a:off x="528800" y="11023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Chentzyk_70 (58320-58484)  Glimmer and GeneMark called unique starts - Glimmer at 58320, GeneMark at 58269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does no cover all of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only contains 3 hits; with 2 being 1:1 alignments; E values vary: 9.0E-12 to 2.1E-17. No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a:t>
            </a:r>
            <a:r>
              <a:rPr lang="en" sz="1200" b="1">
                <a:solidFill>
                  <a:schemeClr val="dk1"/>
                </a:solidFill>
                <a:latin typeface="Times New Roman"/>
                <a:ea typeface="Times New Roman"/>
                <a:cs typeface="Times New Roman"/>
                <a:sym typeface="Times New Roman"/>
              </a:rPr>
              <a:t>contains a 4 base/pair overlap between genes 70 and 71. However, it contains a 92 length gap between genes 69 and 70. Potential extension.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does not support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does not support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58269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 calls:</a:t>
            </a:r>
            <a:r>
              <a:rPr lang="en" sz="900" b="1">
                <a:solidFill>
                  <a:schemeClr val="dk1"/>
                </a:solidFill>
                <a:latin typeface="Times New Roman"/>
                <a:ea typeface="Times New Roman"/>
                <a:cs typeface="Times New Roman"/>
                <a:sym typeface="Times New Roman"/>
              </a:rPr>
              <a:t> </a:t>
            </a:r>
            <a:r>
              <a:rPr lang="en" sz="1100" b="1">
                <a:solidFill>
                  <a:schemeClr val="accent2"/>
                </a:solidFill>
                <a:highlight>
                  <a:srgbClr val="FFFFFF"/>
                </a:highlight>
                <a:latin typeface="Roboto"/>
                <a:ea typeface="Roboto"/>
                <a:cs typeface="Roboto"/>
                <a:sym typeface="Roboto"/>
              </a:rPr>
              <a:t>ribbon-helix-helix DNA binding protein [Mycobacterium phage Obutu] other top hits call ribbon helix or hypothetical proteins</a:t>
            </a:r>
            <a:endParaRPr sz="9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omega transcriptional repressor; transcriptional repressor, ribbon-helix-helix, GENE REGULATION; 1.5A {Streptococcus pyo (probability-98.54)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t>
            </a:r>
            <a:r>
              <a:rPr lang="en" sz="1100" b="1">
                <a:solidFill>
                  <a:srgbClr val="555555"/>
                </a:solidFill>
                <a:highlight>
                  <a:srgbClr val="FAFAFA"/>
                </a:highlight>
                <a:latin typeface="Times New Roman"/>
                <a:ea typeface="Times New Roman"/>
                <a:cs typeface="Times New Roman"/>
                <a:sym typeface="Times New Roman"/>
              </a:rPr>
              <a:t>ribbon-helix-helix DNA binding protein (</a:t>
            </a:r>
            <a:r>
              <a:rPr lang="en" sz="1000" b="1">
                <a:solidFill>
                  <a:srgbClr val="555555"/>
                </a:solidFill>
                <a:highlight>
                  <a:srgbClr val="FAFAFA"/>
                </a:highlight>
                <a:latin typeface="Times New Roman"/>
                <a:ea typeface="Times New Roman"/>
                <a:cs typeface="Times New Roman"/>
                <a:sym typeface="Times New Roman"/>
              </a:rPr>
              <a:t>Marley1013 gene 69) </a:t>
            </a:r>
            <a:endParaRPr sz="1100" b="1">
              <a:solidFill>
                <a:srgbClr val="555555"/>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highlight>
                  <a:srgbClr val="FFFFFF"/>
                </a:highlight>
              </a:rPr>
              <a:t>ribbon-helix-helix DNA binding domain</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sp>
        <p:nvSpPr>
          <p:cNvPr id="1828" name="Google Shape;1828;p3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Chentzyk_70</a:t>
            </a:r>
            <a:endParaRPr/>
          </a:p>
          <a:p>
            <a:pPr marL="0" lvl="0" indent="0" algn="l" rtl="0">
              <a:spcBef>
                <a:spcPts val="0"/>
              </a:spcBef>
              <a:spcAft>
                <a:spcPts val="0"/>
              </a:spcAft>
              <a:buNone/>
            </a:pPr>
            <a:endParaRPr/>
          </a:p>
        </p:txBody>
      </p:sp>
      <p:sp>
        <p:nvSpPr>
          <p:cNvPr id="1829" name="Google Shape;1829;p3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**chentzyk_70 (58320-58484) glimmer called: 58320 GeneMark called: 58269</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only one top hit is 1:1 (eval: 5E-25) (top hit: Morty007_67) other top hits with the same eval are a 1:18 ratio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with gene 71; 92pb gap with gene 69</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not the best score, but the most reasonable (start: 58320; Zval: 1.161;  final score: -6.797)</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not most annotated- only one other called this start (morty) Start 58269 is the most annotated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a:solidFill>
                  <a:schemeClr val="dk1"/>
                </a:solidFill>
                <a:highlight>
                  <a:srgbClr val="9FC5E8"/>
                </a:highlight>
                <a:latin typeface="Comfortaa Medium"/>
                <a:ea typeface="Comfortaa Medium"/>
                <a:cs typeface="Comfortaa Medium"/>
                <a:sym typeface="Comfortaa Medium"/>
              </a:rPr>
              <a:t>58269</a:t>
            </a:r>
            <a:endParaRPr sz="1200">
              <a:solidFill>
                <a:schemeClr val="dk1"/>
              </a:solidFill>
              <a:highlight>
                <a:srgbClr val="9FC5E8"/>
              </a:highlight>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ribbon-helix-helix DNA binding protein [Mycobacterium phage Obutu]  (1e-41) OR ribbon-helix-helix DNA binding domain protein [Mycobacterium phage Gervas] (1e-08)</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a:t>
            </a: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2BNW_A</a:t>
            </a:r>
            <a:r>
              <a:rPr lang="en" sz="1200">
                <a:solidFill>
                  <a:schemeClr val="dk1"/>
                </a:solidFill>
                <a:latin typeface="Comfortaa Medium"/>
                <a:ea typeface="Comfortaa Medium"/>
                <a:cs typeface="Comfortaa Medium"/>
                <a:sym typeface="Comfortaa Medium"/>
              </a:rPr>
              <a:t> </a:t>
            </a:r>
            <a:r>
              <a:rPr lang="en" sz="950">
                <a:solidFill>
                  <a:srgbClr val="212529"/>
                </a:solidFill>
                <a:latin typeface="Verdana"/>
                <a:ea typeface="Verdana"/>
                <a:cs typeface="Verdana"/>
                <a:sym typeface="Verdana"/>
              </a:rPr>
              <a:t>ORF OMEGA; DNA-BINDING-REGULATORY PROTEIN COMPLEX, RIBBON-HELIX-HELIX, RHH, METJ/ARC SUPERFAMILY, COOPERATIVE DNA BINDIN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457200" lvl="0" indent="-28765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ribbon-helix-helix DNA binding domain protein (6/18)</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rgbClr val="FF0000"/>
                </a:solidFill>
                <a:latin typeface="Comfortaa Medium"/>
                <a:ea typeface="Comfortaa Medium"/>
                <a:cs typeface="Comfortaa Medium"/>
                <a:sym typeface="Comfortaa Medium"/>
              </a:rPr>
              <a:t>Predicted gene function:  </a:t>
            </a:r>
            <a:r>
              <a:rPr lang="en" sz="1200">
                <a:solidFill>
                  <a:srgbClr val="FF0000"/>
                </a:solidFill>
              </a:rPr>
              <a:t>helix-turn-helix DNA binding domain</a:t>
            </a:r>
            <a:r>
              <a:rPr lang="en" sz="1200">
                <a:solidFill>
                  <a:srgbClr val="FF0000"/>
                </a:solidFill>
                <a:latin typeface="Comfortaa Medium"/>
                <a:ea typeface="Comfortaa Medium"/>
                <a:cs typeface="Comfortaa Medium"/>
                <a:sym typeface="Comfortaa Medium"/>
              </a:rPr>
              <a:t> (official function list said to not use </a:t>
            </a:r>
            <a:r>
              <a:rPr lang="en" sz="1200">
                <a:solidFill>
                  <a:srgbClr val="FF0000"/>
                </a:solidFill>
              </a:rPr>
              <a:t>ribbon-helix-helix DNA binding domain </a:t>
            </a:r>
            <a:r>
              <a:rPr lang="en" sz="1200" u="sng">
                <a:solidFill>
                  <a:srgbClr val="FF0000"/>
                </a:solidFill>
                <a:latin typeface="Comfortaa Medium"/>
                <a:ea typeface="Comfortaa Medium"/>
                <a:cs typeface="Comfortaa Medium"/>
                <a:sym typeface="Comfortaa Medium"/>
              </a:rPr>
              <a:t>unless you have significant evidence)</a:t>
            </a:r>
            <a:endParaRPr sz="1200" u="sng">
              <a:solidFill>
                <a:srgbClr val="FF0000"/>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Notes: on Starterator, Chetzyk is on track 8 with only Morty. </a:t>
            </a:r>
            <a:endParaRPr sz="1200">
              <a:solidFill>
                <a:schemeClr val="dk1"/>
              </a:solidFill>
              <a:latin typeface="Comfortaa Medium"/>
              <a:ea typeface="Comfortaa Medium"/>
              <a:cs typeface="Comfortaa Medium"/>
              <a:sym typeface="Comfortaa Medium"/>
            </a:endParaRPr>
          </a:p>
          <a:p>
            <a:pPr marL="0" lvl="0" indent="45720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58269 (ATG)would shorten the gap with gene 69 to 41bps. It also has a better RBS score. It would add 51bp. That start would still leave the coding potential of gene 70 fully covered.</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3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Chentzyk_70</a:t>
            </a:r>
            <a:endParaRPr/>
          </a:p>
          <a:p>
            <a:pPr marL="0" lvl="0" indent="0" algn="l" rtl="0">
              <a:spcBef>
                <a:spcPts val="0"/>
              </a:spcBef>
              <a:spcAft>
                <a:spcPts val="0"/>
              </a:spcAft>
              <a:buNone/>
            </a:pPr>
            <a:endParaRPr/>
          </a:p>
        </p:txBody>
      </p:sp>
      <p:sp>
        <p:nvSpPr>
          <p:cNvPr id="1835" name="Google Shape;1835;p3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 or Makenna – not sure who entered data on previous slide</a:t>
            </a:r>
            <a:endParaRPr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3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Chentzyk_71</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3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Chentzyk_71</a:t>
            </a:r>
            <a:endParaRPr/>
          </a:p>
          <a:p>
            <a:pPr marL="0" lvl="0" indent="0" algn="l" rtl="0">
              <a:spcBef>
                <a:spcPts val="0"/>
              </a:spcBef>
              <a:spcAft>
                <a:spcPts val="0"/>
              </a:spcAft>
              <a:buNone/>
            </a:pPr>
            <a:endParaRPr/>
          </a:p>
        </p:txBody>
      </p:sp>
      <p:sp>
        <p:nvSpPr>
          <p:cNvPr id="1846" name="Google Shape;1846;p3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Chentzyk_71 (58481-58711)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CP covered, next start sites would cause too much overlap (over 200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13 1:1 hits, also 34:1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overlaps with genes 70 and 72 (4 bp both directions)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data for this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58481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proteins (e-value 3E-47)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one hit above 90% (90.59%): OmdA ; Bacteriocin-protection, YdeI or OmpD-Associated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71 on Marley with no function, Morty doesn’t have a similar gene, none of the similar genes on phagesdb have a listed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3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Chentzyk_71</a:t>
            </a:r>
            <a:endParaRPr/>
          </a:p>
          <a:p>
            <a:pPr marL="0" lvl="0" indent="0" algn="l" rtl="0">
              <a:spcBef>
                <a:spcPts val="0"/>
              </a:spcBef>
              <a:spcAft>
                <a:spcPts val="0"/>
              </a:spcAft>
              <a:buNone/>
            </a:pPr>
            <a:endParaRPr/>
          </a:p>
        </p:txBody>
      </p:sp>
      <p:sp>
        <p:nvSpPr>
          <p:cNvPr id="1852" name="Google Shape;1852;p3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Chentzyk_71 (</a:t>
            </a:r>
            <a:r>
              <a:rPr lang="en" sz="1200">
                <a:solidFill>
                  <a:schemeClr val="dk1"/>
                </a:solidFill>
                <a:latin typeface="Calibri"/>
                <a:ea typeface="Calibri"/>
                <a:cs typeface="Calibri"/>
                <a:sym typeface="Calibri"/>
              </a:rPr>
              <a:t>58481</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58711</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both glimmer and genemarks called it at 58481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Mostly is not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high-scoring pairs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notable gaps or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called at the same point as similar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58481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for OmdA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3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Chentzyk_7.5 (gap)</a:t>
            </a:r>
            <a:endParaRPr/>
          </a:p>
        </p:txBody>
      </p:sp>
      <p:sp>
        <p:nvSpPr>
          <p:cNvPr id="232" name="Google Shape;232;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Morgan</a:t>
            </a:r>
            <a:endParaRPr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3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Chentzyk_72</a:t>
            </a:r>
            <a:endParaRPr/>
          </a:p>
          <a:p>
            <a:pPr marL="0" lvl="0" indent="0" algn="l" rtl="0">
              <a:spcBef>
                <a:spcPts val="0"/>
              </a:spcBef>
              <a:spcAft>
                <a:spcPts val="0"/>
              </a:spcAft>
              <a:buNone/>
            </a:pPr>
            <a:endParaRPr/>
          </a:p>
        </p:txBody>
      </p:sp>
      <p:sp>
        <p:nvSpPr>
          <p:cNvPr id="1869" name="Google Shape;1869;p3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Chentzyk_72 (58708-588720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58708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Almost all 1:1 alignments to top hits with low e-values.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an acceptable overlap of 4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high Z value and low final score, so this suggests that this start site is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because it contains the same sites as the phages right below it.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58708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suggest there is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contained low probabilities, indicating there is not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Google Shape;1874;p3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Chentzyk_72</a:t>
            </a:r>
            <a:endParaRPr/>
          </a:p>
          <a:p>
            <a:pPr marL="0" lvl="0" indent="0" algn="l" rtl="0">
              <a:spcBef>
                <a:spcPts val="0"/>
              </a:spcBef>
              <a:spcAft>
                <a:spcPts val="0"/>
              </a:spcAft>
              <a:buNone/>
            </a:pPr>
            <a:endParaRPr/>
          </a:p>
        </p:txBody>
      </p:sp>
      <p:sp>
        <p:nvSpPr>
          <p:cNvPr id="1875" name="Google Shape;1875;p3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Chentzyk_72 (58708, 58872)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58708 has strength 13.42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All coding potential covered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 and have very low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71 with 3 bp. There is also overlap with gene 73 with 3 bp.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and stop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does not support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(58708)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AUDREY_70 [Mycobacterium phage Audrey]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 Protein-glutamate methylesterase/protein-glutamine glutaminase; BACTERIAL CHEMOTAXIS, METHYLESTERASE, CHEMORECEPTOR, HYDROLASE; HET: GOL; 2.3A {Pectobacterium atrosepticum (strain SCRI 1043 / ATCC BAA-672)}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3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Chentzyk_72</a:t>
            </a:r>
            <a:endParaRPr/>
          </a:p>
          <a:p>
            <a:pPr marL="0" lvl="0" indent="0" algn="l" rtl="0">
              <a:spcBef>
                <a:spcPts val="0"/>
              </a:spcBef>
              <a:spcAft>
                <a:spcPts val="0"/>
              </a:spcAft>
              <a:buNone/>
            </a:pPr>
            <a:endParaRPr/>
          </a:p>
        </p:txBody>
      </p:sp>
      <p:sp>
        <p:nvSpPr>
          <p:cNvPr id="1881" name="Google Shape;1881;p3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Chentzyk_72 (</a:t>
            </a:r>
            <a:r>
              <a:rPr lang="en" sz="1200">
                <a:solidFill>
                  <a:schemeClr val="dk1"/>
                </a:solidFill>
                <a:latin typeface="Calibri"/>
                <a:ea typeface="Calibri"/>
                <a:cs typeface="Calibri"/>
                <a:sym typeface="Calibri"/>
              </a:rPr>
              <a:t>58708</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58872</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58708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E value is 7.1-30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 of 3bp with gene 71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Pretty good score, there is one better but it overlaps a lot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B3 phages had the same start point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58708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were for theoretical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probabilities were below 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good start points to switch to without large overlaps, most B3 were called here, it is most likely correct to start here.</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3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Chentzyk_73</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3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Chentzyk_73</a:t>
            </a:r>
            <a:endParaRPr/>
          </a:p>
          <a:p>
            <a:pPr marL="0" lvl="0" indent="0" algn="l" rtl="0">
              <a:spcBef>
                <a:spcPts val="0"/>
              </a:spcBef>
              <a:spcAft>
                <a:spcPts val="0"/>
              </a:spcAft>
              <a:buNone/>
            </a:pPr>
            <a:endParaRPr/>
          </a:p>
        </p:txBody>
      </p:sp>
      <p:sp>
        <p:nvSpPr>
          <p:cNvPr id="1892" name="Google Shape;1892;p3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Chentzyk_73 (58869-59468) Glimmer and GeneMark called the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Stops ~100 bp short of called end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High E val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Four bp overlap with end of gene 72. ~30 bp gap from the end of 73 to start of 74.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58869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shows Rnase E with an e val of 7e-140. Next two top hits show hypothetical protein. Third top hit also shows Rnase E with an e val of 1e-137. Next two are also Rnase E with not as good e values. Next top hit shows helix-turn-helix DNA binding domain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First top hit shows protein of unknown function with a probability of 97.89%. Next top hit shows small terminase subunit with a probability of 97.68%. Next two top hits show RNA polymerase sigma factor with probabilities of 97 &amp; 96.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place to ribbon-helix-helix DNA binding protein in Marley, but not located near any other annotated genes. Located in a similar location to the other phages in phagesdb.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Annotated genes in phagesdb show RNaseE, DNA binding protein, helix-turn-helix DNA binding domain protein, and DNA binding domain. No HTH identified. </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sp>
        <p:nvSpPr>
          <p:cNvPr id="1897" name="Google Shape;1897;p3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Chentzyk_73</a:t>
            </a:r>
            <a:endParaRPr/>
          </a:p>
          <a:p>
            <a:pPr marL="0" lvl="0" indent="0" algn="l" rtl="0">
              <a:spcBef>
                <a:spcPts val="0"/>
              </a:spcBef>
              <a:spcAft>
                <a:spcPts val="0"/>
              </a:spcAft>
              <a:buNone/>
            </a:pPr>
            <a:endParaRPr/>
          </a:p>
        </p:txBody>
      </p:sp>
      <p:sp>
        <p:nvSpPr>
          <p:cNvPr id="1898" name="Google Shape;1898;p3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Chentzyk73_(58869-59468) DNA master and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cp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the top hits are 1:1 align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Does have a favorable RBS score because Z score is 3th greatest, and the 2nd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58869</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Rnase E [Mycobacterium phage Phaedrus],hypothetical protein AUDREY_71 [Mycobacterium phage Audrey], hypothetical protein SEA_YAHALOM_69 [Mycobacterium phage Yahalom]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[PF11242.13]	; DUF2774 ; Protein of unknown function (DUF2774) 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 but all evidence is found on phagesdp and NCBI</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Rnase E(most likely) or hypothetical protein</a:t>
            </a:r>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3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Chentzyk_73</a:t>
            </a:r>
            <a:endParaRPr/>
          </a:p>
          <a:p>
            <a:pPr marL="0" lvl="0" indent="0" algn="l" rtl="0">
              <a:spcBef>
                <a:spcPts val="0"/>
              </a:spcBef>
              <a:spcAft>
                <a:spcPts val="0"/>
              </a:spcAft>
              <a:buNone/>
            </a:pPr>
            <a:endParaRPr/>
          </a:p>
        </p:txBody>
      </p:sp>
      <p:sp>
        <p:nvSpPr>
          <p:cNvPr id="1904" name="Google Shape;1904;p3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Original Glimmer calls at 58869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All strong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Majority of top hits are in a 1:1 alignment e=e-111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There is no gap or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There is no earlier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Starterator supports the suggest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58869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3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Chentzyk_74</a:t>
            </a:r>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3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Chentzyk_74</a:t>
            </a:r>
            <a:endParaRPr/>
          </a:p>
          <a:p>
            <a:pPr marL="0" lvl="0" indent="0" algn="l" rtl="0">
              <a:spcBef>
                <a:spcPts val="0"/>
              </a:spcBef>
              <a:spcAft>
                <a:spcPts val="0"/>
              </a:spcAft>
              <a:buNone/>
            </a:pPr>
            <a:endParaRPr/>
          </a:p>
        </p:txBody>
      </p:sp>
      <p:sp>
        <p:nvSpPr>
          <p:cNvPr id="1915" name="Google Shape;1915;p3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Chentzyk_74 (59473-59877)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Glimmer called 59491, GeneMark called 59473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 significant amount of coding potential uncovered before the start of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alignments, some 1:7 alignments, e value= 8e</a:t>
            </a:r>
            <a:r>
              <a:rPr lang="en" sz="1200" baseline="30000">
                <a:solidFill>
                  <a:schemeClr val="dk1"/>
                </a:solidFill>
                <a:latin typeface="Times New Roman"/>
                <a:ea typeface="Times New Roman"/>
                <a:cs typeface="Times New Roman"/>
                <a:sym typeface="Times New Roman"/>
              </a:rPr>
              <a:t>-73</a:t>
            </a:r>
            <a:r>
              <a:rPr lang="en" sz="1200">
                <a:solidFill>
                  <a:schemeClr val="dk1"/>
                </a:solidFill>
                <a:latin typeface="Times New Roman"/>
                <a:ea typeface="Times New Roman"/>
                <a:cs typeface="Times New Roman"/>
                <a:sym typeface="Times New Roman"/>
              </a:rPr>
              <a:t>; at GeneMark start site- top hits all 1:1 alignments and e value of 2e</a:t>
            </a:r>
            <a:r>
              <a:rPr lang="en" sz="1200" baseline="30000">
                <a:solidFill>
                  <a:schemeClr val="dk1"/>
                </a:solidFill>
                <a:latin typeface="Times New Roman"/>
                <a:ea typeface="Times New Roman"/>
                <a:cs typeface="Times New Roman"/>
                <a:sym typeface="Times New Roman"/>
              </a:rPr>
              <a:t>-77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Glimmer call site leaves 68 bp gap between gene 73 and 74, GeneMark start site reduces gap to 5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 score and final score for GeneMark start site indicate it is more optimal than Glimmer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59473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Earlier start site covers more coding potential, reduces gap between genes, and matches the manual annotation of this gene in other phages.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3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Chentzyk_74</a:t>
            </a:r>
            <a:endParaRPr/>
          </a:p>
          <a:p>
            <a:pPr marL="0" lvl="0" indent="0" algn="l" rtl="0">
              <a:spcBef>
                <a:spcPts val="0"/>
              </a:spcBef>
              <a:spcAft>
                <a:spcPts val="0"/>
              </a:spcAft>
              <a:buNone/>
            </a:pPr>
            <a:endParaRPr/>
          </a:p>
        </p:txBody>
      </p:sp>
      <p:sp>
        <p:nvSpPr>
          <p:cNvPr id="1921" name="Google Shape;1921;p3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Chentzyk_74  (59491-59877)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CP is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along with very high similarities and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73 ends 3’ at 59468 and gene 74 starts on 5’ 59491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lowest z value highest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Lines up very well with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59491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SEA_MARLEY1013_73 [Mycobacterium phage Marley1013], hypothetical protein SEA_YAHALOM_70 [Mycobacterium phage Yahalom], hypothetical protein X818_gp073 [Mycobacterium phage Bernardo]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Low percentage probability (54%) [2LC0_A] Putative uncharacterized protein TB39.8; FhaA, KINASE SUBSTRATE, PROTEIN BINDING; NMR {Mycobacterium tuberculosis}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 noted but evidence points towards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a:t>
            </a: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 (62-699)  Glimmer and Genemark called unique starts – Glimmer at 64, GeneMark at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Start at 64 does NOT cover all of CP; CP through coordinate 1.  Strong CP up to 64 in smeg and tb GeneMarks.  Extended gene from start site 1 covers all of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 – change to TTG with start at coordinate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Aligns 1:22 with all top hits; suggest can extend gene.  BlastP data on extended Chentzyk_1 shows 1:1 alignment with top hits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extending gene will NOT create large overlap and WILL reduce gap to 5’- side gene (on other end of genome); start at position 1 results in smallest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Better RBS scores at earlier start sites, including start at coordinate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Par-B nuclease domain protein, other hits called ParB partition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rPr>
              <a:t>ParB family protein; DNA-binding protein, CTP, Myxococcus, DNA-segregation, DNA BINDING PROTEIN</a:t>
            </a:r>
            <a:endParaRPr sz="950">
              <a:solidFill>
                <a:srgbClr val="212529"/>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100">
                <a:solidFill>
                  <a:srgbClr val="555555"/>
                </a:solidFill>
                <a:highlight>
                  <a:srgbClr val="FAFAFA"/>
                </a:highlight>
                <a:latin typeface="Times New Roman"/>
                <a:ea typeface="Times New Roman"/>
                <a:cs typeface="Times New Roman"/>
                <a:sym typeface="Times New Roman"/>
              </a:rPr>
              <a:t>ParB-like nuclease domain protein – Morty007_1</a:t>
            </a:r>
            <a:endParaRPr sz="1100">
              <a:solidFill>
                <a:srgbClr val="555555"/>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100">
                <a:solidFill>
                  <a:schemeClr val="dk1"/>
                </a:solidFill>
              </a:rPr>
              <a:t>ParB-N-terminal-like domain</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3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Chentzyk_75</a:t>
            </a:r>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7" name="Google Shape;1937;p3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Chentzyk_75</a:t>
            </a:r>
            <a:endParaRPr/>
          </a:p>
          <a:p>
            <a:pPr marL="0" lvl="0" indent="0" algn="l" rtl="0">
              <a:spcBef>
                <a:spcPts val="0"/>
              </a:spcBef>
              <a:spcAft>
                <a:spcPts val="0"/>
              </a:spcAft>
              <a:buNone/>
            </a:pPr>
            <a:endParaRPr/>
          </a:p>
        </p:txBody>
      </p:sp>
      <p:sp>
        <p:nvSpPr>
          <p:cNvPr id="1938" name="Google Shape;1938;p3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Chentzyk_75 (59884-60141)Glimmer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top hits are 1:1 but there are some that aren’t 1:1 like 1:41 and 13:9. Some of the E-values were 0.0E0 but others were not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an 8-bp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acceptable (only other reasonable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All other tracks made the same starting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a:t>
            </a:r>
            <a:r>
              <a:rPr lang="en" sz="1200">
                <a:solidFill>
                  <a:schemeClr val="dk1"/>
                </a:solidFill>
                <a:latin typeface="Times New Roman"/>
                <a:ea typeface="Times New Roman"/>
                <a:cs typeface="Times New Roman"/>
                <a:sym typeface="Times New Roman"/>
              </a:rPr>
              <a:t>YES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59884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PHAEDRUS_68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 NUP210_Ig7 ; NUP210 Ig-like domain 7, 44.48%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Others did not make a call to functiton to that specific gene. The closest would be ribbon-helix-helix DNA binding protein on gene 70 for marley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functions were called on phagesDB </a:t>
            </a:r>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3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Chentzyk_75</a:t>
            </a:r>
            <a:endParaRPr/>
          </a:p>
          <a:p>
            <a:pPr marL="0" lvl="0" indent="0" algn="l" rtl="0">
              <a:spcBef>
                <a:spcPts val="0"/>
              </a:spcBef>
              <a:spcAft>
                <a:spcPts val="0"/>
              </a:spcAft>
              <a:buNone/>
            </a:pPr>
            <a:endParaRPr/>
          </a:p>
        </p:txBody>
      </p:sp>
      <p:sp>
        <p:nvSpPr>
          <p:cNvPr id="1944" name="Google Shape;1944;p3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chentzyk_75 (59884-60141) glimmer and GeneMark called the same start </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strong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1:1 E-val: 0.0E0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7 bp gap with 74; 6 bp gap with 76</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start 2 (bp 59956) has better rbs score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start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59884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3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Chentzyk_75</a:t>
            </a:r>
            <a:endParaRPr/>
          </a:p>
          <a:p>
            <a:pPr marL="0" lvl="0" indent="0" algn="l" rtl="0">
              <a:spcBef>
                <a:spcPts val="0"/>
              </a:spcBef>
              <a:spcAft>
                <a:spcPts val="0"/>
              </a:spcAft>
              <a:buNone/>
            </a:pPr>
            <a:endParaRPr/>
          </a:p>
        </p:txBody>
      </p:sp>
      <p:sp>
        <p:nvSpPr>
          <p:cNvPr id="1950" name="Google Shape;1950;p3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5" name="Google Shape;1955;p3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Chentzyk_76</a:t>
            </a:r>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3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Chentzyk_76</a:t>
            </a:r>
            <a:endParaRPr/>
          </a:p>
          <a:p>
            <a:pPr marL="0" lvl="0" indent="0" algn="l" rtl="0">
              <a:spcBef>
                <a:spcPts val="0"/>
              </a:spcBef>
              <a:spcAft>
                <a:spcPts val="0"/>
              </a:spcAft>
              <a:buNone/>
            </a:pPr>
            <a:endParaRPr/>
          </a:p>
        </p:txBody>
      </p:sp>
      <p:sp>
        <p:nvSpPr>
          <p:cNvPr id="1961" name="Google Shape;1961;p3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Chentzyk_76  (60147-60281) Gimmer and GeneMark called start site 60281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alignment however E-value is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195-bp Gap to gene 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Startorator supports suggested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60281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MORTCELLUS_74 [Mycobacterium phage Mortcellus]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91.78%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PF12482.13</a:t>
            </a:r>
            <a:r>
              <a:rPr lang="en" sz="1200">
                <a:solidFill>
                  <a:schemeClr val="dk1"/>
                </a:solidFill>
                <a:latin typeface="Times New Roman"/>
                <a:ea typeface="Times New Roman"/>
                <a:cs typeface="Times New Roman"/>
                <a:sym typeface="Times New Roman"/>
              </a:rPr>
              <a:t>; DUF3701 ; Phage integrase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viable reason to extend or reduce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There is no information that shows this isn’t a hypothetical protein.</a:t>
            </a:r>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3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Chentzyk_76</a:t>
            </a:r>
            <a:endParaRPr/>
          </a:p>
          <a:p>
            <a:pPr marL="0" lvl="0" indent="0" algn="l" rtl="0">
              <a:spcBef>
                <a:spcPts val="0"/>
              </a:spcBef>
              <a:spcAft>
                <a:spcPts val="0"/>
              </a:spcAft>
              <a:buNone/>
            </a:pPr>
            <a:endParaRPr/>
          </a:p>
        </p:txBody>
      </p:sp>
      <p:sp>
        <p:nvSpPr>
          <p:cNvPr id="1967" name="Google Shape;1967;p3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Chentzyk_76 (60281-60147) Glimmer and genemark called the same start site at 60281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but has 100% alignment low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between gene 76 and 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 extending gene to start site at 60317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 extension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60317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Hit with phage integrase protein, 91%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 has no known function in similar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Check this one with the class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Chentzyk_76</a:t>
            </a:r>
            <a:endParaRPr/>
          </a:p>
          <a:p>
            <a:pPr marL="0" lvl="0" indent="0" algn="l" rtl="0">
              <a:spcBef>
                <a:spcPts val="0"/>
              </a:spcBef>
              <a:spcAft>
                <a:spcPts val="0"/>
              </a:spcAft>
              <a:buNone/>
            </a:pPr>
            <a:endParaRPr/>
          </a:p>
        </p:txBody>
      </p:sp>
      <p:sp>
        <p:nvSpPr>
          <p:cNvPr id="1973" name="Google Shape;1973;p3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Chentzyk76 (60147-60281)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Not fully covered cp.</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All top hits have 1:1 alignment</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There is a gap in btw genes </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greatest Z-score and the lowest final score.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60281.</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MORTCELLUS_74 [Mycobacterium phage Mortcellus], hypothetical protein DAISY_73 [Mycobacterium phage Daisy], gp74 [Mycobacterium phage Phlyer]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HHpred:[PF12482.13]	; DUF3701 ; Phage integrase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3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Chentzyk_76.5 (gap)</a:t>
            </a:r>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3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Chentzyk_76.5 (gap)</a:t>
            </a:r>
            <a:endParaRPr/>
          </a:p>
          <a:p>
            <a:pPr marL="0" lvl="0" indent="0" algn="l" rtl="0">
              <a:spcBef>
                <a:spcPts val="0"/>
              </a:spcBef>
              <a:spcAft>
                <a:spcPts val="0"/>
              </a:spcAft>
              <a:buNone/>
            </a:pPr>
            <a:endParaRPr/>
          </a:p>
        </p:txBody>
      </p:sp>
      <p:sp>
        <p:nvSpPr>
          <p:cNvPr id="1984" name="Google Shape;1984;p3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gap Chentzyk_76.5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strong coding potential in area of divergently transcribed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a:t>
            </a:r>
            <a:endParaRPr/>
          </a:p>
        </p:txBody>
      </p:sp>
      <p:sp>
        <p:nvSpPr>
          <p:cNvPr id="249" name="Google Shape;249;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 (5424-5720)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covers all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~100 bp gap between start of gene 8 and start of gene 9, but acceptable b/c in an area with divergently transcribed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Strongly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5720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tops hits show hypothetical proteins with relatively low e values. Nothing of extreme significance.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5 hits in hhpred. Nothing of significance due to very low probability values.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very similar place in the genome as compared to Morty and Marley. Morty and Marley show RuvC-like resolvase and terminase near gene 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Coding potential extends ~20 bp beyond start call site. No annotated genes present in phagesdb.</a:t>
            </a:r>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3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Chentzyk_77</a:t>
            </a:r>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3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Chentzyk_77</a:t>
            </a:r>
            <a:endParaRPr/>
          </a:p>
          <a:p>
            <a:pPr marL="0" lvl="0" indent="0" algn="l" rtl="0">
              <a:spcBef>
                <a:spcPts val="0"/>
              </a:spcBef>
              <a:spcAft>
                <a:spcPts val="0"/>
              </a:spcAft>
              <a:buNone/>
            </a:pPr>
            <a:endParaRPr/>
          </a:p>
        </p:txBody>
      </p:sp>
      <p:sp>
        <p:nvSpPr>
          <p:cNvPr id="2007" name="Google Shape;2007;p3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Chentzyk_77 (60336-60488) Genemarks makes a different call at 60381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 but there is some Cp that isn’t accounted for earlier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are only 4 top hits and three of them are 1:1 but there is one that is 1:61. The E-values are not 0.0E0. The highest one is 3.1E-21.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-55 gap between this and Gene 76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There is a site earlier with significantly better scores overall.  The other site that Genemark calls had a better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r>
              <a:rPr lang="en" sz="1200">
                <a:solidFill>
                  <a:schemeClr val="dk1"/>
                </a:solidFill>
                <a:latin typeface="Times New Roman"/>
                <a:ea typeface="Times New Roman"/>
                <a:cs typeface="Times New Roman"/>
                <a:sym typeface="Times New Roman"/>
              </a:rPr>
              <a:t> Chinczyk is the only phage on its track. All other pages made the same call as Chentzyk.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Times New Roman"/>
                <a:ea typeface="Times New Roman"/>
                <a:cs typeface="Times New Roman"/>
                <a:sym typeface="Times New Roman"/>
              </a:rPr>
              <a:t>60336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accent2"/>
                </a:solidFill>
                <a:highlight>
                  <a:srgbClr val="FFFFFF"/>
                </a:highlight>
                <a:latin typeface="Times New Roman"/>
                <a:ea typeface="Times New Roman"/>
                <a:cs typeface="Times New Roman"/>
                <a:sym typeface="Times New Roman"/>
              </a:rPr>
              <a:t>gp75 [Mycobactled erium phage Phlyer]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RNA polymerase II subunit K; DNA repair, RNA polymerase II, Co-transcriptional process, TRANSCRIPTION, TRANSCRIPTION-DNA, 99.1%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No other genes called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other function was called on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Although the RBS score could be better somewhere else it would make the gap wider. Furthermore I wouldn't be covering all the CP. </a:t>
            </a:r>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p3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Chentzyk_77</a:t>
            </a:r>
            <a:endParaRPr/>
          </a:p>
          <a:p>
            <a:pPr marL="0" lvl="0" indent="0" algn="l" rtl="0">
              <a:spcBef>
                <a:spcPts val="0"/>
              </a:spcBef>
              <a:spcAft>
                <a:spcPts val="0"/>
              </a:spcAft>
              <a:buNone/>
            </a:pPr>
            <a:endParaRPr/>
          </a:p>
        </p:txBody>
      </p:sp>
      <p:sp>
        <p:nvSpPr>
          <p:cNvPr id="2013" name="Google Shape;2013;p3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Chentzyk_77 (60336, 60488)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60336 has strength 5.29; GeneMark calls start at 60381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 with a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with gene 76 over 55 bp. There is a gap with gene 78 over 11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The RBS score supports the start and stop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(60336)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have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gp75 [Mycobacterium phage Phlyer] </a:t>
            </a:r>
            <a:r>
              <a:rPr lang="en" sz="1200" b="1" u="sng">
                <a:solidFill>
                  <a:schemeClr val="dk1"/>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https://blast.ncbi.nlm.nih.gov/Blast.cgi#alnHdr_YP_002564173</a:t>
            </a:r>
            <a:r>
              <a:rPr lang="en" sz="1200" b="1">
                <a:solidFill>
                  <a:schemeClr val="dk1"/>
                </a:solidFill>
                <a:highlight>
                  <a:srgbClr val="FFFFFF"/>
                </a:highlight>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9BZ0_L</a:t>
            </a:r>
            <a:r>
              <a:rPr lang="en" sz="1200" b="1">
                <a:solidFill>
                  <a:schemeClr val="dk1"/>
                </a:solidFill>
                <a:highlight>
                  <a:srgbClr val="FEFEFE"/>
                </a:highlight>
                <a:latin typeface="Times New Roman"/>
                <a:ea typeface="Times New Roman"/>
                <a:cs typeface="Times New Roman"/>
                <a:sym typeface="Times New Roman"/>
              </a:rPr>
              <a:t> RNA polymerase II subunit K; DNA repair, RNA polymerase II, Co-transcriptional process, TRANSCRIPTION, TRANSCRIPTION-DNA-RNA complex; HET: ZN; 1.9A {Sus scrofa} with 99% probability </a:t>
            </a:r>
            <a:r>
              <a:rPr lang="en" sz="1200" b="1" u="sng">
                <a:solidFill>
                  <a:schemeClr val="dk1"/>
                </a:solidFill>
                <a:highlight>
                  <a:srgbClr val="FEFEFE"/>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https://toolkit.tuebingen.mpg.de/jobs/8904555_1</a:t>
            </a:r>
            <a:r>
              <a:rPr lang="en" sz="1200" b="1">
                <a:solidFill>
                  <a:schemeClr val="dk1"/>
                </a:solidFill>
                <a:highlight>
                  <a:srgbClr val="FEFEFE"/>
                </a:highlight>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Morty and Marley support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Could be gp75 or 9BZ0_L RNA polymerase II subunit 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4" name="Google Shape;2024;p3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Chentzyk_78</a:t>
            </a:r>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3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Chentzyk_78</a:t>
            </a:r>
            <a:endParaRPr/>
          </a:p>
          <a:p>
            <a:pPr marL="0" lvl="0" indent="0" algn="l" rtl="0">
              <a:spcBef>
                <a:spcPts val="0"/>
              </a:spcBef>
              <a:spcAft>
                <a:spcPts val="0"/>
              </a:spcAft>
              <a:buNone/>
            </a:pPr>
            <a:endParaRPr/>
          </a:p>
        </p:txBody>
      </p:sp>
      <p:sp>
        <p:nvSpPr>
          <p:cNvPr id="2030" name="Google Shape;2030;p3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highlight>
                  <a:srgbClr val="FF00FF"/>
                </a:highlight>
                <a:latin typeface="Times New Roman"/>
                <a:ea typeface="Times New Roman"/>
                <a:cs typeface="Times New Roman"/>
                <a:sym typeface="Times New Roman"/>
              </a:rPr>
              <a:t> </a:t>
            </a:r>
            <a:endParaRPr sz="1200">
              <a:solidFill>
                <a:schemeClr val="dk1"/>
              </a:solidFill>
              <a:highlight>
                <a:srgbClr val="FF00FF"/>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Chentzyk_78 (</a:t>
            </a:r>
            <a:r>
              <a:rPr lang="en" sz="1200">
                <a:solidFill>
                  <a:schemeClr val="dk1"/>
                </a:solidFill>
                <a:latin typeface="Calibri"/>
                <a:ea typeface="Calibri"/>
                <a:cs typeface="Calibri"/>
                <a:sym typeface="Calibri"/>
              </a:rPr>
              <a:t>60499</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60846</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60499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overlaps gene 79 more than 3bps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start at 60547 is a bit more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same start for most B3 phage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60499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functions listed in phages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for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only has a probability of 51, and is for a Host translation inhibitor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functions assigned to the similar genes in phages Morty and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sp>
        <p:nvSpPr>
          <p:cNvPr id="2035" name="Google Shape;2035;p3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Chentzyk_78</a:t>
            </a:r>
            <a:endParaRPr/>
          </a:p>
          <a:p>
            <a:pPr marL="0" lvl="0" indent="0" algn="l" rtl="0">
              <a:spcBef>
                <a:spcPts val="0"/>
              </a:spcBef>
              <a:spcAft>
                <a:spcPts val="0"/>
              </a:spcAft>
              <a:buNone/>
            </a:pPr>
            <a:endParaRPr/>
          </a:p>
        </p:txBody>
      </p:sp>
      <p:sp>
        <p:nvSpPr>
          <p:cNvPr id="2036" name="Google Shape;2036;p3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Chentzyk_78 (60499, 60846)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60499 has strength 14.61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All coding potential is covered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 with a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Gap with gene 77 over 11 bp. There is overlap with gene 79 over 18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(60499)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SEA_HALFPINT_75 [Mycobacterium phage Halfpint]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Very low probability of 41%</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PF20123.4</a:t>
            </a:r>
            <a:r>
              <a:rPr lang="en" sz="1200" b="1">
                <a:solidFill>
                  <a:schemeClr val="dk1"/>
                </a:solidFill>
                <a:highlight>
                  <a:srgbClr val="FEFEFE"/>
                </a:highlight>
                <a:latin typeface="Times New Roman"/>
                <a:ea typeface="Times New Roman"/>
                <a:cs typeface="Times New Roman"/>
                <a:sym typeface="Times New Roman"/>
              </a:rPr>
              <a:t> ; DUF6513 ; Family of unknown function (DUF6513)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Morty and Marley support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p3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Chentzyk_78</a:t>
            </a:r>
            <a:endParaRPr/>
          </a:p>
          <a:p>
            <a:pPr marL="0" lvl="0" indent="0" algn="l" rtl="0">
              <a:spcBef>
                <a:spcPts val="0"/>
              </a:spcBef>
              <a:spcAft>
                <a:spcPts val="0"/>
              </a:spcAft>
              <a:buNone/>
            </a:pPr>
            <a:endParaRPr/>
          </a:p>
        </p:txBody>
      </p:sp>
      <p:sp>
        <p:nvSpPr>
          <p:cNvPr id="2042" name="Google Shape;2042;p3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Chentzyk78 (60499-60846)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cp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1:1 </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not have the greatest Z-score nor the lowest final score, but it remains a strong candidate​.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auto annotation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60499.</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SEA_HALFPINT_75 [Mycobacterium phage Halfpint], hypothetical protein SEA_YINZ_76 [Mycobacterium phage Yinz],hypothetical protein SEA_COMPOSTIA_75 [Mycobacterium phage Compostia]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HHpred:[7JQB_F]	Host translation inhibitor nsp1; cryo-EM, single particle, protein expression inhibition, RIBOSOME-VIRAL PROTEIN complex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3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Chentzyk_79</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3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Chentzyk_79</a:t>
            </a:r>
            <a:endParaRPr/>
          </a:p>
          <a:p>
            <a:pPr marL="0" lvl="0" indent="0" algn="l" rtl="0">
              <a:spcBef>
                <a:spcPts val="0"/>
              </a:spcBef>
              <a:spcAft>
                <a:spcPts val="0"/>
              </a:spcAft>
              <a:buNone/>
            </a:pPr>
            <a:endParaRPr/>
          </a:p>
        </p:txBody>
      </p:sp>
      <p:sp>
        <p:nvSpPr>
          <p:cNvPr id="2053" name="Google Shape;2053;p3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Chentzyk_79 (60828-61355)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60828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alignment with low e-values, suggesting that this start site should be kept.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 of almost 20 bps, but there is not an earlier start site available. If a later start site was chosen, a gap that is longer than the overlap would be present.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high Z value and low final score, and even though there are additional start sites with a better RBS, these are not favorable.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because the phages above and below it contain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60828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a function of HNH endonuclease, DNA binding protein, or no function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Illustrates that the gene might have a function of RNA polymerase, but the top hit indicates there may not be a function associated with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There are several potential functions for this gene. Some believe it is an HNH endonuclease, helix-turn-helix DNA binding domain protein, or a DNA binding protein. However, there are also several genes that were not assigned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sp>
        <p:nvSpPr>
          <p:cNvPr id="2058" name="Google Shape;2058;p3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Chentzyk_79</a:t>
            </a:r>
            <a:endParaRPr/>
          </a:p>
          <a:p>
            <a:pPr marL="0" lvl="0" indent="0" algn="l" rtl="0">
              <a:spcBef>
                <a:spcPts val="0"/>
              </a:spcBef>
              <a:spcAft>
                <a:spcPts val="0"/>
              </a:spcAft>
              <a:buNone/>
            </a:pPr>
            <a:endParaRPr/>
          </a:p>
        </p:txBody>
      </p:sp>
      <p:sp>
        <p:nvSpPr>
          <p:cNvPr id="2059" name="Google Shape;2059;p3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Chentzyk_79 (60828-61355)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with high e vals.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20 bp overlap with gene 78. 13 bp gap from the end of gene 79 to the end of gene 80. Acceptable b/c in an area with divergently transcribed genes.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60828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 with relatively low e values, but no e values at 0. Nothing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protein of unknown function with a probability of 98.06%. Second top hit shows RNA polymerase sigma-H factor (labelled as DNA binding protein in official gene function list) with 98.03%. Following top hits also show RNA polymerase sigma factor, with probabilities &gt;96%.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similar pace to HNH endonuclease in Marley, not near any annotated genes in Morty.Located in a very similar place to other genes in other B3 phages that were annotated as DNA binding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DNA binding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Phages in phagesdb show HNH endonuclease, DNA binding protein, helix-turn-helix DNA binding protein, DNA binding protein, and helix-turn-helix DNA binding domain protein.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a:t>
            </a:r>
            <a:endParaRPr/>
          </a:p>
        </p:txBody>
      </p:sp>
      <p:sp>
        <p:nvSpPr>
          <p:cNvPr id="255" name="Google Shape;25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 (5720-5424)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all coding potential covered, but gene cannot be extended (no other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mostly 1:1 and 2:1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overlap, there is a gap, but gap cannot be reduced because ORF cannot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optimal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5720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listed as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did not identify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Gene cannot be extended and there is no compelling reason to shorten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Chentzyk_79</a:t>
            </a:r>
            <a:endParaRPr/>
          </a:p>
          <a:p>
            <a:pPr marL="0" lvl="0" indent="0" algn="l" rtl="0">
              <a:spcBef>
                <a:spcPts val="0"/>
              </a:spcBef>
              <a:spcAft>
                <a:spcPts val="0"/>
              </a:spcAft>
              <a:buNone/>
            </a:pPr>
            <a:endParaRPr/>
          </a:p>
        </p:txBody>
      </p:sp>
      <p:sp>
        <p:nvSpPr>
          <p:cNvPr id="2065" name="Google Shape;2065;p3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Chentzyk_79 (60828-61355)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CP covered by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mostly all 1:1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15 bp overlap with gene 78 (fine), 13 bp gap between gene 80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helpful in this case, all numbers are very similar to other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60828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gp77 (e-value 5E-124) and hypothetical proteins (e-value 1E-123)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protein of unknown function (98.06%)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78 on Marley and gene 76 on Morty, some genes have function on phagesdb, but they are all over the place and not every one has a function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0" name="Google Shape;2070;p3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Chentzyk_80</a:t>
            </a:r>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3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Chentzyk_80</a:t>
            </a:r>
            <a:endParaRPr/>
          </a:p>
          <a:p>
            <a:pPr marL="0" lvl="0" indent="0" algn="l" rtl="0">
              <a:spcBef>
                <a:spcPts val="0"/>
              </a:spcBef>
              <a:spcAft>
                <a:spcPts val="0"/>
              </a:spcAft>
              <a:buNone/>
            </a:pPr>
            <a:endParaRPr/>
          </a:p>
        </p:txBody>
      </p:sp>
      <p:sp>
        <p:nvSpPr>
          <p:cNvPr id="2076" name="Google Shape;2076;p3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80 (61368-61556) Gimmer and GeneMark called start site 61556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 and extends on the 3’ side because of 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however, has a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starting site 61556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61556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PHAEDRUS_73 [Mycobacterium phage Phaedrus]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81.06%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PF19416.4</a:t>
            </a:r>
            <a:r>
              <a:rPr lang="en" sz="1200">
                <a:solidFill>
                  <a:schemeClr val="dk1"/>
                </a:solidFill>
                <a:latin typeface="Times New Roman"/>
                <a:ea typeface="Times New Roman"/>
                <a:cs typeface="Times New Roman"/>
                <a:sym typeface="Times New Roman"/>
              </a:rPr>
              <a:t> ; Astro_VPg ; Astrovirus VPg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Cannot be reduced because the gene would be too short and create a bigger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Calibri"/>
                <a:ea typeface="Calibri"/>
                <a:cs typeface="Calibri"/>
                <a:sym typeface="Calibri"/>
              </a:rPr>
              <a:t>Notes: There is no information that shows this isn’t a </a:t>
            </a:r>
            <a:r>
              <a:rPr lang="en" sz="1200">
                <a:solidFill>
                  <a:schemeClr val="dk1"/>
                </a:solidFill>
                <a:latin typeface="Times New Roman"/>
                <a:ea typeface="Times New Roman"/>
                <a:cs typeface="Times New Roman"/>
                <a:sym typeface="Times New Roman"/>
              </a:rPr>
              <a:t>hypothetical protein.</a:t>
            </a:r>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2080"/>
        <p:cNvGrpSpPr/>
        <p:nvPr/>
      </p:nvGrpSpPr>
      <p:grpSpPr>
        <a:xfrm>
          <a:off x="0" y="0"/>
          <a:ext cx="0" cy="0"/>
          <a:chOff x="0" y="0"/>
          <a:chExt cx="0" cy="0"/>
        </a:xfrm>
      </p:grpSpPr>
      <p:sp>
        <p:nvSpPr>
          <p:cNvPr id="2081" name="Google Shape;2081;p3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Chentzyk_80</a:t>
            </a:r>
            <a:endParaRPr/>
          </a:p>
          <a:p>
            <a:pPr marL="0" lvl="0" indent="0" algn="l" rtl="0">
              <a:spcBef>
                <a:spcPts val="0"/>
              </a:spcBef>
              <a:spcAft>
                <a:spcPts val="0"/>
              </a:spcAft>
              <a:buNone/>
            </a:pPr>
            <a:endParaRPr/>
          </a:p>
        </p:txBody>
      </p:sp>
      <p:sp>
        <p:nvSpPr>
          <p:cNvPr id="2082" name="Google Shape;2082;p3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Chentzyk_80 (61556-61368)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 except last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13 bp gap between gene 79, about 50 bp gap between gene 81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61556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 2E-33)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above 85%, top hit is Astrovirus VPg protein, (81.06%)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79 on Marley and gene 77 on Morty, both don’t have an ascribed function.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3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Chentzyk_81</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2097"/>
        <p:cNvGrpSpPr/>
        <p:nvPr/>
      </p:nvGrpSpPr>
      <p:grpSpPr>
        <a:xfrm>
          <a:off x="0" y="0"/>
          <a:ext cx="0" cy="0"/>
          <a:chOff x="0" y="0"/>
          <a:chExt cx="0" cy="0"/>
        </a:xfrm>
      </p:grpSpPr>
      <p:sp>
        <p:nvSpPr>
          <p:cNvPr id="2098" name="Google Shape;2098;p3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Chentzyk_81</a:t>
            </a:r>
            <a:endParaRPr/>
          </a:p>
          <a:p>
            <a:pPr marL="0" lvl="0" indent="0" algn="l" rtl="0">
              <a:spcBef>
                <a:spcPts val="0"/>
              </a:spcBef>
              <a:spcAft>
                <a:spcPts val="0"/>
              </a:spcAft>
              <a:buNone/>
            </a:pPr>
            <a:endParaRPr/>
          </a:p>
        </p:txBody>
      </p:sp>
      <p:sp>
        <p:nvSpPr>
          <p:cNvPr id="2099" name="Google Shape;2099;p3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Chentzyk_81 (61611-61823)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CP at the 61823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to top hit, but for the remaining hits, they switch between values of 24-36 and 1 with low e-values; similar blast data if the start site were to be switched to 61892.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With the original start site, the gap is over 60 bps, but there is a gap between this gene and the following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the highest Z value with the lowest final score, illustrating that the current start site should be maintained.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particularly helpful in this situation; has inconsistent start sites between most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61823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suggest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Low probability in top hits, indicating there is not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2104" name="Google Shape;2104;p3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Chentzyk_81</a:t>
            </a:r>
            <a:endParaRPr/>
          </a:p>
          <a:p>
            <a:pPr marL="0" lvl="0" indent="0" algn="l" rtl="0">
              <a:spcBef>
                <a:spcPts val="0"/>
              </a:spcBef>
              <a:spcAft>
                <a:spcPts val="0"/>
              </a:spcAft>
              <a:buNone/>
            </a:pPr>
            <a:endParaRPr/>
          </a:p>
        </p:txBody>
      </p:sp>
      <p:sp>
        <p:nvSpPr>
          <p:cNvPr id="2105" name="Google Shape;2105;p3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Chentzyk_81 (61823-61611) Glimmer and Genemark call same start site at 61823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but small pieces are left off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first match has 100% alignment before dipping to 75% low 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between genes 81 and 82, extension would fill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support extension to 61874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61823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with very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with probability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have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 were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Chentzyk_81</a:t>
            </a:r>
            <a:endParaRPr/>
          </a:p>
          <a:p>
            <a:pPr marL="0" lvl="0" indent="0" algn="l" rtl="0">
              <a:spcBef>
                <a:spcPts val="0"/>
              </a:spcBef>
              <a:spcAft>
                <a:spcPts val="0"/>
              </a:spcAft>
              <a:buNone/>
            </a:pPr>
            <a:endParaRPr/>
          </a:p>
        </p:txBody>
      </p:sp>
      <p:sp>
        <p:nvSpPr>
          <p:cNvPr id="2111" name="Google Shape;2111;p3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Chentzyk_81 (61611-61823)(reverse)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X^-41 for most scores which are low and almost universally low alignment with high similarity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80 ends 3’ at 61556 and gene 61 starts on 5’ 61611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second highest z value and lower final scores not as close though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2 start 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no. (because it only overlaps by more than 4 bp each time)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61823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gp79 [Mycobacterium phage Phlyer], hypothetical protein SEA_HALFPINT_78 [Mycobacterium phage Halfpint], hypothetical protein SEA_PHAYETA_82 [Mycobacterium phage Phayeta], 1x10</a:t>
            </a:r>
            <a:r>
              <a:rPr lang="en" sz="1200" baseline="30000">
                <a:solidFill>
                  <a:schemeClr val="dk1"/>
                </a:solidFill>
                <a:latin typeface="Times New Roman"/>
                <a:ea typeface="Times New Roman"/>
                <a:cs typeface="Times New Roman"/>
                <a:sym typeface="Times New Roman"/>
              </a:rPr>
              <a:t>-60</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[PF21770.2]	; MgtC_SapB_C ; MGTC/SAPB C-terminal domain, (63%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protein/NFK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3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Chentzyk_81.5 (gap)</a:t>
            </a:r>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Chentzyk_81.5 (gap)</a:t>
            </a:r>
            <a:endParaRPr/>
          </a:p>
          <a:p>
            <a:pPr marL="0" lvl="0" indent="0" algn="l" rtl="0">
              <a:spcBef>
                <a:spcPts val="0"/>
              </a:spcBef>
              <a:spcAft>
                <a:spcPts val="0"/>
              </a:spcAft>
              <a:buNone/>
            </a:pPr>
            <a:endParaRPr/>
          </a:p>
        </p:txBody>
      </p:sp>
      <p:sp>
        <p:nvSpPr>
          <p:cNvPr id="2122" name="Google Shape;2122;p3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Chentzyk_81.5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Atypical blips and some coding potential upticks but nothing strong and consistent on GneMarkS.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a:t>
            </a:r>
            <a:endParaRPr/>
          </a:p>
        </p:txBody>
      </p:sp>
      <p:sp>
        <p:nvSpPr>
          <p:cNvPr id="261" name="Google Shape;261;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b="1">
                <a:solidFill>
                  <a:schemeClr val="dk1"/>
                </a:solidFill>
                <a:latin typeface="Comfortaa"/>
                <a:ea typeface="Comfortaa"/>
                <a:cs typeface="Comfortaa"/>
                <a:sym typeface="Comfortaa"/>
              </a:rPr>
              <a:t>chentzyk_8 (5720-5424) glimmer and GeneMark called </a:t>
            </a:r>
            <a:endParaRPr sz="1200" b="1">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BLASTp: all top hits 1:1 alignment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Gap/Overlap:</a:t>
            </a:r>
            <a:r>
              <a:rPr lang="en" sz="1150">
                <a:solidFill>
                  <a:schemeClr val="dk1"/>
                </a:solidFill>
                <a:latin typeface="Comfortaa Medium"/>
                <a:ea typeface="Comfortaa Medium"/>
                <a:cs typeface="Comfortaa Medium"/>
                <a:sym typeface="Comfortaa Medium"/>
              </a:rPr>
              <a:t> 135 pb gap between 7 and 8; 105 bp gap between 8 and 9</a:t>
            </a:r>
            <a:endParaRPr sz="115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RBS: strong- only start site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Starterator: supports auto annotation start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Suggested start site (first base coordinate): 5720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BLASTp:  no significant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HHpred: no significant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Synteny:  NKF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sz="1200">
              <a:solidFill>
                <a:schemeClr val="dk1"/>
              </a:solidFill>
              <a:latin typeface="Comfortaa Medium"/>
              <a:ea typeface="Comfortaa Medium"/>
              <a:cs typeface="Comfortaa Medium"/>
              <a:sym typeface="Comfortaa Medium"/>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3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Chentzyk_81.5 (gap)</a:t>
            </a:r>
            <a:endParaRPr/>
          </a:p>
          <a:p>
            <a:pPr marL="0" lvl="0" indent="0" algn="l" rtl="0">
              <a:spcBef>
                <a:spcPts val="0"/>
              </a:spcBef>
              <a:spcAft>
                <a:spcPts val="0"/>
              </a:spcAft>
              <a:buNone/>
            </a:pPr>
            <a:endParaRPr/>
          </a:p>
        </p:txBody>
      </p:sp>
      <p:sp>
        <p:nvSpPr>
          <p:cNvPr id="2128" name="Google Shape;2128;p3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Morgan</a:t>
            </a:r>
            <a:endParaRPr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p3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Chentzyk_82</a:t>
            </a:r>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3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Chentzyk_82</a:t>
            </a:r>
            <a:endParaRPr/>
          </a:p>
          <a:p>
            <a:pPr marL="0" lvl="0" indent="0" algn="l" rtl="0">
              <a:spcBef>
                <a:spcPts val="0"/>
              </a:spcBef>
              <a:spcAft>
                <a:spcPts val="0"/>
              </a:spcAft>
              <a:buNone/>
            </a:pPr>
            <a:endParaRPr/>
          </a:p>
        </p:txBody>
      </p:sp>
      <p:sp>
        <p:nvSpPr>
          <p:cNvPr id="2145" name="Google Shape;2145;p3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Chentzyk_82 (61889-62218) Glimer and Genmark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Top hits are 1:1 but there are some with 34:1, or 3:9. Some of them were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8-bp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a:t>
            </a:r>
            <a:r>
              <a:rPr lang="en" sz="1200">
                <a:solidFill>
                  <a:schemeClr val="dk1"/>
                </a:solidFill>
                <a:latin typeface="Times New Roman"/>
                <a:ea typeface="Times New Roman"/>
                <a:cs typeface="Times New Roman"/>
                <a:sym typeface="Times New Roman"/>
              </a:rPr>
              <a:t> Best possible z value and final score (only starting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Neighboring tracks made the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61889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FF00FF"/>
                </a:solidFill>
                <a:latin typeface="Times New Roman"/>
                <a:ea typeface="Times New Roman"/>
                <a:cs typeface="Times New Roman"/>
                <a:sym typeface="Times New Roman"/>
              </a:rPr>
              <a:t> </a:t>
            </a:r>
            <a:endParaRPr sz="1200" b="1">
              <a:solidFill>
                <a:srgbClr val="FF00FF"/>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HNH endonuclease [Mycobacterium phage Gadjet]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r>
              <a:rPr lang="en" sz="1200">
                <a:solidFill>
                  <a:schemeClr val="dk1"/>
                </a:solidFill>
                <a:latin typeface="Times New Roman"/>
                <a:ea typeface="Times New Roman"/>
                <a:cs typeface="Times New Roman"/>
                <a:sym typeface="Times New Roman"/>
              </a:rPr>
              <a:t>HNH endonuclease; Thermophilic bacteriophage, HNH Endonuclease, DNA nicking, HYDROLASE; 1.52A {Geobacillus virus E2}, 97.33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Marley also calls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r>
              <a:rPr lang="en" sz="1000" b="1">
                <a:solidFill>
                  <a:schemeClr val="dk1"/>
                </a:solidFill>
                <a:highlight>
                  <a:srgbClr val="FFFFFF"/>
                </a:highlight>
              </a:rPr>
              <a:t>HNH endonuclease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PhagesDb also calls HNH endonuclease</a:t>
            </a:r>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2149"/>
        <p:cNvGrpSpPr/>
        <p:nvPr/>
      </p:nvGrpSpPr>
      <p:grpSpPr>
        <a:xfrm>
          <a:off x="0" y="0"/>
          <a:ext cx="0" cy="0"/>
          <a:chOff x="0" y="0"/>
          <a:chExt cx="0" cy="0"/>
        </a:xfrm>
      </p:grpSpPr>
      <p:sp>
        <p:nvSpPr>
          <p:cNvPr id="2150" name="Google Shape;2150;p3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Chentzyk_82</a:t>
            </a:r>
            <a:endParaRPr/>
          </a:p>
          <a:p>
            <a:pPr marL="0" lvl="0" indent="0" algn="l" rtl="0">
              <a:spcBef>
                <a:spcPts val="0"/>
              </a:spcBef>
              <a:spcAft>
                <a:spcPts val="0"/>
              </a:spcAft>
              <a:buNone/>
            </a:pPr>
            <a:endParaRPr/>
          </a:p>
        </p:txBody>
      </p:sp>
      <p:sp>
        <p:nvSpPr>
          <p:cNvPr id="2151" name="Google Shape;2151;p3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Chentzyk_82 (</a:t>
            </a:r>
            <a:r>
              <a:rPr lang="en" sz="1200">
                <a:solidFill>
                  <a:schemeClr val="dk1"/>
                </a:solidFill>
                <a:latin typeface="Calibri"/>
                <a:ea typeface="Calibri"/>
                <a:cs typeface="Calibri"/>
                <a:sym typeface="Calibri"/>
              </a:rPr>
              <a:t>62218-61889</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and genemark both called the start point at 62218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with high-scoring pairs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is a gap at the end of the gene that is 69 bp long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good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most B3 phages called it at this point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62218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was for HNH endonuclease with E value of 1e-65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97.6 probability of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81 and 79 in Marley and Morty, which are HNH endonucleases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3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Chentzyk_82</a:t>
            </a:r>
            <a:endParaRPr/>
          </a:p>
          <a:p>
            <a:pPr marL="0" lvl="0" indent="0" algn="l" rtl="0">
              <a:spcBef>
                <a:spcPts val="0"/>
              </a:spcBef>
              <a:spcAft>
                <a:spcPts val="0"/>
              </a:spcAft>
              <a:buNone/>
            </a:pPr>
            <a:endParaRPr/>
          </a:p>
        </p:txBody>
      </p:sp>
      <p:sp>
        <p:nvSpPr>
          <p:cNvPr id="2157" name="Google Shape;2157;p3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Chentzyk82_(61889-62218) DNA 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the cp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Almost all top hits are 1:1 align with 0e 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8bp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Have a favorable RBS score because Z score is the greatest, and the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62218</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HNH endonuclease [Mycobacterium phage Gadjet], hypothetical protein DAISY_79 [Mycobacterium phage Daisy], HNH endonuclease [Mycobacterium phage Rita1961]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HHpred:[SCOP_d4ogca2]	d.4.1.8 (A:513-673) CRISPR-associated endonuclease Cas9/Csn1, HNH domain {Actinomyces naeslundii [TaxId: 1115803]} | CLA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HNH endonuclease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p3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Chentzyk_83</a:t>
            </a:r>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3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Chentzyk_83</a:t>
            </a:r>
            <a:endParaRPr/>
          </a:p>
          <a:p>
            <a:pPr marL="0" lvl="0" indent="0" algn="l" rtl="0">
              <a:spcBef>
                <a:spcPts val="0"/>
              </a:spcBef>
              <a:spcAft>
                <a:spcPts val="0"/>
              </a:spcAft>
              <a:buNone/>
            </a:pPr>
            <a:endParaRPr/>
          </a:p>
        </p:txBody>
      </p:sp>
      <p:sp>
        <p:nvSpPr>
          <p:cNvPr id="2168" name="Google Shape;2168;p379"/>
          <p:cNvSpPr txBox="1">
            <a:spLocks noGrp="1"/>
          </p:cNvSpPr>
          <p:nvPr>
            <p:ph type="body" idx="1"/>
          </p:nvPr>
        </p:nvSpPr>
        <p:spPr>
          <a:xfrm>
            <a:off x="311700" y="1152475"/>
            <a:ext cx="8520600" cy="39246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highlight>
                <a:srgbClr val="FF0000"/>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83 (62211-62348) Original Glimmer call 62348 GeneMark calls start at 62309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for gene mark and not Glimmer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alignments with an E-value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62348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SEA_MARLEY1013_82 [Mycobacterium phage Marley1013]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84.23%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PF13807.11</a:t>
            </a:r>
            <a:r>
              <a:rPr lang="en" sz="1200">
                <a:solidFill>
                  <a:schemeClr val="dk1"/>
                </a:solidFill>
                <a:latin typeface="Times New Roman"/>
                <a:ea typeface="Times New Roman"/>
                <a:cs typeface="Times New Roman"/>
                <a:sym typeface="Times New Roman"/>
              </a:rPr>
              <a:t> </a:t>
            </a:r>
            <a:r>
              <a:rPr lang="en" sz="950">
                <a:solidFill>
                  <a:srgbClr val="212529"/>
                </a:solidFill>
                <a:latin typeface="Verdana"/>
                <a:ea typeface="Verdana"/>
                <a:cs typeface="Verdana"/>
                <a:sym typeface="Verdana"/>
              </a:rPr>
              <a:t>;GNVR ; G-rich domain on putative tyrosine kinase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Startorator supports an earlier start however, since this is a reversed gene we would be reducing the gene which would cut off too much material. There are no other viable enough start sites because extending the gene would create too large of a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(Edit: 2/6/25) - After reviewing the data class decided to reduce the gene after the coding potential cut off could be erased along with that there is a very large overlap if we keep it which would have been 42-bp.</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There is no information that shows this isn’t a </a:t>
            </a:r>
            <a:r>
              <a:rPr lang="en" sz="1200">
                <a:solidFill>
                  <a:schemeClr val="dk1"/>
                </a:solidFill>
                <a:latin typeface="Times New Roman"/>
                <a:ea typeface="Times New Roman"/>
                <a:cs typeface="Times New Roman"/>
                <a:sym typeface="Times New Roman"/>
              </a:rPr>
              <a:t>Membrane protein.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3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Chentzyk_83</a:t>
            </a:r>
            <a:endParaRPr/>
          </a:p>
          <a:p>
            <a:pPr marL="0" lvl="0" indent="0" algn="l" rtl="0">
              <a:spcBef>
                <a:spcPts val="0"/>
              </a:spcBef>
              <a:spcAft>
                <a:spcPts val="0"/>
              </a:spcAft>
              <a:buNone/>
            </a:pPr>
            <a:endParaRPr/>
          </a:p>
        </p:txBody>
      </p:sp>
      <p:sp>
        <p:nvSpPr>
          <p:cNvPr id="2174" name="Google Shape;2174;p3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Chentzyk_83 (62211-62348)  Glimmer and GeneMark called unique starts - Glimmer at 62348, GeneMark at 62309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of the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only 6 hits with none having  1:1 alignments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a:t>
            </a:r>
            <a:r>
              <a:rPr lang="en" sz="1200" b="1">
                <a:solidFill>
                  <a:schemeClr val="dk1"/>
                </a:solidFill>
                <a:latin typeface="Times New Roman"/>
                <a:ea typeface="Times New Roman"/>
                <a:cs typeface="Times New Roman"/>
                <a:sym typeface="Times New Roman"/>
              </a:rPr>
              <a:t>contains a 43 base/pair overlap between genes 83 and 84. Also contains an 8 base/pair overlap. VERY CONCERNING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its RBS is ok. Not the best but not the worst. Therefore, it supports auto annotation sites.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does not support auto annotation sites.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I am not sure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a:t>
            </a:r>
            <a:r>
              <a:rPr lang="en" sz="1200" b="1">
                <a:solidFill>
                  <a:schemeClr val="dk1"/>
                </a:solidFill>
                <a:latin typeface="Times New Roman"/>
                <a:ea typeface="Times New Roman"/>
                <a:cs typeface="Times New Roman"/>
                <a:sym typeface="Times New Roman"/>
              </a:rPr>
              <a:t>change to 62309-genemark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hits call hypothetical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a:t>
            </a:r>
            <a:r>
              <a:rPr lang="en" sz="950">
                <a:solidFill>
                  <a:srgbClr val="212529"/>
                </a:solidFill>
                <a:latin typeface="Verdana"/>
                <a:ea typeface="Verdana"/>
                <a:cs typeface="Verdana"/>
                <a:sym typeface="Verdana"/>
              </a:rPr>
              <a:t>; </a:t>
            </a:r>
            <a:r>
              <a:rPr lang="en" sz="950" b="1">
                <a:solidFill>
                  <a:srgbClr val="212529"/>
                </a:solidFill>
                <a:latin typeface="Verdana"/>
                <a:ea typeface="Verdana"/>
                <a:cs typeface="Verdana"/>
                <a:sym typeface="Verdana"/>
              </a:rPr>
              <a:t>MTLN ; Mitoregulin (probability-83.62)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t>
            </a:r>
            <a:r>
              <a:rPr lang="en" sz="1100" b="1">
                <a:solidFill>
                  <a:srgbClr val="555555"/>
                </a:solidFill>
                <a:highlight>
                  <a:srgbClr val="FAFAFA"/>
                </a:highlight>
                <a:latin typeface="Times New Roman"/>
                <a:ea typeface="Times New Roman"/>
                <a:cs typeface="Times New Roman"/>
                <a:sym typeface="Times New Roman"/>
              </a:rPr>
              <a:t>HNH endonuclease (m</a:t>
            </a:r>
            <a:r>
              <a:rPr lang="en" sz="1000" b="1">
                <a:solidFill>
                  <a:srgbClr val="555555"/>
                </a:solidFill>
                <a:highlight>
                  <a:srgbClr val="FAFAFA"/>
                </a:highlight>
                <a:latin typeface="Times New Roman"/>
                <a:ea typeface="Times New Roman"/>
                <a:cs typeface="Times New Roman"/>
                <a:sym typeface="Times New Roman"/>
              </a:rPr>
              <a:t>arley1013 gene 81) and </a:t>
            </a:r>
            <a:r>
              <a:rPr lang="en" sz="1100" b="1">
                <a:solidFill>
                  <a:srgbClr val="555555"/>
                </a:solidFill>
                <a:highlight>
                  <a:srgbClr val="FAFAFA"/>
                </a:highlight>
                <a:latin typeface="Times New Roman"/>
                <a:ea typeface="Times New Roman"/>
                <a:cs typeface="Times New Roman"/>
                <a:sym typeface="Times New Roman"/>
              </a:rPr>
              <a:t>HicA-like toxin (</a:t>
            </a:r>
            <a:r>
              <a:rPr lang="en" sz="1000" b="1">
                <a:solidFill>
                  <a:srgbClr val="555555"/>
                </a:solidFill>
                <a:highlight>
                  <a:srgbClr val="FAFAFA"/>
                </a:highlight>
                <a:latin typeface="Times New Roman"/>
                <a:ea typeface="Times New Roman"/>
                <a:cs typeface="Times New Roman"/>
                <a:sym typeface="Times New Roman"/>
              </a:rPr>
              <a:t>Morty007 gene 86 and Marley1013 gene 88) </a:t>
            </a:r>
            <a:endParaRPr sz="1100" b="1">
              <a:solidFill>
                <a:srgbClr val="555555"/>
              </a:solidFill>
              <a:highlight>
                <a:srgbClr val="FAFAFA"/>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contains one transmembrane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000" b="1">
                <a:solidFill>
                  <a:schemeClr val="dk1"/>
                </a:solidFill>
                <a:highlight>
                  <a:srgbClr val="FFFFFF"/>
                </a:highlight>
              </a:rPr>
              <a:t>membrane protein</a:t>
            </a:r>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sp>
        <p:nvSpPr>
          <p:cNvPr id="2179" name="Google Shape;2179;p3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Chentzyk_83</a:t>
            </a:r>
            <a:endParaRPr/>
          </a:p>
          <a:p>
            <a:pPr marL="0" lvl="0" indent="0" algn="l" rtl="0">
              <a:spcBef>
                <a:spcPts val="0"/>
              </a:spcBef>
              <a:spcAft>
                <a:spcPts val="0"/>
              </a:spcAft>
              <a:buNone/>
            </a:pPr>
            <a:endParaRPr/>
          </a:p>
        </p:txBody>
      </p:sp>
      <p:sp>
        <p:nvSpPr>
          <p:cNvPr id="2180" name="Google Shape;2180;p3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**chentzyk_83 (62211-62348) (rev) glimmer called: 62348 GeneMark called 62309</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1:1 ratio (eval 2e-20)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8 bp overlap with gene 82; 42 bp overlap with gene 84</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best score (z: 1.411; final:-6.611)</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most annotated- supports auto annotated start 62348</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a:solidFill>
                  <a:schemeClr val="dk1"/>
                </a:solidFill>
                <a:highlight>
                  <a:srgbClr val="CFE2F3"/>
                </a:highlight>
                <a:latin typeface="Comfortaa Medium"/>
                <a:ea typeface="Comfortaa Medium"/>
                <a:cs typeface="Comfortaa Medium"/>
                <a:sym typeface="Comfortaa Medium"/>
              </a:rPr>
              <a:t>62309</a:t>
            </a:r>
            <a:endParaRPr sz="1200">
              <a:solidFill>
                <a:schemeClr val="dk1"/>
              </a:solidFill>
              <a:highlight>
                <a:srgbClr val="CFE2F3"/>
              </a:highlight>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457200" lvl="0" indent="-28765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n/a</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NKF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start at 62309 would have 4 bp overlap with gene 84</a:t>
            </a:r>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5" name="Google Shape;2185;p3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a:t>
            </a:r>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3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Chentzyk_84</a:t>
            </a:r>
            <a:endParaRPr/>
          </a:p>
          <a:p>
            <a:pPr marL="0" lvl="0" indent="0" algn="l" rtl="0">
              <a:spcBef>
                <a:spcPts val="0"/>
              </a:spcBef>
              <a:spcAft>
                <a:spcPts val="0"/>
              </a:spcAft>
              <a:buNone/>
            </a:pPr>
            <a:endParaRPr/>
          </a:p>
        </p:txBody>
      </p:sp>
      <p:sp>
        <p:nvSpPr>
          <p:cNvPr id="2191" name="Google Shape;2191;p3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Chentzyk_84 (62470-62306) Genemark and Glimmer call same start site at 62470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coding potential is covered, small part on 3’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have 100% alignment, very low e-values– significant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Overlap between genes 83 and 84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valid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62470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very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is domain of unknown function, 100%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known function in similar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3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Chentzyk_84</a:t>
            </a:r>
            <a:endParaRPr/>
          </a:p>
          <a:p>
            <a:pPr marL="0" lvl="0" indent="0" algn="l" rtl="0">
              <a:spcBef>
                <a:spcPts val="0"/>
              </a:spcBef>
              <a:spcAft>
                <a:spcPts val="0"/>
              </a:spcAft>
              <a:buNone/>
            </a:pPr>
            <a:endParaRPr/>
          </a:p>
        </p:txBody>
      </p:sp>
      <p:sp>
        <p:nvSpPr>
          <p:cNvPr id="2197" name="Google Shape;2197;p3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Chentzyk_84 (62470-62306)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e= 6e</a:t>
            </a:r>
            <a:r>
              <a:rPr lang="en" sz="1200" baseline="30000">
                <a:solidFill>
                  <a:schemeClr val="dk1"/>
                </a:solidFill>
                <a:latin typeface="Times New Roman"/>
                <a:ea typeface="Times New Roman"/>
                <a:cs typeface="Times New Roman"/>
                <a:sym typeface="Times New Roman"/>
              </a:rPr>
              <a:t>-28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between gene 85 and 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62470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 Domain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sp>
        <p:nvSpPr>
          <p:cNvPr id="2202" name="Google Shape;2202;p3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Chentzyk_84</a:t>
            </a:r>
            <a:endParaRPr/>
          </a:p>
          <a:p>
            <a:pPr marL="0" lvl="0" indent="0" algn="l" rtl="0">
              <a:spcBef>
                <a:spcPts val="0"/>
              </a:spcBef>
              <a:spcAft>
                <a:spcPts val="0"/>
              </a:spcAft>
              <a:buNone/>
            </a:pPr>
            <a:endParaRPr/>
          </a:p>
        </p:txBody>
      </p:sp>
      <p:sp>
        <p:nvSpPr>
          <p:cNvPr id="2203" name="Google Shape;2203;p3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Chentzyk84 (62470-62306)DNA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cp is covered</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All top hits are 1:1 align</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has the third-highest Z-score and the second-lowest final score, suggesting it is a strong candidate​.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62470</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CM02_gp083 [Mycobacterium phage Gadjet], hypothetical protein PHAEDRUS_77 [Mycobacterium phage Phaedrus], hypothetical protein SEA_MMASICARM_83 [Mycobacterium phage MmasiCarm]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[PF13834.11]	; DUF4193 ; Domain of unknown function (DUF4193)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3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Chentzyk_85</a:t>
            </a:r>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2212"/>
        <p:cNvGrpSpPr/>
        <p:nvPr/>
      </p:nvGrpSpPr>
      <p:grpSpPr>
        <a:xfrm>
          <a:off x="0" y="0"/>
          <a:ext cx="0" cy="0"/>
          <a:chOff x="0" y="0"/>
          <a:chExt cx="0" cy="0"/>
        </a:xfrm>
      </p:grpSpPr>
      <p:sp>
        <p:nvSpPr>
          <p:cNvPr id="2213" name="Google Shape;2213;p3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Chentzyk_85</a:t>
            </a:r>
            <a:endParaRPr/>
          </a:p>
          <a:p>
            <a:pPr marL="0" lvl="0" indent="0" algn="l" rtl="0">
              <a:spcBef>
                <a:spcPts val="0"/>
              </a:spcBef>
              <a:spcAft>
                <a:spcPts val="0"/>
              </a:spcAft>
              <a:buNone/>
            </a:pPr>
            <a:endParaRPr/>
          </a:p>
        </p:txBody>
      </p:sp>
      <p:sp>
        <p:nvSpPr>
          <p:cNvPr id="2214" name="Google Shape;2214;p387"/>
          <p:cNvSpPr txBox="1">
            <a:spLocks noGrp="1"/>
          </p:cNvSpPr>
          <p:nvPr>
            <p:ph type="body" idx="1"/>
          </p:nvPr>
        </p:nvSpPr>
        <p:spPr>
          <a:xfrm>
            <a:off x="311700" y="1152475"/>
            <a:ext cx="8520600" cy="3565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85 (62467-62637) Original Glimmer call 62637 GeneMark calls start at 62625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have a 1:1 alignment however, E-value is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Was not helpful/available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Original start site glimmer 62637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PHAEDRUS_78 [Mycobacterium phage Phaedrus]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69.47%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6YP5_C</a:t>
            </a:r>
            <a:r>
              <a:rPr lang="en" sz="1200">
                <a:solidFill>
                  <a:schemeClr val="dk1"/>
                </a:solidFill>
                <a:latin typeface="Times New Roman"/>
                <a:ea typeface="Times New Roman"/>
                <a:cs typeface="Times New Roman"/>
                <a:sym typeface="Times New Roman"/>
              </a:rPr>
              <a:t> Phosphoprotein; Phosphoprotein, RNA dependent RNA polymerase cofactor, Tetramer, Coiled-coil, VIRAL PROTEIN; NMR {Respir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I still believe that the start site Glimmer called is still correct even though the starterator didn’t call anything.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There is no information that shows this isn’t a </a:t>
            </a:r>
            <a:r>
              <a:rPr lang="en" sz="1200">
                <a:solidFill>
                  <a:schemeClr val="dk1"/>
                </a:solidFill>
                <a:latin typeface="Times New Roman"/>
                <a:ea typeface="Times New Roman"/>
                <a:cs typeface="Times New Roman"/>
                <a:sym typeface="Times New Roman"/>
              </a:rPr>
              <a:t>Membrane protein.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sp>
        <p:nvSpPr>
          <p:cNvPr id="2219" name="Google Shape;2219;p3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Chentzyk_85</a:t>
            </a:r>
            <a:endParaRPr/>
          </a:p>
          <a:p>
            <a:pPr marL="0" lvl="0" indent="0" algn="l" rtl="0">
              <a:spcBef>
                <a:spcPts val="0"/>
              </a:spcBef>
              <a:spcAft>
                <a:spcPts val="0"/>
              </a:spcAft>
              <a:buNone/>
            </a:pPr>
            <a:endParaRPr/>
          </a:p>
        </p:txBody>
      </p:sp>
      <p:sp>
        <p:nvSpPr>
          <p:cNvPr id="2220" name="Google Shape;2220;p3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Chentzyk_85 (62467-62637)  Glimmer and GeneMark called unique starts - Glimmer at 62637, GeneMark at 62625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covers all of coding potential.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contains 7 hits with 2 having 5:2 alignments and 5 having 1:1 alignments. E values vary between 3.2E-30 and 1.5E-26; none have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contains a 4 base/pair overlap between genes 84 and 85. Contains another 4 base/pair overlap between genes 85 and 86.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strong RBS therefore supports the auto annotation site(glimmer site is stronger than the genemark site); Zvalue: 3.063 and final score: -3.350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does not support auto annotation site; no green line, however the yellow line is aligned within the other tracks.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a:t>
            </a:r>
            <a:r>
              <a:rPr lang="en" sz="1200" b="1">
                <a:solidFill>
                  <a:schemeClr val="dk1"/>
                </a:solidFill>
                <a:latin typeface="Times New Roman"/>
                <a:ea typeface="Times New Roman"/>
                <a:cs typeface="Times New Roman"/>
                <a:sym typeface="Times New Roman"/>
              </a:rPr>
              <a:t>62637)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show hypothetical protein- only has 7 total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b="1">
                <a:solidFill>
                  <a:srgbClr val="212529"/>
                </a:solidFill>
                <a:latin typeface="Verdana"/>
                <a:ea typeface="Verdana"/>
                <a:cs typeface="Verdana"/>
                <a:sym typeface="Verdana"/>
              </a:rPr>
              <a:t>Phosphoprotein; Phosphoprotein, RNA dependent RNA polymerase cofactor, Tetramer, Coiled-coil, VIRAL PROTEIN; NMR {Respir (probability-69.47)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adjacent to </a:t>
            </a:r>
            <a:r>
              <a:rPr lang="en" sz="1100" b="1">
                <a:solidFill>
                  <a:srgbClr val="555555"/>
                </a:solidFill>
                <a:latin typeface="Times New Roman"/>
                <a:ea typeface="Times New Roman"/>
                <a:cs typeface="Times New Roman"/>
                <a:sym typeface="Times New Roman"/>
              </a:rPr>
              <a:t>HNH endonuclease (marley gene 81) and  HicA-like toxin (morty007 gene 86 and marley gene 88) does not support BLASTp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contains one transmembrane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a:t>
            </a:r>
            <a:r>
              <a:rPr lang="en" sz="1000" b="1">
                <a:solidFill>
                  <a:schemeClr val="dk1"/>
                </a:solidFill>
              </a:rPr>
              <a:t>membrane protein</a:t>
            </a:r>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3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Chentzyk_85</a:t>
            </a:r>
            <a:endParaRPr/>
          </a:p>
          <a:p>
            <a:pPr marL="0" lvl="0" indent="0" algn="l" rtl="0">
              <a:spcBef>
                <a:spcPts val="0"/>
              </a:spcBef>
              <a:spcAft>
                <a:spcPts val="0"/>
              </a:spcAft>
              <a:buNone/>
            </a:pPr>
            <a:endParaRPr/>
          </a:p>
        </p:txBody>
      </p:sp>
      <p:sp>
        <p:nvSpPr>
          <p:cNvPr id="2226" name="Google Shape;2226;p3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Chentzyk_85 (62467-62637)(reverse)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X^-26-30 for scores which are low and almost universally high alignment with high similarity (almost 100 percent)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84 ends 3’ at 62470 and gene 61 starts on 5’ 62467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z value and lower final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alone by itself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no. (because it only overlaps by 4 bp each time)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62637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PHAEDRUS_78 [Mycobacterium phage Phaedrus], hypothetical protein FDH90_gp085 [Mycobacterium phage Athena], hypothetical protein KNU70_gp085 [Mycobacterium phage Obutu] 1–3x10-0</a:t>
            </a:r>
            <a:r>
              <a:rPr lang="en" sz="1200" baseline="30000">
                <a:solidFill>
                  <a:schemeClr val="dk1"/>
                </a:solidFill>
                <a:latin typeface="Times New Roman"/>
                <a:ea typeface="Times New Roman"/>
                <a:cs typeface="Times New Roman"/>
                <a:sym typeface="Times New Roman"/>
              </a:rPr>
              <a:t>-30</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HHpred:[6YP5_C] Phosphoprotein; Phosphoprotein, RNA dependent RNA polymerase cofactor, Tetramer, Coiled-coil, VIRAL PROTEIN; NMR {Respir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with morty close with marley but not exact (slightly over to the right)(69.5 percent)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found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3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Chentzyk_86</a:t>
            </a:r>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3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Chentzyk_86</a:t>
            </a:r>
            <a:endParaRPr/>
          </a:p>
          <a:p>
            <a:pPr marL="0" lvl="0" indent="0" algn="l" rtl="0">
              <a:spcBef>
                <a:spcPts val="0"/>
              </a:spcBef>
              <a:spcAft>
                <a:spcPts val="0"/>
              </a:spcAft>
              <a:buNone/>
            </a:pPr>
            <a:endParaRPr/>
          </a:p>
        </p:txBody>
      </p:sp>
      <p:sp>
        <p:nvSpPr>
          <p:cNvPr id="2237" name="Google Shape;2237;p3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Chentzyk_86 (62783, 62634)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62783 has strength 11.44; GeneMark calls start at 62792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 recommended by GeneMark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1:1 alignment with a very low e-value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85 over 3 bp and overlap with gene 86 with 8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changes (62783)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PHAEDRUS_79 [Mycobacterium phage Phaedrus]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a:t>
            </a:r>
            <a:r>
              <a:rPr lang="en" sz="1250">
                <a:solidFill>
                  <a:schemeClr val="dk1"/>
                </a:solidFill>
                <a:latin typeface="Times New Roman"/>
                <a:ea typeface="Times New Roman"/>
                <a:cs typeface="Times New Roman"/>
                <a:sym typeface="Times New Roman"/>
              </a:rPr>
              <a:t>red:</a:t>
            </a:r>
            <a:r>
              <a:rPr lang="en" sz="1250" b="1">
                <a:solidFill>
                  <a:schemeClr val="dk1"/>
                </a:solidFill>
                <a:latin typeface="Times New Roman"/>
                <a:ea typeface="Times New Roman"/>
                <a:cs typeface="Times New Roman"/>
                <a:sym typeface="Times New Roman"/>
              </a:rPr>
              <a:t> </a:t>
            </a:r>
            <a:r>
              <a:rPr lang="en" sz="1250" b="1">
                <a:solidFill>
                  <a:srgbClr val="2E8C8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PF17441.7</a:t>
            </a:r>
            <a:r>
              <a:rPr lang="en" sz="1250" b="1">
                <a:solidFill>
                  <a:srgbClr val="212529"/>
                </a:solidFill>
                <a:highlight>
                  <a:srgbClr val="FEFEFE"/>
                </a:highlight>
                <a:latin typeface="Times New Roman"/>
                <a:ea typeface="Times New Roman"/>
                <a:cs typeface="Times New Roman"/>
                <a:sym typeface="Times New Roman"/>
              </a:rPr>
              <a:t> ; </a:t>
            </a:r>
            <a:r>
              <a:rPr lang="en" sz="1250" b="1">
                <a:solidFill>
                  <a:schemeClr val="dk1"/>
                </a:solidFill>
                <a:highlight>
                  <a:srgbClr val="FEFEFE"/>
                </a:highlight>
                <a:latin typeface="Times New Roman"/>
                <a:ea typeface="Times New Roman"/>
                <a:cs typeface="Times New Roman"/>
                <a:sym typeface="Times New Roman"/>
              </a:rPr>
              <a:t>DUF5419 ; Family of unknown function (DUF5419)</a:t>
            </a:r>
            <a:endParaRPr sz="125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2241"/>
        <p:cNvGrpSpPr/>
        <p:nvPr/>
      </p:nvGrpSpPr>
      <p:grpSpPr>
        <a:xfrm>
          <a:off x="0" y="0"/>
          <a:ext cx="0" cy="0"/>
          <a:chOff x="0" y="0"/>
          <a:chExt cx="0" cy="0"/>
        </a:xfrm>
      </p:grpSpPr>
      <p:sp>
        <p:nvSpPr>
          <p:cNvPr id="2242" name="Google Shape;2242;p3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Chentzyk_86</a:t>
            </a:r>
            <a:endParaRPr/>
          </a:p>
          <a:p>
            <a:pPr marL="0" lvl="0" indent="0" algn="l" rtl="0">
              <a:spcBef>
                <a:spcPts val="0"/>
              </a:spcBef>
              <a:spcAft>
                <a:spcPts val="0"/>
              </a:spcAft>
              <a:buNone/>
            </a:pPr>
            <a:endParaRPr/>
          </a:p>
        </p:txBody>
      </p:sp>
      <p:sp>
        <p:nvSpPr>
          <p:cNvPr id="2243" name="Google Shape;2243;p3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chentzyk_86 (62634-62783) Glimmer call start 62783 GeneMark calls start 62792 (rev)</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1:1 E-val: 7.0E-26</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with 85 **7-8 bp overlap with 87**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glimmer start has higher rbs score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most annotated start: 62783</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62783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NKF</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Notes: 87 starts at 62776, 86 ends at 62783.  |  is it even possible to move this if it has overlap on both sides, also wouldn't using the start given by gene mark increase the overlap?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a:t>
            </a:r>
            <a:endParaRPr/>
          </a:p>
        </p:txBody>
      </p:sp>
      <p:sp>
        <p:nvSpPr>
          <p:cNvPr id="272" name="Google Shape;272;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 (5825-6160)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5825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to top three hits with low e-values. Other alignments are present, but they do not contain an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100 bp gap but this is a divergent promoters site and therefore needs a larger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Only one RBS site that has a higher Z value and a final score closer to 0, but this site is not better because it would create a larger gap of an additional 100 bp.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site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5825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known function - all hits listed as hypotheticals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 highest probability is for hit containing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functions were able to be determined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Contains three TMDs, suggesting this is a type of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 three TMDs illustrate this gene is likely a regular membrane protein or a membrane protein, Band-7-like, but since there was no evidence for the specialized Band-7-like protein on HHpred, this gene is classified as simply a membrane protein.</a:t>
            </a:r>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p3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Chentzyk_86</a:t>
            </a:r>
            <a:endParaRPr/>
          </a:p>
          <a:p>
            <a:pPr marL="0" lvl="0" indent="0" algn="l" rtl="0">
              <a:spcBef>
                <a:spcPts val="0"/>
              </a:spcBef>
              <a:spcAft>
                <a:spcPts val="0"/>
              </a:spcAft>
              <a:buNone/>
            </a:pPr>
            <a:endParaRPr/>
          </a:p>
        </p:txBody>
      </p:sp>
      <p:sp>
        <p:nvSpPr>
          <p:cNvPr id="2249" name="Google Shape;2249;p3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Chentzyk86 (62634-62783)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the cp is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Most top hits are 1:1 align</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has the second-highest Z-score and the third-lowest final score, suggesting it is a strong candidate​.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62783</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PHAEDRUS_79 [Mycobacterium phage Phaedrus], hypothetical protein HEATHCLIFF_84 [Mycobacterium phage Heathcliff], hypothetical protein SEA_YAHALOM_82 [Mycobacterium phage Yahalom]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[PF17441.7]	; DUF5419 ; Family of unknown function (DUF5419)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Synteny with Morty(HicA-like toxin) in the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61111"/>
              <a:buFont typeface="Arial"/>
              <a:buNone/>
            </a:pPr>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2253"/>
        <p:cNvGrpSpPr/>
        <p:nvPr/>
      </p:nvGrpSpPr>
      <p:grpSpPr>
        <a:xfrm>
          <a:off x="0" y="0"/>
          <a:ext cx="0" cy="0"/>
          <a:chOff x="0" y="0"/>
          <a:chExt cx="0" cy="0"/>
        </a:xfrm>
      </p:grpSpPr>
      <p:sp>
        <p:nvSpPr>
          <p:cNvPr id="2254" name="Google Shape;2254;p3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Chentzyk_87</a:t>
            </a:r>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3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Chentzyk_87</a:t>
            </a:r>
            <a:endParaRPr/>
          </a:p>
          <a:p>
            <a:pPr marL="0" lvl="0" indent="0" algn="l" rtl="0">
              <a:spcBef>
                <a:spcPts val="0"/>
              </a:spcBef>
              <a:spcAft>
                <a:spcPts val="0"/>
              </a:spcAft>
              <a:buNone/>
            </a:pPr>
            <a:endParaRPr/>
          </a:p>
        </p:txBody>
      </p:sp>
      <p:sp>
        <p:nvSpPr>
          <p:cNvPr id="2260" name="Google Shape;2260;p3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Chentzyk_87 (62776-63132)  Glimmer start at 63132, GeneMark start at 63129  (NOTE: tandem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Appears all CP covered at 63132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Some 2:1 and 1:1 alignment and then some 23:21 alignments suggesting unique N-term feature of gene product, all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Start at 63132 has 4-bp overlap.  Start at 63129 has a 1-bp 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data for both possible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Comparison to similar tracks (before and after Chentzyk track) suggests use second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Change start to 64129.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to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High probability hits to proteins with similar N-term sequence, which is predicted (by DeepTMHMM) to function as a signal sequence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informative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 N-term signal sequence detected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ORF cannot be extended beyond 63132.  Bench lab data also supports second codon use as start.  Has N-term signal sequence by DeepTMHMM and is conserved in proteins found by HHpred comparisons.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3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Chentzyk_88</a:t>
            </a:r>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2281"/>
        <p:cNvGrpSpPr/>
        <p:nvPr/>
      </p:nvGrpSpPr>
      <p:grpSpPr>
        <a:xfrm>
          <a:off x="0" y="0"/>
          <a:ext cx="0" cy="0"/>
          <a:chOff x="0" y="0"/>
          <a:chExt cx="0" cy="0"/>
        </a:xfrm>
      </p:grpSpPr>
      <p:sp>
        <p:nvSpPr>
          <p:cNvPr id="2282" name="Google Shape;2282;p3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Chentzyk_88</a:t>
            </a:r>
            <a:endParaRPr/>
          </a:p>
          <a:p>
            <a:pPr marL="0" lvl="0" indent="0" algn="l" rtl="0">
              <a:spcBef>
                <a:spcPts val="0"/>
              </a:spcBef>
              <a:spcAft>
                <a:spcPts val="0"/>
              </a:spcAft>
              <a:buNone/>
            </a:pPr>
            <a:endParaRPr/>
          </a:p>
        </p:txBody>
      </p:sp>
      <p:sp>
        <p:nvSpPr>
          <p:cNvPr id="2283" name="Google Shape;2283;p3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Chentzyk_88 (63461-63129); Genemark calls 63398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Glimmer call site includes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1:1 alignments; e= 3e</a:t>
            </a:r>
            <a:r>
              <a:rPr lang="en" sz="1200" baseline="30000">
                <a:solidFill>
                  <a:schemeClr val="dk1"/>
                </a:solidFill>
                <a:latin typeface="Times New Roman"/>
                <a:ea typeface="Times New Roman"/>
                <a:cs typeface="Times New Roman"/>
                <a:sym typeface="Times New Roman"/>
              </a:rPr>
              <a:t>-60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between end of gene 89 and start of gene 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 no major difference in z-value and final score between Glimmer call site and Genemark call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63461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compelling reason to change gene to Genemark call site because it would shorten gene and reduce coverage of optimal coding potential. The Glimmer call site has an appropriate 4 bp overlap with gene 89, covers all coding potential, and matches the call site for this gene in other phages.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4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Chentzyk_88</a:t>
            </a:r>
            <a:endParaRPr/>
          </a:p>
          <a:p>
            <a:pPr marL="0" lvl="0" indent="0" algn="l" rtl="0">
              <a:spcBef>
                <a:spcPts val="0"/>
              </a:spcBef>
              <a:spcAft>
                <a:spcPts val="0"/>
              </a:spcAft>
              <a:buNone/>
            </a:pPr>
            <a:endParaRPr/>
          </a:p>
        </p:txBody>
      </p:sp>
      <p:sp>
        <p:nvSpPr>
          <p:cNvPr id="2289" name="Google Shape;2289;p4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Chentzyk_88 (63129-63461)(reverse)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Partial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6.1^-32 for the lowest scores other than that it is zero universally with high alignment and high similarity (almost 90+ percent) score on low end is 300 on high end 600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87 ends 3’ at 63132 and gene 88 starts on 5’ 63129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 value is 2.4 and lower final scores match up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2 start 2 plethora of other matchups.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(because it overlaps by 4 bp each time)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63461 is the best possible guess.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PHAEDRUS_81 [Mycobacterium phage Phaedrus], hypothetical protein SEA_GLENHOPE_87 [Mycobacterium phage GlenHope], hypothetical protein SEA_COMPOSTIA_85 [Mycobacterium phage Compostia] 1-8x10</a:t>
            </a:r>
            <a:r>
              <a:rPr lang="en" sz="1200" baseline="30000">
                <a:solidFill>
                  <a:schemeClr val="dk1"/>
                </a:solidFill>
                <a:latin typeface="Times New Roman"/>
                <a:ea typeface="Times New Roman"/>
                <a:cs typeface="Times New Roman"/>
                <a:sym typeface="Times New Roman"/>
              </a:rPr>
              <a:t>-75</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[cd07921]PCA_45_Doxase_A_like; Subunit A of the Class III Extradiol dioxygenase, Protocatechuate 4,5-dioxygenase, and similar enz  (33%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general proximity but function is still not certain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nope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4" name="Google Shape;2294;p4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Chentzyk_88</a:t>
            </a:r>
            <a:endParaRPr/>
          </a:p>
          <a:p>
            <a:pPr marL="0" lvl="0" indent="0" algn="l" rtl="0">
              <a:spcBef>
                <a:spcPts val="0"/>
              </a:spcBef>
              <a:spcAft>
                <a:spcPts val="0"/>
              </a:spcAft>
              <a:buNone/>
            </a:pPr>
            <a:endParaRPr/>
          </a:p>
        </p:txBody>
      </p:sp>
      <p:sp>
        <p:nvSpPr>
          <p:cNvPr id="2295" name="Google Shape;2295;p4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p4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Chentzyk_89</a:t>
            </a:r>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4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Chentzyk_89</a:t>
            </a:r>
            <a:endParaRPr/>
          </a:p>
          <a:p>
            <a:pPr marL="0" lvl="0" indent="0" algn="l" rtl="0">
              <a:spcBef>
                <a:spcPts val="0"/>
              </a:spcBef>
              <a:spcAft>
                <a:spcPts val="0"/>
              </a:spcAft>
              <a:buNone/>
            </a:pPr>
            <a:endParaRPr/>
          </a:p>
        </p:txBody>
      </p:sp>
      <p:sp>
        <p:nvSpPr>
          <p:cNvPr id="2306" name="Google Shape;2306;p4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Chentzyk_89 (63458-63745) Both Glimmer and GeneMark call the same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CP at 63745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listed hits all 1:1 with e-values of 0. Can slightly extend ORF to 63132, but this increases the alignment and causes the two top hits to have a 2:1 alignment instead of 1:1, suggesting that the current start site is kept. Additionally, the later alignments in this new start site would be much larger than the later alignments for the current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current gap or overlap, but if ORF was extended, there would be a four bp overlap; keep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of the current start site has a slightly lower Z value and higher final score than the other possible start site, but the values are not drastic enough to make a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63745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indicate there is no function, but there are a couple hits that suggest it could be a minor tail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Minor tail protein; mycobacteriophage, inhibitor, VIRAL PROTEIN. This function contains a probability of 100%.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Most other phages with this similar gene marked it as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look at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minor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1" name="Google Shape;2311;p4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Chentzyk_89</a:t>
            </a:r>
            <a:endParaRPr/>
          </a:p>
          <a:p>
            <a:pPr marL="0" lvl="0" indent="0" algn="l" rtl="0">
              <a:spcBef>
                <a:spcPts val="0"/>
              </a:spcBef>
              <a:spcAft>
                <a:spcPts val="0"/>
              </a:spcAft>
              <a:buNone/>
            </a:pPr>
            <a:endParaRPr/>
          </a:p>
        </p:txBody>
      </p:sp>
      <p:sp>
        <p:nvSpPr>
          <p:cNvPr id="2312" name="Google Shape;2312;p4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chentzyk_89 (63458-63745) glimmer and GeneMark called the same start (rev)</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 cover</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GTG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1:1 alignment E-val: 0.0E0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at both ends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start 2 has best rbs score (bp: 64207)</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 annotated start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63745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probability 100</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8T9S_A</a:t>
            </a:r>
            <a:endParaRPr sz="950">
              <a:solidFill>
                <a:srgbClr val="212529"/>
              </a:solidFill>
              <a:latin typeface="Verdana"/>
              <a:ea typeface="Verdana"/>
              <a:cs typeface="Verdana"/>
              <a:sym typeface="Verdana"/>
            </a:endParaRPr>
          </a:p>
          <a:p>
            <a:pPr marL="0" lvl="0" indent="0" algn="l" rtl="0">
              <a:spcBef>
                <a:spcPts val="0"/>
              </a:spcBef>
              <a:spcAft>
                <a:spcPts val="0"/>
              </a:spcAft>
              <a:buNone/>
            </a:pPr>
            <a:r>
              <a:rPr lang="en" sz="950">
                <a:solidFill>
                  <a:srgbClr val="212529"/>
                </a:solidFill>
                <a:latin typeface="Verdana"/>
                <a:ea typeface="Verdana"/>
                <a:cs typeface="Verdana"/>
                <a:sym typeface="Verdana"/>
              </a:rPr>
              <a:t>Minor tail protein; mycobacteriophage, inhibitor, VIRAL PROTEIN; 1.21A {Mycobacterium phage Phaedrus}</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457200" lvl="0" indent="-28765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n/a</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TMD: not significant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a:t>
            </a:r>
            <a:endParaRPr/>
          </a:p>
        </p:txBody>
      </p:sp>
      <p:sp>
        <p:nvSpPr>
          <p:cNvPr id="278" name="Google Shape;278;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 (5825-6160)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Start at 5825 covers covers all of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105 bp gap, acceptable b/c in an area with divergently transcribed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cannot be extended anyway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5825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proteins with relatively low e values, nothing of significance.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protein of unknown function with a probability of 99.85%. No significant hits afterward.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 very similar place in the genome as Morty and Marley. In Morty and Marley, neighboring annotated genomes are RuvC-like resolvase and portal proteins.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3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Phages in phagesdb do not show annotated genomes</a:t>
            </a:r>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sp>
        <p:nvSpPr>
          <p:cNvPr id="2323" name="Google Shape;2323;p4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Chentzyk_90</a:t>
            </a:r>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2327"/>
        <p:cNvGrpSpPr/>
        <p:nvPr/>
      </p:nvGrpSpPr>
      <p:grpSpPr>
        <a:xfrm>
          <a:off x="0" y="0"/>
          <a:ext cx="0" cy="0"/>
          <a:chOff x="0" y="0"/>
          <a:chExt cx="0" cy="0"/>
        </a:xfrm>
      </p:grpSpPr>
      <p:sp>
        <p:nvSpPr>
          <p:cNvPr id="2328" name="Google Shape;2328;p4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Chentzyk_90</a:t>
            </a:r>
            <a:endParaRPr/>
          </a:p>
          <a:p>
            <a:pPr marL="0" lvl="0" indent="0" algn="l" rtl="0">
              <a:spcBef>
                <a:spcPts val="0"/>
              </a:spcBef>
              <a:spcAft>
                <a:spcPts val="0"/>
              </a:spcAft>
              <a:buNone/>
            </a:pPr>
            <a:endParaRPr/>
          </a:p>
        </p:txBody>
      </p:sp>
      <p:sp>
        <p:nvSpPr>
          <p:cNvPr id="2329" name="Google Shape;2329;p4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Chentzyk_90 (63742-63930)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almost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alignment however E-value is more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(63930)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hypothetical protein PHAEDRUS_83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44.01%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PF18290.6</a:t>
            </a:r>
            <a:r>
              <a:rPr lang="en" sz="1200">
                <a:solidFill>
                  <a:schemeClr val="dk1"/>
                </a:solidFill>
                <a:latin typeface="Times New Roman"/>
                <a:ea typeface="Times New Roman"/>
                <a:cs typeface="Times New Roman"/>
                <a:sym typeface="Times New Roman"/>
              </a:rPr>
              <a:t> ; Nudix_hydro ; Nudix hydrolase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valid reason to reduce or extend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There is no information telling me that this isn’t a hypothetical protein</a:t>
            </a:r>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2334" name="Google Shape;2334;p4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Chentzyk_90</a:t>
            </a:r>
            <a:endParaRPr/>
          </a:p>
          <a:p>
            <a:pPr marL="0" lvl="0" indent="0" algn="l" rtl="0">
              <a:spcBef>
                <a:spcPts val="0"/>
              </a:spcBef>
              <a:spcAft>
                <a:spcPts val="0"/>
              </a:spcAft>
              <a:buNone/>
            </a:pPr>
            <a:endParaRPr/>
          </a:p>
        </p:txBody>
      </p:sp>
      <p:sp>
        <p:nvSpPr>
          <p:cNvPr id="2335" name="Google Shape;2335;p4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Chentzyk_90 (63930-63742)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all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but it’s 1:1 (surprisingly only one hit?)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 bp overlap with gene 89, about 100 bp gap between gene 91, could possibly reduce?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strongly supports auto-annotated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63930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only one hit with a hypothetical protein (e-value 5E-34)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over 45%, top hit is Nudix hydrolase domain (44.01%)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really similar to any genes on Morty or Marley, none of genes on phagesdb have an ascribed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sp>
        <p:nvSpPr>
          <p:cNvPr id="2340" name="Google Shape;2340;p4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Chentzyk_90</a:t>
            </a:r>
            <a:endParaRPr/>
          </a:p>
          <a:p>
            <a:pPr marL="0" lvl="0" indent="0" algn="l" rtl="0">
              <a:spcBef>
                <a:spcPts val="0"/>
              </a:spcBef>
              <a:spcAft>
                <a:spcPts val="0"/>
              </a:spcAft>
              <a:buNone/>
            </a:pPr>
            <a:endParaRPr/>
          </a:p>
        </p:txBody>
      </p:sp>
      <p:sp>
        <p:nvSpPr>
          <p:cNvPr id="2341" name="Google Shape;2341;p4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Chentzyk_90 (63742-63930)(reverse)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5.5^-34 (100 percent match and similarity with only one score of 302)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89 ends 3’ at 63745 and gene 90 starts on 5’ 63742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 value is 1.7 (lowest) and lower final scores match up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Universal for every phage start on track 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(because it overlaps by 4 bp each time)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63930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PHAEDRUS_83 [Mycobacterium phage Phaedrus] (only match with 5x10</a:t>
            </a:r>
            <a:r>
              <a:rPr lang="en" sz="1200" baseline="30000">
                <a:solidFill>
                  <a:schemeClr val="dk1"/>
                </a:solidFill>
                <a:latin typeface="Times New Roman"/>
                <a:ea typeface="Times New Roman"/>
                <a:cs typeface="Times New Roman"/>
                <a:sym typeface="Times New Roman"/>
              </a:rPr>
              <a:t>-34</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HHpred:[PF18290.6]; Nudix_hydro ; Nudix hydrolase domain (highest with 44%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real lining up and function is hard to determine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4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Chentzyk_90.5 (gap)</a:t>
            </a:r>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sp>
        <p:nvSpPr>
          <p:cNvPr id="2351" name="Google Shape;2351;p4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Chentzyk_90.5 (gap)</a:t>
            </a:r>
            <a:endParaRPr/>
          </a:p>
          <a:p>
            <a:pPr marL="0" lvl="0" indent="0" algn="l" rtl="0">
              <a:spcBef>
                <a:spcPts val="0"/>
              </a:spcBef>
              <a:spcAft>
                <a:spcPts val="0"/>
              </a:spcAft>
              <a:buNone/>
            </a:pPr>
            <a:endParaRPr/>
          </a:p>
        </p:txBody>
      </p:sp>
      <p:sp>
        <p:nvSpPr>
          <p:cNvPr id="2352" name="Google Shape;2352;p4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GAP 90.5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between genes, major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2357" name="Google Shape;2357;p4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Chentzyk_90.5 (gap)</a:t>
            </a:r>
            <a:endParaRPr/>
          </a:p>
          <a:p>
            <a:pPr marL="0" lvl="0" indent="0" algn="l" rtl="0">
              <a:spcBef>
                <a:spcPts val="0"/>
              </a:spcBef>
              <a:spcAft>
                <a:spcPts val="0"/>
              </a:spcAft>
              <a:buNone/>
            </a:pPr>
            <a:endParaRPr/>
          </a:p>
        </p:txBody>
      </p:sp>
      <p:sp>
        <p:nvSpPr>
          <p:cNvPr id="2358" name="Google Shape;2358;p4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4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Chentzyk_91</a:t>
            </a:r>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2373"/>
        <p:cNvGrpSpPr/>
        <p:nvPr/>
      </p:nvGrpSpPr>
      <p:grpSpPr>
        <a:xfrm>
          <a:off x="0" y="0"/>
          <a:ext cx="0" cy="0"/>
          <a:chOff x="0" y="0"/>
          <a:chExt cx="0" cy="0"/>
        </a:xfrm>
      </p:grpSpPr>
      <p:sp>
        <p:nvSpPr>
          <p:cNvPr id="2374" name="Google Shape;2374;p4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Chentzyk_91</a:t>
            </a:r>
            <a:endParaRPr/>
          </a:p>
          <a:p>
            <a:pPr marL="0" lvl="0" indent="0" algn="l" rtl="0">
              <a:spcBef>
                <a:spcPts val="0"/>
              </a:spcBef>
              <a:spcAft>
                <a:spcPts val="0"/>
              </a:spcAft>
              <a:buNone/>
            </a:pPr>
            <a:endParaRPr/>
          </a:p>
        </p:txBody>
      </p:sp>
      <p:sp>
        <p:nvSpPr>
          <p:cNvPr id="2375" name="Google Shape;2375;p4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Chentzyk_91 (64236-64024)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Glimmer and Genemark both called 64218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Almost all strong coding potential covered except for small blip at beginning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auto-annotated start site- some 1:1 alignments, some 1:7 alignments, e value= 5e</a:t>
            </a:r>
            <a:r>
              <a:rPr lang="en" sz="1200" baseline="30000">
                <a:solidFill>
                  <a:schemeClr val="dk1"/>
                </a:solidFill>
                <a:latin typeface="Times New Roman"/>
                <a:ea typeface="Times New Roman"/>
                <a:cs typeface="Times New Roman"/>
                <a:sym typeface="Times New Roman"/>
              </a:rPr>
              <a:t>-30</a:t>
            </a:r>
            <a:r>
              <a:rPr lang="en" sz="1200">
                <a:solidFill>
                  <a:schemeClr val="dk1"/>
                </a:solidFill>
                <a:latin typeface="Times New Roman"/>
                <a:ea typeface="Times New Roman"/>
                <a:cs typeface="Times New Roman"/>
                <a:sym typeface="Times New Roman"/>
              </a:rPr>
              <a:t>; earlier start site- top hits all 1:1 alignments, e value= 2e</a:t>
            </a:r>
            <a:r>
              <a:rPr lang="en" sz="1200" baseline="30000">
                <a:solidFill>
                  <a:schemeClr val="dk1"/>
                </a:solidFill>
                <a:latin typeface="Times New Roman"/>
                <a:ea typeface="Times New Roman"/>
                <a:cs typeface="Times New Roman"/>
                <a:sym typeface="Times New Roman"/>
              </a:rPr>
              <a:t>-33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15 bp gap between end of gene 92 and start of gene 91; earlier start site forms 4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for auto-annotated start site and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other phages in the track with Chentzyk called auto-annotated start site, but other phages in other tracks appear to have called an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64236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HicA-like toxin, some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HicA; N-terminal domain of the antitoxin HicB which acts as an inhibitor to HicA, ANTITOXIN; </a:t>
            </a:r>
            <a:r>
              <a:rPr lang="en" sz="950">
                <a:solidFill>
                  <a:srgbClr val="212529"/>
                </a:solidFill>
                <a:highlight>
                  <a:srgbClr val="FEFEFE"/>
                </a:highlight>
                <a:latin typeface="Verdana"/>
                <a:ea typeface="Verdana"/>
                <a:cs typeface="Verdana"/>
                <a:sym typeface="Verdana"/>
              </a:rPr>
              <a:t>HicA; Toxin, antitoxin, hydrolase, DNA, ANTITOXIN-HYDROLASE complex; Hypothetical protein; Alpha and beta protein, STRUCTURAL GENOMICS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suggests HicA-like toxin, corresponding genes in Morty 007 and Marley1013 show NKF, but nearby genes show HicA-like toxin and other phages on phagedb annotated this gene as HicA-like toxin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toxin in toxin/antitoxin system, HicA-like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Earlier start encompasses all coding potential, eliminates gap, forms respectable overlap, and shows better BLAST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Google Shape;2380;p4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Chentzyk_91</a:t>
            </a:r>
            <a:endParaRPr/>
          </a:p>
          <a:p>
            <a:pPr marL="0" lvl="0" indent="0" algn="l" rtl="0">
              <a:spcBef>
                <a:spcPts val="0"/>
              </a:spcBef>
              <a:spcAft>
                <a:spcPts val="0"/>
              </a:spcAft>
              <a:buNone/>
            </a:pPr>
            <a:endParaRPr/>
          </a:p>
        </p:txBody>
      </p:sp>
      <p:sp>
        <p:nvSpPr>
          <p:cNvPr id="2381" name="Google Shape;2381;p4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Chentzyk91 (64024-64218) DNA Master and Phagesdb</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7655"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there is a 1:7 alignment apart from the common 1:1 with really small e values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not have the greatest Z-score compared to two other sites and does not have the lowest final score due to another competing start site​.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64236</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PHAEDRUS_84 [Mycobacterium phage Phaedrus], HicA-like toxin [Mycobacterium phage Obutu], gp89 [Mycobacterium phage Phlyer]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HHpred:[6G26_H]	HicA; N-terminal domain of the antitoxin HicB which acts as an inhibitor to HicA, ANTITOXIN; HET: PGE, SO4, EDO; 2.49A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 or HicA-like toxin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a:t>
            </a:r>
            <a:endParaRPr/>
          </a:p>
        </p:txBody>
      </p:sp>
      <p:sp>
        <p:nvSpPr>
          <p:cNvPr id="284" name="Google Shape;284;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 (5825-6160) Glimmer and Genemark report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has 100% alignment, second has 99%, and third 98% but fourth has 64.58%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both before and after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is valid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current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5825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100% alignment with “hypothetical protein PHAEDRUS_9” with very low e-value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only have 64.1%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helpful, no function of gene in similar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3 Transmembrane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Probably not a hole-in because of the 3 transmembrane domains, but hole-in has not been identified yet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392" name="Google Shape;2392;p4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Chentzyk_92</a:t>
            </a:r>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4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Chentzyk_92</a:t>
            </a:r>
            <a:endParaRPr/>
          </a:p>
          <a:p>
            <a:pPr marL="0" lvl="0" indent="0" algn="l" rtl="0">
              <a:spcBef>
                <a:spcPts val="0"/>
              </a:spcBef>
              <a:spcAft>
                <a:spcPts val="0"/>
              </a:spcAft>
              <a:buNone/>
            </a:pPr>
            <a:endParaRPr/>
          </a:p>
        </p:txBody>
      </p:sp>
      <p:sp>
        <p:nvSpPr>
          <p:cNvPr id="2398" name="Google Shape;2398;p4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Chentzyk_92 (64233-64388)  Glimmer and GeneMark called same starts- Glimmer at 64388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 The strong coding potential at the beginning is not covered.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only 4 hits but all of them contain 1:1 alignments. E values vary from  3.7E-27 to 2.2E-11. None are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Very strong RBS that supports auto annotation sites. Zvalue: 2.841; the final score: -3.432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supports auto annotation site. The green line aligns with most of the other tracks.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(64388)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all hits call hypothetical protein- only has 9 total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HHpred:top hit:</a:t>
            </a:r>
            <a:r>
              <a:rPr lang="en" sz="1200" b="1">
                <a:solidFill>
                  <a:schemeClr val="dk1"/>
                </a:solidFill>
                <a:latin typeface="Times New Roman"/>
                <a:ea typeface="Times New Roman"/>
                <a:cs typeface="Times New Roman"/>
                <a:sym typeface="Times New Roman"/>
              </a:rPr>
              <a:t> </a:t>
            </a:r>
            <a:r>
              <a:rPr lang="en" sz="950" b="1">
                <a:solidFill>
                  <a:srgbClr val="212529"/>
                </a:solidFill>
                <a:latin typeface="Verdana"/>
                <a:ea typeface="Verdana"/>
                <a:cs typeface="Verdana"/>
                <a:sym typeface="Verdana"/>
              </a:rPr>
              <a:t>CC-Type2-(LaId)4-L14A; Coiled coil, synthetic peptide, homomeric assembly, DE NOVO PROTEIN; HET: ACE; 1.09A {N/A} (probability-67.83)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highlight>
                  <a:srgbClr val="FEFEFE"/>
                </a:highlight>
                <a:latin typeface="Verdana"/>
                <a:ea typeface="Verdana"/>
                <a:cs typeface="Verdana"/>
                <a:sym typeface="Verdana"/>
              </a:rPr>
              <a:t>Conserved hypothetical protein; conserved hypothetical protein, Clostridium thermocellum, Structural Genomics, PSI, Prot (probability- 58.77) </a:t>
            </a:r>
            <a:r>
              <a:rPr lang="en" sz="950" b="1" u="sng">
                <a:solidFill>
                  <a:srgbClr val="1155CC"/>
                </a:solidFill>
                <a:highlight>
                  <a:srgbClr val="FEFEFE"/>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950" b="1">
              <a:solidFill>
                <a:srgbClr val="212529"/>
              </a:solidFill>
              <a:highlight>
                <a:srgbClr val="FEFEFE"/>
              </a:highlight>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a:t>
            </a:r>
            <a:r>
              <a:rPr lang="en" sz="1100" b="1">
                <a:solidFill>
                  <a:srgbClr val="555555"/>
                </a:solidFill>
                <a:highlight>
                  <a:srgbClr val="FAFAFA"/>
                </a:highlight>
                <a:latin typeface="Times New Roman"/>
                <a:ea typeface="Times New Roman"/>
                <a:cs typeface="Times New Roman"/>
                <a:sym typeface="Times New Roman"/>
              </a:rPr>
              <a:t>HicA-like toxin (morty007 gene 86 and marley gene 88)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403" name="Google Shape;2403;p4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Chentzyk_92</a:t>
            </a:r>
            <a:endParaRPr/>
          </a:p>
          <a:p>
            <a:pPr marL="0" lvl="0" indent="0" algn="l" rtl="0">
              <a:spcBef>
                <a:spcPts val="0"/>
              </a:spcBef>
              <a:spcAft>
                <a:spcPts val="0"/>
              </a:spcAft>
              <a:buNone/>
            </a:pPr>
            <a:endParaRPr/>
          </a:p>
        </p:txBody>
      </p:sp>
      <p:sp>
        <p:nvSpPr>
          <p:cNvPr id="2404" name="Google Shape;2404;p4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Chentzyk_92 (64233-64388)Glimmer and Genemark made the same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Less than half the gene is covered in CP. In another track there is some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are 1:1, with all significant e-values</a:t>
            </a:r>
            <a:endParaRPr sz="1200">
              <a:solidFill>
                <a:schemeClr val="dk1"/>
              </a:solidFill>
              <a:highlight>
                <a:srgbClr val="FFE599"/>
              </a:highlight>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78-bp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Starting has the best possible z-value and final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All other tracks made the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64233(no change)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 PHAEDRUS_85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1200">
                <a:solidFill>
                  <a:schemeClr val="dk1"/>
                </a:solidFill>
                <a:latin typeface="Times New Roman"/>
                <a:ea typeface="Times New Roman"/>
                <a:cs typeface="Times New Roman"/>
                <a:sym typeface="Times New Roman"/>
              </a:rPr>
              <a:t>CC-Type2-(LaId)4-L14A; Coiled coil, synthetic peptide, homomeric assembly, DE NOVO PROTEIN; HET: ACE; 1.09A {N/A}, </a:t>
            </a:r>
            <a:r>
              <a:rPr lang="en" sz="950">
                <a:solidFill>
                  <a:srgbClr val="212529"/>
                </a:solidFill>
                <a:latin typeface="Verdana"/>
                <a:ea typeface="Verdana"/>
                <a:cs typeface="Verdana"/>
                <a:sym typeface="Verdana"/>
              </a:rPr>
              <a:t>67.83%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Other genes don’t call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functions called on phagesDB </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sp>
        <p:nvSpPr>
          <p:cNvPr id="2409" name="Google Shape;2409;p4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Chentzyk_92</a:t>
            </a:r>
            <a:endParaRPr/>
          </a:p>
          <a:p>
            <a:pPr marL="0" lvl="0" indent="0" algn="l" rtl="0">
              <a:spcBef>
                <a:spcPts val="0"/>
              </a:spcBef>
              <a:spcAft>
                <a:spcPts val="0"/>
              </a:spcAft>
              <a:buNone/>
            </a:pPr>
            <a:endParaRPr/>
          </a:p>
        </p:txBody>
      </p:sp>
      <p:sp>
        <p:nvSpPr>
          <p:cNvPr id="2410" name="Google Shape;2410;p4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2415" name="Google Shape;2415;p4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Chentzyk_92.5 (gap)</a:t>
            </a:r>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2419"/>
        <p:cNvGrpSpPr/>
        <p:nvPr/>
      </p:nvGrpSpPr>
      <p:grpSpPr>
        <a:xfrm>
          <a:off x="0" y="0"/>
          <a:ext cx="0" cy="0"/>
          <a:chOff x="0" y="0"/>
          <a:chExt cx="0" cy="0"/>
        </a:xfrm>
      </p:grpSpPr>
      <p:sp>
        <p:nvSpPr>
          <p:cNvPr id="2420" name="Google Shape;2420;p4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Chentzyk_92.5 (gap)</a:t>
            </a:r>
            <a:endParaRPr/>
          </a:p>
          <a:p>
            <a:pPr marL="0" lvl="0" indent="0" algn="l" rtl="0">
              <a:spcBef>
                <a:spcPts val="0"/>
              </a:spcBef>
              <a:spcAft>
                <a:spcPts val="0"/>
              </a:spcAft>
              <a:buNone/>
            </a:pPr>
            <a:endParaRPr/>
          </a:p>
        </p:txBody>
      </p:sp>
      <p:sp>
        <p:nvSpPr>
          <p:cNvPr id="2421" name="Google Shape;2421;p4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Gap 92.5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seen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75-bp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This is not a gene</a:t>
            </a:r>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2438" name="Google Shape;2438;p4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Chentzyk_93</a:t>
            </a:r>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4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Chentzyk_93</a:t>
            </a:r>
            <a:endParaRPr/>
          </a:p>
          <a:p>
            <a:pPr marL="0" lvl="0" indent="0" algn="l" rtl="0">
              <a:spcBef>
                <a:spcPts val="0"/>
              </a:spcBef>
              <a:spcAft>
                <a:spcPts val="0"/>
              </a:spcAft>
              <a:buNone/>
            </a:pPr>
            <a:endParaRPr/>
          </a:p>
        </p:txBody>
      </p:sp>
      <p:sp>
        <p:nvSpPr>
          <p:cNvPr id="2444" name="Google Shape;2444;p4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Chentzyk_93 (64463-64822)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the 64822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Many top hits have 19:19 alignment, suggesting that the gene could possibly be extended to 64846.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For the current start site, the gap is about 60 bps long, but if the start site was changed to 64846, the gap would be reduced to about 40 bps.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The current start site contains a high Z value and a low final score, but the start site at 64846 contains a significantly higher Z value and lower final score, recommending that the start site gets changed.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particularly helpful because it shows evidence both for keeping and changing the start site, but it appears that there is more evidence for switching it.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64846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indicate the gene might contain an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Does not contain any hits with high probabilities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4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Chentzyk_93</a:t>
            </a:r>
            <a:endParaRPr/>
          </a:p>
          <a:p>
            <a:pPr marL="0" lvl="0" indent="0" algn="l" rtl="0">
              <a:spcBef>
                <a:spcPts val="0"/>
              </a:spcBef>
              <a:spcAft>
                <a:spcPts val="0"/>
              </a:spcAft>
              <a:buNone/>
            </a:pPr>
            <a:endParaRPr/>
          </a:p>
        </p:txBody>
      </p:sp>
      <p:sp>
        <p:nvSpPr>
          <p:cNvPr id="2450" name="Google Shape;2450;p4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Chentzyk_93 (64463-64822)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 Coding potential extends slightly beyond called stop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hits. All hits above 19:15. All e values are zero. Extending the gene to another start site will shorten the gap between gene 94 and 93. After blasting on NCBI and PhagesDB, it appears that the called start site is better supported as compared to the other start site just before the called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75 bp gap between the end of gene 93 and start of gene 92. 65 bp gap from the end of gene 94 to the start of gene 93.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Slightly better score on the start on the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very helpful in this case. First start site as opposed to called start site is better supported, being called more often, but called start site in Chenztyk is also supported.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strike="sngStrike">
                <a:solidFill>
                  <a:schemeClr val="dk1"/>
                </a:solidFill>
                <a:latin typeface="Times New Roman"/>
                <a:ea typeface="Times New Roman"/>
                <a:cs typeface="Times New Roman"/>
                <a:sym typeface="Times New Roman"/>
              </a:rPr>
              <a:t>64463 (no change)</a:t>
            </a:r>
            <a:r>
              <a:rPr lang="en" sz="1200">
                <a:solidFill>
                  <a:schemeClr val="dk1"/>
                </a:solidFill>
                <a:latin typeface="Times New Roman"/>
                <a:ea typeface="Times New Roman"/>
                <a:cs typeface="Times New Roman"/>
                <a:sym typeface="Times New Roman"/>
              </a:rPr>
              <a:t> Change to 64846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proteins with relatively low e values, though nothing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Nothing significant shown, no probabilities above 45%.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located near any annotated genes in Morty or Marley.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Phages in phagesdb do not have functional annotations.</a:t>
            </a:r>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sp>
        <p:nvSpPr>
          <p:cNvPr id="2455" name="Google Shape;2455;p4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Chentzyk_93</a:t>
            </a:r>
            <a:endParaRPr/>
          </a:p>
          <a:p>
            <a:pPr marL="0" lvl="0" indent="0" algn="l" rtl="0">
              <a:spcBef>
                <a:spcPts val="0"/>
              </a:spcBef>
              <a:spcAft>
                <a:spcPts val="0"/>
              </a:spcAft>
              <a:buNone/>
            </a:pPr>
            <a:endParaRPr/>
          </a:p>
        </p:txBody>
      </p:sp>
      <p:sp>
        <p:nvSpPr>
          <p:cNvPr id="2456" name="Google Shape;2456;p4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Chentzyk_93 (64822-64463)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most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1:1 hits, multiple 19:19 hits, also multiple 19:27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gap before and after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super applicable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64822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hypothetical proteins (e-value 3E-86)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over 45%, top hit is “similar to divalent cation tolerant protein CUTA” (41.59%)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90 on Marley and gene 88 on Morty, both don’t have an ascribed function.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a:t>
            </a:r>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1" name="Google Shape;2461;p4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Chentzyk_93.5 (gap)</a:t>
            </a:r>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4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Chentzyk_93.5 (gap)</a:t>
            </a:r>
            <a:endParaRPr/>
          </a:p>
          <a:p>
            <a:pPr marL="0" lvl="0" indent="0" algn="l" rtl="0">
              <a:spcBef>
                <a:spcPts val="0"/>
              </a:spcBef>
              <a:spcAft>
                <a:spcPts val="0"/>
              </a:spcAft>
              <a:buNone/>
            </a:pPr>
            <a:endParaRPr/>
          </a:p>
        </p:txBody>
      </p:sp>
      <p:sp>
        <p:nvSpPr>
          <p:cNvPr id="2467" name="Google Shape;2467;p4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gene gap 93.5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sp>
        <p:nvSpPr>
          <p:cNvPr id="2472" name="Google Shape;2472;p4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Chentzyk_93.5 (gap)</a:t>
            </a:r>
            <a:endParaRPr/>
          </a:p>
          <a:p>
            <a:pPr marL="0" lvl="0" indent="0" algn="l" rtl="0">
              <a:spcBef>
                <a:spcPts val="0"/>
              </a:spcBef>
              <a:spcAft>
                <a:spcPts val="0"/>
              </a:spcAft>
              <a:buNone/>
            </a:pPr>
            <a:endParaRPr/>
          </a:p>
        </p:txBody>
      </p:sp>
      <p:sp>
        <p:nvSpPr>
          <p:cNvPr id="2473" name="Google Shape;2473;p4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Call and Functional Annotation Checklist and Notes – TN</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assignment:   Chentzyk gap 93.5</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Call Annotation -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Coding Potential: No coding potential</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Start codon: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BLASTp: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Gap/Overlap: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RBS: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Starterator:</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Is this a gene: NO</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Suggested start site (first base coordinate):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Functional Annotation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BLASTp: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HHpred:</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Synteny: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TMD: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Predicted gene function:</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Notes: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Google Shape;2484;p4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Chentzyk_94</a:t>
            </a:r>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489" name="Google Shape;2489;p4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Chentzyk_94</a:t>
            </a:r>
            <a:endParaRPr/>
          </a:p>
          <a:p>
            <a:pPr marL="0" lvl="0" indent="0" algn="l" rtl="0">
              <a:spcBef>
                <a:spcPts val="0"/>
              </a:spcBef>
              <a:spcAft>
                <a:spcPts val="0"/>
              </a:spcAft>
              <a:buNone/>
            </a:pPr>
            <a:endParaRPr/>
          </a:p>
        </p:txBody>
      </p:sp>
      <p:sp>
        <p:nvSpPr>
          <p:cNvPr id="2490" name="Google Shape;2490;p4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Chentzyk_94 (65099-64887)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called start site covers most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are all 1:1, a few 1:2 and one 4:19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gap before, no gap between gene 95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almost no difference between two looked at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slightly different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65102 (new site not listed by either source)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other top hits are hypothetical proteins, but top hit is gp91 (e-value 3E-45)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nothing over 65%, top hit is “c.1.8.3 (A:) automated matches {Clostridium thermocellum [TaxId: 1515]} | CLASS: Alpha and beta proteins (a/b), FOLD: TI” (61.44%)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 91 only Marley and gene 89 on Morty, neither have an ascribed function. None of the similar genes on phagesdb have a function either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494"/>
        <p:cNvGrpSpPr/>
        <p:nvPr/>
      </p:nvGrpSpPr>
      <p:grpSpPr>
        <a:xfrm>
          <a:off x="0" y="0"/>
          <a:ext cx="0" cy="0"/>
          <a:chOff x="0" y="0"/>
          <a:chExt cx="0" cy="0"/>
        </a:xfrm>
      </p:grpSpPr>
      <p:sp>
        <p:nvSpPr>
          <p:cNvPr id="2495" name="Google Shape;2495;p4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Chentzyk_94</a:t>
            </a:r>
            <a:endParaRPr/>
          </a:p>
          <a:p>
            <a:pPr marL="0" lvl="0" indent="0" algn="l" rtl="0">
              <a:spcBef>
                <a:spcPts val="0"/>
              </a:spcBef>
              <a:spcAft>
                <a:spcPts val="0"/>
              </a:spcAft>
              <a:buNone/>
            </a:pPr>
            <a:endParaRPr/>
          </a:p>
        </p:txBody>
      </p:sp>
      <p:sp>
        <p:nvSpPr>
          <p:cNvPr id="2496" name="Google Shape;2496;p4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chentzyk_94 (64887-65099) glimmer and GeneMark called the same start (rev)</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pretty evenly split between 1:1 and 2:1</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5’ end: 65 pb gap, 3’ end: 1 bp overlap</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has best rbs score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started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65099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500"/>
        <p:cNvGrpSpPr/>
        <p:nvPr/>
      </p:nvGrpSpPr>
      <p:grpSpPr>
        <a:xfrm>
          <a:off x="0" y="0"/>
          <a:ext cx="0" cy="0"/>
          <a:chOff x="0" y="0"/>
          <a:chExt cx="0" cy="0"/>
        </a:xfrm>
      </p:grpSpPr>
      <p:sp>
        <p:nvSpPr>
          <p:cNvPr id="2501" name="Google Shape;2501;p4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Chentzyk_94</a:t>
            </a:r>
            <a:endParaRPr/>
          </a:p>
          <a:p>
            <a:pPr marL="0" lvl="0" indent="0" algn="l" rtl="0">
              <a:spcBef>
                <a:spcPts val="0"/>
              </a:spcBef>
              <a:spcAft>
                <a:spcPts val="0"/>
              </a:spcAft>
              <a:buNone/>
            </a:pPr>
            <a:endParaRPr/>
          </a:p>
        </p:txBody>
      </p:sp>
      <p:sp>
        <p:nvSpPr>
          <p:cNvPr id="2502" name="Google Shape;2502;p4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Ella or Morgan</a:t>
            </a:r>
            <a:endParaRPr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7" name="Google Shape;2507;p4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Chentzyk_95</a:t>
            </a:r>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4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Chentzyk_95</a:t>
            </a:r>
            <a:endParaRPr/>
          </a:p>
          <a:p>
            <a:pPr marL="0" lvl="0" indent="0" algn="l" rtl="0">
              <a:spcBef>
                <a:spcPts val="0"/>
              </a:spcBef>
              <a:spcAft>
                <a:spcPts val="0"/>
              </a:spcAft>
              <a:buNone/>
            </a:pPr>
            <a:endParaRPr/>
          </a:p>
        </p:txBody>
      </p:sp>
      <p:sp>
        <p:nvSpPr>
          <p:cNvPr id="2513" name="Google Shape;2513;p4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Chentzyk_95 ( 65099-65482) Genemark made a call at 65485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Not fully covered, there is strong CP on other tracks in an earlier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There is a variety of ratios and some of there are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4-bp overlap with Gene 96 and a 1-bp overlap with Gene 94.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 original site has an identical z-value as the Genemark site but it does have a significantly better final score. Most of the E-values are 0.0E0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most of the starterators make the earlier call and the ones closest to chentzyk made an earlier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65099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 </a:t>
            </a:r>
            <a:r>
              <a:rPr lang="en" sz="1200">
                <a:solidFill>
                  <a:schemeClr val="accent2"/>
                </a:solidFill>
                <a:highlight>
                  <a:srgbClr val="FFFFFF"/>
                </a:highlight>
                <a:latin typeface="Times New Roman"/>
                <a:ea typeface="Times New Roman"/>
                <a:cs typeface="Times New Roman"/>
                <a:sym typeface="Times New Roman"/>
              </a:rPr>
              <a:t>hypothetical protein DAISY_96 [Mycobacterium phage Daisy]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 </a:t>
            </a:r>
            <a:r>
              <a:rPr lang="en" sz="950">
                <a:solidFill>
                  <a:srgbClr val="212529"/>
                </a:solidFill>
                <a:latin typeface="Verdana"/>
                <a:ea typeface="Verdana"/>
                <a:cs typeface="Verdana"/>
                <a:sym typeface="Verdana"/>
              </a:rPr>
              <a:t>DUF932 ; Domain of unknown function (DUF932), 99.94%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200">
                <a:solidFill>
                  <a:schemeClr val="dk1"/>
                </a:solidFill>
                <a:latin typeface="Times New Roman"/>
                <a:ea typeface="Times New Roman"/>
                <a:cs typeface="Times New Roman"/>
                <a:sym typeface="Times New Roman"/>
              </a:rPr>
              <a:t> No other genes made a function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r>
              <a:rPr lang="en" sz="1200">
                <a:solidFill>
                  <a:schemeClr val="dk1"/>
                </a:solidFill>
                <a:latin typeface="Times New Roman"/>
                <a:ea typeface="Times New Roman"/>
                <a:cs typeface="Times New Roman"/>
                <a:sym typeface="Times New Roman"/>
              </a:rPr>
              <a:t>No other genes made a function call</a:t>
            </a:r>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518" name="Google Shape;2518;p4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Chentzyk_95</a:t>
            </a:r>
            <a:endParaRPr/>
          </a:p>
          <a:p>
            <a:pPr marL="0" lvl="0" indent="0" algn="l" rtl="0">
              <a:spcBef>
                <a:spcPts val="0"/>
              </a:spcBef>
              <a:spcAft>
                <a:spcPts val="0"/>
              </a:spcAft>
              <a:buNone/>
            </a:pPr>
            <a:endParaRPr/>
          </a:p>
        </p:txBody>
      </p:sp>
      <p:sp>
        <p:nvSpPr>
          <p:cNvPr id="2519" name="Google Shape;2519;p4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Chentzyk95 (65099-65482)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the cp is partially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hits show 1:1 and other types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has a favorable RBS score, tied with three other sites for the highest Z-score, and has the lowest final score​.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 aligning with homologous genes in the same cluster​.</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65099.</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HNH endonuclease [Mycobacterium phage Gadjet], hypothetical protein HEATHCLIFF_93 [Mycobacterium phage Heathcliff], HNH endonuclease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[PF21624.2]	; vRNAP_plug ; Virion DNA-directed RNA polymerase, plug insertion 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61111"/>
              <a:buFont typeface="Arial"/>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a:t>
            </a:r>
            <a:endParaRPr/>
          </a:p>
        </p:txBody>
      </p:sp>
      <p:sp>
        <p:nvSpPr>
          <p:cNvPr id="295" name="Google Shape;295;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 (6190-8094)  Glimmer and GeneMark called unique starts - Glimmer at 6190, GeneMark at 6217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is not as strong at 6190 as it is at 6217, so this data suggests that 6217 might be a slightly better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all 1:1 alignment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 bp gap but would contain an additional 30 bp gap if the start site moved farther back to 6217. Can not be extended because the current start site is the first available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 Z value with low final score, but there are two better RBS scores at later start sites, but this would cause the gap to increase by over 1,000 bps. RBS score of 6217 is extremely low and final score is high so it seems that the start at 6190 is favorable.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site call at 6190.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6190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support this being a portal protein but also suggests that it could be a hypothetical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Portal protein; Prohead I, icosahedral symmetry, HK97, phage, capsid, VIRUS; hit 8FQL_D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portal protein - Marley1013_11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portal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4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Chentzyk_95</a:t>
            </a:r>
            <a:endParaRPr/>
          </a:p>
          <a:p>
            <a:pPr marL="0" lvl="0" indent="0" algn="l" rtl="0">
              <a:spcBef>
                <a:spcPts val="0"/>
              </a:spcBef>
              <a:spcAft>
                <a:spcPts val="0"/>
              </a:spcAft>
              <a:buNone/>
            </a:pPr>
            <a:endParaRPr/>
          </a:p>
        </p:txBody>
      </p:sp>
      <p:sp>
        <p:nvSpPr>
          <p:cNvPr id="2525" name="Google Shape;2525;p4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Diego or Madeline</a:t>
            </a:r>
            <a:endParaRPr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4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Chentzyk_96</a:t>
            </a:r>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Google Shape;2535;p4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Chentzyk_96</a:t>
            </a:r>
            <a:endParaRPr/>
          </a:p>
          <a:p>
            <a:pPr marL="0" lvl="0" indent="0" algn="l" rtl="0">
              <a:spcBef>
                <a:spcPts val="0"/>
              </a:spcBef>
              <a:spcAft>
                <a:spcPts val="0"/>
              </a:spcAft>
              <a:buNone/>
            </a:pPr>
            <a:endParaRPr/>
          </a:p>
        </p:txBody>
      </p:sp>
      <p:sp>
        <p:nvSpPr>
          <p:cNvPr id="2536" name="Google Shape;2536;p4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Chentzyk_96  (65479-65658)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alignment however, E-value is higher than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 to gene 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65658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(65658)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hypothetical protein PHAEDRUS_89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80.45%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PF14753.1</a:t>
            </a:r>
            <a:r>
              <a:rPr lang="en" sz="1200">
                <a:solidFill>
                  <a:schemeClr val="dk1"/>
                </a:solidFill>
                <a:latin typeface="Times New Roman"/>
                <a:ea typeface="Times New Roman"/>
                <a:cs typeface="Times New Roman"/>
                <a:sym typeface="Times New Roman"/>
              </a:rPr>
              <a:t>1 ; FAM221 ; Protein FAM221A/B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 viable data to show that gene should be reduced or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is no viable data that shows this isn’t a hypothetical protein.</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4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Chentzyk_96</a:t>
            </a:r>
            <a:endParaRPr/>
          </a:p>
          <a:p>
            <a:pPr marL="0" lvl="0" indent="0" algn="l" rtl="0">
              <a:spcBef>
                <a:spcPts val="0"/>
              </a:spcBef>
              <a:spcAft>
                <a:spcPts val="0"/>
              </a:spcAft>
              <a:buNone/>
            </a:pPr>
            <a:endParaRPr/>
          </a:p>
        </p:txBody>
      </p:sp>
      <p:sp>
        <p:nvSpPr>
          <p:cNvPr id="2542" name="Google Shape;2542;p4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Chentzyk_96 (65479-65658)  Glimmer and GeneMark called same starts- Glimmer at 65658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contains 7 hits with 6 of them having 1:1 alignments and one having an 1:3 alignment. Values range from 4.2E-11 to 9.5E-34. No E Value of 0.0E0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4 base/pair overlap between genes 95 and 96. 4 base/pair overlap between genes 96 and 97.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supports the auto annotation site. Contains a Z Value of 2.677 and a final score of -3.385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supports auto annotation site. The green line is aligned with almost all of the tracks</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(65658)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all hypothetical proteins; only contains 8 total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 FAM221 ; Protein FAM221A/B (probability-80.35)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 not really adjacent to anything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547" name="Google Shape;2547;p4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Chentzyk_96</a:t>
            </a:r>
            <a:endParaRPr/>
          </a:p>
          <a:p>
            <a:pPr marL="0" lvl="0" indent="0" algn="l" rtl="0">
              <a:spcBef>
                <a:spcPts val="0"/>
              </a:spcBef>
              <a:spcAft>
                <a:spcPts val="0"/>
              </a:spcAft>
              <a:buNone/>
            </a:pPr>
            <a:endParaRPr/>
          </a:p>
        </p:txBody>
      </p:sp>
      <p:sp>
        <p:nvSpPr>
          <p:cNvPr id="2548" name="Google Shape;2548;p4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Chentzyk_96 (65479-65658)(reverse)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1.6^-34 for highest and ranges down to 4.2^-11 for the lowest score. High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Alignment and similarity with identity (over 90 percent)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95 ends 3’ at 65482 and gene 90 starts on 5’ 65479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 value is 2.67 (lowest) and lower final scores don't match up good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 1 track 10 looks good with good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 (because it overlaps by 4 bp each time)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65658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PHAEDRUS_89 [Mycobacterium phage Phaedrus], hypothetical protein SEA_BRIAKILA_95 [Mycobacterium phage Briakila], hypothetical protein SEA_PHAYETA_96 [Mycobacterium phage Phayeta] 2-9x10</a:t>
            </a:r>
            <a:r>
              <a:rPr lang="en" sz="1200" baseline="30000">
                <a:solidFill>
                  <a:schemeClr val="dk1"/>
                </a:solidFill>
                <a:latin typeface="Times New Roman"/>
                <a:ea typeface="Times New Roman"/>
                <a:cs typeface="Times New Roman"/>
                <a:sym typeface="Times New Roman"/>
              </a:rPr>
              <a:t>-24</a:t>
            </a:r>
            <a:r>
              <a:rPr lang="en" sz="1100">
                <a:solidFill>
                  <a:schemeClr val="dk1"/>
                </a:solidFill>
              </a:rPr>
              <a:t>.</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HHpred:[PF14753.11]; FAM221 ; Protein FAM221A/B (80 percent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Absolutely no synteny with other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NFK or hypothetical protein and Protein FAM221A/B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2553" name="Google Shape;2553;p4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Chentzyk_97</a:t>
            </a:r>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557"/>
        <p:cNvGrpSpPr/>
        <p:nvPr/>
      </p:nvGrpSpPr>
      <p:grpSpPr>
        <a:xfrm>
          <a:off x="0" y="0"/>
          <a:ext cx="0" cy="0"/>
          <a:chOff x="0" y="0"/>
          <a:chExt cx="0" cy="0"/>
        </a:xfrm>
      </p:grpSpPr>
      <p:sp>
        <p:nvSpPr>
          <p:cNvPr id="2558" name="Google Shape;2558;p4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Chentzyk_97</a:t>
            </a:r>
            <a:endParaRPr/>
          </a:p>
          <a:p>
            <a:pPr marL="0" lvl="0" indent="0" algn="l" rtl="0">
              <a:spcBef>
                <a:spcPts val="0"/>
              </a:spcBef>
              <a:spcAft>
                <a:spcPts val="0"/>
              </a:spcAft>
              <a:buNone/>
            </a:pPr>
            <a:endParaRPr/>
          </a:p>
        </p:txBody>
      </p:sp>
      <p:sp>
        <p:nvSpPr>
          <p:cNvPr id="2559" name="Google Shape;2559;p4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**chentzyk_97 (65655-66077) </a:t>
            </a:r>
            <a:r>
              <a:rPr lang="en" sz="1200" b="1" i="1">
                <a:solidFill>
                  <a:schemeClr val="dk1"/>
                </a:solidFill>
                <a:latin typeface="Comfortaa"/>
                <a:ea typeface="Comfortaa"/>
                <a:cs typeface="Comfortaa"/>
                <a:sym typeface="Comfortaa"/>
              </a:rPr>
              <a:t>glimmer and GeneMark called the same start (rev)</a:t>
            </a:r>
            <a:endParaRPr sz="1200" b="1" i="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fully covered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top hits have a mix of 1:1 and 1:16 with eval; 3e-77</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gap with gene 96; 143 bp gap with gene 98</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best RBS score (Z: 2.888; Final: -3.226)</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r>
              <a:rPr lang="en" sz="1200" strike="sngStrike">
                <a:solidFill>
                  <a:schemeClr val="dk1"/>
                </a:solidFill>
                <a:latin typeface="Comfortaa Medium"/>
                <a:ea typeface="Comfortaa Medium"/>
                <a:cs typeface="Comfortaa Medium"/>
                <a:sym typeface="Comfortaa Medium"/>
              </a:rPr>
              <a:t>66077 (no change)</a:t>
            </a:r>
            <a:endParaRPr sz="1200" strike="sngStrike">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66122 (Stukey chosen)</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NSH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NSH</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457200" lvl="0" indent="-287655" algn="l" rtl="0">
              <a:spcBef>
                <a:spcPts val="0"/>
              </a:spcBef>
              <a:spcAft>
                <a:spcPts val="0"/>
              </a:spcAft>
              <a:buClr>
                <a:schemeClr val="dk1"/>
              </a:buClr>
              <a:buSzPct val="100000"/>
              <a:buFont typeface="Comfortaa Medium"/>
              <a:buChar char="-"/>
            </a:pPr>
            <a:r>
              <a:rPr lang="en" sz="1200">
                <a:solidFill>
                  <a:schemeClr val="dk1"/>
                </a:solidFill>
                <a:latin typeface="Comfortaa Medium"/>
                <a:ea typeface="Comfortaa Medium"/>
                <a:cs typeface="Comfortaa Medium"/>
                <a:sym typeface="Comfortaa Medium"/>
              </a:rPr>
              <a:t>DB: n/a</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563"/>
        <p:cNvGrpSpPr/>
        <p:nvPr/>
      </p:nvGrpSpPr>
      <p:grpSpPr>
        <a:xfrm>
          <a:off x="0" y="0"/>
          <a:ext cx="0" cy="0"/>
          <a:chOff x="0" y="0"/>
          <a:chExt cx="0" cy="0"/>
        </a:xfrm>
      </p:grpSpPr>
      <p:sp>
        <p:nvSpPr>
          <p:cNvPr id="2564" name="Google Shape;2564;p4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Chentzyk_97</a:t>
            </a:r>
            <a:endParaRPr/>
          </a:p>
          <a:p>
            <a:pPr marL="0" lvl="0" indent="0" algn="l" rtl="0">
              <a:spcBef>
                <a:spcPts val="0"/>
              </a:spcBef>
              <a:spcAft>
                <a:spcPts val="0"/>
              </a:spcAft>
              <a:buNone/>
            </a:pPr>
            <a:endParaRPr/>
          </a:p>
        </p:txBody>
      </p:sp>
      <p:sp>
        <p:nvSpPr>
          <p:cNvPr id="2565" name="Google Shape;2565;p4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Chentzyk_97  (</a:t>
            </a:r>
            <a:r>
              <a:rPr lang="en" sz="1200">
                <a:solidFill>
                  <a:schemeClr val="dk1"/>
                </a:solidFill>
                <a:latin typeface="Calibri"/>
                <a:ea typeface="Calibri"/>
                <a:cs typeface="Calibri"/>
                <a:sym typeface="Calibri"/>
              </a:rPr>
              <a:t>66077-65655</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66077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an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slight gap between genes 97 and 98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only the second most annotated start for B3 (around 29% annotated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66077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are for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of 84, listed as first type II K-homology (KH) RNA-binding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functions listed for morty or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569"/>
        <p:cNvGrpSpPr/>
        <p:nvPr/>
      </p:nvGrpSpPr>
      <p:grpSpPr>
        <a:xfrm>
          <a:off x="0" y="0"/>
          <a:ext cx="0" cy="0"/>
          <a:chOff x="0" y="0"/>
          <a:chExt cx="0" cy="0"/>
        </a:xfrm>
      </p:grpSpPr>
      <p:sp>
        <p:nvSpPr>
          <p:cNvPr id="2570" name="Google Shape;2570;p4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Chentzyk_97</a:t>
            </a:r>
            <a:endParaRPr/>
          </a:p>
          <a:p>
            <a:pPr marL="0" lvl="0" indent="0" algn="l" rtl="0">
              <a:spcBef>
                <a:spcPts val="0"/>
              </a:spcBef>
              <a:spcAft>
                <a:spcPts val="0"/>
              </a:spcAft>
              <a:buNone/>
            </a:pPr>
            <a:endParaRPr/>
          </a:p>
        </p:txBody>
      </p:sp>
      <p:sp>
        <p:nvSpPr>
          <p:cNvPr id="2571" name="Google Shape;2571;p4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Chentzyk_97 (66077, 65655)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66077 has strength 13.36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All coding potential covered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have low e value but only some have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over 3 bp with gene 96. There is a 143 bp gap with gene 98.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does not support start value. Start value 66122 has a much stronger RBS score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Change start codon to 66122 (66122, 65655)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have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PHAEDRUS_90 [Mycobacterium phage Phaedrus]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3PWF_A</a:t>
            </a:r>
            <a:r>
              <a:rPr lang="en" sz="1200" b="1">
                <a:solidFill>
                  <a:schemeClr val="dk1"/>
                </a:solidFill>
                <a:highlight>
                  <a:srgbClr val="FEFEFE"/>
                </a:highlight>
                <a:latin typeface="Times New Roman"/>
                <a:ea typeface="Times New Roman"/>
                <a:cs typeface="Times New Roman"/>
                <a:sym typeface="Times New Roman"/>
              </a:rPr>
              <a:t> Rubrerythrin; Non heme iron peroxidases, oxidative stress, rubrerythrin, OXIDOREDUCTASE; 1.64A {Pyrococcus furiosus} SCOP: g.41.5.0, a.25.1.1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Looking back over it I realized that I messed up the RBS value reading and believe that 66077 is the better start codon.</a:t>
            </a:r>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sp>
        <p:nvSpPr>
          <p:cNvPr id="2576" name="Google Shape;2576;p4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Chentzyk_97.5 (gap)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a:t>
            </a:r>
            <a:endParaRPr/>
          </a:p>
        </p:txBody>
      </p:sp>
      <p:sp>
        <p:nvSpPr>
          <p:cNvPr id="301" name="Google Shape;301;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 (6190-8094) Gene mark calls 6217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Strong CP starts after 6190, about at GeneMark call position 6217.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are 1:1 with E-value =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30-bp gap to gene 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Called start at 6190 has better RBS score compared to alternative at 6217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6190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6190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portal protein [Microbacterium phage AluminumJesus]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99.97%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8FQL_D</a:t>
            </a:r>
            <a:r>
              <a:rPr lang="en" sz="1200">
                <a:solidFill>
                  <a:schemeClr val="dk1"/>
                </a:solidFill>
                <a:latin typeface="Times New Roman"/>
                <a:ea typeface="Times New Roman"/>
                <a:cs typeface="Times New Roman"/>
                <a:sym typeface="Times New Roman"/>
              </a:rPr>
              <a:t> Portal protein family; Prohead I, icosahedral symmetry, HK97, phage, capsid, VIRUS; 3.6A {Escherichia phage HK97}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Supports portal protein to adjacent AluminumJesus_20 ( Portal protein like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Portal protein like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viable reason to extend or shorten the ORFS for this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No data proves this isn’t a portal protein.</a:t>
            </a:r>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2581" name="Google Shape;2581;p4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Chentzyk_97.5 (gap)</a:t>
            </a:r>
            <a:endParaRPr/>
          </a:p>
          <a:p>
            <a:pPr marL="0" lvl="0" indent="0" algn="l" rtl="0">
              <a:spcBef>
                <a:spcPts val="0"/>
              </a:spcBef>
              <a:spcAft>
                <a:spcPts val="0"/>
              </a:spcAft>
              <a:buNone/>
            </a:pPr>
            <a:endParaRPr/>
          </a:p>
        </p:txBody>
      </p:sp>
      <p:sp>
        <p:nvSpPr>
          <p:cNvPr id="2582" name="Google Shape;2582;p4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Chentzyk_97.5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coding potential expect small amount of atypical coding potential before gene 97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4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Chentzyk_97.5 (gap)</a:t>
            </a:r>
            <a:endParaRPr/>
          </a:p>
          <a:p>
            <a:pPr marL="0" lvl="0" indent="0" algn="l" rtl="0">
              <a:spcBef>
                <a:spcPts val="0"/>
              </a:spcBef>
              <a:spcAft>
                <a:spcPts val="0"/>
              </a:spcAft>
              <a:buNone/>
            </a:pPr>
            <a:endParaRPr/>
          </a:p>
        </p:txBody>
      </p:sp>
      <p:sp>
        <p:nvSpPr>
          <p:cNvPr id="2588" name="Google Shape;2588;p4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 Gap_97.5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No strong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599" name="Google Shape;2599;p4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Chentzyk_98</a:t>
            </a:r>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4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Chentzyk_98</a:t>
            </a:r>
            <a:endParaRPr/>
          </a:p>
          <a:p>
            <a:pPr marL="0" lvl="0" indent="0" algn="l" rtl="0">
              <a:spcBef>
                <a:spcPts val="0"/>
              </a:spcBef>
              <a:spcAft>
                <a:spcPts val="0"/>
              </a:spcAft>
              <a:buNone/>
            </a:pPr>
            <a:endParaRPr/>
          </a:p>
        </p:txBody>
      </p:sp>
      <p:sp>
        <p:nvSpPr>
          <p:cNvPr id="2605" name="Google Shape;2605;p4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Chentzyk_98 (66220-66666)  Glimmer and GeneMark called unique starts - Glimmer at 66666, GeneMark at 66708</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of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around 25 hits but none are 1:1 alignments; however, 14 of them have an e value of 0.0E0.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a:t>
            </a:r>
            <a:r>
              <a:rPr lang="en" sz="1200" b="1">
                <a:solidFill>
                  <a:schemeClr val="dk1"/>
                </a:solidFill>
                <a:latin typeface="Times New Roman"/>
                <a:ea typeface="Times New Roman"/>
                <a:cs typeface="Times New Roman"/>
                <a:sym typeface="Times New Roman"/>
              </a:rPr>
              <a:t>Gene 98 is between 2 gaps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does not support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does not support auto annotation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66708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top hits call hypothetical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950">
                <a:solidFill>
                  <a:srgbClr val="212529"/>
                </a:solidFill>
                <a:latin typeface="Verdana"/>
                <a:ea typeface="Verdana"/>
                <a:cs typeface="Verdana"/>
                <a:sym typeface="Verdana"/>
              </a:rPr>
              <a:t>; </a:t>
            </a:r>
            <a:r>
              <a:rPr lang="en" sz="950" b="1">
                <a:solidFill>
                  <a:srgbClr val="212529"/>
                </a:solidFill>
                <a:latin typeface="Verdana"/>
                <a:ea typeface="Verdana"/>
                <a:cs typeface="Verdana"/>
                <a:sym typeface="Verdana"/>
              </a:rPr>
              <a:t>DUF1192 ; Protein of unknown function (DUF1192) (probability-76.72)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not adjacent to any gene function comparing mortty007 and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p4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Chentzyk_98</a:t>
            </a:r>
            <a:endParaRPr/>
          </a:p>
          <a:p>
            <a:pPr marL="0" lvl="0" indent="0" algn="l" rtl="0">
              <a:spcBef>
                <a:spcPts val="0"/>
              </a:spcBef>
              <a:spcAft>
                <a:spcPts val="0"/>
              </a:spcAft>
              <a:buNone/>
            </a:pPr>
            <a:endParaRPr/>
          </a:p>
        </p:txBody>
      </p:sp>
      <p:sp>
        <p:nvSpPr>
          <p:cNvPr id="2611" name="Google Shape;2611;p4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Chentzyk_98 (66220-66666)(reverse)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 at 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matches have an E-Value of 0 with 77.2% alignment with 100 percent high similarities lowers had 5.5x10^-31. (lots of half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97 ends 3’ at 66077 and gene 98 starts on 5’ 66220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Z-value is right in the middle, final score is on the higher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Starterator:Most annotated but no start. Only phage on track 7 (stand alone)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nope. overlap and base pairs are not adding up to either 1 or 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66666 but subject to change (reviewed in class)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X818_gp093 [Mycobacterium phage Bernardo], gp96 [Mycobacterium phage Phlyer], 2-6x10</a:t>
            </a:r>
            <a:r>
              <a:rPr lang="en" sz="1200" baseline="30000">
                <a:solidFill>
                  <a:schemeClr val="dk1"/>
                </a:solidFill>
                <a:latin typeface="Times New Roman"/>
                <a:ea typeface="Times New Roman"/>
                <a:cs typeface="Times New Roman"/>
                <a:sym typeface="Times New Roman"/>
              </a:rPr>
              <a:t>-108</a:t>
            </a:r>
            <a:endParaRPr sz="1100" baseline="300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[PF06698.16]; DUF1192 ; Protein of unknown function (DUF1192) (76.6 percent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Syntenny is not lining up as well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Zero,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sites:(66666-66792)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4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Chentzyk_98.5 (gap)</a:t>
            </a:r>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2626"/>
        <p:cNvGrpSpPr/>
        <p:nvPr/>
      </p:nvGrpSpPr>
      <p:grpSpPr>
        <a:xfrm>
          <a:off x="0" y="0"/>
          <a:ext cx="0" cy="0"/>
          <a:chOff x="0" y="0"/>
          <a:chExt cx="0" cy="0"/>
        </a:xfrm>
      </p:grpSpPr>
      <p:sp>
        <p:nvSpPr>
          <p:cNvPr id="2627" name="Google Shape;2627;p4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Chentzyk_98.5 (gap)</a:t>
            </a:r>
            <a:endParaRPr/>
          </a:p>
          <a:p>
            <a:pPr marL="0" lvl="0" indent="0" algn="l" rtl="0">
              <a:spcBef>
                <a:spcPts val="0"/>
              </a:spcBef>
              <a:spcAft>
                <a:spcPts val="0"/>
              </a:spcAft>
              <a:buNone/>
            </a:pPr>
            <a:endParaRPr/>
          </a:p>
        </p:txBody>
      </p:sp>
      <p:sp>
        <p:nvSpPr>
          <p:cNvPr id="2628" name="Google Shape;2628;p4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Chentzyk_98.5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CP up to about 66710, but after that, there is no CP, suggesting that the gap is shorter than expected but still there.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4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Chentzyk_98.5 (gap)</a:t>
            </a:r>
            <a:endParaRPr/>
          </a:p>
          <a:p>
            <a:pPr marL="0" lvl="0" indent="0" algn="l" rtl="0">
              <a:spcBef>
                <a:spcPts val="0"/>
              </a:spcBef>
              <a:spcAft>
                <a:spcPts val="0"/>
              </a:spcAft>
              <a:buNone/>
            </a:pPr>
            <a:endParaRPr/>
          </a:p>
        </p:txBody>
      </p:sp>
      <p:sp>
        <p:nvSpPr>
          <p:cNvPr id="2634" name="Google Shape;2634;p4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Ella</a:t>
            </a:r>
            <a:endParaRPr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sp>
        <p:nvSpPr>
          <p:cNvPr id="2645" name="Google Shape;2645;p4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Chentzyk_99</a:t>
            </a:r>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sp>
        <p:nvSpPr>
          <p:cNvPr id="2650" name="Google Shape;2650;p4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Chentzyk_99</a:t>
            </a:r>
            <a:endParaRPr/>
          </a:p>
          <a:p>
            <a:pPr marL="0" lvl="0" indent="0" algn="l" rtl="0">
              <a:spcBef>
                <a:spcPts val="0"/>
              </a:spcBef>
              <a:spcAft>
                <a:spcPts val="0"/>
              </a:spcAft>
              <a:buNone/>
            </a:pPr>
            <a:endParaRPr/>
          </a:p>
        </p:txBody>
      </p:sp>
      <p:sp>
        <p:nvSpPr>
          <p:cNvPr id="2651" name="Google Shape;2651;p4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Chentzyk_99 (66782-67840)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 some 1:19 and some 1:46. All e values 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116 bp gap between end of gene 99 and start of gene 98. 128 bp gap between end of gene 100 and start of gene 99. Gene can be extended to shorten the gap between end of 100 and start of 99.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66782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results show hypothetical protein with e val of 0.0. No significant hits.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6 hits shown. First two hits (only ones of significance due to high probability values) show domain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near the end of the genome. No annotated genes in Morty or Marley nearby.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Phages in phagesdb are not annotated.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b="1">
                <a:latin typeface="Times New Roman"/>
                <a:ea typeface="Times New Roman"/>
                <a:cs typeface="Times New Roman"/>
                <a:sym typeface="Times New Roman"/>
              </a:rPr>
              <a:t>Chentzyk_10</a:t>
            </a:r>
            <a:endParaRPr sz="2000"/>
          </a:p>
        </p:txBody>
      </p:sp>
      <p:sp>
        <p:nvSpPr>
          <p:cNvPr id="307" name="Google Shape;307;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Chentzyk_10 (6190, 8094)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6190 has strength 17.97; GeneMark calls start at 6217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does not include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have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There is a an overlap with gene 11 with 10 bp. There is a gap of 30 base pairs with gene 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The RBS score supports the start and stop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This does not support my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(6190)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portal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portal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8FQL_D</a:t>
            </a:r>
            <a:r>
              <a:rPr lang="en" sz="1200" b="1">
                <a:solidFill>
                  <a:schemeClr val="dk1"/>
                </a:solidFill>
                <a:latin typeface="Times New Roman"/>
                <a:ea typeface="Times New Roman"/>
                <a:cs typeface="Times New Roman"/>
                <a:sym typeface="Times New Roman"/>
              </a:rPr>
              <a:t> Portal protein; Prohead I, icosahedral symmetry, HK97, phage, capsid, VIRUS; 3.6A {Escherichia phage HK97}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Marley and Morty both have portal protein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portal protein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The Blastp was not working while assigning the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4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Chentzyk_99</a:t>
            </a:r>
            <a:endParaRPr/>
          </a:p>
          <a:p>
            <a:pPr marL="0" lvl="0" indent="0" algn="l" rtl="0">
              <a:spcBef>
                <a:spcPts val="0"/>
              </a:spcBef>
              <a:spcAft>
                <a:spcPts val="0"/>
              </a:spcAft>
              <a:buNone/>
            </a:pPr>
            <a:endParaRPr/>
          </a:p>
        </p:txBody>
      </p:sp>
      <p:sp>
        <p:nvSpPr>
          <p:cNvPr id="2657" name="Google Shape;2657;p4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Call and Functional Annotation Checklist and Notes – TN</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assignment:   Chentzyk_99 (67840-66782) Genemark and glimmer called same start site at 67840</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Gene Call Annotation -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Coding Potential: Most of coding potential is covered, some on 3’ end to be covered</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Start codon: ATG</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BLASTp: Only some have 100% alignment, alternates between 100% and 95%</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Gap/Overlap: Gap on both sides of the gene</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RBS: Support extension on 3’ end</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Starterator: Not extremely helpful</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Is this a gene: YES</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Suggested start site (first base coordinate): 67894</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Functional Annotation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BLASTp: Top hits are hypothetical proteins, low e values</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HHpred: No known function for top hits</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Synteny: Genes have no known function in similar genes Morty and Marty</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TMD: No TMD’s</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Predicted gene function: No known function</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Notes: </a:t>
            </a:r>
            <a:endParaRPr sz="2002">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54935"/>
              <a:buFont typeface="Arial"/>
              <a:buNone/>
            </a:pPr>
            <a:r>
              <a:rPr lang="en" sz="2002">
                <a:solidFill>
                  <a:schemeClr val="dk1"/>
                </a:solidFill>
                <a:latin typeface="Times New Roman"/>
                <a:ea typeface="Times New Roman"/>
                <a:cs typeface="Times New Roman"/>
                <a:sym typeface="Times New Roman"/>
              </a:rPr>
              <a:t> </a:t>
            </a:r>
            <a:endParaRPr sz="2002">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4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Chentzyk_99</a:t>
            </a:r>
            <a:endParaRPr/>
          </a:p>
          <a:p>
            <a:pPr marL="0" lvl="0" indent="0" algn="l" rtl="0">
              <a:spcBef>
                <a:spcPts val="0"/>
              </a:spcBef>
              <a:spcAft>
                <a:spcPts val="0"/>
              </a:spcAft>
              <a:buNone/>
            </a:pPr>
            <a:endParaRPr/>
          </a:p>
        </p:txBody>
      </p:sp>
      <p:sp>
        <p:nvSpPr>
          <p:cNvPr id="2663" name="Google Shape;2663;p4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sp>
        <p:nvSpPr>
          <p:cNvPr id="2668" name="Google Shape;2668;p4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Chentzyk_99.5 (gap)</a:t>
            </a:r>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4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Chentzyk_99.5 (gap)</a:t>
            </a:r>
            <a:endParaRPr/>
          </a:p>
          <a:p>
            <a:pPr marL="0" lvl="0" indent="0" algn="l" rtl="0">
              <a:spcBef>
                <a:spcPts val="0"/>
              </a:spcBef>
              <a:spcAft>
                <a:spcPts val="0"/>
              </a:spcAft>
              <a:buNone/>
            </a:pPr>
            <a:endParaRPr/>
          </a:p>
        </p:txBody>
      </p:sp>
      <p:sp>
        <p:nvSpPr>
          <p:cNvPr id="2674" name="Google Shape;2674;p4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Chentzyk_99.5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Not much CP, but there is a small blip directly following gene 99; still appears to be a notable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4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Chentzyk_99.5 (gap)</a:t>
            </a:r>
            <a:endParaRPr/>
          </a:p>
          <a:p>
            <a:pPr marL="0" lvl="0" indent="0" algn="l" rtl="0">
              <a:spcBef>
                <a:spcPts val="0"/>
              </a:spcBef>
              <a:spcAft>
                <a:spcPts val="0"/>
              </a:spcAft>
              <a:buNone/>
            </a:pPr>
            <a:endParaRPr/>
          </a:p>
        </p:txBody>
      </p:sp>
      <p:sp>
        <p:nvSpPr>
          <p:cNvPr id="2680" name="Google Shape;2680;p4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Gap 99.5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seen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128-bp Gap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N/A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There is not enough data to call this a gene</a:t>
            </a:r>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2691" name="Google Shape;2691;p4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Chentzyk_100</a:t>
            </a:r>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sp>
        <p:nvSpPr>
          <p:cNvPr id="2696" name="Google Shape;2696;p4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Chentzyk_100</a:t>
            </a:r>
            <a:endParaRPr/>
          </a:p>
          <a:p>
            <a:pPr marL="0" lvl="0" indent="0" algn="l" rtl="0">
              <a:spcBef>
                <a:spcPts val="0"/>
              </a:spcBef>
              <a:spcAft>
                <a:spcPts val="0"/>
              </a:spcAft>
              <a:buNone/>
            </a:pPr>
            <a:endParaRPr/>
          </a:p>
        </p:txBody>
      </p:sp>
      <p:sp>
        <p:nvSpPr>
          <p:cNvPr id="2697" name="Google Shape;2697;p4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Chentzyk_100 (68204-67968) Glimmer and Genemark called same start site at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 extra on 5’ side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17 top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on both sides of gene, no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scores are valid for original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Consistent start site with other tracks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 e value are very 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matches with probability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known function in similar genes present in Morty and Marty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protein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2701"/>
        <p:cNvGrpSpPr/>
        <p:nvPr/>
      </p:nvGrpSpPr>
      <p:grpSpPr>
        <a:xfrm>
          <a:off x="0" y="0"/>
          <a:ext cx="0" cy="0"/>
          <a:chOff x="0" y="0"/>
          <a:chExt cx="0" cy="0"/>
        </a:xfrm>
      </p:grpSpPr>
      <p:sp>
        <p:nvSpPr>
          <p:cNvPr id="2702" name="Google Shape;2702;p4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Chentzyk_100</a:t>
            </a:r>
            <a:endParaRPr/>
          </a:p>
          <a:p>
            <a:pPr marL="0" lvl="0" indent="0" algn="l" rtl="0">
              <a:spcBef>
                <a:spcPts val="0"/>
              </a:spcBef>
              <a:spcAft>
                <a:spcPts val="0"/>
              </a:spcAft>
              <a:buNone/>
            </a:pPr>
            <a:endParaRPr/>
          </a:p>
        </p:txBody>
      </p:sp>
      <p:sp>
        <p:nvSpPr>
          <p:cNvPr id="2703" name="Google Shape;2703;p4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Chentzyk_100 (68204-67968) Genemark and Glimmer called same start site at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of the top hits have 100% alignment with very low e-scores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overlap with 99, gap between 100 and 101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Valid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high probability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have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2708" name="Google Shape;2708;p4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Chentzyk_100</a:t>
            </a:r>
            <a:endParaRPr/>
          </a:p>
          <a:p>
            <a:pPr marL="0" lvl="0" indent="0" algn="l" rtl="0">
              <a:spcBef>
                <a:spcPts val="0"/>
              </a:spcBef>
              <a:spcAft>
                <a:spcPts val="0"/>
              </a:spcAft>
              <a:buNone/>
            </a:pPr>
            <a:endParaRPr/>
          </a:p>
        </p:txBody>
      </p:sp>
      <p:sp>
        <p:nvSpPr>
          <p:cNvPr id="2709" name="Google Shape;2709;p4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Chentzyk_100 (67968-68204)(reverse)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Virtually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all over the place with significant hit with high score and also having good alignment and similarity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99 ends 3’ at 67840 and gene 100 starts on 5’ 67968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only acceptable spot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Track 7 alright.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no (because it only overlaps by 3 bp)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KNU70_gp100 [Mycobacterium phage Obutu], hypothetical protein SEA_PHAYETA_100 [Mycobacterium phage Phayeta], hypothetical protein MORTCELLUS_98 [Mycobacterium phage Mortcellus] 3x10</a:t>
            </a:r>
            <a:r>
              <a:rPr lang="en" sz="1200" baseline="30000">
                <a:solidFill>
                  <a:schemeClr val="dk1"/>
                </a:solidFill>
                <a:latin typeface="Times New Roman"/>
                <a:ea typeface="Times New Roman"/>
                <a:cs typeface="Times New Roman"/>
                <a:sym typeface="Times New Roman"/>
              </a:rPr>
              <a:t>-63 </a:t>
            </a:r>
            <a:endParaRPr sz="1200" baseline="30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[PF22295.1]; DUF6967 ; Family of unknown function (DUF6967) 70 percent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close to lining up.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protein/NFK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2713"/>
        <p:cNvGrpSpPr/>
        <p:nvPr/>
      </p:nvGrpSpPr>
      <p:grpSpPr>
        <a:xfrm>
          <a:off x="0" y="0"/>
          <a:ext cx="0" cy="0"/>
          <a:chOff x="0" y="0"/>
          <a:chExt cx="0" cy="0"/>
        </a:xfrm>
      </p:grpSpPr>
      <p:sp>
        <p:nvSpPr>
          <p:cNvPr id="2714" name="Google Shape;2714;p4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Chentzyk_100</a:t>
            </a:r>
            <a:endParaRPr/>
          </a:p>
          <a:p>
            <a:pPr marL="0" lvl="0" indent="0" algn="l" rtl="0">
              <a:spcBef>
                <a:spcPts val="0"/>
              </a:spcBef>
              <a:spcAft>
                <a:spcPts val="0"/>
              </a:spcAft>
              <a:buNone/>
            </a:pPr>
            <a:endParaRPr/>
          </a:p>
        </p:txBody>
      </p:sp>
      <p:sp>
        <p:nvSpPr>
          <p:cNvPr id="2715" name="Google Shape;2715;p4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Chentzyk_100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Glimmer and Gene mark both call at base pair 68204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 start at 68204 does not cover all coding potential. Strong Coding potential left uncovered.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Top Hits all in a 1:1 alignment e=1e-38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There is gap between base pair 67823 and 6796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The RBS does not show an earlier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Starterator supports the start site with 18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68204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Chentzyk_11</a:t>
            </a:r>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2719"/>
        <p:cNvGrpSpPr/>
        <p:nvPr/>
      </p:nvGrpSpPr>
      <p:grpSpPr>
        <a:xfrm>
          <a:off x="0" y="0"/>
          <a:ext cx="0" cy="0"/>
          <a:chOff x="0" y="0"/>
          <a:chExt cx="0" cy="0"/>
        </a:xfrm>
      </p:grpSpPr>
      <p:sp>
        <p:nvSpPr>
          <p:cNvPr id="2720" name="Google Shape;2720;p47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Chentzyk_100.5 (gap)</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sp>
        <p:nvSpPr>
          <p:cNvPr id="2725" name="Google Shape;2725;p4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Chentzyk_100.5 (gap)</a:t>
            </a:r>
            <a:endParaRPr/>
          </a:p>
          <a:p>
            <a:pPr marL="0" lvl="0" indent="0" algn="l" rtl="0">
              <a:spcBef>
                <a:spcPts val="0"/>
              </a:spcBef>
              <a:spcAft>
                <a:spcPts val="0"/>
              </a:spcAft>
              <a:buNone/>
            </a:pPr>
            <a:endParaRPr/>
          </a:p>
        </p:txBody>
      </p:sp>
      <p:sp>
        <p:nvSpPr>
          <p:cNvPr id="2726" name="Google Shape;2726;p4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 100.5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no strong CP in area of divergently transcribed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1" name="Google Shape;2731;p4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Chentzyk_100.5 (gap)</a:t>
            </a:r>
            <a:endParaRPr/>
          </a:p>
          <a:p>
            <a:pPr marL="0" lvl="0" indent="0" algn="l" rtl="0">
              <a:spcBef>
                <a:spcPts val="0"/>
              </a:spcBef>
              <a:spcAft>
                <a:spcPts val="0"/>
              </a:spcAft>
              <a:buNone/>
            </a:pPr>
            <a:endParaRPr/>
          </a:p>
        </p:txBody>
      </p:sp>
      <p:sp>
        <p:nvSpPr>
          <p:cNvPr id="2732" name="Google Shape;2732;p4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Chentzyk_100.5 (Gap) (68235-68300)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potential covered (no protein coding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BLASTp:No matches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Z-value very high, final score is closest to zero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Looks like it most likely is not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Almost certain this is not a gene educated guess is this is part of a different gene not a separate one.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x</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sp>
        <p:nvSpPr>
          <p:cNvPr id="2743" name="Google Shape;2743;p4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Chentzyk_101</a:t>
            </a:r>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747"/>
        <p:cNvGrpSpPr/>
        <p:nvPr/>
      </p:nvGrpSpPr>
      <p:grpSpPr>
        <a:xfrm>
          <a:off x="0" y="0"/>
          <a:ext cx="0" cy="0"/>
          <a:chOff x="0" y="0"/>
          <a:chExt cx="0" cy="0"/>
        </a:xfrm>
      </p:grpSpPr>
      <p:sp>
        <p:nvSpPr>
          <p:cNvPr id="2748" name="Google Shape;2748;p4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Chentzyk_101</a:t>
            </a:r>
            <a:endParaRPr/>
          </a:p>
          <a:p>
            <a:pPr marL="0" lvl="0" indent="0" algn="l" rtl="0">
              <a:spcBef>
                <a:spcPts val="0"/>
              </a:spcBef>
              <a:spcAft>
                <a:spcPts val="0"/>
              </a:spcAft>
              <a:buNone/>
            </a:pPr>
            <a:endParaRPr/>
          </a:p>
        </p:txBody>
      </p:sp>
      <p:sp>
        <p:nvSpPr>
          <p:cNvPr id="2749" name="Google Shape;2749;p4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Chentzyk_101 (68382-68555) Genemark and glimmer called same start site at 68382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coding potential covered, possible extension on the 3’ side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6 hits have 100%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Gaps on both sides of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score is valid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original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68382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with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probabilities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genes in Morty and Marty have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protein identities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4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Chentzyk_101</a:t>
            </a:r>
            <a:endParaRPr/>
          </a:p>
          <a:p>
            <a:pPr marL="0" lvl="0" indent="0" algn="l" rtl="0">
              <a:spcBef>
                <a:spcPts val="0"/>
              </a:spcBef>
              <a:spcAft>
                <a:spcPts val="0"/>
              </a:spcAft>
              <a:buNone/>
            </a:pPr>
            <a:endParaRPr/>
          </a:p>
        </p:txBody>
      </p:sp>
      <p:sp>
        <p:nvSpPr>
          <p:cNvPr id="2755" name="Google Shape;2755;p4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Chentzyk_101 (68382-68555)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auto-annotation call site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1:1 alignments, expect 1e</a:t>
            </a:r>
            <a:r>
              <a:rPr lang="en" sz="1200" baseline="30000">
                <a:solidFill>
                  <a:schemeClr val="dk1"/>
                </a:solidFill>
                <a:latin typeface="Times New Roman"/>
                <a:ea typeface="Times New Roman"/>
                <a:cs typeface="Times New Roman"/>
                <a:sym typeface="Times New Roman"/>
              </a:rPr>
              <a:t>-28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180 bp gap between gene 100 and gene 101, but this is an appropriate gap because it is a site of divergent transcription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auto-annotated start site, only realistic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68382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does not predict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Cannot extend gene to earlier start site to reduce gap and gene covers all coding potential already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2760" name="Google Shape;2760;p4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Chentzyk_101</a:t>
            </a:r>
            <a:endParaRPr/>
          </a:p>
          <a:p>
            <a:pPr marL="0" lvl="0" indent="0" algn="l" rtl="0">
              <a:spcBef>
                <a:spcPts val="0"/>
              </a:spcBef>
              <a:spcAft>
                <a:spcPts val="0"/>
              </a:spcAft>
              <a:buNone/>
            </a:pPr>
            <a:endParaRPr/>
          </a:p>
        </p:txBody>
      </p:sp>
      <p:sp>
        <p:nvSpPr>
          <p:cNvPr id="2761" name="Google Shape;2761;p4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Chentzyk101_(</a:t>
            </a:r>
            <a:r>
              <a:rPr lang="en" sz="1100">
                <a:solidFill>
                  <a:schemeClr val="dk1"/>
                </a:solidFill>
              </a:rPr>
              <a:t>68382-68555</a:t>
            </a:r>
            <a:r>
              <a:rPr lang="en" sz="1200">
                <a:solidFill>
                  <a:schemeClr val="dk1"/>
                </a:solidFill>
                <a:latin typeface="Times New Roman"/>
                <a:ea typeface="Times New Roman"/>
                <a:cs typeface="Times New Roman"/>
                <a:sym typeface="Times New Roman"/>
              </a:rPr>
              <a:t>) DNA master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Most top hits are 1:1 align and </a:t>
            </a:r>
            <a:r>
              <a:rPr lang="en" sz="1100">
                <a:solidFill>
                  <a:schemeClr val="dk1"/>
                </a:solidFill>
              </a:rPr>
              <a:t>e-value of  1e-28.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LArge gap identified about 160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Have a favorable RBS score because Z score is the greatest, and </a:t>
            </a:r>
            <a:r>
              <a:rPr lang="en" sz="1100">
                <a:solidFill>
                  <a:schemeClr val="dk1"/>
                </a:solidFill>
              </a:rPr>
              <a:t>the lowest final score.</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selected start site for the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a:t>
            </a:r>
            <a:r>
              <a:rPr lang="en" sz="1100">
                <a:solidFill>
                  <a:schemeClr val="dk1"/>
                </a:solidFill>
              </a:rPr>
              <a:t>68382</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KNU70_gp101 [Mycobacterium phage Obutu],hypothetical protein PHAEDRUS_94 [Mycobacterium phage Phaedrus], hypothetical protein X818_gp096 [Mycobacterium phage Bernardo] (too low)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[PF09360.15]	; zf-CDGSH ; Iron-binding zinc finger CDGSH type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 but similar with morty and marty in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p48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Chentzyk_102</a:t>
            </a:r>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2771" name="Google Shape;2771;p4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Chentzyk_102</a:t>
            </a:r>
            <a:endParaRPr/>
          </a:p>
          <a:p>
            <a:pPr marL="0" lvl="0" indent="0" algn="l" rtl="0">
              <a:spcBef>
                <a:spcPts val="0"/>
              </a:spcBef>
              <a:spcAft>
                <a:spcPts val="0"/>
              </a:spcAft>
              <a:buNone/>
            </a:pPr>
            <a:endParaRPr/>
          </a:p>
        </p:txBody>
      </p:sp>
      <p:sp>
        <p:nvSpPr>
          <p:cNvPr id="2772" name="Google Shape;2772;p4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Chentzyk_102 (68585-68821)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68585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all 1:1 alignment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Has a gap of about 30 bps, but if extended, the overlap would be larger than the gap, so maintaining the same start site would be favorable.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Contains a high Z value and low final score, and even though there are some earlier and later start sites with better RBS scores, the current start site is still ideal.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Highly supports keeping the auto-annotated start site because every phage represented has the same start.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68585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Contains all top hits indicating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hits with high probabilities, suggesting there is no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2776"/>
        <p:cNvGrpSpPr/>
        <p:nvPr/>
      </p:nvGrpSpPr>
      <p:grpSpPr>
        <a:xfrm>
          <a:off x="0" y="0"/>
          <a:ext cx="0" cy="0"/>
          <a:chOff x="0" y="0"/>
          <a:chExt cx="0" cy="0"/>
        </a:xfrm>
      </p:grpSpPr>
      <p:sp>
        <p:nvSpPr>
          <p:cNvPr id="2777" name="Google Shape;2777;p4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Chentzyk_102</a:t>
            </a:r>
            <a:endParaRPr/>
          </a:p>
          <a:p>
            <a:pPr marL="0" lvl="0" indent="0" algn="l" rtl="0">
              <a:spcBef>
                <a:spcPts val="0"/>
              </a:spcBef>
              <a:spcAft>
                <a:spcPts val="0"/>
              </a:spcAft>
              <a:buNone/>
            </a:pPr>
            <a:endParaRPr/>
          </a:p>
        </p:txBody>
      </p:sp>
      <p:sp>
        <p:nvSpPr>
          <p:cNvPr id="2778" name="Google Shape;2778;p4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Chentzyk_102 (68585-68821) Glimmer and GeneMark call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Gene is covered by all of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 with most e values good, some okay (8.2E-13)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 bp gap with the end of gene 101 and start of gene 102. 10 bp overlap with the end of gene 102 and start of gene 103.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68585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 with relatively low e 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information given (no values &gt;75%).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Not located near any annotated genes relative to Morty and Marley, nor any phages in phages.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No annotated genes in phagesdb.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Chentzyk_11</a:t>
            </a:r>
            <a:endParaRPr/>
          </a:p>
        </p:txBody>
      </p:sp>
      <p:sp>
        <p:nvSpPr>
          <p:cNvPr id="318" name="Google Shape;318;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Chentzyk_11 (8084-10531) Genmark and Glimmer made same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a:t>
            </a:r>
            <a:r>
              <a:rPr lang="en" sz="1200">
                <a:solidFill>
                  <a:schemeClr val="dk1"/>
                </a:solidFill>
                <a:latin typeface="Times New Roman"/>
                <a:ea typeface="Times New Roman"/>
                <a:cs typeface="Times New Roman"/>
                <a:sym typeface="Times New Roman"/>
              </a:rPr>
              <a:t> Fully covered at auto-annotated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Top listed hits 1:1. All of the E-values are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11 bp overlap with Chentzyk_10. Also there is a gap between 10350-10608.</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r>
              <a:rPr lang="en" sz="1200">
                <a:solidFill>
                  <a:schemeClr val="dk1"/>
                </a:solidFill>
                <a:latin typeface="Times New Roman"/>
                <a:ea typeface="Times New Roman"/>
                <a:cs typeface="Times New Roman"/>
                <a:sym typeface="Times New Roman"/>
              </a:rPr>
              <a:t>There is a better Z-value and final score if the gene were to have the second start at 8184.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Chentzyk is the only one in the track but when comparing to nearby tracks, they made the same call except for one directly above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8084(no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FF00FF"/>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Most its are </a:t>
            </a:r>
            <a:r>
              <a:rPr lang="en" sz="1200">
                <a:solidFill>
                  <a:schemeClr val="accent2"/>
                </a:solidFill>
                <a:highlight>
                  <a:srgbClr val="FFFFFF"/>
                </a:highlight>
                <a:latin typeface="Times New Roman"/>
                <a:ea typeface="Times New Roman"/>
                <a:cs typeface="Times New Roman"/>
                <a:sym typeface="Times New Roman"/>
              </a:rPr>
              <a:t>capsid maturation protease and MuF-like fusion protein or portal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Portal protein; Archaeal virus, portal, portal capsid interface, Mg ions, VIRUS; HET: MG, HIP; 2.342A {Haloferax tailed, 99.35%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100" b="1">
                <a:solidFill>
                  <a:srgbClr val="555555"/>
                </a:solidFill>
                <a:highlight>
                  <a:srgbClr val="FAFAFA"/>
                </a:highlight>
                <a:latin typeface="Times New Roman"/>
                <a:ea typeface="Times New Roman"/>
                <a:cs typeface="Times New Roman"/>
                <a:sym typeface="Times New Roman"/>
              </a:rPr>
              <a:t>portal protein - Marley, and Morty,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portal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8765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On phagesDb, there are more with functions of capsid than there 4 are of portal gene </a:t>
            </a:r>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3" name="Google Shape;2783;p4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Chentzyk_102</a:t>
            </a:r>
            <a:endParaRPr/>
          </a:p>
          <a:p>
            <a:pPr marL="0" lvl="0" indent="0" algn="l" rtl="0">
              <a:spcBef>
                <a:spcPts val="0"/>
              </a:spcBef>
              <a:spcAft>
                <a:spcPts val="0"/>
              </a:spcAft>
              <a:buNone/>
            </a:pPr>
            <a:endParaRPr/>
          </a:p>
        </p:txBody>
      </p:sp>
      <p:sp>
        <p:nvSpPr>
          <p:cNvPr id="2784" name="Google Shape;2784;p4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Chentzyk_102 (68585-68821) Glimmer and GeneMark called same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CP covered by called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hits 1:1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30 bp gap between gene 101, about 10 bp overlap with gene 103, next start site would cause too much overlap with gene 101 (over 300)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not helpful in this case, numbers are all pretty similar for surrounding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68585 (no change)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 1E-45)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over 75%, top hit is “a.86.1.2 (A:) automated matches {Grape (Vitis vinifera) [TaxId: 29760]} | CLASS: All alpha proteins, FOLD: Di-copper cen” (72.31%)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to genes 99 on Morty and Marley, both don’t have an ascribed function.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2788"/>
        <p:cNvGrpSpPr/>
        <p:nvPr/>
      </p:nvGrpSpPr>
      <p:grpSpPr>
        <a:xfrm>
          <a:off x="0" y="0"/>
          <a:ext cx="0" cy="0"/>
          <a:chOff x="0" y="0"/>
          <a:chExt cx="0" cy="0"/>
        </a:xfrm>
      </p:grpSpPr>
      <p:sp>
        <p:nvSpPr>
          <p:cNvPr id="2789" name="Google Shape;2789;p48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Chentzyk_103</a:t>
            </a:r>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2793"/>
        <p:cNvGrpSpPr/>
        <p:nvPr/>
      </p:nvGrpSpPr>
      <p:grpSpPr>
        <a:xfrm>
          <a:off x="0" y="0"/>
          <a:ext cx="0" cy="0"/>
          <a:chOff x="0" y="0"/>
          <a:chExt cx="0" cy="0"/>
        </a:xfrm>
      </p:grpSpPr>
      <p:sp>
        <p:nvSpPr>
          <p:cNvPr id="2794" name="Google Shape;2794;p4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Chentzyk_103</a:t>
            </a:r>
            <a:endParaRPr/>
          </a:p>
          <a:p>
            <a:pPr marL="0" lvl="0" indent="0" algn="l" rtl="0">
              <a:spcBef>
                <a:spcPts val="0"/>
              </a:spcBef>
              <a:spcAft>
                <a:spcPts val="0"/>
              </a:spcAft>
              <a:buNone/>
            </a:pPr>
            <a:endParaRPr/>
          </a:p>
        </p:txBody>
      </p:sp>
      <p:sp>
        <p:nvSpPr>
          <p:cNvPr id="2795" name="Google Shape;2795;p4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Liz</a:t>
            </a:r>
            <a:endParaRPr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sp>
        <p:nvSpPr>
          <p:cNvPr id="2800" name="Google Shape;2800;p4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Chentzyk_103</a:t>
            </a:r>
            <a:endParaRPr/>
          </a:p>
          <a:p>
            <a:pPr marL="0" lvl="0" indent="0" algn="l" rtl="0">
              <a:spcBef>
                <a:spcPts val="0"/>
              </a:spcBef>
              <a:spcAft>
                <a:spcPts val="0"/>
              </a:spcAft>
              <a:buNone/>
            </a:pPr>
            <a:endParaRPr/>
          </a:p>
        </p:txBody>
      </p:sp>
      <p:sp>
        <p:nvSpPr>
          <p:cNvPr id="2801" name="Google Shape;2801;p4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Madeline</a:t>
            </a:r>
            <a:endParaRPr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49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Chentzyk_103.5 (gap)</a:t>
            </a:r>
            <a:endParaR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sp>
        <p:nvSpPr>
          <p:cNvPr id="2817" name="Google Shape;2817;p4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Chentzyk_103.5 (gap)</a:t>
            </a:r>
            <a:endParaRPr/>
          </a:p>
          <a:p>
            <a:pPr marL="0" lvl="0" indent="0" algn="l" rtl="0">
              <a:spcBef>
                <a:spcPts val="0"/>
              </a:spcBef>
              <a:spcAft>
                <a:spcPts val="0"/>
              </a:spcAft>
              <a:buNone/>
            </a:pPr>
            <a:endParaRPr/>
          </a:p>
        </p:txBody>
      </p:sp>
      <p:sp>
        <p:nvSpPr>
          <p:cNvPr id="2818" name="Google Shape;2818;p4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gap  Chentzyk_103.5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2834"/>
        <p:cNvGrpSpPr/>
        <p:nvPr/>
      </p:nvGrpSpPr>
      <p:grpSpPr>
        <a:xfrm>
          <a:off x="0" y="0"/>
          <a:ext cx="0" cy="0"/>
          <a:chOff x="0" y="0"/>
          <a:chExt cx="0" cy="0"/>
        </a:xfrm>
      </p:grpSpPr>
      <p:sp>
        <p:nvSpPr>
          <p:cNvPr id="2835" name="Google Shape;2835;p49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Chentzyk_104</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2839"/>
        <p:cNvGrpSpPr/>
        <p:nvPr/>
      </p:nvGrpSpPr>
      <p:grpSpPr>
        <a:xfrm>
          <a:off x="0" y="0"/>
          <a:ext cx="0" cy="0"/>
          <a:chOff x="0" y="0"/>
          <a:chExt cx="0" cy="0"/>
        </a:xfrm>
      </p:grpSpPr>
      <p:sp>
        <p:nvSpPr>
          <p:cNvPr id="2840" name="Google Shape;2840;p4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Chentzyk_104</a:t>
            </a:r>
            <a:endParaRPr/>
          </a:p>
          <a:p>
            <a:pPr marL="0" lvl="0" indent="0" algn="l" rtl="0">
              <a:spcBef>
                <a:spcPts val="0"/>
              </a:spcBef>
              <a:spcAft>
                <a:spcPts val="0"/>
              </a:spcAft>
              <a:buNone/>
            </a:pPr>
            <a:endParaRPr/>
          </a:p>
        </p:txBody>
      </p:sp>
      <p:sp>
        <p:nvSpPr>
          <p:cNvPr id="2841" name="Google Shape;2841;p4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Chentzyk_104  (69032-69334) Gimmer and GeneMark called start site 69032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Covers all strong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is 1:1 alignment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65-bp Gap to gene 103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supports annotation start site call at 69032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69032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hypothetical protein X818_gp100 [Mycobacterium phage Bernardo]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42.94%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2PIH_B</a:t>
            </a:r>
            <a:r>
              <a:rPr lang="en" sz="1200">
                <a:solidFill>
                  <a:schemeClr val="dk1"/>
                </a:solidFill>
                <a:latin typeface="Times New Roman"/>
                <a:ea typeface="Times New Roman"/>
                <a:cs typeface="Times New Roman"/>
                <a:sym typeface="Times New Roman"/>
              </a:rPr>
              <a:t> Protein ymcA; ymcA, regulate community development, Structural Genomics, PSI-2, Protein Structure Initiative, Northeast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All data supports no necessary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There is no viable data that shows this isn’t a hypothetical protein.</a:t>
            </a:r>
            <a:endParaRP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Chentzyk_104</a:t>
            </a:r>
            <a:endParaRPr/>
          </a:p>
          <a:p>
            <a:pPr marL="0" lvl="0" indent="0" algn="l" rtl="0">
              <a:spcBef>
                <a:spcPts val="0"/>
              </a:spcBef>
              <a:spcAft>
                <a:spcPts val="0"/>
              </a:spcAft>
              <a:buNone/>
            </a:pPr>
            <a:endParaRPr/>
          </a:p>
        </p:txBody>
      </p:sp>
      <p:sp>
        <p:nvSpPr>
          <p:cNvPr id="2847" name="Google Shape;2847;p4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Chentzyk_104 (</a:t>
            </a:r>
            <a:r>
              <a:rPr lang="en" sz="1200">
                <a:solidFill>
                  <a:schemeClr val="dk1"/>
                </a:solidFill>
                <a:latin typeface="Calibri"/>
                <a:ea typeface="Calibri"/>
                <a:cs typeface="Calibri"/>
                <a:sym typeface="Calibri"/>
              </a:rPr>
              <a:t>69032</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69334</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69032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after ~69250 (no coverage for ~218bp)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 with an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some gaps on either side, but no possible starts that would not overlap or would give a better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good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same start as most other B3s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69032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all probabilities are below 43%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functions listed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could maybe start at 69260, given coding potential results, it is also the second highest scoring start for RBS, but no other data strongly supports this conclusion.</a:t>
            </a:r>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sp>
        <p:nvSpPr>
          <p:cNvPr id="2852" name="Google Shape;2852;p4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Chentzyk_104</a:t>
            </a:r>
            <a:endParaRPr/>
          </a:p>
          <a:p>
            <a:pPr marL="0" lvl="0" indent="0" algn="l" rtl="0">
              <a:spcBef>
                <a:spcPts val="0"/>
              </a:spcBef>
              <a:spcAft>
                <a:spcPts val="0"/>
              </a:spcAft>
              <a:buNone/>
            </a:pPr>
            <a:endParaRPr/>
          </a:p>
        </p:txBody>
      </p:sp>
      <p:sp>
        <p:nvSpPr>
          <p:cNvPr id="2853" name="Google Shape;2853;p4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Chentzyk_104 (69032, 69334)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69032 has strength 13.85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Does not cover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AGT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All show a 1:1 alignment with a very low e value.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a gap over 65 bp with gene 103.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the start and stop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our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(69032)</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Morty and Marley call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X818_gp100 [Mycobacterium phage Bernardo]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EFEFE"/>
                </a:highlight>
                <a:latin typeface="Times New Roman"/>
                <a:ea typeface="Times New Roman"/>
                <a:cs typeface="Times New Roman"/>
                <a:sym typeface="Times New Roman"/>
              </a:rPr>
              <a:t>Protein ymcA; ymcA, regulate community development, Structural Genomics, PSI-2, Protein Structure Initiative, Northeast Structural Genomics Consortium, NESG, UNKNOWN; HET: MSE; 2.1A {Bacillus subtilis} SCOP: a.281.1.1 </a:t>
            </a:r>
            <a:r>
              <a:rPr lang="en" sz="1200" b="1" u="sng">
                <a:solidFill>
                  <a:schemeClr val="dk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https://toolkit.tuebingen.mpg.de/jobs/3142728_9</a:t>
            </a:r>
            <a:r>
              <a:rPr lang="en" sz="1200" b="1">
                <a:solidFill>
                  <a:schemeClr val="dk1"/>
                </a:solidFill>
                <a:highlight>
                  <a:srgbClr val="FEFEFE"/>
                </a:highlight>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Chentzyk_11</a:t>
            </a:r>
            <a:endParaRPr/>
          </a:p>
        </p:txBody>
      </p:sp>
      <p:sp>
        <p:nvSpPr>
          <p:cNvPr id="324" name="Google Shape;324;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Chentzyk_11 (8084-10531)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1:1 alignments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overlap, very small gap on 3’ end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no other realistic start site options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8084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capsid maturation protease and MuF-like fusion protein, some portal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Portal protein; Archaeal virus, portal, portal capsid interface, Mg ions, VIRUS; Phage minor capsid protein 2; Phage Mu protein F like protein; all above 99%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capsid maturation protease and MuF-like fusion protein- Marley1013_12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capsid maturation protease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Gene cannot be extended, and there is no reason to shorten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sp>
        <p:nvSpPr>
          <p:cNvPr id="2858" name="Google Shape;2858;p499"/>
          <p:cNvSpPr txBox="1"/>
          <p:nvPr/>
        </p:nvSpPr>
        <p:spPr>
          <a:xfrm>
            <a:off x="3464275" y="2033150"/>
            <a:ext cx="3882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dk2"/>
                </a:solidFill>
              </a:rPr>
              <a:t>End of file</a:t>
            </a:r>
            <a:endParaRPr sz="3600">
              <a:solidFill>
                <a:schemeClr val="dk2"/>
              </a:solidFill>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Chentzyk_11</a:t>
            </a:r>
            <a:endParaRPr/>
          </a:p>
        </p:txBody>
      </p:sp>
      <p:sp>
        <p:nvSpPr>
          <p:cNvPr id="330" name="Google Shape;330;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100">
              <a:solidFill>
                <a:schemeClr val="dk1"/>
              </a:solidFill>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Chentzyk_11 (8084-10531)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Potential:All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TTG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on DNA Master with over 99% similarities.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Yes Gene 10 ends at 8094 and gene 11 starts on 8084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Starterator:Support starts at 8094 virtually all sources agree with a start at the same source.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coordinate):8084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Phage_Mu_F superfamily, capsid maturation protease and MuF-like fusion protein [Mycobacterium phage Gervas] capsid maturation protease and MuF-like fusion protein [Mycobacterium phage Morty007], capsid maturation protease and MuF-like fusion protein [Mycobacterium phage Rita1961].portal protein [Mycobacterium phage Obutu]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Portal protein; Archaeal virus, portal, portal capsid interface, Mg ions, VIRUS; HET: MG, HIP; 2.342A {Haloferax tailed) (</a:t>
            </a:r>
            <a:r>
              <a:rPr lang="en" sz="950">
                <a:solidFill>
                  <a:srgbClr val="212529"/>
                </a:solidFill>
                <a:latin typeface="Verdana"/>
                <a:ea typeface="Verdana"/>
                <a:cs typeface="Verdana"/>
                <a:sym typeface="Verdana"/>
              </a:rPr>
              <a:t>99.35 probability)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Yes present, with marley1013 and morty007 (portal on both for funtion)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capsid maturation protease, or portal protein (not sure)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 Why does Yinz not line up on the starterator/phamerator.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Chentzyk_12</a:t>
            </a:r>
            <a:endParaRPr/>
          </a:p>
          <a:p>
            <a:pPr marL="0" lvl="0" indent="0" algn="l" rtl="0">
              <a:spcBef>
                <a:spcPts val="0"/>
              </a:spcBef>
              <a:spcAft>
                <a:spcPts val="0"/>
              </a:spcAft>
              <a:buNone/>
            </a:pPr>
            <a:endParaRPr/>
          </a:p>
        </p:txBody>
      </p:sp>
      <p:sp>
        <p:nvSpPr>
          <p:cNvPr id="341" name="Google Shape;341;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Chentzyk_12 (10609-10740) Glimmer and Genemark call same start site @10609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Start at 10609 covers all of CP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~78 bp gap from the end of gene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 cannot be extended anyway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start at 10609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10609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hypothetical proteins with relatively low e values. Only 15 results, nothing of significance.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Nothing of significance, all probability values are too low.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Located in about the same place in the genome as Morty and Marley. In both Morty and Marley, the corresponding gene is sandwiched between a capsid maturation protease and MuF-like fusion protein, and a major capsid hexamer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transmembrane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Phages in phagesdb do not show annotated genomes.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Chentzyk_12</a:t>
            </a:r>
            <a:endParaRPr/>
          </a:p>
          <a:p>
            <a:pPr marL="0" lvl="0" indent="0" algn="l" rtl="0">
              <a:spcBef>
                <a:spcPts val="0"/>
              </a:spcBef>
              <a:spcAft>
                <a:spcPts val="0"/>
              </a:spcAft>
              <a:buNone/>
            </a:pPr>
            <a:endParaRPr/>
          </a:p>
        </p:txBody>
      </p:sp>
      <p:sp>
        <p:nvSpPr>
          <p:cNvPr id="347" name="Google Shape;347;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Chetnzyk_12 (10609-10740) Glimmer and Genemark called same starts - Glimmer at 10609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includes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3 hits with 2 1:1 alignments with top scores. 3rd was a 1:26 alignment not in line for Chentzyk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r>
              <a:rPr lang="en" sz="1200" b="1">
                <a:solidFill>
                  <a:schemeClr val="dk1"/>
                </a:solidFill>
                <a:latin typeface="Times New Roman"/>
                <a:ea typeface="Times New Roman"/>
                <a:cs typeface="Times New Roman"/>
                <a:sym typeface="Times New Roman"/>
              </a:rPr>
              <a:t>Gap/Overlap:No base/pair overlap. Gaps in between 11 and 13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Strong RBS data for start site (Z-value: 1.669; Final Score: -5.864)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supports auto-annotation start site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(10609)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hypothetical protein. Other hits are also hypothetical proteins as well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DUF6723 ; Family of unknown function (DUF6723); probability is low at a 76.29% ;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HItLink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the terminase; supports RB internal domain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no TMD detected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Chentzyk_12</a:t>
            </a:r>
            <a:endParaRPr/>
          </a:p>
          <a:p>
            <a:pPr marL="0" lvl="0" indent="0" algn="l" rtl="0">
              <a:spcBef>
                <a:spcPts val="0"/>
              </a:spcBef>
              <a:spcAft>
                <a:spcPts val="0"/>
              </a:spcAft>
              <a:buNone/>
            </a:pPr>
            <a:endParaRPr/>
          </a:p>
        </p:txBody>
      </p:sp>
      <p:sp>
        <p:nvSpPr>
          <p:cNvPr id="353" name="Google Shape;353;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assignment: Chentzyk_12 (10609-10740)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Coding Potential: there is some CP in the gap, but the next available start site would cause too much overlap (400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Only 3 hits, 2 were 1:1 alignments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Gap/Overlap: about 80 bp gap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RBS: Z-score is larger than all other values at 10609, final score closer to 0, strong RBS data for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Starterator: supports auto-annotation start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10609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only hypothetical proteins listed as top hits, none over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HHpred: top hit is “family of unknown function”, 76.29%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Synteny: similar to gene 13 on both Morty and Marley, both don’t have an ascribed function. None of the similar genes on phagesdb have a function listed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a:t>
            </a:r>
            <a:endParaRPr/>
          </a:p>
        </p:txBody>
      </p:sp>
      <p:sp>
        <p:nvSpPr>
          <p:cNvPr id="77" name="Google Shape;7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 (696-920)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to top hits with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acceptable (only realistic start site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auto-annotation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 at 696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No known function – all hist listed as hypotheticals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 significant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cannot identify a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 (No 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Chentzyk_12.5 (gap)</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Chentzyk_12.5 (gap)</a:t>
            </a:r>
            <a:endParaRPr/>
          </a:p>
          <a:p>
            <a:pPr marL="0" lvl="0" indent="0" algn="l" rtl="0">
              <a:spcBef>
                <a:spcPts val="0"/>
              </a:spcBef>
              <a:spcAft>
                <a:spcPts val="0"/>
              </a:spcAft>
              <a:buNone/>
            </a:pPr>
            <a:endParaRPr/>
          </a:p>
        </p:txBody>
      </p:sp>
      <p:sp>
        <p:nvSpPr>
          <p:cNvPr id="364" name="Google Shape;364;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 chentzyk_12.5  </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little to no strong coding potential</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no</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Chentzyk_12.5 (gap)</a:t>
            </a:r>
            <a:endParaRPr/>
          </a:p>
          <a:p>
            <a:pPr marL="0" lvl="0" indent="0" algn="l" rtl="0">
              <a:spcBef>
                <a:spcPts val="0"/>
              </a:spcBef>
              <a:spcAft>
                <a:spcPts val="0"/>
              </a:spcAft>
              <a:buNone/>
            </a:pPr>
            <a:endParaRPr/>
          </a:p>
        </p:txBody>
      </p:sp>
      <p:sp>
        <p:nvSpPr>
          <p:cNvPr id="370" name="Google Shape;370;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Diego</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Chentzyk_13</a:t>
            </a:r>
            <a:endParaRPr/>
          </a:p>
          <a:p>
            <a:pPr marL="0" lvl="0" indent="0" algn="l" rtl="0">
              <a:spcBef>
                <a:spcPts val="0"/>
              </a:spcBef>
              <a:spcAft>
                <a:spcPts val="0"/>
              </a:spcAft>
              <a:buNone/>
            </a:pPr>
            <a:endParaRPr/>
          </a:p>
        </p:txBody>
      </p:sp>
      <p:sp>
        <p:nvSpPr>
          <p:cNvPr id="387" name="Google Shape;387;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Chentzyk_13 (10896-12911) Glimmer calls start site at 10896 while genemark calls start site at 10884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Extra coding potential before 10896 start site which could support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on top hits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Small gap with little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RBS data supports Glimmer start site, better values than the earlier start sight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Starterator shows most start sites occurred at the original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10896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major capsid hexamer proteins,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with major tail protein, major capsid protein, minor capsid protein, minor tail protein all above 90%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phages Morty and Marty have similar genes which support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Chentzyk_13</a:t>
            </a:r>
            <a:endParaRPr/>
          </a:p>
          <a:p>
            <a:pPr marL="0" lvl="0" indent="0" algn="l" rtl="0">
              <a:spcBef>
                <a:spcPts val="0"/>
              </a:spcBef>
              <a:spcAft>
                <a:spcPts val="0"/>
              </a:spcAft>
              <a:buNone/>
            </a:pPr>
            <a:endParaRPr/>
          </a:p>
        </p:txBody>
      </p:sp>
      <p:sp>
        <p:nvSpPr>
          <p:cNvPr id="393" name="Google Shape;393;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Chentzyk_13 (10896-12911)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Glimmer calls 10896, Genemark calls 10884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strong coding potential covered expect for small blip of coding potential at the beginning of gene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mostly 1:1 alignments, but some 1:5 alignments; e value of 0.0; Genemark start site also has high alignments, but not as many as glimmer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156 bp gap between gene 12 and gene 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Glimmer start site has better z and final scores compared to genemark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10869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all major capsid hexamer protein or major head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a:solidFill>
                  <a:srgbClr val="212529"/>
                </a:solidFill>
                <a:highlight>
                  <a:srgbClr val="FEFEFE"/>
                </a:highlight>
                <a:latin typeface="Verdana"/>
                <a:ea typeface="Verdana"/>
                <a:cs typeface="Verdana"/>
                <a:sym typeface="Verdana"/>
              </a:rPr>
              <a:t>Major capsid protein; Bacteriophage, capsid, VIRUS, VIRAL PROTEIN;  (Minor Capsid Protein); HK97-fold, T=7, tailed bacteriophage, VIRUS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major capsid hexamer protein- Morty007 and Marley1013</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Start site could be moved to extend gene and shorten gap, but no other data suggests that an earlier start site is more optimal.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Chentzyk_13</a:t>
            </a:r>
            <a:endParaRPr/>
          </a:p>
          <a:p>
            <a:pPr marL="0" lvl="0" indent="0" algn="l" rtl="0">
              <a:spcBef>
                <a:spcPts val="0"/>
              </a:spcBef>
              <a:spcAft>
                <a:spcPts val="0"/>
              </a:spcAft>
              <a:buNone/>
            </a:pPr>
            <a:endParaRPr/>
          </a:p>
        </p:txBody>
      </p:sp>
      <p:sp>
        <p:nvSpPr>
          <p:cNvPr id="399" name="Google Shape;399;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highlight>
                  <a:srgbClr val="B6D7A8"/>
                </a:highlight>
                <a:latin typeface="Times New Roman"/>
                <a:ea typeface="Times New Roman"/>
                <a:cs typeface="Times New Roman"/>
                <a:sym typeface="Times New Roman"/>
              </a:rPr>
              <a:t> </a:t>
            </a:r>
            <a:endParaRPr sz="1200">
              <a:solidFill>
                <a:schemeClr val="dk1"/>
              </a:solidFill>
              <a:highlight>
                <a:srgbClr val="B6D7A8"/>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Chentzyk_13 (</a:t>
            </a:r>
            <a:r>
              <a:rPr lang="en" sz="1200">
                <a:solidFill>
                  <a:schemeClr val="dk1"/>
                </a:solidFill>
                <a:latin typeface="Calibri"/>
                <a:ea typeface="Calibri"/>
                <a:cs typeface="Calibri"/>
                <a:sym typeface="Calibri"/>
              </a:rPr>
              <a:t>10896</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12911</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called it at 10896, genemark at 10884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aligned 1:1 with an E 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gaps between 12 and 14 but no better starts are available to shorten this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the majority of B3 phage were annotated here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10896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with e value of 0 were for 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e values are high for top hits, but they are for minor and major capsid proteins (1.3e-10 is lowest)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major capsid hexamer protein was in both Morty and Marley in similar places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function:major capsid hexamer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Chentzyk_13.5 (gap)</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Chentzyk_13.5 (gap)</a:t>
            </a:r>
            <a:endParaRPr/>
          </a:p>
          <a:p>
            <a:pPr marL="0" lvl="0" indent="0" algn="l" rtl="0">
              <a:spcBef>
                <a:spcPts val="0"/>
              </a:spcBef>
              <a:spcAft>
                <a:spcPts val="0"/>
              </a:spcAft>
              <a:buNone/>
            </a:pPr>
            <a:endParaRPr/>
          </a:p>
        </p:txBody>
      </p:sp>
      <p:sp>
        <p:nvSpPr>
          <p:cNvPr id="410" name="Google Shape;410;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AM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Gap Chentzyk_13.5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No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No</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Chentzyk_13.5 (gap)</a:t>
            </a:r>
            <a:endParaRPr/>
          </a:p>
          <a:p>
            <a:pPr marL="0" lvl="0" indent="0" algn="l" rtl="0">
              <a:spcBef>
                <a:spcPts val="0"/>
              </a:spcBef>
              <a:spcAft>
                <a:spcPts val="0"/>
              </a:spcAft>
              <a:buNone/>
            </a:pPr>
            <a:endParaRPr/>
          </a:p>
        </p:txBody>
      </p:sp>
      <p:sp>
        <p:nvSpPr>
          <p:cNvPr id="416" name="Google Shape;416;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Chentzyk_Gap 13.5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Appears to have some coding potential in Genemark.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Chentzyk_3</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Chentzyk_14</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Chentzyk_14</a:t>
            </a:r>
            <a:endParaRPr/>
          </a:p>
          <a:p>
            <a:pPr marL="0" lvl="0" indent="0" algn="l" rtl="0">
              <a:spcBef>
                <a:spcPts val="0"/>
              </a:spcBef>
              <a:spcAft>
                <a:spcPts val="0"/>
              </a:spcAft>
              <a:buNone/>
            </a:pPr>
            <a:endParaRPr/>
          </a:p>
        </p:txBody>
      </p:sp>
      <p:sp>
        <p:nvSpPr>
          <p:cNvPr id="433" name="Google Shape;433;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Chentzyk_14 (13010-13819)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 at 13010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to top hits all containing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gap of about 100 bps but is unable to be extended because the current start site is the first available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Highest Z value and lowest final score, making this the favorable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Not particularly helpful in this case.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13010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Suggests that this is likely a major capsid pentamer protein, but others suggest that it might be a hypothetical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Did not contain a high probability for any functions, illustrating that this might not be helpful in making the function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Rosebush, a B2 phage, indicates that all phages in the B cluster contain two capsid proteins: a hexamer and pentamer protein. Since it contains a major capsid protein in the same area as the proposed gene for Chentzyk, this supports the call for a capsid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capsid pentamer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Chentzyk_14</a:t>
            </a:r>
            <a:endParaRPr/>
          </a:p>
          <a:p>
            <a:pPr marL="0" lvl="0" indent="0" algn="l" rtl="0">
              <a:spcBef>
                <a:spcPts val="0"/>
              </a:spcBef>
              <a:spcAft>
                <a:spcPts val="0"/>
              </a:spcAft>
              <a:buNone/>
            </a:pPr>
            <a:endParaRPr/>
          </a:p>
        </p:txBody>
      </p:sp>
      <p:sp>
        <p:nvSpPr>
          <p:cNvPr id="439" name="Google Shape;439;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Chentzyk_14 (13010, 13890)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r>
              <a:rPr lang="en" sz="1200" b="1">
                <a:solidFill>
                  <a:schemeClr val="dk1"/>
                </a:solidFill>
                <a:latin typeface="Times New Roman"/>
                <a:ea typeface="Times New Roman"/>
                <a:cs typeface="Times New Roman"/>
                <a:sym typeface="Times New Roman"/>
              </a:rPr>
              <a:t>Original Glimmer call @bp 13010 has strength 16.31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Does not show a 1:1 alignment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t>
            </a:r>
            <a:r>
              <a:rPr lang="en" sz="1200" b="1">
                <a:solidFill>
                  <a:schemeClr val="dk1"/>
                </a:solidFill>
                <a:latin typeface="Times New Roman"/>
                <a:ea typeface="Times New Roman"/>
                <a:cs typeface="Times New Roman"/>
                <a:sym typeface="Times New Roman"/>
              </a:rPr>
              <a:t>The gap with gene 13 is 99 bp. The gap with gene 15 is 15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 supports start and stop positions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does not support my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(13010)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major capsid hexamer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major capsid pentamer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No significant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major capsid hexamer protein</a:t>
            </a: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No TMD hits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AFAFA"/>
                </a:highlight>
                <a:latin typeface="Times New Roman"/>
                <a:ea typeface="Times New Roman"/>
                <a:cs typeface="Times New Roman"/>
                <a:sym typeface="Times New Roman"/>
              </a:rPr>
              <a:t>major capsid hexamer protein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r>
              <a:rPr lang="en" sz="1200" b="1">
                <a:solidFill>
                  <a:schemeClr val="dk1"/>
                </a:solidFill>
                <a:latin typeface="Times New Roman"/>
                <a:ea typeface="Times New Roman"/>
                <a:cs typeface="Times New Roman"/>
                <a:sym typeface="Times New Roman"/>
              </a:rPr>
              <a:t>Gene 13 of Chentzyk better resembles gene 14 of Marley and Morty.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Chentzyk_14</a:t>
            </a:r>
            <a:endParaRPr/>
          </a:p>
          <a:p>
            <a:pPr marL="0" lvl="0" indent="0" algn="l" rtl="0">
              <a:spcBef>
                <a:spcPts val="0"/>
              </a:spcBef>
              <a:spcAft>
                <a:spcPts val="0"/>
              </a:spcAft>
              <a:buNone/>
            </a:pPr>
            <a:endParaRPr/>
          </a:p>
        </p:txBody>
      </p:sp>
      <p:sp>
        <p:nvSpPr>
          <p:cNvPr id="445" name="Google Shape;445;p81"/>
          <p:cNvSpPr txBox="1">
            <a:spLocks noGrp="1"/>
          </p:cNvSpPr>
          <p:nvPr>
            <p:ph type="body" idx="1"/>
          </p:nvPr>
        </p:nvSpPr>
        <p:spPr>
          <a:xfrm>
            <a:off x="351025" y="114462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Chentzyk_14 (13010-13819) Glimmer and GeneMark called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possible CP not covered on both sides, possible start site on gene 13 side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over 20 hits with more than 75% being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about 100 bp gap between gene 13, about 15 bp gap between gene 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data for the start site (largest z-value, final score closest to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13010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the same type of function (major capsid pentamer protein), with e-values of 0.0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only 3 hits? No probabilities over 50%, highest is 30.5% to protein of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looks very similar to major capsid pentamer proteins on Morty and Marley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major capsid pentamer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all gene members on phagesdb have the same function as well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Chentzyk_15</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Chentzyk_15</a:t>
            </a:r>
            <a:endParaRPr/>
          </a:p>
          <a:p>
            <a:pPr marL="0" lvl="0" indent="0" algn="l" rtl="0">
              <a:spcBef>
                <a:spcPts val="0"/>
              </a:spcBef>
              <a:spcAft>
                <a:spcPts val="0"/>
              </a:spcAft>
              <a:buNone/>
            </a:pPr>
            <a:endParaRPr/>
          </a:p>
        </p:txBody>
      </p:sp>
      <p:sp>
        <p:nvSpPr>
          <p:cNvPr id="456" name="Google Shape;456;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 Chetnzyk_15 (13834-14439) Glimmer and Genemark called unique starts - Glimmer at 13834, GeneMark at 13855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The Coding potential in the GeneMark looks like it starts at 13855 codon rather than the 13834 codon. The geneMark looks the same for the SMEG and TB as well. all of coding potential is covered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26 total hits with all of them having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a:t>
            </a:r>
            <a:r>
              <a:rPr lang="en" sz="1200" b="1">
                <a:solidFill>
                  <a:schemeClr val="dk1"/>
                </a:solidFill>
                <a:latin typeface="Times New Roman"/>
                <a:ea typeface="Times New Roman"/>
                <a:cs typeface="Times New Roman"/>
                <a:sym typeface="Times New Roman"/>
              </a:rPr>
              <a:t>No Base/pair overlap; however, there is a 15 length gap between gene 14 and 15; and a 117 length gap between gene 15 and 16.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 the Z value for the codon starting at 13834 is 2.392 and the final score is -3.837. Not the best and does not support auto annotation sites. The start codon at 13855 has a Z-value of 2.453 and a final score of -3.850.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Green line is aligned with most of the other tracks which supports the auto annotation start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(13834)</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 hypothetical protein. Other hits are also hypothetical proteins as well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950" b="1">
                <a:solidFill>
                  <a:srgbClr val="212529"/>
                </a:solidFill>
                <a:latin typeface="Verdana"/>
                <a:ea typeface="Verdana"/>
                <a:cs typeface="Verdana"/>
                <a:sym typeface="Verdana"/>
              </a:rPr>
              <a:t>YqbF_HeH ; YqbF, HeH motif (probability-98.27)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Second hit- </a:t>
            </a:r>
            <a:r>
              <a:rPr lang="en" sz="950" b="1">
                <a:solidFill>
                  <a:srgbClr val="212529"/>
                </a:solidFill>
                <a:highlight>
                  <a:srgbClr val="FEFEFE"/>
                </a:highlight>
                <a:latin typeface="Verdana"/>
                <a:ea typeface="Verdana"/>
                <a:cs typeface="Verdana"/>
                <a:sym typeface="Verdana"/>
              </a:rPr>
              <a:t>Hypothetical protein yqbF; two-domain, Bsu26130, YqbF, NESG, Structural Genomics, PSI-2, Protein Structure Initiative, N (probability-97.83) </a:t>
            </a:r>
            <a:r>
              <a:rPr lang="en" sz="950" b="1" u="sng">
                <a:solidFill>
                  <a:srgbClr val="1155CC"/>
                </a:solidFill>
                <a:highlight>
                  <a:srgbClr val="FEFEFE"/>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close to major capsid pentameter (found in both morty and marley gene15) does not support the BLASTp call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b="1">
                <a:solidFill>
                  <a:schemeClr val="dk1"/>
                </a:solidFill>
                <a:latin typeface="Times New Roman"/>
                <a:ea typeface="Times New Roman"/>
                <a:cs typeface="Times New Roman"/>
                <a:sym typeface="Times New Roman"/>
              </a:rPr>
              <a:t>NKF</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Chentzyk_15</a:t>
            </a:r>
            <a:endParaRPr/>
          </a:p>
          <a:p>
            <a:pPr marL="0" lvl="0" indent="0" algn="l" rtl="0">
              <a:spcBef>
                <a:spcPts val="0"/>
              </a:spcBef>
              <a:spcAft>
                <a:spcPts val="0"/>
              </a:spcAft>
              <a:buNone/>
            </a:pPr>
            <a:endParaRPr/>
          </a:p>
        </p:txBody>
      </p:sp>
      <p:sp>
        <p:nvSpPr>
          <p:cNvPr id="462" name="Google Shape;462;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Chentzyk_15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r>
              <a:rPr lang="en" sz="1200">
                <a:solidFill>
                  <a:schemeClr val="dk1"/>
                </a:solidFill>
                <a:latin typeface="Times New Roman"/>
                <a:ea typeface="Times New Roman"/>
                <a:cs typeface="Times New Roman"/>
                <a:sym typeface="Times New Roman"/>
              </a:rPr>
              <a:t>(13834-14439)  Glimmer and Genemark called different sites - Glimmer at 13834. Genmark at 13855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Both sites cover all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r>
              <a:rPr lang="en" sz="1200">
                <a:solidFill>
                  <a:schemeClr val="dk1"/>
                </a:solidFill>
                <a:latin typeface="Times New Roman"/>
                <a:ea typeface="Times New Roman"/>
                <a:cs typeface="Times New Roman"/>
                <a:sym typeface="Times New Roman"/>
              </a:rPr>
              <a:t>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All top hits had a 1:1 alignment. Most of them were low E-value scores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r>
              <a:rPr lang="en" sz="1200">
                <a:solidFill>
                  <a:schemeClr val="dk1"/>
                </a:solidFill>
                <a:latin typeface="Times New Roman"/>
                <a:ea typeface="Times New Roman"/>
                <a:cs typeface="Times New Roman"/>
                <a:sym typeface="Times New Roman"/>
              </a:rPr>
              <a:t>There is a 15-bp gap at the start but it can't be reduced since there are no plausible earlier sites . The other site would create a bigger gap so the first start would be better. There is some CP from gene 14. There is also another gap at the end that is 117-bp long.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a:t>
            </a:r>
            <a:r>
              <a:rPr lang="en" sz="1200">
                <a:solidFill>
                  <a:schemeClr val="dk1"/>
                </a:solidFill>
                <a:latin typeface="Times New Roman"/>
                <a:ea typeface="Times New Roman"/>
                <a:cs typeface="Times New Roman"/>
                <a:sym typeface="Times New Roman"/>
              </a:rPr>
              <a:t> Site 13824 has a better z and final score value but not by that much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 </a:t>
            </a:r>
            <a:r>
              <a:rPr lang="en" sz="1200">
                <a:solidFill>
                  <a:schemeClr val="dk1"/>
                </a:solidFill>
                <a:latin typeface="Times New Roman"/>
                <a:ea typeface="Times New Roman"/>
                <a:cs typeface="Times New Roman"/>
                <a:sym typeface="Times New Roman"/>
              </a:rPr>
              <a:t>All other tracks make the same call as Glimmer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a:t>
            </a:r>
            <a:r>
              <a:rPr lang="en" sz="1200">
                <a:solidFill>
                  <a:schemeClr val="dk1"/>
                </a:solidFill>
                <a:latin typeface="Times New Roman"/>
                <a:ea typeface="Times New Roman"/>
                <a:cs typeface="Times New Roman"/>
                <a:sym typeface="Times New Roman"/>
              </a:rPr>
              <a:t>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a:t>
            </a:r>
            <a:r>
              <a:rPr lang="en" sz="1200">
                <a:solidFill>
                  <a:schemeClr val="dk1"/>
                </a:solidFill>
                <a:latin typeface="Times New Roman"/>
                <a:ea typeface="Times New Roman"/>
                <a:cs typeface="Times New Roman"/>
                <a:sym typeface="Times New Roman"/>
              </a:rPr>
              <a:t> 13834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rgbClr val="000000"/>
                </a:solidFill>
                <a:latin typeface="Times New Roman"/>
                <a:ea typeface="Times New Roman"/>
                <a:cs typeface="Times New Roman"/>
                <a:sym typeface="Times New Roman"/>
              </a:rPr>
              <a:t>Functional Annotation –</a:t>
            </a:r>
            <a:endParaRPr sz="1200" b="1">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r>
              <a:rPr lang="en" sz="1200">
                <a:solidFill>
                  <a:schemeClr val="dk1"/>
                </a:solidFill>
                <a:latin typeface="Times New Roman"/>
                <a:ea typeface="Times New Roman"/>
                <a:cs typeface="Times New Roman"/>
                <a:sym typeface="Times New Roman"/>
              </a:rPr>
              <a:t>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 </a:t>
            </a:r>
            <a:r>
              <a:rPr lang="en" sz="950">
                <a:solidFill>
                  <a:srgbClr val="212529"/>
                </a:solidFill>
                <a:latin typeface="Verdana"/>
                <a:ea typeface="Verdana"/>
                <a:cs typeface="Verdana"/>
                <a:sym typeface="Verdana"/>
              </a:rPr>
              <a:t>YqbF_HeH ; YqbF, HeH motif. 98.27%</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115789"/>
              <a:buFont typeface="Arial"/>
              <a:buNone/>
            </a:pPr>
            <a:r>
              <a:rPr lang="en" sz="950">
                <a:solidFill>
                  <a:srgbClr val="212529"/>
                </a:solidFill>
                <a:highlight>
                  <a:srgbClr val="FEFEFE"/>
                </a:highlight>
                <a:latin typeface="Verdana"/>
                <a:ea typeface="Verdana"/>
                <a:cs typeface="Verdana"/>
                <a:sym typeface="Verdana"/>
              </a:rPr>
              <a:t>Hypothetical protein yqbF; two-domain, Bsu26130, YqbF, NESG, Structural Genomics, PSI-2, Protein Structure Initiative, N, 97.83%</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r>
              <a:rPr lang="en" sz="1100" b="1">
                <a:solidFill>
                  <a:srgbClr val="555555"/>
                </a:solidFill>
                <a:highlight>
                  <a:srgbClr val="FAFAFA"/>
                </a:highlight>
                <a:latin typeface="Times New Roman"/>
                <a:ea typeface="Times New Roman"/>
                <a:cs typeface="Times New Roman"/>
                <a:sym typeface="Times New Roman"/>
              </a:rPr>
              <a:t>major capsid pentamer protein - Marley. Morty </a:t>
            </a:r>
            <a:endParaRPr sz="1100">
              <a:solidFill>
                <a:schemeClr val="dk1"/>
              </a:solidFill>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r>
              <a:rPr lang="en" sz="1200">
                <a:solidFill>
                  <a:schemeClr val="dk1"/>
                </a:solidFill>
                <a:latin typeface="Times New Roman"/>
                <a:ea typeface="Times New Roman"/>
                <a:cs typeface="Times New Roman"/>
                <a:sym typeface="Times New Roman"/>
              </a:rPr>
              <a:t>No known TMD’s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sz="1200" b="1">
              <a:solidFill>
                <a:schemeClr val="dk1"/>
              </a:solidFill>
              <a:latin typeface="Times New Roman"/>
              <a:ea typeface="Times New Roman"/>
              <a:cs typeface="Times New Roman"/>
              <a:sym typeface="Times New Roman"/>
            </a:endParaRPr>
          </a:p>
          <a:p>
            <a:pPr marL="457200" lvl="0" indent="-276225"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No function on anything on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Chentzyk_16</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Chentzyk_16</a:t>
            </a:r>
            <a:endParaRPr/>
          </a:p>
          <a:p>
            <a:pPr marL="0" lvl="0" indent="0" algn="l" rtl="0">
              <a:spcBef>
                <a:spcPts val="0"/>
              </a:spcBef>
              <a:spcAft>
                <a:spcPts val="0"/>
              </a:spcAft>
              <a:buNone/>
            </a:pPr>
            <a:endParaRPr/>
          </a:p>
        </p:txBody>
      </p:sp>
      <p:sp>
        <p:nvSpPr>
          <p:cNvPr id="479" name="Google Shape;479;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ZG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 16 (14556-14870) Glimmer calls 14556 Gene mark calls 14436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Stronger coding potential before 14556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alignment are 1:1 with E-value =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1-bp Overlap to gene 15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Supports extended start to 14436 bp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annotated start site of 14556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14436-bp  (Change start site/Extended)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Multiple top hits Holin [Mycobacterium phage Phaedrus]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Probability 97.97%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PF16081.10</a:t>
            </a:r>
            <a:r>
              <a:rPr lang="en" sz="1200">
                <a:solidFill>
                  <a:schemeClr val="dk1"/>
                </a:solidFill>
                <a:latin typeface="Times New Roman"/>
                <a:ea typeface="Times New Roman"/>
                <a:cs typeface="Times New Roman"/>
                <a:sym typeface="Times New Roman"/>
              </a:rPr>
              <a:t> holin protein family; Phage_holin_7_1 ; Mycobacterial 2 TMS Phage Holin (M2 Hol) Family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N/A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4 (3 + signal sequence)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Holin protein domain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Even though phamerator supports the further site I still believe taking the earlier start would be better due the other data pointing towards it being a better option.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Calibri"/>
                <a:ea typeface="Calibri"/>
                <a:cs typeface="Calibri"/>
                <a:sym typeface="Calibri"/>
              </a:rPr>
              <a:t>Notes: The TMD says 3 however, the sequence is what causes it to be 4.</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Chentzyk_16</a:t>
            </a:r>
            <a:endParaRPr/>
          </a:p>
          <a:p>
            <a:pPr marL="0" lvl="0" indent="0" algn="l" rtl="0">
              <a:spcBef>
                <a:spcPts val="0"/>
              </a:spcBef>
              <a:spcAft>
                <a:spcPts val="0"/>
              </a:spcAft>
              <a:buNone/>
            </a:pPr>
            <a:endParaRPr/>
          </a:p>
        </p:txBody>
      </p:sp>
      <p:sp>
        <p:nvSpPr>
          <p:cNvPr id="485" name="Google Shape;485;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Chentzyk_16 (14556-14870)  Glimmer and GeneMark  called unique starts - Glimmer at 14556, GeneMark at 14436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t>
            </a:r>
            <a:r>
              <a:rPr lang="en" sz="1200" b="1">
                <a:solidFill>
                  <a:schemeClr val="dk1"/>
                </a:solidFill>
                <a:latin typeface="Times New Roman"/>
                <a:ea typeface="Times New Roman"/>
                <a:cs typeface="Times New Roman"/>
                <a:sym typeface="Times New Roman"/>
              </a:rPr>
              <a:t>it kinda covers all coding potential, the last part of the strong coding is kinda covered but I am not really sure I can count it.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GTG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shows 24 hits but only 1 showing a 1:1 alignment; however ⅓ of the hits show an E value of 0.0E0.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no base/pair overlap; however, there is a 3 length gap between genes16 and 17 and a -177 length gap between genes 15 and 16. Might have the potential to extend gene 16.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is okay but there are better z scores and final values. Has a better Z score and final value at genemark’s call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does not support the auto annotation site. The green there are no other green lines on the other tracks to compare it to. All of the other lines in the tracks do not align with the others either, therefore not fully supporting the auto annotation site.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14436</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800" b="1">
                <a:solidFill>
                  <a:schemeClr val="dk1"/>
                </a:solidFill>
                <a:latin typeface="Times New Roman"/>
                <a:ea typeface="Times New Roman"/>
                <a:cs typeface="Times New Roman"/>
                <a:sym typeface="Times New Roman"/>
              </a:rPr>
              <a:t>  </a:t>
            </a:r>
            <a:r>
              <a:rPr lang="en" sz="1000" b="1">
                <a:solidFill>
                  <a:schemeClr val="accent2"/>
                </a:solidFill>
                <a:highlight>
                  <a:srgbClr val="FFFFFF"/>
                </a:highlight>
                <a:latin typeface="Roboto"/>
                <a:ea typeface="Roboto"/>
                <a:cs typeface="Roboto"/>
                <a:sym typeface="Roboto"/>
              </a:rPr>
              <a:t>holin [Mycobacterium phage Athena] top hits also call holin </a:t>
            </a:r>
            <a:endParaRPr sz="8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a:t>
            </a:r>
            <a:r>
              <a:rPr lang="en" sz="950" b="1">
                <a:solidFill>
                  <a:srgbClr val="212529"/>
                </a:solidFill>
                <a:latin typeface="Verdana"/>
                <a:ea typeface="Verdana"/>
                <a:cs typeface="Verdana"/>
                <a:sym typeface="Verdana"/>
              </a:rPr>
              <a:t>; Phage_holin_7_1 ; Mycobacterial 2 TMS Phage Holin (M2 Hol) Family (probability-96.72)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major capsid protein genes (morty007 and marley gene 15)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contains 4 transmembrane domains (3+1 signal sequence)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highlight>
                  <a:srgbClr val="FFFFFF"/>
                </a:highlight>
              </a:rPr>
              <a:t>holin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a:t>
            </a:r>
            <a:endParaRPr/>
          </a:p>
        </p:txBody>
      </p:sp>
      <p:sp>
        <p:nvSpPr>
          <p:cNvPr id="88" name="Google Shape;8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Chentzyk3_(917-1999) DNA master and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Not fully covered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the top hits are 1:1 align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favorable RBS score because Z score greater than the others and 2nd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Yes it supports the auto annotation of the start gene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917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PAPS reductase-like domain protein [Mycobacterium phage Heathcliff], PAPS reductase-like domain protein [Mycobacterium phage Compostia], PAPS reductase-like domain protein [Mycobacterium phage Deenasa]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[2WSI_A] FAD SYNTHETASE; TRANSFERASE, NUCLEOTIDYLTRANSFERASE, NUCLEOTIDE-BINDING; HET: FAD; 1.9A {SACCHAROMYCES CEREVISIAE} 99.85 percent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phamerator but all evidence is found on phagesdp and HHPred(PAPS reductase-like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function:PAPS reductase-like domain protein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Chentzyk_16</a:t>
            </a:r>
            <a:endParaRPr/>
          </a:p>
          <a:p>
            <a:pPr marL="0" lvl="0" indent="0" algn="l" rtl="0">
              <a:spcBef>
                <a:spcPts val="0"/>
              </a:spcBef>
              <a:spcAft>
                <a:spcPts val="0"/>
              </a:spcAft>
              <a:buNone/>
            </a:pPr>
            <a:endParaRPr/>
          </a:p>
        </p:txBody>
      </p:sp>
      <p:graphicFrame>
        <p:nvGraphicFramePr>
          <p:cNvPr id="491" name="Google Shape;491;p89"/>
          <p:cNvGraphicFramePr/>
          <p:nvPr/>
        </p:nvGraphicFramePr>
        <p:xfrm>
          <a:off x="2345375" y="3940250"/>
          <a:ext cx="5943575" cy="517525"/>
        </p:xfrm>
        <a:graphic>
          <a:graphicData uri="http://schemas.openxmlformats.org/drawingml/2006/table">
            <a:tbl>
              <a:tblPr>
                <a:noFill/>
                <a:tableStyleId>{D0B43D2A-9D7D-4155-A649-AF1DCF696631}</a:tableStyleId>
              </a:tblPr>
              <a:tblGrid>
                <a:gridCol w="973875">
                  <a:extLst>
                    <a:ext uri="{9D8B030D-6E8A-4147-A177-3AD203B41FA5}">
                      <a16:colId xmlns:a16="http://schemas.microsoft.com/office/drawing/2014/main" val="20000"/>
                    </a:ext>
                  </a:extLst>
                </a:gridCol>
                <a:gridCol w="4346925">
                  <a:extLst>
                    <a:ext uri="{9D8B030D-6E8A-4147-A177-3AD203B41FA5}">
                      <a16:colId xmlns:a16="http://schemas.microsoft.com/office/drawing/2014/main" val="20001"/>
                    </a:ext>
                  </a:extLst>
                </a:gridCol>
                <a:gridCol w="622775">
                  <a:extLst>
                    <a:ext uri="{9D8B030D-6E8A-4147-A177-3AD203B41FA5}">
                      <a16:colId xmlns:a16="http://schemas.microsoft.com/office/drawing/2014/main" val="20002"/>
                    </a:ext>
                  </a:extLst>
                </a:gridCol>
              </a:tblGrid>
              <a:tr h="517525">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PF16081.10</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Phage_holin_7_1 ; Mycobacterial 2 TMS Phage Holin (M2 Hol) Family</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97.97</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2" name="Google Shape;492;p89"/>
          <p:cNvSpPr txBox="1"/>
          <p:nvPr/>
        </p:nvSpPr>
        <p:spPr>
          <a:xfrm>
            <a:off x="311700" y="1620575"/>
            <a:ext cx="48387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Gene Call and Functional Annotation Checklist and Notes – MW</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assignment-   Chentzy_16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Gene Call Annotation -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Coding Potential: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 codon: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Gap/Overlap: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RBS: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Starterator:</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Is this a gene: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Suggested start site (first base coordinate):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Functional Annotation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BLASTp:  All top its suggests that the final gene function is Hollin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HHpred: Top Hit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Synteny: The suggested function is Holin</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TMD: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Predicted gene function: </a:t>
            </a:r>
            <a:r>
              <a:rPr lang="en" sz="700"/>
              <a:t>holin</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Notes: </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latin typeface="Times New Roman"/>
                <a:ea typeface="Times New Roman"/>
                <a:cs typeface="Times New Roman"/>
                <a:sym typeface="Times New Roman"/>
              </a:rPr>
              <a:t>****************************************************************************</a:t>
            </a:r>
            <a:endParaRPr sz="700">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Chentzyk_17</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Chentzyk_17</a:t>
            </a:r>
            <a:endParaRPr/>
          </a:p>
          <a:p>
            <a:pPr marL="0" lvl="0" indent="0" algn="l" rtl="0">
              <a:spcBef>
                <a:spcPts val="0"/>
              </a:spcBef>
              <a:spcAft>
                <a:spcPts val="0"/>
              </a:spcAft>
              <a:buNone/>
            </a:pPr>
            <a:endParaRPr/>
          </a:p>
        </p:txBody>
      </p:sp>
      <p:sp>
        <p:nvSpPr>
          <p:cNvPr id="503" name="Google Shape;503;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and Functional Annotation Checklist and Notes – ZG</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assignment:   Chentzyk_ 17 (14873-15334) Gimmer and GeneMark called start site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Gene Call Annotation -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Coding Potential: Fully covers strong start site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 codon: ATG</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 Top hits alignment are 1:1 with E-value = 0.</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Gap/Overlap: 3-bp Gap to gene 17</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RBS: Acceptable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Starterator: Supports the same start site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Is this a gene:  Yes</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Suggested start site (first base coordinate): 14873 (entered by JS based on notes above)</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Functional Annotation –</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BLASTp: Multiple top hits membrane protein [Mycobacterium phage Halfpint]</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HHpred: Probability 94.92% </a:t>
            </a:r>
            <a:r>
              <a:rPr lang="en" sz="85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6VJA_C</a:t>
            </a:r>
            <a:r>
              <a:rPr lang="en" sz="850">
                <a:solidFill>
                  <a:schemeClr val="dk1"/>
                </a:solidFill>
                <a:latin typeface="Times New Roman"/>
                <a:ea typeface="Times New Roman"/>
                <a:cs typeface="Times New Roman"/>
                <a:sym typeface="Times New Roman"/>
              </a:rPr>
              <a:t> B-lymphocyte antigen CD20; MS4A1, CD20, human, Rituximab, therapeutic, antibody, IMMUNE SYSTEM; HET: Y01;{Homo sapiens}</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Synteny:  N/A</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TMD: 4</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Predicted gene function: Membrane protein</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Notes: I believe that a reduction or enlargement of this gene would prove accuracy in light of the data.</a:t>
            </a: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Times New Roman"/>
                <a:ea typeface="Times New Roman"/>
                <a:cs typeface="Times New Roman"/>
                <a:sym typeface="Times New Roman"/>
              </a:rPr>
              <a:t>Notes: This protein has the function of a membrane protein shown from the BLASTp.</a:t>
            </a:r>
            <a:endParaRPr sz="85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88"/>
              <a:buFont typeface="Arial"/>
              <a:buNone/>
            </a:pPr>
            <a:endParaRPr sz="85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688"/>
              <a:buFont typeface="Arial"/>
              <a:buNone/>
            </a:pPr>
            <a:r>
              <a:rPr lang="en" sz="850">
                <a:solidFill>
                  <a:schemeClr val="dk1"/>
                </a:solidFill>
                <a:latin typeface="Calibri"/>
                <a:ea typeface="Calibri"/>
                <a:cs typeface="Calibri"/>
                <a:sym typeface="Calibri"/>
              </a:rPr>
              <a:t> </a:t>
            </a:r>
            <a:r>
              <a:rPr lang="en" sz="850">
                <a:solidFill>
                  <a:schemeClr val="dk1"/>
                </a:solidFill>
                <a:latin typeface="Times New Roman"/>
                <a:ea typeface="Times New Roman"/>
                <a:cs typeface="Times New Roman"/>
                <a:sym typeface="Times New Roman"/>
              </a:rPr>
              <a:t>****************************************************************************</a:t>
            </a:r>
            <a:endParaRPr sz="1225"/>
          </a:p>
        </p:txBody>
      </p:sp>
      <p:sp>
        <p:nvSpPr>
          <p:cNvPr id="504" name="Google Shape;504;p91"/>
          <p:cNvSpPr txBox="1"/>
          <p:nvPr/>
        </p:nvSpPr>
        <p:spPr>
          <a:xfrm>
            <a:off x="1706625" y="1517875"/>
            <a:ext cx="453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Chentzyk_17</a:t>
            </a:r>
            <a:endParaRPr/>
          </a:p>
          <a:p>
            <a:pPr marL="0" lvl="0" indent="0" algn="l" rtl="0">
              <a:spcBef>
                <a:spcPts val="0"/>
              </a:spcBef>
              <a:spcAft>
                <a:spcPts val="0"/>
              </a:spcAft>
              <a:buNone/>
            </a:pPr>
            <a:endParaRPr/>
          </a:p>
        </p:txBody>
      </p:sp>
      <p:sp>
        <p:nvSpPr>
          <p:cNvPr id="510" name="Google Shape;510;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Chentzyk_17 (14873-15334) Glimmer and GeneMark called same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some possible cp on both sides, possible start site on gene 16 side. However, next start site to cover all cp would cause too much overlap with gene 16 (over 110 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3 bp gap between gene 16, small overlap with gene 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some start sites contained better z-scores and final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auto-annotation start call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14873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 e-values of 1E-102</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none of the top hits are similar in function, top hit is 94.92% B-lymphocyte antigen CD20; MS4A1, CD20, human, Rituximab, therapeutic, antibody, IMMUNE SYSTEM; HET: Y01;{Homo sapiens}, second top hit is unknown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seems similar to gene 18 on Morty and Marley, corresponding genes on Morty and Marley don’t have a function. None of the similar genes on phagesdb have a function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4 TMDs (further research needed)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no known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none of the similar genes on phagesdb have a function, leading me to believe that there is no known function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Chentzyk_18</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Chentzyk_18</a:t>
            </a:r>
            <a:endParaRPr/>
          </a:p>
          <a:p>
            <a:pPr marL="0" lvl="0" indent="0" algn="l" rtl="0">
              <a:spcBef>
                <a:spcPts val="0"/>
              </a:spcBef>
              <a:spcAft>
                <a:spcPts val="0"/>
              </a:spcAft>
              <a:buNone/>
            </a:pPr>
            <a:endParaRPr/>
          </a:p>
        </p:txBody>
      </p:sp>
      <p:sp>
        <p:nvSpPr>
          <p:cNvPr id="527" name="Google Shape;527;p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and Functional Annotation Checklist and Notes – MKay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assignment: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b="1">
                <a:solidFill>
                  <a:schemeClr val="dk1"/>
                </a:solidFill>
                <a:latin typeface="Comfortaa"/>
                <a:ea typeface="Comfortaa"/>
                <a:cs typeface="Comfortaa"/>
                <a:sym typeface="Comfortaa"/>
              </a:rPr>
              <a:t>chentzyk_18 (15331-15810) glimmer called bp 15331 and GeneMark called 15394</a:t>
            </a:r>
            <a:endParaRPr sz="1200" b="1">
              <a:solidFill>
                <a:schemeClr val="dk1"/>
              </a:solidFill>
              <a:latin typeface="Comfortaa"/>
              <a:ea typeface="Comfortaa"/>
              <a:cs typeface="Comfortaa"/>
              <a:sym typeface="Comfortaa"/>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Gene Call Annotation -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Coding Potential: strong coding potential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 codon: ATG</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1:1 ratio with top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Gap/Overlap: 4 bp overlap from 17 (end at 15334) creates 4 bp overlap with 19 (start at 15807</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RBS: good score- z-score: 2.392 ; Final score: -4.269 -&gt;start at 15331</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Starterator: supports auto-annotated start</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Is this a gene: yes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Suggested start site (first base coordinate): 15331 (glimmer called- no change)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Functional Annotation –</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BLASTp:  no sig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HHpred: no sig hits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Synteny:  none</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Clr>
                <a:schemeClr val="dk1"/>
              </a:buClr>
              <a:buSzPct val="91666"/>
              <a:buFont typeface="Arial"/>
              <a:buNone/>
            </a:pPr>
            <a:r>
              <a:rPr lang="en" sz="1200">
                <a:solidFill>
                  <a:schemeClr val="dk1"/>
                </a:solidFill>
                <a:latin typeface="Comfortaa Medium"/>
                <a:ea typeface="Comfortaa Medium"/>
                <a:cs typeface="Comfortaa Medium"/>
                <a:sym typeface="Comfortaa Medium"/>
              </a:rPr>
              <a:t>TMD: 4 domains- no signals</a:t>
            </a:r>
            <a:endParaRPr sz="1200">
              <a:solidFill>
                <a:schemeClr val="dk1"/>
              </a:solidFill>
              <a:latin typeface="Comfortaa Medium"/>
              <a:ea typeface="Comfortaa Medium"/>
              <a:cs typeface="Comfortaa Medium"/>
              <a:sym typeface="Comfortaa Medium"/>
            </a:endParaRPr>
          </a:p>
          <a:p>
            <a:pPr marL="0" lvl="0" indent="0" algn="l" rtl="0">
              <a:spcBef>
                <a:spcPts val="0"/>
              </a:spcBef>
              <a:spcAft>
                <a:spcPts val="0"/>
              </a:spcAft>
              <a:buNone/>
            </a:pPr>
            <a:r>
              <a:rPr lang="en" sz="1200">
                <a:solidFill>
                  <a:schemeClr val="dk1"/>
                </a:solidFill>
                <a:latin typeface="Comfortaa Medium"/>
                <a:ea typeface="Comfortaa Medium"/>
                <a:cs typeface="Comfortaa Medium"/>
                <a:sym typeface="Comfortaa Medium"/>
              </a:rPr>
              <a:t>Predicted gene function: NKF</a:t>
            </a:r>
            <a:endParaRPr>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Chentzyk_18</a:t>
            </a:r>
            <a:endParaRPr/>
          </a:p>
          <a:p>
            <a:pPr marL="0" lvl="0" indent="0" algn="l" rtl="0">
              <a:spcBef>
                <a:spcPts val="0"/>
              </a:spcBef>
              <a:spcAft>
                <a:spcPts val="0"/>
              </a:spcAft>
              <a:buNone/>
            </a:pPr>
            <a:endParaRPr/>
          </a:p>
        </p:txBody>
      </p:sp>
      <p:sp>
        <p:nvSpPr>
          <p:cNvPr id="533" name="Google Shape;533;p9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highlight>
                  <a:srgbClr val="F1C232"/>
                </a:highlight>
                <a:latin typeface="Times New Roman"/>
                <a:ea typeface="Times New Roman"/>
                <a:cs typeface="Times New Roman"/>
                <a:sym typeface="Times New Roman"/>
              </a:rPr>
              <a:t> </a:t>
            </a:r>
            <a:endParaRPr sz="1200">
              <a:solidFill>
                <a:schemeClr val="dk1"/>
              </a:solidFill>
              <a:highlight>
                <a:srgbClr val="F1C232"/>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Chentzyk_18 (</a:t>
            </a:r>
            <a:r>
              <a:rPr lang="en" sz="1200">
                <a:solidFill>
                  <a:schemeClr val="dk1"/>
                </a:solidFill>
                <a:latin typeface="Calibri"/>
                <a:ea typeface="Calibri"/>
                <a:cs typeface="Calibri"/>
                <a:sym typeface="Calibri"/>
              </a:rPr>
              <a:t>15331-15810)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calls it at 15331, genemark calls it at 15394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high percent identity, and aligned 1:1,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gap of 3 bp no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almost all B3 phages called it at this start point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a:solidFill>
                  <a:schemeClr val="dk1"/>
                </a:solidFill>
                <a:latin typeface="Calibri"/>
                <a:ea typeface="Calibri"/>
                <a:cs typeface="Calibri"/>
                <a:sym typeface="Calibri"/>
              </a:rPr>
              <a:t>15331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for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hits only 65%, for unknown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listed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4 domains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Chentzyk_18</a:t>
            </a:r>
            <a:endParaRPr/>
          </a:p>
          <a:p>
            <a:pPr marL="0" lvl="0" indent="0" algn="l" rtl="0">
              <a:spcBef>
                <a:spcPts val="0"/>
              </a:spcBef>
              <a:spcAft>
                <a:spcPts val="0"/>
              </a:spcAft>
              <a:buNone/>
            </a:pPr>
            <a:endParaRPr/>
          </a:p>
        </p:txBody>
      </p:sp>
      <p:sp>
        <p:nvSpPr>
          <p:cNvPr id="539" name="Google Shape;539;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Chentzyk_18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Glimmer and Genemark called unique starts - Glimmer 15331  and Genemark 15394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All strong coding potential is covered. Following Glimmer data keeps from shortening the gene and covers the first start.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Majority of top hits are a 1:1 alignment e=6e-88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There appears to be a overlap of 1 base pair.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Supports suggested annotated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Does not look great but supports Glimmer start site.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15331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540" name="Google Shape;540;p97"/>
          <p:cNvSpPr txBox="1"/>
          <p:nvPr/>
        </p:nvSpPr>
        <p:spPr>
          <a:xfrm>
            <a:off x="6130325" y="378775"/>
            <a:ext cx="3658200" cy="3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graphicFrame>
        <p:nvGraphicFramePr>
          <p:cNvPr id="541" name="Google Shape;541;p97"/>
          <p:cNvGraphicFramePr/>
          <p:nvPr/>
        </p:nvGraphicFramePr>
        <p:xfrm>
          <a:off x="311700" y="4442000"/>
          <a:ext cx="5943575" cy="276860"/>
        </p:xfrm>
        <a:graphic>
          <a:graphicData uri="http://schemas.openxmlformats.org/drawingml/2006/table">
            <a:tbl>
              <a:tblPr>
                <a:noFill/>
                <a:tableStyleId>{D0B43D2A-9D7D-4155-A649-AF1DCF696631}</a:tableStyleId>
              </a:tblPr>
              <a:tblGrid>
                <a:gridCol w="1104375">
                  <a:extLst>
                    <a:ext uri="{9D8B030D-6E8A-4147-A177-3AD203B41FA5}">
                      <a16:colId xmlns:a16="http://schemas.microsoft.com/office/drawing/2014/main" val="20000"/>
                    </a:ext>
                  </a:extLst>
                </a:gridCol>
                <a:gridCol w="4079300">
                  <a:extLst>
                    <a:ext uri="{9D8B030D-6E8A-4147-A177-3AD203B41FA5}">
                      <a16:colId xmlns:a16="http://schemas.microsoft.com/office/drawing/2014/main" val="20001"/>
                    </a:ext>
                  </a:extLst>
                </a:gridCol>
                <a:gridCol w="75990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sz="950">
                          <a:solidFill>
                            <a:srgbClr val="2E8C81"/>
                          </a:solidFill>
                          <a:uFill>
                            <a:noFill/>
                          </a:uFill>
                          <a:latin typeface="Verdana"/>
                          <a:ea typeface="Verdana"/>
                          <a:cs typeface="Verdana"/>
                          <a:sym typeface="Verdana"/>
                          <a:hlinkClick r:id="rId3">
                            <a:extLst>
                              <a:ext uri="{A12FA001-AC4F-418D-AE19-62706E023703}">
                                <ahyp:hlinkClr xmlns:ahyp="http://schemas.microsoft.com/office/drawing/2018/hyperlinkcolor" val="tx"/>
                              </a:ext>
                            </a:extLst>
                          </a:hlinkClick>
                        </a:rPr>
                        <a:t>PF21844.1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 DUF6903 ; Family of unknown function (DUF6903)</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950">
                          <a:solidFill>
                            <a:srgbClr val="212529"/>
                          </a:solidFill>
                          <a:latin typeface="Verdana"/>
                          <a:ea typeface="Verdana"/>
                          <a:cs typeface="Verdana"/>
                          <a:sym typeface="Verdana"/>
                        </a:rPr>
                        <a:t>65.71</a:t>
                      </a:r>
                      <a:endParaRPr sz="950">
                        <a:solidFill>
                          <a:srgbClr val="212529"/>
                        </a:solidFill>
                        <a:latin typeface="Verdana"/>
                        <a:ea typeface="Verdana"/>
                        <a:cs typeface="Verdana"/>
                        <a:sym typeface="Verdana"/>
                      </a:endParaRPr>
                    </a:p>
                  </a:txBody>
                  <a:tcPr marL="63500" marR="63500" marT="63500" marB="63500">
                    <a:lnL cap="flat" cmpd="sng">
                      <a:solidFill>
                        <a:srgbClr val="212529"/>
                      </a:solidFill>
                      <a:prstDash val="solid"/>
                      <a:round/>
                      <a:headEnd type="none" w="sm" len="sm"/>
                      <a:tailEnd type="none" w="sm" len="sm"/>
                    </a:lnL>
                    <a:lnR cap="flat" cmpd="sng">
                      <a:solidFill>
                        <a:srgbClr val="212529"/>
                      </a:solidFill>
                      <a:prstDash val="solid"/>
                      <a:round/>
                      <a:headEnd type="none" w="sm" len="sm"/>
                      <a:tailEnd type="none" w="sm" len="sm"/>
                    </a:lnR>
                    <a:lnT w="9525" cap="flat" cmpd="sng">
                      <a:solidFill>
                        <a:srgbClr val="DEE2E6"/>
                      </a:solidFill>
                      <a:prstDash val="solid"/>
                      <a:round/>
                      <a:headEnd type="none" w="sm" len="sm"/>
                      <a:tailEnd type="none" w="sm" len="sm"/>
                    </a:lnT>
                    <a:lnB cap="flat" cmpd="sng">
                      <a:solidFill>
                        <a:srgbClr val="21252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2" name="Google Shape;542;p97"/>
          <p:cNvSpPr txBox="1"/>
          <p:nvPr/>
        </p:nvSpPr>
        <p:spPr>
          <a:xfrm>
            <a:off x="5358600" y="21435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Functional Annotation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BLASTp:  Does not show a function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HHpred: Top Hit</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Synteny: Is not supporting any function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TMD: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Predicted gene function: No Known Function </a:t>
            </a:r>
            <a:endParaRPr sz="12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Chentzyk_19</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Chentzyk_19</a:t>
            </a:r>
            <a:endParaRPr/>
          </a:p>
          <a:p>
            <a:pPr marL="0" lvl="0" indent="0" algn="l" rtl="0">
              <a:spcBef>
                <a:spcPts val="0"/>
              </a:spcBef>
              <a:spcAft>
                <a:spcPts val="0"/>
              </a:spcAft>
              <a:buNone/>
            </a:pPr>
            <a:endParaRPr/>
          </a:p>
        </p:txBody>
      </p:sp>
      <p:sp>
        <p:nvSpPr>
          <p:cNvPr id="553" name="Google Shape;553;p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TN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Chentzyk_19 (15807-16139) Glimmer and Genemark call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of the coding potential is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four hits have 100% alignment 1:110, very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gap on 5’ side or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Best RBS score at original binding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Consistent start site with starterator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15807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 has 100% identity with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91.08% probability with </a:t>
            </a:r>
            <a:r>
              <a:rPr lang="en" sz="1200">
                <a:solidFill>
                  <a:srgbClr val="212529"/>
                </a:solidFill>
                <a:latin typeface="Times New Roman"/>
                <a:ea typeface="Times New Roman"/>
                <a:cs typeface="Times New Roman"/>
                <a:sym typeface="Times New Roman"/>
              </a:rPr>
              <a:t>RecX_HTH1</a:t>
            </a: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Similar gene in Morty and Marty don’t have known functions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Transmembrane protein identity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Membrane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a:t>
            </a:r>
            <a:endParaRPr/>
          </a:p>
        </p:txBody>
      </p:sp>
      <p:sp>
        <p:nvSpPr>
          <p:cNvPr id="94" name="Google Shape;9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200">
                <a:solidFill>
                  <a:schemeClr val="dk1"/>
                </a:solidFill>
                <a:latin typeface="Comfortaa"/>
                <a:ea typeface="Comfortaa"/>
                <a:cs typeface="Comfortaa"/>
                <a:sym typeface="Comfortaa"/>
              </a:rPr>
              <a:t>Gene Call and Functional Annotation Checklist and Notes – MKay </a:t>
            </a:r>
            <a:endParaRPr sz="1200">
              <a:solidFill>
                <a:schemeClr val="dk1"/>
              </a:solidFill>
              <a:latin typeface="Comfortaa"/>
              <a:ea typeface="Comfortaa"/>
              <a:cs typeface="Comfortaa"/>
              <a:sym typeface="Comfortaa"/>
            </a:endParaRPr>
          </a:p>
          <a:p>
            <a:pPr marL="0" lvl="0" indent="0" algn="l" rtl="0">
              <a:spcBef>
                <a:spcPts val="1200"/>
              </a:spcBef>
              <a:spcAft>
                <a:spcPts val="0"/>
              </a:spcAft>
              <a:buNone/>
            </a:pPr>
            <a:r>
              <a:rPr lang="en" sz="1200">
                <a:solidFill>
                  <a:schemeClr val="dk1"/>
                </a:solidFill>
                <a:latin typeface="Comfortaa"/>
                <a:ea typeface="Comfortaa"/>
                <a:cs typeface="Comfortaa"/>
                <a:sym typeface="Comfortaa"/>
              </a:rPr>
              <a:t>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b="1">
                <a:solidFill>
                  <a:schemeClr val="dk1"/>
                </a:solidFill>
                <a:latin typeface="Comfortaa"/>
                <a:ea typeface="Comfortaa"/>
                <a:cs typeface="Comfortaa"/>
                <a:sym typeface="Comfortaa"/>
              </a:rPr>
              <a:t>Gene assignment:   </a:t>
            </a:r>
            <a:endParaRPr sz="1200" b="1">
              <a:solidFill>
                <a:schemeClr val="dk1"/>
              </a:solidFill>
              <a:latin typeface="Comfortaa"/>
              <a:ea typeface="Comfortaa"/>
              <a:cs typeface="Comfortaa"/>
              <a:sym typeface="Comfortaa"/>
            </a:endParaRPr>
          </a:p>
          <a:p>
            <a:pPr marL="0" lvl="0" indent="0" algn="l" rtl="0">
              <a:spcBef>
                <a:spcPts val="0"/>
              </a:spcBef>
              <a:spcAft>
                <a:spcPts val="0"/>
              </a:spcAft>
              <a:buNone/>
            </a:pPr>
            <a:r>
              <a:rPr lang="en" sz="1200" b="1">
                <a:solidFill>
                  <a:schemeClr val="dk1"/>
                </a:solidFill>
                <a:latin typeface="Comfortaa"/>
                <a:ea typeface="Comfortaa"/>
                <a:cs typeface="Comfortaa"/>
                <a:sym typeface="Comfortaa"/>
              </a:rPr>
              <a:t>Chentzyk_3 (917-1999) glimmer and GeneMark agreed </a:t>
            </a:r>
            <a:endParaRPr sz="1200" b="1">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Gene Call Annotation -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Coding Potential: almost fully covered at the auto-annotated start (Orf cannot be extended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Start codon: gtg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BLASTp: all top hits 1:1 alignments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Gap/Overlap: 4 base pair overlap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RBS: strong, only start site</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Starterator: supports auto-annotation start site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Is this a gene: yes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Suggested start site (first base coordinate): 917 (no change)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Functional Annotation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BLASTp:  PAPS reductase-like domain protein</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HHpred</a:t>
            </a:r>
            <a:r>
              <a:rPr lang="en" sz="1000">
                <a:solidFill>
                  <a:schemeClr val="dk1"/>
                </a:solidFill>
                <a:latin typeface="Comfortaa"/>
                <a:ea typeface="Comfortaa"/>
                <a:cs typeface="Comfortaa"/>
                <a:sym typeface="Comfortaa"/>
              </a:rPr>
              <a:t>: 99.87% —- </a:t>
            </a:r>
            <a:r>
              <a:rPr lang="en" sz="1000" u="sng">
                <a:solidFill>
                  <a:srgbClr val="1155CC"/>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4BWV_B</a:t>
            </a:r>
            <a:r>
              <a:rPr lang="en" sz="1000">
                <a:solidFill>
                  <a:schemeClr val="dk1"/>
                </a:solidFill>
                <a:latin typeface="Comfortaa"/>
                <a:ea typeface="Comfortaa"/>
                <a:cs typeface="Comfortaa"/>
                <a:sym typeface="Comfortaa"/>
              </a:rPr>
              <a:t> PHOSPHOADENOSINE-PHOSPHOSULPHATE REDUCTASE; OXIDOREDUCTASE, SULFATE ASSIMILATION, SULFONUCLEOTIDE; HET: PEG; 1.8A {PHYSCOMITRELLA PATENS} </a:t>
            </a:r>
            <a:endParaRPr sz="10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Synteny:  </a:t>
            </a:r>
            <a:r>
              <a:rPr lang="en" sz="1100">
                <a:solidFill>
                  <a:srgbClr val="555555"/>
                </a:solidFill>
                <a:highlight>
                  <a:srgbClr val="FAFAFA"/>
                </a:highlight>
                <a:latin typeface="Comfortaa"/>
                <a:ea typeface="Comfortaa"/>
                <a:cs typeface="Comfortaa"/>
                <a:sym typeface="Comfortaa"/>
              </a:rPr>
              <a:t>PAPS reductase-like domain protein</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TMD: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200">
                <a:solidFill>
                  <a:schemeClr val="dk1"/>
                </a:solidFill>
                <a:latin typeface="Comfortaa"/>
                <a:ea typeface="Comfortaa"/>
                <a:cs typeface="Comfortaa"/>
                <a:sym typeface="Comfortaa"/>
              </a:rPr>
              <a:t>Predicted gene function: PAPS reductase-like domain</a:t>
            </a:r>
            <a:endParaRPr sz="1200">
              <a:solidFill>
                <a:schemeClr val="dk1"/>
              </a:solidFill>
              <a:latin typeface="Comfortaa"/>
              <a:ea typeface="Comfortaa"/>
              <a:cs typeface="Comfortaa"/>
              <a:sym typeface="Comforta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Chentzyk_19</a:t>
            </a:r>
            <a:endParaRPr/>
          </a:p>
          <a:p>
            <a:pPr marL="0" lvl="0" indent="0" algn="l" rtl="0">
              <a:spcBef>
                <a:spcPts val="0"/>
              </a:spcBef>
              <a:spcAft>
                <a:spcPts val="0"/>
              </a:spcAft>
              <a:buNone/>
            </a:pPr>
            <a:endParaRPr/>
          </a:p>
        </p:txBody>
      </p:sp>
      <p:sp>
        <p:nvSpPr>
          <p:cNvPr id="559" name="Google Shape;559;p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EP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a:t>
            </a:r>
            <a:r>
              <a:rPr lang="en" sz="1200" b="1">
                <a:solidFill>
                  <a:schemeClr val="dk1"/>
                </a:solidFill>
                <a:latin typeface="Times New Roman"/>
                <a:ea typeface="Times New Roman"/>
                <a:cs typeface="Times New Roman"/>
                <a:sym typeface="Times New Roman"/>
              </a:rPr>
              <a:t>  Chentzyk_19 (15807, 16139)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r>
              <a:rPr lang="en" sz="1200" b="1">
                <a:solidFill>
                  <a:schemeClr val="dk1"/>
                </a:solidFill>
                <a:latin typeface="Times New Roman"/>
                <a:ea typeface="Times New Roman"/>
                <a:cs typeface="Times New Roman"/>
                <a:sym typeface="Times New Roman"/>
              </a:rPr>
              <a:t> Original Glimmer call @bp 15807 has strength 13.23</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 Covers all coding potential</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a:t>
            </a:r>
            <a:r>
              <a:rPr lang="en" sz="1200" b="1">
                <a:solidFill>
                  <a:schemeClr val="dk1"/>
                </a:solidFill>
                <a:latin typeface="Times New Roman"/>
                <a:ea typeface="Times New Roman"/>
                <a:cs typeface="Times New Roman"/>
                <a:sym typeface="Times New Roman"/>
              </a:rPr>
              <a:t> 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Shows a 1:1 alignment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There is overlap with gene 18 with 3 bp. The gap with gene 20 is 88 bp.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a:t>
            </a:r>
            <a:r>
              <a:rPr lang="en" sz="1200" b="1">
                <a:solidFill>
                  <a:schemeClr val="dk1"/>
                </a:solidFill>
                <a:latin typeface="Times New Roman"/>
                <a:ea typeface="Times New Roman"/>
                <a:cs typeface="Times New Roman"/>
                <a:sym typeface="Times New Roman"/>
              </a:rPr>
              <a:t> RBS scores support the stop and start values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a:t>
            </a:r>
            <a:r>
              <a:rPr lang="en" sz="1200" b="1">
                <a:solidFill>
                  <a:schemeClr val="dk1"/>
                </a:solidFill>
                <a:latin typeface="Times New Roman"/>
                <a:ea typeface="Times New Roman"/>
                <a:cs typeface="Times New Roman"/>
                <a:sym typeface="Times New Roman"/>
              </a:rPr>
              <a:t> This supports the data</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 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a:t>
            </a:r>
            <a:r>
              <a:rPr lang="en" sz="1200" b="1">
                <a:solidFill>
                  <a:schemeClr val="dk1"/>
                </a:solidFill>
                <a:latin typeface="Times New Roman"/>
                <a:ea typeface="Times New Roman"/>
                <a:cs typeface="Times New Roman"/>
                <a:sym typeface="Times New Roman"/>
              </a:rPr>
              <a:t> No change (15807)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r>
              <a:rPr lang="en" sz="1200" b="1">
                <a:solidFill>
                  <a:schemeClr val="dk1"/>
                </a:solidFill>
                <a:latin typeface="Times New Roman"/>
                <a:ea typeface="Times New Roman"/>
                <a:cs typeface="Times New Roman"/>
                <a:sym typeface="Times New Roman"/>
              </a:rPr>
              <a:t> NKF of Marley or Morty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a:t>
            </a:r>
            <a:r>
              <a:rPr lang="en" sz="1200" b="1">
                <a:solidFill>
                  <a:schemeClr val="dk1"/>
                </a:solidFill>
                <a:highlight>
                  <a:srgbClr val="FFFFFF"/>
                </a:highlight>
                <a:latin typeface="Times New Roman"/>
                <a:ea typeface="Times New Roman"/>
                <a:cs typeface="Times New Roman"/>
                <a:sym typeface="Times New Roman"/>
              </a:rPr>
              <a:t>hypothetical protein PHAEDRUS_19</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r>
              <a:rPr lang="en" sz="1200" b="1">
                <a:solidFill>
                  <a:schemeClr val="dk1"/>
                </a:solidFill>
                <a:latin typeface="Times New Roman"/>
                <a:ea typeface="Times New Roman"/>
                <a:cs typeface="Times New Roman"/>
                <a:sym typeface="Times New Roman"/>
              </a:rPr>
              <a:t> </a:t>
            </a:r>
            <a:r>
              <a:rPr lang="en" sz="1200" b="1" u="sng">
                <a:solidFill>
                  <a:srgbClr val="2E8C81"/>
                </a:solidFill>
                <a:highlight>
                  <a:srgbClr val="FEFEFE"/>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PF21982.1</a:t>
            </a:r>
            <a:r>
              <a:rPr lang="en" sz="1200" b="1">
                <a:solidFill>
                  <a:schemeClr val="dk1"/>
                </a:solidFill>
                <a:highlight>
                  <a:srgbClr val="FEFEFE"/>
                </a:highlight>
                <a:latin typeface="Times New Roman"/>
                <a:ea typeface="Times New Roman"/>
                <a:cs typeface="Times New Roman"/>
                <a:sym typeface="Times New Roman"/>
              </a:rPr>
              <a:t> ; RecX_HTH1 ; RecX, first three-helix domain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a:t>
            </a:r>
            <a:r>
              <a:rPr lang="en" sz="1200" b="1">
                <a:solidFill>
                  <a:schemeClr val="dk1"/>
                </a:solidFill>
                <a:latin typeface="Times New Roman"/>
                <a:ea typeface="Times New Roman"/>
                <a:cs typeface="Times New Roman"/>
                <a:sym typeface="Times New Roman"/>
              </a:rPr>
              <a:t> Supports NKF</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a:t>
            </a:r>
            <a:r>
              <a:rPr lang="en" sz="1200" b="1">
                <a:solidFill>
                  <a:schemeClr val="dk1"/>
                </a:solidFill>
                <a:latin typeface="Times New Roman"/>
                <a:ea typeface="Times New Roman"/>
                <a:cs typeface="Times New Roman"/>
                <a:sym typeface="Times New Roman"/>
              </a:rPr>
              <a:t> transmembrane protein identity</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200" b="1">
                <a:solidFill>
                  <a:schemeClr val="dk1"/>
                </a:solidFill>
                <a:latin typeface="Times New Roman"/>
                <a:ea typeface="Times New Roman"/>
                <a:cs typeface="Times New Roman"/>
                <a:sym typeface="Times New Roman"/>
              </a:rPr>
              <a:t> membrane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Chentzyk_19</a:t>
            </a:r>
            <a:endParaRPr/>
          </a:p>
          <a:p>
            <a:pPr marL="0" lvl="0" indent="0" algn="l" rtl="0">
              <a:spcBef>
                <a:spcPts val="0"/>
              </a:spcBef>
              <a:spcAft>
                <a:spcPts val="0"/>
              </a:spcAft>
              <a:buNone/>
            </a:pPr>
            <a:endParaRPr/>
          </a:p>
        </p:txBody>
      </p:sp>
      <p:sp>
        <p:nvSpPr>
          <p:cNvPr id="565" name="Google Shape;565;p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Chentzyk19_(15807-16139) DNA master and PhagesDB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Most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show 1:1 alignment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Visible 4bp overlap</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Does have a favorable RBS score because Z score is 2nd greatest, but the closest to 0 in final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auto annotation in the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No change starts at 15807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PHAEDRUS_19 [Mycobacterium phage Phaedrus], hypothetical protein CM02_gp021 [Mycobacterium phage Gadjet], hypothetical protein DAISY_20 [Mycobacterium phage Daisy]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[PF21982.1]	; RecX_HTH1 ; RecX, first three-helix domain 91.08 %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synteny on phamerator or phagesdb but there is synteny with Daisy</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1 TMD verified on phamerator and DTU</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hypothetical protein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0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Chentzyk_19.5 (gap)</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Chentzyk_19.5 (gap)</a:t>
            </a:r>
            <a:endParaRPr/>
          </a:p>
          <a:p>
            <a:pPr marL="0" lvl="0" indent="0" algn="l" rtl="0">
              <a:spcBef>
                <a:spcPts val="0"/>
              </a:spcBef>
              <a:spcAft>
                <a:spcPts val="0"/>
              </a:spcAft>
              <a:buNone/>
            </a:pPr>
            <a:endParaRPr/>
          </a:p>
        </p:txBody>
      </p:sp>
      <p:sp>
        <p:nvSpPr>
          <p:cNvPr id="576" name="Google Shape;576;p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and Functional Annotation Checklist and Notes – LPS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assignment:   </a:t>
            </a:r>
            <a:r>
              <a:rPr lang="en" sz="1200">
                <a:solidFill>
                  <a:schemeClr val="dk1"/>
                </a:solidFill>
                <a:latin typeface="Times New Roman"/>
                <a:ea typeface="Times New Roman"/>
                <a:cs typeface="Times New Roman"/>
                <a:sym typeface="Times New Roman"/>
              </a:rPr>
              <a:t>Gap Chentzyk 19.5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Gene Call Annotation -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Coding Potential: </a:t>
            </a:r>
            <a:r>
              <a:rPr lang="en" sz="1200">
                <a:solidFill>
                  <a:schemeClr val="dk1"/>
                </a:solidFill>
                <a:latin typeface="Times New Roman"/>
                <a:ea typeface="Times New Roman"/>
                <a:cs typeface="Times New Roman"/>
                <a:sym typeface="Times New Roman"/>
              </a:rPr>
              <a:t>There is no strong CP in area of divergently transcribed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 codon: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Gap/Overlap: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RBS: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Starterator:</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Is this a gene: </a:t>
            </a:r>
            <a:r>
              <a:rPr lang="en" sz="1200">
                <a:solidFill>
                  <a:schemeClr val="dk1"/>
                </a:solidFill>
                <a:latin typeface="Times New Roman"/>
                <a:ea typeface="Times New Roman"/>
                <a:cs typeface="Times New Roman"/>
                <a:sym typeface="Times New Roman"/>
              </a:rPr>
              <a:t>NO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Suggested start site (first base coordinate):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Functional Annotation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BLASTp: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HHpred:</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Synteny: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TMD: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Predicted gene function: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 </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b="1">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Chentzyk_19.5 (gap)</a:t>
            </a:r>
            <a:endParaRPr/>
          </a:p>
          <a:p>
            <a:pPr marL="0" lvl="0" indent="0" algn="l" rtl="0">
              <a:spcBef>
                <a:spcPts val="0"/>
              </a:spcBef>
              <a:spcAft>
                <a:spcPts val="0"/>
              </a:spcAft>
              <a:buNone/>
            </a:pPr>
            <a:endParaRPr/>
          </a:p>
        </p:txBody>
      </p:sp>
      <p:sp>
        <p:nvSpPr>
          <p:cNvPr id="582" name="Google Shape;582;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Jayden</a:t>
            </a:r>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Chentzyk_20</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Chentzyk_20</a:t>
            </a:r>
            <a:endParaRPr/>
          </a:p>
          <a:p>
            <a:pPr marL="0" lvl="0" indent="0" algn="l" rtl="0">
              <a:spcBef>
                <a:spcPts val="0"/>
              </a:spcBef>
              <a:spcAft>
                <a:spcPts val="0"/>
              </a:spcAft>
              <a:buNone/>
            </a:pPr>
            <a:endParaRPr/>
          </a:p>
        </p:txBody>
      </p:sp>
      <p:sp>
        <p:nvSpPr>
          <p:cNvPr id="599" name="Google Shape;599;p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MM</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Chentzyk_20 (16227-17306) Glimmer and GeneMark called the same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 at 16227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1:1 alignments to top hits and all contain low e-values.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Contains a gap of about 90 bps but on the same strand as the gene before it and there is a registered gap between them, so this can not be reduced.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High Z value with low final score, and there are two better RBS scores for later start sites but this would drastically increase the gap by at least an additional 600 bps, so not realistic.</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the auto-annotation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16227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indicate this is likely a major tail protein since they contain e-values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The second top hit is major tail protein and contains a high probability, indicating this is the function.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major tail protein - Marley1013_21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 need to reference TMDs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Chentzyk_20</a:t>
            </a:r>
            <a:endParaRPr/>
          </a:p>
          <a:p>
            <a:pPr marL="0" lvl="0" indent="0" algn="l" rtl="0">
              <a:spcBef>
                <a:spcPts val="0"/>
              </a:spcBef>
              <a:spcAft>
                <a:spcPts val="0"/>
              </a:spcAft>
              <a:buNone/>
            </a:pPr>
            <a:endParaRPr/>
          </a:p>
        </p:txBody>
      </p:sp>
      <p:sp>
        <p:nvSpPr>
          <p:cNvPr id="605" name="Google Shape;605;p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DB</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Chentzyk_20 (16227-17306) Glimmer and GeneMark call the same start site @16227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CP covers called sites – extends slightly beyond the start site at 16227 but cannot be extended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All top hits 1:1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~90 bp gap between start of gene 20 and end of gene 19. Acceptable gap, gene cannot be extended. ~60 bp gap between end of gene 20 and start of gene 21. Also an acceptable gap b/c in an area with divergently transcribed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Supports this start site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16227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First ~20 top hits show major tail protein. Majority of hits have 100%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shows minor capsid protein with 99.34% probability. Second hit shows major tail protein with 98.89%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Extremely similar gene location as compared to Morty and Marley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N/A</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major tail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Notes: Annotated genes in phagesdb show major tail protein</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Chentzyk_20</a:t>
            </a:r>
            <a:endParaRPr/>
          </a:p>
          <a:p>
            <a:pPr marL="0" lvl="0" indent="0" algn="l" rtl="0">
              <a:spcBef>
                <a:spcPts val="0"/>
              </a:spcBef>
              <a:spcAft>
                <a:spcPts val="0"/>
              </a:spcAft>
              <a:buNone/>
            </a:pPr>
            <a:endParaRPr/>
          </a:p>
        </p:txBody>
      </p:sp>
      <p:sp>
        <p:nvSpPr>
          <p:cNvPr id="611" name="Google Shape;611;p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Chentzyk_20 (16227-17306) Glimmer and GeneMark called same starts- Glimmer at 16227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a:t>
            </a:r>
            <a:r>
              <a:rPr lang="en" sz="1200" b="1">
                <a:solidFill>
                  <a:schemeClr val="dk1"/>
                </a:solidFill>
                <a:latin typeface="Times New Roman"/>
                <a:ea typeface="Times New Roman"/>
                <a:cs typeface="Times New Roman"/>
                <a:sym typeface="Times New Roman"/>
              </a:rPr>
              <a:t>includes all coding potential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
            </a:r>
            <a:r>
              <a:rPr lang="en" sz="1200" b="1">
                <a:solidFill>
                  <a:schemeClr val="dk1"/>
                </a:solidFill>
                <a:latin typeface="Times New Roman"/>
                <a:ea typeface="Times New Roman"/>
                <a:cs typeface="Times New Roman"/>
                <a:sym typeface="Times New Roman"/>
              </a:rPr>
              <a:t>ATG</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Shows 24 hits with the top 20 having 1:1 alignments and 4 having 5:4 alignments?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a:t>
            </a:r>
            <a:r>
              <a:rPr lang="en" sz="1200" b="1">
                <a:solidFill>
                  <a:schemeClr val="dk1"/>
                </a:solidFill>
                <a:latin typeface="Times New Roman"/>
                <a:ea typeface="Times New Roman"/>
                <a:cs typeface="Times New Roman"/>
                <a:sym typeface="Times New Roman"/>
              </a:rPr>
              <a:t> No base/pair overlap; however there is a 88 length gap between genes 19 and 20; and a 62 length gap between genes 20 and 21.</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a:t>
            </a:r>
            <a:r>
              <a:rPr lang="en" sz="1200" b="1">
                <a:solidFill>
                  <a:schemeClr val="dk1"/>
                </a:solidFill>
                <a:latin typeface="Times New Roman"/>
                <a:ea typeface="Times New Roman"/>
                <a:cs typeface="Times New Roman"/>
                <a:sym typeface="Times New Roman"/>
              </a:rPr>
              <a:t>the Z-value for the auto annotation start is 2.392 and the final score is -4.188. Not very strong RBS data to support the auto annotation site but it's not the weakest?</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a:t>
            </a:r>
            <a:r>
              <a:rPr lang="en" sz="1200" b="1">
                <a:solidFill>
                  <a:schemeClr val="dk1"/>
                </a:solidFill>
                <a:latin typeface="Times New Roman"/>
                <a:ea typeface="Times New Roman"/>
                <a:cs typeface="Times New Roman"/>
                <a:sym typeface="Times New Roman"/>
              </a:rPr>
              <a:t>The green line is aligned with the other tracks which I believe means its supports the auto annotation site?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a:t>
            </a:r>
            <a:r>
              <a:rPr lang="en" sz="1200" b="1">
                <a:solidFill>
                  <a:schemeClr val="dk1"/>
                </a:solidFill>
                <a:latin typeface="Times New Roman"/>
                <a:ea typeface="Times New Roman"/>
                <a:cs typeface="Times New Roman"/>
                <a:sym typeface="Times New Roman"/>
              </a:rPr>
              <a:t>yes</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r>
              <a:rPr lang="en" sz="1200" b="1">
                <a:solidFill>
                  <a:schemeClr val="dk1"/>
                </a:solidFill>
                <a:latin typeface="Times New Roman"/>
                <a:ea typeface="Times New Roman"/>
                <a:cs typeface="Times New Roman"/>
                <a:sym typeface="Times New Roman"/>
              </a:rPr>
              <a:t>no change (16227)</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r>
              <a:rPr lang="en" sz="1200" b="1">
                <a:solidFill>
                  <a:schemeClr val="dk1"/>
                </a:solidFill>
                <a:latin typeface="Times New Roman"/>
                <a:ea typeface="Times New Roman"/>
                <a:cs typeface="Times New Roman"/>
                <a:sym typeface="Times New Roman"/>
              </a:rPr>
              <a:t>all top hits show a major tail protein; there are a few that say hypothetical protein but most of them claim major tail protein. E-value: 0</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a:t>
            </a:r>
            <a:r>
              <a:rPr lang="en" sz="950" b="1">
                <a:solidFill>
                  <a:srgbClr val="212529"/>
                </a:solidFill>
                <a:latin typeface="Verdana"/>
                <a:ea typeface="Verdana"/>
                <a:cs typeface="Verdana"/>
                <a:sym typeface="Verdana"/>
              </a:rPr>
              <a:t>gp_22 (Minor Capsid Protein); HK97-fold, T=7, tailed bacteriophage, VIRUS; 2.39A {Mycobacterium phage Patience}(proabability-99.35)  </a:t>
            </a: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link</a:t>
            </a:r>
            <a:endParaRPr sz="950" b="1">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115789"/>
              <a:buFont typeface="Arial"/>
              <a:buNone/>
            </a:pPr>
            <a:r>
              <a:rPr lang="en" sz="950" b="1">
                <a:solidFill>
                  <a:srgbClr val="212529"/>
                </a:solidFill>
                <a:latin typeface="Verdana"/>
                <a:ea typeface="Verdana"/>
                <a:cs typeface="Verdana"/>
                <a:sym typeface="Verdana"/>
              </a:rPr>
              <a:t>Second top hit: </a:t>
            </a:r>
            <a:r>
              <a:rPr lang="en" sz="950" b="1">
                <a:solidFill>
                  <a:srgbClr val="212529"/>
                </a:solidFill>
                <a:highlight>
                  <a:srgbClr val="FEFEFE"/>
                </a:highlight>
                <a:latin typeface="Verdana"/>
                <a:ea typeface="Verdana"/>
                <a:cs typeface="Verdana"/>
                <a:sym typeface="Verdana"/>
              </a:rPr>
              <a:t>Major tail protein; Bacteriophage, tail tube, VIRUS, VIRAL PROTEIN;{Mycobacterium phage Bxb1} (probability-98.9) </a:t>
            </a:r>
            <a:r>
              <a:rPr lang="en" sz="950" b="1" u="sng">
                <a:solidFill>
                  <a:srgbClr val="1155CC"/>
                </a:solidFill>
                <a:highlight>
                  <a:srgbClr val="FEFEFE"/>
                </a:highlight>
                <a:latin typeface="Verdana"/>
                <a:ea typeface="Verdana"/>
                <a:cs typeface="Verdana"/>
                <a:sym typeface="Verdana"/>
                <a:hlinkClick r:id="rId4">
                  <a:extLst>
                    <a:ext uri="{A12FA001-AC4F-418D-AE19-62706E023703}">
                      <ahyp:hlinkClr xmlns:ahyp="http://schemas.microsoft.com/office/drawing/2018/hyperlinkcolor" val="tx"/>
                    </a:ext>
                  </a:extLst>
                </a:hlinkClick>
              </a:rPr>
              <a:t>link</a:t>
            </a:r>
            <a:endParaRPr sz="950">
              <a:solidFill>
                <a:srgbClr val="212529"/>
              </a:solidFill>
              <a:latin typeface="Verdana"/>
              <a:ea typeface="Verdana"/>
              <a:cs typeface="Verdana"/>
              <a:sym typeface="Verdana"/>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r>
              <a:rPr lang="en" sz="1200" b="1">
                <a:solidFill>
                  <a:schemeClr val="dk1"/>
                </a:solidFill>
                <a:latin typeface="Times New Roman"/>
                <a:ea typeface="Times New Roman"/>
                <a:cs typeface="Times New Roman"/>
                <a:sym typeface="Times New Roman"/>
              </a:rPr>
              <a:t>adjacent to major tail proteins (Morty and Marley gene 21)</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r>
              <a:rPr lang="en" sz="1200" b="1">
                <a:solidFill>
                  <a:schemeClr val="dk1"/>
                </a:solidFill>
                <a:latin typeface="Times New Roman"/>
                <a:ea typeface="Times New Roman"/>
                <a:cs typeface="Times New Roman"/>
                <a:sym typeface="Times New Roman"/>
              </a:rPr>
              <a:t>no TMD detected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a:t>
            </a:r>
            <a:r>
              <a:rPr lang="en" sz="1000" b="1">
                <a:solidFill>
                  <a:schemeClr val="dk1"/>
                </a:solidFill>
                <a:highlight>
                  <a:srgbClr val="FFFFFF"/>
                </a:highlight>
              </a:rPr>
              <a:t>major tail protein</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1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Chentzyk_20.5 (gap)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Chentzyk_3</a:t>
            </a:r>
            <a:endParaRPr/>
          </a:p>
        </p:txBody>
      </p:sp>
      <p:sp>
        <p:nvSpPr>
          <p:cNvPr id="100" name="Google Shape;10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Chentzyk_3 (917-1999)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glimmer and genemark called at the same spot at 917</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aligns 1:1 with highest scoring pairs, E-value of 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already the longest possible ORF with no overlaps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has a strong RBS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The start site is the same on other related genes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917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Many top hits with </a:t>
            </a:r>
            <a:r>
              <a:rPr lang="en" sz="1200" i="1">
                <a:solidFill>
                  <a:schemeClr val="dk1"/>
                </a:solidFill>
                <a:latin typeface="Times New Roman"/>
                <a:ea typeface="Times New Roman"/>
                <a:cs typeface="Times New Roman"/>
                <a:sym typeface="Times New Roman"/>
              </a:rPr>
              <a:t>PAPS reductase-like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most likely 3'-phosphoadenylylsulfate reductase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Appears similar to gene 4 in Morty and Marley, with is a </a:t>
            </a:r>
            <a:r>
              <a:rPr lang="en" sz="1200" i="1">
                <a:solidFill>
                  <a:schemeClr val="dk1"/>
                </a:solidFill>
                <a:latin typeface="Times New Roman"/>
                <a:ea typeface="Times New Roman"/>
                <a:cs typeface="Times New Roman"/>
                <a:sym typeface="Times New Roman"/>
              </a:rPr>
              <a:t>PAPS reductase-like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200" i="1">
                <a:solidFill>
                  <a:schemeClr val="dk1"/>
                </a:solidFill>
                <a:latin typeface="Times New Roman"/>
                <a:ea typeface="Times New Roman"/>
                <a:cs typeface="Times New Roman"/>
                <a:sym typeface="Times New Roman"/>
              </a:rPr>
              <a:t>PAPS reductase-like domain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Most phages with this gene called it a </a:t>
            </a:r>
            <a:r>
              <a:rPr lang="en" sz="1200" i="1">
                <a:solidFill>
                  <a:schemeClr val="dk1"/>
                </a:solidFill>
                <a:latin typeface="Times New Roman"/>
                <a:ea typeface="Times New Roman"/>
                <a:cs typeface="Times New Roman"/>
                <a:sym typeface="Times New Roman"/>
              </a:rPr>
              <a:t>PAPS reductase-like domain protein</a:t>
            </a:r>
            <a:endParaRPr sz="1200" i="1">
              <a:solidFill>
                <a:schemeClr val="dk1"/>
              </a:solidFill>
              <a:latin typeface="Times New Roman"/>
              <a:ea typeface="Times New Roman"/>
              <a:cs typeface="Times New Roman"/>
              <a:sym typeface="Times New Roman"/>
            </a:endParaRPr>
          </a:p>
          <a:p>
            <a:pPr marL="0" lvl="0" indent="0" algn="l" rtl="0">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Chentzyk_20.5 (gap)</a:t>
            </a:r>
            <a:endParaRPr/>
          </a:p>
          <a:p>
            <a:pPr marL="0" lvl="0" indent="0" algn="l" rtl="0">
              <a:spcBef>
                <a:spcPts val="0"/>
              </a:spcBef>
              <a:spcAft>
                <a:spcPts val="0"/>
              </a:spcAft>
              <a:buNone/>
            </a:pPr>
            <a:endParaRPr/>
          </a:p>
        </p:txBody>
      </p:sp>
      <p:sp>
        <p:nvSpPr>
          <p:cNvPr id="622" name="Google Shape;622;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MK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a:t>
            </a:r>
            <a:r>
              <a:rPr lang="en" sz="1200" b="1">
                <a:solidFill>
                  <a:schemeClr val="dk1"/>
                </a:solidFill>
                <a:latin typeface="Times New Roman"/>
                <a:ea typeface="Times New Roman"/>
                <a:cs typeface="Times New Roman"/>
                <a:sym typeface="Times New Roman"/>
              </a:rPr>
              <a:t>gene gap 20.5</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no coding potential in the gap</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a:t>
            </a:r>
            <a:r>
              <a:rPr lang="en" sz="1200" b="1">
                <a:solidFill>
                  <a:schemeClr val="dk1"/>
                </a:solidFill>
                <a:latin typeface="Times New Roman"/>
                <a:ea typeface="Times New Roman"/>
                <a:cs typeface="Times New Roman"/>
                <a:sym typeface="Times New Roman"/>
              </a:rPr>
              <a:t>.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Gap/Overlap: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none</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a:t>
            </a:r>
            <a:r>
              <a:rPr lang="en" sz="1200" b="1">
                <a:solidFill>
                  <a:schemeClr val="dk1"/>
                </a:solidFill>
                <a:latin typeface="Times New Roman"/>
                <a:ea typeface="Times New Roman"/>
                <a:cs typeface="Times New Roman"/>
                <a:sym typeface="Times New Roman"/>
              </a:rPr>
              <a:t>no</a:t>
            </a:r>
            <a:endParaRPr sz="12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Predicted gene function:</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Chentzyk_20.5 (gap)</a:t>
            </a:r>
            <a:endParaRPr/>
          </a:p>
          <a:p>
            <a:pPr marL="0" lvl="0" indent="0" algn="l" rtl="0">
              <a:spcBef>
                <a:spcPts val="0"/>
              </a:spcBef>
              <a:spcAft>
                <a:spcPts val="0"/>
              </a:spcAft>
              <a:buNone/>
            </a:pPr>
            <a:endParaRPr/>
          </a:p>
        </p:txBody>
      </p:sp>
      <p:sp>
        <p:nvSpPr>
          <p:cNvPr id="628" name="Google Shape;628;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Stella</a:t>
            </a: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Chentzyk_21</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Chentzyk_21</a:t>
            </a:r>
            <a:endParaRPr/>
          </a:p>
          <a:p>
            <a:pPr marL="0" lvl="0" indent="0" algn="l" rtl="0">
              <a:spcBef>
                <a:spcPts val="0"/>
              </a:spcBef>
              <a:spcAft>
                <a:spcPts val="0"/>
              </a:spcAft>
              <a:buNone/>
            </a:pPr>
            <a:endParaRPr/>
          </a:p>
        </p:txBody>
      </p:sp>
      <p:sp>
        <p:nvSpPr>
          <p:cNvPr id="645" name="Google Shape;645;p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JG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Chentzyk_21 (17368-17478)(reverse)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All coding potential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E-Value is 0 with 100 percent alignment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No Gene 20 ends 3’ at 17306 and gene 21 starts on 5’ 17368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Extremely acceptable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Universal start track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Evidence is pointing towards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17478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hypothetical protein X818_gp022 [Mycobacterium phage Bernardo] gp22 [Mycobacterium phage Phlyer]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HHpred:[PF18419.6]; ATP-grasp_6 ; ATP-grasp-like domain (</a:t>
            </a:r>
            <a:r>
              <a:rPr lang="en" sz="950">
                <a:solidFill>
                  <a:srgbClr val="212529"/>
                </a:solidFill>
                <a:latin typeface="Verdana"/>
                <a:ea typeface="Verdana"/>
                <a:cs typeface="Verdana"/>
                <a:sym typeface="Verdana"/>
              </a:rPr>
              <a:t>80.47 probability)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other match ups except these two phages (morty and marley are major tail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NFK (maybe a hypothetical protein)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Potential start sites: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Chentzyk_21</a:t>
            </a:r>
            <a:endParaRPr/>
          </a:p>
          <a:p>
            <a:pPr marL="0" lvl="0" indent="0" algn="l" rtl="0">
              <a:spcBef>
                <a:spcPts val="0"/>
              </a:spcBef>
              <a:spcAft>
                <a:spcPts val="0"/>
              </a:spcAft>
              <a:buNone/>
            </a:pPr>
            <a:endParaRPr/>
          </a:p>
        </p:txBody>
      </p:sp>
      <p:sp>
        <p:nvSpPr>
          <p:cNvPr id="651" name="Google Shape;651;p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and Functional Annotation Checklist and Notes – SH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Chentzyk_21 (</a:t>
            </a:r>
            <a:r>
              <a:rPr lang="en" sz="1200">
                <a:solidFill>
                  <a:schemeClr val="dk1"/>
                </a:solidFill>
                <a:latin typeface="Calibri"/>
                <a:ea typeface="Calibri"/>
                <a:cs typeface="Calibri"/>
                <a:sym typeface="Calibri"/>
              </a:rPr>
              <a:t>17478</a:t>
            </a:r>
            <a:r>
              <a:rPr lang="en" sz="1200">
                <a:solidFill>
                  <a:schemeClr val="dk1"/>
                </a:solidFill>
                <a:latin typeface="Times New Roman"/>
                <a:ea typeface="Times New Roman"/>
                <a:cs typeface="Times New Roman"/>
                <a:sym typeface="Times New Roman"/>
              </a:rPr>
              <a:t>-</a:t>
            </a:r>
            <a:r>
              <a:rPr lang="en" sz="1200">
                <a:solidFill>
                  <a:schemeClr val="dk1"/>
                </a:solidFill>
                <a:latin typeface="Calibri"/>
                <a:ea typeface="Calibri"/>
                <a:cs typeface="Calibri"/>
                <a:sym typeface="Calibri"/>
              </a:rPr>
              <a:t>17368</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 - Genemark call at 17478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Coding Potential: fully covered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aligns 1:19, 100% identity, E-value of 1.0-16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Gap/Overlap: there are gaps on either side of the gene, but no other start sites would work</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RBS: favorable score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Starterator: no other tracks to compare, all called at the same point</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Suggested start site (first base coordinate): 17478 (no change)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 no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top hits are all hypothetical proteins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top hit was ATP-grasp_6</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match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NKF</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Notes: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Chentzyk_21</a:t>
            </a:r>
            <a:endParaRPr/>
          </a:p>
          <a:p>
            <a:pPr marL="0" lvl="0" indent="0" algn="l" rtl="0">
              <a:spcBef>
                <a:spcPts val="0"/>
              </a:spcBef>
              <a:spcAft>
                <a:spcPts val="0"/>
              </a:spcAft>
              <a:buNone/>
            </a:pPr>
            <a:endParaRPr/>
          </a:p>
        </p:txBody>
      </p:sp>
      <p:sp>
        <p:nvSpPr>
          <p:cNvPr id="657" name="Google Shape;657;p1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and Functional Annotation Checklist and Notes – MW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assignment-   Chenzyk_21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Only GeneMark called, Original GeneMark was called at base pair 17478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Coding Potential: A start at 17478 does not cover all coding potential. There are two other possible starts.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 codon: ATG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BLASTp: All top hits were 1:1 alignment e=1e-14</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Gap/Overlap: There ias a gap of 64 base pairs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RBS: The RBS data supports the Genemark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Starterator: The Starterator data supports the original start call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Is this a gene: Yes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Suggested start site (first base coordinate): 17478</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Chentzyk_22</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Chentzyk_22</a:t>
            </a:r>
            <a:endParaRPr/>
          </a:p>
          <a:p>
            <a:pPr marL="0" lvl="0" indent="0" algn="l" rtl="0">
              <a:spcBef>
                <a:spcPts val="0"/>
              </a:spcBef>
              <a:spcAft>
                <a:spcPts val="0"/>
              </a:spcAft>
              <a:buNone/>
            </a:pPr>
            <a:endParaRPr/>
          </a:p>
        </p:txBody>
      </p:sp>
      <p:sp>
        <p:nvSpPr>
          <p:cNvPr id="668" name="Google Shape;668;p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and Functional Annotation Checklist and Notes – MH</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assignment: Chentzyk_22 (17516-18349) Glimmer called at 17516, GeneMark called at 17609</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Gene Call Annotation -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Coding Potential: GeneMark call covers all CP, Glimmer call extends past strong CP,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only top two hits are 1:1, but most are 26:1 and 32:1. When changed start site was blasted, all hits were 1:1 with E-val of 0.0E0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Gap/Overlap: about a 40 bp gap between gene 21, about 45 bp gap between gene 23, room for promoter region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RBS: modified start site has best RBS data out of top 4 start sites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Starterator: not relevant/helpful</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Suggested start site (first base coordinate): 17591 (unique start site not called by either)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Functional Annotation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BLASTp: all top hits are head-to-tails adaptors, all e-values 0.0</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HHpred: 99.73% to head completion protein, supports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Synteny: similar to genes 23 on Morty and Marley, both head-to-tail adaptors, all genes on phagesdb have the same function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a:t>
            </a:r>
            <a:r>
              <a:rPr lang="en" sz="1000">
                <a:solidFill>
                  <a:schemeClr val="dk1"/>
                </a:solidFill>
                <a:highlight>
                  <a:srgbClr val="FFFFFF"/>
                </a:highlight>
              </a:rPr>
              <a:t>head-to-tail adaptor</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Chentzyk_22</a:t>
            </a:r>
            <a:endParaRPr/>
          </a:p>
          <a:p>
            <a:pPr marL="0" lvl="0" indent="0" algn="l" rtl="0">
              <a:spcBef>
                <a:spcPts val="0"/>
              </a:spcBef>
              <a:spcAft>
                <a:spcPts val="0"/>
              </a:spcAft>
              <a:buNone/>
            </a:pPr>
            <a:endParaRPr/>
          </a:p>
        </p:txBody>
      </p:sp>
      <p:sp>
        <p:nvSpPr>
          <p:cNvPr id="674" name="Google Shape;674;p1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assignment: Chentzyk22 (17516-18349) DNA Master</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Gene Call Annotation</a:t>
            </a:r>
            <a:endParaRPr sz="1200">
              <a:solidFill>
                <a:schemeClr val="dk1"/>
              </a:solidFill>
              <a:latin typeface="Times New Roman"/>
              <a:ea typeface="Times New Roman"/>
              <a:cs typeface="Times New Roman"/>
              <a:sym typeface="Times New Roman"/>
            </a:endParaRPr>
          </a:p>
          <a:p>
            <a:pPr marL="457200" lvl="0" indent="-281940" algn="l" rtl="0">
              <a:spcBef>
                <a:spcPts val="120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Coding Potential: All the cp is covered</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 codon: GTG</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BLASTp: first hits are 1:1 align, the rest have the upper hand with variations.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Gap/Overlap: 39bp gap</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RBS: The start site does have the 6th greatest Z-score and has the 6th lowest final score. Not acceptablee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Starterator: Supports the selected start site for the gene.</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Is this a gene? Yes</a:t>
            </a:r>
            <a:endParaRPr sz="1200">
              <a:solidFill>
                <a:schemeClr val="dk1"/>
              </a:solidFill>
              <a:latin typeface="Times New Roman"/>
              <a:ea typeface="Times New Roman"/>
              <a:cs typeface="Times New Roman"/>
              <a:sym typeface="Times New Roman"/>
            </a:endParaRPr>
          </a:p>
          <a:p>
            <a:pPr marL="457200" lvl="0" indent="-281940" algn="l" rtl="0">
              <a:spcBef>
                <a:spcPts val="0"/>
              </a:spcBef>
              <a:spcAft>
                <a:spcPts val="0"/>
              </a:spcAft>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Suggested start site (first base coordinate): No change; starts at 17516.</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Functional Annotation –(changed)</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BLASTp: head-to-tail adaptor [Mycobacterium phage MmasiCarm], head-to-tail adaptor [Mycobacterium phage OrangeOswald], head-to-tail adaptor [Mycobacterium phage HarveySr]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HHpred: [8HQO_Q]	Head completion protein; Neck, Portal, T5, VIRUS, VIRAL PROTEIN; 3.2A {Escherichia phage DT57C}</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Synteny:  No answer on pahmerator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TMD: NONE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Predicted gene function: head-to-tail adaptor</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Chentzyk_23</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57834</Words>
  <Application>Microsoft Macintosh PowerPoint</Application>
  <PresentationFormat>On-screen Show (16:9)</PresentationFormat>
  <Paragraphs>6924</Paragraphs>
  <Slides>441</Slides>
  <Notes>441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441</vt:i4>
      </vt:variant>
    </vt:vector>
  </HeadingPairs>
  <TitlesOfParts>
    <vt:vector size="449" baseType="lpstr">
      <vt:lpstr>Times New Roman</vt:lpstr>
      <vt:lpstr>Comfortaa Medium</vt:lpstr>
      <vt:lpstr>Calibri</vt:lpstr>
      <vt:lpstr>Roboto</vt:lpstr>
      <vt:lpstr>Verdana</vt:lpstr>
      <vt:lpstr>Arial</vt:lpstr>
      <vt:lpstr>Comfortaa</vt:lpstr>
      <vt:lpstr>Simple Light</vt:lpstr>
      <vt:lpstr>Chentzyk (B3)</vt:lpstr>
      <vt:lpstr>Chentzyk_1</vt:lpstr>
      <vt:lpstr>Chentzyk_1</vt:lpstr>
      <vt:lpstr>Chentzyk_2</vt:lpstr>
      <vt:lpstr>Chentzyk_2</vt:lpstr>
      <vt:lpstr>Chentzyk_3</vt:lpstr>
      <vt:lpstr>Chentzyk_3</vt:lpstr>
      <vt:lpstr>Chentzyk_3</vt:lpstr>
      <vt:lpstr>Chentzyk_3</vt:lpstr>
      <vt:lpstr>Chentzyk_4</vt:lpstr>
      <vt:lpstr>Chentzyk_4</vt:lpstr>
      <vt:lpstr>Chentzyk_4</vt:lpstr>
      <vt:lpstr>Chentzyk_4</vt:lpstr>
      <vt:lpstr>Chentzyk_5</vt:lpstr>
      <vt:lpstr>Chentzyk_5</vt:lpstr>
      <vt:lpstr>Chentzyk_5</vt:lpstr>
      <vt:lpstr>Chentzyk_5</vt:lpstr>
      <vt:lpstr>Chentzyk_5.5 (gap)</vt:lpstr>
      <vt:lpstr>Chentzyk_5.5 (gap)</vt:lpstr>
      <vt:lpstr>Chentzyk_6</vt:lpstr>
      <vt:lpstr>Chentzyk_6</vt:lpstr>
      <vt:lpstr>Chentzyk_6</vt:lpstr>
      <vt:lpstr>Chentzyk_6</vt:lpstr>
      <vt:lpstr>Chentzyk_7</vt:lpstr>
      <vt:lpstr>Chentzyk_7</vt:lpstr>
      <vt:lpstr>Chentzyk_7</vt:lpstr>
      <vt:lpstr>Chentzyk_7.5 (gap)</vt:lpstr>
      <vt:lpstr>Chentzyk_7.5 (gap)</vt:lpstr>
      <vt:lpstr>Chentzyk_7.5 (gap)</vt:lpstr>
      <vt:lpstr>Chentzyk_8</vt:lpstr>
      <vt:lpstr>Chentzyk_8</vt:lpstr>
      <vt:lpstr>Chentzyk_8</vt:lpstr>
      <vt:lpstr>Chentzyk_8</vt:lpstr>
      <vt:lpstr>Chentzyk_9</vt:lpstr>
      <vt:lpstr>Chentzyk_9</vt:lpstr>
      <vt:lpstr>Chentzyk_9</vt:lpstr>
      <vt:lpstr>Chentzyk_9</vt:lpstr>
      <vt:lpstr>Chentzyk_10</vt:lpstr>
      <vt:lpstr>Chentzyk_10</vt:lpstr>
      <vt:lpstr>Chentzyk_10</vt:lpstr>
      <vt:lpstr>Chentzyk_10</vt:lpstr>
      <vt:lpstr>Chentzyk_11</vt:lpstr>
      <vt:lpstr>Chentzyk_11</vt:lpstr>
      <vt:lpstr>Chentzyk_11</vt:lpstr>
      <vt:lpstr>Chentzyk_11</vt:lpstr>
      <vt:lpstr>Chentzyk_12</vt:lpstr>
      <vt:lpstr>Chentzyk_12 </vt:lpstr>
      <vt:lpstr>Chentzyk_12 </vt:lpstr>
      <vt:lpstr>Chentzyk_12 </vt:lpstr>
      <vt:lpstr>Chentzyk_12.5 (gap)</vt:lpstr>
      <vt:lpstr>Chentzyk_12.5 (gap) </vt:lpstr>
      <vt:lpstr>Chentzyk_12.5 (gap) </vt:lpstr>
      <vt:lpstr>Chentzyk_13</vt:lpstr>
      <vt:lpstr>Chentzyk_13 </vt:lpstr>
      <vt:lpstr>Chentzyk_13 </vt:lpstr>
      <vt:lpstr>Chentzyk_13 </vt:lpstr>
      <vt:lpstr>Chentzyk_13.5 (gap)</vt:lpstr>
      <vt:lpstr>Chentzyk_13.5 (gap) </vt:lpstr>
      <vt:lpstr>Chentzyk_13.5 (gap) </vt:lpstr>
      <vt:lpstr>Chentzyk_14</vt:lpstr>
      <vt:lpstr>Chentzyk_14 </vt:lpstr>
      <vt:lpstr>Chentzyk_14 </vt:lpstr>
      <vt:lpstr>Chentzyk_14 </vt:lpstr>
      <vt:lpstr>Chentzyk_15</vt:lpstr>
      <vt:lpstr>Chentzyk_15 </vt:lpstr>
      <vt:lpstr>Chentzyk_15 </vt:lpstr>
      <vt:lpstr>Chentzyk_16</vt:lpstr>
      <vt:lpstr>Chentzyk_16 </vt:lpstr>
      <vt:lpstr>Chentzyk_16 </vt:lpstr>
      <vt:lpstr>Chentzyk_16 </vt:lpstr>
      <vt:lpstr>Chentzyk_17</vt:lpstr>
      <vt:lpstr>Chentzyk_17 </vt:lpstr>
      <vt:lpstr>Chentzyk_17 </vt:lpstr>
      <vt:lpstr>Chentzyk_18</vt:lpstr>
      <vt:lpstr>Chentzyk_18 </vt:lpstr>
      <vt:lpstr>Chentzyk_18 </vt:lpstr>
      <vt:lpstr>Chentzyk_18 </vt:lpstr>
      <vt:lpstr>Chentzyk_19</vt:lpstr>
      <vt:lpstr>Chentzyk_19 </vt:lpstr>
      <vt:lpstr>Chentzyk_19 </vt:lpstr>
      <vt:lpstr>Chentzyk_19 </vt:lpstr>
      <vt:lpstr>Chentzyk_19.5 (gap)</vt:lpstr>
      <vt:lpstr>Chentzyk_19.5 (gap) </vt:lpstr>
      <vt:lpstr>Chentzyk_19.5 (gap) </vt:lpstr>
      <vt:lpstr>Chentzyk_20</vt:lpstr>
      <vt:lpstr>Chentzyk_20 </vt:lpstr>
      <vt:lpstr>Chentzyk_20 </vt:lpstr>
      <vt:lpstr>Chentzyk_20 </vt:lpstr>
      <vt:lpstr>Chentzyk_20.5 (gap)</vt:lpstr>
      <vt:lpstr>Chentzyk_20.5 (gap) </vt:lpstr>
      <vt:lpstr>Chentzyk_20.5 (gap) </vt:lpstr>
      <vt:lpstr>Chentzyk_21</vt:lpstr>
      <vt:lpstr>Chentzyk_21 </vt:lpstr>
      <vt:lpstr>Chentzyk_21 </vt:lpstr>
      <vt:lpstr>Chentzyk_21 </vt:lpstr>
      <vt:lpstr>Chentzyk_22</vt:lpstr>
      <vt:lpstr>Chentzyk_22 </vt:lpstr>
      <vt:lpstr>Chentzyk_22 </vt:lpstr>
      <vt:lpstr>Chentzyk_23</vt:lpstr>
      <vt:lpstr>Chentzyk_23 </vt:lpstr>
      <vt:lpstr>Chentzyk_23 </vt:lpstr>
      <vt:lpstr>Chentzyk_23 </vt:lpstr>
      <vt:lpstr>Chentzyk_24</vt:lpstr>
      <vt:lpstr>Chentzyk_24 </vt:lpstr>
      <vt:lpstr>Chentzyk_24 </vt:lpstr>
      <vt:lpstr>Chentzyk_24 </vt:lpstr>
      <vt:lpstr>Chentzyk_25</vt:lpstr>
      <vt:lpstr>Chentzyk_25 </vt:lpstr>
      <vt:lpstr>Chentzyk_25 </vt:lpstr>
      <vt:lpstr>Chentzyk_25 </vt:lpstr>
      <vt:lpstr>Chentzyk_26</vt:lpstr>
      <vt:lpstr>Chentzyk_26 </vt:lpstr>
      <vt:lpstr>Chentzyk_26 </vt:lpstr>
      <vt:lpstr>Chentzyk_26 </vt:lpstr>
      <vt:lpstr>Chentzyk_27</vt:lpstr>
      <vt:lpstr>Chentzyk_27 </vt:lpstr>
      <vt:lpstr>Chentzyk_27 </vt:lpstr>
      <vt:lpstr>Chentzyk_28</vt:lpstr>
      <vt:lpstr>Chentzyk_28 </vt:lpstr>
      <vt:lpstr>Chentzyk_28 </vt:lpstr>
      <vt:lpstr>Chentzyk_28 </vt:lpstr>
      <vt:lpstr>Chentzyk_29</vt:lpstr>
      <vt:lpstr>Chentzyk_29 </vt:lpstr>
      <vt:lpstr>Chentzyk_29 </vt:lpstr>
      <vt:lpstr>Chentzyk_30</vt:lpstr>
      <vt:lpstr>Chentzyk_30 </vt:lpstr>
      <vt:lpstr>Chentzyk_30 </vt:lpstr>
      <vt:lpstr>Chentzyk_31</vt:lpstr>
      <vt:lpstr>Chentzyk_31 </vt:lpstr>
      <vt:lpstr>Chentzyk_31 </vt:lpstr>
      <vt:lpstr>Chentzyk_31 </vt:lpstr>
      <vt:lpstr>Chentzyk_32</vt:lpstr>
      <vt:lpstr>Chentzyk_32 </vt:lpstr>
      <vt:lpstr>Chentzyk_32 </vt:lpstr>
      <vt:lpstr>Chentzyk_32 </vt:lpstr>
      <vt:lpstr>Chentzyk_33</vt:lpstr>
      <vt:lpstr>Chentzyk_33 </vt:lpstr>
      <vt:lpstr>Chentzyk_33 </vt:lpstr>
      <vt:lpstr>Chentzyk_33 </vt:lpstr>
      <vt:lpstr>Chentzyk_34</vt:lpstr>
      <vt:lpstr>Chentzyk_34 </vt:lpstr>
      <vt:lpstr>Chentzyk_34 </vt:lpstr>
      <vt:lpstr>Chentzyk_34 </vt:lpstr>
      <vt:lpstr>Chentzyk_35</vt:lpstr>
      <vt:lpstr>Chentzyk_35 </vt:lpstr>
      <vt:lpstr>Chentzyk_35 </vt:lpstr>
      <vt:lpstr>Chentzyk_35 </vt:lpstr>
      <vt:lpstr>Chentzyk_36</vt:lpstr>
      <vt:lpstr>Chentzyk_36 </vt:lpstr>
      <vt:lpstr>Chentzyk_36 </vt:lpstr>
      <vt:lpstr>Chentzyk_37</vt:lpstr>
      <vt:lpstr>Chentzyk_37 </vt:lpstr>
      <vt:lpstr>Chentzyk_37 </vt:lpstr>
      <vt:lpstr>Chentzyk_37 </vt:lpstr>
      <vt:lpstr>Chentzyk_38</vt:lpstr>
      <vt:lpstr>Chentzyk_38 </vt:lpstr>
      <vt:lpstr>Chentzyk_38 </vt:lpstr>
      <vt:lpstr>Chentzyk_38 </vt:lpstr>
      <vt:lpstr>Chentzyk_39</vt:lpstr>
      <vt:lpstr>Chentzyk_39 </vt:lpstr>
      <vt:lpstr>Chentzyk_39 </vt:lpstr>
      <vt:lpstr>Chentzyk_39 </vt:lpstr>
      <vt:lpstr>Chentzyk_40</vt:lpstr>
      <vt:lpstr>Chentzyk_40 </vt:lpstr>
      <vt:lpstr>Chentzyk_40 </vt:lpstr>
      <vt:lpstr>Chentzyk_40 </vt:lpstr>
      <vt:lpstr>Chentzyk_41</vt:lpstr>
      <vt:lpstr>Chentzyk_41 </vt:lpstr>
      <vt:lpstr>Chentzyk_41 </vt:lpstr>
      <vt:lpstr>Chentzyk_41 </vt:lpstr>
      <vt:lpstr>Chentzyk_42</vt:lpstr>
      <vt:lpstr>Chentzyk_42 </vt:lpstr>
      <vt:lpstr>Chentzyk_42 </vt:lpstr>
      <vt:lpstr>Chentzyk_42 </vt:lpstr>
      <vt:lpstr>Chentzyk_43</vt:lpstr>
      <vt:lpstr>Chentzyk_43 </vt:lpstr>
      <vt:lpstr>Chentzyk_43 </vt:lpstr>
      <vt:lpstr>Chentzyk_43 </vt:lpstr>
      <vt:lpstr>Chentzyk_44</vt:lpstr>
      <vt:lpstr>Chentzyk_44 </vt:lpstr>
      <vt:lpstr>Chentzyk_44 </vt:lpstr>
      <vt:lpstr>Chentzyk_44 </vt:lpstr>
      <vt:lpstr>Chentzyk_45</vt:lpstr>
      <vt:lpstr>Chentzyk_45 </vt:lpstr>
      <vt:lpstr>Chentzyk_45 </vt:lpstr>
      <vt:lpstr>Chentzyk_45 </vt:lpstr>
      <vt:lpstr>Chentzyk_46</vt:lpstr>
      <vt:lpstr>Chentzyk_46 </vt:lpstr>
      <vt:lpstr>Chentzyk_46 </vt:lpstr>
      <vt:lpstr>Chentzyk_47</vt:lpstr>
      <vt:lpstr>Chentzyk_47 </vt:lpstr>
      <vt:lpstr>Chentzyk_47 </vt:lpstr>
      <vt:lpstr>Chentzyk_47 </vt:lpstr>
      <vt:lpstr>Chentzyk_48</vt:lpstr>
      <vt:lpstr>Chentzyk_48 </vt:lpstr>
      <vt:lpstr>Chentzyk_48 </vt:lpstr>
      <vt:lpstr>Chentzyk_48 </vt:lpstr>
      <vt:lpstr>Chentzyk_49</vt:lpstr>
      <vt:lpstr>Chentzyk_49 </vt:lpstr>
      <vt:lpstr>Chentzyk_49 </vt:lpstr>
      <vt:lpstr>Chentzyk_49 </vt:lpstr>
      <vt:lpstr>Chentzyk_50</vt:lpstr>
      <vt:lpstr>Chentzyk_50 </vt:lpstr>
      <vt:lpstr>Chentzyk_50 </vt:lpstr>
      <vt:lpstr>Chentzyk_50 </vt:lpstr>
      <vt:lpstr>Chentzyk_51</vt:lpstr>
      <vt:lpstr>Chentzyk_51 </vt:lpstr>
      <vt:lpstr>Chentzyk_51 </vt:lpstr>
      <vt:lpstr>Chentzyk_52</vt:lpstr>
      <vt:lpstr>Chentzyk_52 </vt:lpstr>
      <vt:lpstr>Chentzyk_52 </vt:lpstr>
      <vt:lpstr>Chentzyk_52 </vt:lpstr>
      <vt:lpstr>Chentzyk_53</vt:lpstr>
      <vt:lpstr>Chentzyk_53 </vt:lpstr>
      <vt:lpstr>Chentzyk_53 </vt:lpstr>
      <vt:lpstr>Chentzyk_53 </vt:lpstr>
      <vt:lpstr>Chentzyk_53.5 (gap)</vt:lpstr>
      <vt:lpstr>Chentzyk_53.5 (gap) </vt:lpstr>
      <vt:lpstr>Chentzyk_53.5 (gap) </vt:lpstr>
      <vt:lpstr>Chentzyk_54</vt:lpstr>
      <vt:lpstr>Chentzyk_54 </vt:lpstr>
      <vt:lpstr>Chentzyk_54 </vt:lpstr>
      <vt:lpstr>Chentzyk_54 </vt:lpstr>
      <vt:lpstr>Chentzyk_55</vt:lpstr>
      <vt:lpstr>Chentzyk_55 </vt:lpstr>
      <vt:lpstr>Chentzyk_55 </vt:lpstr>
      <vt:lpstr>Chentzyk_55 </vt:lpstr>
      <vt:lpstr>Chentzyk_56</vt:lpstr>
      <vt:lpstr>Chentzyk_56 </vt:lpstr>
      <vt:lpstr>Chentzyk_56 </vt:lpstr>
      <vt:lpstr>Chentzyk_56 </vt:lpstr>
      <vt:lpstr>Chentzyk_57</vt:lpstr>
      <vt:lpstr>Chentzyk_57 </vt:lpstr>
      <vt:lpstr>Chentzyk_57 </vt:lpstr>
      <vt:lpstr>Chentzyk_57 </vt:lpstr>
      <vt:lpstr>Chentzyk_58</vt:lpstr>
      <vt:lpstr>Chentzyk_58 </vt:lpstr>
      <vt:lpstr>Chentzyk_58 </vt:lpstr>
      <vt:lpstr>Chentzyk_58 </vt:lpstr>
      <vt:lpstr>Chentzyk_59</vt:lpstr>
      <vt:lpstr>Chentzyk_59 </vt:lpstr>
      <vt:lpstr>Chentzyk_59 </vt:lpstr>
      <vt:lpstr>Chentzyk_59 </vt:lpstr>
      <vt:lpstr>Chentzyk_60</vt:lpstr>
      <vt:lpstr>Chentzyk_60 </vt:lpstr>
      <vt:lpstr>Chentzyk_60 </vt:lpstr>
      <vt:lpstr>Chentzyk_60 </vt:lpstr>
      <vt:lpstr>Chentzyk_61</vt:lpstr>
      <vt:lpstr>Chentzyk_61 </vt:lpstr>
      <vt:lpstr>Chentzyk_61 </vt:lpstr>
      <vt:lpstr>Chentzyk_61 </vt:lpstr>
      <vt:lpstr>Chentzyk_62</vt:lpstr>
      <vt:lpstr>Chentzyk_62 </vt:lpstr>
      <vt:lpstr>Chentzyk_62 </vt:lpstr>
      <vt:lpstr>Chentzyk_62 </vt:lpstr>
      <vt:lpstr>Chentzyk_63</vt:lpstr>
      <vt:lpstr>Chentzyk_63 </vt:lpstr>
      <vt:lpstr>Chentzyk_63 </vt:lpstr>
      <vt:lpstr>Chentzyk_63 </vt:lpstr>
      <vt:lpstr>Chentzyk_64</vt:lpstr>
      <vt:lpstr>Chentzyk_64 </vt:lpstr>
      <vt:lpstr>Chentzyk_64 </vt:lpstr>
      <vt:lpstr>Chentzyk_65</vt:lpstr>
      <vt:lpstr>Chentzyk_65 </vt:lpstr>
      <vt:lpstr>Chentzyk_65 </vt:lpstr>
      <vt:lpstr>Chentzyk_66</vt:lpstr>
      <vt:lpstr>Chentzyk_66 </vt:lpstr>
      <vt:lpstr>Chentzyk_66 </vt:lpstr>
      <vt:lpstr>Chentzyk_66 </vt:lpstr>
      <vt:lpstr>Chentzyk_67</vt:lpstr>
      <vt:lpstr>Chentzyk_67 </vt:lpstr>
      <vt:lpstr>Chentzyk_67.5 (gap)</vt:lpstr>
      <vt:lpstr>Chentzyk_67.5 (gap) </vt:lpstr>
      <vt:lpstr>Chentzyk_68</vt:lpstr>
      <vt:lpstr>Chentzyk_68 </vt:lpstr>
      <vt:lpstr>Chentzyk_68 </vt:lpstr>
      <vt:lpstr>Chentzyk_68 </vt:lpstr>
      <vt:lpstr>Chentzyk_69</vt:lpstr>
      <vt:lpstr>Chentzyk_69 </vt:lpstr>
      <vt:lpstr>Chentzyk_69 </vt:lpstr>
      <vt:lpstr>Chentzyk_69 </vt:lpstr>
      <vt:lpstr>Chentzyk_70</vt:lpstr>
      <vt:lpstr>Chentzyk_70 </vt:lpstr>
      <vt:lpstr>Chentzyk_70 </vt:lpstr>
      <vt:lpstr>Chentzyk_70 </vt:lpstr>
      <vt:lpstr>Chentzyk_71</vt:lpstr>
      <vt:lpstr>Chentzyk_71 </vt:lpstr>
      <vt:lpstr>Chentzyk_71 </vt:lpstr>
      <vt:lpstr>Chentzyk_72</vt:lpstr>
      <vt:lpstr>Chentzyk_72 </vt:lpstr>
      <vt:lpstr>Chentzyk_72 </vt:lpstr>
      <vt:lpstr>Chentzyk_72 </vt:lpstr>
      <vt:lpstr>Chentzyk_73</vt:lpstr>
      <vt:lpstr>Chentzyk_73 </vt:lpstr>
      <vt:lpstr>Chentzyk_73 </vt:lpstr>
      <vt:lpstr>Chentzyk_73 </vt:lpstr>
      <vt:lpstr>Chentzyk_74</vt:lpstr>
      <vt:lpstr>Chentzyk_74 </vt:lpstr>
      <vt:lpstr>Chentzyk_74 </vt:lpstr>
      <vt:lpstr>Chentzyk_75</vt:lpstr>
      <vt:lpstr>Chentzyk_75 </vt:lpstr>
      <vt:lpstr>Chentzyk_75 </vt:lpstr>
      <vt:lpstr>Chentzyk_75 </vt:lpstr>
      <vt:lpstr>Chentzyk_76</vt:lpstr>
      <vt:lpstr>Chentzyk_76 </vt:lpstr>
      <vt:lpstr>Chentzyk_76 </vt:lpstr>
      <vt:lpstr>Chentzyk_76 </vt:lpstr>
      <vt:lpstr>Chentzyk_76.5 (gap)</vt:lpstr>
      <vt:lpstr>Chentzyk_76.5 (gap) </vt:lpstr>
      <vt:lpstr>Chentzyk_77</vt:lpstr>
      <vt:lpstr>Chentzyk_77 </vt:lpstr>
      <vt:lpstr>Chentzyk_77 </vt:lpstr>
      <vt:lpstr>Chentzyk_78</vt:lpstr>
      <vt:lpstr>Chentzyk_78 </vt:lpstr>
      <vt:lpstr>Chentzyk_78 </vt:lpstr>
      <vt:lpstr>Chentzyk_78 </vt:lpstr>
      <vt:lpstr>Chentzyk_79</vt:lpstr>
      <vt:lpstr>Chentzyk_79 </vt:lpstr>
      <vt:lpstr>Chentzyk_79 </vt:lpstr>
      <vt:lpstr>Chentzyk_79 </vt:lpstr>
      <vt:lpstr>Chentzyk_80</vt:lpstr>
      <vt:lpstr>Chentzyk_80 </vt:lpstr>
      <vt:lpstr>Chentzyk_80 </vt:lpstr>
      <vt:lpstr>Chentzyk_81</vt:lpstr>
      <vt:lpstr>Chentzyk_81 </vt:lpstr>
      <vt:lpstr>Chentzyk_81 </vt:lpstr>
      <vt:lpstr>Chentzyk_81 </vt:lpstr>
      <vt:lpstr>Chentzyk_81.5 (gap)</vt:lpstr>
      <vt:lpstr>Chentzyk_81.5 (gap) </vt:lpstr>
      <vt:lpstr>Chentzyk_81.5 (gap) </vt:lpstr>
      <vt:lpstr>Chentzyk_82</vt:lpstr>
      <vt:lpstr>Chentzyk_82 </vt:lpstr>
      <vt:lpstr>Chentzyk_82 </vt:lpstr>
      <vt:lpstr>Chentzyk_82 </vt:lpstr>
      <vt:lpstr>Chentzyk_83</vt:lpstr>
      <vt:lpstr>Chentzyk_83 </vt:lpstr>
      <vt:lpstr>Chentzyk_83 </vt:lpstr>
      <vt:lpstr>Chentzyk_83 </vt:lpstr>
      <vt:lpstr>Chentzyk_84</vt:lpstr>
      <vt:lpstr>Chentzyk_84 </vt:lpstr>
      <vt:lpstr>Chentzyk_84 </vt:lpstr>
      <vt:lpstr>Chentzyk_84 </vt:lpstr>
      <vt:lpstr>Chentzyk_85</vt:lpstr>
      <vt:lpstr>Chentzyk_85 </vt:lpstr>
      <vt:lpstr>Chentzyk_85 </vt:lpstr>
      <vt:lpstr>Chentzyk_85 </vt:lpstr>
      <vt:lpstr>Chentzyk_86</vt:lpstr>
      <vt:lpstr>Chentzyk_86 </vt:lpstr>
      <vt:lpstr>Chentzyk_86 </vt:lpstr>
      <vt:lpstr>Chentzyk_86 </vt:lpstr>
      <vt:lpstr>Chentzyk_87</vt:lpstr>
      <vt:lpstr>Chentzyk_87 </vt:lpstr>
      <vt:lpstr>Chentzyk_88</vt:lpstr>
      <vt:lpstr>Chentzyk_88 </vt:lpstr>
      <vt:lpstr>Chentzyk_88 </vt:lpstr>
      <vt:lpstr>Chentzyk_88 </vt:lpstr>
      <vt:lpstr>Chentzyk_89</vt:lpstr>
      <vt:lpstr>Chentzyk_89 </vt:lpstr>
      <vt:lpstr>Chentzyk_89 </vt:lpstr>
      <vt:lpstr>Chentzyk_90</vt:lpstr>
      <vt:lpstr>Chentzyk_90 </vt:lpstr>
      <vt:lpstr>Chentzyk_90 </vt:lpstr>
      <vt:lpstr>Chentzyk_90 </vt:lpstr>
      <vt:lpstr>Chentzyk_90.5 (gap)</vt:lpstr>
      <vt:lpstr>Chentzyk_90.5 (gap) </vt:lpstr>
      <vt:lpstr>Chentzyk_90.5 (gap) </vt:lpstr>
      <vt:lpstr>Chentzyk_91</vt:lpstr>
      <vt:lpstr>Chentzyk_91 </vt:lpstr>
      <vt:lpstr>Chentzyk_91 </vt:lpstr>
      <vt:lpstr>Chentzyk_92</vt:lpstr>
      <vt:lpstr>Chentzyk_92 </vt:lpstr>
      <vt:lpstr>Chentzyk_92 </vt:lpstr>
      <vt:lpstr>Chentzyk_92 </vt:lpstr>
      <vt:lpstr>Chentzyk_92.5 (gap)</vt:lpstr>
      <vt:lpstr>Chentzyk_92.5 (gap) </vt:lpstr>
      <vt:lpstr>Chentzyk_93</vt:lpstr>
      <vt:lpstr>Chentzyk_93 </vt:lpstr>
      <vt:lpstr>Chentzyk_93 </vt:lpstr>
      <vt:lpstr>Chentzyk_93 </vt:lpstr>
      <vt:lpstr>Chentzyk_93.5 (gap)</vt:lpstr>
      <vt:lpstr>Chentzyk_93.5 (gap) </vt:lpstr>
      <vt:lpstr>Chentzyk_93.5 (gap) </vt:lpstr>
      <vt:lpstr>Chentzyk_94</vt:lpstr>
      <vt:lpstr>Chentzyk_94 </vt:lpstr>
      <vt:lpstr>Chentzyk_94 </vt:lpstr>
      <vt:lpstr>Chentzyk_94 </vt:lpstr>
      <vt:lpstr>Chentzyk_95</vt:lpstr>
      <vt:lpstr>Chentzyk_95 </vt:lpstr>
      <vt:lpstr>Chentzyk_95 </vt:lpstr>
      <vt:lpstr>Chentzyk_95 </vt:lpstr>
      <vt:lpstr>Chentzyk_96</vt:lpstr>
      <vt:lpstr>Chentzyk_96 </vt:lpstr>
      <vt:lpstr>Chentzyk_96 </vt:lpstr>
      <vt:lpstr>Chentzyk_96 </vt:lpstr>
      <vt:lpstr>Chentzyk_97</vt:lpstr>
      <vt:lpstr>Chentzyk_97 </vt:lpstr>
      <vt:lpstr>Chentzyk_97 </vt:lpstr>
      <vt:lpstr>Chentzyk_97 </vt:lpstr>
      <vt:lpstr>Chentzyk_97.5 (gap)</vt:lpstr>
      <vt:lpstr>Chentzyk_97.5 (gap) </vt:lpstr>
      <vt:lpstr>Chentzyk_97.5 (gap) </vt:lpstr>
      <vt:lpstr>Chentzyk_98</vt:lpstr>
      <vt:lpstr>Chentzyk_98 </vt:lpstr>
      <vt:lpstr>Chentzyk_98 </vt:lpstr>
      <vt:lpstr>Chentzyk_98.5 (gap)</vt:lpstr>
      <vt:lpstr>Chentzyk_98.5 (gap) </vt:lpstr>
      <vt:lpstr>Chentzyk_98.5 (gap) </vt:lpstr>
      <vt:lpstr>Chentzyk_99</vt:lpstr>
      <vt:lpstr>Chentzyk_99 </vt:lpstr>
      <vt:lpstr>Chentzyk_99 </vt:lpstr>
      <vt:lpstr>Chentzyk_99 </vt:lpstr>
      <vt:lpstr>Chentzyk_99.5 (gap)</vt:lpstr>
      <vt:lpstr>Chentzyk_99.5 (gap) </vt:lpstr>
      <vt:lpstr>Chentzyk_99.5 (gap) </vt:lpstr>
      <vt:lpstr>Chentzyk_100</vt:lpstr>
      <vt:lpstr>Chentzyk_100 </vt:lpstr>
      <vt:lpstr>Chentzyk_100 </vt:lpstr>
      <vt:lpstr>Chentzyk_100 </vt:lpstr>
      <vt:lpstr>Chentzyk_100 </vt:lpstr>
      <vt:lpstr>Chentzyk_100.5 (gap)</vt:lpstr>
      <vt:lpstr>Chentzyk_100.5 (gap) </vt:lpstr>
      <vt:lpstr>Chentzyk_100.5 (gap) </vt:lpstr>
      <vt:lpstr>Chentzyk_101</vt:lpstr>
      <vt:lpstr>Chentzyk_101 </vt:lpstr>
      <vt:lpstr>Chentzyk_101 </vt:lpstr>
      <vt:lpstr>Chentzyk_101 </vt:lpstr>
      <vt:lpstr>Chentzyk_102</vt:lpstr>
      <vt:lpstr>Chentzyk_102 </vt:lpstr>
      <vt:lpstr>Chentzyk_102 </vt:lpstr>
      <vt:lpstr>Chentzyk_102 </vt:lpstr>
      <vt:lpstr>Chentzyk_103</vt:lpstr>
      <vt:lpstr>Chentzyk_103 </vt:lpstr>
      <vt:lpstr>Chentzyk_103 </vt:lpstr>
      <vt:lpstr>Chentzyk_103.5 (gap)</vt:lpstr>
      <vt:lpstr>Chentzyk_103.5 (gap) </vt:lpstr>
      <vt:lpstr>Chentzyk_104</vt:lpstr>
      <vt:lpstr>Chentzyk_104 </vt:lpstr>
      <vt:lpstr>Chentzyk_104 </vt:lpstr>
      <vt:lpstr>Chentzyk_104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Joseph Stukey</cp:lastModifiedBy>
  <cp:revision>8</cp:revision>
  <dcterms:modified xsi:type="dcterms:W3CDTF">2025-04-23T18:31:15Z</dcterms:modified>
</cp:coreProperties>
</file>