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</p:sldIdLst>
  <p:sldSz cx="9144000" cy="5143500" type="screen16x9"/>
  <p:notesSz cx="6858000" cy="9144000"/>
  <p:embeddedFontLst>
    <p:embeddedFont>
      <p:font typeface="Comic Sans MS" panose="030F0902030302020204" pitchFamily="66" charset="0"/>
      <p:regular r:id="rId108"/>
    </p:embeddedFont>
    <p:embeddedFont>
      <p:font typeface="Roboto" panose="02000000000000000000" pitchFamily="2" charset="0"/>
      <p:regular r:id="rId109"/>
      <p:bold r:id="rId110"/>
      <p:italic r:id="rId111"/>
      <p:boldItalic r:id="rId1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3"/>
    <p:restoredTop sz="94694"/>
  </p:normalViewPr>
  <p:slideViewPr>
    <p:cSldViewPr snapToGrid="0">
      <p:cViewPr varScale="1">
        <p:scale>
          <a:sx n="126" d="100"/>
          <a:sy n="126" d="100"/>
        </p:scale>
        <p:origin x="208" y="7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font" Target="fonts/font5.fntdata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font" Target="fonts/font1.fntdata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font" Target="fonts/font2.fntdata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font" Target="fonts/font3.fntdata"/><Relationship Id="rId115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3f80709f3c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3f80709f3c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g33f80709f3c_0_6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5" name="Google Shape;655;g33f80709f3c_0_6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33f80709f3c_0_6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1" name="Google Shape;661;g33f80709f3c_0_6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g33f80709f3c_0_6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7" name="Google Shape;667;g33f80709f3c_0_6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g33f80709f3c_0_6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g33f80709f3c_0_6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g33f80709f3c_0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9" name="Google Shape;679;g33f80709f3c_0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33f80709f3c_0_6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5" name="Google Shape;685;g33f80709f3c_0_6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3f80709f3c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3f80709f3c_0_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3f80709f3c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3f80709f3c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3f80709f3c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3f80709f3c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3f80709f3c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3f80709f3c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3f80709f3c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3f80709f3c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3f80709f3c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3f80709f3c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f80709f3c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3f80709f3c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3f80709f3c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3f80709f3c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3f80709f3c_0_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3f80709f3c_0_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3f80709f3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3f80709f3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3f80709f3c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3f80709f3c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3f80709f3c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3f80709f3c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3f80709f3c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3f80709f3c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3f80709f3c_0_2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3f80709f3c_0_2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3f80709f3c_0_2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3f80709f3c_0_2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3f80709f3c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33f80709f3c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3f80709f3c_0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33f80709f3c_0_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3f80709f3c_0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3f80709f3c_0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3f80709f3c_0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3f80709f3c_0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3f80709f3c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33f80709f3c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3f80709f3c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3f80709f3c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3f80709f3c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33f80709f3c_0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33f80709f3c_0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33f80709f3c_0_3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3f80709f3c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3f80709f3c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3f80709f3c_0_3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3f80709f3c_0_3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33f80709f3c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33f80709f3c_0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3f80709f3c_0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3f80709f3c_0_3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3f80709f3c_0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3f80709f3c_0_3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33f80709f3c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33f80709f3c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33f80709f3c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33f80709f3c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3f80709f3c_0_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3f80709f3c_0_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3f80709f3c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3f80709f3c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3f80709f3c_0_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33f80709f3c_0_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3f80709f3c_0_3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33f80709f3c_0_3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3f80709f3c_0_3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3f80709f3c_0_3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33f80709f3c_0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33f80709f3c_0_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3f80709f3c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33f80709f3c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3f80709f3c_0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3f80709f3c_0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3f80709f3c_0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33f80709f3c_0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33f80709f3c_0_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33f80709f3c_0_3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33f80709f3c_0_3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33f80709f3c_0_3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33f80709f3c_0_3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33f80709f3c_0_3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3f80709f3c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3f80709f3c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33f80709f3c_0_3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33f80709f3c_0_3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33f80709f3c_0_4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33f80709f3c_0_4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33f80709f3c_0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33f80709f3c_0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33f80709f3c_0_4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33f80709f3c_0_4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33f80709f3c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33f80709f3c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33f80709f3c_0_4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33f80709f3c_0_4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33f80709f3c_0_4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33f80709f3c_0_4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33f80709f3c_0_4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33f80709f3c_0_4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33f80709f3c_0_4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33f80709f3c_0_4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3f80709f3c_0_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3f80709f3c_0_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3f80709f3c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3f80709f3c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3f80709f3c_0_4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3f80709f3c_0_4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33f80709f3c_0_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33f80709f3c_0_4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3f80709f3c_0_4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33f80709f3c_0_4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33f80709f3c_0_4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33f80709f3c_0_4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33f80709f3c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33f80709f3c_0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33f80709f3c_0_4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33f80709f3c_0_4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33f80709f3c_0_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33f80709f3c_0_4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33f80709f3c_0_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33f80709f3c_0_4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33f80709f3c_0_4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33f80709f3c_0_4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33f80709f3c_0_4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33f80709f3c_0_4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3f80709f3c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3f80709f3c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33f80709f3c_0_4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33f80709f3c_0_4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33f80709f3c_0_5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33f80709f3c_0_5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33f80709f3c_0_5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33f80709f3c_0_5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33f80709f3c_0_5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33f80709f3c_0_5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33f80709f3c_0_5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33f80709f3c_0_5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33f80709f3c_0_5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5" name="Google Shape;505;g33f80709f3c_0_5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33f80709f3c_0_5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1" name="Google Shape;511;g33f80709f3c_0_5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33f80709f3c_0_5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33f80709f3c_0_5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33f80709f3c_0_5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33f80709f3c_0_5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33f80709f3c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33f80709f3c_0_5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3f80709f3c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3f80709f3c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335983b28d1_64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Google Shape;535;g335983b28d1_64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33f80709f3c_0_5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" name="Google Shape;541;g33f80709f3c_0_5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33f80709f3c_0_5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7" name="Google Shape;547;g33f80709f3c_0_5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33f80709f3c_0_5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33f80709f3c_0_5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33f80709f3c_0_5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33f80709f3c_0_5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33f80709f3c_0_5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33f80709f3c_0_5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33f80709f3c_0_5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33f80709f3c_0_5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g33f80709f3c_0_5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7" name="Google Shape;577;g33f80709f3c_0_5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33f80709f3c_0_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33f80709f3c_0_5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g33f80709f3c_0_5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9" name="Google Shape;589;g33f80709f3c_0_5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f80709f3c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3f80709f3c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33f80709f3c_0_5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33f80709f3c_0_5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g33f80709f3c_0_5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1" name="Google Shape;601;g33f80709f3c_0_5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g33f80709f3c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7" name="Google Shape;607;g33f80709f3c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g33f80709f3c_0_6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3" name="Google Shape;613;g33f80709f3c_0_6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33f80709f3c_0_6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9" name="Google Shape;619;g33f80709f3c_0_6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33f80709f3c_0_6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33f80709f3c_0_6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33f80709f3c_0_6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33f80709f3c_0_6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g33f80709f3c_0_6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7" name="Google Shape;637;g33f80709f3c_0_6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33f80709f3c_0_6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33f80709f3c_0_6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g33f80709f3c_0_6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9" name="Google Shape;649;g33f80709f3c_0_6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COLETTI</a:t>
            </a:r>
            <a:endParaRPr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32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Complete Genome Annotation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Principles of Genetics</a:t>
            </a:r>
            <a:endParaRPr sz="21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Madison College</a:t>
            </a:r>
            <a:endParaRPr sz="21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Spring 2025</a:t>
            </a:r>
            <a:endParaRPr sz="21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#9 (Forward)</a:t>
            </a:r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Original Glimmer call @bp 6357 has strength 11.23; GeneMark calls start at 6720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Start ( 6357, ATG ); Stop (8948, TAA). Forward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Z SCORE: 2.247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FINAL SCORE: -4.379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Contains ALL coding potential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1 bp Overlap with previous gene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Longest ORF: NO, the second longest.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Starterator: Start 27: called 98.8% of the time when present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90">
                <a:solidFill>
                  <a:schemeClr val="dk1"/>
                </a:solidFill>
              </a:rPr>
              <a:t>o BLAST: Phagesdb: 100% match Keitherie_9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NCBI blast:100% match Keitherie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90">
                <a:solidFill>
                  <a:schemeClr val="dk1"/>
                </a:solidFill>
              </a:rPr>
              <a:t>o Function: Capsid maturation protease</a:t>
            </a:r>
            <a:endParaRPr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#99 (DNA Master #98) Reverse</a:t>
            </a:r>
            <a:endParaRPr/>
          </a:p>
        </p:txBody>
      </p:sp>
      <p:sp>
        <p:nvSpPr>
          <p:cNvPr id="658" name="Google Shape;658;p1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Start; TGA(67826), Stop: GTG(67095)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[Z(2.415) &amp; Final score(-4.488)])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4 bps overlap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 ORF with a length of 693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Choice: Most annotated, Called 100% times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Zaider 98, Identities 99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Hypothetical Protein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#100 (DNA Master #99) Reverse</a:t>
            </a:r>
            <a:endParaRPr/>
          </a:p>
        </p:txBody>
      </p:sp>
      <p:sp>
        <p:nvSpPr>
          <p:cNvPr id="664" name="Google Shape;664;p1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TGA(68002), Stop: ATG(67823)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[Z(2.942) &amp; Final score(-3.955)])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4 bps overlap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 ORF with a length of 180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Choice: most annotated start, called 100% times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Chunky_96: Identities of 100%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Hypothetical Protein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#101 (DNA Master #100) Reverse</a:t>
            </a:r>
            <a:endParaRPr/>
          </a:p>
        </p:txBody>
      </p:sp>
      <p:sp>
        <p:nvSpPr>
          <p:cNvPr id="670" name="Google Shape;670;p1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TGA(68235), Stop: ATG(67999)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[Z(3.236) &amp; Final score(-3.222)])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Not 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of 52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 No 11th with a length of 237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Choice: Most annotated start, Called 85.9% times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Zonia 99 and Zelda 99 and others 100% identities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Hypothetical Protein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1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#102 (DNA Master #101) Reverse</a:t>
            </a:r>
            <a:endParaRPr/>
          </a:p>
        </p:txBody>
      </p:sp>
      <p:sp>
        <p:nvSpPr>
          <p:cNvPr id="676" name="Google Shape;676;p1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TAA(68689), Stop: ATG(68288)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[Z(2.817) &amp; Final score(-3.296)])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Not 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Overlap of 1 bp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 No 2nd with a length of 402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Choice: Most annotated start, Called 99.7% times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Veritas_99 , Identities 99%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Hypothetical Protein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1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#103 (DNA Master #102) Reverse</a:t>
            </a:r>
            <a:endParaRPr/>
          </a:p>
        </p:txBody>
      </p:sp>
      <p:sp>
        <p:nvSpPr>
          <p:cNvPr id="682" name="Google Shape;682;p1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TGA(69021), Stop: ATG(68689)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[Z(2.992)&amp; Final score(-3.331)]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Not 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of 69 bp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Second Longest ORF with a length of 333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Choice: Called 90.0% times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Windsor 100 and many other phages: Identities 98%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Hypothetical Protein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p1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#104 (DNA Master #103) Reverse</a:t>
            </a:r>
            <a:endParaRPr/>
          </a:p>
        </p:txBody>
      </p:sp>
      <p:sp>
        <p:nvSpPr>
          <p:cNvPr id="688" name="Google Shape;688;p1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TGA(69288); Stop ATG(69091)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[Z(2.742) &amp; Final Score(-3.306)])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Not 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of 108 bps with the first gene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 No its second with a length if 198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Choice: Most annotated start, Called 88.1% times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Zelda_102, Zaider_103 and others: Identities 100%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Hypothetical Protein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#10 (Forward) </a:t>
            </a:r>
            <a:r>
              <a:rPr lang="en" sz="1577"/>
              <a:t>sk</a:t>
            </a:r>
            <a:endParaRPr sz="1577"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9521 ATG codon</a:t>
            </a:r>
            <a:r>
              <a:rPr lang="en" sz="1500">
                <a:solidFill>
                  <a:schemeClr val="dk1"/>
                </a:solidFill>
              </a:rPr>
              <a:t>: ; </a:t>
            </a:r>
            <a:r>
              <a:rPr lang="en" sz="1500" b="1">
                <a:solidFill>
                  <a:schemeClr val="dk1"/>
                </a:solidFill>
              </a:rPr>
              <a:t>Stop 9658.</a:t>
            </a:r>
            <a:r>
              <a:rPr lang="en" sz="1500">
                <a:solidFill>
                  <a:schemeClr val="dk1"/>
                </a:solidFill>
              </a:rPr>
              <a:t> 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</a:t>
            </a:r>
            <a:r>
              <a:rPr lang="en" sz="1500">
                <a:solidFill>
                  <a:schemeClr val="dk1"/>
                </a:solidFill>
              </a:rPr>
              <a:t> (-6.259) is for start at, with Z value of 1.979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Contain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</a:t>
            </a:r>
            <a:r>
              <a:rPr lang="en" sz="1500">
                <a:solidFill>
                  <a:schemeClr val="dk1"/>
                </a:solidFill>
              </a:rPr>
              <a:t> of 572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ORF: </a:t>
            </a:r>
            <a:r>
              <a:rPr lang="en" sz="1500">
                <a:solidFill>
                  <a:schemeClr val="dk1"/>
                </a:solidFill>
              </a:rPr>
              <a:t>longest; 138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</a:t>
            </a:r>
            <a:r>
              <a:rPr lang="en" sz="1500">
                <a:solidFill>
                  <a:schemeClr val="dk1"/>
                </a:solidFill>
              </a:rPr>
              <a:t>: start 3, found in 239 of 239 of genes in the pham.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 Phagesdb</a:t>
            </a:r>
            <a:r>
              <a:rPr lang="en" sz="1500">
                <a:solidFill>
                  <a:schemeClr val="dk1"/>
                </a:solidFill>
              </a:rPr>
              <a:t>: 100% alignment with many phages, function unknown.</a:t>
            </a:r>
            <a:r>
              <a:rPr lang="en" sz="1500" b="1">
                <a:solidFill>
                  <a:schemeClr val="dk1"/>
                </a:solidFill>
              </a:rPr>
              <a:t> NCBI blast</a:t>
            </a:r>
            <a:r>
              <a:rPr lang="en" sz="1500">
                <a:solidFill>
                  <a:schemeClr val="dk1"/>
                </a:solidFill>
              </a:rPr>
              <a:t> 100% alignment with Mycobacterium phage PG1, Mycobacterium phage Oline, and Mycobacterium phage Manad. (hypothetical proteins).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</a:t>
            </a:r>
            <a:r>
              <a:rPr lang="en" sz="1500">
                <a:solidFill>
                  <a:schemeClr val="dk1"/>
                </a:solidFill>
              </a:rPr>
              <a:t>: unknown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#11 (Forward)</a:t>
            </a:r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dk1"/>
                </a:solidFill>
              </a:rPr>
              <a:t>Original Glimmer call @bp 9772 has strength 13.56</a:t>
            </a:r>
            <a:endParaRPr sz="60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Start codon is ATG at 9772, Stop codon is TAA at 11517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Final score for start is -2.794 with a Z-Value of 3.172; best score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Agrees with Genemark &amp; Glimmer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dk1"/>
                </a:solidFill>
              </a:rPr>
              <a:t>Not all coding potential contained </a:t>
            </a:r>
            <a:r>
              <a:rPr lang="en" sz="6000">
                <a:solidFill>
                  <a:schemeClr val="dk1"/>
                </a:solidFill>
              </a:rPr>
              <a:t>because coding potential starts before first start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114 bp gap with previous gene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000">
                <a:solidFill>
                  <a:schemeClr val="dk1"/>
                </a:solidFill>
              </a:rPr>
              <a:t>Longest ORF at 1746 bps</a:t>
            </a:r>
            <a:endParaRPr sz="60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000" b="1">
                <a:solidFill>
                  <a:schemeClr val="dk1"/>
                </a:solidFill>
              </a:rPr>
              <a:t>Starterator</a:t>
            </a:r>
            <a:r>
              <a:rPr lang="en" sz="6000">
                <a:solidFill>
                  <a:schemeClr val="dk1"/>
                </a:solidFill>
              </a:rPr>
              <a:t>- Start 48</a:t>
            </a:r>
            <a:endParaRPr sz="60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6000">
                <a:solidFill>
                  <a:schemeClr val="dk1"/>
                </a:solidFill>
              </a:rPr>
              <a:t>Found in 290 of 562( 51.6% ) of genes in pham</a:t>
            </a:r>
            <a:endParaRPr sz="60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6000">
                <a:solidFill>
                  <a:schemeClr val="dk1"/>
                </a:solidFill>
              </a:rPr>
              <a:t>Called 100.0% of time when present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000" b="1">
                <a:solidFill>
                  <a:schemeClr val="dk1"/>
                </a:solidFill>
              </a:rPr>
              <a:t>BLAST:</a:t>
            </a:r>
            <a:r>
              <a:rPr lang="en" sz="6000">
                <a:solidFill>
                  <a:schemeClr val="dk1"/>
                </a:solidFill>
              </a:rPr>
              <a:t> 100.00% match with PDRPv, PDRPxv, and Ashraf, and more; 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000" b="1">
                <a:solidFill>
                  <a:schemeClr val="dk1"/>
                </a:solidFill>
              </a:rPr>
              <a:t>Function:</a:t>
            </a:r>
            <a:r>
              <a:rPr lang="en" sz="6000">
                <a:solidFill>
                  <a:schemeClr val="dk1"/>
                </a:solidFill>
              </a:rPr>
              <a:t> major capsid subunit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000">
                <a:solidFill>
                  <a:schemeClr val="dk1"/>
                </a:solidFill>
              </a:rPr>
              <a:t>,</a:t>
            </a:r>
            <a:endParaRPr sz="3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#12 (Forward)</a:t>
            </a:r>
            <a:endParaRPr/>
          </a:p>
        </p:txBody>
      </p:sp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2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 b="1">
                <a:solidFill>
                  <a:schemeClr val="dk1"/>
                </a:solidFill>
              </a:rPr>
              <a:t>Original Glimmer call @bp 11617 has strength 13.97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Start codon is ATG at 11617, Stop codon is TAG at 12414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Final score for start is -3.347 with a Z-Value of 2.752; best score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Agrees with Genemark &amp; Glimmer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400">
                <a:solidFill>
                  <a:schemeClr val="dk1"/>
                </a:solidFill>
              </a:rPr>
              <a:t>All coding potential contained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99 bp gap with previous gene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Longest ORF at 798 bps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 b="1">
                <a:solidFill>
                  <a:schemeClr val="dk1"/>
                </a:solidFill>
              </a:rPr>
              <a:t>Starterator</a:t>
            </a:r>
            <a:r>
              <a:rPr lang="en" sz="1400">
                <a:solidFill>
                  <a:schemeClr val="dk1"/>
                </a:solidFill>
              </a:rPr>
              <a:t>- Start 20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Found in 393 of 682 ( 57.6% ) of genes in pham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Called 99.7% of time when present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 b="1">
                <a:solidFill>
                  <a:schemeClr val="dk1"/>
                </a:solidFill>
              </a:rPr>
              <a:t>BLAST:</a:t>
            </a:r>
            <a:r>
              <a:rPr lang="en" sz="1400">
                <a:solidFill>
                  <a:schemeClr val="dk1"/>
                </a:solidFill>
              </a:rPr>
              <a:t> 100.00% match with Zonia, PDRPv, PDRPxv, and more;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400" b="1">
                <a:solidFill>
                  <a:schemeClr val="dk1"/>
                </a:solidFill>
              </a:rPr>
              <a:t>Function: </a:t>
            </a:r>
            <a:r>
              <a:rPr lang="en" sz="1400">
                <a:solidFill>
                  <a:schemeClr val="dk1"/>
                </a:solidFill>
              </a:rPr>
              <a:t>major capsid pentamer protein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275"/>
              <a:buNone/>
            </a:pPr>
            <a:endParaRPr sz="65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#13 (Forward)</a:t>
            </a:r>
            <a:endParaRPr/>
          </a:p>
        </p:txBody>
      </p:sp>
      <p:sp>
        <p:nvSpPr>
          <p:cNvPr id="137" name="Google Shape;137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Original Glimmer call @bp 12426 has strength 12.86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 Start ( 12426, ATG ); Stop (13268, TAA). Forward 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Z SCORE: 2.233 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FINAL SCORE: -4.467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Contains all coding potential: Yes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Gap or overlap with previous gene? Gap 12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Not the longest ORF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STARTERATOR: Start 8: called 100% of the time when present 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BLAST: Phagesdb blast: 100% match to Chute_Draft_13 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 NCBI blast: 100% match Oline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25">
                <a:solidFill>
                  <a:schemeClr val="dk1"/>
                </a:solidFill>
              </a:rPr>
              <a:t>Function:  Hypothetical protein/function unknown </a:t>
            </a:r>
            <a:endParaRPr sz="47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#14 (</a:t>
            </a:r>
            <a:r>
              <a:rPr lang="en">
                <a:solidFill>
                  <a:srgbClr val="9900FF"/>
                </a:solidFill>
              </a:rPr>
              <a:t>FORWARD</a:t>
            </a:r>
            <a:r>
              <a:rPr lang="en"/>
              <a:t>)</a:t>
            </a:r>
            <a:endParaRPr/>
          </a:p>
        </p:txBody>
      </p:sp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311700" y="910775"/>
            <a:ext cx="8405400" cy="45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>
                <a:solidFill>
                  <a:schemeClr val="dk1"/>
                </a:solidFill>
              </a:rPr>
              <a:t>Original Glimmer calls a start at 13268 bp; Strength 12.45</a:t>
            </a:r>
            <a:endParaRPr sz="1325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>
                <a:solidFill>
                  <a:schemeClr val="dk1"/>
                </a:solidFill>
              </a:rPr>
              <a:t>Start codon is ATG at 13268; Stop codon</a:t>
            </a:r>
            <a:r>
              <a:rPr lang="en" sz="1325">
                <a:solidFill>
                  <a:schemeClr val="dk1"/>
                </a:solidFill>
              </a:rPr>
              <a:t> is TGA at 13657 </a:t>
            </a:r>
            <a:endParaRPr sz="132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>
                <a:solidFill>
                  <a:schemeClr val="dk1"/>
                </a:solidFill>
              </a:rPr>
              <a:t>Final score for the start </a:t>
            </a:r>
            <a:r>
              <a:rPr lang="en" sz="1325">
                <a:solidFill>
                  <a:schemeClr val="dk1"/>
                </a:solidFill>
              </a:rPr>
              <a:t>is -3.535 with a z score of 2.698</a:t>
            </a:r>
            <a:endParaRPr sz="132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>
                <a:solidFill>
                  <a:schemeClr val="dk1"/>
                </a:solidFill>
              </a:rPr>
              <a:t>Covers all coding potential</a:t>
            </a:r>
            <a:r>
              <a:rPr lang="en" sz="1325">
                <a:solidFill>
                  <a:schemeClr val="dk1"/>
                </a:solidFill>
              </a:rPr>
              <a:t> yes</a:t>
            </a:r>
            <a:endParaRPr sz="132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>
                <a:solidFill>
                  <a:schemeClr val="dk1"/>
                </a:solidFill>
              </a:rPr>
              <a:t>Overlap 1 bp</a:t>
            </a:r>
            <a:r>
              <a:rPr lang="en" sz="1325">
                <a:solidFill>
                  <a:schemeClr val="dk1"/>
                </a:solidFill>
              </a:rPr>
              <a:t> </a:t>
            </a:r>
            <a:endParaRPr sz="132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>
                <a:solidFill>
                  <a:schemeClr val="dk1"/>
                </a:solidFill>
              </a:rPr>
              <a:t>Longest ORF at</a:t>
            </a:r>
            <a:r>
              <a:rPr lang="en" sz="1325">
                <a:solidFill>
                  <a:schemeClr val="dk1"/>
                </a:solidFill>
              </a:rPr>
              <a:t> 390</a:t>
            </a:r>
            <a:endParaRPr sz="132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>
                <a:solidFill>
                  <a:schemeClr val="dk1"/>
                </a:solidFill>
              </a:rPr>
              <a:t>Starterator </a:t>
            </a:r>
            <a:r>
              <a:rPr lang="en" sz="1325">
                <a:solidFill>
                  <a:schemeClr val="dk1"/>
                </a:solidFill>
              </a:rPr>
              <a:t>-Start 22 Called 99.7% of time when present </a:t>
            </a:r>
            <a:endParaRPr sz="132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30">
                <a:solidFill>
                  <a:schemeClr val="dk1"/>
                </a:solidFill>
              </a:rPr>
              <a:t>BLAST:</a:t>
            </a:r>
            <a:endParaRPr sz="133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30">
                <a:solidFill>
                  <a:schemeClr val="dk1"/>
                </a:solidFill>
              </a:rPr>
              <a:t> Phagesdb blast: 100 % ALIGNMENT Xavier_14 and others</a:t>
            </a:r>
            <a:endParaRPr sz="133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30">
                <a:solidFill>
                  <a:schemeClr val="dk1"/>
                </a:solidFill>
              </a:rPr>
              <a:t> NCBI blast: 100% ALIGNMENT Xavier_14 and others</a:t>
            </a:r>
            <a:endParaRPr sz="133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30">
                <a:solidFill>
                  <a:schemeClr val="dk1"/>
                </a:solidFill>
              </a:rPr>
              <a:t>Function: HHPred: HOLIN</a:t>
            </a:r>
            <a:endParaRPr sz="1325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#15 (</a:t>
            </a:r>
            <a:r>
              <a:rPr lang="en">
                <a:solidFill>
                  <a:srgbClr val="9900FF"/>
                </a:solidFill>
              </a:rPr>
              <a:t>FORWARD</a:t>
            </a:r>
            <a:r>
              <a:rPr lang="en"/>
              <a:t>)</a:t>
            </a:r>
            <a:endParaRPr/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Original Glimmer calls </a:t>
            </a:r>
            <a:r>
              <a:rPr lang="en" sz="1526" b="1">
                <a:solidFill>
                  <a:schemeClr val="dk1"/>
                </a:solidFill>
              </a:rPr>
              <a:t>a start at 13716 bp; Strength 13.09</a:t>
            </a:r>
            <a:endParaRPr sz="1526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chemeClr val="dk1"/>
                </a:solidFill>
              </a:rPr>
              <a:t>Start codon is ATG at </a:t>
            </a:r>
            <a:r>
              <a:rPr lang="en" sz="1526">
                <a:solidFill>
                  <a:schemeClr val="dk1"/>
                </a:solidFill>
              </a:rPr>
              <a:t>13716</a:t>
            </a:r>
            <a:r>
              <a:rPr lang="en" sz="1526" b="1">
                <a:solidFill>
                  <a:schemeClr val="dk1"/>
                </a:solidFill>
              </a:rPr>
              <a:t>; Stop codon</a:t>
            </a:r>
            <a:r>
              <a:rPr lang="en" sz="1526">
                <a:solidFill>
                  <a:schemeClr val="dk1"/>
                </a:solidFill>
              </a:rPr>
              <a:t> is TGA at 14015</a:t>
            </a:r>
            <a:endParaRPr sz="1526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chemeClr val="dk1"/>
                </a:solidFill>
              </a:rPr>
              <a:t>Final score for the start </a:t>
            </a:r>
            <a:r>
              <a:rPr lang="en" sz="1526">
                <a:solidFill>
                  <a:schemeClr val="dk1"/>
                </a:solidFill>
              </a:rPr>
              <a:t>is -6.174  with a z score of 1.632</a:t>
            </a:r>
            <a:endParaRPr sz="1526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chemeClr val="dk1"/>
                </a:solidFill>
              </a:rPr>
              <a:t>Covers all coding potential</a:t>
            </a:r>
            <a:r>
              <a:rPr lang="en" sz="1526">
                <a:solidFill>
                  <a:schemeClr val="dk1"/>
                </a:solidFill>
              </a:rPr>
              <a:t> YES</a:t>
            </a:r>
            <a:endParaRPr sz="1526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chemeClr val="dk1"/>
                </a:solidFill>
              </a:rPr>
              <a:t>GAP </a:t>
            </a:r>
            <a:r>
              <a:rPr lang="en" sz="1526">
                <a:solidFill>
                  <a:schemeClr val="dk1"/>
                </a:solidFill>
              </a:rPr>
              <a:t>(58)</a:t>
            </a:r>
            <a:endParaRPr sz="1526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chemeClr val="dk1"/>
                </a:solidFill>
              </a:rPr>
              <a:t>Second Longest ORF at</a:t>
            </a:r>
            <a:r>
              <a:rPr lang="en" sz="1526">
                <a:solidFill>
                  <a:schemeClr val="dk1"/>
                </a:solidFill>
              </a:rPr>
              <a:t> 300 bp</a:t>
            </a:r>
            <a:endParaRPr sz="1526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chemeClr val="dk1"/>
                </a:solidFill>
              </a:rPr>
              <a:t>Starterator </a:t>
            </a:r>
            <a:r>
              <a:rPr lang="en" sz="1526">
                <a:solidFill>
                  <a:schemeClr val="dk1"/>
                </a:solidFill>
              </a:rPr>
              <a:t>-Manually Start Called 100 % of time when present</a:t>
            </a:r>
            <a:endParaRPr sz="1526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chemeClr val="dk1"/>
                </a:solidFill>
              </a:rPr>
              <a:t>BLAST:</a:t>
            </a:r>
            <a:endParaRPr sz="153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chemeClr val="dk1"/>
                </a:solidFill>
              </a:rPr>
              <a:t> Phagesdb blast: 100 % ALIGNMENT  with ZONIA_16</a:t>
            </a:r>
            <a:endParaRPr sz="153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530">
                <a:solidFill>
                  <a:schemeClr val="dk1"/>
                </a:solidFill>
              </a:rPr>
              <a:t> NCBI blast: 100% ALIGNMENT ZONIA_16</a:t>
            </a:r>
            <a:endParaRPr sz="153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530">
                <a:solidFill>
                  <a:schemeClr val="dk1"/>
                </a:solidFill>
              </a:rPr>
              <a:t>Function: hypothetical protein</a:t>
            </a:r>
            <a:endParaRPr sz="1526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153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#16(</a:t>
            </a:r>
            <a:r>
              <a:rPr lang="en">
                <a:solidFill>
                  <a:srgbClr val="9900FF"/>
                </a:solidFill>
              </a:rPr>
              <a:t>FORWARD</a:t>
            </a:r>
            <a:r>
              <a:rPr lang="en"/>
              <a:t>)</a:t>
            </a:r>
            <a:endParaRPr/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Original Glimmer calls a start at </a:t>
            </a:r>
            <a:r>
              <a:rPr lang="en" sz="1526" b="1">
                <a:solidFill>
                  <a:srgbClr val="9900FF"/>
                </a:solidFill>
              </a:rPr>
              <a:t>14012</a:t>
            </a:r>
            <a:r>
              <a:rPr lang="en" sz="1526" b="1"/>
              <a:t> bp; Strength </a:t>
            </a:r>
            <a:r>
              <a:rPr lang="en" sz="1526" b="1">
                <a:solidFill>
                  <a:srgbClr val="9900FF"/>
                </a:solidFill>
              </a:rPr>
              <a:t>11.97</a:t>
            </a:r>
            <a:endParaRPr sz="1526" b="1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Start codon is ATG at </a:t>
            </a:r>
            <a:r>
              <a:rPr lang="en" sz="1526" b="1">
                <a:solidFill>
                  <a:srgbClr val="9900FF"/>
                </a:solidFill>
              </a:rPr>
              <a:t>14012</a:t>
            </a:r>
            <a:r>
              <a:rPr lang="en" sz="1526" b="1"/>
              <a:t>; Stop codon</a:t>
            </a:r>
            <a:r>
              <a:rPr lang="en" sz="1526"/>
              <a:t> is </a:t>
            </a:r>
            <a:r>
              <a:rPr lang="en" sz="1526">
                <a:solidFill>
                  <a:srgbClr val="9900FF"/>
                </a:solidFill>
              </a:rPr>
              <a:t>TAG</a:t>
            </a:r>
            <a:r>
              <a:rPr lang="en" sz="1526"/>
              <a:t> at </a:t>
            </a:r>
            <a:r>
              <a:rPr lang="en" sz="1526">
                <a:solidFill>
                  <a:srgbClr val="9900FF"/>
                </a:solidFill>
              </a:rPr>
              <a:t>14626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Final score for the start </a:t>
            </a:r>
            <a:r>
              <a:rPr lang="en" sz="1526"/>
              <a:t>is </a:t>
            </a:r>
            <a:r>
              <a:rPr lang="en" sz="1526">
                <a:solidFill>
                  <a:srgbClr val="9900FF"/>
                </a:solidFill>
              </a:rPr>
              <a:t>-4.523</a:t>
            </a:r>
            <a:r>
              <a:rPr lang="en" sz="1526"/>
              <a:t> with a z score of </a:t>
            </a:r>
            <a:r>
              <a:rPr lang="en" sz="1526">
                <a:solidFill>
                  <a:srgbClr val="9900FF"/>
                </a:solidFill>
              </a:rPr>
              <a:t>2.166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Covers all coding potential </a:t>
            </a:r>
            <a:r>
              <a:rPr lang="en" sz="1526" b="1">
                <a:solidFill>
                  <a:srgbClr val="9900FF"/>
                </a:solidFill>
              </a:rPr>
              <a:t>YES</a:t>
            </a:r>
            <a:r>
              <a:rPr lang="en" sz="1526"/>
              <a:t> </a:t>
            </a:r>
            <a:endParaRPr sz="1526"/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rgbClr val="9900FF"/>
                </a:solidFill>
              </a:rPr>
              <a:t>OVERLAP </a:t>
            </a:r>
            <a:r>
              <a:rPr lang="en" sz="1526">
                <a:solidFill>
                  <a:srgbClr val="9900FF"/>
                </a:solidFill>
              </a:rPr>
              <a:t>(4)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Longest ORF at</a:t>
            </a:r>
            <a:r>
              <a:rPr lang="en" sz="1526"/>
              <a:t> </a:t>
            </a:r>
            <a:r>
              <a:rPr lang="en" sz="1526">
                <a:solidFill>
                  <a:srgbClr val="9900FF"/>
                </a:solidFill>
              </a:rPr>
              <a:t>615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Starterator </a:t>
            </a:r>
            <a:r>
              <a:rPr lang="en" sz="1526"/>
              <a:t>-</a:t>
            </a:r>
            <a:r>
              <a:rPr lang="en" sz="1526">
                <a:solidFill>
                  <a:srgbClr val="9900FF"/>
                </a:solidFill>
              </a:rPr>
              <a:t>Start 8 Called 97.7% of time when present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BLAST:</a:t>
            </a:r>
            <a:endParaRPr sz="153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 Phagesdb blast: </a:t>
            </a:r>
            <a:r>
              <a:rPr lang="en" sz="1530">
                <a:solidFill>
                  <a:srgbClr val="9900FF"/>
                </a:solidFill>
              </a:rPr>
              <a:t>100 % ALIGNMENT with Zonia_17 and many others</a:t>
            </a:r>
            <a:endParaRPr sz="1530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 NCBI blast: 100% </a:t>
            </a:r>
            <a:r>
              <a:rPr lang="en" sz="1530">
                <a:solidFill>
                  <a:srgbClr val="9900FF"/>
                </a:solidFill>
              </a:rPr>
              <a:t>ALIGNMENT ZONIA_17 and many others</a:t>
            </a:r>
            <a:endParaRPr sz="1530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Function: HHPred: </a:t>
            </a:r>
            <a:r>
              <a:rPr lang="en" sz="1530">
                <a:solidFill>
                  <a:srgbClr val="9900FF"/>
                </a:solidFill>
              </a:rPr>
              <a:t>MEMBRANE PROTEIN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153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#17 (</a:t>
            </a:r>
            <a:r>
              <a:rPr lang="en">
                <a:solidFill>
                  <a:srgbClr val="9900FF"/>
                </a:solidFill>
              </a:rPr>
              <a:t>FORWARD</a:t>
            </a:r>
            <a:r>
              <a:rPr lang="en"/>
              <a:t>)</a:t>
            </a:r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/>
              <a:t>Original Glimmer calls a start at </a:t>
            </a:r>
            <a:r>
              <a:rPr lang="en" sz="1325" b="1">
                <a:solidFill>
                  <a:srgbClr val="9900FF"/>
                </a:solidFill>
              </a:rPr>
              <a:t>14714</a:t>
            </a:r>
            <a:r>
              <a:rPr lang="en" sz="1325" b="1"/>
              <a:t> bp; Strength </a:t>
            </a:r>
            <a:r>
              <a:rPr lang="en" sz="1325" b="1">
                <a:solidFill>
                  <a:srgbClr val="9900FF"/>
                </a:solidFill>
              </a:rPr>
              <a:t>1494</a:t>
            </a:r>
            <a:endParaRPr sz="1325" b="1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/>
              <a:t>Start codon is ATG at </a:t>
            </a:r>
            <a:r>
              <a:rPr lang="en" sz="1325" b="1">
                <a:solidFill>
                  <a:srgbClr val="9900FF"/>
                </a:solidFill>
              </a:rPr>
              <a:t>14714 </a:t>
            </a:r>
            <a:r>
              <a:rPr lang="en" sz="1325" b="1"/>
              <a:t>; Stop codon</a:t>
            </a:r>
            <a:r>
              <a:rPr lang="en" sz="1325"/>
              <a:t> is </a:t>
            </a:r>
            <a:r>
              <a:rPr lang="en" sz="1325">
                <a:solidFill>
                  <a:srgbClr val="9900FF"/>
                </a:solidFill>
              </a:rPr>
              <a:t>TAA </a:t>
            </a:r>
            <a:r>
              <a:rPr lang="en" sz="1325"/>
              <a:t>at </a:t>
            </a:r>
            <a:r>
              <a:rPr lang="en" sz="1325">
                <a:solidFill>
                  <a:srgbClr val="9900FF"/>
                </a:solidFill>
              </a:rPr>
              <a:t>15514</a:t>
            </a:r>
            <a:endParaRPr sz="1325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/>
              <a:t>Final score for the start </a:t>
            </a:r>
            <a:r>
              <a:rPr lang="en" sz="1325"/>
              <a:t>is </a:t>
            </a:r>
            <a:r>
              <a:rPr lang="en" sz="1325">
                <a:solidFill>
                  <a:srgbClr val="9900FF"/>
                </a:solidFill>
              </a:rPr>
              <a:t>-3.836</a:t>
            </a:r>
            <a:r>
              <a:rPr lang="en" sz="1325"/>
              <a:t> with a z score of </a:t>
            </a:r>
            <a:r>
              <a:rPr lang="en" sz="1325">
                <a:solidFill>
                  <a:srgbClr val="9900FF"/>
                </a:solidFill>
              </a:rPr>
              <a:t>2.508</a:t>
            </a:r>
            <a:endParaRPr sz="1325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/>
              <a:t>Covers all coding potential</a:t>
            </a:r>
            <a:r>
              <a:rPr lang="en" sz="1325"/>
              <a:t> </a:t>
            </a:r>
            <a:r>
              <a:rPr lang="en" sz="1325">
                <a:solidFill>
                  <a:srgbClr val="9900FF"/>
                </a:solidFill>
              </a:rPr>
              <a:t>yes</a:t>
            </a:r>
            <a:endParaRPr sz="1325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>
                <a:solidFill>
                  <a:srgbClr val="9900FF"/>
                </a:solidFill>
              </a:rPr>
              <a:t>Gap </a:t>
            </a:r>
            <a:r>
              <a:rPr lang="en" sz="1325">
                <a:solidFill>
                  <a:srgbClr val="9900FF"/>
                </a:solidFill>
              </a:rPr>
              <a:t>(87 bp)</a:t>
            </a:r>
            <a:endParaRPr sz="1325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/>
              <a:t>Longest ORF at</a:t>
            </a:r>
            <a:r>
              <a:rPr lang="en" sz="1325"/>
              <a:t> </a:t>
            </a:r>
            <a:r>
              <a:rPr lang="en" sz="1325">
                <a:solidFill>
                  <a:srgbClr val="9900FF"/>
                </a:solidFill>
              </a:rPr>
              <a:t>801</a:t>
            </a:r>
            <a:endParaRPr sz="1325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 b="1"/>
              <a:t>Starterator </a:t>
            </a:r>
            <a:r>
              <a:rPr lang="en" sz="1325"/>
              <a:t>-</a:t>
            </a:r>
            <a:r>
              <a:rPr lang="en" sz="1325">
                <a:solidFill>
                  <a:srgbClr val="9900FF"/>
                </a:solidFill>
              </a:rPr>
              <a:t>Start 27 Called 100.0% of time when present</a:t>
            </a:r>
            <a:endParaRPr sz="1325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30">
                <a:solidFill>
                  <a:srgbClr val="666666"/>
                </a:solidFill>
              </a:rPr>
              <a:t>BLAST:</a:t>
            </a:r>
            <a:endParaRPr sz="133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30">
                <a:solidFill>
                  <a:srgbClr val="666666"/>
                </a:solidFill>
              </a:rPr>
              <a:t> Phagesdb blast: </a:t>
            </a:r>
            <a:r>
              <a:rPr lang="en" sz="1330">
                <a:solidFill>
                  <a:srgbClr val="9900FF"/>
                </a:solidFill>
              </a:rPr>
              <a:t>100 % ALIGNMENT Zaider_18 and many others</a:t>
            </a:r>
            <a:endParaRPr sz="1330">
              <a:solidFill>
                <a:srgbClr val="99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30">
                <a:solidFill>
                  <a:srgbClr val="666666"/>
                </a:solidFill>
              </a:rPr>
              <a:t> NCBI blast: 100% </a:t>
            </a:r>
            <a:r>
              <a:rPr lang="en" sz="1330">
                <a:solidFill>
                  <a:srgbClr val="9900FF"/>
                </a:solidFill>
              </a:rPr>
              <a:t>ALIGNMENT Zaider_18 and many others</a:t>
            </a:r>
            <a:endParaRPr sz="1330">
              <a:solidFill>
                <a:srgbClr val="99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30">
                <a:solidFill>
                  <a:srgbClr val="666666"/>
                </a:solidFill>
              </a:rPr>
              <a:t>Function:HHPred:  </a:t>
            </a:r>
            <a:r>
              <a:rPr lang="en" sz="1330">
                <a:solidFill>
                  <a:srgbClr val="9900FF"/>
                </a:solidFill>
              </a:rPr>
              <a:t>MAJOR TAIL PROTEIN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#18(</a:t>
            </a:r>
            <a:r>
              <a:rPr lang="en">
                <a:solidFill>
                  <a:srgbClr val="9900FF"/>
                </a:solidFill>
              </a:rPr>
              <a:t>REVERSE</a:t>
            </a:r>
            <a:r>
              <a:rPr lang="en"/>
              <a:t>)</a:t>
            </a:r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Original Glimmer calls a start at </a:t>
            </a:r>
            <a:r>
              <a:rPr lang="en" sz="1526" b="1">
                <a:solidFill>
                  <a:srgbClr val="9900FF"/>
                </a:solidFill>
              </a:rPr>
              <a:t>15804</a:t>
            </a:r>
            <a:r>
              <a:rPr lang="en" sz="1526" b="1"/>
              <a:t> bp; Strength </a:t>
            </a:r>
            <a:r>
              <a:rPr lang="en" sz="1526" b="1">
                <a:solidFill>
                  <a:srgbClr val="9900FF"/>
                </a:solidFill>
              </a:rPr>
              <a:t>11.28</a:t>
            </a:r>
            <a:endParaRPr sz="1526" b="1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Start codon is ATG at </a:t>
            </a:r>
            <a:r>
              <a:rPr lang="en" sz="1526" b="1">
                <a:solidFill>
                  <a:srgbClr val="9900FF"/>
                </a:solidFill>
              </a:rPr>
              <a:t>15574</a:t>
            </a:r>
            <a:r>
              <a:rPr lang="en" sz="1526" b="1"/>
              <a:t>; Stop codon</a:t>
            </a:r>
            <a:r>
              <a:rPr lang="en" sz="1526"/>
              <a:t> is </a:t>
            </a:r>
            <a:r>
              <a:rPr lang="en" sz="1526">
                <a:solidFill>
                  <a:srgbClr val="9900FF"/>
                </a:solidFill>
              </a:rPr>
              <a:t>TAA</a:t>
            </a:r>
            <a:r>
              <a:rPr lang="en" sz="1526"/>
              <a:t> at </a:t>
            </a:r>
            <a:r>
              <a:rPr lang="en" sz="1526">
                <a:solidFill>
                  <a:srgbClr val="9900FF"/>
                </a:solidFill>
              </a:rPr>
              <a:t>15804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Final score for the start </a:t>
            </a:r>
            <a:r>
              <a:rPr lang="en" sz="1526"/>
              <a:t>is </a:t>
            </a:r>
            <a:r>
              <a:rPr lang="en" sz="1526">
                <a:solidFill>
                  <a:srgbClr val="9900FF"/>
                </a:solidFill>
              </a:rPr>
              <a:t>-3.307</a:t>
            </a:r>
            <a:r>
              <a:rPr lang="en" sz="1526"/>
              <a:t> with a z score of </a:t>
            </a:r>
            <a:r>
              <a:rPr lang="en" sz="1526">
                <a:solidFill>
                  <a:srgbClr val="9900FF"/>
                </a:solidFill>
              </a:rPr>
              <a:t>3.154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Covers all coding potential</a:t>
            </a:r>
            <a:r>
              <a:rPr lang="en" sz="1526"/>
              <a:t> </a:t>
            </a:r>
            <a:r>
              <a:rPr lang="en" sz="1526">
                <a:solidFill>
                  <a:srgbClr val="9900FF"/>
                </a:solidFill>
              </a:rPr>
              <a:t>YES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rgbClr val="9900FF"/>
                </a:solidFill>
              </a:rPr>
              <a:t>Gap (77 bps)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Longest ORF at</a:t>
            </a:r>
            <a:r>
              <a:rPr lang="en" sz="1526"/>
              <a:t> </a:t>
            </a:r>
            <a:r>
              <a:rPr lang="en" sz="1526">
                <a:solidFill>
                  <a:srgbClr val="9900FF"/>
                </a:solidFill>
              </a:rPr>
              <a:t>231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Starterator </a:t>
            </a:r>
            <a:r>
              <a:rPr lang="en" sz="1526">
                <a:solidFill>
                  <a:srgbClr val="9900FF"/>
                </a:solidFill>
              </a:rPr>
              <a:t>-Start 16 Called 100.0% of time when present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BLAST:</a:t>
            </a:r>
            <a:endParaRPr sz="153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 Phagesdb blast: </a:t>
            </a:r>
            <a:r>
              <a:rPr lang="en" sz="1530">
                <a:solidFill>
                  <a:srgbClr val="9900FF"/>
                </a:solidFill>
              </a:rPr>
              <a:t>100 % ALIGNMENT Zelda_19 and many others</a:t>
            </a:r>
            <a:endParaRPr sz="1530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 NCBI blast:  </a:t>
            </a:r>
            <a:r>
              <a:rPr lang="en" sz="1530">
                <a:solidFill>
                  <a:srgbClr val="9900FF"/>
                </a:solidFill>
              </a:rPr>
              <a:t>100% ALIGNMENT Zelda_19 and many others</a:t>
            </a:r>
            <a:endParaRPr sz="1530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Function HHPred: </a:t>
            </a:r>
            <a:r>
              <a:rPr lang="en" sz="1530">
                <a:solidFill>
                  <a:srgbClr val="9900FF"/>
                </a:solidFill>
              </a:rPr>
              <a:t>UNKNOWN</a:t>
            </a:r>
            <a:r>
              <a:rPr lang="en" sz="1530">
                <a:solidFill>
                  <a:schemeClr val="dk1"/>
                </a:solidFill>
              </a:rPr>
              <a:t> </a:t>
            </a:r>
            <a:endParaRPr sz="1526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153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/>
              <a:t>GENE 2 (Forward)</a:t>
            </a:r>
            <a:endParaRPr sz="1600" b="1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660400"/>
            <a:ext cx="3999900" cy="425703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br>
              <a:rPr lang="en" dirty="0">
                <a:solidFill>
                  <a:schemeClr val="dk1"/>
                </a:solidFill>
              </a:rPr>
            </a:br>
            <a:r>
              <a:rPr lang="en" b="1" dirty="0">
                <a:solidFill>
                  <a:schemeClr val="dk1"/>
                </a:solidFill>
              </a:rPr>
              <a:t>Original Glimmer Call: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dk1"/>
                </a:solidFill>
              </a:rPr>
              <a:t>o </a:t>
            </a:r>
            <a:r>
              <a:rPr lang="en" dirty="0">
                <a:solidFill>
                  <a:schemeClr val="dk1"/>
                </a:solidFill>
              </a:rPr>
              <a:t>  @bp 1 with strength 14.14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          </a:t>
            </a:r>
            <a:r>
              <a:rPr lang="en" b="1" dirty="0">
                <a:solidFill>
                  <a:schemeClr val="dk1"/>
                </a:solidFill>
              </a:rPr>
              <a:t>SSC: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Start: bps #1 (ATG)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Stop: 567 (TGA)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dk1"/>
                </a:solidFill>
              </a:rPr>
              <a:t>SD: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Final score: 6.387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Z value: 1.729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Note: If this weren’t a starting sequence, I would consider a different sequence.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          </a:t>
            </a:r>
            <a:r>
              <a:rPr lang="en" b="1" dirty="0">
                <a:solidFill>
                  <a:schemeClr val="dk1"/>
                </a:solidFill>
              </a:rPr>
              <a:t>STS: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Start codon agrees with </a:t>
            </a:r>
            <a:r>
              <a:rPr lang="en" dirty="0" err="1">
                <a:solidFill>
                  <a:schemeClr val="dk1"/>
                </a:solidFill>
              </a:rPr>
              <a:t>Genmark</a:t>
            </a:r>
            <a:r>
              <a:rPr lang="en" dirty="0">
                <a:solidFill>
                  <a:schemeClr val="dk1"/>
                </a:solidFill>
              </a:rPr>
              <a:t> &amp; Glimmer.         </a:t>
            </a:r>
            <a:r>
              <a:rPr lang="en" b="1" dirty="0">
                <a:solidFill>
                  <a:schemeClr val="dk1"/>
                </a:solidFill>
              </a:rPr>
              <a:t>CP: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This gene covers all of its coding potential.      </a:t>
            </a:r>
            <a:r>
              <a:rPr lang="en" b="1" dirty="0">
                <a:solidFill>
                  <a:schemeClr val="dk1"/>
                </a:solidFill>
              </a:rPr>
              <a:t> 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4104640" y="794850"/>
            <a:ext cx="4727660" cy="40108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               </a:t>
            </a:r>
            <a:r>
              <a:rPr lang="en" b="1" dirty="0">
                <a:solidFill>
                  <a:schemeClr val="dk1"/>
                </a:solidFill>
              </a:rPr>
              <a:t>Gap: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o   108 bps gap with the last, 104 gene.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          </a:t>
            </a:r>
            <a:r>
              <a:rPr lang="en" b="1" dirty="0">
                <a:solidFill>
                  <a:schemeClr val="dk1"/>
                </a:solidFill>
              </a:rPr>
              <a:t>LO: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Longest ORF: 567 in </a:t>
            </a:r>
            <a:r>
              <a:rPr lang="en" dirty="0" err="1">
                <a:solidFill>
                  <a:schemeClr val="dk1"/>
                </a:solidFill>
              </a:rPr>
              <a:t>pbps</a:t>
            </a:r>
            <a:r>
              <a:rPr lang="en" dirty="0">
                <a:solidFill>
                  <a:schemeClr val="dk1"/>
                </a:solidFill>
              </a:rPr>
              <a:t>: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          </a:t>
            </a:r>
            <a:r>
              <a:rPr lang="en" b="1" dirty="0">
                <a:solidFill>
                  <a:schemeClr val="dk1"/>
                </a:solidFill>
              </a:rPr>
              <a:t>ST: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Agree with </a:t>
            </a:r>
            <a:r>
              <a:rPr lang="en" dirty="0" err="1">
                <a:solidFill>
                  <a:schemeClr val="dk1"/>
                </a:solidFill>
              </a:rPr>
              <a:t>Starterator</a:t>
            </a:r>
            <a:r>
              <a:rPr lang="en" dirty="0">
                <a:solidFill>
                  <a:schemeClr val="dk1"/>
                </a:solidFill>
              </a:rPr>
              <a:t>? Start at bp 1.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95% of Pham 84713 members chose the longest open frame.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          </a:t>
            </a:r>
            <a:r>
              <a:rPr lang="en" b="1" dirty="0">
                <a:solidFill>
                  <a:schemeClr val="dk1"/>
                </a:solidFill>
              </a:rPr>
              <a:t>BLAST: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   100% match with all submissions on </a:t>
            </a:r>
            <a:r>
              <a:rPr lang="en" dirty="0" err="1">
                <a:solidFill>
                  <a:schemeClr val="dk1"/>
                </a:solidFill>
              </a:rPr>
              <a:t>Phagesdb</a:t>
            </a:r>
            <a:r>
              <a:rPr lang="en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          </a:t>
            </a:r>
            <a:r>
              <a:rPr lang="en" b="1" dirty="0">
                <a:solidFill>
                  <a:schemeClr val="dk1"/>
                </a:solidFill>
              </a:rPr>
              <a:t>NCBI Blast:</a:t>
            </a:r>
            <a:endParaRPr b="1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o</a:t>
            </a:r>
            <a:r>
              <a:rPr lang="en" b="1" dirty="0">
                <a:solidFill>
                  <a:schemeClr val="dk1"/>
                </a:solidFill>
              </a:rPr>
              <a:t>   </a:t>
            </a:r>
            <a:r>
              <a:rPr lang="en" dirty="0">
                <a:solidFill>
                  <a:schemeClr val="dk1"/>
                </a:solidFill>
              </a:rPr>
              <a:t>100% match with adenylate kinase [Mycobacterium phage Vivaldi].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          </a:t>
            </a:r>
            <a:r>
              <a:rPr lang="en" b="1" dirty="0">
                <a:solidFill>
                  <a:schemeClr val="dk1"/>
                </a:solidFill>
              </a:rPr>
              <a:t>Function: </a:t>
            </a:r>
            <a:r>
              <a:rPr lang="en" b="1" dirty="0" err="1">
                <a:solidFill>
                  <a:schemeClr val="dk1"/>
                </a:solidFill>
              </a:rPr>
              <a:t>HHPred</a:t>
            </a:r>
            <a:r>
              <a:rPr lang="en" b="1" dirty="0">
                <a:solidFill>
                  <a:schemeClr val="dk1"/>
                </a:solidFill>
              </a:rPr>
              <a:t>:</a:t>
            </a:r>
            <a:r>
              <a:rPr lang="en" dirty="0">
                <a:solidFill>
                  <a:schemeClr val="dk1"/>
                </a:solidFill>
              </a:rPr>
              <a:t>  adenylate kinase protein.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#19 (</a:t>
            </a:r>
            <a:r>
              <a:rPr lang="en">
                <a:solidFill>
                  <a:srgbClr val="9900FF"/>
                </a:solidFill>
              </a:rPr>
              <a:t>REVERSE</a:t>
            </a:r>
            <a:r>
              <a:rPr lang="en"/>
              <a:t>)</a:t>
            </a:r>
            <a:endParaRPr/>
          </a:p>
        </p:txBody>
      </p:sp>
      <p:sp>
        <p:nvSpPr>
          <p:cNvPr id="173" name="Google Shape;173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Original Glimmer calls a start at </a:t>
            </a:r>
            <a:r>
              <a:rPr lang="en" sz="1526" b="1">
                <a:solidFill>
                  <a:srgbClr val="9900FF"/>
                </a:solidFill>
              </a:rPr>
              <a:t>16658</a:t>
            </a:r>
            <a:r>
              <a:rPr lang="en" sz="1526" b="1"/>
              <a:t> bp; Strength </a:t>
            </a:r>
            <a:r>
              <a:rPr lang="en" sz="1526" b="1">
                <a:solidFill>
                  <a:srgbClr val="9900FF"/>
                </a:solidFill>
              </a:rPr>
              <a:t>14.04</a:t>
            </a:r>
            <a:endParaRPr sz="1526" b="1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Start codon is ATG at </a:t>
            </a:r>
            <a:r>
              <a:rPr lang="en" sz="1526" b="1">
                <a:solidFill>
                  <a:srgbClr val="9900FF"/>
                </a:solidFill>
              </a:rPr>
              <a:t>15882</a:t>
            </a:r>
            <a:r>
              <a:rPr lang="en" sz="1526" b="1"/>
              <a:t>; Stop codon</a:t>
            </a:r>
            <a:r>
              <a:rPr lang="en" sz="1526"/>
              <a:t> is TGA at </a:t>
            </a:r>
            <a:r>
              <a:rPr lang="en" sz="1526">
                <a:solidFill>
                  <a:srgbClr val="9900FF"/>
                </a:solidFill>
              </a:rPr>
              <a:t>16658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Final score for the start </a:t>
            </a:r>
            <a:r>
              <a:rPr lang="en" sz="1526"/>
              <a:t>is </a:t>
            </a:r>
            <a:r>
              <a:rPr lang="en" sz="1526">
                <a:solidFill>
                  <a:srgbClr val="9900FF"/>
                </a:solidFill>
              </a:rPr>
              <a:t>-3.514</a:t>
            </a:r>
            <a:r>
              <a:rPr lang="en" sz="1526"/>
              <a:t> with a z score of </a:t>
            </a:r>
            <a:r>
              <a:rPr lang="en" sz="1526">
                <a:solidFill>
                  <a:srgbClr val="9900FF"/>
                </a:solidFill>
              </a:rPr>
              <a:t>2.669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Covers all coding potential</a:t>
            </a:r>
            <a:r>
              <a:rPr lang="en" sz="1526"/>
              <a:t>: </a:t>
            </a:r>
            <a:r>
              <a:rPr lang="en" sz="1526">
                <a:solidFill>
                  <a:srgbClr val="9900FF"/>
                </a:solidFill>
              </a:rPr>
              <a:t>YES 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>
                <a:solidFill>
                  <a:srgbClr val="9900FF"/>
                </a:solidFill>
              </a:rPr>
              <a:t>GAP (55 bp)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Longest ORF at</a:t>
            </a:r>
            <a:r>
              <a:rPr lang="en" sz="1526"/>
              <a:t> </a:t>
            </a:r>
            <a:r>
              <a:rPr lang="en" sz="1526">
                <a:solidFill>
                  <a:srgbClr val="9900FF"/>
                </a:solidFill>
              </a:rPr>
              <a:t>277 bp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Starterator </a:t>
            </a:r>
            <a:r>
              <a:rPr lang="en" sz="1526"/>
              <a:t>-</a:t>
            </a:r>
            <a:r>
              <a:rPr lang="en" sz="1526">
                <a:solidFill>
                  <a:srgbClr val="9900FF"/>
                </a:solidFill>
              </a:rPr>
              <a:t>Start 36 Called 98.9% of time when present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BLAST:</a:t>
            </a:r>
            <a:endParaRPr sz="153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 Phagesdb blast: </a:t>
            </a:r>
            <a:r>
              <a:rPr lang="en" sz="1530">
                <a:solidFill>
                  <a:srgbClr val="9900FF"/>
                </a:solidFill>
              </a:rPr>
              <a:t>100 % ALIGNMENT with many others phages of subcluster</a:t>
            </a:r>
            <a:endParaRPr sz="1530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 NCBI blast: 100% </a:t>
            </a:r>
            <a:r>
              <a:rPr lang="en" sz="1530">
                <a:solidFill>
                  <a:srgbClr val="9900FF"/>
                </a:solidFill>
              </a:rPr>
              <a:t>ALIGNMENT with many others phages of subcluster</a:t>
            </a:r>
            <a:endParaRPr sz="1530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Function HHPred: </a:t>
            </a:r>
            <a:r>
              <a:rPr lang="en" sz="1530">
                <a:solidFill>
                  <a:srgbClr val="9900FF"/>
                </a:solidFill>
              </a:rPr>
              <a:t>queuine tRNA-ribosyltransferase</a:t>
            </a:r>
            <a:endParaRPr sz="1929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153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#20 (</a:t>
            </a:r>
            <a:r>
              <a:rPr lang="en">
                <a:solidFill>
                  <a:srgbClr val="9900FF"/>
                </a:solidFill>
              </a:rPr>
              <a:t>REVERSE</a:t>
            </a:r>
            <a:r>
              <a:rPr lang="en"/>
              <a:t>)</a:t>
            </a:r>
            <a:endParaRPr/>
          </a:p>
        </p:txBody>
      </p:sp>
      <p:sp>
        <p:nvSpPr>
          <p:cNvPr id="179" name="Google Shape;179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Original Glimmer calls a start at  </a:t>
            </a:r>
            <a:r>
              <a:rPr lang="en" sz="1662">
                <a:solidFill>
                  <a:srgbClr val="9900FF"/>
                </a:solidFill>
                <a:latin typeface="Roboto"/>
                <a:ea typeface="Roboto"/>
                <a:cs typeface="Roboto"/>
                <a:sym typeface="Roboto"/>
              </a:rPr>
              <a:t>16977 </a:t>
            </a:r>
            <a:r>
              <a:rPr lang="en" sz="1526" b="1"/>
              <a:t>bp; Strength </a:t>
            </a:r>
            <a:r>
              <a:rPr lang="en" sz="1526" b="1">
                <a:solidFill>
                  <a:srgbClr val="9900FF"/>
                </a:solidFill>
              </a:rPr>
              <a:t>12.85</a:t>
            </a:r>
            <a:endParaRPr sz="1526" b="1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Start codon is ATG at </a:t>
            </a:r>
            <a:r>
              <a:rPr lang="en" sz="1526">
                <a:solidFill>
                  <a:srgbClr val="9900FF"/>
                </a:solidFill>
              </a:rPr>
              <a:t>16977</a:t>
            </a:r>
            <a:r>
              <a:rPr lang="en" sz="1526" b="1">
                <a:solidFill>
                  <a:srgbClr val="9900FF"/>
                </a:solidFill>
              </a:rPr>
              <a:t> </a:t>
            </a:r>
            <a:r>
              <a:rPr lang="en" sz="1526" b="1"/>
              <a:t>; Stop codon</a:t>
            </a:r>
            <a:r>
              <a:rPr lang="en" sz="1526"/>
              <a:t> is </a:t>
            </a:r>
            <a:r>
              <a:rPr lang="en" sz="1526">
                <a:solidFill>
                  <a:srgbClr val="9900FF"/>
                </a:solidFill>
              </a:rPr>
              <a:t>TAA</a:t>
            </a:r>
            <a:r>
              <a:rPr lang="en" sz="1526"/>
              <a:t> at </a:t>
            </a:r>
            <a:r>
              <a:rPr lang="en" sz="1526" b="1">
                <a:solidFill>
                  <a:srgbClr val="9900FF"/>
                </a:solidFill>
              </a:rPr>
              <a:t>16714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Final score for the start </a:t>
            </a:r>
            <a:r>
              <a:rPr lang="en" sz="1526"/>
              <a:t>is </a:t>
            </a:r>
            <a:r>
              <a:rPr lang="en" sz="1526">
                <a:solidFill>
                  <a:srgbClr val="9900FF"/>
                </a:solidFill>
              </a:rPr>
              <a:t>-3.307</a:t>
            </a:r>
            <a:r>
              <a:rPr lang="en" sz="1526"/>
              <a:t> with a z score of </a:t>
            </a:r>
            <a:r>
              <a:rPr lang="en" sz="1526">
                <a:solidFill>
                  <a:srgbClr val="9900FF"/>
                </a:solidFill>
              </a:rPr>
              <a:t>3.143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Covers all coding potential</a:t>
            </a:r>
            <a:r>
              <a:rPr lang="en" sz="1526"/>
              <a:t> </a:t>
            </a:r>
            <a:r>
              <a:rPr lang="en" sz="1526">
                <a:solidFill>
                  <a:srgbClr val="9900FF"/>
                </a:solidFill>
              </a:rPr>
              <a:t>YES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>
                <a:solidFill>
                  <a:srgbClr val="9900FF"/>
                </a:solidFill>
              </a:rPr>
              <a:t>GAP 109 bp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The third longest  ORF </a:t>
            </a:r>
            <a:endParaRPr sz="1526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26" b="1"/>
              <a:t>Starterator </a:t>
            </a:r>
            <a:r>
              <a:rPr lang="en" sz="1526"/>
              <a:t>-</a:t>
            </a:r>
            <a:r>
              <a:rPr lang="en" sz="1526">
                <a:solidFill>
                  <a:srgbClr val="9900FF"/>
                </a:solidFill>
              </a:rPr>
              <a:t>Start 3 Called 65.8% of time when present</a:t>
            </a:r>
            <a:endParaRPr sz="1526"/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BLAST:</a:t>
            </a:r>
            <a:endParaRPr sz="1530">
              <a:solidFill>
                <a:srgbClr val="666666"/>
              </a:solidFill>
            </a:endParaRPr>
          </a:p>
          <a:p>
            <a:pPr marL="0" lvl="0" indent="0" algn="l" rtl="0">
              <a:lnSpc>
                <a:spcPct val="6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84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 Phagesdb blast: </a:t>
            </a:r>
            <a:r>
              <a:rPr lang="en" sz="1530">
                <a:solidFill>
                  <a:srgbClr val="9900FF"/>
                </a:solidFill>
              </a:rPr>
              <a:t>100 % ALLIGNMENT Zonia_21</a:t>
            </a:r>
            <a:endParaRPr sz="1530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 NCBI blast: 100% </a:t>
            </a:r>
            <a:r>
              <a:rPr lang="en" sz="1530">
                <a:solidFill>
                  <a:srgbClr val="9900FF"/>
                </a:solidFill>
              </a:rPr>
              <a:t>ALIGNMENT ZONIA_21</a:t>
            </a:r>
            <a:endParaRPr sz="1530">
              <a:solidFill>
                <a:srgbClr val="99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lang="en" sz="1530">
                <a:solidFill>
                  <a:srgbClr val="666666"/>
                </a:solidFill>
              </a:rPr>
              <a:t>Function: </a:t>
            </a:r>
            <a:r>
              <a:rPr lang="en" sz="1530">
                <a:solidFill>
                  <a:srgbClr val="9900FF"/>
                </a:solidFill>
              </a:rPr>
              <a:t>UNKNOWN</a:t>
            </a:r>
            <a:r>
              <a:rPr lang="en" sz="1530">
                <a:solidFill>
                  <a:schemeClr val="dk1"/>
                </a:solidFill>
              </a:rPr>
              <a:t> </a:t>
            </a:r>
            <a:endParaRPr sz="655" b="1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153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#21 (FORWARD) </a:t>
            </a:r>
            <a:endParaRPr/>
          </a:p>
        </p:txBody>
      </p:sp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245700" cy="38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Original Glimmer call @ bp 17087 has strength 14.61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 Start ( 17087, GTG ); Stop (17824, TGA). Forward 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Z SCORE: 1.877 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FINAL SCORE: -5.680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Contains all coding potential: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109 bp Gap or overlap with previous gene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Longest ORF: YES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STARTERATOR: start 97: Called 86.0% of time when present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BLAST: Phagesdb blast: 100 % MATCH Zonia_22 and others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381">
                <a:solidFill>
                  <a:schemeClr val="dk1"/>
                </a:solidFill>
              </a:rPr>
              <a:t> NCBI blast: 100% zonia_22  and others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1381">
                <a:solidFill>
                  <a:schemeClr val="dk1"/>
                </a:solidFill>
              </a:rPr>
              <a:t>Function HHPred: HEAD TO TAIL ADAPTOR </a:t>
            </a:r>
            <a:endParaRPr sz="138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endParaRPr sz="450"/>
          </a:p>
        </p:txBody>
      </p:sp>
      <p:sp>
        <p:nvSpPr>
          <p:cNvPr id="186" name="Google Shape;186;p34"/>
          <p:cNvSpPr txBox="1"/>
          <p:nvPr/>
        </p:nvSpPr>
        <p:spPr>
          <a:xfrm>
            <a:off x="8406300" y="5021475"/>
            <a:ext cx="426000" cy="4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688"/>
              <a:buFont typeface="Arial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#22 (Forward) </a:t>
            </a:r>
            <a:endParaRPr/>
          </a:p>
        </p:txBody>
      </p:sp>
      <p:sp>
        <p:nvSpPr>
          <p:cNvPr id="192" name="Google Shape;192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579200" cy="394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Original Glimmer call @bp 17824 has strength 8.96; GeneMark calls start at 17770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Start ( 17824, ATG ); Stop (18342, TGA). Forward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Z SCORE: 1.190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FINAL SCORE: -8.025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Doesn’t Contain ALL coding potential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Gap or overlap with previous gene? OVERLAP 1 bp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Longest ORF: NO 10TH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Starterator: Start 34: called 97.9% of the time when present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o BLAST: Phagesdb: 100% match Zaider_24 and many others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NCBI blast:100% match Newman and many others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o Function: Unknown function/ hypothetical protein</a:t>
            </a:r>
            <a:endParaRPr sz="119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#23 (FORWARD) </a:t>
            </a:r>
            <a:endParaRPr/>
          </a:p>
        </p:txBody>
      </p:sp>
      <p:sp>
        <p:nvSpPr>
          <p:cNvPr id="198" name="Google Shape;198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Original Glimmer call @bp 18358 has strength 16.95; GeneMark calls start at 18367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Start ( 18358, ATG ); Stop (28708, TAG). Forward 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Z SCORE: 2.477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FINAL SCORE: -3.899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Contains ALL coding potential: NO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Gap or overlap with previous gene? GAP 16</a:t>
            </a:r>
            <a:endParaRPr sz="14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Longest ORF: NO the 2ND longest ORF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Starterator: Start 61 is the most annootated: Called 70.1% of time when present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BLAST: Phagesdb blast: 100% match Virgeve_23  </a:t>
            </a:r>
            <a:r>
              <a:rPr lang="en" sz="1190">
                <a:solidFill>
                  <a:schemeClr val="dk1"/>
                </a:solidFill>
              </a:rPr>
              <a:t>and many others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NCBI blast: 100% match Phenghiskahn </a:t>
            </a:r>
            <a:r>
              <a:rPr lang="en" sz="1190">
                <a:solidFill>
                  <a:schemeClr val="dk1"/>
                </a:solidFill>
              </a:rPr>
              <a:t>and many others</a:t>
            </a:r>
            <a:endParaRPr sz="12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rPr lang="en" sz="1290">
                <a:solidFill>
                  <a:schemeClr val="dk1"/>
                </a:solidFill>
              </a:rPr>
              <a:t>Function: Unknown function/hypothetical protein</a:t>
            </a:r>
            <a:endParaRPr sz="1290">
              <a:solidFill>
                <a:schemeClr val="dk1"/>
              </a:solidFill>
            </a:endParaRPr>
          </a:p>
        </p:txBody>
      </p:sp>
      <p:sp>
        <p:nvSpPr>
          <p:cNvPr id="199" name="Google Shape;199;p36"/>
          <p:cNvSpPr txBox="1"/>
          <p:nvPr/>
        </p:nvSpPr>
        <p:spPr>
          <a:xfrm>
            <a:off x="6365750" y="1213825"/>
            <a:ext cx="2466600" cy="3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#24 (Forward) </a:t>
            </a:r>
            <a:endParaRPr/>
          </a:p>
        </p:txBody>
      </p:sp>
      <p:sp>
        <p:nvSpPr>
          <p:cNvPr id="205" name="Google Shape;205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Original Glimmer call @bp 18712 has strength 5.67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Start ( 18712, GTG ); Stop (19134, TAG). Forward 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Z SCORE: 1.613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155">
                <a:solidFill>
                  <a:schemeClr val="dk1"/>
                </a:solidFill>
              </a:rPr>
              <a:t>FINAL SCORE:-5.633 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Contains ALL coding potential 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Gap or overlap with previous gene? GAP 4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Longest ORF: YES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Starterator: start 45 is the most annotated: Called 94.8% of time when present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155">
                <a:solidFill>
                  <a:schemeClr val="dk1"/>
                </a:solidFill>
              </a:rPr>
              <a:t>BLAST: Phagesdb blast: 100% match Veritas_24 </a:t>
            </a:r>
            <a:r>
              <a:rPr lang="en" sz="1190">
                <a:solidFill>
                  <a:schemeClr val="dk1"/>
                </a:solidFill>
              </a:rPr>
              <a:t>and many others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NCBI blast: 100% match Kailash </a:t>
            </a:r>
            <a:r>
              <a:rPr lang="en" sz="1190">
                <a:solidFill>
                  <a:schemeClr val="dk1"/>
                </a:solidFill>
              </a:rPr>
              <a:t>and many others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155">
                <a:solidFill>
                  <a:schemeClr val="dk1"/>
                </a:solidFill>
              </a:rPr>
              <a:t>Function: Tail assembly chaperone </a:t>
            </a:r>
            <a:endParaRPr sz="1155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endParaRPr sz="855"/>
          </a:p>
        </p:txBody>
      </p:sp>
      <p:sp>
        <p:nvSpPr>
          <p:cNvPr id="206" name="Google Shape;206;p37"/>
          <p:cNvSpPr txBox="1"/>
          <p:nvPr/>
        </p:nvSpPr>
        <p:spPr>
          <a:xfrm>
            <a:off x="4472425" y="1245375"/>
            <a:ext cx="3113400" cy="28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#25 (Forward) </a:t>
            </a:r>
            <a:endParaRPr/>
          </a:p>
        </p:txBody>
      </p:sp>
      <p:sp>
        <p:nvSpPr>
          <p:cNvPr id="212" name="Google Shape;212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Original Glimmer call @bp 19185 has strength 20.43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Start (19185 , ATG ); Stop (bps, 19748, TAG). Forward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Z SCORE: 2.910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FINAL SCORE: -3.030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Contains ALL coding potential: NO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Gap or overlap with previous gene? GAP 50 bps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Longest ORF: NO 2ND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Starterator: Start 23: Called 100.0% of time when present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BLAST: Phagesdb blast: 100% match Zonia_26 and many others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190">
                <a:solidFill>
                  <a:schemeClr val="dk1"/>
                </a:solidFill>
              </a:rPr>
              <a:t>NCBI blast: 100% match Oline_26 and many others 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Function on HHPred: tail assembly chaperone</a:t>
            </a:r>
            <a:endParaRPr sz="1190">
              <a:solidFill>
                <a:schemeClr val="dk1"/>
              </a:solidFill>
            </a:endParaRPr>
          </a:p>
        </p:txBody>
      </p:sp>
      <p:sp>
        <p:nvSpPr>
          <p:cNvPr id="213" name="Google Shape;213;p38"/>
          <p:cNvSpPr txBox="1"/>
          <p:nvPr/>
        </p:nvSpPr>
        <p:spPr>
          <a:xfrm>
            <a:off x="4514500" y="1676625"/>
            <a:ext cx="2976600" cy="27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#26 (Reverse) </a:t>
            </a:r>
            <a:endParaRPr/>
          </a:p>
        </p:txBody>
      </p:sp>
      <p:sp>
        <p:nvSpPr>
          <p:cNvPr id="219" name="Google Shape;219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Original Glimmer call @bp 20154 has strength 12.77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Start (19831, ATG ); Stop (20154, TAG).  Reverse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Z SCORE: 2.910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FINAL SCORE: -3.030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Contains ALL coding potential: NO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Gap or overlap with previous gene? GAP 119 bps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Longest ORF: NO 2ND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Starterator:Start 3: Called 81.9% of time when present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BLAST: Phagesdb blast: 100% match TyrionL_26 and many others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NCBI blast: 100% match Oline_26 and many others</a:t>
            </a:r>
            <a:endParaRPr sz="11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rPr lang="en" sz="1190">
                <a:solidFill>
                  <a:schemeClr val="dk1"/>
                </a:solidFill>
              </a:rPr>
              <a:t>Function n HHPred: Function unknown/hypothetical protein</a:t>
            </a:r>
            <a:endParaRPr sz="1190">
              <a:solidFill>
                <a:schemeClr val="dk1"/>
              </a:solidFill>
            </a:endParaRPr>
          </a:p>
        </p:txBody>
      </p:sp>
      <p:sp>
        <p:nvSpPr>
          <p:cNvPr id="220" name="Google Shape;220;p39"/>
          <p:cNvSpPr txBox="1"/>
          <p:nvPr/>
        </p:nvSpPr>
        <p:spPr>
          <a:xfrm>
            <a:off x="5492700" y="1308500"/>
            <a:ext cx="24297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#27 (Forward)</a:t>
            </a:r>
            <a:endParaRPr/>
          </a:p>
        </p:txBody>
      </p:sp>
      <p:sp>
        <p:nvSpPr>
          <p:cNvPr id="226" name="Google Shape;226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Original Glimmer call @bp 20274 has strength 13.21</a:t>
            </a:r>
            <a:endParaRPr sz="12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Start codon is GTG at 20274; Stop codon is TAG at 26252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Final score for start is -7.561 with a Z-Value of 0.946; not best score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Agrees with Genemark &amp; Glimmer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Contains all coding potential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119 bp gap with previous gene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Longest ORF at 5979 bps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Starterator</a:t>
            </a:r>
            <a:r>
              <a:rPr lang="en" sz="1200">
                <a:solidFill>
                  <a:schemeClr val="dk1"/>
                </a:solidFill>
              </a:rPr>
              <a:t>- Start 1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Found in 472 of 472 ( 100.0% ) of genes in pham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Called 99.8% of time when present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BLAST:</a:t>
            </a:r>
            <a:r>
              <a:rPr lang="en" sz="1200">
                <a:solidFill>
                  <a:schemeClr val="dk1"/>
                </a:solidFill>
              </a:rPr>
              <a:t> 99.85% match with Struggle, Duggie, Jiminy, and DaddyDaniels-tape measure protein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Function on HHPred: </a:t>
            </a:r>
            <a:r>
              <a:rPr lang="en" sz="1200">
                <a:solidFill>
                  <a:schemeClr val="dk1"/>
                </a:solidFill>
              </a:rPr>
              <a:t>99.28 probability Tape Measure Protein,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#28 (Forward)</a:t>
            </a:r>
            <a:endParaRPr/>
          </a:p>
        </p:txBody>
      </p:sp>
      <p:sp>
        <p:nvSpPr>
          <p:cNvPr id="232" name="Google Shape;232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26262 has strength 11.42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GTG at 26262; Stop codon is TGA at 27695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-3.814 with a Z-Value of 2.488; not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Contains all coding potential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9 bp gap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Longest ORF at 1434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13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362 of 498 ( 72.7%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99.4%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Oline, PDRPv, Derpp, TyrionL, and CharlieGBrown-minor tail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Function: on HHPred: </a:t>
            </a:r>
            <a:r>
              <a:rPr lang="en" sz="4800">
                <a:solidFill>
                  <a:schemeClr val="dk1"/>
                </a:solidFill>
              </a:rPr>
              <a:t>94.54 probability  Minor Tail Protein</a:t>
            </a:r>
            <a:endParaRPr sz="3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 (fwd)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br>
              <a:rPr lang="en" sz="1100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Original Glimmer call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@bp 564 has strength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11.92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SSC: Start (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bps #564, TTG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); Stop (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2351, TGA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); Direction: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Forward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o SD: The final score is –4.820 with a Z value of 2.057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I think that start sequence #4 could be a good option with a bps #564 (the end of sequence 1), a length of 1788, a final score of –3.723 and a Z value of 2.986 but the longest sequence gives the codon more opportunity.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STS: Start codon: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In fact, agrees with </a:t>
            </a:r>
            <a:r>
              <a:rPr lang="en" b="1" i="1" dirty="0" err="1">
                <a:solidFill>
                  <a:schemeClr val="dk1"/>
                </a:solidFill>
                <a:highlight>
                  <a:schemeClr val="lt1"/>
                </a:highlight>
              </a:rPr>
              <a:t>Genemark</a:t>
            </a:r>
            <a:r>
              <a:rPr lang="en" b="1" i="1" dirty="0">
                <a:solidFill>
                  <a:schemeClr val="dk1"/>
                </a:solidFill>
                <a:highlight>
                  <a:schemeClr val="lt1"/>
                </a:highlight>
              </a:rPr>
              <a:t> &amp; Glimmer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o CP: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This gene does cover all of its coding potential.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4 bps overlap with previous gene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.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LO: Not the Longest ORF (Open Reading Frame) 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ST: start choice: agree with </a:t>
            </a:r>
            <a:r>
              <a:rPr lang="en" dirty="0" err="1">
                <a:solidFill>
                  <a:schemeClr val="dk1"/>
                </a:solidFill>
                <a:highlight>
                  <a:schemeClr val="lt1"/>
                </a:highlight>
              </a:rPr>
              <a:t>Starterator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? -Start bp 564 is called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100% of the time, the members of Pham 84713 also chose the longest open frame.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BLAST: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100% match with all submissions on </a:t>
            </a:r>
            <a:r>
              <a:rPr lang="en" b="1" i="1" dirty="0" err="1">
                <a:solidFill>
                  <a:schemeClr val="dk1"/>
                </a:solidFill>
                <a:highlight>
                  <a:schemeClr val="lt1"/>
                </a:highlight>
              </a:rPr>
              <a:t>Phagesdb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blast; 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NCBI blast: 100% match with adenylate kinase [Mycobacterium phage Vivaldi (and more)]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Function: While 6 sources on </a:t>
            </a:r>
            <a:r>
              <a:rPr lang="en" b="1" dirty="0" err="1">
                <a:solidFill>
                  <a:schemeClr val="dk1"/>
                </a:solidFill>
                <a:highlight>
                  <a:schemeClr val="lt1"/>
                </a:highlight>
              </a:rPr>
              <a:t>Phagesdb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 it is a 100% identity with Windsor2, </a:t>
            </a:r>
            <a:r>
              <a:rPr lang="en" b="1" dirty="0" err="1">
                <a:solidFill>
                  <a:schemeClr val="dk1"/>
                </a:solidFill>
                <a:highlight>
                  <a:schemeClr val="lt1"/>
                </a:highlight>
              </a:rPr>
              <a:t>Keitherie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 and others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b="1" dirty="0" err="1">
                <a:solidFill>
                  <a:schemeClr val="dk1"/>
                </a:solidFill>
                <a:highlight>
                  <a:schemeClr val="lt1"/>
                </a:highlight>
              </a:rPr>
              <a:t>HHPred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calculated a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100% identity with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a </a:t>
            </a:r>
            <a:r>
              <a:rPr lang="en" b="1" dirty="0" err="1">
                <a:solidFill>
                  <a:schemeClr val="dk1"/>
                </a:solidFill>
                <a:highlight>
                  <a:schemeClr val="lt1"/>
                </a:highlight>
              </a:rPr>
              <a:t>terminase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. </a:t>
            </a: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#29 (Forward)</a:t>
            </a:r>
            <a:endParaRPr/>
          </a:p>
        </p:txBody>
      </p:sp>
      <p:sp>
        <p:nvSpPr>
          <p:cNvPr id="238" name="Google Shape;238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1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27692 has strength 12.27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ATG at 27692; Stop codon is GTA at 28804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-4.367 with a Z-Value of 2.283; not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Contains all coding potential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4 bp overlap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Longest ORF at 1113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72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290 of 654 ( 44.3%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96.9%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OSmaximus, Cobra, Doddsville, PinheadLarry, and Keitherie-minor tail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Function: </a:t>
            </a:r>
            <a:r>
              <a:rPr lang="en" sz="4800">
                <a:solidFill>
                  <a:schemeClr val="dk1"/>
                </a:solidFill>
              </a:rPr>
              <a:t>99.84 probability Minor Tail protein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#30 (Forward)</a:t>
            </a:r>
            <a:endParaRPr/>
          </a:p>
        </p:txBody>
      </p:sp>
      <p:sp>
        <p:nvSpPr>
          <p:cNvPr id="244" name="Google Shape;244;p43"/>
          <p:cNvSpPr txBox="1">
            <a:spLocks noGrp="1"/>
          </p:cNvSpPr>
          <p:nvPr>
            <p:ph type="body" idx="1"/>
          </p:nvPr>
        </p:nvSpPr>
        <p:spPr>
          <a:xfrm>
            <a:off x="311700" y="11796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1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28801 has strength 17.08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GTG at 28801; Stop codon is TGA at 31062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-4.742 with a Z-Value of 2.057; not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Contains all coding potential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4 bp overlap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Longest ORF at 2262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5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345 of 400 ( 86.2%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99.7%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OSmaximus, Keitherie, Windsor, Virgeve, and Fozzie-minor tail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Function: </a:t>
            </a:r>
            <a:r>
              <a:rPr lang="en" sz="4800">
                <a:solidFill>
                  <a:schemeClr val="dk1"/>
                </a:solidFill>
              </a:rPr>
              <a:t>99.01 probability Minor tail protein;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#31 (Forward)</a:t>
            </a:r>
            <a:endParaRPr/>
          </a:p>
        </p:txBody>
      </p:sp>
      <p:sp>
        <p:nvSpPr>
          <p:cNvPr id="250" name="Google Shape;250;p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31066 has strength 12.30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GTG at 31066; Stop codon is TAG at 32412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-3.628 with a Z-Value of 2.581; not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Contains all coding potential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4 bp gap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Longest ORF at 1347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2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400 of 400 ( 100.0%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100.0%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Keitherie, Chaelin, Windsor, and Virgeve-minor tail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Function: </a:t>
            </a:r>
            <a:r>
              <a:rPr lang="en" sz="4800">
                <a:solidFill>
                  <a:schemeClr val="dk1"/>
                </a:solidFill>
              </a:rPr>
              <a:t>99.85 probability Minor tail protein; 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#32 (Forward)</a:t>
            </a:r>
            <a:endParaRPr/>
          </a:p>
        </p:txBody>
      </p:sp>
      <p:sp>
        <p:nvSpPr>
          <p:cNvPr id="256" name="Google Shape;256;p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1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32415 has strength 11.48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GTG at 32415; Stop codon is TGA at 33575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-3.751 with a Z-Value of 2.560;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Contains all coding potential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4 bp gap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Longest ORF at 1161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66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454 of 950 ( 47.8%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96.7%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Keitherie, Chaelin, and Windsor- minor tail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Function: </a:t>
            </a:r>
            <a:r>
              <a:rPr lang="en" sz="4800">
                <a:solidFill>
                  <a:schemeClr val="dk1"/>
                </a:solidFill>
              </a:rPr>
              <a:t>99.8 probability Minor tail protein;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#33 (Forward)</a:t>
            </a:r>
            <a:endParaRPr/>
          </a:p>
        </p:txBody>
      </p:sp>
      <p:sp>
        <p:nvSpPr>
          <p:cNvPr id="262" name="Google Shape;262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1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33606 has strength 9.12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ATG at 33606; Stop codon is TAA at 33995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-4.527 with a Z-Value of 2.164;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Contains all coding potential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30 bp gap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Longest ORF at 390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39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610 of 612 ( 99.7%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95.6%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PG1, Suffolk, JacAttac, Manad, and more-with unknown function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Function: </a:t>
            </a:r>
            <a:r>
              <a:rPr lang="en" sz="4800">
                <a:solidFill>
                  <a:schemeClr val="dk1"/>
                </a:solidFill>
              </a:rPr>
              <a:t>99.96 probability; 8JOU_i; Virion-associated phage protein; Complex, VIRAL PROTEIN;{Ralstonia phage GP4}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#34 (Forward)</a:t>
            </a:r>
            <a:endParaRPr/>
          </a:p>
        </p:txBody>
      </p:sp>
      <p:sp>
        <p:nvSpPr>
          <p:cNvPr id="268" name="Google Shape;268;p47"/>
          <p:cNvSpPr txBox="1">
            <a:spLocks noGrp="1"/>
          </p:cNvSpPr>
          <p:nvPr>
            <p:ph type="body" idx="1"/>
          </p:nvPr>
        </p:nvSpPr>
        <p:spPr>
          <a:xfrm>
            <a:off x="311700" y="11390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34004 has strength 9.18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ATG at 34004; Stop codon is TGA at 34390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-3.524 with a Z-Value of 2.896;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Contains all coding potential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8 bp gap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Not Longest ORF at 387 bps (3rd), longest ORF is 528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52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343 of 390 ( 87.9%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98.5%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Suffolk, Manad, Soto, ShiVal, and more-hypothetical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Function: </a:t>
            </a:r>
            <a:r>
              <a:rPr lang="en" sz="4800">
                <a:solidFill>
                  <a:schemeClr val="dk1"/>
                </a:solidFill>
              </a:rPr>
              <a:t>HHPred: hypothetical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#35 (Forward)</a:t>
            </a:r>
            <a:endParaRPr/>
          </a:p>
        </p:txBody>
      </p:sp>
      <p:sp>
        <p:nvSpPr>
          <p:cNvPr id="274" name="Google Shape;274;p48"/>
          <p:cNvSpPr txBox="1">
            <a:spLocks noGrp="1"/>
          </p:cNvSpPr>
          <p:nvPr>
            <p:ph type="body" idx="1"/>
          </p:nvPr>
        </p:nvSpPr>
        <p:spPr>
          <a:xfrm>
            <a:off x="311700" y="1165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34390 has strength 14.96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ATG at 34390; Stop codon is TGA at 35037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-5.009 with a Z-Value of 1.933; not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Not all coding potential contained</a:t>
            </a:r>
            <a:r>
              <a:rPr lang="en" sz="4800">
                <a:solidFill>
                  <a:schemeClr val="dk1"/>
                </a:solidFill>
              </a:rPr>
              <a:t>. Second start codon contain all coding potential was not selected because large overlap with previous gene (39 bps) and lower RBS score (Z-V: 1.403; FS: -6.819). The third and forth start codon are in tandem so the 4th was selected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1 bp gap/overlap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Not Longest ORF at 648 bps (4th), longest ORF is 798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88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292 of 1003 ( 29.1%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68.8%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ShiVal, EmpTee, Spartan300, and Keitherie- hypothetical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 on HHPred; unknown, hypothetical protein</a:t>
            </a:r>
            <a:endParaRPr sz="3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#36 (Forward)</a:t>
            </a:r>
            <a:endParaRPr/>
          </a:p>
        </p:txBody>
      </p:sp>
      <p:sp>
        <p:nvSpPr>
          <p:cNvPr id="280" name="Google Shape;280;p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35034 has strength 10.30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ATG at 35034; Stop codon is TGA at 35633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-3.489 with a Z-Value of 2.721;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Not all coding potential contained. </a:t>
            </a:r>
            <a:r>
              <a:rPr lang="en" sz="4800">
                <a:solidFill>
                  <a:schemeClr val="dk1"/>
                </a:solidFill>
              </a:rPr>
              <a:t>Previous start that does contain all coding potential not selected because large overlap with previous gene (108 bps) and lower RBS score (Z-V: 2.232; FS: -4.498)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4 bp overlap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Not Longest ORF at 600 bps (6th), longest ORF is 804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91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493 of 1003 ( 49.2%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99.4%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Oline, JacAttac, ShiVal, Pops, EmpTee, and more-hypothetical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Function: on HHPred; unknown, hypothetical protein</a:t>
            </a:r>
            <a:endParaRPr sz="38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#37 (Forward)</a:t>
            </a:r>
            <a:endParaRPr/>
          </a:p>
        </p:txBody>
      </p:sp>
      <p:sp>
        <p:nvSpPr>
          <p:cNvPr id="286" name="Google Shape;286;p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35630 has strength 13.79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ATG at 35630, Stop codon is TAG at 36253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-4.853 with a Z-Value of 2.233; not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Not all coding potential contained.</a:t>
            </a:r>
            <a:r>
              <a:rPr lang="en" sz="4800">
                <a:solidFill>
                  <a:schemeClr val="dk1"/>
                </a:solidFill>
              </a:rPr>
              <a:t> Previous start that does contain all coding potential not selected because large overlap with previous gene (45 bps) and lower RBS score (Z-V: 1.955; FS: -5.025)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4 bp overlap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Not Longest ORF at 624 bps (2nd), longest ORF is 666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38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333 of 384 ( 86.7%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97.6%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Oline, Derpp, TyrionL and PDRPv-hypothetical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 on HHPred; unknown, hypothetical protein</a:t>
            </a:r>
            <a:endParaRPr sz="38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#38 (Forward)</a:t>
            </a:r>
            <a:endParaRPr/>
          </a:p>
        </p:txBody>
      </p:sp>
      <p:sp>
        <p:nvSpPr>
          <p:cNvPr id="292" name="Google Shape;292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36287 has strength 10.50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GTG at 36487; Stop codon is TGA at 36655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-4.292 with a Z-Value of 2.281; best final score but not best Z-Value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Not all coding potential contained</a:t>
            </a:r>
            <a:r>
              <a:rPr lang="en" sz="4800">
                <a:solidFill>
                  <a:schemeClr val="dk1"/>
                </a:solidFill>
              </a:rPr>
              <a:t> because coding potential starts before all possible start codons.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33 bp gap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Not Longest ORF at 369 bps (2nd), longest ORF is 375 bps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21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347 of 491 ( 70.7%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95.1%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withOline, PDRPv, TyrionL, and CharlieGBrown-hypothetical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 on HHPred; unknown, hypothetical protein</a:t>
            </a:r>
            <a:endParaRPr sz="38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48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 (fwd)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Coletti3 | 2435 –2650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Original Glimmer call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@bp 2435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has strength 12.57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SSC: Start (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bps #2435, ATG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); Stop (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2650, TGA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); Direction: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Forward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Start codon is ATG at #1 and the Stop codon is TGA at 567 going forward.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SD: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The final score is -2.666 with a Z value of 3.236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STS: Start codon: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In fact, agrees with </a:t>
            </a:r>
            <a:r>
              <a:rPr lang="en" b="1" i="1" dirty="0" err="1">
                <a:solidFill>
                  <a:schemeClr val="dk1"/>
                </a:solidFill>
                <a:highlight>
                  <a:schemeClr val="lt1"/>
                </a:highlight>
              </a:rPr>
              <a:t>Genemark</a:t>
            </a:r>
            <a:r>
              <a:rPr lang="en" b="1" i="1" dirty="0">
                <a:solidFill>
                  <a:schemeClr val="dk1"/>
                </a:solidFill>
                <a:highlight>
                  <a:schemeClr val="lt1"/>
                </a:highlight>
              </a:rPr>
              <a:t> &amp; Glimmer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CP: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This gene does cover all of its coding potential.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914400" lvl="0" indent="0" algn="l" rtl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852"/>
              <a:buFont typeface="Arial"/>
              <a:buNone/>
            </a:pPr>
            <a:endParaRPr sz="1100" dirty="0"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Gap: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There is a 83 bps gap with the previous gene.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LO: Longest ORF (Open Reading Frame) is  Yes/no, in </a:t>
            </a:r>
            <a:r>
              <a:rPr lang="en" dirty="0" err="1">
                <a:solidFill>
                  <a:schemeClr val="dk1"/>
                </a:solidFill>
                <a:highlight>
                  <a:schemeClr val="lt1"/>
                </a:highlight>
              </a:rPr>
              <a:t>pbps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; YES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ST: start </a:t>
            </a:r>
            <a:r>
              <a:rPr lang="en" dirty="0" err="1">
                <a:solidFill>
                  <a:schemeClr val="dk1"/>
                </a:solidFill>
                <a:highlight>
                  <a:schemeClr val="lt1"/>
                </a:highlight>
              </a:rPr>
              <a:t>choice:The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most annotated Start; called in 100%  times when present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BLAST: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100% match with Windsor3 and Zonia3.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NCBI blast: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100% identity with mycobacterial phages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Function: While 6 sources on </a:t>
            </a:r>
            <a:r>
              <a:rPr lang="en" b="1" dirty="0" err="1">
                <a:solidFill>
                  <a:schemeClr val="dk1"/>
                </a:solidFill>
                <a:highlight>
                  <a:schemeClr val="lt1"/>
                </a:highlight>
              </a:rPr>
              <a:t>Phagesdb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agree that the function is unknown, </a:t>
            </a:r>
            <a:r>
              <a:rPr lang="en" b="1" dirty="0" err="1">
                <a:solidFill>
                  <a:schemeClr val="dk1"/>
                </a:solidFill>
                <a:highlight>
                  <a:schemeClr val="lt1"/>
                </a:highlight>
              </a:rPr>
              <a:t>HHPred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agrees.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852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#39 (Forward)</a:t>
            </a:r>
            <a:endParaRPr/>
          </a:p>
        </p:txBody>
      </p:sp>
      <p:sp>
        <p:nvSpPr>
          <p:cNvPr id="298" name="Google Shape;298;p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Original Glimmer call @bp 36655 has strength 15.16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Start codon is ATG at 36655; Stop codon is TGA at 36966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Final score for start is -7.729 with a Z-Value of 0.862; not best score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Agrees with Genemark &amp; Glimmer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Does not contain all CP</a:t>
            </a:r>
            <a:r>
              <a:rPr lang="en" sz="4800">
                <a:solidFill>
                  <a:schemeClr val="dk1"/>
                </a:solidFill>
              </a:rPr>
              <a:t> because CP starts well before first and second (this) start, so not possible to contain all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1 bp overlap with previous gene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>
                <a:solidFill>
                  <a:schemeClr val="dk1"/>
                </a:solidFill>
              </a:rPr>
              <a:t>Not Longest ORF at 312 bps (2nd), longest ORF is 315 bps; Second start chosen because when 2 tandem start codons choose the second.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Starterator</a:t>
            </a:r>
            <a:r>
              <a:rPr lang="en" sz="4800">
                <a:solidFill>
                  <a:schemeClr val="dk1"/>
                </a:solidFill>
              </a:rPr>
              <a:t>- Start 7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Found in 438 of 495 ( 88.5% ) of genes in pham</a:t>
            </a:r>
            <a:endParaRPr sz="48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4800">
                <a:solidFill>
                  <a:schemeClr val="dk1"/>
                </a:solidFill>
              </a:rPr>
              <a:t>Called 67.8% of time when present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BLAST:</a:t>
            </a:r>
            <a:r>
              <a:rPr lang="en" sz="4800">
                <a:solidFill>
                  <a:schemeClr val="dk1"/>
                </a:solidFill>
              </a:rPr>
              <a:t> 100.00% match with PG1, Newman, Soto and Suffolk-hypothetical protein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800" b="1">
                <a:solidFill>
                  <a:schemeClr val="dk1"/>
                </a:solidFill>
              </a:rPr>
              <a:t>Function on HHPred; unknown, hypothetical protein</a:t>
            </a:r>
            <a:endParaRPr sz="38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6190"/>
              <a:buFont typeface="Arial"/>
              <a:buNone/>
            </a:pPr>
            <a:endParaRPr sz="4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#40 (Forward)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04" name="Google Shape;304;p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37006 has strength 13.08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ATG at 37006; </a:t>
            </a:r>
            <a:r>
              <a:rPr lang="en" sz="1500" b="1">
                <a:solidFill>
                  <a:schemeClr val="dk1"/>
                </a:solidFill>
              </a:rPr>
              <a:t>Stop codon</a:t>
            </a:r>
            <a:r>
              <a:rPr lang="en" sz="1500">
                <a:solidFill>
                  <a:schemeClr val="dk1"/>
                </a:solidFill>
              </a:rPr>
              <a:t>: TGA at 37413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Not Best final score</a:t>
            </a:r>
            <a:r>
              <a:rPr lang="en" sz="1500">
                <a:solidFill>
                  <a:schemeClr val="dk1"/>
                </a:solidFill>
              </a:rPr>
              <a:t> (-7.581) with Z value of 0.871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agree with Glimmer.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This Start contains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</a:t>
            </a:r>
            <a:r>
              <a:rPr lang="en" sz="1500">
                <a:solidFill>
                  <a:schemeClr val="dk1"/>
                </a:solidFill>
              </a:rPr>
              <a:t> of 39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ORF: </a:t>
            </a:r>
            <a:r>
              <a:rPr lang="en" sz="1500">
                <a:solidFill>
                  <a:schemeClr val="dk1"/>
                </a:solidFill>
              </a:rPr>
              <a:t>the longest;  480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</a:t>
            </a:r>
            <a:r>
              <a:rPr lang="en" sz="1500">
                <a:solidFill>
                  <a:schemeClr val="dk1"/>
                </a:solidFill>
              </a:rPr>
              <a:t>: start 17, found in 369 of 427 of genes in the pham.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 Phagesdb</a:t>
            </a:r>
            <a:r>
              <a:rPr lang="en" sz="1500">
                <a:solidFill>
                  <a:schemeClr val="dk1"/>
                </a:solidFill>
              </a:rPr>
              <a:t>: 100% alignment with many phages, function unknown. 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NCBI blast: </a:t>
            </a:r>
            <a:r>
              <a:rPr lang="en" sz="1500">
                <a:solidFill>
                  <a:schemeClr val="dk1"/>
                </a:solidFill>
              </a:rPr>
              <a:t>100% alignment with Mycobacterium phage PG1; tail fiber protein.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 on HHPred</a:t>
            </a:r>
            <a:r>
              <a:rPr lang="en" sz="1500">
                <a:solidFill>
                  <a:schemeClr val="dk1"/>
                </a:solidFill>
              </a:rPr>
              <a:t>: Unknown; hypothetical protein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#41 (Forward)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10" name="Google Shape;310;p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37413 has strength 14.59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ATG at 37413; </a:t>
            </a:r>
            <a:r>
              <a:rPr lang="en" sz="1500" b="1">
                <a:solidFill>
                  <a:schemeClr val="dk1"/>
                </a:solidFill>
              </a:rPr>
              <a:t>Stop codon</a:t>
            </a:r>
            <a:r>
              <a:rPr lang="en" sz="1500">
                <a:solidFill>
                  <a:schemeClr val="dk1"/>
                </a:solidFill>
              </a:rPr>
              <a:t>: TGA at 38534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</a:t>
            </a:r>
            <a:r>
              <a:rPr lang="en" sz="1500">
                <a:solidFill>
                  <a:schemeClr val="dk1"/>
                </a:solidFill>
              </a:rPr>
              <a:t> (-3.197) is for start at 38271, with Z value of 2.796.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agree with Glimmer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contain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we are calling contains all CP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Overlap</a:t>
            </a:r>
            <a:r>
              <a:rPr lang="en" sz="1500">
                <a:solidFill>
                  <a:schemeClr val="dk1"/>
                </a:solidFill>
              </a:rPr>
              <a:t> of 1bp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</a:t>
            </a:r>
            <a:r>
              <a:rPr lang="en" sz="1500">
                <a:solidFill>
                  <a:schemeClr val="dk1"/>
                </a:solidFill>
              </a:rPr>
              <a:t>: the longest; 1122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</a:t>
            </a:r>
            <a:r>
              <a:rPr lang="en" sz="1500">
                <a:solidFill>
                  <a:schemeClr val="dk1"/>
                </a:solidFill>
              </a:rPr>
              <a:t>: start 6, found in 305 of 317 genes in the pham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Phagesdb</a:t>
            </a:r>
            <a:r>
              <a:rPr lang="en" sz="1500">
                <a:solidFill>
                  <a:schemeClr val="dk1"/>
                </a:solidFill>
              </a:rPr>
              <a:t>: 100% alignment with many phages, function unknown. 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NCBI blast:</a:t>
            </a:r>
            <a:r>
              <a:rPr lang="en" sz="1500">
                <a:solidFill>
                  <a:schemeClr val="dk1"/>
                </a:solidFill>
              </a:rPr>
              <a:t> 100% alignment with Mycobacterium phage PG1 minor tail protein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 on HHPred</a:t>
            </a:r>
            <a:r>
              <a:rPr lang="en" sz="1500">
                <a:solidFill>
                  <a:schemeClr val="dk1"/>
                </a:solidFill>
              </a:rPr>
              <a:t>: Unknown; hypothetical protein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#42 (Reverse)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16" name="Google Shape;316;p5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38734 has strength 8.04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ATG at 38734; </a:t>
            </a:r>
            <a:r>
              <a:rPr lang="en" sz="1500" b="1">
                <a:solidFill>
                  <a:schemeClr val="dk1"/>
                </a:solidFill>
              </a:rPr>
              <a:t>Stop codon:</a:t>
            </a:r>
            <a:r>
              <a:rPr lang="en" sz="1500">
                <a:solidFill>
                  <a:schemeClr val="dk1"/>
                </a:solidFill>
              </a:rPr>
              <a:t> TAG at 38516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</a:t>
            </a:r>
            <a:r>
              <a:rPr lang="en" sz="1500">
                <a:solidFill>
                  <a:schemeClr val="dk1"/>
                </a:solidFill>
              </a:rPr>
              <a:t> (-4.649) is for start at 38734, with a Z value of 2.143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agree with Glimmer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contains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</a:t>
            </a:r>
            <a:r>
              <a:rPr lang="en" sz="1500">
                <a:solidFill>
                  <a:schemeClr val="dk1"/>
                </a:solidFill>
              </a:rPr>
              <a:t> of 1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ORF: </a:t>
            </a:r>
            <a:r>
              <a:rPr lang="en" sz="1500">
                <a:solidFill>
                  <a:schemeClr val="dk1"/>
                </a:solidFill>
              </a:rPr>
              <a:t>4th longest; 219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</a:t>
            </a:r>
            <a:r>
              <a:rPr lang="en" sz="1500">
                <a:solidFill>
                  <a:schemeClr val="dk1"/>
                </a:solidFill>
              </a:rPr>
              <a:t>: start 18, found in 259 of 268 of genes in the pham, most annotated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</a:t>
            </a:r>
            <a:r>
              <a:rPr lang="en" sz="1500">
                <a:solidFill>
                  <a:schemeClr val="dk1"/>
                </a:solidFill>
              </a:rPr>
              <a:t>: </a:t>
            </a:r>
            <a:r>
              <a:rPr lang="en" sz="1500" b="1">
                <a:solidFill>
                  <a:schemeClr val="dk1"/>
                </a:solidFill>
              </a:rPr>
              <a:t>Phagesdb</a:t>
            </a:r>
            <a:r>
              <a:rPr lang="en" sz="1500">
                <a:solidFill>
                  <a:schemeClr val="dk1"/>
                </a:solidFill>
              </a:rPr>
              <a:t>: 100% alignment with many phages, function unknown. 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NCBI blast</a:t>
            </a:r>
            <a:r>
              <a:rPr lang="en" sz="1500">
                <a:solidFill>
                  <a:schemeClr val="dk1"/>
                </a:solidFill>
              </a:rPr>
              <a:t>: 100% alignment with Mycobacterium phage FriarPreacher, Mycobacterium phage Serpentine, and Mycobacterium phage PG1: hypothetical proteins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</a:t>
            </a:r>
            <a:r>
              <a:rPr lang="en" sz="1500">
                <a:solidFill>
                  <a:schemeClr val="dk1"/>
                </a:solidFill>
              </a:rPr>
              <a:t>: </a:t>
            </a:r>
            <a:r>
              <a:rPr lang="en" sz="1500" b="1">
                <a:solidFill>
                  <a:schemeClr val="dk1"/>
                </a:solidFill>
              </a:rPr>
              <a:t>on HHPred</a:t>
            </a:r>
            <a:r>
              <a:rPr lang="en" sz="1500">
                <a:solidFill>
                  <a:schemeClr val="dk1"/>
                </a:solidFill>
              </a:rPr>
              <a:t>: Unknown; hypothetical protein</a:t>
            </a:r>
            <a:endParaRPr sz="15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Gene #43 (Reverse)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22" name="Google Shape;322;p5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41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38987 has strength 7.91; GeneMark calls start at 38918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TGA at 38987; Stop codon: GTG at 38736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500"/>
              <a:buChar char="●"/>
            </a:pPr>
            <a:r>
              <a:rPr lang="en" sz="1500" b="1">
                <a:solidFill>
                  <a:srgbClr val="FF0000"/>
                </a:solidFill>
              </a:rPr>
              <a:t>Best score </a:t>
            </a:r>
            <a:r>
              <a:rPr lang="en" sz="1500">
                <a:solidFill>
                  <a:srgbClr val="FF0000"/>
                </a:solidFill>
              </a:rPr>
              <a:t>(-4.513) is for start at 39029, with a Z value of 2.140</a:t>
            </a:r>
            <a:endParaRPr sz="1500">
              <a:solidFill>
                <a:srgbClr val="FF0000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agree with Glimmer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contains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</a:t>
            </a:r>
            <a:r>
              <a:rPr lang="en" sz="1500">
                <a:solidFill>
                  <a:schemeClr val="dk1"/>
                </a:solidFill>
              </a:rPr>
              <a:t> of 38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</a:t>
            </a:r>
            <a:r>
              <a:rPr lang="en" sz="1500">
                <a:solidFill>
                  <a:schemeClr val="dk1"/>
                </a:solidFill>
              </a:rPr>
              <a:t>: 5th longest; 252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</a:t>
            </a:r>
            <a:r>
              <a:rPr lang="en" sz="1500" b="1">
                <a:solidFill>
                  <a:schemeClr val="dk1"/>
                </a:solidFill>
              </a:rPr>
              <a:t>tarterator: </a:t>
            </a:r>
            <a:r>
              <a:rPr lang="en" sz="1500">
                <a:solidFill>
                  <a:schemeClr val="dk1"/>
                </a:solidFill>
              </a:rPr>
              <a:t>start 6, found in 223 of 265 genes in the pham, called only in 9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</a:t>
            </a:r>
            <a:r>
              <a:rPr lang="en" sz="1500">
                <a:solidFill>
                  <a:schemeClr val="dk1"/>
                </a:solidFill>
              </a:rPr>
              <a:t>: </a:t>
            </a:r>
            <a:r>
              <a:rPr lang="en" sz="1500" b="1">
                <a:solidFill>
                  <a:schemeClr val="dk1"/>
                </a:solidFill>
              </a:rPr>
              <a:t>Phagesdb</a:t>
            </a:r>
            <a:r>
              <a:rPr lang="en" sz="1500">
                <a:solidFill>
                  <a:schemeClr val="dk1"/>
                </a:solidFill>
              </a:rPr>
              <a:t>: 100% alignment with many phages, function unknown. </a:t>
            </a:r>
            <a:r>
              <a:rPr lang="en" sz="1500" b="1">
                <a:solidFill>
                  <a:schemeClr val="dk1"/>
                </a:solidFill>
              </a:rPr>
              <a:t>NCBI blast</a:t>
            </a:r>
            <a:r>
              <a:rPr lang="en" sz="1500">
                <a:solidFill>
                  <a:schemeClr val="dk1"/>
                </a:solidFill>
              </a:rPr>
              <a:t> 100% alignment with Mycobacterium phage DonSanchon: hypothetical protein.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on HHPred</a:t>
            </a:r>
            <a:r>
              <a:rPr lang="en" sz="1500">
                <a:solidFill>
                  <a:schemeClr val="dk1"/>
                </a:solidFill>
              </a:rPr>
              <a:t>: Unknown; hypothetical protein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#44 (Reverse)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28" name="Google Shape;328;p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39241 has strength 10.60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ATG at 39241; </a:t>
            </a:r>
            <a:r>
              <a:rPr lang="en" sz="1500" b="1">
                <a:solidFill>
                  <a:schemeClr val="dk1"/>
                </a:solidFill>
              </a:rPr>
              <a:t>Stop codon</a:t>
            </a:r>
            <a:r>
              <a:rPr lang="en" sz="1500">
                <a:solidFill>
                  <a:schemeClr val="dk1"/>
                </a:solidFill>
              </a:rPr>
              <a:t>; TGA at 39026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</a:t>
            </a:r>
            <a:r>
              <a:rPr lang="en" sz="1500">
                <a:solidFill>
                  <a:schemeClr val="dk1"/>
                </a:solidFill>
              </a:rPr>
              <a:t> (-4.299) is for a start at 39241, with a Z value of 2.247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agrees with Glimmer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contain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4 bp Overlap</a:t>
            </a:r>
            <a:r>
              <a:rPr lang="en" sz="1500">
                <a:solidFill>
                  <a:schemeClr val="dk1"/>
                </a:solidFill>
              </a:rPr>
              <a:t>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ORF: </a:t>
            </a:r>
            <a:r>
              <a:rPr lang="en" sz="1500">
                <a:solidFill>
                  <a:schemeClr val="dk1"/>
                </a:solidFill>
              </a:rPr>
              <a:t>2nd longest; 216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Starterator: </a:t>
            </a:r>
            <a:r>
              <a:rPr lang="en" sz="1500">
                <a:solidFill>
                  <a:schemeClr val="dk1"/>
                </a:solidFill>
              </a:rPr>
              <a:t>start 13, found in 291 of 302 genes in the pham, called 100% tiimes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Phagesdb</a:t>
            </a:r>
            <a:r>
              <a:rPr lang="en" sz="1500">
                <a:solidFill>
                  <a:schemeClr val="dk1"/>
                </a:solidFill>
              </a:rPr>
              <a:t>: 100% alignment with many phages, helix-turn-helix DNA binding domain protein. </a:t>
            </a:r>
            <a:r>
              <a:rPr lang="en" sz="1500" b="1">
                <a:solidFill>
                  <a:schemeClr val="dk1"/>
                </a:solidFill>
              </a:rPr>
              <a:t>NCBI blast</a:t>
            </a:r>
            <a:r>
              <a:rPr lang="en" sz="1500">
                <a:solidFill>
                  <a:schemeClr val="dk1"/>
                </a:solidFill>
              </a:rPr>
              <a:t> 100% alignment with Mycobacterium phage Harvey (helix-turn-helix DNA binding domain protein), Mycobacterium phage PG1(DNA binding protein), Mycobacterium phage Carthage (helix-turn-helix DNA binding domain protein)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</a:t>
            </a:r>
            <a:r>
              <a:rPr lang="en" sz="1500">
                <a:solidFill>
                  <a:schemeClr val="dk1"/>
                </a:solidFill>
              </a:rPr>
              <a:t>: </a:t>
            </a:r>
            <a:r>
              <a:rPr lang="en" sz="1500" b="1">
                <a:solidFill>
                  <a:schemeClr val="dk1"/>
                </a:solidFill>
              </a:rPr>
              <a:t>HHPred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>
                <a:solidFill>
                  <a:schemeClr val="dk1"/>
                </a:solidFill>
                <a:highlight>
                  <a:schemeClr val="lt1"/>
                </a:highlight>
              </a:rPr>
              <a:t>DNA binding protein</a:t>
            </a:r>
            <a:endParaRPr sz="15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#45 (Reverse)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34" name="Google Shape;334;p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39765 has strength 7.35; GeneMark calls start at 39663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TTG at 39765; </a:t>
            </a:r>
            <a:r>
              <a:rPr lang="en" sz="1500" b="1">
                <a:solidFill>
                  <a:schemeClr val="dk1"/>
                </a:solidFill>
              </a:rPr>
              <a:t>Stop codon</a:t>
            </a:r>
            <a:r>
              <a:rPr lang="en" sz="1500">
                <a:solidFill>
                  <a:schemeClr val="dk1"/>
                </a:solidFill>
              </a:rPr>
              <a:t>: TGA at 39238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Not the best score; Best score is for the Genemark start</a:t>
            </a:r>
            <a:r>
              <a:rPr lang="en" sz="1500">
                <a:solidFill>
                  <a:schemeClr val="dk1"/>
                </a:solidFill>
              </a:rPr>
              <a:t> (-3.830) is for start at 39663, with a Z value of 2.805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agree with Genemark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contain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Neither gap nor overlap</a:t>
            </a:r>
            <a:r>
              <a:rPr lang="en" sz="1500">
                <a:solidFill>
                  <a:schemeClr val="dk1"/>
                </a:solidFill>
              </a:rPr>
              <a:t> with previous gene  (0 bp)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ORF: </a:t>
            </a:r>
            <a:r>
              <a:rPr lang="en" sz="1500">
                <a:solidFill>
                  <a:schemeClr val="dk1"/>
                </a:solidFill>
              </a:rPr>
              <a:t>the longest; 528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</a:t>
            </a:r>
            <a:r>
              <a:rPr lang="en" sz="1500">
                <a:solidFill>
                  <a:schemeClr val="dk1"/>
                </a:solidFill>
              </a:rPr>
              <a:t>: start 13, found in 202 of 273 genes in the pham, called 100% when present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Phagesdb:</a:t>
            </a:r>
            <a:r>
              <a:rPr lang="en" sz="1500">
                <a:solidFill>
                  <a:schemeClr val="dk1"/>
                </a:solidFill>
              </a:rPr>
              <a:t> 100% alignment with many phages, helix-turn-helix DNA binding domain protein. </a:t>
            </a:r>
            <a:r>
              <a:rPr lang="en" sz="1500" b="1">
                <a:solidFill>
                  <a:schemeClr val="dk1"/>
                </a:solidFill>
              </a:rPr>
              <a:t>NCBI blast</a:t>
            </a:r>
            <a:r>
              <a:rPr lang="en" sz="1500">
                <a:solidFill>
                  <a:schemeClr val="dk1"/>
                </a:solidFill>
              </a:rPr>
              <a:t> 100% alignment with Mycobacterium phage Manad helix-turn-helix DNA binding domain protein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HHPred</a:t>
            </a:r>
            <a:r>
              <a:rPr lang="en" sz="1500">
                <a:solidFill>
                  <a:schemeClr val="dk1"/>
                </a:solidFill>
              </a:rPr>
              <a:t>: DNA binding protein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Gene #46 (Reverse)</a:t>
            </a:r>
            <a:endParaRPr sz="1650" dirty="0"/>
          </a:p>
        </p:txBody>
      </p:sp>
      <p:sp>
        <p:nvSpPr>
          <p:cNvPr id="340" name="Google Shape;340;p5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40410 has strength 12.82; GeneMark calls start at 40326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We agreed with GeneMark Start codon</a:t>
            </a:r>
            <a:r>
              <a:rPr lang="en" sz="1500">
                <a:solidFill>
                  <a:schemeClr val="dk1"/>
                </a:solidFill>
              </a:rPr>
              <a:t>: ATG at 40326; </a:t>
            </a:r>
            <a:r>
              <a:rPr lang="en" sz="1500" b="1">
                <a:solidFill>
                  <a:schemeClr val="dk1"/>
                </a:solidFill>
              </a:rPr>
              <a:t>Stop codon</a:t>
            </a:r>
            <a:r>
              <a:rPr lang="en" sz="1500">
                <a:solidFill>
                  <a:schemeClr val="dk1"/>
                </a:solidFill>
              </a:rPr>
              <a:t>: TAA at 39766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</a:t>
            </a:r>
            <a:r>
              <a:rPr lang="en" sz="1500">
                <a:solidFill>
                  <a:schemeClr val="dk1"/>
                </a:solidFill>
              </a:rPr>
              <a:t> is (-2.805) for start at 40326, with a Z value of 2.859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Our Start does not contain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 </a:t>
            </a:r>
            <a:r>
              <a:rPr lang="en" sz="1500">
                <a:solidFill>
                  <a:schemeClr val="dk1"/>
                </a:solidFill>
              </a:rPr>
              <a:t>of 41 bp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ORF: </a:t>
            </a:r>
            <a:r>
              <a:rPr lang="en" sz="1500">
                <a:solidFill>
                  <a:schemeClr val="dk1"/>
                </a:solidFill>
              </a:rPr>
              <a:t>the 4th longest; 562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Starterator: the most  annotated </a:t>
            </a:r>
            <a:r>
              <a:rPr lang="en" sz="1500">
                <a:solidFill>
                  <a:schemeClr val="dk1"/>
                </a:solidFill>
              </a:rPr>
              <a:t>start 39, called 75% when present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</a:t>
            </a:r>
            <a:r>
              <a:rPr lang="en" sz="1500">
                <a:solidFill>
                  <a:schemeClr val="dk1"/>
                </a:solidFill>
              </a:rPr>
              <a:t>: </a:t>
            </a:r>
            <a:r>
              <a:rPr lang="en" sz="1500" b="1">
                <a:solidFill>
                  <a:schemeClr val="dk1"/>
                </a:solidFill>
              </a:rPr>
              <a:t>Phagesdb</a:t>
            </a:r>
            <a:r>
              <a:rPr lang="en" sz="1500">
                <a:solidFill>
                  <a:schemeClr val="dk1"/>
                </a:solidFill>
              </a:rPr>
              <a:t>: 100% alignment with Chute_Draft_46, function unknown. </a:t>
            </a:r>
            <a:r>
              <a:rPr lang="en" sz="1500" b="1">
                <a:solidFill>
                  <a:schemeClr val="dk1"/>
                </a:solidFill>
              </a:rPr>
              <a:t>NCBI blast</a:t>
            </a:r>
            <a:r>
              <a:rPr lang="en" sz="1500">
                <a:solidFill>
                  <a:schemeClr val="dk1"/>
                </a:solidFill>
              </a:rPr>
              <a:t>: 99.53% alignment with Mycobacterium phage Apizium, hypothetical protein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 on HHPred</a:t>
            </a:r>
            <a:r>
              <a:rPr lang="en" sz="1500">
                <a:solidFill>
                  <a:schemeClr val="dk1"/>
                </a:solidFill>
              </a:rPr>
              <a:t>: Unknown; hypothetical protein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#47 (Forward)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46" name="Google Shape;346;p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/>
          </a:bodyPr>
          <a:lstStyle/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 b="1">
                <a:solidFill>
                  <a:schemeClr val="dk1"/>
                </a:solidFill>
              </a:rPr>
              <a:t>Original Glimmer call @bp 40452 has strength 15.12; GeneMark calls start at 40434</a:t>
            </a:r>
            <a:endParaRPr sz="3150" b="1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 b="1">
                <a:solidFill>
                  <a:schemeClr val="dk1"/>
                </a:solidFill>
              </a:rPr>
              <a:t>Start codon</a:t>
            </a:r>
            <a:r>
              <a:rPr lang="en" sz="3150">
                <a:solidFill>
                  <a:schemeClr val="dk1"/>
                </a:solidFill>
              </a:rPr>
              <a:t>: ATG at 40452; </a:t>
            </a:r>
            <a:r>
              <a:rPr lang="en" sz="3150" b="1">
                <a:solidFill>
                  <a:schemeClr val="dk1"/>
                </a:solidFill>
              </a:rPr>
              <a:t>Stop codon</a:t>
            </a:r>
            <a:r>
              <a:rPr lang="en" sz="3150">
                <a:solidFill>
                  <a:schemeClr val="dk1"/>
                </a:solidFill>
              </a:rPr>
              <a:t>: TAG at 41741</a:t>
            </a:r>
            <a:endParaRPr sz="3150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 b="1">
                <a:solidFill>
                  <a:schemeClr val="dk1"/>
                </a:solidFill>
              </a:rPr>
              <a:t>Best score</a:t>
            </a:r>
            <a:r>
              <a:rPr lang="en" sz="3150">
                <a:solidFill>
                  <a:schemeClr val="dk1"/>
                </a:solidFill>
              </a:rPr>
              <a:t> (-3.508) is for start at 40893, with a Z value of 2.641</a:t>
            </a:r>
            <a:endParaRPr sz="3150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>
                <a:solidFill>
                  <a:schemeClr val="dk1"/>
                </a:solidFill>
              </a:rPr>
              <a:t>Start with best score does not agree with Glimmer or GeneMark</a:t>
            </a:r>
            <a:endParaRPr sz="3150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>
                <a:solidFill>
                  <a:schemeClr val="dk1"/>
                </a:solidFill>
              </a:rPr>
              <a:t>Start with best score does not contain all coding potential.</a:t>
            </a:r>
            <a:endParaRPr sz="3150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 b="1">
                <a:solidFill>
                  <a:schemeClr val="dk1"/>
                </a:solidFill>
              </a:rPr>
              <a:t>Gap</a:t>
            </a:r>
            <a:r>
              <a:rPr lang="en" sz="3150">
                <a:solidFill>
                  <a:schemeClr val="dk1"/>
                </a:solidFill>
              </a:rPr>
              <a:t> of 41 bps with previous gene</a:t>
            </a:r>
            <a:endParaRPr sz="3150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 b="1">
                <a:solidFill>
                  <a:schemeClr val="dk1"/>
                </a:solidFill>
              </a:rPr>
              <a:t>ORF:</a:t>
            </a:r>
            <a:r>
              <a:rPr lang="en" sz="3150">
                <a:solidFill>
                  <a:schemeClr val="dk1"/>
                </a:solidFill>
              </a:rPr>
              <a:t> 12th longest; 1290 bps</a:t>
            </a:r>
            <a:endParaRPr sz="3150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 b="1">
                <a:solidFill>
                  <a:schemeClr val="dk1"/>
                </a:solidFill>
              </a:rPr>
              <a:t>Starterator: </a:t>
            </a:r>
            <a:r>
              <a:rPr lang="en" sz="3150">
                <a:solidFill>
                  <a:schemeClr val="dk1"/>
                </a:solidFill>
              </a:rPr>
              <a:t>start 30, found in 144 of 413 genes in the pham, manually called 26% when present</a:t>
            </a:r>
            <a:endParaRPr sz="3150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 b="1">
                <a:solidFill>
                  <a:schemeClr val="dk1"/>
                </a:solidFill>
              </a:rPr>
              <a:t>Blast: Phagesdb: </a:t>
            </a:r>
            <a:r>
              <a:rPr lang="en" sz="3150">
                <a:solidFill>
                  <a:schemeClr val="dk1"/>
                </a:solidFill>
              </a:rPr>
              <a:t>100% alignment with many phages, lysin A. </a:t>
            </a:r>
            <a:r>
              <a:rPr lang="en" sz="3150" b="1">
                <a:solidFill>
                  <a:schemeClr val="dk1"/>
                </a:solidFill>
              </a:rPr>
              <a:t>NCBI blast</a:t>
            </a:r>
            <a:r>
              <a:rPr lang="en" sz="3150">
                <a:solidFill>
                  <a:schemeClr val="dk1"/>
                </a:solidFill>
              </a:rPr>
              <a:t> 100% alignment with Mycobacterium phage ShiVal (endolysin), Mycobacterium phage Swish (endolysin), Mycobacterium phage Gophee (lysin A), Mycobacterium phage PG1 (endolysin)</a:t>
            </a:r>
            <a:endParaRPr sz="3150">
              <a:solidFill>
                <a:schemeClr val="dk1"/>
              </a:solidFill>
            </a:endParaRPr>
          </a:p>
          <a:p>
            <a:pPr marL="457200" lvl="0" indent="-3236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3150" b="1">
                <a:solidFill>
                  <a:schemeClr val="dk1"/>
                </a:solidFill>
              </a:rPr>
              <a:t>Function:</a:t>
            </a:r>
            <a:r>
              <a:rPr lang="en" sz="3150">
                <a:solidFill>
                  <a:schemeClr val="dk1"/>
                </a:solidFill>
              </a:rPr>
              <a:t> </a:t>
            </a:r>
            <a:r>
              <a:rPr lang="en" sz="3150" b="1">
                <a:solidFill>
                  <a:schemeClr val="dk1"/>
                </a:solidFill>
              </a:rPr>
              <a:t>HHPred</a:t>
            </a:r>
            <a:r>
              <a:rPr lang="en" sz="3150">
                <a:solidFill>
                  <a:schemeClr val="dk1"/>
                </a:solidFill>
              </a:rPr>
              <a:t> Lysin A; Endolysin</a:t>
            </a:r>
            <a:endParaRPr sz="315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#48 (Forward)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52" name="Google Shape;352;p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41751 has strength 16.66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ATG at 41751; </a:t>
            </a:r>
            <a:r>
              <a:rPr lang="en" sz="1500" b="1">
                <a:solidFill>
                  <a:schemeClr val="dk1"/>
                </a:solidFill>
              </a:rPr>
              <a:t>Stop codon:</a:t>
            </a:r>
            <a:r>
              <a:rPr lang="en" sz="1500">
                <a:solidFill>
                  <a:schemeClr val="dk1"/>
                </a:solidFill>
              </a:rPr>
              <a:t> TAG at 43106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Final score</a:t>
            </a:r>
            <a:r>
              <a:rPr lang="en" sz="1500">
                <a:solidFill>
                  <a:schemeClr val="dk1"/>
                </a:solidFill>
              </a:rPr>
              <a:t> (-4.326) with a Z value of 2.226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contains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</a:t>
            </a:r>
            <a:r>
              <a:rPr lang="en" sz="1500">
                <a:solidFill>
                  <a:schemeClr val="dk1"/>
                </a:solidFill>
              </a:rPr>
              <a:t> of 9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</a:t>
            </a:r>
            <a:r>
              <a:rPr lang="en" sz="1500">
                <a:solidFill>
                  <a:schemeClr val="dk1"/>
                </a:solidFill>
              </a:rPr>
              <a:t>: the longest; 1356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</a:t>
            </a:r>
            <a:r>
              <a:rPr lang="en" sz="1500">
                <a:solidFill>
                  <a:schemeClr val="dk1"/>
                </a:solidFill>
              </a:rPr>
              <a:t>: start 88, found in 267 of 1972 genes in the pham, most annotated, called 100%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Phagesdb: </a:t>
            </a:r>
            <a:r>
              <a:rPr lang="en" sz="1500">
                <a:solidFill>
                  <a:schemeClr val="dk1"/>
                </a:solidFill>
              </a:rPr>
              <a:t>100% alignment with Virgeve_48 (lysin B), and Keitherie_49 (lysin B)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NCBI blast</a:t>
            </a:r>
            <a:r>
              <a:rPr lang="en" sz="1500">
                <a:solidFill>
                  <a:schemeClr val="dk1"/>
                </a:solidFill>
              </a:rPr>
              <a:t> 100% alignment with Mycobacterium phage Keitherie, Lysin B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</a:t>
            </a:r>
            <a:r>
              <a:rPr lang="en" sz="1500">
                <a:solidFill>
                  <a:schemeClr val="dk1"/>
                </a:solidFill>
              </a:rPr>
              <a:t>: </a:t>
            </a:r>
            <a:r>
              <a:rPr lang="en" sz="1500" b="1">
                <a:solidFill>
                  <a:schemeClr val="dk1"/>
                </a:solidFill>
              </a:rPr>
              <a:t>HHPred: Lysin B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 (fwd)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Coletti4 | 2647-3009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Original Glimmer call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@bp 2647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has strength 6.37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SSC: Start (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bps #2647, ATG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); Stop (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3009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); Direction: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Forward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Start codon is ATG and the stop codon is TGA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SD: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The final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score is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6.387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with a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Z value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of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1.729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0" algn="l" rtl="0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STS: Start codon: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In fact, agrees with </a:t>
            </a:r>
            <a:r>
              <a:rPr lang="en" b="1" i="1" dirty="0" err="1">
                <a:solidFill>
                  <a:schemeClr val="dk1"/>
                </a:solidFill>
                <a:highlight>
                  <a:schemeClr val="lt1"/>
                </a:highlight>
              </a:rPr>
              <a:t>Genemark</a:t>
            </a:r>
            <a:r>
              <a:rPr lang="en" b="1" i="1" dirty="0">
                <a:solidFill>
                  <a:schemeClr val="dk1"/>
                </a:solidFill>
                <a:highlight>
                  <a:schemeClr val="lt1"/>
                </a:highlight>
              </a:rPr>
              <a:t> &amp; Glimmer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CP: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This gene does cover all of its coding potential.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Gap: 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There is a 4 bp overlap with the previous.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LO: Longest ORF (Open Reading Frame)  363 in </a:t>
            </a:r>
            <a:r>
              <a:rPr lang="en" dirty="0" err="1">
                <a:solidFill>
                  <a:schemeClr val="dk1"/>
                </a:solidFill>
                <a:highlight>
                  <a:schemeClr val="lt1"/>
                </a:highlight>
              </a:rPr>
              <a:t>pbps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;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o ST: start choice: agree with </a:t>
            </a:r>
            <a:r>
              <a:rPr lang="en" b="1" dirty="0" err="1">
                <a:solidFill>
                  <a:schemeClr val="dk1"/>
                </a:solidFill>
                <a:highlight>
                  <a:schemeClr val="lt1"/>
                </a:highlight>
              </a:rPr>
              <a:t>Starterator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? Start was called 95.9% of the time during manual annotation.  </a:t>
            </a:r>
            <a:endParaRPr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o BLAST: 100% match with Windsor4  and many more  phages.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o NCBI: 100% identity with mycobacterial phages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b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</a:b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b="1" dirty="0" err="1">
                <a:solidFill>
                  <a:schemeClr val="dk1"/>
                </a:solidFill>
                <a:highlight>
                  <a:schemeClr val="lt1"/>
                </a:highlight>
              </a:rPr>
              <a:t>HHPred</a:t>
            </a:r>
            <a:r>
              <a:rPr lang="en" b="1" dirty="0">
                <a:solidFill>
                  <a:schemeClr val="dk1"/>
                </a:solidFill>
                <a:highlight>
                  <a:schemeClr val="lt1"/>
                </a:highlight>
              </a:rPr>
              <a:t>: 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</a:rPr>
              <a:t> hypothetical protein</a:t>
            </a:r>
            <a:endParaRPr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#49 (Reverse)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58" name="Google Shape;358;p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43828 has strength 16.26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ATG at 43828; </a:t>
            </a:r>
            <a:r>
              <a:rPr lang="en" sz="1500" b="1">
                <a:solidFill>
                  <a:schemeClr val="dk1"/>
                </a:solidFill>
              </a:rPr>
              <a:t>Stop codon</a:t>
            </a:r>
            <a:r>
              <a:rPr lang="en" sz="1500">
                <a:solidFill>
                  <a:schemeClr val="dk1"/>
                </a:solidFill>
              </a:rPr>
              <a:t>: TAA at 43208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</a:t>
            </a:r>
            <a:r>
              <a:rPr lang="en" sz="1500">
                <a:solidFill>
                  <a:schemeClr val="dk1"/>
                </a:solidFill>
              </a:rPr>
              <a:t> (-2.305) is for start at 43828, with a Z value of 3.416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agrees with Glimmer.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contains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</a:t>
            </a:r>
            <a:r>
              <a:rPr lang="en" sz="1500">
                <a:solidFill>
                  <a:schemeClr val="dk1"/>
                </a:solidFill>
              </a:rPr>
              <a:t> of 57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</a:t>
            </a:r>
            <a:r>
              <a:rPr lang="en" sz="1500">
                <a:solidFill>
                  <a:schemeClr val="dk1"/>
                </a:solidFill>
              </a:rPr>
              <a:t>: Longest; 621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Starterator: </a:t>
            </a:r>
            <a:r>
              <a:rPr lang="en" sz="1500">
                <a:solidFill>
                  <a:schemeClr val="dk1"/>
                </a:solidFill>
              </a:rPr>
              <a:t>start 23, found in 316 of 422 genes in the pham, called 100% when present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 Phagesdb:</a:t>
            </a:r>
            <a:r>
              <a:rPr lang="en" sz="1500">
                <a:solidFill>
                  <a:schemeClr val="dk1"/>
                </a:solidFill>
              </a:rPr>
              <a:t> 100% alignment with Chute_Draft_49, function unknown. </a:t>
            </a:r>
            <a:r>
              <a:rPr lang="en" sz="1500" b="1">
                <a:solidFill>
                  <a:schemeClr val="dk1"/>
                </a:solidFill>
              </a:rPr>
              <a:t>NCBI blast</a:t>
            </a:r>
            <a:r>
              <a:rPr lang="en" sz="1500">
                <a:solidFill>
                  <a:schemeClr val="dk1"/>
                </a:solidFill>
              </a:rPr>
              <a:t> 99.51% alignment with Mycobacterium phage PG1, hypothetical protein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 on HHPred</a:t>
            </a:r>
            <a:r>
              <a:rPr lang="en" sz="1500">
                <a:solidFill>
                  <a:schemeClr val="dk1"/>
                </a:solidFill>
              </a:rPr>
              <a:t>: Unknown; hypothetical protein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#50 (Reverse)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64" name="Google Shape;364;p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45289 has strength 12.00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codon:</a:t>
            </a:r>
            <a:r>
              <a:rPr lang="en" sz="1500">
                <a:solidFill>
                  <a:schemeClr val="dk1"/>
                </a:solidFill>
              </a:rPr>
              <a:t> ATG at 45289; </a:t>
            </a:r>
            <a:r>
              <a:rPr lang="en" sz="1500" b="1">
                <a:solidFill>
                  <a:schemeClr val="dk1"/>
                </a:solidFill>
              </a:rPr>
              <a:t>Stop codon</a:t>
            </a:r>
            <a:r>
              <a:rPr lang="en" sz="1500">
                <a:solidFill>
                  <a:schemeClr val="dk1"/>
                </a:solidFill>
              </a:rPr>
              <a:t>: TGA at 43886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</a:t>
            </a:r>
            <a:r>
              <a:rPr lang="en" sz="1500">
                <a:solidFill>
                  <a:schemeClr val="dk1"/>
                </a:solidFill>
              </a:rPr>
              <a:t> (-2.463) is for start at 45049, with a Z value of 3.337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agree with Glimmer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contains all coding potential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1 bp overlap</a:t>
            </a:r>
            <a:r>
              <a:rPr lang="en" sz="1500">
                <a:solidFill>
                  <a:schemeClr val="dk1"/>
                </a:solidFill>
              </a:rPr>
              <a:t>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</a:t>
            </a:r>
            <a:r>
              <a:rPr lang="en" sz="1500">
                <a:solidFill>
                  <a:schemeClr val="dk1"/>
                </a:solidFill>
              </a:rPr>
              <a:t>: 2nd longest; 1404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Starterator: </a:t>
            </a:r>
            <a:r>
              <a:rPr lang="en" sz="1500">
                <a:solidFill>
                  <a:schemeClr val="dk1"/>
                </a:solidFill>
              </a:rPr>
              <a:t>start 72, found in 227 of 422 genes in the pham, called 27% when present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Phagesdb: </a:t>
            </a:r>
            <a:r>
              <a:rPr lang="en" sz="1500">
                <a:solidFill>
                  <a:schemeClr val="dk1"/>
                </a:solidFill>
              </a:rPr>
              <a:t>100% alignment with many phages, function unknown. </a:t>
            </a:r>
            <a:r>
              <a:rPr lang="en" sz="1500" b="1">
                <a:solidFill>
                  <a:schemeClr val="dk1"/>
                </a:solidFill>
              </a:rPr>
              <a:t>NCBI blast </a:t>
            </a:r>
            <a:r>
              <a:rPr lang="en" sz="1500">
                <a:solidFill>
                  <a:schemeClr val="dk1"/>
                </a:solidFill>
              </a:rPr>
              <a:t>100% alignment with Mycobacterium phage Vista, exonuclease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 on HHPred</a:t>
            </a:r>
            <a:r>
              <a:rPr lang="en" sz="1500">
                <a:solidFill>
                  <a:schemeClr val="dk1"/>
                </a:solidFill>
              </a:rPr>
              <a:t>: Unknown; hypothetical protein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#51 (Reverse)</a:t>
            </a:r>
            <a:r>
              <a:rPr lang="en" sz="1650"/>
              <a:t>sk</a:t>
            </a:r>
            <a:endParaRPr sz="1650"/>
          </a:p>
        </p:txBody>
      </p:sp>
      <p:sp>
        <p:nvSpPr>
          <p:cNvPr id="370" name="Google Shape;370;p6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47085 has strength 12.58; GeneMark calls start at 46968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</a:t>
            </a:r>
            <a:r>
              <a:rPr lang="en" sz="1500">
                <a:solidFill>
                  <a:schemeClr val="dk1"/>
                </a:solidFill>
              </a:rPr>
              <a:t>: GTG at 47085; </a:t>
            </a:r>
            <a:r>
              <a:rPr lang="en" sz="1500" b="1">
                <a:solidFill>
                  <a:schemeClr val="dk1"/>
                </a:solidFill>
              </a:rPr>
              <a:t>Stop codon:</a:t>
            </a:r>
            <a:r>
              <a:rPr lang="en" sz="1500">
                <a:solidFill>
                  <a:schemeClr val="dk1"/>
                </a:solidFill>
              </a:rPr>
              <a:t> TAA at 45289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</a:t>
            </a:r>
            <a:r>
              <a:rPr lang="en" sz="1500">
                <a:solidFill>
                  <a:schemeClr val="dk1"/>
                </a:solidFill>
              </a:rPr>
              <a:t> (-3.230) is for start at 45948, with a Z value of 2.780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agree with Glimmer 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Called Start contains all coding potential.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 </a:t>
            </a:r>
            <a:r>
              <a:rPr lang="en" sz="1500">
                <a:solidFill>
                  <a:schemeClr val="dk1"/>
                </a:solidFill>
              </a:rPr>
              <a:t>of 24 bp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</a:t>
            </a:r>
            <a:r>
              <a:rPr lang="en" sz="1500">
                <a:solidFill>
                  <a:schemeClr val="dk1"/>
                </a:solidFill>
              </a:rPr>
              <a:t>: the longest; 1797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Starterator: </a:t>
            </a:r>
            <a:r>
              <a:rPr lang="en" sz="1500">
                <a:solidFill>
                  <a:schemeClr val="dk1"/>
                </a:solidFill>
              </a:rPr>
              <a:t>start 66, found in 147 of 456 genes in the pham, called 100%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Phagesdb: </a:t>
            </a:r>
            <a:r>
              <a:rPr lang="en" sz="1500">
                <a:solidFill>
                  <a:schemeClr val="dk1"/>
                </a:solidFill>
              </a:rPr>
              <a:t>100% alignment with many phages, DNA helicase.</a:t>
            </a:r>
            <a:r>
              <a:rPr lang="en" sz="1500" b="1">
                <a:solidFill>
                  <a:schemeClr val="dk1"/>
                </a:solidFill>
              </a:rPr>
              <a:t> NCBI blast</a:t>
            </a:r>
            <a:r>
              <a:rPr lang="en" sz="1500">
                <a:solidFill>
                  <a:schemeClr val="dk1"/>
                </a:solidFill>
              </a:rPr>
              <a:t> 100% alignment with Mycobacterium phage Oline, </a:t>
            </a:r>
            <a:r>
              <a:rPr lang="en" sz="1500">
                <a:solidFill>
                  <a:schemeClr val="dk1"/>
                </a:solidFill>
                <a:highlight>
                  <a:schemeClr val="lt1"/>
                </a:highlight>
              </a:rPr>
              <a:t>DNA helicase</a:t>
            </a:r>
            <a:endParaRPr sz="15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Function:</a:t>
            </a:r>
            <a:r>
              <a:rPr lang="en" sz="1500">
                <a:solidFill>
                  <a:schemeClr val="dk1"/>
                </a:solidFill>
              </a:rPr>
              <a:t> </a:t>
            </a:r>
            <a:r>
              <a:rPr lang="en" sz="1500" b="1">
                <a:solidFill>
                  <a:schemeClr val="dk1"/>
                </a:solidFill>
              </a:rPr>
              <a:t>HHPred </a:t>
            </a:r>
            <a:r>
              <a:rPr lang="en" sz="1500">
                <a:solidFill>
                  <a:schemeClr val="dk1"/>
                </a:solidFill>
              </a:rPr>
              <a:t>DNA helicase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Gene #52 (Reverse) Not found in DNA master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376" name="Google Shape;376;p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Original Glimmer call @bp 47469 has strength 12.41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SSC: Start ( 47469, ATG)); Stop (47110, ATG) Reverse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o SD: 3.172 Final 2.228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o STS: Start codon: agrees with Genemark &amp; Glimmer? 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o CP: Coding potential: contains ALL CD: no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o Gap: gap 41 bps long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355"/>
              <a:t>o LO: Second Longest ORF (Open Reading Frame). 360 bp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o ST: start choice: agree with Starterator? #4, 92/92 Called 20.7%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o BLAST: Phagesdb blast 10; NCBI blast: 100% 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355"/>
              <a:t>o Function: HHPred, hypothetical protein</a:t>
            </a: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endParaRPr sz="1355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endParaRPr sz="1355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#53 (Reverse) DNA master #52 </a:t>
            </a:r>
            <a:r>
              <a:rPr lang="en" sz="1650"/>
              <a:t>sk</a:t>
            </a:r>
            <a:endParaRPr sz="1650"/>
          </a:p>
        </p:txBody>
      </p:sp>
      <p:sp>
        <p:nvSpPr>
          <p:cNvPr id="382" name="Google Shape;382;p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Original Glimmer call @bp 47900 has strength 4.74; GeneMark calls start at 47909</a:t>
            </a:r>
            <a:endParaRPr sz="1500" b="1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 codon: </a:t>
            </a:r>
            <a:r>
              <a:rPr lang="en" sz="1500">
                <a:solidFill>
                  <a:schemeClr val="dk1"/>
                </a:solidFill>
              </a:rPr>
              <a:t>GTG at 47900; </a:t>
            </a:r>
            <a:r>
              <a:rPr lang="en" sz="1500" b="1">
                <a:solidFill>
                  <a:schemeClr val="dk1"/>
                </a:solidFill>
              </a:rPr>
              <a:t>Stop codon </a:t>
            </a:r>
            <a:r>
              <a:rPr lang="en" sz="1500">
                <a:solidFill>
                  <a:schemeClr val="dk1"/>
                </a:solidFill>
              </a:rPr>
              <a:t>TGA at 47511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Best score </a:t>
            </a:r>
            <a:r>
              <a:rPr lang="en" sz="1500">
                <a:solidFill>
                  <a:schemeClr val="dk1"/>
                </a:solidFill>
              </a:rPr>
              <a:t>(-3.257) is for start at 48047, with Z value of 2.806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does not agree with Glimmer or GeneMark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Start with best score contains all coding potential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Gap</a:t>
            </a:r>
            <a:r>
              <a:rPr lang="en" sz="1500">
                <a:solidFill>
                  <a:schemeClr val="dk1"/>
                </a:solidFill>
              </a:rPr>
              <a:t> of 52 bps with previous gene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ORF: </a:t>
            </a:r>
            <a:r>
              <a:rPr lang="en" sz="1500">
                <a:solidFill>
                  <a:schemeClr val="dk1"/>
                </a:solidFill>
              </a:rPr>
              <a:t>not the longest; 390 bps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Starterator: </a:t>
            </a:r>
            <a:r>
              <a:rPr lang="en" sz="1500">
                <a:solidFill>
                  <a:schemeClr val="dk1"/>
                </a:solidFill>
              </a:rPr>
              <a:t>start 110, found in 20% genes in the pham, called 27.4% times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Blast: Phagesdb</a:t>
            </a:r>
            <a:r>
              <a:rPr lang="en" sz="1500">
                <a:solidFill>
                  <a:schemeClr val="dk1"/>
                </a:solidFill>
              </a:rPr>
              <a:t>: 100% alignment with many phages, </a:t>
            </a:r>
            <a:r>
              <a:rPr lang="en" sz="1500">
                <a:solidFill>
                  <a:schemeClr val="dk1"/>
                </a:solidFill>
                <a:highlight>
                  <a:schemeClr val="lt1"/>
                </a:highlight>
              </a:rPr>
              <a:t>function unknown. </a:t>
            </a:r>
            <a:r>
              <a:rPr lang="en" sz="1500" b="1">
                <a:solidFill>
                  <a:schemeClr val="dk1"/>
                </a:solidFill>
              </a:rPr>
              <a:t>NCBI blast</a:t>
            </a:r>
            <a:r>
              <a:rPr lang="en" sz="1500">
                <a:solidFill>
                  <a:schemeClr val="dk1"/>
                </a:solidFill>
              </a:rPr>
              <a:t> 100% alignment with Mycobacterium phage Oline, Mycobacterium phage KingTut, hypothetical proteins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 b="1">
                <a:solidFill>
                  <a:schemeClr val="dk1"/>
                </a:solidFill>
              </a:rPr>
              <a:t>Function: </a:t>
            </a:r>
            <a:r>
              <a:rPr lang="en" sz="1500">
                <a:solidFill>
                  <a:schemeClr val="dk1"/>
                </a:solidFill>
              </a:rPr>
              <a:t>Unknown </a:t>
            </a:r>
            <a:r>
              <a:rPr lang="en" sz="1355"/>
              <a:t>HHPred, hypothetical protein</a:t>
            </a:r>
            <a:endParaRPr sz="1355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#54 (reverse) #53 DNA Master</a:t>
            </a:r>
            <a:endParaRPr/>
          </a:p>
        </p:txBody>
      </p:sp>
      <p:sp>
        <p:nvSpPr>
          <p:cNvPr id="388" name="Google Shape;388;p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Original Glimmer call </a:t>
            </a:r>
            <a:r>
              <a:rPr lang="en" sz="1300">
                <a:solidFill>
                  <a:schemeClr val="dk1"/>
                </a:solidFill>
              </a:rPr>
              <a:t>@bp 48168 has strength 12.41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SSC</a:t>
            </a:r>
            <a:r>
              <a:rPr lang="en" sz="1300">
                <a:solidFill>
                  <a:schemeClr val="dk1"/>
                </a:solidFill>
              </a:rPr>
              <a:t>: </a:t>
            </a:r>
            <a:r>
              <a:rPr lang="en" sz="1300" b="1">
                <a:solidFill>
                  <a:schemeClr val="dk1"/>
                </a:solidFill>
              </a:rPr>
              <a:t>Start </a:t>
            </a:r>
            <a:r>
              <a:rPr lang="en" sz="1300">
                <a:solidFill>
                  <a:schemeClr val="dk1"/>
                </a:solidFill>
              </a:rPr>
              <a:t>( 48168, ATG)); </a:t>
            </a:r>
            <a:r>
              <a:rPr lang="en" sz="1300" b="1">
                <a:solidFill>
                  <a:schemeClr val="dk1"/>
                </a:solidFill>
              </a:rPr>
              <a:t>Stop </a:t>
            </a:r>
            <a:r>
              <a:rPr lang="en" sz="1300">
                <a:solidFill>
                  <a:schemeClr val="dk1"/>
                </a:solidFill>
              </a:rPr>
              <a:t>(47953, ATG)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SD</a:t>
            </a:r>
            <a:r>
              <a:rPr lang="en" sz="1300">
                <a:solidFill>
                  <a:schemeClr val="dk1"/>
                </a:solidFill>
              </a:rPr>
              <a:t>: Z: 2.204, final:  -4.517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STS</a:t>
            </a:r>
            <a:r>
              <a:rPr lang="en" sz="1300">
                <a:solidFill>
                  <a:schemeClr val="dk1"/>
                </a:solidFill>
              </a:rPr>
              <a:t>: Start codon agrees with Genemark &amp; Glimmer?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CP</a:t>
            </a:r>
            <a:r>
              <a:rPr lang="en" sz="1300">
                <a:solidFill>
                  <a:schemeClr val="dk1"/>
                </a:solidFill>
              </a:rPr>
              <a:t>: Contains ALL CD: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4 bp overlap with previous</a:t>
            </a:r>
            <a:r>
              <a:rPr lang="en" sz="1300">
                <a:solidFill>
                  <a:schemeClr val="dk1"/>
                </a:solidFill>
              </a:rPr>
              <a:t> gene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LO</a:t>
            </a:r>
            <a:r>
              <a:rPr lang="en" sz="1300">
                <a:solidFill>
                  <a:schemeClr val="dk1"/>
                </a:solidFill>
              </a:rPr>
              <a:t>: Longest ORF (Open Reading Frame). Not longest, longest is 687 in pbps, the one we call is 216 bp.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</a:t>
            </a:r>
            <a:r>
              <a:rPr lang="en" sz="1300">
                <a:solidFill>
                  <a:schemeClr val="dk1"/>
                </a:solidFill>
              </a:rPr>
              <a:t>: start choice: agree with Starterator? The moost annotated start, called 100% when present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BLAST</a:t>
            </a:r>
            <a:r>
              <a:rPr lang="en" sz="1300">
                <a:solidFill>
                  <a:schemeClr val="dk1"/>
                </a:solidFill>
              </a:rPr>
              <a:t>: Phagesdb blast over 10; NCBI blast: 100% alignment with many phages of subcluster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Function</a:t>
            </a:r>
            <a:r>
              <a:rPr lang="en" sz="1300">
                <a:solidFill>
                  <a:schemeClr val="dk1"/>
                </a:solidFill>
              </a:rPr>
              <a:t>: HHPred, Unknown function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#55 (reverse) #54 DNA Master</a:t>
            </a:r>
            <a:endParaRPr/>
          </a:p>
        </p:txBody>
      </p:sp>
      <p:sp>
        <p:nvSpPr>
          <p:cNvPr id="394" name="Google Shape;394;p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Original Glimmer call</a:t>
            </a:r>
            <a:r>
              <a:rPr lang="en" sz="1300">
                <a:solidFill>
                  <a:schemeClr val="dk1"/>
                </a:solidFill>
              </a:rPr>
              <a:t> @bp 48326 has strength 11.88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SSC: Start </a:t>
            </a:r>
            <a:r>
              <a:rPr lang="en" sz="1300">
                <a:solidFill>
                  <a:schemeClr val="dk1"/>
                </a:solidFill>
              </a:rPr>
              <a:t>(48326, ATG); </a:t>
            </a:r>
            <a:r>
              <a:rPr lang="en" sz="1300" b="1">
                <a:solidFill>
                  <a:schemeClr val="dk1"/>
                </a:solidFill>
              </a:rPr>
              <a:t>Stop </a:t>
            </a:r>
            <a:r>
              <a:rPr lang="en" sz="1300">
                <a:solidFill>
                  <a:schemeClr val="dk1"/>
                </a:solidFill>
              </a:rPr>
              <a:t>(48165, TGA)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SD</a:t>
            </a:r>
            <a:r>
              <a:rPr lang="en" sz="1300">
                <a:solidFill>
                  <a:schemeClr val="dk1"/>
                </a:solidFill>
              </a:rPr>
              <a:t>: Z: 2.578, final: -4.541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STS</a:t>
            </a:r>
            <a:r>
              <a:rPr lang="en" sz="1300">
                <a:solidFill>
                  <a:schemeClr val="dk1"/>
                </a:solidFill>
              </a:rPr>
              <a:t>: Start codon agrees with Genemark &amp; Glimmer: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CP</a:t>
            </a:r>
            <a:r>
              <a:rPr lang="en" sz="1300">
                <a:solidFill>
                  <a:schemeClr val="dk1"/>
                </a:solidFill>
              </a:rPr>
              <a:t>: Contains ALL CD: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Gap</a:t>
            </a:r>
            <a:r>
              <a:rPr lang="en" sz="1300">
                <a:solidFill>
                  <a:schemeClr val="dk1"/>
                </a:solidFill>
              </a:rPr>
              <a:t>: overlap 4 bps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LO</a:t>
            </a:r>
            <a:r>
              <a:rPr lang="en" sz="1300">
                <a:solidFill>
                  <a:schemeClr val="dk1"/>
                </a:solidFill>
              </a:rPr>
              <a:t>: Longest ORF (Open Reading Frame). no, 429 in pbps (is 162)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</a:t>
            </a:r>
            <a:r>
              <a:rPr lang="en" sz="1300">
                <a:solidFill>
                  <a:schemeClr val="dk1"/>
                </a:solidFill>
              </a:rPr>
              <a:t>: start choice: agree with Starterator? #10 Found in 119/119, called 97% times when present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BLAST</a:t>
            </a:r>
            <a:r>
              <a:rPr lang="en" sz="1300">
                <a:solidFill>
                  <a:schemeClr val="dk1"/>
                </a:solidFill>
              </a:rPr>
              <a:t>: Phagesdb blast pb over 10; NCBI blast, 100%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Function</a:t>
            </a:r>
            <a:r>
              <a:rPr lang="en" sz="1300">
                <a:solidFill>
                  <a:schemeClr val="dk1"/>
                </a:solidFill>
              </a:rPr>
              <a:t>: HHPred, Unknown function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#56 (reverse) #55 DNA Master</a:t>
            </a:r>
            <a:endParaRPr/>
          </a:p>
        </p:txBody>
      </p:sp>
      <p:sp>
        <p:nvSpPr>
          <p:cNvPr id="400" name="Google Shape;400;p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Original Glimmer call</a:t>
            </a:r>
            <a:r>
              <a:rPr lang="en" sz="1300">
                <a:solidFill>
                  <a:schemeClr val="dk1"/>
                </a:solidFill>
              </a:rPr>
              <a:t> @bp 48694 has strength 7.45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SSC</a:t>
            </a:r>
            <a:r>
              <a:rPr lang="en" sz="1300">
                <a:solidFill>
                  <a:schemeClr val="dk1"/>
                </a:solidFill>
              </a:rPr>
              <a:t>: </a:t>
            </a:r>
            <a:r>
              <a:rPr lang="en" sz="1300" b="1">
                <a:solidFill>
                  <a:schemeClr val="dk1"/>
                </a:solidFill>
              </a:rPr>
              <a:t>Start </a:t>
            </a:r>
            <a:r>
              <a:rPr lang="en" sz="1300">
                <a:solidFill>
                  <a:schemeClr val="dk1"/>
                </a:solidFill>
              </a:rPr>
              <a:t>(48694, GTG ); </a:t>
            </a:r>
            <a:r>
              <a:rPr lang="en" sz="1300" b="1">
                <a:solidFill>
                  <a:schemeClr val="dk1"/>
                </a:solidFill>
              </a:rPr>
              <a:t>Stop </a:t>
            </a:r>
            <a:r>
              <a:rPr lang="en" sz="1300">
                <a:solidFill>
                  <a:schemeClr val="dk1"/>
                </a:solidFill>
              </a:rPr>
              <a:t>(48323, TGA) 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SD</a:t>
            </a:r>
            <a:r>
              <a:rPr lang="en" sz="1300">
                <a:solidFill>
                  <a:schemeClr val="dk1"/>
                </a:solidFill>
              </a:rPr>
              <a:t>: Z: 1.536, final: -7.021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STS</a:t>
            </a:r>
            <a:r>
              <a:rPr lang="en" sz="1300">
                <a:solidFill>
                  <a:schemeClr val="dk1"/>
                </a:solidFill>
              </a:rPr>
              <a:t>: Start codon agrees with Genemark &amp; Glimmer: NO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CP</a:t>
            </a:r>
            <a:r>
              <a:rPr lang="en" sz="1300">
                <a:solidFill>
                  <a:schemeClr val="dk1"/>
                </a:solidFill>
              </a:rPr>
              <a:t>: Contains ALL CD: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Gap</a:t>
            </a:r>
            <a:r>
              <a:rPr lang="en" sz="1300">
                <a:solidFill>
                  <a:schemeClr val="dk1"/>
                </a:solidFill>
              </a:rPr>
              <a:t>: overlap 7 bp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LO</a:t>
            </a:r>
            <a:r>
              <a:rPr lang="en" sz="1300">
                <a:solidFill>
                  <a:schemeClr val="dk1"/>
                </a:solidFill>
              </a:rPr>
              <a:t>: Longest ORF (Open Reading Frame). no, 372 bp out of 732  pbps  possible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</a:t>
            </a:r>
            <a:r>
              <a:rPr lang="en" sz="1300">
                <a:solidFill>
                  <a:schemeClr val="dk1"/>
                </a:solidFill>
              </a:rPr>
              <a:t>: start choice: agree with Starterator? #63 Found in 296/775, called 60% times when found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BLAST</a:t>
            </a:r>
            <a:r>
              <a:rPr lang="en" sz="1300">
                <a:solidFill>
                  <a:schemeClr val="dk1"/>
                </a:solidFill>
              </a:rPr>
              <a:t>: Phagesdb blast pb 4. </a:t>
            </a:r>
            <a:r>
              <a:rPr lang="en" sz="1300" b="1">
                <a:solidFill>
                  <a:schemeClr val="dk1"/>
                </a:solidFill>
              </a:rPr>
              <a:t>Phages Called:</a:t>
            </a:r>
            <a:r>
              <a:rPr lang="en" sz="1300">
                <a:solidFill>
                  <a:schemeClr val="dk1"/>
                </a:solidFill>
              </a:rPr>
              <a:t> Virgeve, Swiphy, PhatLouie, Keitherie: </a:t>
            </a:r>
            <a:r>
              <a:rPr lang="en" sz="1300" b="1">
                <a:solidFill>
                  <a:schemeClr val="dk1"/>
                </a:solidFill>
              </a:rPr>
              <a:t>NCBI blast,</a:t>
            </a:r>
            <a:r>
              <a:rPr lang="en" sz="1300">
                <a:solidFill>
                  <a:schemeClr val="dk1"/>
                </a:solidFill>
              </a:rPr>
              <a:t> 100%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Function</a:t>
            </a:r>
            <a:r>
              <a:rPr lang="en" sz="1300">
                <a:solidFill>
                  <a:schemeClr val="dk1"/>
                </a:solidFill>
              </a:rPr>
              <a:t>: HHPred, Unknown function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#57 (reverse) #56 DNA Master</a:t>
            </a:r>
            <a:endParaRPr/>
          </a:p>
        </p:txBody>
      </p:sp>
      <p:sp>
        <p:nvSpPr>
          <p:cNvPr id="406" name="Google Shape;406;p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Original Glimmer call </a:t>
            </a:r>
            <a:r>
              <a:rPr lang="en" sz="1300">
                <a:solidFill>
                  <a:schemeClr val="dk1"/>
                </a:solidFill>
              </a:rPr>
              <a:t>@bp 48978 has strength 15.95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SSC</a:t>
            </a:r>
            <a:r>
              <a:rPr lang="en" sz="1300">
                <a:solidFill>
                  <a:schemeClr val="dk1"/>
                </a:solidFill>
              </a:rPr>
              <a:t>: </a:t>
            </a:r>
            <a:r>
              <a:rPr lang="en" sz="1300" b="1">
                <a:solidFill>
                  <a:schemeClr val="dk1"/>
                </a:solidFill>
              </a:rPr>
              <a:t>Start </a:t>
            </a:r>
            <a:r>
              <a:rPr lang="en" sz="1300">
                <a:solidFill>
                  <a:schemeClr val="dk1"/>
                </a:solidFill>
              </a:rPr>
              <a:t>(48978, ATG); </a:t>
            </a:r>
            <a:r>
              <a:rPr lang="en" sz="1300" b="1">
                <a:solidFill>
                  <a:schemeClr val="dk1"/>
                </a:solidFill>
              </a:rPr>
              <a:t>Stop </a:t>
            </a:r>
            <a:r>
              <a:rPr lang="en" sz="1300">
                <a:solidFill>
                  <a:schemeClr val="dk1"/>
                </a:solidFill>
              </a:rPr>
              <a:t>(48978 TGA).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SD</a:t>
            </a:r>
            <a:r>
              <a:rPr lang="en" sz="1300">
                <a:solidFill>
                  <a:schemeClr val="dk1"/>
                </a:solidFill>
              </a:rPr>
              <a:t>: Z: 3.416, final: -2.095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STS</a:t>
            </a:r>
            <a:r>
              <a:rPr lang="en" sz="1300">
                <a:solidFill>
                  <a:schemeClr val="dk1"/>
                </a:solidFill>
              </a:rPr>
              <a:t>: Start codon agrees with Genemark &amp; Glimmer: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CP</a:t>
            </a:r>
            <a:r>
              <a:rPr lang="en" sz="1300">
                <a:solidFill>
                  <a:schemeClr val="dk1"/>
                </a:solidFill>
              </a:rPr>
              <a:t>: Contains ALL CD: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Gap</a:t>
            </a:r>
            <a:r>
              <a:rPr lang="en" sz="1300">
                <a:solidFill>
                  <a:schemeClr val="dk1"/>
                </a:solidFill>
              </a:rPr>
              <a:t>: 76 bp gap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LO</a:t>
            </a:r>
            <a:r>
              <a:rPr lang="en" sz="1300">
                <a:solidFill>
                  <a:schemeClr val="dk1"/>
                </a:solidFill>
              </a:rPr>
              <a:t>: Longest ORF (Open Reading Frame). no, 291 vs max 351 in pbps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</a:t>
            </a:r>
            <a:r>
              <a:rPr lang="en" sz="1300">
                <a:solidFill>
                  <a:schemeClr val="dk1"/>
                </a:solidFill>
              </a:rPr>
              <a:t>: start choice: agree with Starterator? #41  Found in 605/871, the mist annotated, called 99.7% when present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BLAST</a:t>
            </a:r>
            <a:r>
              <a:rPr lang="en" sz="1300">
                <a:solidFill>
                  <a:schemeClr val="dk1"/>
                </a:solidFill>
              </a:rPr>
              <a:t>: Phagesdb blast pb over 10; NCBI blast, 100% with many other phages of subcluster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Function</a:t>
            </a:r>
            <a:r>
              <a:rPr lang="en" sz="1300">
                <a:solidFill>
                  <a:schemeClr val="dk1"/>
                </a:solidFill>
              </a:rPr>
              <a:t>: HHPred, Unknown function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#58 (forward) #57 DNA Master</a:t>
            </a:r>
            <a:endParaRPr/>
          </a:p>
        </p:txBody>
      </p:sp>
      <p:sp>
        <p:nvSpPr>
          <p:cNvPr id="412" name="Google Shape;412;p71"/>
          <p:cNvSpPr txBox="1">
            <a:spLocks noGrp="1"/>
          </p:cNvSpPr>
          <p:nvPr>
            <p:ph type="body" idx="1"/>
          </p:nvPr>
        </p:nvSpPr>
        <p:spPr>
          <a:xfrm>
            <a:off x="311700" y="11631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Original Glimmer call</a:t>
            </a:r>
            <a:r>
              <a:rPr lang="en" sz="1300">
                <a:solidFill>
                  <a:schemeClr val="dk1"/>
                </a:solidFill>
              </a:rPr>
              <a:t> @bp 51802 has strength 16.28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SSC</a:t>
            </a:r>
            <a:r>
              <a:rPr lang="en" sz="1300">
                <a:solidFill>
                  <a:schemeClr val="dk1"/>
                </a:solidFill>
              </a:rPr>
              <a:t>: </a:t>
            </a:r>
            <a:r>
              <a:rPr lang="en" sz="1300" b="1">
                <a:solidFill>
                  <a:schemeClr val="dk1"/>
                </a:solidFill>
              </a:rPr>
              <a:t>Start </a:t>
            </a:r>
            <a:r>
              <a:rPr lang="en" sz="1300">
                <a:solidFill>
                  <a:schemeClr val="dk1"/>
                </a:solidFill>
              </a:rPr>
              <a:t>(51802,GTG  ); </a:t>
            </a:r>
            <a:r>
              <a:rPr lang="en" sz="1300" b="1">
                <a:solidFill>
                  <a:schemeClr val="dk1"/>
                </a:solidFill>
              </a:rPr>
              <a:t>Stop </a:t>
            </a:r>
            <a:r>
              <a:rPr lang="en" sz="1300">
                <a:solidFill>
                  <a:schemeClr val="dk1"/>
                </a:solidFill>
              </a:rPr>
              <a:t>(49055, TAG ).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SD</a:t>
            </a:r>
            <a:r>
              <a:rPr lang="en" sz="1300">
                <a:solidFill>
                  <a:schemeClr val="dk1"/>
                </a:solidFill>
              </a:rPr>
              <a:t>: Z: 2.824, final: -3.201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STS</a:t>
            </a:r>
            <a:r>
              <a:rPr lang="en" sz="1300">
                <a:solidFill>
                  <a:schemeClr val="dk1"/>
                </a:solidFill>
              </a:rPr>
              <a:t>: Start codon agrees with Genemark &amp; Glimmer NO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CP</a:t>
            </a:r>
            <a:r>
              <a:rPr lang="en" sz="1300">
                <a:solidFill>
                  <a:schemeClr val="dk1"/>
                </a:solidFill>
              </a:rPr>
              <a:t>: Contains ALL CD: no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Gap</a:t>
            </a:r>
            <a:r>
              <a:rPr lang="en" sz="1300">
                <a:solidFill>
                  <a:schemeClr val="dk1"/>
                </a:solidFill>
              </a:rPr>
              <a:t>: gap 2 bp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LO</a:t>
            </a:r>
            <a:r>
              <a:rPr lang="en" sz="1300">
                <a:solidFill>
                  <a:schemeClr val="dk1"/>
                </a:solidFill>
              </a:rPr>
              <a:t>: Longest ORF (Open Reading Frame). no, 2748 bps, second longest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</a:t>
            </a:r>
            <a:r>
              <a:rPr lang="en" sz="1300">
                <a:solidFill>
                  <a:schemeClr val="dk1"/>
                </a:solidFill>
              </a:rPr>
              <a:t>: start choice: agree with Starterator? #44, Found in 443/495, most annotated, called 74% when present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BLAST</a:t>
            </a:r>
            <a:r>
              <a:rPr lang="en" sz="1300">
                <a:solidFill>
                  <a:schemeClr val="dk1"/>
                </a:solidFill>
              </a:rPr>
              <a:t>: Phagesdb blast pb 3. </a:t>
            </a:r>
            <a:r>
              <a:rPr lang="en" sz="1300" b="1">
                <a:solidFill>
                  <a:schemeClr val="dk1"/>
                </a:solidFill>
              </a:rPr>
              <a:t>Phages Called:</a:t>
            </a:r>
            <a:r>
              <a:rPr lang="en" sz="1300">
                <a:solidFill>
                  <a:schemeClr val="dk1"/>
                </a:solidFill>
              </a:rPr>
              <a:t> Virgeve, Swiphy, Keitherie.  </a:t>
            </a:r>
            <a:r>
              <a:rPr lang="en" sz="1300" b="1">
                <a:solidFill>
                  <a:schemeClr val="dk1"/>
                </a:solidFill>
              </a:rPr>
              <a:t>NCBI blast</a:t>
            </a:r>
            <a:r>
              <a:rPr lang="en" sz="1300">
                <a:solidFill>
                  <a:schemeClr val="dk1"/>
                </a:solidFill>
              </a:rPr>
              <a:t>, 97.9%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Function</a:t>
            </a:r>
            <a:r>
              <a:rPr lang="en" sz="1300">
                <a:solidFill>
                  <a:schemeClr val="dk1"/>
                </a:solidFill>
              </a:rPr>
              <a:t>: HHPred; DNA Primase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 Forward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Glimmer call @bp 3077 has strength 12.81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 3077 ATG  Stop: 3214 TGA Forward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[Z(1.902) &amp; Final score(-4.991)])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of 67 bp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Yes 138 Longest ORF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99.3% of pham manual annotators agree with this start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Similar to phage </a:t>
            </a:r>
            <a:r>
              <a:rPr lang="en">
                <a:highlight>
                  <a:srgbClr val="FFFFFF"/>
                </a:highlight>
              </a:rPr>
              <a:t>Kimbrough_5 and others on HHPred, function unknown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#59 (reverse) #58 DNA Master</a:t>
            </a:r>
            <a:endParaRPr/>
          </a:p>
        </p:txBody>
      </p:sp>
      <p:sp>
        <p:nvSpPr>
          <p:cNvPr id="418" name="Google Shape;418;p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Original Glimmer call </a:t>
            </a:r>
            <a:r>
              <a:rPr lang="en" sz="1200">
                <a:solidFill>
                  <a:schemeClr val="dk1"/>
                </a:solidFill>
              </a:rPr>
              <a:t>@bp 51805 has strength 1.97 ** not called by GeneMark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SSC</a:t>
            </a:r>
            <a:r>
              <a:rPr lang="en" sz="1200">
                <a:solidFill>
                  <a:schemeClr val="dk1"/>
                </a:solidFill>
              </a:rPr>
              <a:t>: </a:t>
            </a:r>
            <a:r>
              <a:rPr lang="en" sz="1200" b="1">
                <a:solidFill>
                  <a:schemeClr val="dk1"/>
                </a:solidFill>
              </a:rPr>
              <a:t>Start </a:t>
            </a:r>
            <a:r>
              <a:rPr lang="en" sz="1200">
                <a:solidFill>
                  <a:schemeClr val="dk1"/>
                </a:solidFill>
              </a:rPr>
              <a:t>(51805, TTG); </a:t>
            </a:r>
            <a:r>
              <a:rPr lang="en" sz="1200" b="1">
                <a:solidFill>
                  <a:schemeClr val="dk1"/>
                </a:solidFill>
              </a:rPr>
              <a:t>Stop </a:t>
            </a:r>
            <a:r>
              <a:rPr lang="en" sz="1200">
                <a:solidFill>
                  <a:schemeClr val="dk1"/>
                </a:solidFill>
              </a:rPr>
              <a:t>(51924,TAG ).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o </a:t>
            </a:r>
            <a:r>
              <a:rPr lang="en" sz="1200" b="1">
                <a:solidFill>
                  <a:schemeClr val="dk1"/>
                </a:solidFill>
              </a:rPr>
              <a:t>SD</a:t>
            </a:r>
            <a:r>
              <a:rPr lang="en" sz="1200">
                <a:solidFill>
                  <a:schemeClr val="dk1"/>
                </a:solidFill>
              </a:rPr>
              <a:t>: Z: 1.312, final: -7.217 (not the best scores)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o </a:t>
            </a:r>
            <a:r>
              <a:rPr lang="en" sz="1200" b="1">
                <a:solidFill>
                  <a:schemeClr val="dk1"/>
                </a:solidFill>
              </a:rPr>
              <a:t>STS</a:t>
            </a:r>
            <a:r>
              <a:rPr lang="en" sz="1200">
                <a:solidFill>
                  <a:schemeClr val="dk1"/>
                </a:solidFill>
              </a:rPr>
              <a:t>: Start codon agrees with Genemark &amp; Glimmer: NO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o </a:t>
            </a:r>
            <a:r>
              <a:rPr lang="en" sz="1200" b="1">
                <a:solidFill>
                  <a:schemeClr val="dk1"/>
                </a:solidFill>
              </a:rPr>
              <a:t>CP</a:t>
            </a:r>
            <a:r>
              <a:rPr lang="en" sz="1200">
                <a:solidFill>
                  <a:schemeClr val="dk1"/>
                </a:solidFill>
              </a:rPr>
              <a:t>: Contains ALL CD: no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o </a:t>
            </a:r>
            <a:r>
              <a:rPr lang="en" sz="1200" b="1">
                <a:solidFill>
                  <a:schemeClr val="dk1"/>
                </a:solidFill>
              </a:rPr>
              <a:t>Gap</a:t>
            </a:r>
            <a:r>
              <a:rPr lang="en" sz="1200">
                <a:solidFill>
                  <a:schemeClr val="dk1"/>
                </a:solidFill>
              </a:rPr>
              <a:t>: gap 2 bp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o </a:t>
            </a:r>
            <a:r>
              <a:rPr lang="en" sz="1200" b="1">
                <a:solidFill>
                  <a:schemeClr val="dk1"/>
                </a:solidFill>
              </a:rPr>
              <a:t>LO</a:t>
            </a:r>
            <a:r>
              <a:rPr lang="en" sz="1200">
                <a:solidFill>
                  <a:schemeClr val="dk1"/>
                </a:solidFill>
              </a:rPr>
              <a:t>: Longest ORF (Open Reading Frame). no, 120bp vs 135 longest  in pbps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o </a:t>
            </a:r>
            <a:r>
              <a:rPr lang="en" sz="1200" b="1">
                <a:solidFill>
                  <a:schemeClr val="dk1"/>
                </a:solidFill>
              </a:rPr>
              <a:t>ST</a:t>
            </a:r>
            <a:r>
              <a:rPr lang="en" sz="1200">
                <a:solidFill>
                  <a:schemeClr val="dk1"/>
                </a:solidFill>
              </a:rPr>
              <a:t>: start choice: agree with Starterator? #2 Found in 12/24, called in 50% when present. Not the most annotated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o </a:t>
            </a:r>
            <a:r>
              <a:rPr lang="en" sz="1200" b="1">
                <a:solidFill>
                  <a:schemeClr val="dk1"/>
                </a:solidFill>
              </a:rPr>
              <a:t>BLAST</a:t>
            </a:r>
            <a:r>
              <a:rPr lang="en" sz="1200">
                <a:solidFill>
                  <a:schemeClr val="dk1"/>
                </a:solidFill>
              </a:rPr>
              <a:t>: Phagesdb blast pb 3.</a:t>
            </a:r>
            <a:r>
              <a:rPr lang="en" sz="1200" b="1">
                <a:solidFill>
                  <a:schemeClr val="dk1"/>
                </a:solidFill>
              </a:rPr>
              <a:t> Phages called:</a:t>
            </a:r>
            <a:r>
              <a:rPr lang="en" sz="1200">
                <a:solidFill>
                  <a:schemeClr val="dk1"/>
                </a:solidFill>
              </a:rPr>
              <a:t> Virgeve, Swiphy, Keitherie.  </a:t>
            </a:r>
            <a:r>
              <a:rPr lang="en" sz="1200" b="1">
                <a:solidFill>
                  <a:schemeClr val="dk1"/>
                </a:solidFill>
              </a:rPr>
              <a:t>NCBI blast, </a:t>
            </a:r>
            <a:r>
              <a:rPr lang="en" sz="1200">
                <a:solidFill>
                  <a:schemeClr val="dk1"/>
                </a:solidFill>
              </a:rPr>
              <a:t>100%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o </a:t>
            </a:r>
            <a:r>
              <a:rPr lang="en" sz="1200" b="1">
                <a:solidFill>
                  <a:schemeClr val="dk1"/>
                </a:solidFill>
              </a:rPr>
              <a:t>Function</a:t>
            </a:r>
            <a:r>
              <a:rPr lang="en" sz="1200">
                <a:solidFill>
                  <a:schemeClr val="dk1"/>
                </a:solidFill>
              </a:rPr>
              <a:t>: HHPred, Unknown function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#60 (reverse) #59 DNA Master</a:t>
            </a:r>
            <a:endParaRPr/>
          </a:p>
        </p:txBody>
      </p:sp>
      <p:sp>
        <p:nvSpPr>
          <p:cNvPr id="424" name="Google Shape;424;p73"/>
          <p:cNvSpPr txBox="1">
            <a:spLocks noGrp="1"/>
          </p:cNvSpPr>
          <p:nvPr>
            <p:ph type="body" idx="1"/>
          </p:nvPr>
        </p:nvSpPr>
        <p:spPr>
          <a:xfrm>
            <a:off x="224950" y="10851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Original Glimmer call</a:t>
            </a:r>
            <a:r>
              <a:rPr lang="en" sz="1300">
                <a:solidFill>
                  <a:schemeClr val="dk1"/>
                </a:solidFill>
              </a:rPr>
              <a:t> @bp 52148 has strength 9.61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SSC: Start</a:t>
            </a:r>
            <a:r>
              <a:rPr lang="en" sz="1300">
                <a:solidFill>
                  <a:schemeClr val="dk1"/>
                </a:solidFill>
              </a:rPr>
              <a:t> (52148, ATG ); </a:t>
            </a:r>
            <a:r>
              <a:rPr lang="en" sz="1300" b="1">
                <a:solidFill>
                  <a:schemeClr val="dk1"/>
                </a:solidFill>
              </a:rPr>
              <a:t>Stop </a:t>
            </a:r>
            <a:r>
              <a:rPr lang="en" sz="1300">
                <a:solidFill>
                  <a:schemeClr val="dk1"/>
                </a:solidFill>
              </a:rPr>
              <a:t>(51921, TAG)).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SD</a:t>
            </a:r>
            <a:r>
              <a:rPr lang="en" sz="1300">
                <a:solidFill>
                  <a:schemeClr val="dk1"/>
                </a:solidFill>
              </a:rPr>
              <a:t>: Z: 2.672, final: -3.588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STS</a:t>
            </a:r>
            <a:r>
              <a:rPr lang="en" sz="1300">
                <a:solidFill>
                  <a:schemeClr val="dk1"/>
                </a:solidFill>
              </a:rPr>
              <a:t>: Start codon agrees with Genemark &amp; Glimmer?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CP</a:t>
            </a:r>
            <a:r>
              <a:rPr lang="en" sz="1300">
                <a:solidFill>
                  <a:schemeClr val="dk1"/>
                </a:solidFill>
              </a:rPr>
              <a:t>: Contains ALL CD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8 bp overlap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LO</a:t>
            </a:r>
            <a:r>
              <a:rPr lang="en" sz="1300">
                <a:solidFill>
                  <a:schemeClr val="dk1"/>
                </a:solidFill>
              </a:rPr>
              <a:t>: Second Longest ORF (Open Reading Frame). 228 bp vs ,234 bp longest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</a:t>
            </a:r>
            <a:r>
              <a:rPr lang="en" sz="1300">
                <a:solidFill>
                  <a:schemeClr val="dk1"/>
                </a:solidFill>
              </a:rPr>
              <a:t>: start choice: agree with Starterator? #3 Found in 57/57, most annotated, called 100% when present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BLAST</a:t>
            </a:r>
            <a:r>
              <a:rPr lang="en" sz="1300">
                <a:solidFill>
                  <a:schemeClr val="dk1"/>
                </a:solidFill>
              </a:rPr>
              <a:t>: Phagesdb blast 100% with any other phages in subcluster; NCBI blast, 100%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Function</a:t>
            </a:r>
            <a:r>
              <a:rPr lang="en" sz="1300">
                <a:solidFill>
                  <a:schemeClr val="dk1"/>
                </a:solidFill>
              </a:rPr>
              <a:t>: HHPred, Unknown function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#61 Phages DB (reverse) #60 DNA Master</a:t>
            </a:r>
            <a:endParaRPr/>
          </a:p>
        </p:txBody>
      </p:sp>
      <p:sp>
        <p:nvSpPr>
          <p:cNvPr id="430" name="Google Shape;430;p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Original Glimmer call</a:t>
            </a:r>
            <a:r>
              <a:rPr lang="en" sz="1300">
                <a:solidFill>
                  <a:schemeClr val="dk1"/>
                </a:solidFill>
              </a:rPr>
              <a:t> @bp 52728 has strength 12.22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SSC</a:t>
            </a:r>
            <a:r>
              <a:rPr lang="en" sz="1300">
                <a:solidFill>
                  <a:schemeClr val="dk1"/>
                </a:solidFill>
              </a:rPr>
              <a:t>: </a:t>
            </a:r>
            <a:r>
              <a:rPr lang="en" sz="1300" b="1">
                <a:solidFill>
                  <a:schemeClr val="dk1"/>
                </a:solidFill>
              </a:rPr>
              <a:t>Start </a:t>
            </a:r>
            <a:r>
              <a:rPr lang="en" sz="1300">
                <a:solidFill>
                  <a:schemeClr val="dk1"/>
                </a:solidFill>
              </a:rPr>
              <a:t>(52728, ATG); </a:t>
            </a:r>
            <a:r>
              <a:rPr lang="en" sz="1300" b="1">
                <a:solidFill>
                  <a:schemeClr val="dk1"/>
                </a:solidFill>
              </a:rPr>
              <a:t>Stop </a:t>
            </a:r>
            <a:r>
              <a:rPr lang="en" sz="1300">
                <a:solidFill>
                  <a:schemeClr val="dk1"/>
                </a:solidFill>
              </a:rPr>
              <a:t>(52141,TGA).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SD</a:t>
            </a:r>
            <a:r>
              <a:rPr lang="en" sz="1300">
                <a:solidFill>
                  <a:schemeClr val="dk1"/>
                </a:solidFill>
              </a:rPr>
              <a:t>: Z: 2.739 final: -3.662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STS</a:t>
            </a:r>
            <a:r>
              <a:rPr lang="en" sz="1300">
                <a:solidFill>
                  <a:schemeClr val="dk1"/>
                </a:solidFill>
              </a:rPr>
              <a:t>: Start codon agrees with Genemark &amp; Glimmer? YES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CP</a:t>
            </a:r>
            <a:r>
              <a:rPr lang="en" sz="1300">
                <a:solidFill>
                  <a:schemeClr val="dk1"/>
                </a:solidFill>
              </a:rPr>
              <a:t>: Contains ALL CD: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Gap</a:t>
            </a:r>
            <a:r>
              <a:rPr lang="en" sz="1300">
                <a:solidFill>
                  <a:schemeClr val="dk1"/>
                </a:solidFill>
              </a:rPr>
              <a:t>: overlap 4 bps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LO</a:t>
            </a:r>
            <a:r>
              <a:rPr lang="en" sz="1300">
                <a:solidFill>
                  <a:schemeClr val="dk1"/>
                </a:solidFill>
              </a:rPr>
              <a:t>: Longest ORF (Open Reading Frame).  588 in pbps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ST</a:t>
            </a:r>
            <a:r>
              <a:rPr lang="en" sz="1300">
                <a:solidFill>
                  <a:schemeClr val="dk1"/>
                </a:solidFill>
              </a:rPr>
              <a:t>: start choice: agree with Starterator? #3 Found in 287/290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BLAST</a:t>
            </a:r>
            <a:r>
              <a:rPr lang="en" sz="1300">
                <a:solidFill>
                  <a:schemeClr val="dk1"/>
                </a:solidFill>
              </a:rPr>
              <a:t>: Phagesdb blast pb 100% similarity with over 10 phages; NCBI blast, 100%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o </a:t>
            </a:r>
            <a:r>
              <a:rPr lang="en" sz="1300" b="1">
                <a:solidFill>
                  <a:schemeClr val="dk1"/>
                </a:solidFill>
              </a:rPr>
              <a:t>Function</a:t>
            </a:r>
            <a:r>
              <a:rPr lang="en" sz="1300">
                <a:solidFill>
                  <a:schemeClr val="dk1"/>
                </a:solidFill>
              </a:rPr>
              <a:t>: HHPred, Unknown function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7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#62 (reverse) #61 DNA Master</a:t>
            </a:r>
            <a:endParaRPr/>
          </a:p>
        </p:txBody>
      </p:sp>
      <p:sp>
        <p:nvSpPr>
          <p:cNvPr id="436" name="Google Shape;436;p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>
                <a:solidFill>
                  <a:schemeClr val="dk1"/>
                </a:solidFill>
              </a:rPr>
              <a:t>Original Glimmer call </a:t>
            </a:r>
            <a:r>
              <a:rPr lang="en" sz="1100">
                <a:solidFill>
                  <a:schemeClr val="dk1"/>
                </a:solidFill>
              </a:rPr>
              <a:t>@bp 53240 has strength 2.07 ** not called by GeneMark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b="1">
                <a:solidFill>
                  <a:schemeClr val="dk1"/>
                </a:solidFill>
              </a:rPr>
              <a:t>SSC</a:t>
            </a:r>
            <a:r>
              <a:rPr lang="en" sz="1100">
                <a:solidFill>
                  <a:schemeClr val="dk1"/>
                </a:solidFill>
              </a:rPr>
              <a:t>: </a:t>
            </a:r>
            <a:r>
              <a:rPr lang="en" sz="1100" b="1">
                <a:solidFill>
                  <a:schemeClr val="dk1"/>
                </a:solidFill>
              </a:rPr>
              <a:t>Start </a:t>
            </a:r>
            <a:r>
              <a:rPr lang="en" sz="1100">
                <a:solidFill>
                  <a:schemeClr val="dk1"/>
                </a:solidFill>
              </a:rPr>
              <a:t>( 53240, ATG ); </a:t>
            </a:r>
            <a:r>
              <a:rPr lang="en" sz="1100" b="1">
                <a:solidFill>
                  <a:schemeClr val="dk1"/>
                </a:solidFill>
              </a:rPr>
              <a:t>Stop </a:t>
            </a:r>
            <a:r>
              <a:rPr lang="en" sz="1100">
                <a:solidFill>
                  <a:schemeClr val="dk1"/>
                </a:solidFill>
              </a:rPr>
              <a:t>(52725, TGA).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 </a:t>
            </a:r>
            <a:r>
              <a:rPr lang="en" sz="1100" b="1">
                <a:solidFill>
                  <a:schemeClr val="dk1"/>
                </a:solidFill>
              </a:rPr>
              <a:t>SD</a:t>
            </a:r>
            <a:r>
              <a:rPr lang="en" sz="1100">
                <a:solidFill>
                  <a:schemeClr val="dk1"/>
                </a:solidFill>
              </a:rPr>
              <a:t>: Z: 1.904 final: -5.627 (not the best score)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 </a:t>
            </a:r>
            <a:r>
              <a:rPr lang="en" sz="1100" b="1">
                <a:solidFill>
                  <a:schemeClr val="dk1"/>
                </a:solidFill>
              </a:rPr>
              <a:t>STS</a:t>
            </a:r>
            <a:r>
              <a:rPr lang="en" sz="1100">
                <a:solidFill>
                  <a:schemeClr val="dk1"/>
                </a:solidFill>
              </a:rPr>
              <a:t>: Start codon agrees with Genemark &amp; Glimmer? NO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 </a:t>
            </a:r>
            <a:r>
              <a:rPr lang="en" sz="1100" b="1">
                <a:solidFill>
                  <a:schemeClr val="dk1"/>
                </a:solidFill>
              </a:rPr>
              <a:t>CP</a:t>
            </a:r>
            <a:r>
              <a:rPr lang="en" sz="1100">
                <a:solidFill>
                  <a:schemeClr val="dk1"/>
                </a:solidFill>
              </a:rPr>
              <a:t>: Contains ALL CD: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 </a:t>
            </a:r>
            <a:r>
              <a:rPr lang="en" sz="1100" b="1">
                <a:solidFill>
                  <a:schemeClr val="dk1"/>
                </a:solidFill>
              </a:rPr>
              <a:t>Gap</a:t>
            </a:r>
            <a:r>
              <a:rPr lang="en" sz="1100">
                <a:solidFill>
                  <a:schemeClr val="dk1"/>
                </a:solidFill>
              </a:rPr>
              <a:t>: 8 bps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 </a:t>
            </a:r>
            <a:r>
              <a:rPr lang="en" sz="1100" b="1">
                <a:solidFill>
                  <a:schemeClr val="dk1"/>
                </a:solidFill>
              </a:rPr>
              <a:t>LO</a:t>
            </a:r>
            <a:r>
              <a:rPr lang="en" sz="1100">
                <a:solidFill>
                  <a:schemeClr val="dk1"/>
                </a:solidFill>
              </a:rPr>
              <a:t>: Longest ORF (Open Reading Frame). no, 594 in pbps (516 bps with this start)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 </a:t>
            </a:r>
            <a:r>
              <a:rPr lang="en" sz="1100" b="1">
                <a:solidFill>
                  <a:schemeClr val="dk1"/>
                </a:solidFill>
              </a:rPr>
              <a:t>ST</a:t>
            </a:r>
            <a:r>
              <a:rPr lang="en" sz="1100">
                <a:solidFill>
                  <a:schemeClr val="dk1"/>
                </a:solidFill>
              </a:rPr>
              <a:t>: start choice: agree with Starterator? #120, Found in 17/410, called 27% when found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 </a:t>
            </a:r>
            <a:r>
              <a:rPr lang="en" sz="1100" b="1">
                <a:solidFill>
                  <a:schemeClr val="dk1"/>
                </a:solidFill>
              </a:rPr>
              <a:t>BLAST</a:t>
            </a:r>
            <a:r>
              <a:rPr lang="en" sz="1100">
                <a:solidFill>
                  <a:schemeClr val="dk1"/>
                </a:solidFill>
              </a:rPr>
              <a:t>: Phagesdb blast 100% similarity with over 10 phages within the subcluster; NCBI blast 100%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 </a:t>
            </a:r>
            <a:r>
              <a:rPr lang="en" sz="1100" b="1">
                <a:solidFill>
                  <a:schemeClr val="dk1"/>
                </a:solidFill>
              </a:rPr>
              <a:t>Function</a:t>
            </a:r>
            <a:r>
              <a:rPr lang="en" sz="1100">
                <a:solidFill>
                  <a:schemeClr val="dk1"/>
                </a:solidFill>
              </a:rPr>
              <a:t>: HHPred: </a:t>
            </a:r>
            <a:r>
              <a:rPr lang="en" sz="1100" b="1">
                <a:solidFill>
                  <a:schemeClr val="dk1"/>
                </a:solidFill>
              </a:rPr>
              <a:t>HNH Endonuclease</a:t>
            </a:r>
            <a:endParaRPr sz="11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#63 (reverse) #62 DNA Master</a:t>
            </a:r>
            <a:endParaRPr/>
          </a:p>
        </p:txBody>
      </p:sp>
      <p:sp>
        <p:nvSpPr>
          <p:cNvPr id="442" name="Google Shape;442;p7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Original Glimmer call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@bp 55108 has strength 12.81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SSC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Start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(55108, ATG );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Stop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(53249, TAG).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SD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Z: 1.978;  final: -4.888 (not the best scores)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STS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codon agrees with Genemark &amp; Glimmer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CP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Contains ALL CD: no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4 bp overlap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LO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Longest ORF (Open Reading Frame). no, 1884 in pbps (1860 with our start)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choice: agree with Starterator? #196, Found in 338/1967. Called 97%  times when found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BLAST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Phagesdb blast </a:t>
            </a:r>
            <a:r>
              <a:rPr lang="en" sz="14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; NCBI blast, 100%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Function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HHPred,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 DNA Polymerase 1</a:t>
            </a:r>
            <a:endParaRPr sz="1300"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#64 (reverse)  #63 DNA Master</a:t>
            </a:r>
            <a:endParaRPr/>
          </a:p>
        </p:txBody>
      </p:sp>
      <p:sp>
        <p:nvSpPr>
          <p:cNvPr id="448" name="Google Shape;448;p77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Original Glimmer call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@bp 55563 has strength 12.84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SSC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Start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(55563, ATG );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Stop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(55105, TGA)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SD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Z:1.399 final: -6.053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STS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codon agrees with Genemark &amp; Glimmer? NO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CP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Contains ALL CD: no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Gap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overlap 8 bps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LO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Longest ORF (Open Reading Frame). no, 459 in pbps (279)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choice: #34, Found in 385/419 most annotated, called 97% when found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BLAST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Phagesdb blast </a:t>
            </a:r>
            <a:r>
              <a:rPr lang="en" sz="13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; NCBI blast, 100%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Function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HHPred, Unknown function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#65 (reverse) #64 DNA Master</a:t>
            </a:r>
            <a:endParaRPr/>
          </a:p>
        </p:txBody>
      </p:sp>
      <p:sp>
        <p:nvSpPr>
          <p:cNvPr id="454" name="Google Shape;454;p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Original Glimmer call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@bp 55699 has strength 2.77 ** not called by GeneMark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SSC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Start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(55699, TTG );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Stop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(55556, TGA)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SD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Z: 3.071 final: -2.718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STS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codon agrees with Genemark &amp; Glimmer? NO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CP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Contains ALL CD: no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44 bps overlap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LO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Longest ORF (Open Reading Frame). yes, 144 in pbps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choice: agree with Starterator? #7, Found in 115/144, called 7% times when found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BLAST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Phagesdb blast </a:t>
            </a:r>
            <a:r>
              <a:rPr lang="en" sz="13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;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; NCBI blast, 100%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Function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HHPred: Unknown function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79"/>
          <p:cNvSpPr txBox="1">
            <a:spLocks noGrp="1"/>
          </p:cNvSpPr>
          <p:nvPr>
            <p:ph type="title"/>
          </p:nvPr>
        </p:nvSpPr>
        <p:spPr>
          <a:xfrm>
            <a:off x="268925" y="402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#66 (reverse) DNA master#65</a:t>
            </a:r>
            <a:endParaRPr/>
          </a:p>
        </p:txBody>
      </p:sp>
      <p:sp>
        <p:nvSpPr>
          <p:cNvPr id="460" name="Google Shape;460;p79"/>
          <p:cNvSpPr txBox="1">
            <a:spLocks noGrp="1"/>
          </p:cNvSpPr>
          <p:nvPr>
            <p:ph type="body" idx="1"/>
          </p:nvPr>
        </p:nvSpPr>
        <p:spPr>
          <a:xfrm>
            <a:off x="268925" y="11097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Original Glimmer call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@bp 55808 has strength 12.22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SSC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(55808, ATG ); Stop (55656, TGA) Reverse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SD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Z: 2.551 Final: -3.751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STS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codon agrees with Genemark &amp; Glimmer? YES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CP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Contains ALL CD: no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Gap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overlap 1 bp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LO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Longest ORF (Open Reading Frame). no, 336 in pbps (153 with this start)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ST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start choice: agree with Starterator? #8, Found in 270/271, called 80% times when found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BLAST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Phagesdb blast </a:t>
            </a:r>
            <a:r>
              <a:rPr lang="en" sz="13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;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; NCBI blast, 100%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o </a:t>
            </a:r>
            <a:r>
              <a:rPr lang="en" sz="1300" b="1">
                <a:solidFill>
                  <a:schemeClr val="dk1"/>
                </a:solidFill>
                <a:highlight>
                  <a:srgbClr val="FFFFFF"/>
                </a:highlight>
              </a:rPr>
              <a:t>Function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: HHPred, Unknown function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#67 (DNA Master #66)</a:t>
            </a:r>
            <a:endParaRPr/>
          </a:p>
        </p:txBody>
      </p:sp>
      <p:sp>
        <p:nvSpPr>
          <p:cNvPr id="466" name="Google Shape;466;p80"/>
          <p:cNvSpPr txBox="1">
            <a:spLocks noGrp="1"/>
          </p:cNvSpPr>
          <p:nvPr>
            <p:ph type="body" idx="1"/>
          </p:nvPr>
        </p:nvSpPr>
        <p:spPr>
          <a:xfrm>
            <a:off x="750150" y="11418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Original Glimmer call @bp 56164 has strength 17.49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SSS: Start ( bps: ATG, position: 56,164 ); Stop (bps: TGA, position:55,808). Reverse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SD: Best Z score: 2.641; Final -4.151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STS: Start codon: agrees with Genemark &amp; Glimmer? Yes.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CP: Coding potential: contains ALL CD: All coding potential is included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Gap: gap or overlap with previous gene? Gap of 112 bp 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LO: Longest ORF (Open Reading Frame). no, in pbps 4th. 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ST: start choice: agree with Starterator? The most annotated, called 82% times when present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BLAST:</a:t>
            </a:r>
            <a:r>
              <a:rPr lang="en" sz="6100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61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6100">
                <a:solidFill>
                  <a:schemeClr val="dk1"/>
                </a:solidFill>
                <a:highlight>
                  <a:schemeClr val="lt1"/>
                </a:highlight>
              </a:rPr>
              <a:t>;</a:t>
            </a:r>
            <a:r>
              <a:rPr lang="en" sz="11000"/>
              <a:t>;</a:t>
            </a:r>
            <a:r>
              <a:rPr lang="en" sz="6200"/>
              <a:t> samme with NCBI blast</a:t>
            </a:r>
            <a:endParaRPr sz="62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6200"/>
              <a:t>o Function: </a:t>
            </a:r>
            <a:r>
              <a:rPr lang="en" sz="6300">
                <a:solidFill>
                  <a:schemeClr val="dk1"/>
                </a:solidFill>
                <a:highlight>
                  <a:srgbClr val="FFFFFF"/>
                </a:highlight>
              </a:rPr>
              <a:t>function unknown</a:t>
            </a:r>
            <a:endParaRPr sz="98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46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#68(DNA Master #67)</a:t>
            </a:r>
            <a:endParaRPr/>
          </a:p>
        </p:txBody>
      </p:sp>
      <p:sp>
        <p:nvSpPr>
          <p:cNvPr id="472" name="Google Shape;472;p8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original Glimmer call @bp 56636 has strength 8.72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SSS: Start ( bps: ATG, position: 56,636 ); Stop (bps: TGA, position: 56,277). Reverse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SD: Best score: Z: 1.345; Final -7.414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STS: Start codon: agrees with Genemark &amp; Glimmer? Yes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CP: Coding potential: contains ALL CD: </a:t>
            </a:r>
            <a:r>
              <a:rPr lang="en" sz="4600"/>
              <a:t>All coding potential is included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Gap: gap or overlap with previous gene? Gap of 251 bp.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LO: Longest ORF (Open Reading Frame). no, in pbps 4th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ST: start choice: agree with Starterator? The mst annotated, called 83.2% times when found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BLAST: </a:t>
            </a:r>
            <a:r>
              <a:rPr lang="en" sz="4900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49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4900">
                <a:solidFill>
                  <a:schemeClr val="dk1"/>
                </a:solidFill>
                <a:highlight>
                  <a:schemeClr val="lt1"/>
                </a:highlight>
              </a:rPr>
              <a:t>;</a:t>
            </a:r>
            <a:r>
              <a:rPr lang="en" sz="8757"/>
              <a:t>; </a:t>
            </a:r>
            <a:r>
              <a:rPr lang="en" sz="4757"/>
              <a:t>NCBI blast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Function: HHPred: hypothetical protein, function unknown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#6 Reverse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Original Glimmer call @bp 3915 has strength 9.72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3915 ATG Stop: TGA 3361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 1.729 &amp; Final score(-5.989)])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of  46 bp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 ORF 555 (position 1)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most annotated start, called 90.2% times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100% similarity with CharlieGBrown_6 and other phages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 RuvC-like resolvase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Gene #69 (DNA Master #68)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78" name="Google Shape;478;p82"/>
          <p:cNvSpPr txBox="1">
            <a:spLocks noGrp="1"/>
          </p:cNvSpPr>
          <p:nvPr>
            <p:ph type="body" idx="1"/>
          </p:nvPr>
        </p:nvSpPr>
        <p:spPr>
          <a:xfrm>
            <a:off x="311700" y="9736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Original Glimmer call @bp 56908 has strength 2.86; </a:t>
            </a:r>
            <a:r>
              <a:rPr lang="en" sz="1120" dirty="0" err="1"/>
              <a:t>GeneMark</a:t>
            </a:r>
            <a:r>
              <a:rPr lang="en" sz="1120" dirty="0"/>
              <a:t> calls start at 56932</a:t>
            </a:r>
            <a:endParaRPr sz="11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SSS: Start ( bps: ATG, position: 56,896 ); Stop (bps: TAG, position: 57,024). Forward</a:t>
            </a:r>
            <a:endParaRPr sz="11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SD: Best score: 2.986</a:t>
            </a:r>
            <a:endParaRPr sz="11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STS: Start codon: agrees with </a:t>
            </a:r>
            <a:r>
              <a:rPr lang="en" sz="1120" dirty="0" err="1"/>
              <a:t>Genemark</a:t>
            </a:r>
            <a:r>
              <a:rPr lang="en" sz="1120" dirty="0"/>
              <a:t> &amp; Glimmer? They disagree and I disagree with them both. I found the highest z-value (2.986) at the start position of 56,896. On the PHAGES website, their data shows that the start is supposed to be #33 at start position 56,908, has 29 of 91 MA's, and is called 38.7% when present. For start #32 on the PHAGES website, start position 56,986, has 44 of 91 MA's, and is called 41.5% when present. With the start #32 being the same start position as the highest z-value, I strongly believe this is the true start of gene #68. </a:t>
            </a:r>
            <a:endParaRPr sz="11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CP: Coding potential: contains ALL CD: </a:t>
            </a:r>
            <a:r>
              <a:rPr lang="en" sz="1200" dirty="0"/>
              <a:t>All coding potential is included</a:t>
            </a:r>
            <a:endParaRPr sz="12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Gap: gap or overlap with previous gene? Gap of 259 vs 271 bp. </a:t>
            </a:r>
            <a:endParaRPr sz="11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LO: Longest ORF (Open Reading Frame). no, in </a:t>
            </a:r>
            <a:r>
              <a:rPr lang="en" sz="1120" dirty="0" err="1"/>
              <a:t>pbps</a:t>
            </a:r>
            <a:r>
              <a:rPr lang="en" sz="1120" dirty="0"/>
              <a:t> 7th</a:t>
            </a:r>
            <a:endParaRPr sz="11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ST: start choice: agree with </a:t>
            </a:r>
            <a:r>
              <a:rPr lang="en" sz="1120" dirty="0" err="1"/>
              <a:t>Starterator</a:t>
            </a:r>
            <a:r>
              <a:rPr lang="en" sz="1120" dirty="0"/>
              <a:t>? Called 37% when present in 29/90 manual annotations</a:t>
            </a:r>
            <a:endParaRPr sz="11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BLAST: </a:t>
            </a:r>
            <a:r>
              <a:rPr lang="en" sz="1100" dirty="0" err="1">
                <a:solidFill>
                  <a:schemeClr val="dk1"/>
                </a:solidFill>
                <a:highlight>
                  <a:schemeClr val="lt1"/>
                </a:highlight>
              </a:rPr>
              <a:t>Phagesdb</a:t>
            </a:r>
            <a:r>
              <a:rPr lang="en" sz="1100" dirty="0">
                <a:solidFill>
                  <a:schemeClr val="dk1"/>
                </a:solidFill>
                <a:highlight>
                  <a:schemeClr val="lt1"/>
                </a:highlight>
              </a:rPr>
              <a:t> blast </a:t>
            </a:r>
            <a:r>
              <a:rPr lang="en" sz="1100" dirty="0">
                <a:solidFill>
                  <a:schemeClr val="dk1"/>
                </a:solidFill>
              </a:rPr>
              <a:t>100% similarity with over 10 phages within the subcluster, so does</a:t>
            </a:r>
            <a:r>
              <a:rPr lang="en" sz="1120" dirty="0"/>
              <a:t> NCBI blast</a:t>
            </a:r>
            <a:endParaRPr sz="11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1120" dirty="0"/>
              <a:t>o Function: </a:t>
            </a:r>
            <a:r>
              <a:rPr lang="en" sz="1120" dirty="0" err="1"/>
              <a:t>HHPred</a:t>
            </a:r>
            <a:r>
              <a:rPr lang="en" sz="1020" dirty="0"/>
              <a:t>: </a:t>
            </a:r>
            <a:r>
              <a:rPr lang="en" sz="1200" dirty="0"/>
              <a:t>hypothetical protein, function unknown</a:t>
            </a:r>
            <a:endParaRPr sz="12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endParaRPr sz="102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440"/>
              <a:buNone/>
            </a:pPr>
            <a:endParaRPr sz="102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8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#70 (DNA Master #69)</a:t>
            </a:r>
            <a:endParaRPr/>
          </a:p>
        </p:txBody>
      </p:sp>
      <p:sp>
        <p:nvSpPr>
          <p:cNvPr id="484" name="Google Shape;484;p83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Original Glimmer call @bp 57103 has strength 15.96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SSS: Start ( bps: ATG, position: 57,103 ); Stop (bps: TGA, position: 57,864. Forward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SD: Best score: Z score  1.687; Final -7.017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STS: Start codon: agrees with Genemark &amp; Glimmer? Yes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CP: Coding potential: contains ALL CD: Not a</a:t>
            </a:r>
            <a:r>
              <a:rPr lang="en" sz="4600"/>
              <a:t>ll coding potential is included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Gap: gap or overlap with previous gene? Gap of 78 bp.  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LO: Longest ORF (Open Reading Frame). Yes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ST: start choice: agree with Starterator? Yes, the most annotated start, called 56% times when found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BLAST: </a:t>
            </a:r>
            <a:r>
              <a:rPr lang="en" sz="4900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49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4757"/>
              <a:t>; NCBI blast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757"/>
              <a:t>o Function: HHPred unknown function</a:t>
            </a:r>
            <a:endParaRPr sz="4757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#71 (DNA Master #70)</a:t>
            </a:r>
            <a:endParaRPr/>
          </a:p>
        </p:txBody>
      </p:sp>
      <p:sp>
        <p:nvSpPr>
          <p:cNvPr id="490" name="Google Shape;490;p84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Original Glimmer call @bp 58187 has strength 10.73; GeneMark calls start at 58181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SSS: Start ( bps: ATG, position: 58,187); Stop (bps: TGA, position: 58,363). Forward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SD: Z score: 2.216 ; Final score -4.999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STS: Start codon: agrees with Genemark &amp; Glimmer?. 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CP: Coding potential: contains ALL CD: All CP is included. 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Gap: gap or overlap with previous gene? Gap of 322.  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LO: Longest ORF (Open Reading Frame). No, pbbs 3rd.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ST: start choice: agree with Starterator? Not the most annotated, called 20%  times when present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</a:t>
            </a:r>
            <a:r>
              <a:rPr lang="en" sz="1200"/>
              <a:t>BLAST: 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2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200"/>
              <a:t>; NCBI blast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o Function: HHPred unknown function</a:t>
            </a:r>
            <a:endParaRPr sz="12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endParaRPr sz="11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endParaRPr sz="11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#72 (DNA Master #71)</a:t>
            </a:r>
            <a:endParaRPr/>
          </a:p>
        </p:txBody>
      </p:sp>
      <p:sp>
        <p:nvSpPr>
          <p:cNvPr id="496" name="Google Shape;496;p85"/>
          <p:cNvSpPr txBox="1">
            <a:spLocks noGrp="1"/>
          </p:cNvSpPr>
          <p:nvPr>
            <p:ph type="body" idx="1"/>
          </p:nvPr>
        </p:nvSpPr>
        <p:spPr>
          <a:xfrm>
            <a:off x="311700" y="9736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Original Glimmer call @bp 58394 has strength 13.37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SSS: Start ( bps: ATG, position: 58,394 ); Stop (bps: TGA, position: 59,092). Forward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SD: Best score: Z 2.508; Final: -4.426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STS: Start codon: agrees with Genemark &amp; Glimmer? Yes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CP: Coding potential: contains ALL CD: All CP is included. 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Gap: gap or overlap with previous gene? Gap of 30. 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LO: Longest ORF (Open Reading Frame). Yes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ST: start choice: agree with Starterator? The most annotated, called 100% times when present</a:t>
            </a: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BLAST: 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2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200"/>
              <a:t>; same in NCBI blast</a:t>
            </a:r>
            <a:endParaRPr sz="12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" sz="1255"/>
              <a:t>o Function: HHPred </a:t>
            </a:r>
            <a:r>
              <a:rPr lang="en" sz="1200"/>
              <a:t>DNA binding protein</a:t>
            </a:r>
            <a:endParaRPr sz="12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endParaRPr sz="12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endParaRPr sz="1255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#73 (DNA Master #72)</a:t>
            </a:r>
            <a:endParaRPr/>
          </a:p>
        </p:txBody>
      </p:sp>
      <p:sp>
        <p:nvSpPr>
          <p:cNvPr id="502" name="Google Shape;502;p86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Original Glimmer call @bp 59085 has strength 10.48; GeneMark calls start at 59073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SSS: Start ( bps: TTG, position: 59,085 ); Stop (bps: TGA, position: 59,669). Forward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SD: Z score: 1.571; Final -6.128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STS: Start codon: agrees with Genemark &amp; Glimmer? No, mine just agrees with Glimmer. 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CP: Does not contain ALL Coding Potential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Gap: gap or overlap with previous gene? Overlap of 8  bps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LO: Longest ORF (Open Reading Frame). no, pbbs 8th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ST: start choice: agree with Starterator? Yes, the most annotated start, called 77.9% when present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BLAST: 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200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200"/>
              <a:t>; same in NCBI blast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" sz="1325"/>
              <a:t>o Function: HHPred: unknown function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endParaRPr sz="1325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8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#74 (DNA Master #73)</a:t>
            </a:r>
            <a:endParaRPr/>
          </a:p>
        </p:txBody>
      </p:sp>
      <p:sp>
        <p:nvSpPr>
          <p:cNvPr id="508" name="Google Shape;508;p87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11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Original Glimmer call @bp 59666 has strength 17.74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SSS: Start ( bps: ATG, position: 59,666 ); Stop (bps: TAA, position: 60,088). Forward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SD: Z score: 2.508; Final 3.915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STS: Start codon: agrees with Genemark &amp; Glimmer? Yes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2857"/>
              <a:buFont typeface="Arial"/>
              <a:buNone/>
            </a:pPr>
            <a:r>
              <a:rPr lang="en"/>
              <a:t>o CP: Coding potential: contains ALL CD: </a:t>
            </a:r>
            <a:r>
              <a:rPr lang="en" sz="1750"/>
              <a:t>All coding potential is included</a:t>
            </a:r>
            <a:endParaRPr sz="175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Gap: gap or overlap with previous gene?  Overlap of 4.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LO: Longest ORF (Open Reading Frame). Yes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ST: start choice: agree with Starterator? Yes, called 100% times when present, the most annotated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7493"/>
              <a:buFont typeface="Arial"/>
              <a:buNone/>
            </a:pPr>
            <a:r>
              <a:rPr lang="en"/>
              <a:t>o BLAST: </a:t>
            </a: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 sz="2316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Function: HHPred: function unknown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#75 (DNA Master #74)</a:t>
            </a:r>
            <a:endParaRPr/>
          </a:p>
        </p:txBody>
      </p:sp>
      <p:sp>
        <p:nvSpPr>
          <p:cNvPr id="514" name="Google Shape;514;p88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1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Original Glimmer call @bp 60129 has strength 7.88; GeneMark calls start at 60072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SSS: Start ( bps: TTG, position: 60,129 ); Stop (bps: TGA, position: 60,257). Forward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SD: Z score: 1.273; Final -6.780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STS: Start codon: agrees with Genemark &amp; Glimmer? No, it only agree with Glimmer.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CP: Coding potential: contains ALL CD: </a:t>
            </a:r>
            <a:r>
              <a:rPr lang="en" sz="1750"/>
              <a:t>All coding potential is included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Gap: gap or overlap with previous gene? Gap of 40.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LO: Longest ORF (Open Reading Frame). no, in pbps 7th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ST: start choice: agree with Starterator? Yes called 100% times when present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BLAST: </a:t>
            </a: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Function: HHPred: function unknown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#76 (DNA Master #75)</a:t>
            </a:r>
            <a:endParaRPr/>
          </a:p>
        </p:txBody>
      </p:sp>
      <p:sp>
        <p:nvSpPr>
          <p:cNvPr id="520" name="Google Shape;520;p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408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Original Glimmer call @bp 60292 has strength 9.48; GeneMark calls start at 60298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SSS: Start ( bps: GTG, position: 60,292 ); Stop (bps: TGA, position: 60,636). Forward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SD: Z score: 1.907; Final score -5.043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STS: Start codon: agrees with Genemark &amp; Glimmer? No, only agrees with Glimmer.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CP: Coding potential: contains ALL CD: All CP is included.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Gap: gap or overlap with previous gene? Gap of 34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LO: Longest ORF (Open Reading Frame). no, in pbps 2nd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ST: start choice: agree with Starterator? Yes, most  annotated, called 87% times when present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BLAST: </a:t>
            </a: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Function: HHPred; function unknown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#77 (DNA Master #76)</a:t>
            </a:r>
            <a:endParaRPr/>
          </a:p>
        </p:txBody>
      </p:sp>
      <p:sp>
        <p:nvSpPr>
          <p:cNvPr id="526" name="Google Shape;526;p90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02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Original Glimmer call @bp 60638 has strength 13.93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SSS: Start ( bps: ATG, position: 60,638 ); Stop (bps: TAG, position: 61,243). Forward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SD: Z score: 1.503; Final score -6.893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STS: Start codon: agrees with Genemark &amp; Glimmer? Yes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CP: Coding potential: contains ALL CD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Gap: gap or overlap with previous gene? Gap of 1 bp. 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LO: Longest ORF (Open Reading Frame). Yes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ST: start choice: agree with Starterator? Yes, most  annotated, called 100% times when present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BLAST: </a:t>
            </a: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Function: HHPred: DNA binding protein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9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#78 (DNA Master #77)  Forward</a:t>
            </a:r>
            <a:endParaRPr/>
          </a:p>
        </p:txBody>
      </p:sp>
      <p:sp>
        <p:nvSpPr>
          <p:cNvPr id="532" name="Google Shape;532;p91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Original Glimmer call @bp 61302 has strength 7.97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SSS: Start ( bps: ATG, position: 61,302 ); Stop (bps: TAA, position: 61, 532). Forward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SD: Z score: 1.587; Final -6.150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STS: Start codon: agrees with Genemark &amp; Glimmer? Yes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CP: Coding potential: contains ALL CD: Not all CP is included.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Gap: gap or overlap with previous gene? Gap of 58.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LO: Longest ORF (Open Reading Frame). no, bpps 2nd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ST: start choice: agree with Starterator? Yes, the most annotated, called 100% times when present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BLAST: </a:t>
            </a: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Function: HHPred Hypothetical protein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#7 (Forward)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Original Glimmer call 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@bp 55108 has strength 12.81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SSC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: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Start 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(3962, ATG );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Stop 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(4408, TGA). 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SD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: Z:  2.119, FS: -4.618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CP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: Contains ALL CD: no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Gap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: gap 46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LO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: Not the Longest ORF (Open Reading Frame). 660 in pbps (1086)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ST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: start choice: agree with Starterator. Start #94, Found in  295/501, manually called 95.6% time when present 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BLAST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: Phagesdb blast pb over 10 ; NCBI blast, 100% of similarity with many other phages from the subcluster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2095"/>
              <a:buFont typeface="Arial"/>
              <a:buNone/>
            </a:pP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525" b="1">
                <a:solidFill>
                  <a:schemeClr val="dk1"/>
                </a:solidFill>
                <a:highlight>
                  <a:schemeClr val="lt1"/>
                </a:highlight>
              </a:rPr>
              <a:t>Function</a:t>
            </a:r>
            <a:r>
              <a:rPr lang="en" sz="1525">
                <a:solidFill>
                  <a:schemeClr val="dk1"/>
                </a:solidFill>
                <a:highlight>
                  <a:schemeClr val="lt1"/>
                </a:highlight>
              </a:rPr>
              <a:t>: HHPred, function unknown</a:t>
            </a:r>
            <a:endParaRPr sz="1525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79 (DNA Master #78) Reverse</a:t>
            </a:r>
            <a:endParaRPr/>
          </a:p>
        </p:txBody>
      </p:sp>
      <p:sp>
        <p:nvSpPr>
          <p:cNvPr id="538" name="Google Shape;538;p92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Original Glimmer call @bp 61823 has strength 13.86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SSS: Start (bps ATG, position 61, 823 ); Stop (bps TGA, position 61,614). Reverse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SD: Z score= 2.062, Final  score: -4.731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STS: Start codon: agrees with Genemark &amp; Glimmer? Yes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CP: Coding potential: contains ALL CD: </a:t>
            </a:r>
            <a:r>
              <a:rPr lang="en" sz="1750"/>
              <a:t>All coding potential is included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Gap: gap or overlap with previous gene? Gap of 80 bps.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LO: Longest ORF (Open Reading Frame). Yes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ST: start choice: agree with Starterator? Yes, most annotated, called 84% when present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BLAST: </a:t>
            </a: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 Function: HHPred Hypothetical protein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#80 (DNA Master #79)Reverse</a:t>
            </a:r>
            <a:endParaRPr/>
          </a:p>
        </p:txBody>
      </p:sp>
      <p:sp>
        <p:nvSpPr>
          <p:cNvPr id="544" name="Google Shape;544;p93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62260 has strength 12.32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ATG: 62260     TGA: 61904 Reverse</a:t>
            </a:r>
            <a:endParaRPr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 2.299      Final: -5.101   ORF: 420</a:t>
            </a:r>
            <a:endParaRPr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 :Not all coding potential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 Gap: 98 bps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Longest? Not the longest 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Choice:  Most annotated, called 99.7% when present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Blast: </a:t>
            </a: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</a:t>
            </a:r>
            <a:r>
              <a:rPr lang="en"/>
              <a:t> Zaider_79 and others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Function Unknown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#81 (DNA Master #80) Reverse</a:t>
            </a:r>
            <a:endParaRPr/>
          </a:p>
        </p:txBody>
      </p:sp>
      <p:sp>
        <p:nvSpPr>
          <p:cNvPr id="550" name="Google Shape;550;p94"/>
          <p:cNvSpPr txBox="1">
            <a:spLocks noGrp="1"/>
          </p:cNvSpPr>
          <p:nvPr>
            <p:ph type="body" idx="1"/>
          </p:nvPr>
        </p:nvSpPr>
        <p:spPr>
          <a:xfrm>
            <a:off x="311700" y="929525"/>
            <a:ext cx="8520600" cy="41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62502 has strength 16.66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ATG: 62502    TAA: 62359 Reverse</a:t>
            </a:r>
            <a:endParaRPr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 2.062     Final: -4.669  ORF: 144</a:t>
            </a:r>
            <a:endParaRPr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 All coding potential included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 Gap: 54 bps with previous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Longest? Yes, only one! 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Choice? Most annotated, called  82.5% when present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Blast: Zoina 80 - Tons of similar 100% 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Function unknown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#82 (DNA Master #80) Reverse</a:t>
            </a:r>
            <a:endParaRPr/>
          </a:p>
        </p:txBody>
      </p:sp>
      <p:sp>
        <p:nvSpPr>
          <p:cNvPr id="556" name="Google Shape;556;p9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Original Glimmer call @bp 62820 has strength 4.76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and Stop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GTG: 62820     TAA: 62557 Reverse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 2.918    Final: -2.593    ORF: 510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Not All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or overlap: 4 bp overlap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Longest?:No #3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Choice?Most annotated, called 84.4%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 Blast: Windsor 80 Function unknown 100%. Tons of similar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Function: HHPred: hypotetical protein</a:t>
            </a:r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#83 (DNA Master #82) Reverse</a:t>
            </a:r>
            <a:endParaRPr/>
          </a:p>
        </p:txBody>
      </p:sp>
      <p:sp>
        <p:nvSpPr>
          <p:cNvPr id="562" name="Google Shape;562;p96"/>
          <p:cNvSpPr txBox="1">
            <a:spLocks noGrp="1"/>
          </p:cNvSpPr>
          <p:nvPr>
            <p:ph type="body" idx="1"/>
          </p:nvPr>
        </p:nvSpPr>
        <p:spPr>
          <a:xfrm>
            <a:off x="311700" y="952600"/>
            <a:ext cx="8520600" cy="419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Original Glimmer call @bp 62978 has strength 13.74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and Stop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ATG: 62978   TGA: 62817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 &amp; Final score])Z: 1.984   Final: -4.905   ORF: 162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Not all Coding Potential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or overlap:Overlap: 1 bp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Longest?No: 4th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Choice? Most annotated, called 97.9% times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Phagesdb Blast: Windsor 81 100% Tons of similar on BLAST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Function on HHPred: Function unknown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#84 (DNA Master #83) Reverse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97"/>
          <p:cNvSpPr txBox="1">
            <a:spLocks noGrp="1"/>
          </p:cNvSpPr>
          <p:nvPr>
            <p:ph type="body" idx="1"/>
          </p:nvPr>
        </p:nvSpPr>
        <p:spPr>
          <a:xfrm>
            <a:off x="311700" y="955975"/>
            <a:ext cx="8520600" cy="418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63208 has strength 11.72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ATG: 63208  TAA: 62978 </a:t>
            </a:r>
            <a:endParaRPr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score])Z: 2.560  Final: -4.198   ORF: 231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 :All included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overlap:1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Longest ORF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 is Most annotated, called 100% times when present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Phagesdb Blast: Trypo_83 100% ; Tons of similar on BLAST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Function on HHPred: Function unknown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#85 (DNA Master #84) Reverse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98"/>
          <p:cNvSpPr txBox="1">
            <a:spLocks noGrp="1"/>
          </p:cNvSpPr>
          <p:nvPr>
            <p:ph type="body" idx="1"/>
          </p:nvPr>
        </p:nvSpPr>
        <p:spPr>
          <a:xfrm>
            <a:off x="0" y="945300"/>
            <a:ext cx="8520600" cy="419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Original Glimmer call @bp 63587 has strength 12.82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and Stop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ATG: 63587   TGA: 63201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 &amp; Final score])Z: 2.523   Final: -4.846    ORF: 423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Potential:All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or overlap:Gap: 43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 No second longest ORF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Choice? Most annotated, called 85%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Function unknown 100%- Only a few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Phagesdb Jiraiya_84 : 100% similarity ; Some similar on BLAST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Function on HHPred: Function unknown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#86 (DNA Master #85) Reverse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9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63587 has strength 12.82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 63933 TGA 63631 Reverse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 2.448 Final: -5.201 ORF 384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Potential: All included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 Overlap: 4 bp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The second Longest ORF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Choice?Most annotated start, called 87.2% when present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4887"/>
              <a:buAutoNum type="arabicPeriod"/>
            </a:pP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Function on HHPred: HNH Endonuclease- 100%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#87 (DNA Master #86) Reverse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10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GeneMark call @bp 64040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 64040 TGA 63930 Reverse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 2.119 Final: -4.696 ORF111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Potential: All included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 Overlap: 4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Longest?Yes (only one)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Choice?99.1% choice for annotated phages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4887"/>
              <a:buAutoNum type="arabicPeriod"/>
            </a:pP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Function: HHPred: function unknown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#88 (DNA Master #87) Reverse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1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64216 has strength 16.46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 64216 TGA 64037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 2.896 Final: -3.059 ORF:231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Potential: not all included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 11 bps gap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Longest?No the second one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Choice? Most annotated, called 100% times when present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4887"/>
              <a:buAutoNum type="arabicPeriod"/>
            </a:pP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 sz="1716"/>
          </a:p>
          <a:p>
            <a:pPr marL="457200" lvl="0" indent="-3130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1716"/>
              <a:t>Function on HHPred : unknown</a:t>
            </a:r>
            <a:endParaRPr sz="1716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Gene #8 (Forward)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Original Glimmer call 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@bp  4549 has strength 12.81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SSC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: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Start 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(ATG, 4549);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Stop 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(TGA, 6357). 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SD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: Z: 0.606  FS: -7.669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CP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: Doesn’t Contain ALL Coding Potential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Gap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: gap 140 bp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LO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: Not the Longest ORF (Open Reading Frame). 1808 in bps 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ST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: start choice:  not the most called, Found in 338/1967, called in 30%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BLAST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: </a:t>
            </a:r>
            <a:r>
              <a:rPr lang="en" sz="1400" dirty="0" err="1">
                <a:solidFill>
                  <a:schemeClr val="dk1"/>
                </a:solidFill>
                <a:highlight>
                  <a:schemeClr val="lt1"/>
                </a:highlight>
              </a:rPr>
              <a:t>Phagesdb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 blast pb 1, (Miniboss_8); NCBI blast, 100% similarity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o </a:t>
            </a:r>
            <a:r>
              <a:rPr lang="en" sz="1400" b="1" dirty="0">
                <a:solidFill>
                  <a:schemeClr val="dk1"/>
                </a:solidFill>
                <a:highlight>
                  <a:schemeClr val="lt1"/>
                </a:highlight>
              </a:rPr>
              <a:t>Function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: </a:t>
            </a:r>
            <a:r>
              <a:rPr lang="en" sz="1400" dirty="0" err="1">
                <a:solidFill>
                  <a:schemeClr val="dk1"/>
                </a:solidFill>
                <a:highlight>
                  <a:schemeClr val="lt1"/>
                </a:highlight>
              </a:rPr>
              <a:t>HHPred</a:t>
            </a:r>
            <a:r>
              <a:rPr lang="en" sz="1400" dirty="0">
                <a:solidFill>
                  <a:schemeClr val="dk1"/>
                </a:solidFill>
                <a:highlight>
                  <a:schemeClr val="lt1"/>
                </a:highlight>
              </a:rPr>
              <a:t>, unknown</a:t>
            </a:r>
            <a:endParaRPr sz="1400" dirty="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200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#89 (DNA Master #88) Reverse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1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64461 has strength 11.51; GeneMark calls start at 64488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"/>
              <a:t>GTG 64461 TAA 64228 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"/>
              <a:t>Z: 2.268 Final: -4.257 ORF 498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Potential: All included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 Gap 23 bps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Longest? No #4 from the longest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Choice? Most annotated, called 99.2 % times when present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4887"/>
              <a:buAutoNum type="arabicPeriod"/>
            </a:pP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 sz="1716"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HHPred: function unknown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#90 (DNA Master #89) Reverse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64682 has strength 10.00 ** not called by GeneMark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 64682 TGA 64485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 2.119 Final: -5.605 ORF 537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Potential: not All included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 Overlap 4 bps.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Not the Longest (6th)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Choice?Most annotated start., called 100% when present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4887"/>
              <a:buAutoNum type="arabicPeriod"/>
            </a:pP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 sz="1716"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HHPred: function unknown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10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#91 (DNA Master #90) Reverse</a:t>
            </a:r>
            <a:endParaRPr/>
          </a:p>
        </p:txBody>
      </p:sp>
      <p:sp>
        <p:nvSpPr>
          <p:cNvPr id="610" name="Google Shape;610;p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64903 has strength 8.68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 64903 TGA 64679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 2.594 Final: -4.908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Potential: Not all included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 Overlap 7 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Second Longest RF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Choice? Most annotated, called 99.7 % times when present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4887"/>
              <a:buAutoNum type="arabicPeriod"/>
            </a:pP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 sz="1716"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HHPred: function unknown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10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#92 (DNA Master #91) Reverse</a:t>
            </a:r>
            <a:endParaRPr/>
          </a:p>
        </p:txBody>
      </p:sp>
      <p:sp>
        <p:nvSpPr>
          <p:cNvPr id="616" name="Google Shape;616;p10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Original Glimmer call @bp 65082 has strength 8.83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and Stop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ATG 65082 TGA 64879: Reverse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(Good score [Z &amp; Final score])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Z:2.057 Final:-5.030 ORF 249</a:t>
            </a: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Coding Potential Not all included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Gap or overlap:Overlap 4 bps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Second Longest ORF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Start Choice: Most annotated start, called 100% when present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4887"/>
              <a:buAutoNum type="arabicPeriod"/>
            </a:pPr>
            <a:r>
              <a:rPr lang="en" sz="1716">
                <a:solidFill>
                  <a:schemeClr val="dk1"/>
                </a:solidFill>
                <a:highlight>
                  <a:schemeClr val="lt1"/>
                </a:highlight>
              </a:rPr>
              <a:t>Phagesdb blast </a:t>
            </a:r>
            <a:r>
              <a:rPr lang="en" sz="1716">
                <a:solidFill>
                  <a:schemeClr val="dk1"/>
                </a:solidFill>
              </a:rPr>
              <a:t>100% similarity with over 10 phages within the subcluster</a:t>
            </a:r>
            <a:r>
              <a:rPr lang="en" sz="1716"/>
              <a:t>; same in NCBI blast</a:t>
            </a:r>
            <a:endParaRPr sz="1716"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HHPred: function unknown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#93 (DNA Master #92) Reverse</a:t>
            </a:r>
            <a:endParaRPr/>
          </a:p>
        </p:txBody>
      </p:sp>
      <p:sp>
        <p:nvSpPr>
          <p:cNvPr id="622" name="Google Shape;622;p106"/>
          <p:cNvSpPr txBox="1">
            <a:spLocks noGrp="1"/>
          </p:cNvSpPr>
          <p:nvPr>
            <p:ph type="body" idx="1"/>
          </p:nvPr>
        </p:nvSpPr>
        <p:spPr>
          <a:xfrm>
            <a:off x="369575" y="12826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10000"/>
          </a:bodyPr>
          <a:lstStyle/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/>
              <a:t>Original Glimmer call @bp 65300 has strength 17.08</a:t>
            </a:r>
            <a:endParaRPr sz="3197"/>
          </a:p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/>
              <a:t>Start - ATG @ 65300 and stop- TGA @ 65079 and it is reversed</a:t>
            </a:r>
            <a:endParaRPr sz="3197"/>
          </a:p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/>
              <a:t>Start (Good score [Z &amp; Final score]) z is 2.376 final score is -4.101</a:t>
            </a:r>
            <a:endParaRPr sz="3197"/>
          </a:p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/>
              <a:t>Coding Potential - All coding potential is included </a:t>
            </a:r>
            <a:endParaRPr sz="3197"/>
          </a:p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/>
              <a:t>Gap or overlap, There was a gap of 120 with previous gene</a:t>
            </a:r>
            <a:endParaRPr sz="3197"/>
          </a:p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/>
              <a:t>Longest? Yes it has a length of 222. </a:t>
            </a:r>
            <a:endParaRPr sz="3197"/>
          </a:p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/>
              <a:t>Start Choice? Most annotated start, Called 99.7% times when present </a:t>
            </a:r>
            <a:endParaRPr sz="3197"/>
          </a:p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>
                <a:highlight>
                  <a:srgbClr val="FFFFFF"/>
                </a:highlight>
              </a:rPr>
              <a:t>BLAST: 100% of Identities with Veritas_89, and other phages. </a:t>
            </a:r>
            <a:endParaRPr sz="3197">
              <a:highlight>
                <a:srgbClr val="FFFFFF"/>
              </a:highlight>
            </a:endParaRPr>
          </a:p>
          <a:p>
            <a:pPr marL="457200" lvl="0" indent="-340255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197">
                <a:highlight>
                  <a:srgbClr val="FFFFFF"/>
                </a:highlight>
              </a:rPr>
              <a:t>HHPred: Hypothetical Protein: UNKNOWN </a:t>
            </a:r>
            <a:endParaRPr sz="3197"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Gene #94 (DNA Master #93) Reverse</a:t>
            </a:r>
            <a:endParaRPr/>
          </a:p>
        </p:txBody>
      </p:sp>
      <p:sp>
        <p:nvSpPr>
          <p:cNvPr id="628" name="Google Shape;628;p1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Original Glimmer Call @bp 65723 has strength 12.58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ATG 65723 and Stop TGA 65421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 (Good score [Z =2.992 &amp; final score -2.804)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 - All coding potential included 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or overlap, gap of 31 bps with previous gene.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 Yes it has a length of 303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Choice? Most annotated start, called 99.7% times when present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Phagesdb BLAST : </a:t>
            </a:r>
            <a:r>
              <a:rPr lang="en">
                <a:highlight>
                  <a:srgbClr val="FFFFFF"/>
                </a:highlight>
              </a:rPr>
              <a:t> 100% of Identities with Cobra_91 and others.</a:t>
            </a:r>
            <a:endParaRPr>
              <a:highlight>
                <a:srgbClr val="FFFFFF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highlight>
                  <a:srgbClr val="FFFFFF"/>
                </a:highlight>
              </a:rPr>
              <a:t>HHPred: Hypothetical Protein; Function Unknown  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1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#95 (DNA Master #94) reverse </a:t>
            </a:r>
            <a:endParaRPr/>
          </a:p>
        </p:txBody>
      </p:sp>
      <p:sp>
        <p:nvSpPr>
          <p:cNvPr id="634" name="Google Shape;634;p10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Original Glimmer Call @bp 65852 has a Strength 11.96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ATG 65952 and TGA 65755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Start (Good score [Z = 3.102 &amp; Final score = -3.110])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Coding Potential - All coding potential is included 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Gap or overlap, gap of 67 bps with previous gene 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Longest? Yes it has a length of 198 bps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Start Choice? Most annotated start, Called 100% times when present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BLAST: 99% of Identities W/ </a:t>
            </a:r>
            <a:r>
              <a:rPr lang="en" sz="1600">
                <a:highlight>
                  <a:srgbClr val="FFFFFF"/>
                </a:highlight>
              </a:rPr>
              <a:t>LasagnaCat_93, and others</a:t>
            </a:r>
            <a:endParaRPr sz="1600">
              <a:highlight>
                <a:srgbClr val="FFFFFF"/>
              </a:highlight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>
                <a:highlight>
                  <a:srgbClr val="FFFFFF"/>
                </a:highlight>
              </a:rPr>
              <a:t>Hypothetical Protein: Function unknown </a:t>
            </a:r>
            <a:endParaRPr sz="1600"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10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#96 (DNA Master #95) reverse </a:t>
            </a:r>
            <a:endParaRPr/>
          </a:p>
        </p:txBody>
      </p:sp>
      <p:sp>
        <p:nvSpPr>
          <p:cNvPr id="640" name="Google Shape;640;p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Original Glimmer call @bp 6629 has strength 7.97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TGA(66295) and Stop: ATG(66020)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[Z(2.395)&amp; Final score(-5.307)])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 - All coding potential included.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4 bps overlap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  with ORF a length of 276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Choice? Called 100% of the time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100% of identities with </a:t>
            </a:r>
            <a:r>
              <a:rPr lang="en">
                <a:highlight>
                  <a:srgbClr val="FFFFFF"/>
                </a:highlight>
              </a:rPr>
              <a:t>Zelda_92, function unknown, and others. </a:t>
            </a:r>
            <a:endParaRPr>
              <a:highlight>
                <a:srgbClr val="FFFFFF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highlight>
                  <a:srgbClr val="FFFFFF"/>
                </a:highlight>
              </a:rPr>
              <a:t>HHPred: Hypothetical Protein - FUNCTION UNKNOWN 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#97 (DNA Master #96) Reverse</a:t>
            </a:r>
            <a:endParaRPr/>
          </a:p>
        </p:txBody>
      </p:sp>
      <p:sp>
        <p:nvSpPr>
          <p:cNvPr id="646" name="Google Shape;646;p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TGA(66537), Stop: GTG(66292)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[Z(2.992) &amp; Final score(-2.884)])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of 38 bp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 Yes with a length of 246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Choice: Most annotated,  Called 100% times when present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Magic8 94,  Identities 98%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Hypothetical Protein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1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 #98 (DNA Master #97) Reverse</a:t>
            </a:r>
            <a:endParaRPr/>
          </a:p>
        </p:txBody>
      </p:sp>
      <p:sp>
        <p:nvSpPr>
          <p:cNvPr id="652" name="Google Shape;652;p1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Start: TAG(66932), Stop: ATG(66576) Reverse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(Good score [Z(3.315)&amp; Final score(-2.297)])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Coding Potential: Not all coding potential is included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Gap of 162 bp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Longest? No 2nd with a length of 357 bps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Start Choice: most annotated, Called 73.4% times when present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Blast: Zonia 96,, Identities 100%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HHPred: Hypothetical Protein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13020</Words>
  <Application>Microsoft Macintosh PowerPoint</Application>
  <PresentationFormat>On-screen Show (16:9)</PresentationFormat>
  <Paragraphs>1204</Paragraphs>
  <Slides>105</Slides>
  <Notes>105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9" baseType="lpstr">
      <vt:lpstr>Roboto</vt:lpstr>
      <vt:lpstr>Comic Sans MS</vt:lpstr>
      <vt:lpstr>Arial</vt:lpstr>
      <vt:lpstr>Simple Light</vt:lpstr>
      <vt:lpstr>COLETTI</vt:lpstr>
      <vt:lpstr>GENE 2 (Forward)</vt:lpstr>
      <vt:lpstr>Gene #2 (fwd)</vt:lpstr>
      <vt:lpstr>Gene #3 (fwd)</vt:lpstr>
      <vt:lpstr>Gene #4 (fwd)</vt:lpstr>
      <vt:lpstr>Gene #5 Forward</vt:lpstr>
      <vt:lpstr>Gene #6 Reverse</vt:lpstr>
      <vt:lpstr>Gene #7 (Forward)</vt:lpstr>
      <vt:lpstr>Gene #8 (Forward)</vt:lpstr>
      <vt:lpstr>Gene #9 (Forward)</vt:lpstr>
      <vt:lpstr>Gene #10 (Forward) sk</vt:lpstr>
      <vt:lpstr>Gene #11 (Forward)</vt:lpstr>
      <vt:lpstr>Gene #12 (Forward)</vt:lpstr>
      <vt:lpstr>Gene #13 (Forward)</vt:lpstr>
      <vt:lpstr>Gene #14 (FORWARD)</vt:lpstr>
      <vt:lpstr>Gene #15 (FORWARD)</vt:lpstr>
      <vt:lpstr>Gene #16(FORWARD)</vt:lpstr>
      <vt:lpstr>Gene #17 (FORWARD)</vt:lpstr>
      <vt:lpstr>Gene #18(REVERSE)</vt:lpstr>
      <vt:lpstr>Gene #19 (REVERSE)</vt:lpstr>
      <vt:lpstr>Gene #20 (REVERSE)</vt:lpstr>
      <vt:lpstr>Gene #21 (FORWARD) </vt:lpstr>
      <vt:lpstr>Gene #22 (Forward) </vt:lpstr>
      <vt:lpstr>Gene #23 (FORWARD) </vt:lpstr>
      <vt:lpstr>Gene #24 (Forward) </vt:lpstr>
      <vt:lpstr>Gene #25 (Forward) </vt:lpstr>
      <vt:lpstr>Gene #26 (Reverse) </vt:lpstr>
      <vt:lpstr>Gene #27 (Forward)</vt:lpstr>
      <vt:lpstr>Gene #28 (Forward)</vt:lpstr>
      <vt:lpstr>Gene #29 (Forward)</vt:lpstr>
      <vt:lpstr>Gene #30 (Forward)</vt:lpstr>
      <vt:lpstr>Gene #31 (Forward)</vt:lpstr>
      <vt:lpstr>Gene #32 (Forward)</vt:lpstr>
      <vt:lpstr>Gene #33 (Forward)</vt:lpstr>
      <vt:lpstr>Gene #34 (Forward)</vt:lpstr>
      <vt:lpstr>Gene #35 (Forward)</vt:lpstr>
      <vt:lpstr>Gene #36 (Forward)</vt:lpstr>
      <vt:lpstr>Gene #37 (Forward)</vt:lpstr>
      <vt:lpstr>Gene #38 (Forward)</vt:lpstr>
      <vt:lpstr>Gene #39 (Forward)</vt:lpstr>
      <vt:lpstr>Gene #40 (Forward)sk</vt:lpstr>
      <vt:lpstr>Gene #41 (Forward)sk</vt:lpstr>
      <vt:lpstr>Gene #42 (Reverse)sk</vt:lpstr>
      <vt:lpstr>Gene #43 (Reverse)sk</vt:lpstr>
      <vt:lpstr>Gene #44 (Reverse)sk</vt:lpstr>
      <vt:lpstr>Gene #45 (Reverse)sk</vt:lpstr>
      <vt:lpstr>Gene #46 (Reverse)</vt:lpstr>
      <vt:lpstr>Gene #47 (Forward)sk</vt:lpstr>
      <vt:lpstr>Gene #48 (Forward)sk</vt:lpstr>
      <vt:lpstr>Gene #49 (Reverse)sk</vt:lpstr>
      <vt:lpstr>Gene #50 (Reverse)sk</vt:lpstr>
      <vt:lpstr>Gene #51 (Reverse)sk</vt:lpstr>
      <vt:lpstr>Gene #52 (Reverse) Not found in DNA master</vt:lpstr>
      <vt:lpstr>Gene #53 (Reverse) DNA master #52 sk</vt:lpstr>
      <vt:lpstr>Gene #54 (reverse) #53 DNA Master</vt:lpstr>
      <vt:lpstr>Gene #55 (reverse) #54 DNA Master</vt:lpstr>
      <vt:lpstr>Gene #56 (reverse) #55 DNA Master</vt:lpstr>
      <vt:lpstr>Gene #57 (reverse) #56 DNA Master</vt:lpstr>
      <vt:lpstr>Gene #58 (forward) #57 DNA Master</vt:lpstr>
      <vt:lpstr>Gene #59 (reverse) #58 DNA Master</vt:lpstr>
      <vt:lpstr>Gene #60 (reverse) #59 DNA Master</vt:lpstr>
      <vt:lpstr>Gene #61 Phages DB (reverse) #60 DNA Master</vt:lpstr>
      <vt:lpstr>Gene #62 (reverse) #61 DNA Master</vt:lpstr>
      <vt:lpstr>Gene #63 (reverse) #62 DNA Master</vt:lpstr>
      <vt:lpstr>Gene #64 (reverse)  #63 DNA Master</vt:lpstr>
      <vt:lpstr>Gene #65 (reverse) #64 DNA Master</vt:lpstr>
      <vt:lpstr>Gene #66 (reverse) DNA master#65</vt:lpstr>
      <vt:lpstr>Gene #67 (DNA Master #66)</vt:lpstr>
      <vt:lpstr>Gene #68(DNA Master #67)</vt:lpstr>
      <vt:lpstr>Gene #69 (DNA Master #68)</vt:lpstr>
      <vt:lpstr>Gene #70 (DNA Master #69)</vt:lpstr>
      <vt:lpstr>Gene #71 (DNA Master #70)</vt:lpstr>
      <vt:lpstr>Gene #72 (DNA Master #71)</vt:lpstr>
      <vt:lpstr>Gene #73 (DNA Master #72)</vt:lpstr>
      <vt:lpstr>Gene #74 (DNA Master #73)</vt:lpstr>
      <vt:lpstr>Gene #75 (DNA Master #74)</vt:lpstr>
      <vt:lpstr>Gene #76 (DNA Master #75)</vt:lpstr>
      <vt:lpstr>Gene #77 (DNA Master #76)</vt:lpstr>
      <vt:lpstr>Gene #78 (DNA Master #77)  Forward</vt:lpstr>
      <vt:lpstr>Gene 79 (DNA Master #78) Reverse</vt:lpstr>
      <vt:lpstr>Gene #80 (DNA Master #79)Reverse</vt:lpstr>
      <vt:lpstr>Gene #81 (DNA Master #80) Reverse</vt:lpstr>
      <vt:lpstr>Gene #82 (DNA Master #80) Reverse</vt:lpstr>
      <vt:lpstr>Gene #83 (DNA Master #82) Reverse</vt:lpstr>
      <vt:lpstr>Gene #84 (DNA Master #83) Reverse </vt:lpstr>
      <vt:lpstr>Gene #85 (DNA Master #84) Reverse </vt:lpstr>
      <vt:lpstr>Gene #86 (DNA Master #85) Reverse </vt:lpstr>
      <vt:lpstr>Gene #87 (DNA Master #86) Reverse </vt:lpstr>
      <vt:lpstr>Gene #88 (DNA Master #87) Reverse </vt:lpstr>
      <vt:lpstr>Gene #89 (DNA Master #88) Reverse </vt:lpstr>
      <vt:lpstr>Gene #90 (DNA Master #89) Reverse </vt:lpstr>
      <vt:lpstr>Gene #91 (DNA Master #90) Reverse</vt:lpstr>
      <vt:lpstr>Gene #92 (DNA Master #91) Reverse</vt:lpstr>
      <vt:lpstr>Gene #93 (DNA Master #92) Reverse</vt:lpstr>
      <vt:lpstr>Gene #94 (DNA Master #93) Reverse</vt:lpstr>
      <vt:lpstr>Gene #95 (DNA Master #94) reverse </vt:lpstr>
      <vt:lpstr>Gene #96 (DNA Master #95) reverse </vt:lpstr>
      <vt:lpstr>Gene #97 (DNA Master #96) Reverse</vt:lpstr>
      <vt:lpstr>Gene #98 (DNA Master #97) Reverse</vt:lpstr>
      <vt:lpstr>Gene #99 (DNA Master #98) Reverse</vt:lpstr>
      <vt:lpstr>Gene #100 (DNA Master #99) Reverse</vt:lpstr>
      <vt:lpstr>Gene #101 (DNA Master #100) Reverse</vt:lpstr>
      <vt:lpstr>Gene #102 (DNA Master #101) Reverse</vt:lpstr>
      <vt:lpstr>Gene #103 (DNA Master #102) Reverse</vt:lpstr>
      <vt:lpstr>Gene #104 (DNA Master #103) Reverse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elmiraakhound@outlook.com</cp:lastModifiedBy>
  <cp:revision>1</cp:revision>
  <dcterms:modified xsi:type="dcterms:W3CDTF">2025-05-01T02:27:23Z</dcterms:modified>
</cp:coreProperties>
</file>